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9" r:id="rId4"/>
    <p:sldId id="261" r:id="rId5"/>
    <p:sldId id="260" r:id="rId6"/>
    <p:sldId id="30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6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5" r:id="rId40"/>
    <p:sldId id="309" r:id="rId41"/>
    <p:sldId id="30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25" autoAdjust="0"/>
  </p:normalViewPr>
  <p:slideViewPr>
    <p:cSldViewPr snapToGrid="0">
      <p:cViewPr varScale="1">
        <p:scale>
          <a:sx n="47" d="100"/>
          <a:sy n="4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517AE-795C-4D91-9E3B-4ED6E783D75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9D07C-95F4-4B6F-A0F1-D74E8D60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7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17484-3689-4A75-B7FB-9891729A4B3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828F-8047-44E3-9EBD-467EC124B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7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51202-800C-454B-B756-5242EB2151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8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9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69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4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6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C2C6-3850-4DF3-8901-C192C85E7D1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67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Shape 24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2" name="Shape 24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298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9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51202-800C-454B-B756-5242EB2151C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3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51202-800C-454B-B756-5242EB2151C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8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3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09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828F-8047-44E3-9EBD-467EC124B2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9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7109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4" y="2990922"/>
            <a:ext cx="10248915" cy="1470025"/>
          </a:xfrm>
        </p:spPr>
        <p:txBody>
          <a:bodyPr lIns="0" rIns="0" anchor="b" anchorCtr="0">
            <a:normAutofit/>
          </a:bodyPr>
          <a:lstStyle>
            <a:lvl1pPr>
              <a:defRPr sz="3733" baseline="0">
                <a:solidFill>
                  <a:schemeClr val="bg1"/>
                </a:solidFill>
                <a:latin typeface="Neo Sans Intel Light"/>
                <a:cs typeface="Neo Sans Intel Light"/>
              </a:defRPr>
            </a:lvl1pPr>
          </a:lstStyle>
          <a:p>
            <a:r>
              <a:rPr lang="en-US" dirty="0" smtClean="0"/>
              <a:t>37,3 </a:t>
            </a:r>
            <a:r>
              <a:rPr lang="en-US" dirty="0" err="1" smtClean="0"/>
              <a:t>pt</a:t>
            </a:r>
            <a:r>
              <a:rPr lang="en-US" dirty="0" smtClean="0"/>
              <a:t> Light Title of Presentation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1632"/>
            <a:ext cx="8440283" cy="123381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Neo Sans Intel Medium"/>
                <a:cs typeface="Neo Sans Intel Medium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12pt Medium Subhead, Date, Etc.</a:t>
            </a:r>
            <a:endParaRPr lang="en-US" dirty="0"/>
          </a:p>
        </p:txBody>
      </p:sp>
      <p:pic>
        <p:nvPicPr>
          <p:cNvPr id="8" name="Picture 7" descr="int_lookins_hrz_rgb_wht_2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6" y="1930034"/>
            <a:ext cx="2626568" cy="772652"/>
          </a:xfrm>
          <a:prstGeom prst="rect">
            <a:avLst/>
          </a:prstGeom>
        </p:spPr>
      </p:pic>
      <p:pic>
        <p:nvPicPr>
          <p:cNvPr id="10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047" y="5380857"/>
            <a:ext cx="1901952" cy="1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2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6375-BA11-4398-89DE-E43967FDF3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206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Neo Sans Intel Light"/>
                <a:ea typeface="+mj-ea"/>
                <a:cs typeface="+mj-cs"/>
              </a:rPr>
              <a:t>36pt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300559" marR="0" indent="-300559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/>
            </a:lvl2pPr>
            <a:lvl3pPr marL="761981" marR="0" indent="-304792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/>
            </a:lvl3pPr>
            <a:lvl4pPr marL="1293252" marR="0" indent="-304792" algn="l" defTabSz="609585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133"/>
            </a:lvl4pPr>
            <a:lvl5pPr marL="175890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Neo Sans Intel"/>
                <a:ea typeface="+mn-ea"/>
              </a:rPr>
              <a:t>24pt Intel Clear body text</a:t>
            </a:r>
          </a:p>
          <a:p>
            <a:pPr marL="300559" marR="0" lvl="1" indent="-300559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24pt Intel Clear bullet one</a:t>
            </a:r>
          </a:p>
          <a:p>
            <a:pPr marL="761981" marR="0" lvl="2" indent="-304792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24pt Intel Clear sub-bullet</a:t>
            </a:r>
          </a:p>
          <a:p>
            <a:pPr marL="1293252" marR="0" lvl="3" indent="-304792" algn="l" defTabSz="609585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21,3pt Intel Clear fourth level</a:t>
            </a:r>
          </a:p>
          <a:p>
            <a:pPr marL="1758907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14,7pt Intel Clear fifth level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4280"/>
              </a:solidFill>
              <a:effectLst/>
              <a:uLnTx/>
              <a:uFillTx/>
              <a:latin typeface="Neo Sans Int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643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206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Neo Sans Intel Light"/>
                <a:ea typeface="+mj-ea"/>
                <a:cs typeface="+mj-cs"/>
              </a:rPr>
              <a:t>36pt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300559" marR="0" indent="-300559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/>
            </a:lvl2pPr>
            <a:lvl3pPr marL="761981" marR="0" indent="-304792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/>
            </a:lvl3pPr>
            <a:lvl4pPr marL="1293252" marR="0" indent="-304792" algn="l" defTabSz="609585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133"/>
            </a:lvl4pPr>
            <a:lvl5pPr marL="175890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Neo Sans Intel"/>
                <a:ea typeface="+mn-ea"/>
              </a:rPr>
              <a:t>24pt Intel Clear body text</a:t>
            </a:r>
          </a:p>
          <a:p>
            <a:pPr marL="300559" marR="0" lvl="1" indent="-300559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24pt Intel Clear bullet one</a:t>
            </a:r>
          </a:p>
          <a:p>
            <a:pPr marL="761981" marR="0" lvl="2" indent="-304792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24pt Intel Clear sub-bullet</a:t>
            </a:r>
          </a:p>
          <a:p>
            <a:pPr marL="1293252" marR="0" lvl="3" indent="-304792" algn="l" defTabSz="609585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21,3pt Intel Clear fourth level</a:t>
            </a:r>
          </a:p>
          <a:p>
            <a:pPr marL="1758907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14,7pt Intel Clear fifth level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4280"/>
              </a:solidFill>
              <a:effectLst/>
              <a:uLnTx/>
              <a:uFillTx/>
              <a:latin typeface="Neo Sans Intel"/>
              <a:ea typeface="+mn-ea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3592" y="6274267"/>
            <a:ext cx="2844800" cy="365125"/>
          </a:xfrm>
        </p:spPr>
        <p:txBody>
          <a:bodyPr/>
          <a:lstStyle/>
          <a:p>
            <a:fld id="{552F6375-BA11-4398-89DE-E43967FDF3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>
            <a:normAutofit/>
          </a:bodyPr>
          <a:lstStyle>
            <a:lvl1pPr>
              <a:defRPr sz="36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Neo Sans Intel Light"/>
                <a:ea typeface="+mj-ea"/>
                <a:cs typeface="+mj-cs"/>
              </a:rPr>
              <a:t>36pt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0071C5"/>
                </a:solidFill>
              </a:defRPr>
            </a:lvl1pPr>
            <a:lvl2pPr marL="300559" marR="0" indent="-300559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>
                <a:solidFill>
                  <a:schemeClr val="tx2"/>
                </a:solidFill>
              </a:defRPr>
            </a:lvl2pPr>
            <a:lvl3pPr marL="761981" marR="0" indent="-304792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>
                <a:solidFill>
                  <a:schemeClr val="tx2"/>
                </a:solidFill>
              </a:defRPr>
            </a:lvl3pPr>
            <a:lvl4pPr marL="1293252" marR="0" indent="-304792" algn="l" defTabSz="609585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133">
                <a:solidFill>
                  <a:schemeClr val="tx2"/>
                </a:solidFill>
              </a:defRPr>
            </a:lvl4pPr>
            <a:lvl5pPr marL="175890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Neo Sans Intel"/>
                <a:ea typeface="+mn-ea"/>
              </a:rPr>
              <a:t>24pt Intel Clear body text</a:t>
            </a:r>
          </a:p>
          <a:p>
            <a:pPr marL="300559" marR="0" lvl="1" indent="-300559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24pt Intel Clear bullet one</a:t>
            </a:r>
          </a:p>
          <a:p>
            <a:pPr marL="761981" marR="0" lvl="2" indent="-304792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24pt Intel Clear sub-bullet</a:t>
            </a:r>
          </a:p>
          <a:p>
            <a:pPr marL="1293252" marR="0" lvl="3" indent="-304792" algn="l" defTabSz="609585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21,3pt Intel Clear fourth level</a:t>
            </a:r>
          </a:p>
          <a:p>
            <a:pPr marL="1758907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14,7pt Intel Clear fifth level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4280"/>
              </a:solidFill>
              <a:effectLst/>
              <a:uLnTx/>
              <a:uFillTx/>
              <a:latin typeface="Neo Sans Intel"/>
              <a:ea typeface="+mn-ea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3592" y="6274267"/>
            <a:ext cx="2844800" cy="365125"/>
          </a:xfrm>
        </p:spPr>
        <p:txBody>
          <a:bodyPr/>
          <a:lstStyle/>
          <a:p>
            <a:fld id="{552F6375-BA11-4398-89DE-E43967FDF3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>
            <a:normAutofit/>
          </a:bodyPr>
          <a:lstStyle>
            <a:lvl1pPr>
              <a:defRPr sz="36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Neo Sans Intel Light"/>
                <a:ea typeface="+mj-ea"/>
                <a:cs typeface="+mj-cs"/>
              </a:rPr>
              <a:t>36pt Intel Clear Headline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0071C5"/>
                </a:solidFill>
              </a:defRPr>
            </a:lvl1pPr>
            <a:lvl2pPr marL="300559" marR="0" indent="-300559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>
                <a:solidFill>
                  <a:schemeClr val="tx2"/>
                </a:solidFill>
              </a:defRPr>
            </a:lvl2pPr>
            <a:lvl3pPr marL="761981" marR="0" indent="-304792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>
                <a:solidFill>
                  <a:schemeClr val="tx2"/>
                </a:solidFill>
              </a:defRPr>
            </a:lvl3pPr>
            <a:lvl4pPr marL="1293252" marR="0" indent="-304792" algn="l" defTabSz="609585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133">
                <a:solidFill>
                  <a:schemeClr val="tx2"/>
                </a:solidFill>
              </a:defRPr>
            </a:lvl4pPr>
            <a:lvl5pPr marL="175890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Neo Sans Intel"/>
                <a:ea typeface="+mn-ea"/>
              </a:rPr>
              <a:t>24pt Intel Clear body text</a:t>
            </a:r>
          </a:p>
          <a:p>
            <a:pPr marL="300559" marR="0" lvl="1" indent="-300559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24pt Intel Clear bullet one</a:t>
            </a:r>
          </a:p>
          <a:p>
            <a:pPr marL="761981" marR="0" lvl="2" indent="-304792" algn="l" defTabSz="609585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24pt Intel Clear sub-bullet</a:t>
            </a:r>
          </a:p>
          <a:p>
            <a:pPr marL="1293252" marR="0" lvl="3" indent="-304792" algn="l" defTabSz="609585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21,3pt Intel Clear fourth level</a:t>
            </a:r>
          </a:p>
          <a:p>
            <a:pPr marL="1758907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Neo Sans Intel"/>
                <a:ea typeface="+mn-ea"/>
              </a:rPr>
              <a:t>14,7pt Intel Clear fifth level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4280"/>
              </a:solidFill>
              <a:effectLst/>
              <a:uLnTx/>
              <a:uFillTx/>
              <a:latin typeface="Neo Sans Intel"/>
              <a:ea typeface="+mn-ea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3592" y="6274267"/>
            <a:ext cx="2844800" cy="365125"/>
          </a:xfrm>
        </p:spPr>
        <p:txBody>
          <a:bodyPr/>
          <a:lstStyle/>
          <a:p>
            <a:fld id="{552F6375-BA11-4398-89DE-E43967FDF3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36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l_LookInside_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76" y="2500173"/>
            <a:ext cx="3008851" cy="18491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7490" y="6365943"/>
            <a:ext cx="2192908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67" dirty="0">
                <a:solidFill>
                  <a:srgbClr val="8DC8E8"/>
                </a:solidFill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418836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9629"/>
            <a:ext cx="10972800" cy="9887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90" y="1600203"/>
            <a:ext cx="10889396" cy="46265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16pt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592" y="62742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eo Sans Intel"/>
              </a:defRPr>
            </a:lvl1pPr>
          </a:lstStyle>
          <a:p>
            <a:pPr defTabSz="609585"/>
            <a:fld id="{6BA51B22-277E-4FC2-949E-C17CC20E59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6509" y="6249812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rgbClr val="FFFFFF"/>
                </a:solidFill>
                <a:latin typeface="Neo Sans Intel Light"/>
                <a:cs typeface="Neo Sans Intel Light"/>
              </a:defRPr>
            </a:lvl1pPr>
          </a:lstStyle>
          <a:p>
            <a:pPr defTabSz="609585"/>
            <a:fld id="{EE2556C5-CE8C-6547-B838-EA80C61A4AF7}" type="slidenum">
              <a:rPr lang="en-US" smtClean="0"/>
              <a:pPr defTabSz="609585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633712" y="6511692"/>
            <a:ext cx="0" cy="238125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nt_lookins_hrz_rgb_wht_24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/>
          <a:stretch/>
        </p:blipFill>
        <p:spPr>
          <a:xfrm>
            <a:off x="11017160" y="6485467"/>
            <a:ext cx="474149" cy="29958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9118" y="6255714"/>
            <a:ext cx="12201119" cy="608188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  <a:gd name="connsiteX0" fmla="*/ 9168064 w 9168064"/>
              <a:gd name="connsiteY0" fmla="*/ 2547 h 453595"/>
              <a:gd name="connsiteX1" fmla="*/ 8352851 w 9168064"/>
              <a:gd name="connsiteY1" fmla="*/ 0 h 453595"/>
              <a:gd name="connsiteX2" fmla="*/ 7829490 w 9168064"/>
              <a:gd name="connsiteY2" fmla="*/ 307049 h 453595"/>
              <a:gd name="connsiteX3" fmla="*/ 0 w 9168064"/>
              <a:gd name="connsiteY3" fmla="*/ 300070 h 453595"/>
              <a:gd name="connsiteX4" fmla="*/ 0 w 9168064"/>
              <a:gd name="connsiteY4" fmla="*/ 453595 h 453595"/>
              <a:gd name="connsiteX5" fmla="*/ 9162317 w 9168064"/>
              <a:gd name="connsiteY5" fmla="*/ 446616 h 453595"/>
              <a:gd name="connsiteX6" fmla="*/ 9168064 w 9168064"/>
              <a:gd name="connsiteY6" fmla="*/ 2547 h 453595"/>
              <a:gd name="connsiteX0" fmla="*/ 9168064 w 9168064"/>
              <a:gd name="connsiteY0" fmla="*/ 2547 h 456141"/>
              <a:gd name="connsiteX1" fmla="*/ 8352851 w 9168064"/>
              <a:gd name="connsiteY1" fmla="*/ 0 h 456141"/>
              <a:gd name="connsiteX2" fmla="*/ 7829490 w 9168064"/>
              <a:gd name="connsiteY2" fmla="*/ 307049 h 456141"/>
              <a:gd name="connsiteX3" fmla="*/ 0 w 9168064"/>
              <a:gd name="connsiteY3" fmla="*/ 300070 h 456141"/>
              <a:gd name="connsiteX4" fmla="*/ 0 w 9168064"/>
              <a:gd name="connsiteY4" fmla="*/ 453595 h 456141"/>
              <a:gd name="connsiteX5" fmla="*/ 9155954 w 9168064"/>
              <a:gd name="connsiteY5" fmla="*/ 456141 h 456141"/>
              <a:gd name="connsiteX6" fmla="*/ 9168064 w 9168064"/>
              <a:gd name="connsiteY6" fmla="*/ 2547 h 456141"/>
              <a:gd name="connsiteX0" fmla="*/ 9168064 w 9169169"/>
              <a:gd name="connsiteY0" fmla="*/ 2547 h 456141"/>
              <a:gd name="connsiteX1" fmla="*/ 8352851 w 9169169"/>
              <a:gd name="connsiteY1" fmla="*/ 0 h 456141"/>
              <a:gd name="connsiteX2" fmla="*/ 7829490 w 9169169"/>
              <a:gd name="connsiteY2" fmla="*/ 307049 h 456141"/>
              <a:gd name="connsiteX3" fmla="*/ 0 w 9169169"/>
              <a:gd name="connsiteY3" fmla="*/ 300070 h 456141"/>
              <a:gd name="connsiteX4" fmla="*/ 0 w 9169169"/>
              <a:gd name="connsiteY4" fmla="*/ 453595 h 456141"/>
              <a:gd name="connsiteX5" fmla="*/ 9168679 w 9169169"/>
              <a:gd name="connsiteY5" fmla="*/ 456141 h 456141"/>
              <a:gd name="connsiteX6" fmla="*/ 9168064 w 9169169"/>
              <a:gd name="connsiteY6" fmla="*/ 2547 h 45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9169" h="456141">
                <a:moveTo>
                  <a:pt x="9168064" y="2547"/>
                </a:moveTo>
                <a:lnTo>
                  <a:pt x="8352851" y="0"/>
                </a:lnTo>
                <a:lnTo>
                  <a:pt x="7829490" y="307049"/>
                </a:lnTo>
                <a:lnTo>
                  <a:pt x="0" y="300070"/>
                </a:lnTo>
                <a:lnTo>
                  <a:pt x="0" y="453595"/>
                </a:lnTo>
                <a:lnTo>
                  <a:pt x="9168679" y="456141"/>
                </a:lnTo>
                <a:cubicBezTo>
                  <a:pt x="9170595" y="308118"/>
                  <a:pt x="9166148" y="150570"/>
                  <a:pt x="9168064" y="2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endParaRPr lang="en-US" sz="1400" dirty="0">
              <a:solidFill>
                <a:prstClr val="white"/>
              </a:solidFill>
              <a:cs typeface="Neo Sans Intel"/>
            </a:endParaRPr>
          </a:p>
          <a:p>
            <a:pPr defTabSz="609585"/>
            <a:endParaRPr lang="en-US" sz="1400" dirty="0">
              <a:solidFill>
                <a:prstClr val="white"/>
              </a:solidFill>
              <a:cs typeface="Neo Sans Intel"/>
            </a:endParaRPr>
          </a:p>
          <a:p>
            <a:pPr defTabSz="609585"/>
            <a:r>
              <a:rPr lang="en-US" sz="1400" dirty="0">
                <a:solidFill>
                  <a:prstClr val="white"/>
                </a:solidFill>
              </a:rPr>
              <a:t>Imaging and Camera Technologies Group (ICG)</a:t>
            </a:r>
            <a:endParaRPr lang="en-US" sz="1400" dirty="0">
              <a:solidFill>
                <a:prstClr val="white"/>
              </a:solidFill>
              <a:cs typeface="Neo Sans Int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9815" y="6517029"/>
            <a:ext cx="3683251" cy="477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Neo Sans Intel"/>
              </a:defRPr>
            </a:lvl1pPr>
          </a:lstStyle>
          <a:p>
            <a:pPr defTabSz="609585"/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int_lookins_hrz_rgb_wht_24.pn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/>
          <a:stretch/>
        </p:blipFill>
        <p:spPr>
          <a:xfrm>
            <a:off x="10970309" y="6416604"/>
            <a:ext cx="521001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09585" rtl="0" eaLnBrk="1" latinLnBrk="0" hangingPunct="1">
        <a:spcBef>
          <a:spcPct val="0"/>
        </a:spcBef>
        <a:buNone/>
        <a:defRPr sz="3733" kern="1200">
          <a:solidFill>
            <a:schemeClr val="accent1"/>
          </a:solidFill>
          <a:latin typeface="Neo Sans Intel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Arial"/>
        <a:buNone/>
        <a:defRPr sz="2400" b="0" kern="1200">
          <a:solidFill>
            <a:srgbClr val="0071C5"/>
          </a:solidFill>
          <a:latin typeface="Neo Sans Intel"/>
          <a:ea typeface="+mn-ea"/>
          <a:cs typeface="Neo Sans Intel"/>
        </a:defRPr>
      </a:lvl1pPr>
      <a:lvl2pPr marL="300559" indent="-300559" algn="l" defTabSz="609585" rtl="0" eaLnBrk="1" latinLnBrk="0" hangingPunct="1">
        <a:spcBef>
          <a:spcPts val="1067"/>
        </a:spcBef>
        <a:buFont typeface="Wingdings" charset="2"/>
        <a:buChar char="§"/>
        <a:defRPr sz="2133" kern="1200" baseline="0">
          <a:solidFill>
            <a:schemeClr val="tx2"/>
          </a:solidFill>
          <a:latin typeface="Neo Sans Intel"/>
          <a:ea typeface="+mn-ea"/>
          <a:cs typeface="Neo Sans Intel Medium"/>
        </a:defRPr>
      </a:lvl2pPr>
      <a:lvl3pPr marL="761981" indent="-304792" algn="l" defTabSz="609585" rtl="0" eaLnBrk="1" latinLnBrk="0" hangingPunct="1">
        <a:spcBef>
          <a:spcPts val="533"/>
        </a:spcBef>
        <a:buFont typeface="Wingdings" charset="2"/>
        <a:buChar char="§"/>
        <a:defRPr sz="2133" kern="1200">
          <a:solidFill>
            <a:schemeClr val="tx2"/>
          </a:solidFill>
          <a:latin typeface="Neo Sans Intel"/>
          <a:ea typeface="+mn-ea"/>
          <a:cs typeface="Neo Sans Intel"/>
        </a:defRPr>
      </a:lvl3pPr>
      <a:lvl4pPr marL="1293252" indent="-304792" algn="l" defTabSz="609585" rtl="0" eaLnBrk="1" latinLnBrk="0" hangingPunct="1">
        <a:spcBef>
          <a:spcPts val="267"/>
        </a:spcBef>
        <a:buFont typeface="Arial"/>
        <a:buChar char="–"/>
        <a:defRPr sz="2133" kern="1200">
          <a:solidFill>
            <a:schemeClr val="tx2"/>
          </a:solidFill>
          <a:latin typeface="Neo Sans Intel"/>
          <a:ea typeface="+mn-ea"/>
          <a:cs typeface="Neo Sans Intel"/>
        </a:defRPr>
      </a:lvl4pPr>
      <a:lvl5pPr marL="1758907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2"/>
          </a:solidFill>
          <a:latin typeface="Neo Sans Intel"/>
          <a:ea typeface="+mn-ea"/>
          <a:cs typeface="Neo Sans Inte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tif"/><Relationship Id="rId5" Type="http://schemas.openxmlformats.org/officeDocument/2006/relationships/image" Target="../media/image34.jpeg"/><Relationship Id="rId10" Type="http://schemas.openxmlformats.org/officeDocument/2006/relationships/hyperlink" Target="http://halide-lang.org/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Halide tutorials summary and </a:t>
            </a:r>
            <a:br>
              <a:rPr lang="en-US" dirty="0" smtClean="0"/>
            </a:br>
            <a:r>
              <a:rPr lang="en-US" dirty="0" smtClean="0"/>
              <a:t>lessons learned for Intel IPU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Rosilde Corvino, Sander Vocke, Ruud Schellekens and Orlando Moreira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5:</a:t>
            </a:r>
            <a:br>
              <a:rPr lang="en-US" sz="40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07490" y="1600203"/>
            <a:ext cx="10889396" cy="4626548"/>
          </a:xfrm>
        </p:spPr>
        <p:txBody>
          <a:bodyPr/>
          <a:lstStyle/>
          <a:p>
            <a:r>
              <a:rPr lang="en-US" dirty="0"/>
              <a:t>Initial </a:t>
            </a:r>
            <a:r>
              <a:rPr lang="en-US" dirty="0" smtClean="0"/>
              <a:t>code</a:t>
            </a:r>
          </a:p>
          <a:p>
            <a:endParaRPr lang="en-US" dirty="0" smtClean="0"/>
          </a:p>
          <a:p>
            <a:r>
              <a:rPr lang="en-US" dirty="0" smtClean="0"/>
              <a:t>Schedule directives: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Iteration re-order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Iteration domain split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Vectorize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Parallelize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20416" y="1600200"/>
            <a:ext cx="10063855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5: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Initial code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row major</a:t>
            </a:r>
            <a:endParaRPr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00175"/>
            <a:ext cx="1828800" cy="18288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796463" y="5401448"/>
            <a:ext cx="3785937" cy="601579"/>
          </a:xfrm>
          <a:prstGeom prst="wedgeRectCallout">
            <a:avLst>
              <a:gd name="adj1" fmla="val -94826"/>
              <a:gd name="adj2" fmla="val -1966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Gradient(</a:t>
            </a:r>
            <a:r>
              <a:rPr lang="en-US" dirty="0" err="1">
                <a:solidFill>
                  <a:prstClr val="white"/>
                </a:solidFill>
              </a:rPr>
              <a:t>x,y</a:t>
            </a:r>
            <a:r>
              <a:rPr lang="en-US" dirty="0">
                <a:solidFill>
                  <a:prstClr val="white"/>
                </a:solidFill>
              </a:rPr>
              <a:t>) </a:t>
            </a:r>
            <a:r>
              <a:rPr lang="en-US" dirty="0">
                <a:solidFill>
                  <a:prstClr val="white"/>
                </a:solidFill>
                <a:sym typeface="Wingdings" panose="05000000000000000000" pitchFamily="2" charset="2"/>
              </a:rPr>
              <a:t> x is the innermost iterator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5: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Iterations re-order</a:t>
            </a:r>
            <a:endParaRPr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80294" y="1774825"/>
            <a:ext cx="9944100" cy="427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94" y="1066800"/>
            <a:ext cx="1828800" cy="1828800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7796463" y="5401448"/>
            <a:ext cx="3785937" cy="601579"/>
          </a:xfrm>
          <a:prstGeom prst="wedgeRectCallout">
            <a:avLst>
              <a:gd name="adj1" fmla="val -132564"/>
              <a:gd name="adj2" fmla="val -47691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Reorder directive </a:t>
            </a:r>
            <a:r>
              <a:rPr lang="en-US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prstClr val="white"/>
                </a:solidFill>
              </a:rPr>
              <a:t>y is the innermost iterator</a:t>
            </a:r>
          </a:p>
        </p:txBody>
      </p:sp>
    </p:spTree>
    <p:extLst>
      <p:ext uri="{BB962C8B-B14F-4D97-AF65-F5344CB8AC3E}">
        <p14:creationId xmlns:p14="http://schemas.microsoft.com/office/powerpoint/2010/main" val="9997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" y="1562125"/>
            <a:ext cx="8982237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5: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Iteration domain split</a:t>
            </a:r>
            <a:endParaRPr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796463" y="5401448"/>
            <a:ext cx="3785937" cy="601579"/>
          </a:xfrm>
          <a:prstGeom prst="wedgeRectCallout">
            <a:avLst>
              <a:gd name="adj1" fmla="val -163761"/>
              <a:gd name="adj2" fmla="val -4927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Split directive </a:t>
            </a:r>
            <a:r>
              <a:rPr lang="en-US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prstClr val="white"/>
                </a:solidFill>
              </a:rPr>
              <a:t>x loop is split over an outer an inner loop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7627" y="6093820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Neo Sans Intel"/>
              </a:rPr>
              <a:t>Equivalent fuse directive exists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0017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" y="1467845"/>
            <a:ext cx="6953770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5: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Iteration domain tiling</a:t>
            </a:r>
            <a:endParaRPr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796463" y="5401448"/>
            <a:ext cx="3785937" cy="601579"/>
          </a:xfrm>
          <a:prstGeom prst="wedgeRectCallout">
            <a:avLst>
              <a:gd name="adj1" fmla="val -175837"/>
              <a:gd name="adj2" fmla="val -44049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Tile directive </a:t>
            </a:r>
            <a:r>
              <a:rPr lang="en-US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prstClr val="white"/>
                </a:solidFill>
              </a:rPr>
              <a:t>partition and re-order the iteration domains in tiles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457200"/>
            <a:ext cx="3048000" cy="3048000"/>
          </a:xfrm>
          <a:prstGeom prst="rect">
            <a:avLst/>
          </a:prstGeom>
        </p:spPr>
      </p:pic>
      <p:sp>
        <p:nvSpPr>
          <p:cNvPr id="10" name="Curved Right Arrow 9"/>
          <p:cNvSpPr/>
          <p:nvPr/>
        </p:nvSpPr>
        <p:spPr>
          <a:xfrm>
            <a:off x="1600200" y="4029075"/>
            <a:ext cx="504825" cy="361950"/>
          </a:xfrm>
          <a:prstGeom prst="curv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" y="1562125"/>
            <a:ext cx="6322165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5: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V</a:t>
            </a:r>
            <a:r>
              <a:rPr lang="en-US" sz="2800" dirty="0" smtClean="0"/>
              <a:t>ectorization</a:t>
            </a:r>
            <a:endParaRPr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796463" y="5401448"/>
            <a:ext cx="3785937" cy="601579"/>
          </a:xfrm>
          <a:prstGeom prst="wedgeRectCallout">
            <a:avLst>
              <a:gd name="adj1" fmla="val -181624"/>
              <a:gd name="adj2" fmla="val -52441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Vectorize</a:t>
            </a:r>
            <a:r>
              <a:rPr lang="en-US" dirty="0">
                <a:solidFill>
                  <a:prstClr val="white"/>
                </a:solidFill>
              </a:rPr>
              <a:t> directive </a:t>
            </a:r>
            <a:r>
              <a:rPr lang="en-US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prstClr val="white"/>
                </a:solidFill>
              </a:rPr>
              <a:t>only works on machine with SIMD extensions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738822"/>
            <a:ext cx="304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102960" y="1600200"/>
            <a:ext cx="9898767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5: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Putting all together</a:t>
            </a:r>
            <a:endParaRPr sz="2800" dirty="0"/>
          </a:p>
        </p:txBody>
      </p:sp>
      <p:pic>
        <p:nvPicPr>
          <p:cNvPr id="8" name="lesson_05_fast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4500" y="101819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INTEL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8: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Schedule a multi-stage pipeline</a:t>
            </a:r>
            <a:endParaRPr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07490" y="1600203"/>
            <a:ext cx="10889396" cy="46265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 stages pipeline: producer </a:t>
            </a:r>
            <a:r>
              <a:rPr lang="en-US" dirty="0" smtClean="0">
                <a:sym typeface="Wingdings" panose="05000000000000000000" pitchFamily="2" charset="2"/>
              </a:rPr>
              <a:t> consumer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schedule of the producer and consumer execution influences: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number of re-computations  </a:t>
            </a:r>
            <a:r>
              <a:rPr lang="en-US" dirty="0" smtClean="0">
                <a:sym typeface="Wingdings" panose="05000000000000000000" pitchFamily="2" charset="2"/>
              </a:rPr>
              <a:t> redundant work </a:t>
            </a:r>
            <a:endParaRPr lang="en-US" dirty="0" smtClean="0"/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size of used memory  </a:t>
            </a:r>
            <a:r>
              <a:rPr lang="en-US" dirty="0" smtClean="0">
                <a:sym typeface="Wingdings" panose="05000000000000000000" pitchFamily="2" charset="2"/>
              </a:rPr>
              <a:t> data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INTEL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8: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Schedule a multi-stage pipeline</a:t>
            </a:r>
            <a:endParaRPr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" y="1562125"/>
            <a:ext cx="7864830" cy="4625975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8045607" y="2686383"/>
            <a:ext cx="3785937" cy="601579"/>
          </a:xfrm>
          <a:prstGeom prst="wedgeRectCallout">
            <a:avLst>
              <a:gd name="adj1" fmla="val -155613"/>
              <a:gd name="adj2" fmla="val -5906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 stages pipeline: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Producer </a:t>
            </a:r>
            <a:r>
              <a:rPr lang="en-US" dirty="0">
                <a:solidFill>
                  <a:prstClr val="white"/>
                </a:solidFill>
                <a:sym typeface="Wingdings" panose="05000000000000000000" pitchFamily="2" charset="2"/>
              </a:rPr>
              <a:t> Consumer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933066" y="3593467"/>
            <a:ext cx="3785937" cy="601579"/>
          </a:xfrm>
          <a:prstGeom prst="wedgeRectCallout">
            <a:avLst>
              <a:gd name="adj1" fmla="val -131089"/>
              <a:gd name="adj2" fmla="val 12801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Default schedule is all functions inline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160" y="4551100"/>
            <a:ext cx="2605385" cy="1790889"/>
            <a:chOff x="7620160" y="4551100"/>
            <a:chExt cx="2605385" cy="1790889"/>
          </a:xfrm>
        </p:grpSpPr>
        <p:sp>
          <p:nvSpPr>
            <p:cNvPr id="2" name="Rectangle 1"/>
            <p:cNvSpPr/>
            <p:nvPr/>
          </p:nvSpPr>
          <p:spPr>
            <a:xfrm>
              <a:off x="8474430" y="4825218"/>
              <a:ext cx="486690" cy="43609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61120" y="4825217"/>
              <a:ext cx="486690" cy="43609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74430" y="5221798"/>
              <a:ext cx="486690" cy="43609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61120" y="5221797"/>
              <a:ext cx="486690" cy="43609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8173329" y="4600135"/>
              <a:ext cx="14068" cy="129422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183385" y="5874265"/>
              <a:ext cx="2042160" cy="7599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20160" y="45511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4280"/>
                  </a:solidFill>
                  <a:cs typeface="Neo Sans Intel"/>
                </a:rPr>
                <a:t>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15691" y="594187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4280"/>
                  </a:solidFill>
                  <a:cs typeface="Neo Sans Intel"/>
                </a:rPr>
                <a:t>x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69508" y="4823782"/>
            <a:ext cx="973380" cy="832680"/>
            <a:chOff x="8969508" y="4823782"/>
            <a:chExt cx="973380" cy="832680"/>
          </a:xfrm>
        </p:grpSpPr>
        <p:sp>
          <p:nvSpPr>
            <p:cNvPr id="19" name="Rectangle 18"/>
            <p:cNvSpPr/>
            <p:nvPr/>
          </p:nvSpPr>
          <p:spPr>
            <a:xfrm>
              <a:off x="8969508" y="4823783"/>
              <a:ext cx="486690" cy="4360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56198" y="4823782"/>
              <a:ext cx="486690" cy="4360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69508" y="5220363"/>
              <a:ext cx="486690" cy="4360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56198" y="5220362"/>
              <a:ext cx="486690" cy="4360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47582" y="4600135"/>
            <a:ext cx="3308616" cy="1878212"/>
            <a:chOff x="6147582" y="4600135"/>
            <a:chExt cx="3308616" cy="1878212"/>
          </a:xfrm>
        </p:grpSpPr>
        <p:sp>
          <p:nvSpPr>
            <p:cNvPr id="23" name="Rounded Rectangle 22"/>
            <p:cNvSpPr/>
            <p:nvPr/>
          </p:nvSpPr>
          <p:spPr>
            <a:xfrm>
              <a:off x="8961120" y="4600135"/>
              <a:ext cx="495078" cy="1587965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6147582" y="5805521"/>
              <a:ext cx="1497966" cy="672826"/>
            </a:xfrm>
            <a:prstGeom prst="wedgeRectCallout">
              <a:avLst>
                <a:gd name="adj1" fmla="val 143957"/>
                <a:gd name="adj2" fmla="val -2252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recomputed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6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97367" y="1562125"/>
            <a:ext cx="5494073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INTEL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8: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Schedule a multi-stage pipeline</a:t>
            </a:r>
            <a:endParaRPr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6753540" y="2175845"/>
            <a:ext cx="3785937" cy="601579"/>
          </a:xfrm>
          <a:prstGeom prst="wedgeRectCallout">
            <a:avLst>
              <a:gd name="adj1" fmla="val -141493"/>
              <a:gd name="adj2" fmla="val 765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The directive </a:t>
            </a:r>
            <a:r>
              <a:rPr lang="en-US" dirty="0" err="1">
                <a:solidFill>
                  <a:prstClr val="white"/>
                </a:solidFill>
              </a:rPr>
              <a:t>compute_root</a:t>
            </a:r>
            <a:r>
              <a:rPr lang="en-US" dirty="0">
                <a:solidFill>
                  <a:prstClr val="white"/>
                </a:solidFill>
              </a:rPr>
              <a:t>()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753539" y="5448511"/>
            <a:ext cx="3785937" cy="601579"/>
          </a:xfrm>
          <a:prstGeom prst="wedgeRectCallout">
            <a:avLst>
              <a:gd name="adj1" fmla="val -104334"/>
              <a:gd name="adj2" fmla="val -5672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No producer values are recomputed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753540" y="4346437"/>
            <a:ext cx="3785937" cy="601579"/>
          </a:xfrm>
          <a:prstGeom prst="wedgeRectCallout">
            <a:avLst>
              <a:gd name="adj1" fmla="val -122914"/>
              <a:gd name="adj2" fmla="val -8010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All the producer values are computed beforehand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753540" y="3419283"/>
            <a:ext cx="3785937" cy="601579"/>
          </a:xfrm>
          <a:prstGeom prst="wedgeRectCallout">
            <a:avLst>
              <a:gd name="adj1" fmla="val -130717"/>
              <a:gd name="adj2" fmla="val 274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 5X5 array is needed to store all the producer values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09" y="53974"/>
            <a:ext cx="3810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INTEL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7490" y="1600203"/>
            <a:ext cx="10889396" cy="46265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Halide? 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Summary of Halide tutorials __________________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43459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Our initial contributions       </a:t>
            </a:r>
            <a:r>
              <a:rPr lang="en-US" sz="2133" dirty="0" smtClean="0">
                <a:solidFill>
                  <a:schemeClr val="tx2"/>
                </a:solidFill>
                <a:cs typeface="Neo Sans Intel Medium"/>
              </a:rPr>
              <a:t>__________________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33" dirty="0">
              <a:solidFill>
                <a:schemeClr val="tx2"/>
              </a:solidFill>
              <a:cs typeface="Neo Sans Intel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888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" y="1504265"/>
            <a:ext cx="5270914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INTEL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8: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Schedule a multi-stage pipeline</a:t>
            </a:r>
            <a:endParaRPr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6753540" y="2175845"/>
            <a:ext cx="3785937" cy="601579"/>
          </a:xfrm>
          <a:prstGeom prst="wedgeRectCallout">
            <a:avLst>
              <a:gd name="adj1" fmla="val -141493"/>
              <a:gd name="adj2" fmla="val 765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The directive </a:t>
            </a:r>
            <a:r>
              <a:rPr lang="en-US" dirty="0" err="1">
                <a:solidFill>
                  <a:prstClr val="white"/>
                </a:solidFill>
              </a:rPr>
              <a:t>compute_at</a:t>
            </a:r>
            <a:r>
              <a:rPr lang="en-US" dirty="0">
                <a:solidFill>
                  <a:prstClr val="white"/>
                </a:solidFill>
              </a:rPr>
              <a:t>()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753539" y="5448511"/>
            <a:ext cx="3785937" cy="601579"/>
          </a:xfrm>
          <a:prstGeom prst="wedgeRectCallout">
            <a:avLst>
              <a:gd name="adj1" fmla="val -99132"/>
              <a:gd name="adj2" fmla="val -1876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Lines 2, 3 and 4 of the producers are computed twice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753540" y="4346437"/>
            <a:ext cx="3785937" cy="601579"/>
          </a:xfrm>
          <a:prstGeom prst="wedgeRectCallout">
            <a:avLst>
              <a:gd name="adj1" fmla="val -79811"/>
              <a:gd name="adj2" fmla="val -333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 lines of the producer values are computed beforehand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753540" y="3419283"/>
            <a:ext cx="3785937" cy="601579"/>
          </a:xfrm>
          <a:prstGeom prst="wedgeRectCallout">
            <a:avLst>
              <a:gd name="adj1" fmla="val -118827"/>
              <a:gd name="adj2" fmla="val 3681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 2X5 array is needed to store the producer values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77" y="56472"/>
            <a:ext cx="3810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" y="1509120"/>
            <a:ext cx="4882676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INTEL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8: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Schedule a multi-stage pipeline</a:t>
            </a:r>
            <a:endParaRPr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6753540" y="2175845"/>
            <a:ext cx="3785937" cy="601579"/>
          </a:xfrm>
          <a:prstGeom prst="wedgeRectCallout">
            <a:avLst>
              <a:gd name="adj1" fmla="val -149292"/>
              <a:gd name="adj2" fmla="val 385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The directive </a:t>
            </a:r>
            <a:r>
              <a:rPr lang="en-US" dirty="0" err="1">
                <a:solidFill>
                  <a:prstClr val="white"/>
                </a:solidFill>
              </a:rPr>
              <a:t>store_root</a:t>
            </a:r>
            <a:r>
              <a:rPr lang="en-US" dirty="0">
                <a:solidFill>
                  <a:prstClr val="white"/>
                </a:solidFill>
              </a:rPr>
              <a:t>() </a:t>
            </a:r>
            <a:r>
              <a:rPr lang="en-US" dirty="0">
                <a:solidFill>
                  <a:prstClr val="white"/>
                </a:solidFill>
                <a:sym typeface="Wingdings" panose="05000000000000000000" pitchFamily="2" charset="2"/>
              </a:rPr>
              <a:t> storage folding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753540" y="5448511"/>
            <a:ext cx="3581086" cy="601579"/>
          </a:xfrm>
          <a:prstGeom prst="wedgeRectCallout">
            <a:avLst>
              <a:gd name="adj1" fmla="val -114227"/>
              <a:gd name="adj2" fmla="val -2161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No values of the producers are re-computed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753540" y="4346437"/>
            <a:ext cx="4933635" cy="601579"/>
          </a:xfrm>
          <a:prstGeom prst="wedgeRectCallout">
            <a:avLst>
              <a:gd name="adj1" fmla="val -120568"/>
              <a:gd name="adj2" fmla="val -8242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 lines of the producer values are computed beforehand. Except for the first iteration.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610664" y="2943573"/>
            <a:ext cx="5371785" cy="601579"/>
          </a:xfrm>
          <a:prstGeom prst="wedgeRectCallout">
            <a:avLst>
              <a:gd name="adj1" fmla="val -110608"/>
              <a:gd name="adj2" fmla="val 542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 </a:t>
            </a:r>
            <a:r>
              <a:rPr lang="en-US" dirty="0">
                <a:solidFill>
                  <a:prstClr val="white"/>
                </a:solidFill>
              </a:rPr>
              <a:t>producer storage appear before the loop nest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4" y="109246"/>
            <a:ext cx="3810000" cy="2247900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6610664" y="3586797"/>
            <a:ext cx="5371785" cy="601579"/>
          </a:xfrm>
          <a:prstGeom prst="wedgeRectCallout">
            <a:avLst>
              <a:gd name="adj1" fmla="val -110076"/>
              <a:gd name="adj2" fmla="val -4393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Halide detects that only 2 lines are used at a time</a:t>
            </a:r>
          </a:p>
        </p:txBody>
      </p:sp>
    </p:spTree>
    <p:extLst>
      <p:ext uri="{BB962C8B-B14F-4D97-AF65-F5344CB8AC3E}">
        <p14:creationId xmlns:p14="http://schemas.microsoft.com/office/powerpoint/2010/main" val="5102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" y="1368399"/>
            <a:ext cx="5408832" cy="4625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INTEL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8: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Schedule a multi-stage pipeline</a:t>
            </a:r>
            <a:endParaRPr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6753540" y="2175845"/>
            <a:ext cx="3785937" cy="601579"/>
          </a:xfrm>
          <a:prstGeom prst="wedgeRectCallout">
            <a:avLst>
              <a:gd name="adj1" fmla="val -108535"/>
              <a:gd name="adj2" fmla="val 5123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Store outermost and compute innermost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918159" y="5915450"/>
            <a:ext cx="3581086" cy="601579"/>
          </a:xfrm>
          <a:prstGeom prst="wedgeRectCallout">
            <a:avLst>
              <a:gd name="adj1" fmla="val -81245"/>
              <a:gd name="adj2" fmla="val -7526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 loop nest can be tiled, </a:t>
            </a:r>
            <a:r>
              <a:rPr lang="en-US" dirty="0" err="1">
                <a:solidFill>
                  <a:prstClr val="white"/>
                </a:solidFill>
              </a:rPr>
              <a:t>vectorized</a:t>
            </a:r>
            <a:r>
              <a:rPr lang="en-US" dirty="0">
                <a:solidFill>
                  <a:prstClr val="white"/>
                </a:solidFill>
              </a:rPr>
              <a:t>, parallelized, etc.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753540" y="4346437"/>
            <a:ext cx="3928813" cy="601579"/>
          </a:xfrm>
          <a:prstGeom prst="wedgeRectCallout">
            <a:avLst>
              <a:gd name="adj1" fmla="val -72080"/>
              <a:gd name="adj2" fmla="val 3632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Produces </a:t>
            </a:r>
            <a:r>
              <a:rPr lang="en-US" dirty="0" smtClean="0">
                <a:solidFill>
                  <a:prstClr val="white"/>
                </a:solidFill>
              </a:rPr>
              <a:t>JIT what </a:t>
            </a:r>
            <a:r>
              <a:rPr lang="en-US" dirty="0">
                <a:solidFill>
                  <a:prstClr val="white"/>
                </a:solidFill>
              </a:rPr>
              <a:t>the consumer needs. No re-computations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753540" y="3394750"/>
            <a:ext cx="3928813" cy="601579"/>
          </a:xfrm>
          <a:prstGeom prst="wedgeRectCallout">
            <a:avLst>
              <a:gd name="adj1" fmla="val -133640"/>
              <a:gd name="adj2" fmla="val -217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Storage folding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66073"/>
            <a:ext cx="3810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</p:spPr>
        <p:txBody>
          <a:bodyPr/>
          <a:lstStyle/>
          <a:p>
            <a:r>
              <a:rPr lang="en-US" dirty="0" smtClean="0"/>
              <a:t>Auto-scheduler for CPU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080" y="1428516"/>
            <a:ext cx="7281470" cy="46259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385384" y="2256758"/>
            <a:ext cx="4452794" cy="4358179"/>
            <a:chOff x="7385384" y="2256758"/>
            <a:chExt cx="4452794" cy="4358179"/>
          </a:xfrm>
        </p:grpSpPr>
        <p:sp>
          <p:nvSpPr>
            <p:cNvPr id="12" name="Rectangular Callout 11"/>
            <p:cNvSpPr/>
            <p:nvPr/>
          </p:nvSpPr>
          <p:spPr>
            <a:xfrm>
              <a:off x="7385384" y="2256758"/>
              <a:ext cx="3581086" cy="601579"/>
            </a:xfrm>
            <a:prstGeom prst="wedgeRectCallout">
              <a:avLst>
                <a:gd name="adj1" fmla="val 55469"/>
                <a:gd name="adj2" fmla="val 27307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9640" y="4220637"/>
              <a:ext cx="3538538" cy="2394300"/>
            </a:xfrm>
            <a:prstGeom prst="rect">
              <a:avLst/>
            </a:prstGeom>
          </p:spPr>
        </p:pic>
      </p:grpSp>
      <p:sp>
        <p:nvSpPr>
          <p:cNvPr id="10" name="Rectangular Callout 9"/>
          <p:cNvSpPr/>
          <p:nvPr/>
        </p:nvSpPr>
        <p:spPr>
          <a:xfrm>
            <a:off x="7385384" y="2256758"/>
            <a:ext cx="3581086" cy="601579"/>
          </a:xfrm>
          <a:prstGeom prst="wedgeRectCallout">
            <a:avLst>
              <a:gd name="adj1" fmla="val -100928"/>
              <a:gd name="adj2" fmla="val 2841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For the CPU the auto-scheduler will find an optimized schedule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457575" y="5915450"/>
            <a:ext cx="3041669" cy="601579"/>
          </a:xfrm>
          <a:prstGeom prst="wedgeRectCallout">
            <a:avLst>
              <a:gd name="adj1" fmla="val 114517"/>
              <a:gd name="adj2" fmla="val -10851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But we could do better for re-computations !!!!</a:t>
            </a:r>
          </a:p>
        </p:txBody>
      </p:sp>
    </p:spTree>
    <p:extLst>
      <p:ext uri="{BB962C8B-B14F-4D97-AF65-F5344CB8AC3E}">
        <p14:creationId xmlns:p14="http://schemas.microsoft.com/office/powerpoint/2010/main" val="13327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ft Brace 28"/>
          <p:cNvSpPr/>
          <p:nvPr/>
        </p:nvSpPr>
        <p:spPr>
          <a:xfrm>
            <a:off x="8292145" y="2567597"/>
            <a:ext cx="530069" cy="1846909"/>
          </a:xfrm>
          <a:prstGeom prst="leftBrace">
            <a:avLst>
              <a:gd name="adj1" fmla="val 5371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</p:spPr>
        <p:txBody>
          <a:bodyPr/>
          <a:lstStyle/>
          <a:p>
            <a:r>
              <a:rPr lang="en-US" dirty="0" smtClean="0"/>
              <a:t>Halide Compiler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600" y="3126131"/>
            <a:ext cx="1325460" cy="7298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Synthesis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5708" y="3197437"/>
            <a:ext cx="944473" cy="58723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Halide.cpp</a:t>
            </a:r>
          </a:p>
        </p:txBody>
      </p:sp>
      <p:cxnSp>
        <p:nvCxnSpPr>
          <p:cNvPr id="7" name="Straight Arrow Connector 6"/>
          <p:cNvCxnSpPr>
            <a:stCxn id="6" idx="3"/>
            <a:endCxn id="5" idx="1"/>
          </p:cNvCxnSpPr>
          <p:nvPr/>
        </p:nvCxnSpPr>
        <p:spPr>
          <a:xfrm>
            <a:off x="1200181" y="3491052"/>
            <a:ext cx="51141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22995" y="3126131"/>
            <a:ext cx="1325460" cy="7298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Bound Inference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4390" y="3131524"/>
            <a:ext cx="1325460" cy="7298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Optimizations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5785" y="3126131"/>
            <a:ext cx="1325460" cy="7298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Code generation</a:t>
            </a: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3037060" y="3491052"/>
            <a:ext cx="38593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>
            <a:off x="4748455" y="3491052"/>
            <a:ext cx="385935" cy="53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2" idx="1"/>
          </p:cNvCxnSpPr>
          <p:nvPr/>
        </p:nvCxnSpPr>
        <p:spPr>
          <a:xfrm flipV="1">
            <a:off x="6459850" y="3491052"/>
            <a:ext cx="385935" cy="53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78080" y="2660180"/>
            <a:ext cx="3277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CPU (JIT, LLVM-IR, C, …</a:t>
            </a:r>
          </a:p>
          <a:p>
            <a:r>
              <a:rPr lang="en-US" dirty="0">
                <a:solidFill>
                  <a:prstClr val="black"/>
                </a:solidFill>
              </a:rPr>
              <a:t>GPU (JIT, OpenCL, Metal, …</a:t>
            </a:r>
          </a:p>
          <a:p>
            <a:r>
              <a:rPr lang="en-US" dirty="0">
                <a:solidFill>
                  <a:prstClr val="black"/>
                </a:solidFill>
              </a:rPr>
              <a:t>Hexagon (LLVM-IR, …</a:t>
            </a:r>
          </a:p>
          <a:p>
            <a:r>
              <a:rPr lang="en-US" dirty="0">
                <a:solidFill>
                  <a:prstClr val="black"/>
                </a:solidFill>
              </a:rPr>
              <a:t>HLS (C++, OpenCL, …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Intel IPU </a:t>
            </a:r>
            <a:r>
              <a:rPr lang="en-US" dirty="0">
                <a:solidFill>
                  <a:prstClr val="black"/>
                </a:solidFill>
              </a:rPr>
              <a:t>(C)</a:t>
            </a:r>
          </a:p>
          <a:p>
            <a:r>
              <a:rPr lang="en-US" dirty="0" err="1">
                <a:solidFill>
                  <a:prstClr val="black"/>
                </a:solidFill>
              </a:rPr>
              <a:t>Matlab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348" y="415965"/>
            <a:ext cx="10972800" cy="1158240"/>
          </a:xfrm>
        </p:spPr>
        <p:txBody>
          <a:bodyPr/>
          <a:lstStyle/>
          <a:p>
            <a:r>
              <a:rPr lang="en-US" dirty="0" smtClean="0"/>
              <a:t>Limitations of the approach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4572" y="1736005"/>
            <a:ext cx="11304187" cy="4567767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smtClean="0"/>
              <a:t>Halide language can describe only :</a:t>
            </a:r>
          </a:p>
          <a:p>
            <a:pPr marL="681549" lvl="1" indent="-380990">
              <a:buFont typeface="Arial" panose="020B0604020202020204" pitchFamily="34" charset="0"/>
              <a:buChar char="•"/>
            </a:pPr>
            <a:r>
              <a:rPr lang="en-US" dirty="0" smtClean="0"/>
              <a:t>non recursive and without state-holding algorithms</a:t>
            </a:r>
          </a:p>
          <a:p>
            <a:pPr marL="681549" lvl="1" indent="-380990">
              <a:buFont typeface="Arial" panose="020B0604020202020204" pitchFamily="34" charset="0"/>
              <a:buChar char="•"/>
            </a:pPr>
            <a:r>
              <a:rPr lang="en-US" dirty="0" smtClean="0"/>
              <a:t>Algorithms with address and loop-bounds known at compile time</a:t>
            </a:r>
            <a:endParaRPr lang="en-US" dirty="0"/>
          </a:p>
          <a:p>
            <a:pPr marL="681550" lvl="1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B050"/>
                </a:solidFill>
              </a:rPr>
              <a:t> … but, for </a:t>
            </a:r>
            <a:r>
              <a:rPr lang="en-US" b="1" i="1" dirty="0">
                <a:solidFill>
                  <a:srgbClr val="00B050"/>
                </a:solidFill>
              </a:rPr>
              <a:t>image processing </a:t>
            </a:r>
            <a:r>
              <a:rPr lang="en-US" i="1" dirty="0">
                <a:solidFill>
                  <a:srgbClr val="00B050"/>
                </a:solidFill>
              </a:rPr>
              <a:t>these algorithms are the </a:t>
            </a:r>
            <a:r>
              <a:rPr lang="en-US" b="1" i="1" dirty="0">
                <a:solidFill>
                  <a:srgbClr val="00B050"/>
                </a:solidFill>
              </a:rPr>
              <a:t>largest majority</a:t>
            </a:r>
          </a:p>
          <a:p>
            <a:pPr marL="681550" lvl="1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… also, what cannot be written in Halide can be called as an </a:t>
            </a:r>
            <a:r>
              <a:rPr lang="en-US" b="1" i="1" dirty="0" smtClean="0">
                <a:solidFill>
                  <a:srgbClr val="00B050"/>
                </a:solidFill>
              </a:rPr>
              <a:t>external function</a:t>
            </a:r>
          </a:p>
          <a:p>
            <a:pPr marL="300560" lvl="1" indent="0">
              <a:spcBef>
                <a:spcPts val="800"/>
              </a:spcBef>
              <a:buNone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smtClean="0"/>
              <a:t>Halide-generated loop nests always iterate over </a:t>
            </a:r>
            <a:r>
              <a:rPr lang="en-US" b="1" dirty="0" smtClean="0"/>
              <a:t>rectangular / </a:t>
            </a:r>
            <a:r>
              <a:rPr lang="en-US" b="1" dirty="0" err="1" smtClean="0"/>
              <a:t>hypercubic</a:t>
            </a:r>
            <a:r>
              <a:rPr lang="en-US" b="1" dirty="0" smtClean="0"/>
              <a:t> </a:t>
            </a:r>
            <a:r>
              <a:rPr lang="en-US" dirty="0" smtClean="0"/>
              <a:t>domains</a:t>
            </a:r>
          </a:p>
          <a:p>
            <a:pPr marL="681549" lvl="1" indent="-380990">
              <a:buFont typeface="Arial" panose="020B0604020202020204" pitchFamily="34" charset="0"/>
              <a:buChar char="•"/>
            </a:pPr>
            <a:r>
              <a:rPr lang="en-US" dirty="0" smtClean="0"/>
              <a:t>Memory foot-prints and re-computations can be oversized for the algorithm</a:t>
            </a:r>
          </a:p>
        </p:txBody>
      </p:sp>
    </p:spTree>
    <p:extLst>
      <p:ext uri="{BB962C8B-B14F-4D97-AF65-F5344CB8AC3E}">
        <p14:creationId xmlns:p14="http://schemas.microsoft.com/office/powerpoint/2010/main" val="32227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</p:spPr>
        <p:txBody>
          <a:bodyPr/>
          <a:lstStyle/>
          <a:p>
            <a:r>
              <a:rPr lang="en-US" dirty="0" smtClean="0"/>
              <a:t>Limitations of the approach (2)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07490" y="1600203"/>
            <a:ext cx="10889396" cy="46265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Maturity of the Halide Compilers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No debugger support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Poor error messages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B050"/>
                </a:solidFill>
              </a:rPr>
              <a:t>… but, we plan to work on this aspect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Maturity of the Halide language 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language (2012- paper, 2014 –release)</a:t>
            </a:r>
          </a:p>
          <a:p>
            <a:pPr marL="1104881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known, not standard, still evolving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support (forum)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B050"/>
                </a:solidFill>
              </a:rPr>
              <a:t>… but, a community using Halide is  growing inside and outside Intel </a:t>
            </a:r>
          </a:p>
        </p:txBody>
      </p:sp>
    </p:spTree>
    <p:extLst>
      <p:ext uri="{BB962C8B-B14F-4D97-AF65-F5344CB8AC3E}">
        <p14:creationId xmlns:p14="http://schemas.microsoft.com/office/powerpoint/2010/main" val="6344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</p:spPr>
        <p:txBody>
          <a:bodyPr/>
          <a:lstStyle/>
          <a:p>
            <a:r>
              <a:rPr lang="en-US" dirty="0" smtClean="0"/>
              <a:t>Strengths </a:t>
            </a:r>
            <a:r>
              <a:rPr lang="en-US" dirty="0"/>
              <a:t>of the approach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56493" y="1341121"/>
            <a:ext cx="11444935" cy="5163236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b="1" dirty="0" smtClean="0"/>
              <a:t>Clear </a:t>
            </a:r>
            <a:r>
              <a:rPr lang="en-US" b="1" dirty="0"/>
              <a:t>and concise </a:t>
            </a:r>
            <a:r>
              <a:rPr lang="en-US" dirty="0"/>
              <a:t>code compared to C.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Easy (or automatic) </a:t>
            </a:r>
            <a:r>
              <a:rPr lang="en-US" b="1" dirty="0"/>
              <a:t>re-scheduling</a:t>
            </a:r>
            <a:r>
              <a:rPr lang="en-US" dirty="0"/>
              <a:t> and </a:t>
            </a:r>
            <a:r>
              <a:rPr lang="en-US" b="1" dirty="0"/>
              <a:t>re-targeting</a:t>
            </a:r>
          </a:p>
          <a:p>
            <a:pPr marL="681550" lvl="1" indent="-380990">
              <a:buFont typeface="Arial" panose="020B0604020202020204" pitchFamily="34" charset="0"/>
              <a:buChar char="•"/>
            </a:pPr>
            <a:r>
              <a:rPr lang="en-US" sz="2000" b="1" dirty="0"/>
              <a:t>Saves time, guarantees correctness, handles edge conditions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Targets: x86, ARM, GPU (</a:t>
            </a:r>
            <a:r>
              <a:rPr lang="en-US" dirty="0" err="1"/>
              <a:t>OpenCL</a:t>
            </a:r>
            <a:r>
              <a:rPr lang="en-US" dirty="0"/>
              <a:t> / OpenGL / CUDA), Qualcomm Hexagon, </a:t>
            </a:r>
            <a:r>
              <a:rPr lang="en-US" dirty="0" err="1"/>
              <a:t>Matlab</a:t>
            </a:r>
            <a:r>
              <a:rPr lang="en-US" dirty="0"/>
              <a:t>…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Industry-proven in </a:t>
            </a:r>
            <a:r>
              <a:rPr lang="en-US" b="1" dirty="0"/>
              <a:t>mobile</a:t>
            </a:r>
            <a:r>
              <a:rPr lang="en-US" dirty="0"/>
              <a:t>, </a:t>
            </a:r>
            <a:r>
              <a:rPr lang="en-US" b="1" dirty="0"/>
              <a:t>desktop</a:t>
            </a:r>
            <a:r>
              <a:rPr lang="en-US" dirty="0"/>
              <a:t>, </a:t>
            </a:r>
            <a:r>
              <a:rPr lang="en-US" b="1" dirty="0" smtClean="0"/>
              <a:t>datacenter</a:t>
            </a:r>
          </a:p>
          <a:p>
            <a:pPr marL="681549" lvl="1" indent="-380990">
              <a:buFont typeface="Arial" panose="020B0604020202020204" pitchFamily="34" charset="0"/>
              <a:buChar char="•"/>
            </a:pPr>
            <a:r>
              <a:rPr lang="en-US" dirty="0" smtClean="0"/>
              <a:t>…examples on next slide (from J. Regan-Kelly creator of Halide – MIT)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Shape 2416"/>
          <p:cNvSpPr>
            <a:spLocks noGrp="1"/>
          </p:cNvSpPr>
          <p:nvPr>
            <p:ph type="title"/>
          </p:nvPr>
        </p:nvSpPr>
        <p:spPr>
          <a:xfrm>
            <a:off x="2686657" y="361950"/>
            <a:ext cx="6363645" cy="742950"/>
          </a:xfrm>
          <a:prstGeom prst="rect">
            <a:avLst/>
          </a:prstGeom>
        </p:spPr>
        <p:txBody>
          <a:bodyPr/>
          <a:lstStyle/>
          <a:p>
            <a:r>
              <a:t>Real-world adoption</a:t>
            </a:r>
          </a:p>
        </p:txBody>
      </p:sp>
      <p:sp>
        <p:nvSpPr>
          <p:cNvPr id="2417" name="Shape 2417"/>
          <p:cNvSpPr/>
          <p:nvPr/>
        </p:nvSpPr>
        <p:spPr>
          <a:xfrm>
            <a:off x="2415730" y="6924328"/>
            <a:ext cx="5702301" cy="201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/>
          <a:lstStyle/>
          <a:p>
            <a:pPr>
              <a:lnSpc>
                <a:spcPts val="3350"/>
              </a:lnSpc>
              <a:spcBef>
                <a:spcPts val="16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5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 Photos </a:t>
            </a:r>
            <a:r>
              <a:rPr sz="2800" b="1" i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auto-enhance</a:t>
            </a:r>
            <a:br>
              <a:rPr sz="2800" b="1" i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center</a:t>
            </a:r>
            <a:br>
              <a:rPr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Android</a:t>
            </a:r>
            <a:br>
              <a:rPr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</a:p>
        </p:txBody>
      </p:sp>
      <p:pic>
        <p:nvPicPr>
          <p:cNvPr id="2419" name="Adobe.pdf"/>
          <p:cNvPicPr>
            <a:picLocks noChangeAspect="1"/>
          </p:cNvPicPr>
          <p:nvPr/>
        </p:nvPicPr>
        <p:blipFill>
          <a:blip r:embed="rId3">
            <a:alphaModFix amt="91704"/>
            <a:extLst/>
          </a:blip>
          <a:stretch>
            <a:fillRect/>
          </a:stretch>
        </p:blipFill>
        <p:spPr>
          <a:xfrm>
            <a:off x="-31750" y="-40021"/>
            <a:ext cx="1845342" cy="1845342"/>
          </a:xfrm>
          <a:prstGeom prst="rect">
            <a:avLst/>
          </a:prstGeom>
          <a:ln w="12700">
            <a:miter lim="400000"/>
          </a:ln>
        </p:spPr>
      </p:pic>
      <p:sp>
        <p:nvSpPr>
          <p:cNvPr id="2420" name="Shape 2420"/>
          <p:cNvSpPr/>
          <p:nvPr/>
        </p:nvSpPr>
        <p:spPr>
          <a:xfrm>
            <a:off x="2558119" y="2024714"/>
            <a:ext cx="5391151" cy="169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/>
          <a:lstStyle/>
          <a:p>
            <a:pPr>
              <a:lnSpc>
                <a:spcPts val="4800"/>
              </a:lnSpc>
              <a:spcBef>
                <a:spcPts val="16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8000"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pPr>
            <a:r>
              <a:rPr sz="4000" dirty="0">
                <a:solidFill>
                  <a:prstClr val="black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rPr>
              <a:t>Google</a:t>
            </a:r>
          </a:p>
          <a:p>
            <a:pPr>
              <a:lnSpc>
                <a:spcPts val="4300"/>
              </a:lnSpc>
              <a:spcBef>
                <a:spcPts val="3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7200">
                <a:latin typeface="Helvetica Neue LT Std 67 Medium Condensed"/>
                <a:ea typeface="Helvetica Neue LT Std 67 Medium Condensed"/>
                <a:cs typeface="Helvetica Neue LT Std 67 Medium Condensed"/>
                <a:sym typeface="Helvetica Neue LT Std 67 Medium Condensed"/>
              </a:defRPr>
            </a:pPr>
            <a:r>
              <a:rPr sz="3600" dirty="0">
                <a:solidFill>
                  <a:prstClr val="black"/>
                </a:solidFill>
                <a:latin typeface="Helvetica Neue LT Std 67 Medium Condensed"/>
                <a:ea typeface="Helvetica Neue LT Std 67 Medium Condensed"/>
                <a:cs typeface="Helvetica Neue LT Std 67 Medium Condensed"/>
                <a:sym typeface="Helvetica Neue LT Std 67 Medium Condensed"/>
              </a:rPr>
              <a:t>&gt; 200 pipelines</a:t>
            </a:r>
            <a:br>
              <a:rPr sz="3600" dirty="0">
                <a:solidFill>
                  <a:prstClr val="black"/>
                </a:solidFill>
                <a:latin typeface="Helvetica Neue LT Std 67 Medium Condensed"/>
                <a:ea typeface="Helvetica Neue LT Std 67 Medium Condensed"/>
                <a:cs typeface="Helvetica Neue LT Std 67 Medium Condensed"/>
                <a:sym typeface="Helvetica Neue LT Std 67 Medium Condensed"/>
              </a:rPr>
            </a:br>
            <a:r>
              <a:rPr sz="3600" dirty="0">
                <a:solidFill>
                  <a:prstClr val="black"/>
                </a:solidFill>
                <a:latin typeface="Helvetica Neue LT Std 67 Medium Condensed"/>
                <a:ea typeface="Helvetica Neue LT Std 67 Medium Condensed"/>
                <a:cs typeface="Helvetica Neue LT Std 67 Medium Condensed"/>
                <a:sym typeface="Helvetica Neue LT Std 67 Medium Condensed"/>
              </a:rPr>
              <a:t>   10s of </a:t>
            </a:r>
            <a:r>
              <a:rPr sz="3600" dirty="0" err="1">
                <a:solidFill>
                  <a:prstClr val="black"/>
                </a:solidFill>
                <a:latin typeface="Helvetica Neue LT Std 67 Medium Condensed"/>
                <a:ea typeface="Helvetica Neue LT Std 67 Medium Condensed"/>
                <a:cs typeface="Helvetica Neue LT Std 67 Medium Condensed"/>
                <a:sym typeface="Helvetica Neue LT Std 67 Medium Condensed"/>
              </a:rPr>
              <a:t>kLOC</a:t>
            </a:r>
            <a:r>
              <a:rPr sz="3600" dirty="0">
                <a:solidFill>
                  <a:prstClr val="black"/>
                </a:solidFill>
                <a:latin typeface="Helvetica Neue LT Std 67 Medium Condensed"/>
                <a:ea typeface="Helvetica Neue LT Std 67 Medium Condensed"/>
                <a:cs typeface="Helvetica Neue LT Std 67 Medium Condensed"/>
                <a:sym typeface="Helvetica Neue LT Std 67 Medium Condensed"/>
              </a:rPr>
              <a:t> in production</a:t>
            </a:r>
          </a:p>
        </p:txBody>
      </p:sp>
      <p:sp>
        <p:nvSpPr>
          <p:cNvPr id="2421" name="Shape 2421"/>
          <p:cNvSpPr/>
          <p:nvPr/>
        </p:nvSpPr>
        <p:spPr>
          <a:xfrm>
            <a:off x="7502079" y="6924328"/>
            <a:ext cx="3479801" cy="1618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/>
          <a:lstStyle/>
          <a:p>
            <a:pPr>
              <a:lnSpc>
                <a:spcPts val="3350"/>
              </a:lnSpc>
              <a:spcBef>
                <a:spcPts val="16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5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 b="1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HDR+</a:t>
            </a:r>
            <a:br>
              <a:rPr sz="2800" b="1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800" b="1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Glass</a:t>
            </a:r>
            <a:br>
              <a:rPr sz="2800" b="1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800" b="1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Nexus devices</a:t>
            </a:r>
          </a:p>
        </p:txBody>
      </p:sp>
      <p:grpSp>
        <p:nvGrpSpPr>
          <p:cNvPr id="2425" name="Group 2425"/>
          <p:cNvGrpSpPr/>
          <p:nvPr/>
        </p:nvGrpSpPr>
        <p:grpSpPr>
          <a:xfrm>
            <a:off x="8642350" y="36306"/>
            <a:ext cx="3556442" cy="3615999"/>
            <a:chOff x="0" y="0"/>
            <a:chExt cx="7112882" cy="7231996"/>
          </a:xfrm>
        </p:grpSpPr>
        <p:sp>
          <p:nvSpPr>
            <p:cNvPr id="2422" name="Shape 2422"/>
            <p:cNvSpPr/>
            <p:nvPr/>
          </p:nvSpPr>
          <p:spPr>
            <a:xfrm>
              <a:off x="0" y="0"/>
              <a:ext cx="7112883" cy="7231997"/>
            </a:xfrm>
            <a:prstGeom prst="rect">
              <a:avLst/>
            </a:prstGeom>
            <a:gradFill flip="none" rotWithShape="1">
              <a:gsLst>
                <a:gs pos="0">
                  <a:srgbClr val="505050"/>
                </a:gs>
                <a:gs pos="100000">
                  <a:srgbClr val="152A39"/>
                </a:gs>
              </a:gsLst>
              <a:lin ang="12840000" scaled="0"/>
            </a:gradFill>
            <a:ln w="25400" cap="flat">
              <a:noFill/>
              <a:miter lim="400000"/>
            </a:ln>
            <a:effectLst>
              <a:outerShdw blurRad="762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lnSpc>
                  <a:spcPts val="2500"/>
                </a:lnSpc>
                <a:defRPr sz="4200" b="1">
                  <a:effectLst>
                    <a:outerShdw blurRad="63500" dist="38100" dir="27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2100" b="1">
                <a:solidFill>
                  <a:prstClr val="black"/>
                </a:solidFill>
                <a:effectLst>
                  <a:outerShdw blurRad="63500" dist="38100" dir="2700000" rotWithShape="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423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428" y="183188"/>
              <a:ext cx="6211010" cy="235625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50800" dir="54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424" name="Google-Nexus-6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44" t="119" r="644" b="13"/>
            <a:stretch>
              <a:fillRect/>
            </a:stretch>
          </p:blipFill>
          <p:spPr>
            <a:xfrm>
              <a:off x="689238" y="2715570"/>
              <a:ext cx="5717382" cy="3982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1928" y="0"/>
                  </a:moveTo>
                  <a:cubicBezTo>
                    <a:pt x="11757" y="4"/>
                    <a:pt x="11321" y="9"/>
                    <a:pt x="11319" y="13"/>
                  </a:cubicBezTo>
                  <a:cubicBezTo>
                    <a:pt x="11310" y="34"/>
                    <a:pt x="11052" y="65"/>
                    <a:pt x="10746" y="82"/>
                  </a:cubicBezTo>
                  <a:cubicBezTo>
                    <a:pt x="9927" y="127"/>
                    <a:pt x="8958" y="232"/>
                    <a:pt x="8815" y="291"/>
                  </a:cubicBezTo>
                  <a:cubicBezTo>
                    <a:pt x="8550" y="399"/>
                    <a:pt x="8317" y="668"/>
                    <a:pt x="8184" y="1018"/>
                  </a:cubicBezTo>
                  <a:cubicBezTo>
                    <a:pt x="8133" y="1151"/>
                    <a:pt x="8125" y="1412"/>
                    <a:pt x="8107" y="4192"/>
                  </a:cubicBezTo>
                  <a:cubicBezTo>
                    <a:pt x="8081" y="8199"/>
                    <a:pt x="8082" y="8250"/>
                    <a:pt x="8101" y="8606"/>
                  </a:cubicBezTo>
                  <a:cubicBezTo>
                    <a:pt x="8112" y="8800"/>
                    <a:pt x="8105" y="8930"/>
                    <a:pt x="8083" y="8961"/>
                  </a:cubicBezTo>
                  <a:cubicBezTo>
                    <a:pt x="8038" y="9026"/>
                    <a:pt x="8035" y="11489"/>
                    <a:pt x="8080" y="11528"/>
                  </a:cubicBezTo>
                  <a:cubicBezTo>
                    <a:pt x="8101" y="11547"/>
                    <a:pt x="8112" y="13053"/>
                    <a:pt x="8112" y="15906"/>
                  </a:cubicBezTo>
                  <a:cubicBezTo>
                    <a:pt x="8112" y="19729"/>
                    <a:pt x="8117" y="20276"/>
                    <a:pt x="8160" y="20423"/>
                  </a:cubicBezTo>
                  <a:cubicBezTo>
                    <a:pt x="8282" y="20846"/>
                    <a:pt x="8500" y="21129"/>
                    <a:pt x="8839" y="21303"/>
                  </a:cubicBezTo>
                  <a:cubicBezTo>
                    <a:pt x="8951" y="21361"/>
                    <a:pt x="9035" y="21431"/>
                    <a:pt x="9037" y="21469"/>
                  </a:cubicBezTo>
                  <a:cubicBezTo>
                    <a:pt x="9038" y="21504"/>
                    <a:pt x="9042" y="21547"/>
                    <a:pt x="9044" y="21565"/>
                  </a:cubicBezTo>
                  <a:cubicBezTo>
                    <a:pt x="9046" y="21576"/>
                    <a:pt x="10196" y="21585"/>
                    <a:pt x="11737" y="21591"/>
                  </a:cubicBezTo>
                  <a:cubicBezTo>
                    <a:pt x="13842" y="21584"/>
                    <a:pt x="15207" y="21575"/>
                    <a:pt x="15202" y="21552"/>
                  </a:cubicBezTo>
                  <a:cubicBezTo>
                    <a:pt x="15196" y="21526"/>
                    <a:pt x="15177" y="21501"/>
                    <a:pt x="15160" y="21501"/>
                  </a:cubicBezTo>
                  <a:cubicBezTo>
                    <a:pt x="15104" y="21499"/>
                    <a:pt x="15018" y="21418"/>
                    <a:pt x="15034" y="21380"/>
                  </a:cubicBezTo>
                  <a:cubicBezTo>
                    <a:pt x="15043" y="21360"/>
                    <a:pt x="15089" y="21330"/>
                    <a:pt x="15136" y="21316"/>
                  </a:cubicBezTo>
                  <a:cubicBezTo>
                    <a:pt x="15184" y="21302"/>
                    <a:pt x="15279" y="21256"/>
                    <a:pt x="15348" y="21212"/>
                  </a:cubicBezTo>
                  <a:cubicBezTo>
                    <a:pt x="15463" y="21139"/>
                    <a:pt x="15671" y="21134"/>
                    <a:pt x="18130" y="21124"/>
                  </a:cubicBezTo>
                  <a:cubicBezTo>
                    <a:pt x="19592" y="21119"/>
                    <a:pt x="20813" y="21109"/>
                    <a:pt x="20843" y="21103"/>
                  </a:cubicBezTo>
                  <a:cubicBezTo>
                    <a:pt x="20928" y="21086"/>
                    <a:pt x="20907" y="21024"/>
                    <a:pt x="20811" y="21008"/>
                  </a:cubicBezTo>
                  <a:cubicBezTo>
                    <a:pt x="20672" y="20985"/>
                    <a:pt x="20712" y="20922"/>
                    <a:pt x="20936" y="20814"/>
                  </a:cubicBezTo>
                  <a:cubicBezTo>
                    <a:pt x="21224" y="20675"/>
                    <a:pt x="21373" y="20494"/>
                    <a:pt x="21498" y="20130"/>
                  </a:cubicBezTo>
                  <a:lnTo>
                    <a:pt x="21600" y="19829"/>
                  </a:lnTo>
                  <a:lnTo>
                    <a:pt x="21600" y="10812"/>
                  </a:lnTo>
                  <a:lnTo>
                    <a:pt x="21600" y="1790"/>
                  </a:lnTo>
                  <a:lnTo>
                    <a:pt x="21513" y="1534"/>
                  </a:lnTo>
                  <a:cubicBezTo>
                    <a:pt x="21331" y="1002"/>
                    <a:pt x="21057" y="819"/>
                    <a:pt x="20335" y="740"/>
                  </a:cubicBezTo>
                  <a:cubicBezTo>
                    <a:pt x="19005" y="596"/>
                    <a:pt x="17846" y="571"/>
                    <a:pt x="16481" y="656"/>
                  </a:cubicBezTo>
                  <a:lnTo>
                    <a:pt x="15673" y="706"/>
                  </a:lnTo>
                  <a:lnTo>
                    <a:pt x="15589" y="592"/>
                  </a:lnTo>
                  <a:cubicBezTo>
                    <a:pt x="15470" y="431"/>
                    <a:pt x="15280" y="304"/>
                    <a:pt x="15081" y="250"/>
                  </a:cubicBezTo>
                  <a:cubicBezTo>
                    <a:pt x="14987" y="224"/>
                    <a:pt x="14439" y="170"/>
                    <a:pt x="13863" y="129"/>
                  </a:cubicBezTo>
                  <a:cubicBezTo>
                    <a:pt x="13287" y="88"/>
                    <a:pt x="12791" y="37"/>
                    <a:pt x="12761" y="15"/>
                  </a:cubicBezTo>
                  <a:cubicBezTo>
                    <a:pt x="12754" y="10"/>
                    <a:pt x="12189" y="5"/>
                    <a:pt x="11928" y="0"/>
                  </a:cubicBezTo>
                  <a:close/>
                  <a:moveTo>
                    <a:pt x="3625" y="75"/>
                  </a:moveTo>
                  <a:cubicBezTo>
                    <a:pt x="2410" y="85"/>
                    <a:pt x="1136" y="138"/>
                    <a:pt x="871" y="200"/>
                  </a:cubicBezTo>
                  <a:cubicBezTo>
                    <a:pt x="504" y="286"/>
                    <a:pt x="203" y="589"/>
                    <a:pt x="66" y="1007"/>
                  </a:cubicBezTo>
                  <a:lnTo>
                    <a:pt x="0" y="1207"/>
                  </a:lnTo>
                  <a:lnTo>
                    <a:pt x="0" y="10764"/>
                  </a:lnTo>
                  <a:lnTo>
                    <a:pt x="0" y="20322"/>
                  </a:lnTo>
                  <a:lnTo>
                    <a:pt x="64" y="20526"/>
                  </a:lnTo>
                  <a:cubicBezTo>
                    <a:pt x="195" y="20931"/>
                    <a:pt x="403" y="21183"/>
                    <a:pt x="744" y="21352"/>
                  </a:cubicBezTo>
                  <a:cubicBezTo>
                    <a:pt x="938" y="21449"/>
                    <a:pt x="972" y="21513"/>
                    <a:pt x="853" y="21561"/>
                  </a:cubicBezTo>
                  <a:cubicBezTo>
                    <a:pt x="813" y="21577"/>
                    <a:pt x="2187" y="21593"/>
                    <a:pt x="3904" y="21595"/>
                  </a:cubicBezTo>
                  <a:cubicBezTo>
                    <a:pt x="7015" y="21600"/>
                    <a:pt x="7028" y="21600"/>
                    <a:pt x="6972" y="21512"/>
                  </a:cubicBezTo>
                  <a:cubicBezTo>
                    <a:pt x="6918" y="21426"/>
                    <a:pt x="6918" y="21422"/>
                    <a:pt x="6975" y="21393"/>
                  </a:cubicBezTo>
                  <a:cubicBezTo>
                    <a:pt x="7284" y="21239"/>
                    <a:pt x="7487" y="21038"/>
                    <a:pt x="7624" y="20754"/>
                  </a:cubicBezTo>
                  <a:cubicBezTo>
                    <a:pt x="7814" y="20362"/>
                    <a:pt x="7802" y="21002"/>
                    <a:pt x="7804" y="10810"/>
                  </a:cubicBezTo>
                  <a:cubicBezTo>
                    <a:pt x="7806" y="4037"/>
                    <a:pt x="7795" y="1417"/>
                    <a:pt x="7770" y="1259"/>
                  </a:cubicBezTo>
                  <a:cubicBezTo>
                    <a:pt x="7719" y="945"/>
                    <a:pt x="7666" y="822"/>
                    <a:pt x="7477" y="575"/>
                  </a:cubicBezTo>
                  <a:cubicBezTo>
                    <a:pt x="7167" y="167"/>
                    <a:pt x="6932" y="126"/>
                    <a:pt x="4783" y="82"/>
                  </a:cubicBezTo>
                  <a:cubicBezTo>
                    <a:pt x="4430" y="75"/>
                    <a:pt x="4031" y="72"/>
                    <a:pt x="3625" y="7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26" name="pasted-image.tif"/>
          <p:cNvPicPr>
            <a:picLocks noChangeAspect="1"/>
          </p:cNvPicPr>
          <p:nvPr/>
        </p:nvPicPr>
        <p:blipFill>
          <a:blip r:embed="rId6">
            <a:alphaModFix amt="96112"/>
            <a:extLst/>
          </a:blip>
          <a:stretch>
            <a:fillRect/>
          </a:stretch>
        </p:blipFill>
        <p:spPr>
          <a:xfrm>
            <a:off x="43803" y="1902741"/>
            <a:ext cx="1694237" cy="1694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7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75603" y="4511764"/>
            <a:ext cx="3617293" cy="150948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</p:pic>
      <p:sp>
        <p:nvSpPr>
          <p:cNvPr id="2428" name="Shape 2428"/>
          <p:cNvSpPr/>
          <p:nvPr/>
        </p:nvSpPr>
        <p:spPr>
          <a:xfrm>
            <a:off x="6422540" y="4305300"/>
            <a:ext cx="5906370" cy="22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/>
          <a:p>
            <a:pPr>
              <a:lnSpc>
                <a:spcPts val="5750"/>
              </a:lnSpc>
              <a:spcBef>
                <a:spcPts val="16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9600"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pPr>
            <a:r>
              <a:rPr sz="4800">
                <a:solidFill>
                  <a:prstClr val="black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rPr>
              <a:t>Halide touches every video uploaded.</a:t>
            </a:r>
            <a:br>
              <a:rPr sz="4800">
                <a:solidFill>
                  <a:prstClr val="black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rPr>
            </a:br>
            <a:r>
              <a:rPr sz="4800" i="1">
                <a:solidFill>
                  <a:prstClr val="black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rPr>
              <a:t>65B frames/day</a:t>
            </a:r>
          </a:p>
        </p:txBody>
      </p:sp>
      <p:pic>
        <p:nvPicPr>
          <p:cNvPr id="2429" name="sd_processor_03.png"/>
          <p:cNvPicPr>
            <a:picLocks noChangeAspect="1"/>
          </p:cNvPicPr>
          <p:nvPr/>
        </p:nvPicPr>
        <p:blipFill>
          <a:blip r:embed="rId8">
            <a:extLst/>
          </a:blip>
          <a:srcRect l="14353" r="10499" b="26502"/>
          <a:stretch>
            <a:fillRect/>
          </a:stretch>
        </p:blipFill>
        <p:spPr>
          <a:xfrm>
            <a:off x="-14252" y="3643598"/>
            <a:ext cx="1937373" cy="1596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0" name="intel.png"/>
          <p:cNvPicPr>
            <a:picLocks noChangeAspect="1"/>
          </p:cNvPicPr>
          <p:nvPr/>
        </p:nvPicPr>
        <p:blipFill>
          <a:blip r:embed="rId9">
            <a:alphaModFix amt="94217"/>
            <a:extLst/>
          </a:blip>
          <a:srcRect t="6701" b="10426"/>
          <a:stretch>
            <a:fillRect/>
          </a:stretch>
        </p:blipFill>
        <p:spPr>
          <a:xfrm>
            <a:off x="-20982" y="5367854"/>
            <a:ext cx="1823727" cy="151135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2420"/>
          <p:cNvSpPr/>
          <p:nvPr/>
        </p:nvSpPr>
        <p:spPr>
          <a:xfrm>
            <a:off x="2648881" y="1019538"/>
            <a:ext cx="5082628" cy="837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/>
          <a:lstStyle/>
          <a:p>
            <a:pPr>
              <a:lnSpc>
                <a:spcPts val="4800"/>
              </a:lnSpc>
              <a:spcBef>
                <a:spcPts val="16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8000"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pPr>
            <a:r>
              <a:rPr lang="en-US" sz="2400" b="1" dirty="0">
                <a:solidFill>
                  <a:prstClr val="black"/>
                </a:solidFill>
                <a:latin typeface="Intel Clear Light"/>
                <a:ea typeface="Helvetica Neue LT Std 77 Bold Condensed"/>
                <a:cs typeface="Helvetica Neue LT Std 77 Bold Condensed"/>
                <a:sym typeface="Helvetica Neue LT Std 77 Bold Condensed"/>
              </a:rPr>
              <a:t>Open source at </a:t>
            </a:r>
            <a:r>
              <a:rPr lang="en-US" sz="2400" b="1" dirty="0">
                <a:solidFill>
                  <a:prstClr val="black"/>
                </a:solidFill>
                <a:latin typeface="Intel Clear Light"/>
                <a:ea typeface="Helvetica Neue LT Std 77 Bold Condensed"/>
                <a:cs typeface="Helvetica Neue LT Std 77 Bold Condensed"/>
                <a:sym typeface="Helvetica Neue LT Std 77 Bold Condensed"/>
                <a:hlinkClick r:id="rId10"/>
              </a:rPr>
              <a:t>http://halide-lang.org</a:t>
            </a:r>
            <a:endParaRPr lang="en-US" sz="2400" b="1" dirty="0">
              <a:solidFill>
                <a:prstClr val="black"/>
              </a:solidFill>
              <a:latin typeface="Intel Clear Light"/>
              <a:ea typeface="Helvetica Neue LT Std 77 Bold Condensed"/>
              <a:cs typeface="Helvetica Neue LT Std 77 Bold Condensed"/>
              <a:sym typeface="Helvetica Neue LT Std 77 Bold Condensed"/>
            </a:endParaRPr>
          </a:p>
          <a:p>
            <a:pPr>
              <a:lnSpc>
                <a:spcPts val="4800"/>
              </a:lnSpc>
              <a:spcBef>
                <a:spcPts val="16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8000"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pPr>
            <a:endParaRPr sz="2000" b="1" dirty="0">
              <a:solidFill>
                <a:prstClr val="black"/>
              </a:solidFill>
              <a:latin typeface="Intel Clear Light"/>
              <a:ea typeface="Helvetica Neue LT Std 77 Bold Condensed"/>
              <a:cs typeface="Helvetica Neue LT Std 77 Bold Condensed"/>
              <a:sym typeface="Helvetica Neue LT Std 77 Bold Condense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8097" y="6615936"/>
            <a:ext cx="26997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Helvetica Neue LT Std 67 Medium Condensed"/>
                <a:ea typeface="Helvetica Neue LT Std 67 Medium Condensed"/>
                <a:cs typeface="Helvetica Neue LT Std 67 Medium Condensed"/>
                <a:sym typeface="Helvetica Neue LT Std 67 Medium Condensed"/>
              </a:rPr>
              <a:t>From a deck of Jonathan Regan Kelly</a:t>
            </a:r>
            <a:endParaRPr lang="en-US" sz="1100" b="1" i="1" dirty="0">
              <a:solidFill>
                <a:schemeClr val="bg1"/>
              </a:solidFill>
              <a:latin typeface="Helvetica Neue LT Std 47 Light Condensed"/>
              <a:ea typeface="Helvetica Neue LT Std 47 Light Condensed"/>
              <a:cs typeface="Helvetica Neue LT Std 47 Light Condensed"/>
              <a:sym typeface="Helvetica Neue LT Std 47 Light Condense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Halide tutorials summary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http://halide-lang.org/tutorials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Halide for IPU: contributions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Sander Vocke, Ruud Schellekens, Rosilde Corvino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76" y="304223"/>
            <a:ext cx="10515600" cy="1325563"/>
          </a:xfrm>
        </p:spPr>
        <p:txBody>
          <a:bodyPr/>
          <a:lstStyle/>
          <a:p>
            <a:r>
              <a:rPr lang="en-US" dirty="0" smtClean="0"/>
              <a:t>High-level view of IPU architectures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31</a:t>
            </a:fld>
            <a:r>
              <a:rPr lang="en-US" dirty="0" smtClean="0"/>
              <a:t>/42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445" y="1700991"/>
            <a:ext cx="7190000" cy="3766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2357" y="5847599"/>
            <a:ext cx="402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Neo Sans Intel"/>
                <a:cs typeface="Neo Sans Intel"/>
              </a:rPr>
              <a:t>Intel DSP  are  VLIW</a:t>
            </a:r>
          </a:p>
        </p:txBody>
      </p:sp>
    </p:spTree>
    <p:extLst>
      <p:ext uri="{BB962C8B-B14F-4D97-AF65-F5344CB8AC3E}">
        <p14:creationId xmlns:p14="http://schemas.microsoft.com/office/powerpoint/2010/main" val="23047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751" y="2384213"/>
            <a:ext cx="10970683" cy="3386667"/>
          </a:xfrm>
        </p:spPr>
        <p:txBody>
          <a:bodyPr>
            <a:norm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dirty="0"/>
              <a:t>How to generate efficient embedded VLIW programs from Halide?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/>
              <a:t>How do we facilitate the tiled transfer of data to/from VLIW cores?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 do we deal with multiple cores?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 do we deal with fixed-function accelerators?</a:t>
            </a:r>
          </a:p>
        </p:txBody>
      </p:sp>
    </p:spTree>
    <p:extLst>
      <p:ext uri="{BB962C8B-B14F-4D97-AF65-F5344CB8AC3E}">
        <p14:creationId xmlns:p14="http://schemas.microsoft.com/office/powerpoint/2010/main" val="16997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191" y="398251"/>
            <a:ext cx="10972800" cy="1158240"/>
          </a:xfrm>
        </p:spPr>
        <p:txBody>
          <a:bodyPr/>
          <a:lstStyle/>
          <a:p>
            <a:pPr marL="380990" indent="-380990"/>
            <a:r>
              <a:rPr lang="en-US" dirty="0" smtClean="0"/>
              <a:t>Generating efficient VLIW </a:t>
            </a:r>
            <a:r>
              <a:rPr lang="en-US" dirty="0"/>
              <a:t>programs from </a:t>
            </a:r>
            <a:r>
              <a:rPr lang="en-US" dirty="0" smtClean="0"/>
              <a:t>Halide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7484" y="1395307"/>
            <a:ext cx="10970683" cy="4776893"/>
          </a:xfrm>
        </p:spPr>
        <p:txBody>
          <a:bodyPr/>
          <a:lstStyle/>
          <a:p>
            <a:r>
              <a:rPr lang="en-US" dirty="0" smtClean="0"/>
              <a:t>Halide is already well-suited to deal with many optimization concepts important for imaging on VLIW targets: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Loop nest fusion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Tiling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err="1" smtClean="0"/>
              <a:t>Vectorization</a:t>
            </a:r>
            <a:r>
              <a:rPr lang="en-US" dirty="0" smtClean="0"/>
              <a:t> (SIMD)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Exploring options of data re-use</a:t>
            </a:r>
          </a:p>
          <a:p>
            <a:pPr marL="380990" indent="-38099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80960" y="3278293"/>
            <a:ext cx="2628053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Naïve IR</a:t>
            </a:r>
          </a:p>
        </p:txBody>
      </p:sp>
      <p:sp>
        <p:nvSpPr>
          <p:cNvPr id="7" name="Rectangle 6"/>
          <p:cNvSpPr/>
          <p:nvPr/>
        </p:nvSpPr>
        <p:spPr>
          <a:xfrm>
            <a:off x="7288107" y="2357120"/>
            <a:ext cx="3413760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Functional description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680960" y="4226560"/>
            <a:ext cx="2628053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Optimized IR</a:t>
            </a:r>
          </a:p>
        </p:txBody>
      </p:sp>
      <p:sp>
        <p:nvSpPr>
          <p:cNvPr id="9" name="Rectangle 8"/>
          <p:cNvSpPr/>
          <p:nvPr/>
        </p:nvSpPr>
        <p:spPr>
          <a:xfrm>
            <a:off x="6976533" y="5188373"/>
            <a:ext cx="4145280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Output (LLVM IR / C / …)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737600" y="2844800"/>
            <a:ext cx="555413" cy="43349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Down Arrow 10"/>
          <p:cNvSpPr/>
          <p:nvPr/>
        </p:nvSpPr>
        <p:spPr>
          <a:xfrm>
            <a:off x="8764694" y="3779520"/>
            <a:ext cx="555413" cy="43349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Down Arrow 11"/>
          <p:cNvSpPr/>
          <p:nvPr/>
        </p:nvSpPr>
        <p:spPr>
          <a:xfrm>
            <a:off x="8744374" y="4727787"/>
            <a:ext cx="555413" cy="43349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9299787" y="2867924"/>
            <a:ext cx="2289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tx2"/>
                </a:solidFill>
                <a:cs typeface="Neo Sans Intel"/>
              </a:rPr>
              <a:t>Synthesis</a:t>
            </a:r>
            <a:endParaRPr lang="en-US" sz="1333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3013" y="3791081"/>
            <a:ext cx="2289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tx2"/>
                </a:solidFill>
                <a:cs typeface="Neo Sans Intel"/>
              </a:rPr>
              <a:t>Optimizations</a:t>
            </a:r>
            <a:endParaRPr lang="en-US" sz="1333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20107" y="4714241"/>
            <a:ext cx="2289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tx2"/>
                </a:solidFill>
                <a:cs typeface="Neo Sans Intel"/>
              </a:rPr>
              <a:t>Code generation</a:t>
            </a:r>
            <a:endParaRPr lang="en-US" sz="1333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737253" y="2357119"/>
            <a:ext cx="2591493" cy="2534369"/>
          </a:xfrm>
          <a:prstGeom prst="rightBrace">
            <a:avLst>
              <a:gd name="adj1" fmla="val 8333"/>
              <a:gd name="adj2" fmla="val 85989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191" y="398251"/>
            <a:ext cx="10972800" cy="1158240"/>
          </a:xfrm>
        </p:spPr>
        <p:txBody>
          <a:bodyPr/>
          <a:lstStyle/>
          <a:p>
            <a:pPr marL="380990" indent="-380990"/>
            <a:r>
              <a:rPr lang="en-US" dirty="0" smtClean="0"/>
              <a:t>Generating efficient VLIW </a:t>
            </a:r>
            <a:r>
              <a:rPr lang="en-US" dirty="0"/>
              <a:t>programs from </a:t>
            </a:r>
            <a:r>
              <a:rPr lang="en-US" dirty="0" smtClean="0"/>
              <a:t>Halide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7484" y="1815253"/>
            <a:ext cx="10970683" cy="4356947"/>
          </a:xfrm>
        </p:spPr>
        <p:txBody>
          <a:bodyPr/>
          <a:lstStyle/>
          <a:p>
            <a:r>
              <a:rPr lang="en-US" dirty="0" smtClean="0"/>
              <a:t>However, Halide generates </a:t>
            </a:r>
            <a:r>
              <a:rPr lang="en-US" b="1" dirty="0" smtClean="0"/>
              <a:t>native vector types and operations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VLIW cores: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Tend to have </a:t>
            </a:r>
            <a:r>
              <a:rPr lang="en-US" b="1" dirty="0" smtClean="0"/>
              <a:t>complex vector instructions, </a:t>
            </a:r>
            <a:r>
              <a:rPr lang="en-US" dirty="0" smtClean="0"/>
              <a:t>targeted by the programmer via </a:t>
            </a:r>
            <a:r>
              <a:rPr lang="en-US" b="1" dirty="0" smtClean="0"/>
              <a:t>intrinsics</a:t>
            </a:r>
            <a:r>
              <a:rPr lang="en-US" dirty="0" smtClean="0"/>
              <a:t>.*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Tend to require </a:t>
            </a:r>
            <a:r>
              <a:rPr lang="en-US" b="1" dirty="0" smtClean="0"/>
              <a:t>emulation </a:t>
            </a:r>
            <a:r>
              <a:rPr lang="en-US" dirty="0" smtClean="0"/>
              <a:t>for some types of operations </a:t>
            </a:r>
            <a:br>
              <a:rPr lang="en-US" dirty="0" smtClean="0"/>
            </a:br>
            <a:r>
              <a:rPr lang="en-US" dirty="0" smtClean="0"/>
              <a:t>(e.g. </a:t>
            </a:r>
            <a:r>
              <a:rPr lang="en-US" b="1" dirty="0" smtClean="0"/>
              <a:t>unaligned access, gather/scatter operations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191" y="398251"/>
            <a:ext cx="10972800" cy="1158240"/>
          </a:xfrm>
        </p:spPr>
        <p:txBody>
          <a:bodyPr/>
          <a:lstStyle/>
          <a:p>
            <a:pPr marL="380990" indent="-380990"/>
            <a:r>
              <a:rPr lang="en-US" dirty="0" smtClean="0"/>
              <a:t>Generating efficient VLIW </a:t>
            </a:r>
            <a:r>
              <a:rPr lang="en-US" dirty="0"/>
              <a:t>programs from </a:t>
            </a:r>
            <a:r>
              <a:rPr lang="en-US" dirty="0" smtClean="0"/>
              <a:t>Halide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7484" y="1219200"/>
            <a:ext cx="10970683" cy="93472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Halide_IPU</a:t>
            </a:r>
            <a:r>
              <a:rPr lang="en-US" dirty="0" smtClean="0"/>
              <a:t>, we address this with a </a:t>
            </a:r>
            <a:r>
              <a:rPr lang="en-US" b="1" dirty="0" smtClean="0"/>
              <a:t>pattern-matching engine</a:t>
            </a:r>
            <a:r>
              <a:rPr lang="en-US" dirty="0" smtClean="0"/>
              <a:t>, which transforms </a:t>
            </a:r>
            <a:r>
              <a:rPr lang="en-US" b="1" dirty="0" smtClean="0"/>
              <a:t>structures of Halide IR </a:t>
            </a:r>
            <a:r>
              <a:rPr lang="en-US" dirty="0" smtClean="0"/>
              <a:t>into </a:t>
            </a:r>
            <a:r>
              <a:rPr lang="en-US" b="1" dirty="0" smtClean="0"/>
              <a:t>other structures </a:t>
            </a:r>
            <a:r>
              <a:rPr lang="en-US" dirty="0" smtClean="0"/>
              <a:t>or </a:t>
            </a:r>
            <a:r>
              <a:rPr lang="en-US" b="1" dirty="0" err="1" smtClean="0"/>
              <a:t>intrinsics</a:t>
            </a:r>
            <a:r>
              <a:rPr lang="en-US" b="1" dirty="0" smtClean="0"/>
              <a:t>.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60054" y="3169920"/>
            <a:ext cx="2628053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Naïve IR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2248747"/>
            <a:ext cx="3413760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Functional 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0054" y="4118187"/>
            <a:ext cx="2628053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Optimized IR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9173" y="6055360"/>
            <a:ext cx="4145280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Output (C)</a:t>
            </a:r>
          </a:p>
        </p:txBody>
      </p:sp>
      <p:sp>
        <p:nvSpPr>
          <p:cNvPr id="9" name="Down Arrow 8"/>
          <p:cNvSpPr/>
          <p:nvPr/>
        </p:nvSpPr>
        <p:spPr>
          <a:xfrm>
            <a:off x="5716694" y="2736427"/>
            <a:ext cx="555413" cy="43349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own Arrow 9"/>
          <p:cNvSpPr/>
          <p:nvPr/>
        </p:nvSpPr>
        <p:spPr>
          <a:xfrm>
            <a:off x="5743787" y="3671147"/>
            <a:ext cx="555413" cy="43349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Down Arrow 10"/>
          <p:cNvSpPr/>
          <p:nvPr/>
        </p:nvSpPr>
        <p:spPr>
          <a:xfrm>
            <a:off x="5737014" y="5594774"/>
            <a:ext cx="555413" cy="43349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6278880" y="2759551"/>
            <a:ext cx="2289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tx2"/>
                </a:solidFill>
                <a:cs typeface="Neo Sans Intel"/>
              </a:rPr>
              <a:t>Synthesis</a:t>
            </a:r>
            <a:endParaRPr lang="en-US" sz="1333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2107" y="3682708"/>
            <a:ext cx="2289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tx2"/>
                </a:solidFill>
                <a:cs typeface="Neo Sans Intel"/>
              </a:rPr>
              <a:t>Optimizations</a:t>
            </a:r>
            <a:endParaRPr lang="en-US" sz="1333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2747" y="5581227"/>
            <a:ext cx="2289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tx2"/>
                </a:solidFill>
                <a:cs typeface="Neo Sans Intel"/>
              </a:rPr>
              <a:t>Code generation</a:t>
            </a:r>
            <a:endParaRPr lang="en-US" sz="1333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0507" y="5066453"/>
            <a:ext cx="4876800" cy="4876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IR with </a:t>
            </a:r>
            <a:r>
              <a:rPr lang="en-US" sz="2400" dirty="0" err="1"/>
              <a:t>intrinsics</a:t>
            </a:r>
            <a:r>
              <a:rPr lang="en-US" sz="2400" dirty="0"/>
              <a:t>, emulation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30240" y="4605867"/>
            <a:ext cx="555413" cy="433493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6285653" y="4669631"/>
            <a:ext cx="41859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tx2"/>
                </a:solidFill>
                <a:cs typeface="Neo Sans Intel"/>
              </a:rPr>
              <a:t>Pattern matching / replacement</a:t>
            </a:r>
            <a:endParaRPr lang="en-US" sz="1333" dirty="0">
              <a:solidFill>
                <a:schemeClr val="tx2"/>
              </a:solidFill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16594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191" y="398251"/>
            <a:ext cx="10972800" cy="1158240"/>
          </a:xfrm>
        </p:spPr>
        <p:txBody>
          <a:bodyPr/>
          <a:lstStyle/>
          <a:p>
            <a:pPr marL="380990" indent="-380990"/>
            <a:r>
              <a:rPr lang="en-US" dirty="0" smtClean="0"/>
              <a:t>Tiled data transfer to/from VLIW cores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7484" y="1219200"/>
            <a:ext cx="10970683" cy="6299200"/>
          </a:xfrm>
        </p:spPr>
        <p:txBody>
          <a:bodyPr/>
          <a:lstStyle/>
          <a:p>
            <a:r>
              <a:rPr lang="en-US" dirty="0" smtClean="0"/>
              <a:t>IPU DSP cores are </a:t>
            </a:r>
            <a:r>
              <a:rPr lang="en-US" b="1" dirty="0" smtClean="0"/>
              <a:t>data cache-less</a:t>
            </a:r>
            <a:r>
              <a:rPr lang="en-US" dirty="0"/>
              <a:t> </a:t>
            </a:r>
            <a:r>
              <a:rPr lang="en-US" dirty="0" smtClean="0"/>
              <a:t>and contain </a:t>
            </a:r>
            <a:r>
              <a:rPr lang="en-US" b="1" dirty="0" smtClean="0"/>
              <a:t>multiple local memories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A DMA needs to be configured to do </a:t>
            </a:r>
            <a:r>
              <a:rPr lang="en-US" b="1" dirty="0" smtClean="0"/>
              <a:t>double-buffered transfer </a:t>
            </a:r>
            <a:r>
              <a:rPr lang="en-US" dirty="0" smtClean="0"/>
              <a:t>of </a:t>
            </a:r>
            <a:r>
              <a:rPr lang="en-US" b="1" dirty="0" smtClean="0"/>
              <a:t>data subsets </a:t>
            </a:r>
            <a:r>
              <a:rPr lang="en-US" dirty="0" smtClean="0"/>
              <a:t>to/from local memories.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The programmer should be able to manipulate </a:t>
            </a:r>
            <a:r>
              <a:rPr lang="en-US" b="1" dirty="0" smtClean="0"/>
              <a:t>memory assignment </a:t>
            </a:r>
            <a:r>
              <a:rPr lang="en-US" dirty="0" smtClean="0"/>
              <a:t>of buffers.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80990" indent="-38099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43"/>
          <a:stretch/>
        </p:blipFill>
        <p:spPr>
          <a:xfrm>
            <a:off x="4887883" y="1631141"/>
            <a:ext cx="3085061" cy="299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1715" y="2377440"/>
            <a:ext cx="1207769" cy="3823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DMA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1715" y="2895213"/>
            <a:ext cx="1207769" cy="4752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DDR</a:t>
            </a:r>
          </a:p>
        </p:txBody>
      </p:sp>
    </p:spTree>
    <p:extLst>
      <p:ext uri="{BB962C8B-B14F-4D97-AF65-F5344CB8AC3E}">
        <p14:creationId xmlns:p14="http://schemas.microsoft.com/office/powerpoint/2010/main" val="22484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191" y="398251"/>
            <a:ext cx="10972800" cy="1158240"/>
          </a:xfrm>
        </p:spPr>
        <p:txBody>
          <a:bodyPr/>
          <a:lstStyle/>
          <a:p>
            <a:pPr marL="380990" indent="-380990"/>
            <a:r>
              <a:rPr lang="en-US" dirty="0" smtClean="0"/>
              <a:t>Tiled data transfer to/from VLIW cores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7484" y="1219200"/>
            <a:ext cx="10970683" cy="5134187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Halide_IPU</a:t>
            </a:r>
            <a:r>
              <a:rPr lang="en-US" dirty="0" smtClean="0"/>
              <a:t> (single-core):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Each input/output has a </a:t>
            </a:r>
            <a:r>
              <a:rPr lang="en-US" b="1" dirty="0" smtClean="0"/>
              <a:t>remote version </a:t>
            </a:r>
            <a:r>
              <a:rPr lang="en-US" dirty="0" smtClean="0"/>
              <a:t>(the </a:t>
            </a:r>
            <a:r>
              <a:rPr lang="en-US" i="1" dirty="0" smtClean="0"/>
              <a:t>full</a:t>
            </a:r>
            <a:r>
              <a:rPr lang="en-US" dirty="0" smtClean="0"/>
              <a:t> buffer in DDR) and a </a:t>
            </a:r>
            <a:br>
              <a:rPr lang="en-US" dirty="0" smtClean="0"/>
            </a:br>
            <a:r>
              <a:rPr lang="en-US" b="1" dirty="0" smtClean="0"/>
              <a:t>local version </a:t>
            </a:r>
            <a:r>
              <a:rPr lang="en-US" dirty="0" smtClean="0"/>
              <a:t>(a </a:t>
            </a:r>
            <a:r>
              <a:rPr lang="en-US" i="1" dirty="0" smtClean="0"/>
              <a:t>partial</a:t>
            </a:r>
            <a:r>
              <a:rPr lang="en-US" dirty="0" smtClean="0"/>
              <a:t> buffer in a local memory).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A new scheduling directive controls the transfer between them:</a:t>
            </a:r>
          </a:p>
          <a:p>
            <a:pPr marL="681550" lvl="1" indent="-380990">
              <a:buFont typeface="Arial" pitchFamily="34" charset="0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pu_data_transfer</a:t>
            </a:r>
            <a:r>
              <a:rPr lang="en-US" dirty="0" smtClean="0"/>
              <a:t>() sets the transfer granularity, much like </a:t>
            </a:r>
            <a:r>
              <a:rPr lang="en-US" dirty="0" err="1" smtClean="0"/>
              <a:t>compute_at</a:t>
            </a:r>
            <a:r>
              <a:rPr lang="en-US" dirty="0" smtClean="0"/>
              <a:t>().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Another new scheduling directive determines to </a:t>
            </a:r>
            <a:r>
              <a:rPr lang="en-US" i="1" dirty="0" smtClean="0"/>
              <a:t>which </a:t>
            </a:r>
            <a:r>
              <a:rPr lang="en-US" dirty="0" smtClean="0"/>
              <a:t>local memory a local buffer (input, output or intermediate) is assigned:</a:t>
            </a:r>
          </a:p>
          <a:p>
            <a:pPr marL="681550" lvl="1" indent="-380990">
              <a:buFont typeface="Arial" pitchFamily="34" charset="0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pu_store_in</a:t>
            </a:r>
            <a:r>
              <a:rPr lang="en-US" dirty="0" smtClean="0"/>
              <a:t>() assigns a buffer to a memory (e.g. </a:t>
            </a:r>
            <a:r>
              <a:rPr lang="en-US" dirty="0" err="1" smtClean="0"/>
              <a:t>func.ipu_store_in</a:t>
            </a:r>
            <a:r>
              <a:rPr lang="en-US" dirty="0" smtClean="0"/>
              <a:t>(VMEM)).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dirty="0" smtClean="0"/>
              <a:t>The compiler is capable of generating DMA transfer commands into the loop nest, which facilitate the transfer.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80990" indent="-38099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4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693" y="398251"/>
            <a:ext cx="10713297" cy="1158240"/>
          </a:xfrm>
        </p:spPr>
        <p:txBody>
          <a:bodyPr/>
          <a:lstStyle/>
          <a:p>
            <a:pPr marL="380990" indent="-380990"/>
            <a:r>
              <a:rPr lang="en-US" dirty="0" smtClean="0"/>
              <a:t>Retiming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7484" y="1544320"/>
            <a:ext cx="10970683" cy="4809067"/>
          </a:xfrm>
        </p:spPr>
        <p:txBody>
          <a:bodyPr/>
          <a:lstStyle/>
          <a:p>
            <a:pPr marL="380990" indent="-38099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80990" indent="-38099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7484" y="1219200"/>
            <a:ext cx="10970683" cy="5134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Arial" pitchFamily="34" charset="0"/>
              <a:buChar char="•"/>
            </a:pPr>
            <a:r>
              <a:rPr lang="en-US" sz="2400" b="1" dirty="0"/>
              <a:t>Retiming </a:t>
            </a:r>
            <a:r>
              <a:rPr lang="en-US" sz="2400" dirty="0"/>
              <a:t>command will allow programmer to explicitly retime loops. </a:t>
            </a:r>
          </a:p>
          <a:p>
            <a:endParaRPr lang="en-US" sz="2400" dirty="0"/>
          </a:p>
          <a:p>
            <a:r>
              <a:rPr lang="en-US" sz="2400" dirty="0"/>
              <a:t>Benefits:</a:t>
            </a:r>
          </a:p>
          <a:p>
            <a:pPr marL="681550" lvl="1" indent="-380990">
              <a:buFont typeface="Arial" pitchFamily="34" charset="0"/>
              <a:buChar char="•"/>
            </a:pPr>
            <a:r>
              <a:rPr lang="en-US" sz="2400" dirty="0"/>
              <a:t>Explicit software pipelining of computation</a:t>
            </a:r>
          </a:p>
          <a:p>
            <a:pPr marL="681550" lvl="1" indent="-380990">
              <a:buFont typeface="Arial" pitchFamily="34" charset="0"/>
              <a:buChar char="•"/>
            </a:pPr>
            <a:r>
              <a:rPr lang="en-US" sz="2400" dirty="0"/>
              <a:t>Explicit pipelining of data transfers with computation</a:t>
            </a:r>
          </a:p>
          <a:p>
            <a:pPr marL="681550" lvl="1" indent="-380990">
              <a:buFont typeface="Arial" pitchFamily="34" charset="0"/>
              <a:buChar char="•"/>
            </a:pPr>
            <a:r>
              <a:rPr lang="en-US" sz="2400" dirty="0"/>
              <a:t>Potential for multi-core applications (processors in pipeline)</a:t>
            </a:r>
          </a:p>
          <a:p>
            <a:pPr marL="380990" indent="-380990">
              <a:buFont typeface="Arial" pitchFamily="34" charset="0"/>
              <a:buChar char="•"/>
            </a:pP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80990" indent="-38099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44600" y="4707925"/>
            <a:ext cx="3048000" cy="1210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For   X = 0  :  N</a:t>
            </a:r>
          </a:p>
          <a:p>
            <a:r>
              <a:rPr lang="en-US" dirty="0" smtClean="0"/>
              <a:t>	Producer   ( x )</a:t>
            </a:r>
          </a:p>
          <a:p>
            <a:r>
              <a:rPr lang="en-US" dirty="0" smtClean="0"/>
              <a:t>	Consumer  ( x 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7400" y="4707924"/>
            <a:ext cx="3340100" cy="1541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Producer ( 0 )</a:t>
            </a:r>
            <a:endParaRPr lang="en-US" dirty="0" smtClean="0"/>
          </a:p>
          <a:p>
            <a:r>
              <a:rPr lang="en-US" dirty="0" smtClean="0"/>
              <a:t>For   X = 0  :  N  - 1</a:t>
            </a:r>
          </a:p>
          <a:p>
            <a:r>
              <a:rPr lang="en-US" dirty="0" smtClean="0"/>
              <a:t>	Producer   ( x + 1  )</a:t>
            </a:r>
          </a:p>
          <a:p>
            <a:r>
              <a:rPr lang="en-US" dirty="0" smtClean="0"/>
              <a:t>	Consumer  ( x )</a:t>
            </a:r>
          </a:p>
          <a:p>
            <a:r>
              <a:rPr lang="en-US" dirty="0" smtClean="0"/>
              <a:t>Consumer ( N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6509" y="6249812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Halide is a domain specific functional language for image processing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Algorithm / Schedule separation for improved readability, re-use and correct-by-construction code optimization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Language spreading in the industry: Adobe, Google, Intel, etc.</a:t>
            </a:r>
          </a:p>
          <a:p>
            <a:endParaRPr lang="en-US" dirty="0" smtClean="0"/>
          </a:p>
          <a:p>
            <a:r>
              <a:rPr lang="en-US" dirty="0" smtClean="0"/>
              <a:t>Our contributions: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 Halide back-end for our VLIW DSP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Mechanism to manage data transfer and storage on IPU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Retiming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Halide language and compiler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7490" y="1600203"/>
            <a:ext cx="10889396" cy="4626548"/>
          </a:xfrm>
        </p:spPr>
        <p:txBody>
          <a:bodyPr/>
          <a:lstStyle/>
          <a:p>
            <a:r>
              <a:rPr lang="en-US" dirty="0" smtClean="0"/>
              <a:t>General concepts </a:t>
            </a:r>
          </a:p>
          <a:p>
            <a:r>
              <a:rPr lang="en-US" dirty="0" smtClean="0"/>
              <a:t>Premises of the language (tutorials)</a:t>
            </a:r>
          </a:p>
          <a:p>
            <a:r>
              <a:rPr lang="en-US" dirty="0" smtClean="0"/>
              <a:t>Compiler </a:t>
            </a:r>
          </a:p>
          <a:p>
            <a:r>
              <a:rPr lang="en-US" dirty="0" smtClean="0"/>
              <a:t>Auto-scheduler for CPU </a:t>
            </a:r>
          </a:p>
          <a:p>
            <a:r>
              <a:rPr lang="en-US" dirty="0" smtClean="0"/>
              <a:t>Limitations and strengths of the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484" y="411796"/>
            <a:ext cx="4739216" cy="3309303"/>
          </a:xfrm>
        </p:spPr>
        <p:txBody>
          <a:bodyPr>
            <a:normAutofit/>
          </a:bodyPr>
          <a:lstStyle/>
          <a:p>
            <a:r>
              <a:rPr lang="en-US" dirty="0"/>
              <a:t>Questions, remarks and information exchange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7484" y="3556001"/>
            <a:ext cx="10970683" cy="1638300"/>
          </a:xfrm>
        </p:spPr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osilde.corvino@intel.com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9988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</p:spPr>
        <p:txBody>
          <a:bodyPr/>
          <a:lstStyle/>
          <a:p>
            <a:r>
              <a:rPr lang="en-US" dirty="0" smtClean="0"/>
              <a:t>General information on </a:t>
            </a:r>
            <a:r>
              <a:rPr lang="en-US" dirty="0" smtClean="0"/>
              <a:t>Halide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49815" y="6517029"/>
            <a:ext cx="3683251" cy="47761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8984987"/>
              </p:ext>
            </p:extLst>
          </p:nvPr>
        </p:nvGraphicFramePr>
        <p:xfrm>
          <a:off x="832195" y="1115313"/>
          <a:ext cx="9836794" cy="3181478"/>
        </p:xfrm>
        <a:graphic>
          <a:graphicData uri="http://schemas.openxmlformats.org/drawingml/2006/table">
            <a:tbl>
              <a:tblPr/>
              <a:tblGrid>
                <a:gridCol w="4918397"/>
                <a:gridCol w="4918397"/>
              </a:tblGrid>
              <a:tr h="743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 by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Jonathan Ragan-Kelley and Andrew Adams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4346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Developer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MIT, (with help from Stanford and Adobe)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3033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 appeared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3033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language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C++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21488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 OS X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Linux / Windows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3033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Website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http://halide-lang.org/</a:t>
                      </a:r>
                    </a:p>
                  </a:txBody>
                  <a:tcPr marL="82607" marR="82607" marT="41303" marB="4130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5" name="Snip Single Corner Rectangle 4"/>
          <p:cNvSpPr/>
          <p:nvPr/>
        </p:nvSpPr>
        <p:spPr>
          <a:xfrm>
            <a:off x="2104723" y="5920007"/>
            <a:ext cx="1277670" cy="413314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Input.cpp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369" y="5824857"/>
            <a:ext cx="1207363" cy="60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gcc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046751" y="5031686"/>
            <a:ext cx="872601" cy="527870"/>
          </a:xfrm>
          <a:prstGeom prst="ca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Halide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59257" y="5824857"/>
            <a:ext cx="1207363" cy="60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generator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0"/>
            <a:endCxn id="7" idx="1"/>
          </p:cNvCxnSpPr>
          <p:nvPr/>
        </p:nvCxnSpPr>
        <p:spPr>
          <a:xfrm>
            <a:off x="3382393" y="6126664"/>
            <a:ext cx="49697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7" idx="0"/>
          </p:cNvCxnSpPr>
          <p:nvPr/>
        </p:nvCxnSpPr>
        <p:spPr>
          <a:xfrm flipH="1">
            <a:off x="4483051" y="5559556"/>
            <a:ext cx="1" cy="265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9" idx="1"/>
          </p:cNvCxnSpPr>
          <p:nvPr/>
        </p:nvCxnSpPr>
        <p:spPr>
          <a:xfrm>
            <a:off x="5086732" y="6126664"/>
            <a:ext cx="57252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3249" y="551448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bytecode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3249" y="5883815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LLVM IR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4152" y="628808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 code, etc.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>
            <a:stCxn id="9" idx="3"/>
            <a:endCxn id="17" idx="1"/>
          </p:cNvCxnSpPr>
          <p:nvPr/>
        </p:nvCxnSpPr>
        <p:spPr>
          <a:xfrm flipV="1">
            <a:off x="6866620" y="5699149"/>
            <a:ext cx="486629" cy="42751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8" idx="1"/>
          </p:cNvCxnSpPr>
          <p:nvPr/>
        </p:nvCxnSpPr>
        <p:spPr>
          <a:xfrm flipV="1">
            <a:off x="6866620" y="6068481"/>
            <a:ext cx="486629" cy="5818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  <a:endCxn id="19" idx="1"/>
          </p:cNvCxnSpPr>
          <p:nvPr/>
        </p:nvCxnSpPr>
        <p:spPr>
          <a:xfrm>
            <a:off x="6866620" y="6126664"/>
            <a:ext cx="507532" cy="34608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 on </a:t>
            </a:r>
            <a:r>
              <a:rPr lang="en-US" dirty="0" smtClean="0"/>
              <a:t>Halide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Halide is a functional language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computation </a:t>
            </a:r>
            <a:r>
              <a:rPr lang="en-US" dirty="0"/>
              <a:t>are evaluation of a mathematical function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follows </a:t>
            </a:r>
            <a:r>
              <a:rPr lang="en-US" dirty="0"/>
              <a:t>a declarative programming </a:t>
            </a:r>
            <a:r>
              <a:rPr lang="en-US" dirty="0" smtClean="0"/>
              <a:t>paradigm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states only expressions and </a:t>
            </a:r>
            <a:r>
              <a:rPr lang="en-US" dirty="0" smtClean="0"/>
              <a:t>declarations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immediately captures the  application intrinsic </a:t>
            </a:r>
            <a:r>
              <a:rPr lang="en-US" dirty="0" smtClean="0"/>
              <a:t>parallelism 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Advantage with respect to languages </a:t>
            </a:r>
            <a:r>
              <a:rPr lang="en-US" dirty="0"/>
              <a:t>like </a:t>
            </a:r>
            <a:r>
              <a:rPr lang="en-US" dirty="0" smtClean="0"/>
              <a:t>C for which the </a:t>
            </a:r>
            <a:r>
              <a:rPr lang="en-US" dirty="0"/>
              <a:t>algorithm has to be made sequential to fit the imperative paradigm and then based on data dependency analysis we need to infer application parallelization opportunities.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16688"/>
            <a:ext cx="3683000" cy="477837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INTEL CONFIDENTIAL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6851774" y="2114379"/>
            <a:ext cx="4076700" cy="3708400"/>
          </a:xfrm>
          <a:prstGeom prst="rect">
            <a:avLst/>
          </a:prstGeom>
          <a:gradFill>
            <a:gsLst>
              <a:gs pos="30041">
                <a:srgbClr val="831100">
                  <a:alpha val="75000"/>
                </a:srgbClr>
              </a:gs>
              <a:gs pos="78701">
                <a:srgbClr val="831100">
                  <a:alpha val="37500"/>
                </a:srgbClr>
              </a:gs>
              <a:gs pos="100000">
                <a:srgbClr val="831100">
                  <a:alpha val="0"/>
                </a:srgbClr>
              </a:gs>
            </a:gsLst>
            <a:path>
              <a:fillToRect l="50000" t="50000" r="50000" b="50000"/>
            </a:path>
          </a:gra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lnSpc>
                <a:spcPts val="2500"/>
              </a:lnSpc>
              <a:defRPr sz="4200" b="1">
                <a:effectLst>
                  <a:outerShdw blurRad="63500" dist="38100" dir="2700000" rotWithShape="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100" b="1">
              <a:solidFill>
                <a:prstClr val="black"/>
              </a:solidFill>
              <a:effectLst>
                <a:outerShdw blurRad="63500" dist="38100" dir="2700000" rotWithShape="0">
                  <a:srgbClr val="000000">
                    <a:alpha val="50000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sz="4000" dirty="0" smtClean="0"/>
              <a:t>Halide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a </a:t>
            </a:r>
            <a:r>
              <a:rPr lang="en-US" sz="3200" dirty="0"/>
              <a:t>language and compiler for image processing</a:t>
            </a:r>
            <a:br>
              <a:rPr lang="en-US" sz="3200" dirty="0"/>
            </a:br>
            <a:endParaRPr sz="3200" dirty="0"/>
          </a:p>
        </p:txBody>
      </p:sp>
      <p:sp>
        <p:nvSpPr>
          <p:cNvPr id="291" name="Shape 291"/>
          <p:cNvSpPr/>
          <p:nvPr/>
        </p:nvSpPr>
        <p:spPr>
          <a:xfrm>
            <a:off x="1189584" y="3201430"/>
            <a:ext cx="3327400" cy="1308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lnSpc>
                <a:spcPts val="2500"/>
              </a:lnSpc>
              <a:defRPr sz="4200" b="1">
                <a:effectLst>
                  <a:outerShdw blurRad="63500" dist="38100" dir="2700000" rotWithShape="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100" b="1">
              <a:solidFill>
                <a:prstClr val="black"/>
              </a:solidFill>
              <a:effectLst>
                <a:outerShdw blurRad="63500" dist="38100" dir="2700000" rotWithShape="0">
                  <a:srgbClr val="000000">
                    <a:alpha val="50000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1170534" y="2471180"/>
            <a:ext cx="3397250" cy="314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/>
          <a:lstStyle/>
          <a:p>
            <a:pPr>
              <a:lnSpc>
                <a:spcPts val="3800"/>
              </a:lnSpc>
              <a:spcBef>
                <a:spcPts val="24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6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Algorithm</a:t>
            </a:r>
          </a:p>
          <a:p>
            <a:pPr>
              <a:lnSpc>
                <a:spcPts val="3800"/>
              </a:lnSpc>
              <a:spcBef>
                <a:spcPts val="24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6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Organization of computation</a:t>
            </a:r>
          </a:p>
          <a:p>
            <a:pPr>
              <a:lnSpc>
                <a:spcPts val="3800"/>
              </a:lnSpc>
              <a:spcBef>
                <a:spcPts val="2400"/>
              </a:spcBef>
              <a:buClr>
                <a:srgbClr val="A7A7A7"/>
              </a:buClr>
              <a:buFont typeface="Lucida Grande"/>
              <a:buNone/>
              <a:tabLst>
                <a:tab pos="1028700" algn="l"/>
              </a:tabLst>
              <a:defRPr sz="6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Hardware</a:t>
            </a:r>
          </a:p>
        </p:txBody>
      </p:sp>
      <p:sp>
        <p:nvSpPr>
          <p:cNvPr id="293" name="Shape 293"/>
          <p:cNvSpPr/>
          <p:nvPr/>
        </p:nvSpPr>
        <p:spPr>
          <a:xfrm>
            <a:off x="6324466" y="3148057"/>
            <a:ext cx="1797051" cy="64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lnSpc>
                <a:spcPct val="80000"/>
              </a:lnSpc>
              <a:defRPr sz="5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 dirty="0">
                <a:solidFill>
                  <a:prstClr val="black"/>
                </a:solidFill>
              </a:rPr>
              <a:t>redundant work</a:t>
            </a:r>
          </a:p>
        </p:txBody>
      </p:sp>
      <p:sp>
        <p:nvSpPr>
          <p:cNvPr id="294" name="Shape 294"/>
          <p:cNvSpPr/>
          <p:nvPr/>
        </p:nvSpPr>
        <p:spPr>
          <a:xfrm>
            <a:off x="7937624" y="3390729"/>
            <a:ext cx="1905000" cy="162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77BB41"/>
          </a:solidFill>
          <a:ln w="50800">
            <a:solidFill>
              <a:srgbClr val="FFFFFF"/>
            </a:solidFill>
            <a:miter lim="400000"/>
          </a:ln>
          <a:effectLst>
            <a:outerShdw blurRad="76200" dist="63500" dir="2700000" rotWithShape="0">
              <a:srgbClr val="000000">
                <a:alpha val="50000"/>
              </a:srgbClr>
            </a:outerShdw>
          </a:effectLst>
        </p:spPr>
        <p:txBody>
          <a:bodyPr lIns="19050" tIns="19050" rIns="19050" bIns="19050" anchor="ctr"/>
          <a:lstStyle/>
          <a:p>
            <a:pPr>
              <a:lnSpc>
                <a:spcPts val="2500"/>
              </a:lnSpc>
              <a:defRPr sz="4200" b="1">
                <a:effectLst>
                  <a:outerShdw blurRad="63500" dist="38100" dir="2700000" rotWithShape="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100" b="1">
              <a:solidFill>
                <a:prstClr val="black"/>
              </a:solidFill>
              <a:effectLst>
                <a:outerShdw blurRad="63500" dist="38100" dir="2700000" rotWithShape="0">
                  <a:srgbClr val="000000">
                    <a:alpha val="50000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9955727" y="3211557"/>
            <a:ext cx="1797050" cy="34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lnSpc>
                <a:spcPct val="80000"/>
              </a:lnSpc>
              <a:defRPr sz="5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 dirty="0">
                <a:solidFill>
                  <a:prstClr val="black"/>
                </a:solidFill>
              </a:rPr>
              <a:t>locality</a:t>
            </a:r>
          </a:p>
        </p:txBody>
      </p:sp>
      <p:sp>
        <p:nvSpPr>
          <p:cNvPr id="296" name="Shape 296"/>
          <p:cNvSpPr/>
          <p:nvPr/>
        </p:nvSpPr>
        <p:spPr>
          <a:xfrm>
            <a:off x="8120577" y="5135607"/>
            <a:ext cx="1949450" cy="34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/>
          <a:p>
            <a:pPr>
              <a:lnSpc>
                <a:spcPct val="80000"/>
              </a:lnSpc>
              <a:defRPr sz="5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</a:t>
            </a:r>
            <a:r>
              <a:rPr lang="en-US" sz="24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z="24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</a:t>
            </a:r>
          </a:p>
        </p:txBody>
      </p:sp>
      <p:sp>
        <p:nvSpPr>
          <p:cNvPr id="297" name="Shape 297"/>
          <p:cNvSpPr/>
          <p:nvPr/>
        </p:nvSpPr>
        <p:spPr>
          <a:xfrm>
            <a:off x="7926015" y="2831206"/>
            <a:ext cx="1978175" cy="381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3527" extrusionOk="0">
                <a:moveTo>
                  <a:pt x="0" y="13527"/>
                </a:moveTo>
                <a:cubicBezTo>
                  <a:pt x="4044" y="-558"/>
                  <a:pt x="14458" y="-8073"/>
                  <a:pt x="21600" y="13527"/>
                </a:cubicBezTo>
              </a:path>
            </a:pathLst>
          </a:custGeom>
          <a:ln w="76200">
            <a:solidFill>
              <a:srgbClr val="FFFFFF"/>
            </a:solidFill>
            <a:miter lim="400000"/>
          </a:ln>
        </p:spPr>
        <p:txBody>
          <a:bodyPr lIns="25400" tIns="25400" rIns="25400" bIns="25400"/>
          <a:lstStyle/>
          <a:p>
            <a:pPr>
              <a:lnSpc>
                <a:spcPts val="335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8" name="Shape 298"/>
          <p:cNvSpPr/>
          <p:nvPr/>
        </p:nvSpPr>
        <p:spPr>
          <a:xfrm rot="7200001">
            <a:off x="8937958" y="4272245"/>
            <a:ext cx="1770220" cy="378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3788" extrusionOk="0">
                <a:moveTo>
                  <a:pt x="0" y="13788"/>
                </a:moveTo>
                <a:cubicBezTo>
                  <a:pt x="3869" y="353"/>
                  <a:pt x="14189" y="-7812"/>
                  <a:pt x="21600" y="11181"/>
                </a:cubicBezTo>
              </a:path>
            </a:pathLst>
          </a:custGeom>
          <a:ln w="76200">
            <a:solidFill>
              <a:srgbClr val="FFFFFF"/>
            </a:solidFill>
            <a:miter lim="400000"/>
          </a:ln>
        </p:spPr>
        <p:txBody>
          <a:bodyPr lIns="25400" tIns="25400" rIns="25400" bIns="25400"/>
          <a:lstStyle/>
          <a:p>
            <a:pPr>
              <a:lnSpc>
                <a:spcPts val="335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9" name="Shape 299"/>
          <p:cNvSpPr/>
          <p:nvPr/>
        </p:nvSpPr>
        <p:spPr>
          <a:xfrm rot="14677005">
            <a:off x="7112987" y="4272111"/>
            <a:ext cx="1770220" cy="378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3788" extrusionOk="0">
                <a:moveTo>
                  <a:pt x="0" y="13788"/>
                </a:moveTo>
                <a:cubicBezTo>
                  <a:pt x="3869" y="353"/>
                  <a:pt x="14189" y="-7812"/>
                  <a:pt x="21600" y="11181"/>
                </a:cubicBezTo>
              </a:path>
            </a:pathLst>
          </a:custGeom>
          <a:ln w="76200">
            <a:solidFill>
              <a:srgbClr val="FFFFFF"/>
            </a:solidFill>
            <a:miter lim="400000"/>
          </a:ln>
        </p:spPr>
        <p:txBody>
          <a:bodyPr lIns="25400" tIns="25400" rIns="25400" bIns="25400"/>
          <a:lstStyle/>
          <a:p>
            <a:pPr>
              <a:lnSpc>
                <a:spcPts val="335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8345056" y="3695529"/>
            <a:ext cx="1327150" cy="346762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lnSpc>
                <a:spcPct val="80000"/>
              </a:lnSpc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 dirty="0"/>
              <a:t>tradeoff</a:t>
            </a:r>
          </a:p>
        </p:txBody>
      </p:sp>
      <p:sp>
        <p:nvSpPr>
          <p:cNvPr id="2" name="Rectangle 1"/>
          <p:cNvSpPr/>
          <p:nvPr/>
        </p:nvSpPr>
        <p:spPr>
          <a:xfrm>
            <a:off x="9587064" y="117449"/>
            <a:ext cx="258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Jonathan </a:t>
            </a:r>
            <a:r>
              <a:rPr lang="en-US" dirty="0" smtClean="0">
                <a:solidFill>
                  <a:prstClr val="black"/>
                </a:solidFill>
              </a:rPr>
              <a:t>Ragan-Kelley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Andrew Adams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8097" y="6615936"/>
            <a:ext cx="26997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Helvetica Neue LT Std 67 Medium Condensed"/>
                <a:ea typeface="Helvetica Neue LT Std 67 Medium Condensed"/>
                <a:cs typeface="Helvetica Neue LT Std 67 Medium Condensed"/>
                <a:sym typeface="Helvetica Neue LT Std 67 Medium Condensed"/>
              </a:rPr>
              <a:t>From a deck of Jonathan Regan Kelly</a:t>
            </a:r>
            <a:endParaRPr lang="en-US" sz="1100" b="1" i="1" dirty="0">
              <a:solidFill>
                <a:schemeClr val="bg1"/>
              </a:solidFill>
              <a:latin typeface="Helvetica Neue LT Std 47 Light Condensed"/>
              <a:ea typeface="Helvetica Neue LT Std 47 Light Condensed"/>
              <a:cs typeface="Helvetica Neue LT Std 47 Light Condensed"/>
              <a:sym typeface="Helvetica Neue LT Std 47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055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</p:spPr>
        <p:txBody>
          <a:bodyPr/>
          <a:lstStyle/>
          <a:p>
            <a:r>
              <a:rPr lang="en-US" dirty="0" smtClean="0"/>
              <a:t>Why Halide? 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6" y="1086892"/>
            <a:ext cx="4343399" cy="163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54" y="886315"/>
            <a:ext cx="443940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5" y="3011982"/>
            <a:ext cx="4267200" cy="19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3223" y="5282706"/>
            <a:ext cx="578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1C5"/>
                </a:solidFill>
              </a:rPr>
              <a:t>Readability,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1C5"/>
                </a:solidFill>
              </a:rPr>
              <a:t>portability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1C5"/>
                </a:solidFill>
              </a:rPr>
              <a:t>modularity.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1C5"/>
                </a:solidFill>
              </a:rPr>
              <a:t>Optimizations correct by construction </a:t>
            </a:r>
            <a:r>
              <a:rPr lang="en-US" b="1" dirty="0">
                <a:solidFill>
                  <a:srgbClr val="0071C5"/>
                </a:solidFill>
                <a:sym typeface="Wingdings" panose="05000000000000000000" pitchFamily="2" charset="2"/>
              </a:rPr>
              <a:t>.</a:t>
            </a:r>
            <a:endParaRPr lang="en-US" b="1" dirty="0">
              <a:solidFill>
                <a:srgbClr val="0071C5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17195" y="2369395"/>
            <a:ext cx="5257800" cy="955321"/>
            <a:chOff x="2819400" y="2473679"/>
            <a:chExt cx="5257800" cy="955321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2971800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prstClr val="black"/>
                  </a:solidFill>
                </a:rPr>
                <a:t>vectorization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 flipV="1">
              <a:off x="4427533" y="2971800"/>
              <a:ext cx="525467" cy="18466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4953000" y="2473679"/>
              <a:ext cx="3124200" cy="95532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98395" y="352915"/>
            <a:ext cx="3962400" cy="1752600"/>
            <a:chOff x="4800600" y="381000"/>
            <a:chExt cx="3962400" cy="1869721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800600" y="1655940"/>
              <a:ext cx="3962400" cy="59478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381000"/>
              <a:ext cx="736099" cy="394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tiling</a:t>
              </a:r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 bwMode="auto">
            <a:xfrm>
              <a:off x="5778250" y="775013"/>
              <a:ext cx="89150" cy="88092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5574395" y="2105515"/>
            <a:ext cx="5486400" cy="2667000"/>
            <a:chOff x="3429000" y="2133600"/>
            <a:chExt cx="5486400" cy="2667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953000" y="2133600"/>
              <a:ext cx="3962400" cy="266700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9000" y="36576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fusion</a:t>
              </a:r>
            </a:p>
          </p:txBody>
        </p:sp>
        <p:cxnSp>
          <p:nvCxnSpPr>
            <p:cNvPr id="20" name="Straight Arrow Connector 19"/>
            <p:cNvCxnSpPr>
              <a:stCxn id="24" idx="3"/>
            </p:cNvCxnSpPr>
            <p:nvPr/>
          </p:nvCxnSpPr>
          <p:spPr bwMode="auto">
            <a:xfrm flipV="1">
              <a:off x="4306163" y="3657600"/>
              <a:ext cx="646837" cy="18466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8774796" y="244449"/>
            <a:ext cx="2397269" cy="1251466"/>
            <a:chOff x="6400800" y="348734"/>
            <a:chExt cx="2397269" cy="1251466"/>
          </a:xfrm>
        </p:grpSpPr>
        <p:sp>
          <p:nvSpPr>
            <p:cNvPr id="22" name="TextBox 21"/>
            <p:cNvSpPr txBox="1"/>
            <p:nvPr/>
          </p:nvSpPr>
          <p:spPr>
            <a:xfrm>
              <a:off x="7010400" y="348734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multithreading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6400800" y="718066"/>
              <a:ext cx="990600" cy="8821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422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609600" y="244449"/>
            <a:ext cx="10972800" cy="988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65000"/>
              </a:lnSpc>
              <a:spcBef>
                <a:spcPts val="0"/>
              </a:spcBef>
              <a:defRPr sz="16000"/>
            </a:pPr>
            <a:r>
              <a:rPr lang="en-US" sz="4000" dirty="0" smtClean="0"/>
              <a:t>Tutorial 1:</a:t>
            </a:r>
            <a:br>
              <a:rPr lang="en-US" sz="4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Funcs</a:t>
            </a:r>
            <a:r>
              <a:rPr lang="en-US" sz="2800" dirty="0" smtClean="0"/>
              <a:t>, </a:t>
            </a:r>
            <a:r>
              <a:rPr lang="en-US" sz="2800" dirty="0" err="1" smtClean="0"/>
              <a:t>Vars</a:t>
            </a:r>
            <a:r>
              <a:rPr lang="en-US" sz="2800" dirty="0" smtClean="0"/>
              <a:t> and </a:t>
            </a:r>
            <a:r>
              <a:rPr lang="en-US" sz="2800" dirty="0" err="1" smtClean="0"/>
              <a:t>Exprs</a:t>
            </a:r>
            <a:endParaRPr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94717" y="1632285"/>
            <a:ext cx="7131419" cy="462597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7796463" y="751836"/>
            <a:ext cx="3785937" cy="601579"/>
          </a:xfrm>
          <a:prstGeom prst="wedgeRectCallout">
            <a:avLst>
              <a:gd name="adj1" fmla="val -172104"/>
              <a:gd name="adj2" fmla="val 1091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Halide is a </a:t>
            </a:r>
            <a:r>
              <a:rPr lang="en-US" dirty="0" err="1">
                <a:solidFill>
                  <a:prstClr val="white"/>
                </a:solidFill>
              </a:rPr>
              <a:t>c++</a:t>
            </a:r>
            <a:r>
              <a:rPr lang="en-US" dirty="0">
                <a:solidFill>
                  <a:prstClr val="white"/>
                </a:solidFill>
              </a:rPr>
              <a:t> library 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8317832" y="1560012"/>
            <a:ext cx="3785937" cy="601579"/>
          </a:xfrm>
          <a:prstGeom prst="wedgeRectCallout">
            <a:avLst>
              <a:gd name="adj1" fmla="val -191172"/>
              <a:gd name="adj2" fmla="val 771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 </a:t>
            </a:r>
            <a:r>
              <a:rPr lang="en-US" dirty="0" err="1">
                <a:solidFill>
                  <a:prstClr val="white"/>
                </a:solidFill>
              </a:rPr>
              <a:t>Func</a:t>
            </a:r>
            <a:r>
              <a:rPr lang="en-US" dirty="0">
                <a:solidFill>
                  <a:prstClr val="white"/>
                </a:solidFill>
              </a:rPr>
              <a:t> is a pipeline step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7170820" y="5805602"/>
            <a:ext cx="3785937" cy="601579"/>
          </a:xfrm>
          <a:prstGeom prst="wedgeRectCallout">
            <a:avLst>
              <a:gd name="adj1" fmla="val -182697"/>
              <a:gd name="adj2" fmla="val -43483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Halide can be embedded in C++ when JIT compiled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7042484" y="2353851"/>
            <a:ext cx="5149516" cy="601579"/>
          </a:xfrm>
          <a:prstGeom prst="wedgeRectCallout">
            <a:avLst>
              <a:gd name="adj1" fmla="val -125234"/>
              <a:gd name="adj2" fmla="val 51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 </a:t>
            </a:r>
            <a:r>
              <a:rPr lang="en-US" dirty="0" err="1">
                <a:solidFill>
                  <a:prstClr val="white"/>
                </a:solidFill>
              </a:rPr>
              <a:t>Func</a:t>
            </a:r>
            <a:r>
              <a:rPr lang="en-US" dirty="0">
                <a:solidFill>
                  <a:prstClr val="white"/>
                </a:solidFill>
              </a:rPr>
              <a:t> is a combination of </a:t>
            </a:r>
            <a:r>
              <a:rPr lang="en-US" dirty="0" err="1">
                <a:solidFill>
                  <a:prstClr val="white"/>
                </a:solidFill>
              </a:rPr>
              <a:t>Exprs</a:t>
            </a:r>
            <a:r>
              <a:rPr lang="en-US" dirty="0">
                <a:solidFill>
                  <a:prstClr val="white"/>
                </a:solidFill>
              </a:rPr>
              <a:t> and an Expr is a combination of </a:t>
            </a:r>
            <a:r>
              <a:rPr lang="en-US" dirty="0" err="1">
                <a:solidFill>
                  <a:prstClr val="white"/>
                </a:solidFill>
              </a:rPr>
              <a:t>Vars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7909163" y="3294543"/>
            <a:ext cx="3785937" cy="601579"/>
          </a:xfrm>
          <a:prstGeom prst="wedgeRectCallout">
            <a:avLst>
              <a:gd name="adj1" fmla="val -92443"/>
              <a:gd name="adj2" fmla="val -7883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 </a:t>
            </a:r>
            <a:r>
              <a:rPr lang="en-US" dirty="0" err="1">
                <a:solidFill>
                  <a:prstClr val="white"/>
                </a:solidFill>
              </a:rPr>
              <a:t>Func</a:t>
            </a:r>
            <a:r>
              <a:rPr lang="en-US" dirty="0">
                <a:solidFill>
                  <a:prstClr val="white"/>
                </a:solidFill>
              </a:rPr>
              <a:t> is realized over a domain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7404243" y="4278575"/>
            <a:ext cx="4290857" cy="601579"/>
          </a:xfrm>
          <a:prstGeom prst="wedgeRectCallout">
            <a:avLst>
              <a:gd name="adj1" fmla="val -153099"/>
              <a:gd name="adj2" fmla="val -25616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Func</a:t>
            </a:r>
            <a:r>
              <a:rPr lang="en-US" dirty="0">
                <a:solidFill>
                  <a:prstClr val="white"/>
                </a:solidFill>
              </a:rPr>
              <a:t> values can be stored in buffers</a:t>
            </a:r>
          </a:p>
        </p:txBody>
      </p:sp>
    </p:spTree>
    <p:extLst>
      <p:ext uri="{BB962C8B-B14F-4D97-AF65-F5344CB8AC3E}">
        <p14:creationId xmlns:p14="http://schemas.microsoft.com/office/powerpoint/2010/main" val="25055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2_intel_PPT_LgtTmplt_WideScrn_v13">
  <a:themeElements>
    <a:clrScheme name="Intel New Scheme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939598"/>
      </a:hlink>
      <a:folHlink>
        <a:srgbClr val="ED1C24"/>
      </a:folHlink>
    </a:clrScheme>
    <a:fontScheme name="Intel">
      <a:majorFont>
        <a:latin typeface="Neo Sans Intel Light"/>
        <a:ea typeface=""/>
        <a:cs typeface=""/>
      </a:majorFont>
      <a:minorFont>
        <a:latin typeface="Neo Sans Int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latin typeface="Neo Sans Intel"/>
            <a:cs typeface="Neo Sans Int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</TotalTime>
  <Words>1380</Words>
  <Application>Microsoft Office PowerPoint</Application>
  <PresentationFormat>Widescreen</PresentationFormat>
  <Paragraphs>347</Paragraphs>
  <Slides>41</Slides>
  <Notes>21</Notes>
  <HiddenSlides>1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</vt:lpstr>
      <vt:lpstr>Calibri</vt:lpstr>
      <vt:lpstr>Gill Sans</vt:lpstr>
      <vt:lpstr>Helvetica Neue</vt:lpstr>
      <vt:lpstr>Helvetica Neue LT Std 47 Light Condensed</vt:lpstr>
      <vt:lpstr>Helvetica Neue LT Std 67 Medium Condensed</vt:lpstr>
      <vt:lpstr>Helvetica Neue LT Std 77 Bold Condensed</vt:lpstr>
      <vt:lpstr>Intel Clear</vt:lpstr>
      <vt:lpstr>Intel Clear Light</vt:lpstr>
      <vt:lpstr>Lucida Grande</vt:lpstr>
      <vt:lpstr>Neo Sans Intel</vt:lpstr>
      <vt:lpstr>Neo Sans Intel Light</vt:lpstr>
      <vt:lpstr>Neo Sans Intel Medium</vt:lpstr>
      <vt:lpstr>Wingdings</vt:lpstr>
      <vt:lpstr>2_intel_PPT_LgtTmplt_WideScrn_v13</vt:lpstr>
      <vt:lpstr>Halide tutorials summary and  lessons learned for Intel IPU</vt:lpstr>
      <vt:lpstr>Outline</vt:lpstr>
      <vt:lpstr>Halide tutorials summary</vt:lpstr>
      <vt:lpstr>Introduction to Halide language and compiler</vt:lpstr>
      <vt:lpstr>General information on Halide (1)</vt:lpstr>
      <vt:lpstr>General information on Halide (2)</vt:lpstr>
      <vt:lpstr>Halide  a language and compiler for image processing </vt:lpstr>
      <vt:lpstr>Why Halide?  </vt:lpstr>
      <vt:lpstr>Tutorial 1:  Funcs, Vars and Exprs</vt:lpstr>
      <vt:lpstr>Tutorial 5:  </vt:lpstr>
      <vt:lpstr>Tutorial 5:  Initial code  row major</vt:lpstr>
      <vt:lpstr>Tutorial 5:  Iterations re-order</vt:lpstr>
      <vt:lpstr>Tutorial 5:  Iteration domain split</vt:lpstr>
      <vt:lpstr>Tutorial 5:  Iteration domain tiling</vt:lpstr>
      <vt:lpstr>Tutorial 5:  Vectorization</vt:lpstr>
      <vt:lpstr>Tutorial 5:  Putting all together</vt:lpstr>
      <vt:lpstr>Tutorial 8:  Schedule a multi-stage pipeline</vt:lpstr>
      <vt:lpstr>Tutorial 8:  Schedule a multi-stage pipeline</vt:lpstr>
      <vt:lpstr>Tutorial 8:  Schedule a multi-stage pipeline</vt:lpstr>
      <vt:lpstr>Tutorial 8:  Schedule a multi-stage pipeline</vt:lpstr>
      <vt:lpstr>Tutorial 8:  Schedule a multi-stage pipeline</vt:lpstr>
      <vt:lpstr>Tutorial 8:  Schedule a multi-stage pipeline</vt:lpstr>
      <vt:lpstr>Auto-scheduler for CPU</vt:lpstr>
      <vt:lpstr>Halide Compiler</vt:lpstr>
      <vt:lpstr>Limitations of the approach (1)</vt:lpstr>
      <vt:lpstr>Limitations of the approach (2) </vt:lpstr>
      <vt:lpstr>Strengths of the approach </vt:lpstr>
      <vt:lpstr>Real-world adoption</vt:lpstr>
      <vt:lpstr>PowerPoint Presentation</vt:lpstr>
      <vt:lpstr>Halide for IPU: contributions overview</vt:lpstr>
      <vt:lpstr>High-level view of IPU architectures</vt:lpstr>
      <vt:lpstr>Challenges</vt:lpstr>
      <vt:lpstr>Generating efficient VLIW programs from Halide</vt:lpstr>
      <vt:lpstr>Generating efficient VLIW programs from Halide</vt:lpstr>
      <vt:lpstr>Generating efficient VLIW programs from Halide</vt:lpstr>
      <vt:lpstr>Tiled data transfer to/from VLIW cores</vt:lpstr>
      <vt:lpstr>Tiled data transfer to/from VLIW cores</vt:lpstr>
      <vt:lpstr>Retiming</vt:lpstr>
      <vt:lpstr>Conclusions</vt:lpstr>
      <vt:lpstr>Questions, remarks and information exchange 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Halide for IPU</dc:title>
  <dc:creator>Corvino, Rosilde</dc:creator>
  <cp:lastModifiedBy>Corvino, Rosilde</cp:lastModifiedBy>
  <cp:revision>91</cp:revision>
  <dcterms:created xsi:type="dcterms:W3CDTF">2017-05-23T14:30:46Z</dcterms:created>
  <dcterms:modified xsi:type="dcterms:W3CDTF">2017-06-01T08:16:52Z</dcterms:modified>
</cp:coreProperties>
</file>