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Default Extension="wmv" ContentType="video/x-ms-wmv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</p:sldMasterIdLst>
  <p:notesMasterIdLst>
    <p:notesMasterId r:id="rId102"/>
  </p:notesMasterIdLst>
  <p:handoutMasterIdLst>
    <p:handoutMasterId r:id="rId103"/>
  </p:handoutMasterIdLst>
  <p:sldIdLst>
    <p:sldId id="487" r:id="rId2"/>
    <p:sldId id="817" r:id="rId3"/>
    <p:sldId id="822" r:id="rId4"/>
    <p:sldId id="820" r:id="rId5"/>
    <p:sldId id="830" r:id="rId6"/>
    <p:sldId id="834" r:id="rId7"/>
    <p:sldId id="835" r:id="rId8"/>
    <p:sldId id="833" r:id="rId9"/>
    <p:sldId id="836" r:id="rId10"/>
    <p:sldId id="911" r:id="rId11"/>
    <p:sldId id="839" r:id="rId12"/>
    <p:sldId id="840" r:id="rId13"/>
    <p:sldId id="841" r:id="rId14"/>
    <p:sldId id="842" r:id="rId15"/>
    <p:sldId id="843" r:id="rId16"/>
    <p:sldId id="844" r:id="rId17"/>
    <p:sldId id="845" r:id="rId18"/>
    <p:sldId id="846" r:id="rId19"/>
    <p:sldId id="847" r:id="rId20"/>
    <p:sldId id="848" r:id="rId21"/>
    <p:sldId id="849" r:id="rId22"/>
    <p:sldId id="850" r:id="rId23"/>
    <p:sldId id="851" r:id="rId24"/>
    <p:sldId id="852" r:id="rId25"/>
    <p:sldId id="853" r:id="rId26"/>
    <p:sldId id="854" r:id="rId27"/>
    <p:sldId id="855" r:id="rId28"/>
    <p:sldId id="838" r:id="rId29"/>
    <p:sldId id="837" r:id="rId30"/>
    <p:sldId id="856" r:id="rId31"/>
    <p:sldId id="857" r:id="rId32"/>
    <p:sldId id="859" r:id="rId33"/>
    <p:sldId id="860" r:id="rId34"/>
    <p:sldId id="861" r:id="rId35"/>
    <p:sldId id="862" r:id="rId36"/>
    <p:sldId id="863" r:id="rId37"/>
    <p:sldId id="864" r:id="rId38"/>
    <p:sldId id="865" r:id="rId39"/>
    <p:sldId id="866" r:id="rId40"/>
    <p:sldId id="867" r:id="rId41"/>
    <p:sldId id="868" r:id="rId42"/>
    <p:sldId id="869" r:id="rId43"/>
    <p:sldId id="871" r:id="rId44"/>
    <p:sldId id="872" r:id="rId45"/>
    <p:sldId id="873" r:id="rId46"/>
    <p:sldId id="870" r:id="rId47"/>
    <p:sldId id="876" r:id="rId48"/>
    <p:sldId id="877" r:id="rId49"/>
    <p:sldId id="878" r:id="rId50"/>
    <p:sldId id="883" r:id="rId51"/>
    <p:sldId id="884" r:id="rId52"/>
    <p:sldId id="894" r:id="rId53"/>
    <p:sldId id="885" r:id="rId54"/>
    <p:sldId id="886" r:id="rId55"/>
    <p:sldId id="887" r:id="rId56"/>
    <p:sldId id="888" r:id="rId57"/>
    <p:sldId id="889" r:id="rId58"/>
    <p:sldId id="920" r:id="rId59"/>
    <p:sldId id="921" r:id="rId60"/>
    <p:sldId id="922" r:id="rId61"/>
    <p:sldId id="891" r:id="rId62"/>
    <p:sldId id="892" r:id="rId63"/>
    <p:sldId id="893" r:id="rId64"/>
    <p:sldId id="890" r:id="rId65"/>
    <p:sldId id="895" r:id="rId66"/>
    <p:sldId id="897" r:id="rId67"/>
    <p:sldId id="906" r:id="rId68"/>
    <p:sldId id="898" r:id="rId69"/>
    <p:sldId id="899" r:id="rId70"/>
    <p:sldId id="900" r:id="rId71"/>
    <p:sldId id="904" r:id="rId72"/>
    <p:sldId id="902" r:id="rId73"/>
    <p:sldId id="903" r:id="rId74"/>
    <p:sldId id="908" r:id="rId75"/>
    <p:sldId id="909" r:id="rId76"/>
    <p:sldId id="937" r:id="rId77"/>
    <p:sldId id="924" r:id="rId78"/>
    <p:sldId id="925" r:id="rId79"/>
    <p:sldId id="926" r:id="rId80"/>
    <p:sldId id="927" r:id="rId81"/>
    <p:sldId id="928" r:id="rId82"/>
    <p:sldId id="929" r:id="rId83"/>
    <p:sldId id="931" r:id="rId84"/>
    <p:sldId id="932" r:id="rId85"/>
    <p:sldId id="933" r:id="rId86"/>
    <p:sldId id="934" r:id="rId87"/>
    <p:sldId id="935" r:id="rId88"/>
    <p:sldId id="907" r:id="rId89"/>
    <p:sldId id="923" r:id="rId90"/>
    <p:sldId id="910" r:id="rId91"/>
    <p:sldId id="913" r:id="rId92"/>
    <p:sldId id="914" r:id="rId93"/>
    <p:sldId id="915" r:id="rId94"/>
    <p:sldId id="916" r:id="rId95"/>
    <p:sldId id="917" r:id="rId96"/>
    <p:sldId id="918" r:id="rId97"/>
    <p:sldId id="919" r:id="rId98"/>
    <p:sldId id="815" r:id="rId99"/>
    <p:sldId id="816" r:id="rId100"/>
    <p:sldId id="821" r:id="rId101"/>
  </p:sldIdLst>
  <p:sldSz cx="9144000" cy="6858000" type="screen4x3"/>
  <p:notesSz cx="69342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FFFF66"/>
    <a:srgbClr val="FF9933"/>
    <a:srgbClr val="CCFF99"/>
    <a:srgbClr val="33CC33"/>
    <a:srgbClr val="FFCC99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92" autoAdjust="0"/>
    <p:restoredTop sz="96447" autoAdjust="0"/>
  </p:normalViewPr>
  <p:slideViewPr>
    <p:cSldViewPr>
      <p:cViewPr>
        <p:scale>
          <a:sx n="80" d="100"/>
          <a:sy n="80" d="100"/>
        </p:scale>
        <p:origin x="-522" y="-4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05121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defTabSz="92318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574" y="1"/>
            <a:ext cx="3005121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algn="r" defTabSz="92318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76"/>
            <a:ext cx="3005121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defTabSz="92318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574" y="8758276"/>
            <a:ext cx="3005121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algn="r" defTabSz="92318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B25B85A-40D1-4058-91E7-86B442941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05121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defTabSz="92318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80" y="1"/>
            <a:ext cx="3005120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algn="r" defTabSz="92318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58" y="4379901"/>
            <a:ext cx="5086284" cy="41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4608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9800"/>
            <a:ext cx="3005121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defTabSz="92318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80" y="8759800"/>
            <a:ext cx="3005120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algn="r" defTabSz="92318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77024148-3C49-4103-AC27-AF9D683AB7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5C407EC-3BA4-4E9C-A1FC-0EDEFB45233C}" type="datetime1">
              <a:rPr lang="en-US"/>
              <a:pPr/>
              <a:t>10/7/2014</a:t>
            </a:fld>
            <a:endParaRPr lang="en-US"/>
          </a:p>
        </p:txBody>
      </p:sp>
      <p:sp>
        <p:nvSpPr>
          <p:cNvPr id="5120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8DB58-9347-4E49-BD53-43BD8B72E7E2}" type="slidenum">
              <a:rPr lang="en-US"/>
              <a:pPr/>
              <a:t>1</a:t>
            </a:fld>
            <a:endParaRPr lang="en-US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\noindentGuard $g \subseteq \Inputs$ is specified using the shorthand$$\port{up} \wedge \neg \port{down}$$, which means\[g = \{ \{\port{up} \} \} ~.\]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24B4ED-912A-4ED5-BDD8-E1DBF29B513A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\noindentFormally: $(\States, \Inputs, \Outputs, \update, \initialState)$, where\begin{itemize}\item $\States = \{0, 1, \cdots , M \}$\item $\Inputs = (\{\port{up}, \port{down}\} \to \{\absent , \present \}$\item $\Outputs = (\{\set{count} \} \to \{ \absent \} \cup \nn )$\item $\update : \States \times \Inputs \rightarrow \States \times \Outputs$ \item $\initialState = 0$\end{itemize}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6514B9-5FB5-4CF9-9F1C-83EF474358BB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\begin{tabular}{cl}</a:t>
            </a:r>
          </a:p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\textit{true} &amp; Transition is always enabled. \\</a:t>
            </a:r>
          </a:p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$p_1$ &amp; Transition is enabled if $p_1$ is $\present$. \\</a:t>
            </a:r>
          </a:p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$\neg p_1$ &amp; Transition is enabled if $p_1$ is $\absent$. \\</a:t>
            </a:r>
          </a:p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$p_1 \wedge p_2$ &amp; Transition is enabled if both $p_1$ and $p_2$ are $\present$. \\</a:t>
            </a:r>
          </a:p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$p_1 \vee p_2$ &amp; Transition is enabled if either $p_1$ or $p_2$ is $\present$. \\</a:t>
            </a:r>
          </a:p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$p_1 \wedge \neg p_2$ &amp; Transition is enabled if $p_1$ is $\present$ and $p_2$ is</a:t>
            </a:r>
          </a:p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$\absent$.</a:t>
            </a:r>
          </a:p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\end{tabular}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68237A-66DC-4EA4-9D23-B0EE30B7CCAA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\begin{tabular}{cl}</a:t>
            </a:r>
          </a:p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$p_3$ &amp; Transition is enabled if $p_3$ is $\present$ (not $\absent$). \\</a:t>
            </a:r>
          </a:p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$p_3 = 1$ &amp; Transition is enabled if $p_3$ is $\present$ and has value 1. \\</a:t>
            </a:r>
          </a:p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$p_3 = 1 \wedge p_1$ &amp; Transition is enabled if  $p_3$ has value 1 and $p_1$ is $\present$. \\</a:t>
            </a:r>
          </a:p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$p_3 &gt; 5$ &amp; Transition is enabled if $p_3$ is $\present$ with value greater than 5.</a:t>
            </a:r>
          </a:p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\end{tabular}</a:t>
            </a:r>
          </a:p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BDFA33-DB0E-47C4-9877-57C49E862CA7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According to Wikipedia page (which cites MSDN site), the default time bound between clicks to distinguish single clicks from a double click is about 500 ms.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mtClean="0"/>
              <a:t>Lathe machining tool.</a:t>
            </a:r>
          </a:p>
          <a:p>
            <a:r>
              <a:rPr lang="es-MX" smtClean="0"/>
              <a:t>The cutting tool ‘scans’ the processed</a:t>
            </a:r>
            <a:r>
              <a:rPr lang="es-MX" baseline="0" smtClean="0"/>
              <a:t> piece surface.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30145-39DD-4592-818E-03C73908CA61}" type="slidenum">
              <a:rPr lang="nl-NL" altLang="en-US" smtClean="0"/>
              <a:pPr/>
              <a:t>92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xmlns="" val="3977084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mtClean="0"/>
              <a:t>Workpiece chattering – machine vibration.</a:t>
            </a:r>
          </a:p>
          <a:p>
            <a:r>
              <a:rPr lang="es-MX" smtClean="0"/>
              <a:t>Corresponds to the relative movement between the workpiece</a:t>
            </a:r>
            <a:r>
              <a:rPr lang="es-MX" baseline="0" smtClean="0"/>
              <a:t> and the cutting tool, which result in waves on the machined surface.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30145-39DD-4592-818E-03C73908CA61}" type="slidenum">
              <a:rPr lang="nl-NL" altLang="en-US" smtClean="0"/>
              <a:pPr/>
              <a:t>93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xmlns="" val="2055160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mtClean="0"/>
              <a:t>Mill machining example,</a:t>
            </a:r>
            <a:r>
              <a:rPr lang="es-MX" baseline="0" smtClean="0"/>
              <a:t> where a vibration counteracter has been implemented.</a:t>
            </a:r>
            <a:endParaRPr lang="es-MX" smtClean="0"/>
          </a:p>
          <a:p>
            <a:r>
              <a:rPr lang="es-MX" smtClean="0"/>
              <a:t>For</a:t>
            </a:r>
            <a:r>
              <a:rPr lang="es-MX" baseline="0" smtClean="0"/>
              <a:t> the vibration detection algorithms, the real-time PNAH is proposed.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30145-39DD-4592-818E-03C73908CA61}" type="slidenum">
              <a:rPr lang="nl-NL" altLang="en-US" smtClean="0"/>
              <a:pPr/>
              <a:t>94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xmlns="" val="2943543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mtClean="0"/>
              <a:t>Introduce concept of hologram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30145-39DD-4592-818E-03C73908CA61}" type="slidenum">
              <a:rPr lang="nl-NL" altLang="en-US" smtClean="0"/>
              <a:pPr/>
              <a:t>95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xmlns="" val="828431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mtClean="0"/>
              <a:t>The result of the time-spatial domain processing are several holograms, describing the pressure field of a certain frequency component.</a:t>
            </a:r>
          </a:p>
          <a:p>
            <a:r>
              <a:rPr lang="es-MX" smtClean="0"/>
              <a:t>Regularization</a:t>
            </a:r>
            <a:r>
              <a:rPr lang="es-MX" baseline="0" smtClean="0"/>
              <a:t> is needed to avoid potential blow-up of noise (cut-off and slope iteration filtering)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30145-39DD-4592-818E-03C73908CA61}" type="slidenum">
              <a:rPr lang="nl-NL" altLang="en-US" smtClean="0"/>
              <a:pPr/>
              <a:t>96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xmlns="" val="2224899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1669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221004" indent="-35784424" defTabSz="921669" eaLnBrk="0" hangingPunct="0"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3658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7316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0974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4632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FF5E4CB-F640-4F46-8228-8CD93DCC3911}" type="slidenum">
              <a:rPr lang="en-US" sz="1200">
                <a:latin typeface="Times New Roman" charset="0"/>
              </a:rPr>
              <a:pPr eaLnBrk="1" hangingPunct="1"/>
              <a:t>4</a:t>
            </a:fld>
            <a:endParaRPr lang="en-US" sz="1200" dirty="0">
              <a:latin typeface="Times New Roman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22" y="4379901"/>
            <a:ext cx="5546758" cy="41497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889">
              <a:defRPr/>
            </a:pPr>
            <a:endParaRPr lang="en-US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Edward A. Lee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EACD3E80-3F48-3B45-98FB-01F2F61027B3}" type="datetime1">
              <a:rPr lang="en-US" smtClean="0"/>
              <a:pPr>
                <a:defRPr/>
              </a:pPr>
              <a:t>10/7/2014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5F44E-98D7-3342-8AB0-8D46D445B3B5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4500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0382E0-C318-4DF9-AAFE-8F354922233B}" type="slidenum">
              <a:rPr lang="en-US"/>
              <a:pPr/>
              <a:t>12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Ask students what the function of the two rotors is. Start with the top/main rotor.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DBDF5-354D-4679-9915-810D4227B7C5}" type="slidenum">
              <a:rPr lang="en-US"/>
              <a:pPr/>
              <a:t>15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Ask the students to give the relation between x and velocity and accel.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\port{up}\colon \rr \to \{ \absent, \present \}</a:t>
            </a:r>
          </a:p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\set{Counter}\colon (\rr \to \{ \absent, \present \})^P \to ( \rr \to  \{ \absent \} \cup \nn)</a:t>
            </a:r>
          </a:p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P = \{ \port{up}, \port{down} \}</a:t>
            </a: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3B67AF-DDB2-4CC6-89E4-1F60492F864B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\noindentFor any $t \in \rr$ where $\set{up}(t) \neq \absent$ or $\port{down}(t) \neq \absent$ the Counter \textbf{reacts}. It produces an output value in $\nn$ and changes its internal \textbf{state}.</a:t>
            </a: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C7FDA6-F4BB-47EC-8087-B28BB8B1E7D9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\noindentA practical parking garage has a finite number $M$ of spaces, so thestate space for the counter is\[\States = \{ 0, 1, 2, \cdots , M \} ~.\]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B9674C-F398-4E49-90AA-7517276120C8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\noindentGuard $g \subseteq \Inputs$ is specified using the shorthand$$\port{up} \wedge \neg \port{down}$$, which means\[g = \{ \{\port{up} \} \} ~.\]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38D67B-DEA0-46C0-8581-83C9E5098FAC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\noindentGuard $g \subseteq \Inputs$ is specified using the shorthand$$\port{up} \wedge \neg \port{down}$$, which means\[g = \{ \{\port{up} \} \} ~.\]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9A21CB-B4CB-4ABD-B8A0-D30C41032742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2938" y="1306513"/>
            <a:ext cx="7772400" cy="1143000"/>
          </a:xfrm>
        </p:spPr>
        <p:txBody>
          <a:bodyPr/>
          <a:lstStyle>
            <a:lvl1pPr algn="l">
              <a:defRPr sz="4000"/>
            </a:lvl1pPr>
          </a:lstStyle>
          <a:p>
            <a:r>
              <a:rPr lang="nl-NL"/>
              <a:t>Klik om het opmaakprofiel van de modeltitel te bewerken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2927350"/>
            <a:ext cx="6400800" cy="1752600"/>
          </a:xfrm>
        </p:spPr>
        <p:txBody>
          <a:bodyPr/>
          <a:lstStyle>
            <a:lvl1pPr marL="0" indent="0" algn="r">
              <a:buFontTx/>
              <a:buNone/>
              <a:defRPr sz="3200"/>
            </a:lvl1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400" i="0"/>
            </a:lvl1pPr>
          </a:lstStyle>
          <a:p>
            <a:pPr>
              <a:defRPr/>
            </a:pPr>
            <a:fld id="{6328305D-513A-4C3E-994D-AE338B5C7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10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943600"/>
            <a:ext cx="1676400" cy="773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6" name="Picture 4104" descr="asci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5791200"/>
            <a:ext cx="24384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8300" y="228600"/>
            <a:ext cx="21463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9400" y="228600"/>
            <a:ext cx="62865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90500"/>
            <a:ext cx="8610600" cy="1257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76400"/>
            <a:ext cx="42291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676400"/>
            <a:ext cx="42291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4152900"/>
            <a:ext cx="42291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9400" y="1073150"/>
            <a:ext cx="4216400" cy="5403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73150"/>
            <a:ext cx="4216400" cy="5403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228600"/>
            <a:ext cx="8547100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het </a:t>
            </a:r>
            <a:r>
              <a:rPr lang="en-US" dirty="0" err="1" smtClean="0"/>
              <a:t>opmaakprofiel</a:t>
            </a:r>
            <a:r>
              <a:rPr lang="en-US" dirty="0" smtClean="0"/>
              <a:t> van de </a:t>
            </a:r>
            <a:r>
              <a:rPr lang="en-US" dirty="0" err="1" smtClean="0"/>
              <a:t>modeltitel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bewerken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9400" y="1073150"/>
            <a:ext cx="8585200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de </a:t>
            </a:r>
            <a:r>
              <a:rPr lang="en-US" dirty="0" err="1" smtClean="0"/>
              <a:t>opmaakprofielen</a:t>
            </a:r>
            <a:r>
              <a:rPr lang="en-US" dirty="0" smtClean="0"/>
              <a:t> van de </a:t>
            </a:r>
            <a:r>
              <a:rPr lang="en-US" dirty="0" err="1" smtClean="0"/>
              <a:t>modeltekst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bewerken</a:t>
            </a:r>
            <a:endParaRPr lang="en-US" dirty="0" smtClean="0"/>
          </a:p>
          <a:p>
            <a:pPr lvl="1"/>
            <a:r>
              <a:rPr lang="en-US" dirty="0" err="1" smtClean="0"/>
              <a:t>Tweede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2"/>
            <a:r>
              <a:rPr lang="en-US" dirty="0" err="1" smtClean="0"/>
              <a:t>Derde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3"/>
            <a:r>
              <a:rPr lang="en-US" dirty="0" err="1" smtClean="0"/>
              <a:t>Vierde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4"/>
            <a:r>
              <a:rPr lang="en-US" dirty="0" err="1" smtClean="0"/>
              <a:t>Vijfde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6948264" y="6627168"/>
            <a:ext cx="2195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ASCI</a:t>
            </a: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Autumn school on CPS  pg </a:t>
            </a:r>
            <a:fld id="{08FFB19C-4C3F-4E48-9052-3F8614C204F7}" type="slidenum">
              <a:rPr kumimoji="0" lang="en-US" sz="9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omic Sans MS" pitchFamily="66" charset="0"/>
        </a:defRPr>
      </a:lvl5pPr>
      <a:lvl6pPr marL="457200"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omic Sans MS" pitchFamily="66" charset="0"/>
        </a:defRPr>
      </a:lvl6pPr>
      <a:lvl7pPr marL="914400"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omic Sans MS" pitchFamily="66" charset="0"/>
        </a:defRPr>
      </a:lvl7pPr>
      <a:lvl8pPr marL="1371600"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omic Sans MS" pitchFamily="66" charset="0"/>
        </a:defRPr>
      </a:lvl8pPr>
      <a:lvl9pPr marL="1828800"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omic Sans MS" pitchFamily="66" charset="0"/>
        </a:defRPr>
      </a:lvl9pPr>
    </p:titleStyle>
    <p:bodyStyle>
      <a:lvl1pPr marL="190500" indent="-1905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73100" indent="-1905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68400" indent="-2095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587500" indent="-228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28825" indent="-250825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486025" indent="-250825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3225" indent="-250825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00425" indent="-250825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57625" indent="-250825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138.png"/><Relationship Id="rId4" Type="http://schemas.microsoft.com/office/2007/relationships/media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leeseshia.org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38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oleObject" Target="../embeddings/oleObject2.bin"/><Relationship Id="rId2" Type="http://schemas.openxmlformats.org/officeDocument/2006/relationships/video" Target="file:///\\localhost\Users\eal\archive\talksbyothers\2009\ShortProcessRelative.wmv" TargetMode="External"/><Relationship Id="rId16" Type="http://schemas.openxmlformats.org/officeDocument/2006/relationships/image" Target="../media/image17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5" Type="http://schemas.microsoft.com/office/2007/relationships/media" Target="file://localhost/Users/eal/archive/talksbyothers/2009/ShortProcessRelative.wmv" TargetMode="External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jpeg"/><Relationship Id="rId1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video" Target="../media/media1.wmv"/><Relationship Id="rId5" Type="http://schemas.openxmlformats.org/officeDocument/2006/relationships/image" Target="../media/image111.png"/><Relationship Id="rId4" Type="http://schemas.microsoft.com/office/2007/relationships/media" Target="../media/media1.wm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video" Target="../media/media2.wmv"/><Relationship Id="rId5" Type="http://schemas.openxmlformats.org/officeDocument/2006/relationships/image" Target="../media/image112.png"/><Relationship Id="rId4" Type="http://schemas.microsoft.com/office/2007/relationships/media" Target="../media/media2.wmv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4.png"/><Relationship Id="rId2" Type="http://schemas.openxmlformats.org/officeDocument/2006/relationships/video" Target="../media/media4.wmv"/><Relationship Id="rId1" Type="http://schemas.openxmlformats.org/officeDocument/2006/relationships/video" Target="../media/media3.wmv"/><Relationship Id="rId6" Type="http://schemas.microsoft.com/office/2007/relationships/media" Target="../media/media4.wmv"/><Relationship Id="rId11" Type="http://schemas.openxmlformats.org/officeDocument/2006/relationships/image" Target="../media/image116.png"/><Relationship Id="rId5" Type="http://schemas.openxmlformats.org/officeDocument/2006/relationships/image" Target="../media/image113.jpeg"/><Relationship Id="rId10" Type="http://schemas.microsoft.com/office/2007/relationships/media" Target="../media/media3.wmv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10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jpe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ove"/>
          <p:cNvPicPr>
            <a:picLocks noChangeAspect="1" noChangeArrowheads="1"/>
          </p:cNvPicPr>
          <p:nvPr/>
        </p:nvPicPr>
        <p:blipFill>
          <a:blip r:embed="rId3" cstate="print">
            <a:lum bright="70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332656"/>
            <a:ext cx="7772400" cy="1872208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Introduction to </a:t>
            </a:r>
            <a:b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Embedded Systems</a:t>
            </a:r>
            <a:b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 Cyber-Physical Systems Approach</a:t>
            </a:r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27584" y="1916832"/>
            <a:ext cx="7058744" cy="4495800"/>
          </a:xfrm>
        </p:spPr>
        <p:txBody>
          <a:bodyPr/>
          <a:lstStyle/>
          <a:p>
            <a:pPr algn="l">
              <a:defRPr/>
            </a:pP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>
              <a:defRPr/>
            </a:pP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>
              <a:lnSpc>
                <a:spcPct val="80000"/>
              </a:lnSpc>
            </a:pPr>
            <a:r>
              <a:rPr lang="en-GB" sz="4000" dirty="0" smtClean="0"/>
              <a:t>Henk Corporaal</a:t>
            </a:r>
          </a:p>
          <a:p>
            <a:pPr algn="l">
              <a:lnSpc>
                <a:spcPct val="80000"/>
              </a:lnSpc>
            </a:pPr>
            <a:r>
              <a:rPr lang="en-GB" sz="2400" dirty="0" smtClean="0">
                <a:solidFill>
                  <a:schemeClr val="accent6"/>
                </a:solidFill>
              </a:rPr>
              <a:t>www.ics.ele.tue.nl/~heco</a:t>
            </a:r>
          </a:p>
          <a:p>
            <a:pPr algn="l">
              <a:lnSpc>
                <a:spcPct val="80000"/>
              </a:lnSpc>
            </a:pPr>
            <a:endParaRPr lang="en-GB" dirty="0" smtClean="0"/>
          </a:p>
          <a:p>
            <a:pPr algn="l">
              <a:lnSpc>
                <a:spcPct val="80000"/>
              </a:lnSpc>
            </a:pPr>
            <a:endParaRPr lang="en-GB" dirty="0" smtClean="0"/>
          </a:p>
          <a:p>
            <a:pPr algn="l">
              <a:lnSpc>
                <a:spcPct val="80000"/>
              </a:lnSpc>
            </a:pPr>
            <a:r>
              <a:rPr lang="en-GB" dirty="0" err="1" smtClean="0"/>
              <a:t>ASCI</a:t>
            </a:r>
            <a:r>
              <a:rPr lang="en-GB" dirty="0" smtClean="0"/>
              <a:t> Autumn School on </a:t>
            </a:r>
          </a:p>
          <a:p>
            <a:pPr algn="l">
              <a:lnSpc>
                <a:spcPct val="80000"/>
              </a:lnSpc>
            </a:pPr>
            <a:r>
              <a:rPr lang="en-GB" dirty="0" smtClean="0"/>
              <a:t>               Cyber Physical Systems</a:t>
            </a:r>
          </a:p>
          <a:p>
            <a:pPr algn="l">
              <a:lnSpc>
                <a:spcPct val="80000"/>
              </a:lnSpc>
            </a:pPr>
            <a:endParaRPr lang="en-GB" sz="2800" dirty="0" smtClean="0"/>
          </a:p>
          <a:p>
            <a:pPr algn="l">
              <a:lnSpc>
                <a:spcPct val="80000"/>
              </a:lnSpc>
            </a:pPr>
            <a:r>
              <a:rPr lang="en-GB" sz="2400" dirty="0" err="1" smtClean="0"/>
              <a:t>Soesterberg</a:t>
            </a:r>
            <a:r>
              <a:rPr lang="en-GB" sz="2400" dirty="0" smtClean="0"/>
              <a:t>,  30Sept – 3 Oct 2014</a:t>
            </a:r>
          </a:p>
        </p:txBody>
      </p:sp>
      <p:pic>
        <p:nvPicPr>
          <p:cNvPr id="27650" name="Picture 2" descr="http://www.kontaktderkontinenten.nl/getattachment/0c25549e-5430-4ead-8d03-44e770b01d13/luchtfoto-kdk.asp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420888"/>
            <a:ext cx="3415307" cy="227687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We will treat the modeling part: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Continuous Dynamics Models (Ch2)</a:t>
            </a:r>
          </a:p>
          <a:p>
            <a:r>
              <a:rPr lang="en-US" dirty="0" smtClean="0"/>
              <a:t>Discrete Models (Ch3)</a:t>
            </a:r>
          </a:p>
          <a:p>
            <a:r>
              <a:rPr lang="en-US" dirty="0" smtClean="0"/>
              <a:t>Hybrid Models (Ch4)</a:t>
            </a:r>
          </a:p>
          <a:p>
            <a:endParaRPr lang="en-US" dirty="0" smtClean="0"/>
          </a:p>
          <a:p>
            <a:r>
              <a:rPr lang="en-US" dirty="0" smtClean="0"/>
              <a:t>Models of Computation (only touch this, Ch 6)</a:t>
            </a:r>
          </a:p>
          <a:p>
            <a:endParaRPr lang="en-US" dirty="0" smtClean="0"/>
          </a:p>
          <a:p>
            <a:r>
              <a:rPr lang="en-US" dirty="0" smtClean="0"/>
              <a:t>CPS example from </a:t>
            </a:r>
            <a:r>
              <a:rPr lang="en-US" dirty="0" err="1" smtClean="0"/>
              <a:t>Sorama</a:t>
            </a:r>
            <a:r>
              <a:rPr lang="en-US" dirty="0" smtClean="0"/>
              <a:t>: Cutter vibrations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cs typeface="ＭＳ Ｐゴシック" charset="0"/>
              </a:rPr>
              <a:t>CPS: please 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cs typeface="ＭＳ Ｐゴシック" charset="0"/>
              </a:rPr>
              <a:t>HELP !!</a:t>
            </a:r>
            <a:endParaRPr lang="en-US" b="1" dirty="0">
              <a:solidFill>
                <a:srgbClr val="FF0000"/>
              </a:solidFill>
              <a:latin typeface="Arial" charset="0"/>
              <a:cs typeface="ＭＳ Ｐゴシック" charset="0"/>
            </a:endParaRPr>
          </a:p>
        </p:txBody>
      </p:sp>
      <p:pic>
        <p:nvPicPr>
          <p:cNvPr id="3" name="IncidenteA4a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8382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304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895600"/>
            <a:ext cx="5495925" cy="2581275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</p:pic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28663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Modeling of Continuous Dynamics </a:t>
            </a:r>
            <a:r>
              <a:rPr lang="en-US" sz="3200" dirty="0" smtClean="0">
                <a:ea typeface="ＭＳ Ｐゴシック" pitchFamily="34" charset="-128"/>
              </a:rPr>
              <a:t>(Ch2)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2291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80728"/>
            <a:ext cx="5580112" cy="1440160"/>
          </a:xfrm>
        </p:spPr>
        <p:txBody>
          <a:bodyPr/>
          <a:lstStyle/>
          <a:p>
            <a:pPr marL="0" indent="0" eaLnBrk="1" hangingPunct="1"/>
            <a:r>
              <a:rPr lang="en-US" sz="2400" dirty="0" smtClean="0">
                <a:solidFill>
                  <a:schemeClr val="tx1"/>
                </a:solidFill>
                <a:ea typeface="ＭＳ Ｐゴシック" pitchFamily="34" charset="-128"/>
              </a:rPr>
              <a:t> Ordinary differential equations (</a:t>
            </a:r>
            <a:r>
              <a:rPr lang="en-US" sz="2400" dirty="0" err="1" smtClean="0">
                <a:solidFill>
                  <a:schemeClr val="tx1"/>
                </a:solidFill>
                <a:ea typeface="ＭＳ Ｐゴシック" pitchFamily="34" charset="-128"/>
              </a:rPr>
              <a:t>ODEs</a:t>
            </a:r>
            <a:r>
              <a:rPr lang="en-US" sz="2400" dirty="0" smtClean="0">
                <a:solidFill>
                  <a:schemeClr val="tx1"/>
                </a:solidFill>
                <a:ea typeface="ＭＳ Ｐゴシック" pitchFamily="34" charset="-128"/>
              </a:rPr>
              <a:t>)</a:t>
            </a:r>
          </a:p>
          <a:p>
            <a:pPr marL="0" indent="0" eaLnBrk="1" hangingPunct="1"/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ea typeface="ＭＳ Ｐゴシック" pitchFamily="34" charset="-128"/>
              </a:rPr>
              <a:t>feedback control systems </a:t>
            </a:r>
          </a:p>
          <a:p>
            <a:pPr marL="0" indent="0" eaLnBrk="1" hangingPunct="1"/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ea typeface="ＭＳ Ｐゴシック" pitchFamily="34" charset="-128"/>
              </a:rPr>
              <a:t>stability analysis, robustness analysis, …</a:t>
            </a:r>
          </a:p>
        </p:txBody>
      </p:sp>
      <p:pic>
        <p:nvPicPr>
          <p:cNvPr id="12292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71763" y="3962400"/>
            <a:ext cx="6472237" cy="2616200"/>
          </a:xfrm>
          <a:noFill/>
          <a:ln w="28575">
            <a:solidFill>
              <a:srgbClr val="CC3300"/>
            </a:solidFill>
          </a:ln>
        </p:spPr>
      </p:pic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219200"/>
            <a:ext cx="3352800" cy="2581275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4"/>
          <p:cNvSpPr>
            <a:spLocks noGrp="1" noChangeArrowheads="1"/>
          </p:cNvSpPr>
          <p:nvPr>
            <p:ph type="title"/>
          </p:nvPr>
        </p:nvSpPr>
        <p:spPr>
          <a:xfrm>
            <a:off x="292100" y="228600"/>
            <a:ext cx="8547100" cy="968152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Example: Modeling Helicopter Continuous Dynamics</a:t>
            </a:r>
          </a:p>
        </p:txBody>
      </p:sp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14600"/>
            <a:ext cx="75438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780928"/>
            <a:ext cx="54229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Modeling Physical Motion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24744"/>
            <a:ext cx="8610600" cy="1773560"/>
          </a:xfrm>
        </p:spPr>
        <p:txBody>
          <a:bodyPr/>
          <a:lstStyle/>
          <a:p>
            <a:pPr marL="350838" indent="-350838" eaLnBrk="1" hangingPunct="1"/>
            <a:r>
              <a:rPr lang="en-US" sz="3200" dirty="0" smtClean="0">
                <a:ea typeface="ＭＳ Ｐゴシック" pitchFamily="34" charset="-128"/>
              </a:rPr>
              <a:t>Six degrees of freedom:</a:t>
            </a:r>
          </a:p>
          <a:p>
            <a:pPr marL="833438" lvl="1" indent="-350838" eaLnBrk="1" hangingPunct="1">
              <a:buFont typeface="Arial" pitchFamily="34" charset="0"/>
              <a:buChar char="•"/>
            </a:pPr>
            <a:r>
              <a:rPr lang="en-US" sz="2800" dirty="0" smtClean="0">
                <a:ea typeface="ＭＳ Ｐゴシック" pitchFamily="34" charset="-128"/>
              </a:rPr>
              <a:t>Position: x, y, z</a:t>
            </a:r>
          </a:p>
          <a:p>
            <a:pPr marL="833438" lvl="1" indent="-350838" eaLnBrk="1" hangingPunct="1">
              <a:buFont typeface="Arial" pitchFamily="34" charset="0"/>
              <a:buChar char="•"/>
            </a:pPr>
            <a:r>
              <a:rPr lang="en-US" sz="2800" dirty="0" smtClean="0">
                <a:ea typeface="ＭＳ Ｐゴシック" pitchFamily="34" charset="-128"/>
              </a:rPr>
              <a:t>Orientation: pitch, yaw, roll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Notation</a:t>
            </a:r>
          </a:p>
        </p:txBody>
      </p:sp>
      <p:pic>
        <p:nvPicPr>
          <p:cNvPr id="16386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440" y="1340768"/>
            <a:ext cx="7338824" cy="434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90500"/>
            <a:ext cx="7924800" cy="12573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Notation</a:t>
            </a:r>
          </a:p>
        </p:txBody>
      </p:sp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319132"/>
            <a:ext cx="6800924" cy="447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90500"/>
            <a:ext cx="8001000" cy="12573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Newton</a:t>
            </a:r>
            <a:r>
              <a:rPr lang="ja-JP" altLang="en-US" smtClean="0">
                <a:ea typeface="ＭＳ Ｐゴシック" pitchFamily="34" charset="-128"/>
              </a:rPr>
              <a:t>’</a:t>
            </a:r>
            <a:r>
              <a:rPr lang="en-US" altLang="ja-JP" smtClean="0">
                <a:ea typeface="ＭＳ Ｐゴシック" pitchFamily="34" charset="-128"/>
              </a:rPr>
              <a:t>s Second Law</a:t>
            </a:r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216" y="1196752"/>
            <a:ext cx="742423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Line 7"/>
          <p:cNvSpPr>
            <a:spLocks noChangeShapeType="1"/>
          </p:cNvSpPr>
          <p:nvPr/>
        </p:nvSpPr>
        <p:spPr bwMode="auto">
          <a:xfrm>
            <a:off x="4644008" y="3356992"/>
            <a:ext cx="2232248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Orientation</a:t>
            </a:r>
          </a:p>
        </p:txBody>
      </p:sp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4954588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980728"/>
            <a:ext cx="4343400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1"/>
          <p:cNvSpPr>
            <a:spLocks noChangeArrowheads="1"/>
          </p:cNvSpPr>
          <p:nvPr/>
        </p:nvSpPr>
        <p:spPr bwMode="auto">
          <a:xfrm>
            <a:off x="2590800" y="3865563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2743200" y="4017963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2590800" y="4217988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2590800" y="45720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Torque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572000"/>
            <a:ext cx="8610600" cy="1905000"/>
          </a:xfrm>
        </p:spPr>
        <p:txBody>
          <a:bodyPr/>
          <a:lstStyle/>
          <a:p>
            <a:pPr marL="0" indent="0" eaLnBrk="1" hangingPunct="1"/>
            <a:r>
              <a:rPr lang="en-US" sz="2400" dirty="0" smtClean="0">
                <a:ea typeface="ＭＳ Ｐゴシック" pitchFamily="34" charset="-128"/>
              </a:rPr>
              <a:t> Just as force is a push or a pull, a torque is a twist.</a:t>
            </a:r>
          </a:p>
          <a:p>
            <a:pPr marL="0" indent="0" eaLnBrk="1" hangingPunct="1">
              <a:buNone/>
            </a:pPr>
            <a:endParaRPr lang="en-US" sz="2400" dirty="0" smtClean="0">
              <a:ea typeface="ＭＳ Ｐゴシック" pitchFamily="34" charset="-128"/>
            </a:endParaRPr>
          </a:p>
        </p:txBody>
      </p:sp>
      <p:pic>
        <p:nvPicPr>
          <p:cNvPr id="21507" name="Picture 5" descr="Torque_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4900" y="1524000"/>
            <a:ext cx="34671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4427984" y="3356992"/>
            <a:ext cx="2132012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 baseline="0" dirty="0">
                <a:solidFill>
                  <a:srgbClr val="FFCC00"/>
                </a:solidFill>
                <a:latin typeface="Times New Roman" pitchFamily="18" charset="0"/>
              </a:rPr>
              <a:t>T</a:t>
            </a:r>
            <a:r>
              <a:rPr lang="en-US" sz="2800" i="1" baseline="-25000" dirty="0">
                <a:solidFill>
                  <a:srgbClr val="FFCC00"/>
                </a:solidFill>
                <a:latin typeface="Times New Roman" pitchFamily="18" charset="0"/>
              </a:rPr>
              <a:t>y</a:t>
            </a:r>
            <a:r>
              <a:rPr lang="en-US" sz="2800" baseline="0" dirty="0">
                <a:solidFill>
                  <a:srgbClr val="FFCC00"/>
                </a:solidFill>
                <a:latin typeface="Times New Roman" pitchFamily="18" charset="0"/>
              </a:rPr>
              <a:t>(</a:t>
            </a:r>
            <a:r>
              <a:rPr lang="en-US" sz="2800" i="1" baseline="0" dirty="0">
                <a:solidFill>
                  <a:srgbClr val="FFCC00"/>
                </a:solidFill>
                <a:latin typeface="Times New Roman" pitchFamily="18" charset="0"/>
              </a:rPr>
              <a:t>t </a:t>
            </a:r>
            <a:r>
              <a:rPr lang="en-US" sz="2800" baseline="0" dirty="0">
                <a:solidFill>
                  <a:srgbClr val="FFCC00"/>
                </a:solidFill>
                <a:latin typeface="Times New Roman" pitchFamily="18" charset="0"/>
              </a:rPr>
              <a:t>)</a:t>
            </a:r>
            <a:r>
              <a:rPr lang="en-US" sz="2800" baseline="0" dirty="0">
                <a:solidFill>
                  <a:srgbClr val="EEE800"/>
                </a:solidFill>
                <a:latin typeface="Times New Roman" pitchFamily="18" charset="0"/>
              </a:rPr>
              <a:t> </a:t>
            </a:r>
            <a:r>
              <a:rPr lang="en-US" sz="2800" baseline="0" dirty="0">
                <a:solidFill>
                  <a:schemeClr val="tx2"/>
                </a:solidFill>
                <a:latin typeface="Times New Roman" pitchFamily="18" charset="0"/>
              </a:rPr>
              <a:t>= </a:t>
            </a:r>
            <a:r>
              <a:rPr lang="en-US" sz="2800" i="1" baseline="0" dirty="0">
                <a:solidFill>
                  <a:srgbClr val="CC3300"/>
                </a:solidFill>
                <a:latin typeface="Times New Roman" pitchFamily="18" charset="0"/>
              </a:rPr>
              <a:t>r</a:t>
            </a:r>
            <a:r>
              <a:rPr lang="en-US" sz="2800" i="1" baseline="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i="1" baseline="0" dirty="0">
                <a:solidFill>
                  <a:schemeClr val="accent2"/>
                </a:solidFill>
                <a:latin typeface="Times New Roman" pitchFamily="18" charset="0"/>
              </a:rPr>
              <a:t>f </a:t>
            </a:r>
            <a:r>
              <a:rPr lang="en-US" sz="2800" baseline="0" dirty="0">
                <a:solidFill>
                  <a:schemeClr val="accent2"/>
                </a:solidFill>
                <a:latin typeface="Times New Roman" pitchFamily="18" charset="0"/>
              </a:rPr>
              <a:t>(</a:t>
            </a:r>
            <a:r>
              <a:rPr lang="en-US" sz="2800" i="1" baseline="0" dirty="0">
                <a:solidFill>
                  <a:schemeClr val="accent2"/>
                </a:solidFill>
                <a:latin typeface="Times New Roman" pitchFamily="18" charset="0"/>
              </a:rPr>
              <a:t>t</a:t>
            </a:r>
            <a:r>
              <a:rPr lang="en-US" sz="2800" baseline="0" dirty="0">
                <a:solidFill>
                  <a:schemeClr val="accent2"/>
                </a:solidFill>
                <a:latin typeface="Times New Roman" pitchFamily="18" charset="0"/>
              </a:rPr>
              <a:t> )</a:t>
            </a:r>
            <a:endParaRPr lang="en-US" sz="2800" i="1" baseline="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2150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066" y="1628800"/>
            <a:ext cx="4414709" cy="17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90500"/>
            <a:ext cx="8001000" cy="12573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Rotational Version of Newton</a:t>
            </a:r>
            <a:r>
              <a:rPr lang="ja-JP" altLang="en-US" smtClean="0">
                <a:ea typeface="ＭＳ Ｐゴシック" pitchFamily="34" charset="-128"/>
              </a:rPr>
              <a:t>’</a:t>
            </a:r>
            <a:r>
              <a:rPr lang="en-US" altLang="ja-JP" smtClean="0">
                <a:ea typeface="ＭＳ Ｐゴシック" pitchFamily="34" charset="-128"/>
              </a:rPr>
              <a:t>s Second Law</a:t>
            </a:r>
            <a:endParaRPr lang="en-US" smtClean="0">
              <a:ea typeface="ＭＳ Ｐゴシック" pitchFamily="34" charset="-128"/>
            </a:endParaRPr>
          </a:p>
        </p:txBody>
      </p:sp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7239000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334000" y="0"/>
            <a:ext cx="3581400" cy="6477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This textbook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strives to identify and introduce the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durable intellectual ideas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of embedded systems as a technology and as a subject of study. 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emphasis is on modeling, design, and analysis of cyber-physical systems, which integrate computing, networking, and physical processes.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lang="en-US" kern="0" dirty="0" smtClean="0">
                <a:latin typeface="Arial" charset="0"/>
                <a:cs typeface="Arial" charset="0"/>
              </a:rPr>
              <a:t>Download book: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http://LeeSeshia.org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en-US" kern="0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slides adapted from </a:t>
            </a:r>
            <a:r>
              <a:rPr kumimoji="0" lang="en-US" sz="20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Ed.Lee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Picture 5" descr="coverSma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Simple Example</a:t>
            </a:r>
          </a:p>
        </p:txBody>
      </p:sp>
      <p:pic>
        <p:nvPicPr>
          <p:cNvPr id="23554" name="Picture 4" descr="Torque_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6900" y="980728"/>
            <a:ext cx="34671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14600"/>
            <a:ext cx="584993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9" descr="Torque_animatio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28600"/>
            <a:ext cx="34671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Feedback Control Problem</a:t>
            </a:r>
          </a:p>
        </p:txBody>
      </p:sp>
      <p:sp>
        <p:nvSpPr>
          <p:cNvPr id="24579" name="Text Box 8"/>
          <p:cNvSpPr txBox="1">
            <a:spLocks noChangeArrowheads="1"/>
          </p:cNvSpPr>
          <p:nvPr/>
        </p:nvSpPr>
        <p:spPr bwMode="auto">
          <a:xfrm>
            <a:off x="457200" y="2060575"/>
            <a:ext cx="6096000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aseline="0" dirty="0"/>
              <a:t>A helicopter without a tail rotor, like the one below, </a:t>
            </a:r>
            <a:r>
              <a:rPr lang="en-US" sz="2400" baseline="0" dirty="0" smtClean="0"/>
              <a:t>spins uncontrollably </a:t>
            </a:r>
            <a:r>
              <a:rPr lang="en-US" sz="2400" baseline="0" dirty="0"/>
              <a:t>due to the torque induced by friction in the rotor shaft.</a:t>
            </a:r>
          </a:p>
        </p:txBody>
      </p:sp>
      <p:graphicFrame>
        <p:nvGraphicFramePr>
          <p:cNvPr id="24580" name="Object 2"/>
          <p:cNvGraphicFramePr>
            <a:graphicFrameLocks/>
          </p:cNvGraphicFramePr>
          <p:nvPr>
            <p:ph idx="1"/>
          </p:nvPr>
        </p:nvGraphicFramePr>
        <p:xfrm>
          <a:off x="4457700" y="3501008"/>
          <a:ext cx="4686300" cy="2841625"/>
        </p:xfrm>
        <a:graphic>
          <a:graphicData uri="http://schemas.openxmlformats.org/presentationml/2006/ole">
            <p:oleObj spid="_x0000_s41986" name="CorelDRAW" r:id="rId4" imgW="6711696" imgH="4069080" progId="">
              <p:embed/>
            </p:oleObj>
          </a:graphicData>
        </a:graphic>
      </p:graphicFrame>
      <p:sp>
        <p:nvSpPr>
          <p:cNvPr id="24581" name="Text Box 10"/>
          <p:cNvSpPr txBox="1">
            <a:spLocks noChangeArrowheads="1"/>
          </p:cNvSpPr>
          <p:nvPr/>
        </p:nvSpPr>
        <p:spPr bwMode="auto">
          <a:xfrm>
            <a:off x="467544" y="4077072"/>
            <a:ext cx="41764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aseline="0" dirty="0"/>
              <a:t>Control system problem: Apply torque using the tail rotor to counterbalance the torque of the top rotor</a:t>
            </a:r>
            <a:r>
              <a:rPr lang="en-US" sz="2400" baseline="0" dirty="0" smtClean="0"/>
              <a:t>.</a:t>
            </a:r>
          </a:p>
          <a:p>
            <a:r>
              <a:rPr lang="en-US" dirty="0" smtClean="0"/>
              <a:t>(see book for model details)</a:t>
            </a:r>
            <a:endParaRPr lang="en-US" sz="24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Actor Model of Systems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24744"/>
            <a:ext cx="4392488" cy="5040560"/>
          </a:xfrm>
        </p:spPr>
        <p:txBody>
          <a:bodyPr/>
          <a:lstStyle/>
          <a:p>
            <a:pPr marL="0" indent="0" eaLnBrk="1" hangingPunct="1"/>
            <a:r>
              <a:rPr lang="en-US" dirty="0" smtClean="0">
                <a:ea typeface="ＭＳ Ｐゴシック" pitchFamily="34" charset="-128"/>
              </a:rPr>
              <a:t>A </a:t>
            </a:r>
            <a:r>
              <a:rPr lang="en-US" i="1" dirty="0" smtClean="0">
                <a:ea typeface="ＭＳ Ｐゴシック" pitchFamily="34" charset="-128"/>
              </a:rPr>
              <a:t>system</a:t>
            </a:r>
            <a:r>
              <a:rPr lang="en-US" dirty="0" smtClean="0">
                <a:ea typeface="ＭＳ Ｐゴシック" pitchFamily="34" charset="-128"/>
              </a:rPr>
              <a:t> is a function </a:t>
            </a:r>
            <a:r>
              <a:rPr lang="en-US" i="1" dirty="0" smtClean="0">
                <a:ea typeface="ＭＳ Ｐゴシック" pitchFamily="34" charset="-128"/>
              </a:rPr>
              <a:t>S</a:t>
            </a:r>
            <a:r>
              <a:rPr lang="en-US" dirty="0" smtClean="0">
                <a:ea typeface="ＭＳ Ｐゴシック" pitchFamily="34" charset="-128"/>
              </a:rPr>
              <a:t> that accepts an input </a:t>
            </a:r>
            <a:r>
              <a:rPr lang="en-US" i="1" dirty="0" smtClean="0">
                <a:ea typeface="ＭＳ Ｐゴシック" pitchFamily="34" charset="-128"/>
              </a:rPr>
              <a:t>signal</a:t>
            </a:r>
            <a:r>
              <a:rPr lang="en-US" dirty="0" smtClean="0">
                <a:ea typeface="ＭＳ Ｐゴシック" pitchFamily="34" charset="-128"/>
              </a:rPr>
              <a:t> and yields an output signal.</a:t>
            </a:r>
          </a:p>
          <a:p>
            <a:pPr marL="0" indent="0" eaLnBrk="1" hangingPunct="1"/>
            <a:endParaRPr lang="en-US" dirty="0" smtClean="0">
              <a:ea typeface="ＭＳ Ｐゴシック" pitchFamily="34" charset="-128"/>
            </a:endParaRPr>
          </a:p>
          <a:p>
            <a:pPr marL="0" indent="0" eaLnBrk="1" hangingPunct="1"/>
            <a:r>
              <a:rPr lang="en-US" dirty="0" smtClean="0">
                <a:ea typeface="ＭＳ Ｐゴシック" pitchFamily="34" charset="-128"/>
              </a:rPr>
              <a:t>The domain and range of the system function are sets of signals, which themselves are functions.</a:t>
            </a:r>
          </a:p>
          <a:p>
            <a:pPr marL="0" indent="0" eaLnBrk="1" hangingPunct="1"/>
            <a:endParaRPr lang="en-US" dirty="0" smtClean="0">
              <a:ea typeface="ＭＳ Ｐゴシック" pitchFamily="34" charset="-128"/>
            </a:endParaRPr>
          </a:p>
          <a:p>
            <a:pPr marL="0" indent="0" eaLnBrk="1" hangingPunct="1"/>
            <a:r>
              <a:rPr lang="en-US" dirty="0" smtClean="0">
                <a:ea typeface="ＭＳ Ｐゴシック" pitchFamily="34" charset="-128"/>
              </a:rPr>
              <a:t>Parameters may affect </a:t>
            </a:r>
            <a:r>
              <a:rPr lang="en-US" i="1" dirty="0" smtClean="0">
                <a:ea typeface="ＭＳ Ｐゴシック" pitchFamily="34" charset="-128"/>
              </a:rPr>
              <a:t>S</a:t>
            </a:r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0075" y="1524000"/>
            <a:ext cx="45815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5838" y="3438525"/>
            <a:ext cx="3800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6450" y="4191000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4905375"/>
            <a:ext cx="32385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219200"/>
            <a:ext cx="54102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Actor model of the helicopter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4267200" cy="4800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dirty="0" smtClean="0">
                <a:ea typeface="ＭＳ Ｐゴシック" pitchFamily="34" charset="-128"/>
              </a:rPr>
              <a:t>Input is the net torque of the tail rotor and the top rotor. Output is the angular velocity around the </a:t>
            </a:r>
            <a:r>
              <a:rPr lang="en-US" sz="2400" i="1" dirty="0" smtClean="0">
                <a:ea typeface="ＭＳ Ｐゴシック" pitchFamily="34" charset="-128"/>
              </a:rPr>
              <a:t>y</a:t>
            </a:r>
            <a:r>
              <a:rPr lang="en-US" sz="2400" dirty="0" smtClean="0">
                <a:ea typeface="ＭＳ Ｐゴシック" pitchFamily="34" charset="-128"/>
              </a:rPr>
              <a:t> axis.</a:t>
            </a:r>
          </a:p>
          <a:p>
            <a:pPr marL="0" indent="0" eaLnBrk="1" hangingPunct="1"/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4267200"/>
            <a:ext cx="51625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304800" y="3810000"/>
            <a:ext cx="3429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baseline="0" dirty="0">
                <a:latin typeface="Arial" pitchFamily="34" charset="0"/>
                <a:cs typeface="Arial" pitchFamily="34" charset="0"/>
              </a:rPr>
              <a:t>Parameters of the model are shown in the box. The input and output relation is given by the equation to the right.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178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4038600"/>
            <a:ext cx="35814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7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5525" y="5529263"/>
            <a:ext cx="1581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228600"/>
            <a:ext cx="8547100" cy="968152"/>
          </a:xfrm>
        </p:spPr>
        <p:txBody>
          <a:bodyPr/>
          <a:lstStyle/>
          <a:p>
            <a:pPr algn="l" eaLnBrk="1" hangingPunct="1"/>
            <a:r>
              <a:rPr lang="en-US" dirty="0" smtClean="0">
                <a:ea typeface="ＭＳ Ｐゴシック" pitchFamily="34" charset="-128"/>
              </a:rPr>
              <a:t>Composition of actor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models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1175" y="2057400"/>
            <a:ext cx="568642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400" y="4378325"/>
            <a:ext cx="39814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7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79600" y="5216525"/>
            <a:ext cx="11334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7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51000" y="5749925"/>
            <a:ext cx="16764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8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2800350"/>
            <a:ext cx="11811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8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81900" y="2895600"/>
            <a:ext cx="12573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82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62400" y="1752600"/>
            <a:ext cx="11715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7400" y="0"/>
            <a:ext cx="3276600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0" name="Line 16"/>
          <p:cNvSpPr>
            <a:spLocks noChangeShapeType="1"/>
          </p:cNvSpPr>
          <p:nvPr/>
        </p:nvSpPr>
        <p:spPr bwMode="auto">
          <a:xfrm flipV="1">
            <a:off x="2362200" y="381000"/>
            <a:ext cx="46482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1" name="Line 17"/>
          <p:cNvSpPr>
            <a:spLocks noChangeShapeType="1"/>
          </p:cNvSpPr>
          <p:nvPr/>
        </p:nvSpPr>
        <p:spPr bwMode="auto">
          <a:xfrm flipV="1">
            <a:off x="6781800" y="1143000"/>
            <a:ext cx="129540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Actor models with multiple inputs</a:t>
            </a:r>
          </a:p>
        </p:txBody>
      </p:sp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0388" y="1295400"/>
            <a:ext cx="294322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8013" y="2590800"/>
            <a:ext cx="2847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9688" y="3676650"/>
            <a:ext cx="20193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905375"/>
            <a:ext cx="34194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4100" y="3702050"/>
            <a:ext cx="1943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19675" y="4933950"/>
            <a:ext cx="3971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Proportional controller</a:t>
            </a:r>
          </a:p>
        </p:txBody>
      </p:sp>
      <p:sp>
        <p:nvSpPr>
          <p:cNvPr id="29698" name="Text Box 9"/>
          <p:cNvSpPr txBox="1">
            <a:spLocks noChangeArrowheads="1"/>
          </p:cNvSpPr>
          <p:nvPr/>
        </p:nvSpPr>
        <p:spPr bwMode="auto">
          <a:xfrm>
            <a:off x="502862" y="3352800"/>
            <a:ext cx="13580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desired </a:t>
            </a:r>
          </a:p>
          <a:p>
            <a:pPr algn="ctr"/>
            <a:r>
              <a:rPr lang="en-US"/>
              <a:t>angular </a:t>
            </a:r>
          </a:p>
          <a:p>
            <a:pPr algn="ctr"/>
            <a:r>
              <a:rPr lang="en-US"/>
              <a:t>velocity</a:t>
            </a:r>
          </a:p>
        </p:txBody>
      </p:sp>
      <p:pic>
        <p:nvPicPr>
          <p:cNvPr id="29699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219200"/>
            <a:ext cx="6172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Line 11"/>
          <p:cNvSpPr>
            <a:spLocks noChangeShapeType="1"/>
          </p:cNvSpPr>
          <p:nvPr/>
        </p:nvSpPr>
        <p:spPr bwMode="auto">
          <a:xfrm flipV="1">
            <a:off x="1219200" y="2057400"/>
            <a:ext cx="838200" cy="1447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1" name="Line 12"/>
          <p:cNvSpPr>
            <a:spLocks noChangeShapeType="1"/>
          </p:cNvSpPr>
          <p:nvPr/>
        </p:nvSpPr>
        <p:spPr bwMode="auto">
          <a:xfrm flipV="1">
            <a:off x="3276600" y="2133600"/>
            <a:ext cx="0" cy="1371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2" name="Text Box 13"/>
          <p:cNvSpPr txBox="1">
            <a:spLocks noChangeArrowheads="1"/>
          </p:cNvSpPr>
          <p:nvPr/>
        </p:nvSpPr>
        <p:spPr bwMode="auto">
          <a:xfrm>
            <a:off x="2764459" y="3352800"/>
            <a:ext cx="9877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error</a:t>
            </a:r>
          </a:p>
          <a:p>
            <a:pPr algn="ctr"/>
            <a:r>
              <a:rPr lang="en-US"/>
              <a:t>signal</a:t>
            </a:r>
          </a:p>
        </p:txBody>
      </p:sp>
      <p:pic>
        <p:nvPicPr>
          <p:cNvPr id="29703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4267200"/>
            <a:ext cx="22193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267200"/>
            <a:ext cx="1571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Text Box 16"/>
          <p:cNvSpPr txBox="1">
            <a:spLocks noChangeArrowheads="1"/>
          </p:cNvSpPr>
          <p:nvPr/>
        </p:nvSpPr>
        <p:spPr bwMode="auto">
          <a:xfrm>
            <a:off x="5047403" y="3352800"/>
            <a:ext cx="11272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net</a:t>
            </a:r>
          </a:p>
          <a:p>
            <a:pPr algn="ctr"/>
            <a:r>
              <a:rPr lang="en-US"/>
              <a:t>torque</a:t>
            </a:r>
          </a:p>
        </p:txBody>
      </p:sp>
      <p:sp>
        <p:nvSpPr>
          <p:cNvPr id="29706" name="Line 17"/>
          <p:cNvSpPr>
            <a:spLocks noChangeShapeType="1"/>
          </p:cNvSpPr>
          <p:nvPr/>
        </p:nvSpPr>
        <p:spPr bwMode="auto">
          <a:xfrm flipH="1" flipV="1">
            <a:off x="5257800" y="2133600"/>
            <a:ext cx="304800" cy="1371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9707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781550"/>
            <a:ext cx="47529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8" name="Text Box 19"/>
          <p:cNvSpPr txBox="1">
            <a:spLocks noChangeArrowheads="1"/>
          </p:cNvSpPr>
          <p:nvPr/>
        </p:nvSpPr>
        <p:spPr bwMode="auto">
          <a:xfrm>
            <a:off x="6479704" y="4549676"/>
            <a:ext cx="2664296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Note that the angular velocity appears on both sides, so this equation is not trivial to solve.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Behavior of</a:t>
            </a:r>
            <a:br>
              <a:rPr lang="en-US" smtClean="0">
                <a:ea typeface="ＭＳ Ｐゴシック" pitchFamily="34" charset="-128"/>
              </a:rPr>
            </a:br>
            <a:r>
              <a:rPr lang="en-US" smtClean="0">
                <a:ea typeface="ＭＳ Ｐゴシック" pitchFamily="34" charset="-128"/>
              </a:rPr>
              <a:t>the controller</a:t>
            </a:r>
          </a:p>
        </p:txBody>
      </p:sp>
      <p:pic>
        <p:nvPicPr>
          <p:cNvPr id="3072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0"/>
            <a:ext cx="6172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3875" y="1903413"/>
            <a:ext cx="4810125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762250"/>
            <a:ext cx="545782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causal</a:t>
            </a:r>
            <a:r>
              <a:rPr lang="en-US" dirty="0" smtClean="0"/>
              <a:t>: output S(x) depends only on current and past inputs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strictly causal</a:t>
            </a:r>
            <a:r>
              <a:rPr lang="en-US" dirty="0" smtClean="0"/>
              <a:t>: output depends only on past inputs</a:t>
            </a:r>
          </a:p>
          <a:p>
            <a:r>
              <a:rPr lang="en-US" dirty="0" err="1" smtClean="0">
                <a:solidFill>
                  <a:schemeClr val="accent6"/>
                </a:solidFill>
              </a:rPr>
              <a:t>memoryless</a:t>
            </a:r>
            <a:r>
              <a:rPr lang="en-US" dirty="0" smtClean="0"/>
              <a:t>: output depends only on current input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linear</a:t>
            </a:r>
            <a:r>
              <a:rPr lang="en-US" dirty="0" smtClean="0"/>
              <a:t>: S(</a:t>
            </a:r>
            <a:r>
              <a:rPr lang="en-US" dirty="0" err="1" smtClean="0"/>
              <a:t>ax+by</a:t>
            </a:r>
            <a:r>
              <a:rPr lang="en-US" dirty="0" smtClean="0"/>
              <a:t>) = </a:t>
            </a:r>
            <a:r>
              <a:rPr lang="en-US" dirty="0" err="1" smtClean="0"/>
              <a:t>aS</a:t>
            </a:r>
            <a:r>
              <a:rPr lang="en-US" dirty="0" smtClean="0"/>
              <a:t>(x) + </a:t>
            </a:r>
            <a:r>
              <a:rPr lang="en-US" dirty="0" err="1" smtClean="0"/>
              <a:t>bS</a:t>
            </a:r>
            <a:r>
              <a:rPr lang="en-US" dirty="0" smtClean="0"/>
              <a:t>(y)</a:t>
            </a:r>
          </a:p>
          <a:p>
            <a:pPr marL="685800" lvl="2"/>
            <a:r>
              <a:rPr lang="en-US" dirty="0" smtClean="0"/>
              <a:t>see lecture of Marc </a:t>
            </a:r>
            <a:r>
              <a:rPr lang="en-US" dirty="0" err="1" smtClean="0"/>
              <a:t>Geilen</a:t>
            </a:r>
            <a:r>
              <a:rPr lang="en-US" dirty="0" smtClean="0"/>
              <a:t> on advantages of linear systems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time invariant</a:t>
            </a:r>
            <a:r>
              <a:rPr lang="en-US" dirty="0" smtClean="0"/>
              <a:t>: S depends only on x, not on time, although x often depends on time</a:t>
            </a:r>
          </a:p>
          <a:p>
            <a:pPr lvl="1"/>
            <a:r>
              <a:rPr lang="en-US" dirty="0" smtClean="0"/>
              <a:t>can be formally defined using the delay (D) operator; see book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stable</a:t>
            </a:r>
            <a:r>
              <a:rPr lang="en-US" dirty="0" smtClean="0"/>
              <a:t>: output is bounded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systems (Ch 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operates in a sequence of discrete steps</a:t>
            </a:r>
          </a:p>
          <a:p>
            <a:pPr lvl="1"/>
            <a:r>
              <a:rPr lang="en-US" dirty="0" smtClean="0"/>
              <a:t>discrete dynamics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Embedded </a:t>
            </a:r>
            <a:r>
              <a:rPr lang="en-US" sz="2800" dirty="0" smtClean="0"/>
              <a:t>Systems :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what systems are we talking about?</a:t>
            </a:r>
          </a:p>
        </p:txBody>
      </p:sp>
      <p:graphicFrame>
        <p:nvGraphicFramePr>
          <p:cNvPr id="2269189" name="Object 5"/>
          <p:cNvGraphicFramePr>
            <a:graphicFrameLocks noChangeAspect="1"/>
          </p:cNvGraphicFramePr>
          <p:nvPr>
            <p:ph idx="1"/>
          </p:nvPr>
        </p:nvGraphicFramePr>
        <p:xfrm>
          <a:off x="838200" y="1066800"/>
          <a:ext cx="6400800" cy="3983038"/>
        </p:xfrm>
        <a:graphic>
          <a:graphicData uri="http://schemas.openxmlformats.org/presentationml/2006/ole">
            <p:oleObj spid="_x0000_s2050" name="Picture" r:id="rId3" imgW="3857760" imgH="2400480" progId="Word.Picture.8">
              <p:embed/>
            </p:oleObj>
          </a:graphicData>
        </a:graphic>
      </p:graphicFrame>
      <p:sp>
        <p:nvSpPr>
          <p:cNvPr id="2269191" name="Rectangle 7"/>
          <p:cNvSpPr>
            <a:spLocks noChangeArrowheads="1"/>
          </p:cNvSpPr>
          <p:nvPr/>
        </p:nvSpPr>
        <p:spPr bwMode="auto">
          <a:xfrm>
            <a:off x="228600" y="5181600"/>
            <a:ext cx="8610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 eaLnBrk="0" hangingPunct="0">
              <a:lnSpc>
                <a:spcPct val="90000"/>
              </a:lnSpc>
              <a:spcBef>
                <a:spcPct val="40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en-US" sz="2200">
                <a:latin typeface="Arial" pitchFamily="34" charset="0"/>
              </a:rPr>
              <a:t>Embedded system =</a:t>
            </a:r>
            <a:br>
              <a:rPr lang="en-US" sz="2200">
                <a:latin typeface="Arial" pitchFamily="34" charset="0"/>
              </a:rPr>
            </a:br>
            <a:r>
              <a:rPr lang="en-US" sz="2200" i="1">
                <a:latin typeface="Arial" pitchFamily="34" charset="0"/>
              </a:rPr>
              <a:t>the autonomously operating information processing and controlling part of an embedding system, </a:t>
            </a:r>
            <a:br>
              <a:rPr lang="en-US" sz="2200" i="1">
                <a:latin typeface="Arial" pitchFamily="34" charset="0"/>
              </a:rPr>
            </a:br>
            <a:r>
              <a:rPr lang="en-US" sz="2200" i="1">
                <a:latin typeface="Arial" pitchFamily="34" charset="0"/>
              </a:rPr>
              <a:t>for which it largely determines its functionality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919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Discrete Systems Example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>
                <a:ea typeface="ＭＳ Ｐゴシック" pitchFamily="34" charset="-128"/>
              </a:rPr>
              <a:t>Count the number of cars that enter and leave a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 parking garage:</a:t>
            </a:r>
          </a:p>
          <a:p>
            <a:pPr marL="0" indent="0"/>
            <a:endParaRPr lang="en-US" dirty="0" smtClean="0">
              <a:ea typeface="ＭＳ Ｐゴシック" pitchFamily="34" charset="-128"/>
            </a:endParaRPr>
          </a:p>
          <a:p>
            <a:pPr marL="0" indent="0"/>
            <a:endParaRPr lang="en-US" dirty="0" smtClean="0">
              <a:ea typeface="ＭＳ Ｐゴシック" pitchFamily="34" charset="-128"/>
            </a:endParaRPr>
          </a:p>
          <a:p>
            <a:pPr marL="0" indent="0"/>
            <a:endParaRPr lang="en-US" dirty="0" smtClean="0">
              <a:ea typeface="ＭＳ Ｐゴシック" pitchFamily="34" charset="-128"/>
            </a:endParaRPr>
          </a:p>
          <a:p>
            <a:pPr marL="0" indent="0"/>
            <a:endParaRPr lang="en-US" dirty="0" smtClean="0">
              <a:ea typeface="ＭＳ Ｐゴシック" pitchFamily="34" charset="-128"/>
            </a:endParaRPr>
          </a:p>
          <a:p>
            <a:pPr marL="0" indent="0"/>
            <a:endParaRPr lang="en-US" dirty="0" smtClean="0">
              <a:ea typeface="ＭＳ Ｐゴシック" pitchFamily="34" charset="-128"/>
            </a:endParaRPr>
          </a:p>
          <a:p>
            <a:pPr marL="0" indent="0"/>
            <a:r>
              <a:rPr lang="en-US" dirty="0" smtClean="0">
                <a:ea typeface="ＭＳ Ｐゴシック" pitchFamily="34" charset="-128"/>
              </a:rPr>
              <a:t>Pure signal:</a:t>
            </a:r>
          </a:p>
          <a:p>
            <a:pPr marL="0" indent="0"/>
            <a:endParaRPr lang="en-US" dirty="0" smtClean="0">
              <a:ea typeface="ＭＳ Ｐゴシック" pitchFamily="34" charset="-128"/>
            </a:endParaRPr>
          </a:p>
          <a:p>
            <a:pPr marL="0" indent="0"/>
            <a:r>
              <a:rPr lang="en-US" dirty="0" smtClean="0">
                <a:ea typeface="ＭＳ Ｐゴシック" pitchFamily="34" charset="-128"/>
              </a:rPr>
              <a:t>Discrete actor:</a:t>
            </a:r>
          </a:p>
        </p:txBody>
      </p:sp>
      <p:pic>
        <p:nvPicPr>
          <p:cNvPr id="9219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988840"/>
            <a:ext cx="6120680" cy="22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9" descr="latex-image-1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5867400"/>
            <a:ext cx="73533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10" descr="latex-image-1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365104"/>
            <a:ext cx="33401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11" descr="latex-image-1.pd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6309320"/>
            <a:ext cx="20066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87624" y="6237312"/>
            <a:ext cx="2635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Arial" pitchFamily="34" charset="0"/>
                <a:cs typeface="Arial" pitchFamily="34" charset="0"/>
              </a:rPr>
              <a:t>P is set of input ports:</a:t>
            </a:r>
            <a:endParaRPr lang="en-US" sz="20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Reaction</a:t>
            </a:r>
          </a:p>
        </p:txBody>
      </p:sp>
      <p:pic>
        <p:nvPicPr>
          <p:cNvPr id="11266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048000"/>
            <a:ext cx="6161616" cy="225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9" descr="latex-image-1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73533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11" descr="latex-image-1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6262464"/>
            <a:ext cx="20066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4" descr="latex-image-1.pd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524000"/>
            <a:ext cx="7747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State Space</a:t>
            </a:r>
          </a:p>
        </p:txBody>
      </p:sp>
      <p:pic>
        <p:nvPicPr>
          <p:cNvPr id="15362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276600"/>
            <a:ext cx="6521052" cy="238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latex-image-1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447800"/>
            <a:ext cx="78613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Garage Counter (</a:t>
            </a:r>
            <a:r>
              <a:rPr lang="en-US" dirty="0" err="1" smtClean="0">
                <a:ea typeface="ＭＳ Ｐゴシック" pitchFamily="34" charset="-128"/>
              </a:rPr>
              <a:t>FSM</a:t>
            </a:r>
            <a:r>
              <a:rPr lang="en-US" dirty="0" smtClean="0">
                <a:ea typeface="ＭＳ Ｐゴシック" pitchFamily="34" charset="-128"/>
              </a:rPr>
              <a:t>)</a:t>
            </a:r>
          </a:p>
        </p:txBody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90773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09550" y="1490663"/>
            <a:ext cx="1985963" cy="3157537"/>
            <a:chOff x="209738" y="1490675"/>
            <a:chExt cx="1985810" cy="3158027"/>
          </a:xfrm>
        </p:grpSpPr>
        <p:sp>
          <p:nvSpPr>
            <p:cNvPr id="17413" name="Freeform 6"/>
            <p:cNvSpPr>
              <a:spLocks noChangeArrowheads="1"/>
            </p:cNvSpPr>
            <p:nvPr/>
          </p:nvSpPr>
          <p:spPr bwMode="auto">
            <a:xfrm>
              <a:off x="612216" y="1490675"/>
              <a:ext cx="1583332" cy="489975"/>
            </a:xfrm>
            <a:custGeom>
              <a:avLst/>
              <a:gdLst>
                <a:gd name="T0" fmla="*/ 960820 w 1583332"/>
                <a:gd name="T1" fmla="*/ 638 h 489975"/>
                <a:gd name="T2" fmla="*/ 145172 w 1583332"/>
                <a:gd name="T3" fmla="*/ 23940 h 489975"/>
                <a:gd name="T4" fmla="*/ 110215 w 1583332"/>
                <a:gd name="T5" fmla="*/ 47241 h 489975"/>
                <a:gd name="T6" fmla="*/ 63607 w 1583332"/>
                <a:gd name="T7" fmla="*/ 117147 h 489975"/>
                <a:gd name="T8" fmla="*/ 28651 w 1583332"/>
                <a:gd name="T9" fmla="*/ 163750 h 489975"/>
                <a:gd name="T10" fmla="*/ 28651 w 1583332"/>
                <a:gd name="T11" fmla="*/ 350164 h 489975"/>
                <a:gd name="T12" fmla="*/ 63607 w 1583332"/>
                <a:gd name="T13" fmla="*/ 361815 h 489975"/>
                <a:gd name="T14" fmla="*/ 110215 w 1583332"/>
                <a:gd name="T15" fmla="*/ 420070 h 489975"/>
                <a:gd name="T16" fmla="*/ 168476 w 1583332"/>
                <a:gd name="T17" fmla="*/ 466673 h 489975"/>
                <a:gd name="T18" fmla="*/ 261693 w 1583332"/>
                <a:gd name="T19" fmla="*/ 489975 h 489975"/>
                <a:gd name="T20" fmla="*/ 506387 w 1583332"/>
                <a:gd name="T21" fmla="*/ 478324 h 489975"/>
                <a:gd name="T22" fmla="*/ 541344 w 1583332"/>
                <a:gd name="T23" fmla="*/ 455022 h 489975"/>
                <a:gd name="T24" fmla="*/ 634561 w 1583332"/>
                <a:gd name="T25" fmla="*/ 431720 h 489975"/>
                <a:gd name="T26" fmla="*/ 1135602 w 1583332"/>
                <a:gd name="T27" fmla="*/ 443371 h 489975"/>
                <a:gd name="T28" fmla="*/ 1287079 w 1583332"/>
                <a:gd name="T29" fmla="*/ 431720 h 489975"/>
                <a:gd name="T30" fmla="*/ 1520122 w 1583332"/>
                <a:gd name="T31" fmla="*/ 420070 h 489975"/>
                <a:gd name="T32" fmla="*/ 1531774 w 1583332"/>
                <a:gd name="T33" fmla="*/ 210354 h 489975"/>
                <a:gd name="T34" fmla="*/ 1391948 w 1583332"/>
                <a:gd name="T35" fmla="*/ 152099 h 489975"/>
                <a:gd name="T36" fmla="*/ 1322036 w 1583332"/>
                <a:gd name="T37" fmla="*/ 128797 h 489975"/>
                <a:gd name="T38" fmla="*/ 1287079 w 1583332"/>
                <a:gd name="T39" fmla="*/ 105496 h 489975"/>
                <a:gd name="T40" fmla="*/ 1240471 w 1583332"/>
                <a:gd name="T41" fmla="*/ 93845 h 489975"/>
                <a:gd name="T42" fmla="*/ 1205514 w 1583332"/>
                <a:gd name="T43" fmla="*/ 82194 h 489975"/>
                <a:gd name="T44" fmla="*/ 1054037 w 1583332"/>
                <a:gd name="T45" fmla="*/ 47241 h 489975"/>
                <a:gd name="T46" fmla="*/ 937516 w 1583332"/>
                <a:gd name="T47" fmla="*/ 12289 h 489975"/>
                <a:gd name="T48" fmla="*/ 855951 w 1583332"/>
                <a:gd name="T49" fmla="*/ 638 h 48997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583332"/>
                <a:gd name="T76" fmla="*/ 0 h 489975"/>
                <a:gd name="T77" fmla="*/ 1583332 w 1583332"/>
                <a:gd name="T78" fmla="*/ 489975 h 48997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583332" h="489975">
                  <a:moveTo>
                    <a:pt x="960820" y="638"/>
                  </a:moveTo>
                  <a:cubicBezTo>
                    <a:pt x="688937" y="8405"/>
                    <a:pt x="416758" y="9060"/>
                    <a:pt x="145172" y="23940"/>
                  </a:cubicBezTo>
                  <a:cubicBezTo>
                    <a:pt x="131189" y="24706"/>
                    <a:pt x="119437" y="36703"/>
                    <a:pt x="110215" y="47241"/>
                  </a:cubicBezTo>
                  <a:cubicBezTo>
                    <a:pt x="91772" y="68317"/>
                    <a:pt x="80412" y="94743"/>
                    <a:pt x="63607" y="117147"/>
                  </a:cubicBezTo>
                  <a:lnTo>
                    <a:pt x="28651" y="163750"/>
                  </a:lnTo>
                  <a:cubicBezTo>
                    <a:pt x="11019" y="234266"/>
                    <a:pt x="0" y="257059"/>
                    <a:pt x="28651" y="350164"/>
                  </a:cubicBezTo>
                  <a:cubicBezTo>
                    <a:pt x="32263" y="361903"/>
                    <a:pt x="51955" y="357931"/>
                    <a:pt x="63607" y="361815"/>
                  </a:cubicBezTo>
                  <a:cubicBezTo>
                    <a:pt x="82088" y="417254"/>
                    <a:pt x="62303" y="381745"/>
                    <a:pt x="110215" y="420070"/>
                  </a:cubicBezTo>
                  <a:cubicBezTo>
                    <a:pt x="146338" y="448965"/>
                    <a:pt x="120663" y="442769"/>
                    <a:pt x="168476" y="466673"/>
                  </a:cubicBezTo>
                  <a:cubicBezTo>
                    <a:pt x="192363" y="478615"/>
                    <a:pt x="239534" y="485544"/>
                    <a:pt x="261693" y="489975"/>
                  </a:cubicBezTo>
                  <a:cubicBezTo>
                    <a:pt x="343258" y="486091"/>
                    <a:pt x="425360" y="488451"/>
                    <a:pt x="506387" y="478324"/>
                  </a:cubicBezTo>
                  <a:cubicBezTo>
                    <a:pt x="520283" y="476587"/>
                    <a:pt x="528818" y="461284"/>
                    <a:pt x="541344" y="455022"/>
                  </a:cubicBezTo>
                  <a:cubicBezTo>
                    <a:pt x="565231" y="443079"/>
                    <a:pt x="612401" y="436152"/>
                    <a:pt x="634561" y="431720"/>
                  </a:cubicBezTo>
                  <a:cubicBezTo>
                    <a:pt x="801575" y="435604"/>
                    <a:pt x="968543" y="443371"/>
                    <a:pt x="1135602" y="443371"/>
                  </a:cubicBezTo>
                  <a:cubicBezTo>
                    <a:pt x="1186243" y="443371"/>
                    <a:pt x="1236530" y="434783"/>
                    <a:pt x="1287079" y="431720"/>
                  </a:cubicBezTo>
                  <a:cubicBezTo>
                    <a:pt x="1364715" y="427015"/>
                    <a:pt x="1442441" y="423953"/>
                    <a:pt x="1520122" y="420070"/>
                  </a:cubicBezTo>
                  <a:cubicBezTo>
                    <a:pt x="1555484" y="349353"/>
                    <a:pt x="1583332" y="313460"/>
                    <a:pt x="1531774" y="210354"/>
                  </a:cubicBezTo>
                  <a:cubicBezTo>
                    <a:pt x="1513998" y="174805"/>
                    <a:pt x="1430879" y="163777"/>
                    <a:pt x="1391948" y="152099"/>
                  </a:cubicBezTo>
                  <a:cubicBezTo>
                    <a:pt x="1368419" y="145041"/>
                    <a:pt x="1344484" y="138773"/>
                    <a:pt x="1322036" y="128797"/>
                  </a:cubicBezTo>
                  <a:cubicBezTo>
                    <a:pt x="1309239" y="123110"/>
                    <a:pt x="1299951" y="111012"/>
                    <a:pt x="1287079" y="105496"/>
                  </a:cubicBezTo>
                  <a:cubicBezTo>
                    <a:pt x="1272359" y="99188"/>
                    <a:pt x="1255869" y="98244"/>
                    <a:pt x="1240471" y="93845"/>
                  </a:cubicBezTo>
                  <a:cubicBezTo>
                    <a:pt x="1228661" y="90471"/>
                    <a:pt x="1217430" y="85173"/>
                    <a:pt x="1205514" y="82194"/>
                  </a:cubicBezTo>
                  <a:cubicBezTo>
                    <a:pt x="1131560" y="63707"/>
                    <a:pt x="1141056" y="76243"/>
                    <a:pt x="1054037" y="47241"/>
                  </a:cubicBezTo>
                  <a:cubicBezTo>
                    <a:pt x="1009457" y="32383"/>
                    <a:pt x="981536" y="21092"/>
                    <a:pt x="937516" y="12289"/>
                  </a:cubicBezTo>
                  <a:cubicBezTo>
                    <a:pt x="876063" y="0"/>
                    <a:pt x="889208" y="638"/>
                    <a:pt x="855951" y="638"/>
                  </a:cubicBezTo>
                </a:path>
              </a:pathLst>
            </a:custGeom>
            <a:noFill/>
            <a:ln w="38100">
              <a:solidFill>
                <a:srgbClr val="3366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7414" name="Freeform 7"/>
            <p:cNvSpPr>
              <a:spLocks noChangeArrowheads="1"/>
            </p:cNvSpPr>
            <p:nvPr/>
          </p:nvSpPr>
          <p:spPr bwMode="auto">
            <a:xfrm>
              <a:off x="431128" y="4046430"/>
              <a:ext cx="944149" cy="602272"/>
            </a:xfrm>
            <a:custGeom>
              <a:avLst/>
              <a:gdLst>
                <a:gd name="T0" fmla="*/ 116522 w 944149"/>
                <a:gd name="T1" fmla="*/ 77982 h 602272"/>
                <a:gd name="T2" fmla="*/ 69913 w 944149"/>
                <a:gd name="T3" fmla="*/ 101284 h 602272"/>
                <a:gd name="T4" fmla="*/ 23305 w 944149"/>
                <a:gd name="T5" fmla="*/ 182840 h 602272"/>
                <a:gd name="T6" fmla="*/ 0 w 944149"/>
                <a:gd name="T7" fmla="*/ 241094 h 602272"/>
                <a:gd name="T8" fmla="*/ 23305 w 944149"/>
                <a:gd name="T9" fmla="*/ 345952 h 602272"/>
                <a:gd name="T10" fmla="*/ 69913 w 944149"/>
                <a:gd name="T11" fmla="*/ 392556 h 602272"/>
                <a:gd name="T12" fmla="*/ 174782 w 944149"/>
                <a:gd name="T13" fmla="*/ 462461 h 602272"/>
                <a:gd name="T14" fmla="*/ 209739 w 944149"/>
                <a:gd name="T15" fmla="*/ 497414 h 602272"/>
                <a:gd name="T16" fmla="*/ 314608 w 944149"/>
                <a:gd name="T17" fmla="*/ 555668 h 602272"/>
                <a:gd name="T18" fmla="*/ 349564 w 944149"/>
                <a:gd name="T19" fmla="*/ 578970 h 602272"/>
                <a:gd name="T20" fmla="*/ 431129 w 944149"/>
                <a:gd name="T21" fmla="*/ 590621 h 602272"/>
                <a:gd name="T22" fmla="*/ 466085 w 944149"/>
                <a:gd name="T23" fmla="*/ 602272 h 602272"/>
                <a:gd name="T24" fmla="*/ 827301 w 944149"/>
                <a:gd name="T25" fmla="*/ 578970 h 602272"/>
                <a:gd name="T26" fmla="*/ 850605 w 944149"/>
                <a:gd name="T27" fmla="*/ 544017 h 602272"/>
                <a:gd name="T28" fmla="*/ 908866 w 944149"/>
                <a:gd name="T29" fmla="*/ 474112 h 602272"/>
                <a:gd name="T30" fmla="*/ 920518 w 944149"/>
                <a:gd name="T31" fmla="*/ 439159 h 602272"/>
                <a:gd name="T32" fmla="*/ 943822 w 944149"/>
                <a:gd name="T33" fmla="*/ 392556 h 602272"/>
                <a:gd name="T34" fmla="*/ 908866 w 944149"/>
                <a:gd name="T35" fmla="*/ 182840 h 602272"/>
                <a:gd name="T36" fmla="*/ 850605 w 944149"/>
                <a:gd name="T37" fmla="*/ 136236 h 602272"/>
                <a:gd name="T38" fmla="*/ 757388 w 944149"/>
                <a:gd name="T39" fmla="*/ 112935 h 602272"/>
                <a:gd name="T40" fmla="*/ 594258 w 944149"/>
                <a:gd name="T41" fmla="*/ 66331 h 602272"/>
                <a:gd name="T42" fmla="*/ 407825 w 944149"/>
                <a:gd name="T43" fmla="*/ 31378 h 602272"/>
                <a:gd name="T44" fmla="*/ 302955 w 944149"/>
                <a:gd name="T45" fmla="*/ 8077 h 602272"/>
                <a:gd name="T46" fmla="*/ 116522 w 944149"/>
                <a:gd name="T47" fmla="*/ 43029 h 602272"/>
                <a:gd name="T48" fmla="*/ 23305 w 944149"/>
                <a:gd name="T49" fmla="*/ 66331 h 60227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44149"/>
                <a:gd name="T76" fmla="*/ 0 h 602272"/>
                <a:gd name="T77" fmla="*/ 944149 w 944149"/>
                <a:gd name="T78" fmla="*/ 602272 h 60227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44149" h="602272">
                  <a:moveTo>
                    <a:pt x="116522" y="77982"/>
                  </a:moveTo>
                  <a:cubicBezTo>
                    <a:pt x="100986" y="85749"/>
                    <a:pt x="83102" y="89981"/>
                    <a:pt x="69913" y="101284"/>
                  </a:cubicBezTo>
                  <a:cubicBezTo>
                    <a:pt x="33542" y="132456"/>
                    <a:pt x="37332" y="145438"/>
                    <a:pt x="23305" y="182840"/>
                  </a:cubicBezTo>
                  <a:cubicBezTo>
                    <a:pt x="15961" y="202422"/>
                    <a:pt x="7768" y="221676"/>
                    <a:pt x="0" y="241094"/>
                  </a:cubicBezTo>
                  <a:cubicBezTo>
                    <a:pt x="7768" y="276047"/>
                    <a:pt x="8299" y="313443"/>
                    <a:pt x="23305" y="345952"/>
                  </a:cubicBezTo>
                  <a:cubicBezTo>
                    <a:pt x="32513" y="365900"/>
                    <a:pt x="53491" y="377961"/>
                    <a:pt x="69913" y="392556"/>
                  </a:cubicBezTo>
                  <a:cubicBezTo>
                    <a:pt x="226151" y="531419"/>
                    <a:pt x="46973" y="371178"/>
                    <a:pt x="174782" y="462461"/>
                  </a:cubicBezTo>
                  <a:cubicBezTo>
                    <a:pt x="188191" y="472038"/>
                    <a:pt x="196732" y="487298"/>
                    <a:pt x="209739" y="497414"/>
                  </a:cubicBezTo>
                  <a:cubicBezTo>
                    <a:pt x="269838" y="544153"/>
                    <a:pt x="261866" y="538089"/>
                    <a:pt x="314608" y="555668"/>
                  </a:cubicBezTo>
                  <a:cubicBezTo>
                    <a:pt x="326260" y="563435"/>
                    <a:pt x="336151" y="574946"/>
                    <a:pt x="349564" y="578970"/>
                  </a:cubicBezTo>
                  <a:cubicBezTo>
                    <a:pt x="375870" y="586861"/>
                    <a:pt x="404198" y="585235"/>
                    <a:pt x="431129" y="590621"/>
                  </a:cubicBezTo>
                  <a:cubicBezTo>
                    <a:pt x="443173" y="593030"/>
                    <a:pt x="454433" y="598388"/>
                    <a:pt x="466085" y="602272"/>
                  </a:cubicBezTo>
                  <a:cubicBezTo>
                    <a:pt x="586490" y="594505"/>
                    <a:pt x="708007" y="597043"/>
                    <a:pt x="827301" y="578970"/>
                  </a:cubicBezTo>
                  <a:cubicBezTo>
                    <a:pt x="841146" y="576872"/>
                    <a:pt x="841640" y="554774"/>
                    <a:pt x="850605" y="544017"/>
                  </a:cubicBezTo>
                  <a:cubicBezTo>
                    <a:pt x="925375" y="454301"/>
                    <a:pt x="851000" y="560901"/>
                    <a:pt x="908866" y="474112"/>
                  </a:cubicBezTo>
                  <a:cubicBezTo>
                    <a:pt x="912750" y="462461"/>
                    <a:pt x="915680" y="450447"/>
                    <a:pt x="920518" y="439159"/>
                  </a:cubicBezTo>
                  <a:cubicBezTo>
                    <a:pt x="927360" y="423195"/>
                    <a:pt x="942738" y="409890"/>
                    <a:pt x="943822" y="392556"/>
                  </a:cubicBezTo>
                  <a:cubicBezTo>
                    <a:pt x="944149" y="387329"/>
                    <a:pt x="939597" y="213567"/>
                    <a:pt x="908866" y="182840"/>
                  </a:cubicBezTo>
                  <a:cubicBezTo>
                    <a:pt x="887191" y="161168"/>
                    <a:pt x="880001" y="150932"/>
                    <a:pt x="850605" y="136236"/>
                  </a:cubicBezTo>
                  <a:cubicBezTo>
                    <a:pt x="822326" y="122098"/>
                    <a:pt x="786629" y="120909"/>
                    <a:pt x="757388" y="112935"/>
                  </a:cubicBezTo>
                  <a:cubicBezTo>
                    <a:pt x="670310" y="89189"/>
                    <a:pt x="694069" y="82965"/>
                    <a:pt x="594258" y="66331"/>
                  </a:cubicBezTo>
                  <a:cubicBezTo>
                    <a:pt x="485260" y="48166"/>
                    <a:pt x="547539" y="59317"/>
                    <a:pt x="407825" y="31378"/>
                  </a:cubicBezTo>
                  <a:cubicBezTo>
                    <a:pt x="333842" y="16583"/>
                    <a:pt x="368793" y="24535"/>
                    <a:pt x="302955" y="8077"/>
                  </a:cubicBezTo>
                  <a:cubicBezTo>
                    <a:pt x="68285" y="29409"/>
                    <a:pt x="256381" y="0"/>
                    <a:pt x="116522" y="43029"/>
                  </a:cubicBezTo>
                  <a:cubicBezTo>
                    <a:pt x="85910" y="52447"/>
                    <a:pt x="23305" y="66331"/>
                    <a:pt x="23305" y="66331"/>
                  </a:cubicBezTo>
                </a:path>
              </a:pathLst>
            </a:custGeom>
            <a:noFill/>
            <a:ln w="38100">
              <a:solidFill>
                <a:srgbClr val="3366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7415" name="Freeform 8"/>
            <p:cNvSpPr>
              <a:spLocks noChangeArrowheads="1"/>
            </p:cNvSpPr>
            <p:nvPr/>
          </p:nvSpPr>
          <p:spPr bwMode="auto">
            <a:xfrm>
              <a:off x="209738" y="1869703"/>
              <a:ext cx="497002" cy="2266360"/>
            </a:xfrm>
            <a:custGeom>
              <a:avLst/>
              <a:gdLst>
                <a:gd name="T0" fmla="*/ 326259 w 497002"/>
                <a:gd name="T1" fmla="*/ 2266360 h 2266360"/>
                <a:gd name="T2" fmla="*/ 314607 w 497002"/>
                <a:gd name="T3" fmla="*/ 2231407 h 2266360"/>
                <a:gd name="T4" fmla="*/ 291303 w 497002"/>
                <a:gd name="T5" fmla="*/ 2184804 h 2266360"/>
                <a:gd name="T6" fmla="*/ 267999 w 497002"/>
                <a:gd name="T7" fmla="*/ 2091597 h 2266360"/>
                <a:gd name="T8" fmla="*/ 256347 w 497002"/>
                <a:gd name="T9" fmla="*/ 2056644 h 2266360"/>
                <a:gd name="T10" fmla="*/ 233043 w 497002"/>
                <a:gd name="T11" fmla="*/ 1951786 h 2266360"/>
                <a:gd name="T12" fmla="*/ 198086 w 497002"/>
                <a:gd name="T13" fmla="*/ 1870230 h 2266360"/>
                <a:gd name="T14" fmla="*/ 174782 w 497002"/>
                <a:gd name="T15" fmla="*/ 1753721 h 2266360"/>
                <a:gd name="T16" fmla="*/ 128173 w 497002"/>
                <a:gd name="T17" fmla="*/ 1625561 h 2266360"/>
                <a:gd name="T18" fmla="*/ 81565 w 497002"/>
                <a:gd name="T19" fmla="*/ 1299337 h 2266360"/>
                <a:gd name="T20" fmla="*/ 69913 w 497002"/>
                <a:gd name="T21" fmla="*/ 1264384 h 2266360"/>
                <a:gd name="T22" fmla="*/ 34956 w 497002"/>
                <a:gd name="T23" fmla="*/ 1229431 h 2266360"/>
                <a:gd name="T24" fmla="*/ 11652 w 497002"/>
                <a:gd name="T25" fmla="*/ 1112923 h 2266360"/>
                <a:gd name="T26" fmla="*/ 0 w 497002"/>
                <a:gd name="T27" fmla="*/ 1066319 h 2266360"/>
                <a:gd name="T28" fmla="*/ 11652 w 497002"/>
                <a:gd name="T29" fmla="*/ 879905 h 2266360"/>
                <a:gd name="T30" fmla="*/ 23304 w 497002"/>
                <a:gd name="T31" fmla="*/ 844952 h 2266360"/>
                <a:gd name="T32" fmla="*/ 46609 w 497002"/>
                <a:gd name="T33" fmla="*/ 821651 h 2266360"/>
                <a:gd name="T34" fmla="*/ 58261 w 497002"/>
                <a:gd name="T35" fmla="*/ 775047 h 2266360"/>
                <a:gd name="T36" fmla="*/ 81565 w 497002"/>
                <a:gd name="T37" fmla="*/ 716793 h 2266360"/>
                <a:gd name="T38" fmla="*/ 93217 w 497002"/>
                <a:gd name="T39" fmla="*/ 646887 h 2266360"/>
                <a:gd name="T40" fmla="*/ 139826 w 497002"/>
                <a:gd name="T41" fmla="*/ 530379 h 2266360"/>
                <a:gd name="T42" fmla="*/ 151478 w 497002"/>
                <a:gd name="T43" fmla="*/ 495426 h 2266360"/>
                <a:gd name="T44" fmla="*/ 186434 w 497002"/>
                <a:gd name="T45" fmla="*/ 483775 h 2266360"/>
                <a:gd name="T46" fmla="*/ 221390 w 497002"/>
                <a:gd name="T47" fmla="*/ 262408 h 2266360"/>
                <a:gd name="T48" fmla="*/ 244695 w 497002"/>
                <a:gd name="T49" fmla="*/ 215805 h 2266360"/>
                <a:gd name="T50" fmla="*/ 302955 w 497002"/>
                <a:gd name="T51" fmla="*/ 169201 h 2266360"/>
                <a:gd name="T52" fmla="*/ 372868 w 497002"/>
                <a:gd name="T53" fmla="*/ 122598 h 2266360"/>
                <a:gd name="T54" fmla="*/ 431129 w 497002"/>
                <a:gd name="T55" fmla="*/ 52692 h 2266360"/>
                <a:gd name="T56" fmla="*/ 477737 w 497002"/>
                <a:gd name="T57" fmla="*/ 17740 h 22663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97002"/>
                <a:gd name="T88" fmla="*/ 0 h 2266360"/>
                <a:gd name="T89" fmla="*/ 497002 w 497002"/>
                <a:gd name="T90" fmla="*/ 2266360 h 22663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97002" h="2266360">
                  <a:moveTo>
                    <a:pt x="326259" y="2266360"/>
                  </a:moveTo>
                  <a:cubicBezTo>
                    <a:pt x="322375" y="2254709"/>
                    <a:pt x="319445" y="2242695"/>
                    <a:pt x="314607" y="2231407"/>
                  </a:cubicBezTo>
                  <a:cubicBezTo>
                    <a:pt x="307765" y="2215443"/>
                    <a:pt x="296796" y="2201281"/>
                    <a:pt x="291303" y="2184804"/>
                  </a:cubicBezTo>
                  <a:cubicBezTo>
                    <a:pt x="281175" y="2154422"/>
                    <a:pt x="278127" y="2121979"/>
                    <a:pt x="267999" y="2091597"/>
                  </a:cubicBezTo>
                  <a:cubicBezTo>
                    <a:pt x="264115" y="2079946"/>
                    <a:pt x="259326" y="2068559"/>
                    <a:pt x="256347" y="2056644"/>
                  </a:cubicBezTo>
                  <a:cubicBezTo>
                    <a:pt x="250811" y="2034503"/>
                    <a:pt x="242013" y="1975703"/>
                    <a:pt x="233043" y="1951786"/>
                  </a:cubicBezTo>
                  <a:cubicBezTo>
                    <a:pt x="213610" y="1899970"/>
                    <a:pt x="208609" y="1917579"/>
                    <a:pt x="198086" y="1870230"/>
                  </a:cubicBezTo>
                  <a:cubicBezTo>
                    <a:pt x="180089" y="1789253"/>
                    <a:pt x="194680" y="1820042"/>
                    <a:pt x="174782" y="1753721"/>
                  </a:cubicBezTo>
                  <a:cubicBezTo>
                    <a:pt x="156830" y="1693888"/>
                    <a:pt x="150412" y="1681151"/>
                    <a:pt x="128173" y="1625561"/>
                  </a:cubicBezTo>
                  <a:cubicBezTo>
                    <a:pt x="122456" y="1574115"/>
                    <a:pt x="106298" y="1373529"/>
                    <a:pt x="81565" y="1299337"/>
                  </a:cubicBezTo>
                  <a:cubicBezTo>
                    <a:pt x="77681" y="1287686"/>
                    <a:pt x="76726" y="1274602"/>
                    <a:pt x="69913" y="1264384"/>
                  </a:cubicBezTo>
                  <a:cubicBezTo>
                    <a:pt x="60772" y="1250674"/>
                    <a:pt x="46608" y="1241082"/>
                    <a:pt x="34956" y="1229431"/>
                  </a:cubicBezTo>
                  <a:cubicBezTo>
                    <a:pt x="11027" y="1157651"/>
                    <a:pt x="33074" y="1230733"/>
                    <a:pt x="11652" y="1112923"/>
                  </a:cubicBezTo>
                  <a:cubicBezTo>
                    <a:pt x="8787" y="1097168"/>
                    <a:pt x="3884" y="1081854"/>
                    <a:pt x="0" y="1066319"/>
                  </a:cubicBezTo>
                  <a:cubicBezTo>
                    <a:pt x="3884" y="1004181"/>
                    <a:pt x="5134" y="941822"/>
                    <a:pt x="11652" y="879905"/>
                  </a:cubicBezTo>
                  <a:cubicBezTo>
                    <a:pt x="12938" y="867691"/>
                    <a:pt x="16985" y="855483"/>
                    <a:pt x="23304" y="844952"/>
                  </a:cubicBezTo>
                  <a:cubicBezTo>
                    <a:pt x="28956" y="835533"/>
                    <a:pt x="38841" y="829418"/>
                    <a:pt x="46609" y="821651"/>
                  </a:cubicBezTo>
                  <a:cubicBezTo>
                    <a:pt x="50493" y="806116"/>
                    <a:pt x="53197" y="790238"/>
                    <a:pt x="58261" y="775047"/>
                  </a:cubicBezTo>
                  <a:cubicBezTo>
                    <a:pt x="64875" y="755206"/>
                    <a:pt x="76062" y="736970"/>
                    <a:pt x="81565" y="716793"/>
                  </a:cubicBezTo>
                  <a:cubicBezTo>
                    <a:pt x="87781" y="694002"/>
                    <a:pt x="87487" y="669805"/>
                    <a:pt x="93217" y="646887"/>
                  </a:cubicBezTo>
                  <a:cubicBezTo>
                    <a:pt x="114436" y="562021"/>
                    <a:pt x="110894" y="597879"/>
                    <a:pt x="139826" y="530379"/>
                  </a:cubicBezTo>
                  <a:cubicBezTo>
                    <a:pt x="144664" y="519091"/>
                    <a:pt x="142793" y="504110"/>
                    <a:pt x="151478" y="495426"/>
                  </a:cubicBezTo>
                  <a:cubicBezTo>
                    <a:pt x="160163" y="486742"/>
                    <a:pt x="174782" y="487659"/>
                    <a:pt x="186434" y="483775"/>
                  </a:cubicBezTo>
                  <a:cubicBezTo>
                    <a:pt x="192389" y="436140"/>
                    <a:pt x="193635" y="327161"/>
                    <a:pt x="221390" y="262408"/>
                  </a:cubicBezTo>
                  <a:cubicBezTo>
                    <a:pt x="228232" y="246444"/>
                    <a:pt x="236077" y="230885"/>
                    <a:pt x="244695" y="215805"/>
                  </a:cubicBezTo>
                  <a:cubicBezTo>
                    <a:pt x="278742" y="156229"/>
                    <a:pt x="251267" y="197913"/>
                    <a:pt x="302955" y="169201"/>
                  </a:cubicBezTo>
                  <a:cubicBezTo>
                    <a:pt x="327438" y="155601"/>
                    <a:pt x="372868" y="122598"/>
                    <a:pt x="372868" y="122598"/>
                  </a:cubicBezTo>
                  <a:cubicBezTo>
                    <a:pt x="389867" y="99935"/>
                    <a:pt x="407979" y="71210"/>
                    <a:pt x="431129" y="52692"/>
                  </a:cubicBezTo>
                  <a:cubicBezTo>
                    <a:pt x="497002" y="0"/>
                    <a:pt x="445849" y="49625"/>
                    <a:pt x="477737" y="17740"/>
                  </a:cubicBezTo>
                </a:path>
              </a:pathLst>
            </a:custGeom>
            <a:noFill/>
            <a:ln w="38100">
              <a:solidFill>
                <a:srgbClr val="3366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7544" y="4149080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guard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Garage Counter (</a:t>
            </a:r>
            <a:r>
              <a:rPr lang="en-US" dirty="0" err="1" smtClean="0">
                <a:ea typeface="ＭＳ Ｐゴシック" pitchFamily="34" charset="-128"/>
              </a:rPr>
              <a:t>FSM</a:t>
            </a:r>
            <a:r>
              <a:rPr lang="en-US" dirty="0" smtClean="0">
                <a:ea typeface="ＭＳ Ｐゴシック" pitchFamily="34" charset="-128"/>
              </a:rPr>
              <a:t>)</a:t>
            </a:r>
          </a:p>
        </p:txBody>
      </p:sp>
      <p:pic>
        <p:nvPicPr>
          <p:cNvPr id="19458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90773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Freeform 7"/>
          <p:cNvSpPr>
            <a:spLocks noChangeArrowheads="1"/>
          </p:cNvSpPr>
          <p:nvPr/>
        </p:nvSpPr>
        <p:spPr bwMode="auto">
          <a:xfrm>
            <a:off x="228600" y="2286000"/>
            <a:ext cx="944563" cy="601663"/>
          </a:xfrm>
          <a:custGeom>
            <a:avLst/>
            <a:gdLst>
              <a:gd name="T0" fmla="*/ 116726 w 944149"/>
              <a:gd name="T1" fmla="*/ 77666 h 602272"/>
              <a:gd name="T2" fmla="*/ 70037 w 944149"/>
              <a:gd name="T3" fmla="*/ 100876 h 602272"/>
              <a:gd name="T4" fmla="*/ 23345 w 944149"/>
              <a:gd name="T5" fmla="*/ 182101 h 602272"/>
              <a:gd name="T6" fmla="*/ 0 w 944149"/>
              <a:gd name="T7" fmla="*/ 240120 h 602272"/>
              <a:gd name="T8" fmla="*/ 23345 w 944149"/>
              <a:gd name="T9" fmla="*/ 344555 h 602272"/>
              <a:gd name="T10" fmla="*/ 70037 w 944149"/>
              <a:gd name="T11" fmla="*/ 390970 h 602272"/>
              <a:gd name="T12" fmla="*/ 175090 w 944149"/>
              <a:gd name="T13" fmla="*/ 460593 h 602272"/>
              <a:gd name="T14" fmla="*/ 210107 w 944149"/>
              <a:gd name="T15" fmla="*/ 495406 h 602272"/>
              <a:gd name="T16" fmla="*/ 315160 w 944149"/>
              <a:gd name="T17" fmla="*/ 553424 h 602272"/>
              <a:gd name="T18" fmla="*/ 350176 w 944149"/>
              <a:gd name="T19" fmla="*/ 576632 h 602272"/>
              <a:gd name="T20" fmla="*/ 431885 w 944149"/>
              <a:gd name="T21" fmla="*/ 588236 h 602272"/>
              <a:gd name="T22" fmla="*/ 466903 w 944149"/>
              <a:gd name="T23" fmla="*/ 599840 h 602272"/>
              <a:gd name="T24" fmla="*/ 828753 w 944149"/>
              <a:gd name="T25" fmla="*/ 576632 h 602272"/>
              <a:gd name="T26" fmla="*/ 852097 w 944149"/>
              <a:gd name="T27" fmla="*/ 541820 h 602272"/>
              <a:gd name="T28" fmla="*/ 910462 w 944149"/>
              <a:gd name="T29" fmla="*/ 472198 h 602272"/>
              <a:gd name="T30" fmla="*/ 922134 w 944149"/>
              <a:gd name="T31" fmla="*/ 437385 h 602272"/>
              <a:gd name="T32" fmla="*/ 945478 w 944149"/>
              <a:gd name="T33" fmla="*/ 390970 h 602272"/>
              <a:gd name="T34" fmla="*/ 910462 w 944149"/>
              <a:gd name="T35" fmla="*/ 182101 h 602272"/>
              <a:gd name="T36" fmla="*/ 852097 w 944149"/>
              <a:gd name="T37" fmla="*/ 135686 h 602272"/>
              <a:gd name="T38" fmla="*/ 758717 w 944149"/>
              <a:gd name="T39" fmla="*/ 112479 h 602272"/>
              <a:gd name="T40" fmla="*/ 595302 w 944149"/>
              <a:gd name="T41" fmla="*/ 66063 h 602272"/>
              <a:gd name="T42" fmla="*/ 408541 w 944149"/>
              <a:gd name="T43" fmla="*/ 31250 h 602272"/>
              <a:gd name="T44" fmla="*/ 303487 w 944149"/>
              <a:gd name="T45" fmla="*/ 8045 h 602272"/>
              <a:gd name="T46" fmla="*/ 116726 w 944149"/>
              <a:gd name="T47" fmla="*/ 42856 h 602272"/>
              <a:gd name="T48" fmla="*/ 23345 w 944149"/>
              <a:gd name="T49" fmla="*/ 66063 h 60227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944149"/>
              <a:gd name="T76" fmla="*/ 0 h 602272"/>
              <a:gd name="T77" fmla="*/ 944149 w 944149"/>
              <a:gd name="T78" fmla="*/ 602272 h 60227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944149" h="602272">
                <a:moveTo>
                  <a:pt x="116522" y="77982"/>
                </a:moveTo>
                <a:cubicBezTo>
                  <a:pt x="100986" y="85749"/>
                  <a:pt x="83102" y="89981"/>
                  <a:pt x="69913" y="101284"/>
                </a:cubicBezTo>
                <a:cubicBezTo>
                  <a:pt x="33542" y="132456"/>
                  <a:pt x="37332" y="145438"/>
                  <a:pt x="23305" y="182840"/>
                </a:cubicBezTo>
                <a:cubicBezTo>
                  <a:pt x="15961" y="202422"/>
                  <a:pt x="7768" y="221676"/>
                  <a:pt x="0" y="241094"/>
                </a:cubicBezTo>
                <a:cubicBezTo>
                  <a:pt x="7768" y="276047"/>
                  <a:pt x="8299" y="313443"/>
                  <a:pt x="23305" y="345952"/>
                </a:cubicBezTo>
                <a:cubicBezTo>
                  <a:pt x="32513" y="365900"/>
                  <a:pt x="53491" y="377961"/>
                  <a:pt x="69913" y="392556"/>
                </a:cubicBezTo>
                <a:cubicBezTo>
                  <a:pt x="226151" y="531419"/>
                  <a:pt x="46973" y="371178"/>
                  <a:pt x="174782" y="462461"/>
                </a:cubicBezTo>
                <a:cubicBezTo>
                  <a:pt x="188191" y="472038"/>
                  <a:pt x="196732" y="487298"/>
                  <a:pt x="209739" y="497414"/>
                </a:cubicBezTo>
                <a:cubicBezTo>
                  <a:pt x="269838" y="544153"/>
                  <a:pt x="261866" y="538089"/>
                  <a:pt x="314608" y="555668"/>
                </a:cubicBezTo>
                <a:cubicBezTo>
                  <a:pt x="326260" y="563435"/>
                  <a:pt x="336151" y="574946"/>
                  <a:pt x="349564" y="578970"/>
                </a:cubicBezTo>
                <a:cubicBezTo>
                  <a:pt x="375870" y="586861"/>
                  <a:pt x="404198" y="585235"/>
                  <a:pt x="431129" y="590621"/>
                </a:cubicBezTo>
                <a:cubicBezTo>
                  <a:pt x="443173" y="593030"/>
                  <a:pt x="454433" y="598388"/>
                  <a:pt x="466085" y="602272"/>
                </a:cubicBezTo>
                <a:cubicBezTo>
                  <a:pt x="586490" y="594505"/>
                  <a:pt x="708007" y="597043"/>
                  <a:pt x="827301" y="578970"/>
                </a:cubicBezTo>
                <a:cubicBezTo>
                  <a:pt x="841146" y="576872"/>
                  <a:pt x="841640" y="554774"/>
                  <a:pt x="850605" y="544017"/>
                </a:cubicBezTo>
                <a:cubicBezTo>
                  <a:pt x="925375" y="454301"/>
                  <a:pt x="851000" y="560901"/>
                  <a:pt x="908866" y="474112"/>
                </a:cubicBezTo>
                <a:cubicBezTo>
                  <a:pt x="912750" y="462461"/>
                  <a:pt x="915680" y="450447"/>
                  <a:pt x="920518" y="439159"/>
                </a:cubicBezTo>
                <a:cubicBezTo>
                  <a:pt x="927360" y="423195"/>
                  <a:pt x="942738" y="409890"/>
                  <a:pt x="943822" y="392556"/>
                </a:cubicBezTo>
                <a:cubicBezTo>
                  <a:pt x="944149" y="387329"/>
                  <a:pt x="939597" y="213567"/>
                  <a:pt x="908866" y="182840"/>
                </a:cubicBezTo>
                <a:cubicBezTo>
                  <a:pt x="887191" y="161168"/>
                  <a:pt x="880001" y="150932"/>
                  <a:pt x="850605" y="136236"/>
                </a:cubicBezTo>
                <a:cubicBezTo>
                  <a:pt x="822326" y="122098"/>
                  <a:pt x="786629" y="120909"/>
                  <a:pt x="757388" y="112935"/>
                </a:cubicBezTo>
                <a:cubicBezTo>
                  <a:pt x="670310" y="89189"/>
                  <a:pt x="694069" y="82965"/>
                  <a:pt x="594258" y="66331"/>
                </a:cubicBezTo>
                <a:cubicBezTo>
                  <a:pt x="485260" y="48166"/>
                  <a:pt x="547539" y="59317"/>
                  <a:pt x="407825" y="31378"/>
                </a:cubicBezTo>
                <a:cubicBezTo>
                  <a:pt x="333842" y="16583"/>
                  <a:pt x="368793" y="24535"/>
                  <a:pt x="302955" y="8077"/>
                </a:cubicBezTo>
                <a:cubicBezTo>
                  <a:pt x="68285" y="29409"/>
                  <a:pt x="256381" y="0"/>
                  <a:pt x="116522" y="43029"/>
                </a:cubicBezTo>
                <a:cubicBezTo>
                  <a:pt x="85910" y="52447"/>
                  <a:pt x="23305" y="66331"/>
                  <a:pt x="23305" y="66331"/>
                </a:cubicBezTo>
              </a:path>
            </a:pathLst>
          </a:cu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9460" name="Freeform 8"/>
          <p:cNvSpPr>
            <a:spLocks noChangeArrowheads="1"/>
          </p:cNvSpPr>
          <p:nvPr/>
        </p:nvSpPr>
        <p:spPr bwMode="auto">
          <a:xfrm>
            <a:off x="152400" y="2914650"/>
            <a:ext cx="496888" cy="2266950"/>
          </a:xfrm>
          <a:custGeom>
            <a:avLst/>
            <a:gdLst>
              <a:gd name="T0" fmla="*/ 325959 w 497002"/>
              <a:gd name="T1" fmla="*/ 2268720 h 2266360"/>
              <a:gd name="T2" fmla="*/ 314319 w 497002"/>
              <a:gd name="T3" fmla="*/ 2233731 h 2266360"/>
              <a:gd name="T4" fmla="*/ 291035 w 497002"/>
              <a:gd name="T5" fmla="*/ 2187080 h 2266360"/>
              <a:gd name="T6" fmla="*/ 267755 w 497002"/>
              <a:gd name="T7" fmla="*/ 2093777 h 2266360"/>
              <a:gd name="T8" fmla="*/ 256111 w 497002"/>
              <a:gd name="T9" fmla="*/ 2058787 h 2266360"/>
              <a:gd name="T10" fmla="*/ 232831 w 497002"/>
              <a:gd name="T11" fmla="*/ 1953819 h 2266360"/>
              <a:gd name="T12" fmla="*/ 197906 w 497002"/>
              <a:gd name="T13" fmla="*/ 1872178 h 2266360"/>
              <a:gd name="T14" fmla="*/ 174622 w 497002"/>
              <a:gd name="T15" fmla="*/ 1755549 h 2266360"/>
              <a:gd name="T16" fmla="*/ 128057 w 497002"/>
              <a:gd name="T17" fmla="*/ 1627254 h 2266360"/>
              <a:gd name="T18" fmla="*/ 81489 w 497002"/>
              <a:gd name="T19" fmla="*/ 1300690 h 2266360"/>
              <a:gd name="T20" fmla="*/ 69849 w 497002"/>
              <a:gd name="T21" fmla="*/ 1265700 h 2266360"/>
              <a:gd name="T22" fmla="*/ 34924 w 497002"/>
              <a:gd name="T23" fmla="*/ 1230711 h 2266360"/>
              <a:gd name="T24" fmla="*/ 11640 w 497002"/>
              <a:gd name="T25" fmla="*/ 1114083 h 2266360"/>
              <a:gd name="T26" fmla="*/ 0 w 497002"/>
              <a:gd name="T27" fmla="*/ 1067431 h 2266360"/>
              <a:gd name="T28" fmla="*/ 11640 w 497002"/>
              <a:gd name="T29" fmla="*/ 880821 h 2266360"/>
              <a:gd name="T30" fmla="*/ 23284 w 497002"/>
              <a:gd name="T31" fmla="*/ 845832 h 2266360"/>
              <a:gd name="T32" fmla="*/ 46565 w 497002"/>
              <a:gd name="T33" fmla="*/ 822507 h 2266360"/>
              <a:gd name="T34" fmla="*/ 58209 w 497002"/>
              <a:gd name="T35" fmla="*/ 775855 h 2266360"/>
              <a:gd name="T36" fmla="*/ 81489 w 497002"/>
              <a:gd name="T37" fmla="*/ 717541 h 2266360"/>
              <a:gd name="T38" fmla="*/ 93133 w 497002"/>
              <a:gd name="T39" fmla="*/ 647560 h 2266360"/>
              <a:gd name="T40" fmla="*/ 139698 w 497002"/>
              <a:gd name="T41" fmla="*/ 530931 h 2266360"/>
              <a:gd name="T42" fmla="*/ 151338 w 497002"/>
              <a:gd name="T43" fmla="*/ 495942 h 2266360"/>
              <a:gd name="T44" fmla="*/ 186262 w 497002"/>
              <a:gd name="T45" fmla="*/ 484279 h 2266360"/>
              <a:gd name="T46" fmla="*/ 221186 w 497002"/>
              <a:gd name="T47" fmla="*/ 262680 h 2266360"/>
              <a:gd name="T48" fmla="*/ 244471 w 497002"/>
              <a:gd name="T49" fmla="*/ 216029 h 2266360"/>
              <a:gd name="T50" fmla="*/ 302679 w 497002"/>
              <a:gd name="T51" fmla="*/ 169377 h 2266360"/>
              <a:gd name="T52" fmla="*/ 372526 w 497002"/>
              <a:gd name="T53" fmla="*/ 122726 h 2266360"/>
              <a:gd name="T54" fmla="*/ 430733 w 497002"/>
              <a:gd name="T55" fmla="*/ 52748 h 2266360"/>
              <a:gd name="T56" fmla="*/ 477297 w 497002"/>
              <a:gd name="T57" fmla="*/ 17760 h 226636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497002"/>
              <a:gd name="T88" fmla="*/ 0 h 2266360"/>
              <a:gd name="T89" fmla="*/ 497002 w 497002"/>
              <a:gd name="T90" fmla="*/ 2266360 h 226636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497002" h="2266360">
                <a:moveTo>
                  <a:pt x="326259" y="2266360"/>
                </a:moveTo>
                <a:cubicBezTo>
                  <a:pt x="322375" y="2254709"/>
                  <a:pt x="319445" y="2242695"/>
                  <a:pt x="314607" y="2231407"/>
                </a:cubicBezTo>
                <a:cubicBezTo>
                  <a:pt x="307765" y="2215443"/>
                  <a:pt x="296796" y="2201281"/>
                  <a:pt x="291303" y="2184804"/>
                </a:cubicBezTo>
                <a:cubicBezTo>
                  <a:pt x="281175" y="2154422"/>
                  <a:pt x="278127" y="2121979"/>
                  <a:pt x="267999" y="2091597"/>
                </a:cubicBezTo>
                <a:cubicBezTo>
                  <a:pt x="264115" y="2079946"/>
                  <a:pt x="259326" y="2068559"/>
                  <a:pt x="256347" y="2056644"/>
                </a:cubicBezTo>
                <a:cubicBezTo>
                  <a:pt x="250811" y="2034503"/>
                  <a:pt x="242013" y="1975703"/>
                  <a:pt x="233043" y="1951786"/>
                </a:cubicBezTo>
                <a:cubicBezTo>
                  <a:pt x="213610" y="1899970"/>
                  <a:pt x="208609" y="1917579"/>
                  <a:pt x="198086" y="1870230"/>
                </a:cubicBezTo>
                <a:cubicBezTo>
                  <a:pt x="180089" y="1789253"/>
                  <a:pt x="194680" y="1820042"/>
                  <a:pt x="174782" y="1753721"/>
                </a:cubicBezTo>
                <a:cubicBezTo>
                  <a:pt x="156830" y="1693888"/>
                  <a:pt x="150412" y="1681151"/>
                  <a:pt x="128173" y="1625561"/>
                </a:cubicBezTo>
                <a:cubicBezTo>
                  <a:pt x="122456" y="1574115"/>
                  <a:pt x="106298" y="1373529"/>
                  <a:pt x="81565" y="1299337"/>
                </a:cubicBezTo>
                <a:cubicBezTo>
                  <a:pt x="77681" y="1287686"/>
                  <a:pt x="76726" y="1274602"/>
                  <a:pt x="69913" y="1264384"/>
                </a:cubicBezTo>
                <a:cubicBezTo>
                  <a:pt x="60772" y="1250674"/>
                  <a:pt x="46608" y="1241082"/>
                  <a:pt x="34956" y="1229431"/>
                </a:cubicBezTo>
                <a:cubicBezTo>
                  <a:pt x="11027" y="1157651"/>
                  <a:pt x="33074" y="1230733"/>
                  <a:pt x="11652" y="1112923"/>
                </a:cubicBezTo>
                <a:cubicBezTo>
                  <a:pt x="8787" y="1097168"/>
                  <a:pt x="3884" y="1081854"/>
                  <a:pt x="0" y="1066319"/>
                </a:cubicBezTo>
                <a:cubicBezTo>
                  <a:pt x="3884" y="1004181"/>
                  <a:pt x="5134" y="941822"/>
                  <a:pt x="11652" y="879905"/>
                </a:cubicBezTo>
                <a:cubicBezTo>
                  <a:pt x="12938" y="867691"/>
                  <a:pt x="16985" y="855483"/>
                  <a:pt x="23304" y="844952"/>
                </a:cubicBezTo>
                <a:cubicBezTo>
                  <a:pt x="28956" y="835533"/>
                  <a:pt x="38841" y="829418"/>
                  <a:pt x="46609" y="821651"/>
                </a:cubicBezTo>
                <a:cubicBezTo>
                  <a:pt x="50493" y="806116"/>
                  <a:pt x="53197" y="790238"/>
                  <a:pt x="58261" y="775047"/>
                </a:cubicBezTo>
                <a:cubicBezTo>
                  <a:pt x="64875" y="755206"/>
                  <a:pt x="76062" y="736970"/>
                  <a:pt x="81565" y="716793"/>
                </a:cubicBezTo>
                <a:cubicBezTo>
                  <a:pt x="87781" y="694002"/>
                  <a:pt x="87487" y="669805"/>
                  <a:pt x="93217" y="646887"/>
                </a:cubicBezTo>
                <a:cubicBezTo>
                  <a:pt x="114436" y="562021"/>
                  <a:pt x="110894" y="597879"/>
                  <a:pt x="139826" y="530379"/>
                </a:cubicBezTo>
                <a:cubicBezTo>
                  <a:pt x="144664" y="519091"/>
                  <a:pt x="142793" y="504110"/>
                  <a:pt x="151478" y="495426"/>
                </a:cubicBezTo>
                <a:cubicBezTo>
                  <a:pt x="160163" y="486742"/>
                  <a:pt x="174782" y="487659"/>
                  <a:pt x="186434" y="483775"/>
                </a:cubicBezTo>
                <a:cubicBezTo>
                  <a:pt x="192389" y="436140"/>
                  <a:pt x="193635" y="327161"/>
                  <a:pt x="221390" y="262408"/>
                </a:cubicBezTo>
                <a:cubicBezTo>
                  <a:pt x="228232" y="246444"/>
                  <a:pt x="236077" y="230885"/>
                  <a:pt x="244695" y="215805"/>
                </a:cubicBezTo>
                <a:cubicBezTo>
                  <a:pt x="278742" y="156229"/>
                  <a:pt x="251267" y="197913"/>
                  <a:pt x="302955" y="169201"/>
                </a:cubicBezTo>
                <a:cubicBezTo>
                  <a:pt x="327438" y="155601"/>
                  <a:pt x="372868" y="122598"/>
                  <a:pt x="372868" y="122598"/>
                </a:cubicBezTo>
                <a:cubicBezTo>
                  <a:pt x="389867" y="99935"/>
                  <a:pt x="407979" y="71210"/>
                  <a:pt x="431129" y="52692"/>
                </a:cubicBezTo>
                <a:cubicBezTo>
                  <a:pt x="497002" y="0"/>
                  <a:pt x="445849" y="49625"/>
                  <a:pt x="477737" y="17740"/>
                </a:cubicBezTo>
              </a:path>
            </a:pathLst>
          </a:cu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533400" y="4953000"/>
            <a:ext cx="1778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rgbClr val="000000"/>
                </a:solidFill>
              </a:rPr>
              <a:t>Initial state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Garage Counter (</a:t>
            </a:r>
            <a:r>
              <a:rPr lang="en-US" dirty="0" err="1" smtClean="0">
                <a:ea typeface="ＭＳ Ｐゴシック" pitchFamily="34" charset="-128"/>
              </a:rPr>
              <a:t>FSM</a:t>
            </a:r>
            <a:r>
              <a:rPr lang="en-US" dirty="0" smtClean="0">
                <a:ea typeface="ＭＳ Ｐゴシック" pitchFamily="34" charset="-128"/>
              </a:rPr>
              <a:t>)</a:t>
            </a:r>
          </a:p>
        </p:txBody>
      </p:sp>
      <p:pic>
        <p:nvPicPr>
          <p:cNvPr id="21506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90773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Freeform 7"/>
          <p:cNvSpPr>
            <a:spLocks noChangeArrowheads="1"/>
          </p:cNvSpPr>
          <p:nvPr/>
        </p:nvSpPr>
        <p:spPr bwMode="auto">
          <a:xfrm>
            <a:off x="1981200" y="1447800"/>
            <a:ext cx="944563" cy="601663"/>
          </a:xfrm>
          <a:custGeom>
            <a:avLst/>
            <a:gdLst>
              <a:gd name="T0" fmla="*/ 116726 w 944149"/>
              <a:gd name="T1" fmla="*/ 77666 h 602272"/>
              <a:gd name="T2" fmla="*/ 70037 w 944149"/>
              <a:gd name="T3" fmla="*/ 100876 h 602272"/>
              <a:gd name="T4" fmla="*/ 23345 w 944149"/>
              <a:gd name="T5" fmla="*/ 182101 h 602272"/>
              <a:gd name="T6" fmla="*/ 0 w 944149"/>
              <a:gd name="T7" fmla="*/ 240120 h 602272"/>
              <a:gd name="T8" fmla="*/ 23345 w 944149"/>
              <a:gd name="T9" fmla="*/ 344555 h 602272"/>
              <a:gd name="T10" fmla="*/ 70037 w 944149"/>
              <a:gd name="T11" fmla="*/ 390970 h 602272"/>
              <a:gd name="T12" fmla="*/ 175090 w 944149"/>
              <a:gd name="T13" fmla="*/ 460593 h 602272"/>
              <a:gd name="T14" fmla="*/ 210107 w 944149"/>
              <a:gd name="T15" fmla="*/ 495406 h 602272"/>
              <a:gd name="T16" fmla="*/ 315160 w 944149"/>
              <a:gd name="T17" fmla="*/ 553424 h 602272"/>
              <a:gd name="T18" fmla="*/ 350176 w 944149"/>
              <a:gd name="T19" fmla="*/ 576632 h 602272"/>
              <a:gd name="T20" fmla="*/ 431885 w 944149"/>
              <a:gd name="T21" fmla="*/ 588236 h 602272"/>
              <a:gd name="T22" fmla="*/ 466903 w 944149"/>
              <a:gd name="T23" fmla="*/ 599840 h 602272"/>
              <a:gd name="T24" fmla="*/ 828753 w 944149"/>
              <a:gd name="T25" fmla="*/ 576632 h 602272"/>
              <a:gd name="T26" fmla="*/ 852097 w 944149"/>
              <a:gd name="T27" fmla="*/ 541820 h 602272"/>
              <a:gd name="T28" fmla="*/ 910462 w 944149"/>
              <a:gd name="T29" fmla="*/ 472198 h 602272"/>
              <a:gd name="T30" fmla="*/ 922134 w 944149"/>
              <a:gd name="T31" fmla="*/ 437385 h 602272"/>
              <a:gd name="T32" fmla="*/ 945478 w 944149"/>
              <a:gd name="T33" fmla="*/ 390970 h 602272"/>
              <a:gd name="T34" fmla="*/ 910462 w 944149"/>
              <a:gd name="T35" fmla="*/ 182101 h 602272"/>
              <a:gd name="T36" fmla="*/ 852097 w 944149"/>
              <a:gd name="T37" fmla="*/ 135686 h 602272"/>
              <a:gd name="T38" fmla="*/ 758717 w 944149"/>
              <a:gd name="T39" fmla="*/ 112479 h 602272"/>
              <a:gd name="T40" fmla="*/ 595302 w 944149"/>
              <a:gd name="T41" fmla="*/ 66063 h 602272"/>
              <a:gd name="T42" fmla="*/ 408541 w 944149"/>
              <a:gd name="T43" fmla="*/ 31250 h 602272"/>
              <a:gd name="T44" fmla="*/ 303487 w 944149"/>
              <a:gd name="T45" fmla="*/ 8045 h 602272"/>
              <a:gd name="T46" fmla="*/ 116726 w 944149"/>
              <a:gd name="T47" fmla="*/ 42856 h 602272"/>
              <a:gd name="T48" fmla="*/ 23345 w 944149"/>
              <a:gd name="T49" fmla="*/ 66063 h 60227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944149"/>
              <a:gd name="T76" fmla="*/ 0 h 602272"/>
              <a:gd name="T77" fmla="*/ 944149 w 944149"/>
              <a:gd name="T78" fmla="*/ 602272 h 60227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944149" h="602272">
                <a:moveTo>
                  <a:pt x="116522" y="77982"/>
                </a:moveTo>
                <a:cubicBezTo>
                  <a:pt x="100986" y="85749"/>
                  <a:pt x="83102" y="89981"/>
                  <a:pt x="69913" y="101284"/>
                </a:cubicBezTo>
                <a:cubicBezTo>
                  <a:pt x="33542" y="132456"/>
                  <a:pt x="37332" y="145438"/>
                  <a:pt x="23305" y="182840"/>
                </a:cubicBezTo>
                <a:cubicBezTo>
                  <a:pt x="15961" y="202422"/>
                  <a:pt x="7768" y="221676"/>
                  <a:pt x="0" y="241094"/>
                </a:cubicBezTo>
                <a:cubicBezTo>
                  <a:pt x="7768" y="276047"/>
                  <a:pt x="8299" y="313443"/>
                  <a:pt x="23305" y="345952"/>
                </a:cubicBezTo>
                <a:cubicBezTo>
                  <a:pt x="32513" y="365900"/>
                  <a:pt x="53491" y="377961"/>
                  <a:pt x="69913" y="392556"/>
                </a:cubicBezTo>
                <a:cubicBezTo>
                  <a:pt x="226151" y="531419"/>
                  <a:pt x="46973" y="371178"/>
                  <a:pt x="174782" y="462461"/>
                </a:cubicBezTo>
                <a:cubicBezTo>
                  <a:pt x="188191" y="472038"/>
                  <a:pt x="196732" y="487298"/>
                  <a:pt x="209739" y="497414"/>
                </a:cubicBezTo>
                <a:cubicBezTo>
                  <a:pt x="269838" y="544153"/>
                  <a:pt x="261866" y="538089"/>
                  <a:pt x="314608" y="555668"/>
                </a:cubicBezTo>
                <a:cubicBezTo>
                  <a:pt x="326260" y="563435"/>
                  <a:pt x="336151" y="574946"/>
                  <a:pt x="349564" y="578970"/>
                </a:cubicBezTo>
                <a:cubicBezTo>
                  <a:pt x="375870" y="586861"/>
                  <a:pt x="404198" y="585235"/>
                  <a:pt x="431129" y="590621"/>
                </a:cubicBezTo>
                <a:cubicBezTo>
                  <a:pt x="443173" y="593030"/>
                  <a:pt x="454433" y="598388"/>
                  <a:pt x="466085" y="602272"/>
                </a:cubicBezTo>
                <a:cubicBezTo>
                  <a:pt x="586490" y="594505"/>
                  <a:pt x="708007" y="597043"/>
                  <a:pt x="827301" y="578970"/>
                </a:cubicBezTo>
                <a:cubicBezTo>
                  <a:pt x="841146" y="576872"/>
                  <a:pt x="841640" y="554774"/>
                  <a:pt x="850605" y="544017"/>
                </a:cubicBezTo>
                <a:cubicBezTo>
                  <a:pt x="925375" y="454301"/>
                  <a:pt x="851000" y="560901"/>
                  <a:pt x="908866" y="474112"/>
                </a:cubicBezTo>
                <a:cubicBezTo>
                  <a:pt x="912750" y="462461"/>
                  <a:pt x="915680" y="450447"/>
                  <a:pt x="920518" y="439159"/>
                </a:cubicBezTo>
                <a:cubicBezTo>
                  <a:pt x="927360" y="423195"/>
                  <a:pt x="942738" y="409890"/>
                  <a:pt x="943822" y="392556"/>
                </a:cubicBezTo>
                <a:cubicBezTo>
                  <a:pt x="944149" y="387329"/>
                  <a:pt x="939597" y="213567"/>
                  <a:pt x="908866" y="182840"/>
                </a:cubicBezTo>
                <a:cubicBezTo>
                  <a:pt x="887191" y="161168"/>
                  <a:pt x="880001" y="150932"/>
                  <a:pt x="850605" y="136236"/>
                </a:cubicBezTo>
                <a:cubicBezTo>
                  <a:pt x="822326" y="122098"/>
                  <a:pt x="786629" y="120909"/>
                  <a:pt x="757388" y="112935"/>
                </a:cubicBezTo>
                <a:cubicBezTo>
                  <a:pt x="670310" y="89189"/>
                  <a:pt x="694069" y="82965"/>
                  <a:pt x="594258" y="66331"/>
                </a:cubicBezTo>
                <a:cubicBezTo>
                  <a:pt x="485260" y="48166"/>
                  <a:pt x="547539" y="59317"/>
                  <a:pt x="407825" y="31378"/>
                </a:cubicBezTo>
                <a:cubicBezTo>
                  <a:pt x="333842" y="16583"/>
                  <a:pt x="368793" y="24535"/>
                  <a:pt x="302955" y="8077"/>
                </a:cubicBezTo>
                <a:cubicBezTo>
                  <a:pt x="68285" y="29409"/>
                  <a:pt x="256381" y="0"/>
                  <a:pt x="116522" y="43029"/>
                </a:cubicBezTo>
                <a:cubicBezTo>
                  <a:pt x="85910" y="52447"/>
                  <a:pt x="23305" y="66331"/>
                  <a:pt x="23305" y="66331"/>
                </a:cubicBezTo>
              </a:path>
            </a:pathLst>
          </a:cu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08" name="Freeform 8"/>
          <p:cNvSpPr>
            <a:spLocks noChangeArrowheads="1"/>
          </p:cNvSpPr>
          <p:nvPr/>
        </p:nvSpPr>
        <p:spPr bwMode="auto">
          <a:xfrm>
            <a:off x="1905000" y="1981200"/>
            <a:ext cx="496888" cy="2266950"/>
          </a:xfrm>
          <a:custGeom>
            <a:avLst/>
            <a:gdLst>
              <a:gd name="T0" fmla="*/ 325959 w 497002"/>
              <a:gd name="T1" fmla="*/ 2268720 h 2266360"/>
              <a:gd name="T2" fmla="*/ 314319 w 497002"/>
              <a:gd name="T3" fmla="*/ 2233731 h 2266360"/>
              <a:gd name="T4" fmla="*/ 291035 w 497002"/>
              <a:gd name="T5" fmla="*/ 2187080 h 2266360"/>
              <a:gd name="T6" fmla="*/ 267755 w 497002"/>
              <a:gd name="T7" fmla="*/ 2093777 h 2266360"/>
              <a:gd name="T8" fmla="*/ 256111 w 497002"/>
              <a:gd name="T9" fmla="*/ 2058787 h 2266360"/>
              <a:gd name="T10" fmla="*/ 232831 w 497002"/>
              <a:gd name="T11" fmla="*/ 1953819 h 2266360"/>
              <a:gd name="T12" fmla="*/ 197906 w 497002"/>
              <a:gd name="T13" fmla="*/ 1872178 h 2266360"/>
              <a:gd name="T14" fmla="*/ 174622 w 497002"/>
              <a:gd name="T15" fmla="*/ 1755549 h 2266360"/>
              <a:gd name="T16" fmla="*/ 128057 w 497002"/>
              <a:gd name="T17" fmla="*/ 1627254 h 2266360"/>
              <a:gd name="T18" fmla="*/ 81489 w 497002"/>
              <a:gd name="T19" fmla="*/ 1300690 h 2266360"/>
              <a:gd name="T20" fmla="*/ 69849 w 497002"/>
              <a:gd name="T21" fmla="*/ 1265700 h 2266360"/>
              <a:gd name="T22" fmla="*/ 34924 w 497002"/>
              <a:gd name="T23" fmla="*/ 1230711 h 2266360"/>
              <a:gd name="T24" fmla="*/ 11640 w 497002"/>
              <a:gd name="T25" fmla="*/ 1114083 h 2266360"/>
              <a:gd name="T26" fmla="*/ 0 w 497002"/>
              <a:gd name="T27" fmla="*/ 1067431 h 2266360"/>
              <a:gd name="T28" fmla="*/ 11640 w 497002"/>
              <a:gd name="T29" fmla="*/ 880821 h 2266360"/>
              <a:gd name="T30" fmla="*/ 23284 w 497002"/>
              <a:gd name="T31" fmla="*/ 845832 h 2266360"/>
              <a:gd name="T32" fmla="*/ 46565 w 497002"/>
              <a:gd name="T33" fmla="*/ 822507 h 2266360"/>
              <a:gd name="T34" fmla="*/ 58209 w 497002"/>
              <a:gd name="T35" fmla="*/ 775855 h 2266360"/>
              <a:gd name="T36" fmla="*/ 81489 w 497002"/>
              <a:gd name="T37" fmla="*/ 717541 h 2266360"/>
              <a:gd name="T38" fmla="*/ 93133 w 497002"/>
              <a:gd name="T39" fmla="*/ 647560 h 2266360"/>
              <a:gd name="T40" fmla="*/ 139698 w 497002"/>
              <a:gd name="T41" fmla="*/ 530931 h 2266360"/>
              <a:gd name="T42" fmla="*/ 151338 w 497002"/>
              <a:gd name="T43" fmla="*/ 495942 h 2266360"/>
              <a:gd name="T44" fmla="*/ 186262 w 497002"/>
              <a:gd name="T45" fmla="*/ 484279 h 2266360"/>
              <a:gd name="T46" fmla="*/ 221186 w 497002"/>
              <a:gd name="T47" fmla="*/ 262680 h 2266360"/>
              <a:gd name="T48" fmla="*/ 244471 w 497002"/>
              <a:gd name="T49" fmla="*/ 216029 h 2266360"/>
              <a:gd name="T50" fmla="*/ 302679 w 497002"/>
              <a:gd name="T51" fmla="*/ 169377 h 2266360"/>
              <a:gd name="T52" fmla="*/ 372526 w 497002"/>
              <a:gd name="T53" fmla="*/ 122726 h 2266360"/>
              <a:gd name="T54" fmla="*/ 430733 w 497002"/>
              <a:gd name="T55" fmla="*/ 52748 h 2266360"/>
              <a:gd name="T56" fmla="*/ 477297 w 497002"/>
              <a:gd name="T57" fmla="*/ 17760 h 226636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497002"/>
              <a:gd name="T88" fmla="*/ 0 h 2266360"/>
              <a:gd name="T89" fmla="*/ 497002 w 497002"/>
              <a:gd name="T90" fmla="*/ 2266360 h 226636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497002" h="2266360">
                <a:moveTo>
                  <a:pt x="326259" y="2266360"/>
                </a:moveTo>
                <a:cubicBezTo>
                  <a:pt x="322375" y="2254709"/>
                  <a:pt x="319445" y="2242695"/>
                  <a:pt x="314607" y="2231407"/>
                </a:cubicBezTo>
                <a:cubicBezTo>
                  <a:pt x="307765" y="2215443"/>
                  <a:pt x="296796" y="2201281"/>
                  <a:pt x="291303" y="2184804"/>
                </a:cubicBezTo>
                <a:cubicBezTo>
                  <a:pt x="281175" y="2154422"/>
                  <a:pt x="278127" y="2121979"/>
                  <a:pt x="267999" y="2091597"/>
                </a:cubicBezTo>
                <a:cubicBezTo>
                  <a:pt x="264115" y="2079946"/>
                  <a:pt x="259326" y="2068559"/>
                  <a:pt x="256347" y="2056644"/>
                </a:cubicBezTo>
                <a:cubicBezTo>
                  <a:pt x="250811" y="2034503"/>
                  <a:pt x="242013" y="1975703"/>
                  <a:pt x="233043" y="1951786"/>
                </a:cubicBezTo>
                <a:cubicBezTo>
                  <a:pt x="213610" y="1899970"/>
                  <a:pt x="208609" y="1917579"/>
                  <a:pt x="198086" y="1870230"/>
                </a:cubicBezTo>
                <a:cubicBezTo>
                  <a:pt x="180089" y="1789253"/>
                  <a:pt x="194680" y="1820042"/>
                  <a:pt x="174782" y="1753721"/>
                </a:cubicBezTo>
                <a:cubicBezTo>
                  <a:pt x="156830" y="1693888"/>
                  <a:pt x="150412" y="1681151"/>
                  <a:pt x="128173" y="1625561"/>
                </a:cubicBezTo>
                <a:cubicBezTo>
                  <a:pt x="122456" y="1574115"/>
                  <a:pt x="106298" y="1373529"/>
                  <a:pt x="81565" y="1299337"/>
                </a:cubicBezTo>
                <a:cubicBezTo>
                  <a:pt x="77681" y="1287686"/>
                  <a:pt x="76726" y="1274602"/>
                  <a:pt x="69913" y="1264384"/>
                </a:cubicBezTo>
                <a:cubicBezTo>
                  <a:pt x="60772" y="1250674"/>
                  <a:pt x="46608" y="1241082"/>
                  <a:pt x="34956" y="1229431"/>
                </a:cubicBezTo>
                <a:cubicBezTo>
                  <a:pt x="11027" y="1157651"/>
                  <a:pt x="33074" y="1230733"/>
                  <a:pt x="11652" y="1112923"/>
                </a:cubicBezTo>
                <a:cubicBezTo>
                  <a:pt x="8787" y="1097168"/>
                  <a:pt x="3884" y="1081854"/>
                  <a:pt x="0" y="1066319"/>
                </a:cubicBezTo>
                <a:cubicBezTo>
                  <a:pt x="3884" y="1004181"/>
                  <a:pt x="5134" y="941822"/>
                  <a:pt x="11652" y="879905"/>
                </a:cubicBezTo>
                <a:cubicBezTo>
                  <a:pt x="12938" y="867691"/>
                  <a:pt x="16985" y="855483"/>
                  <a:pt x="23304" y="844952"/>
                </a:cubicBezTo>
                <a:cubicBezTo>
                  <a:pt x="28956" y="835533"/>
                  <a:pt x="38841" y="829418"/>
                  <a:pt x="46609" y="821651"/>
                </a:cubicBezTo>
                <a:cubicBezTo>
                  <a:pt x="50493" y="806116"/>
                  <a:pt x="53197" y="790238"/>
                  <a:pt x="58261" y="775047"/>
                </a:cubicBezTo>
                <a:cubicBezTo>
                  <a:pt x="64875" y="755206"/>
                  <a:pt x="76062" y="736970"/>
                  <a:pt x="81565" y="716793"/>
                </a:cubicBezTo>
                <a:cubicBezTo>
                  <a:pt x="87781" y="694002"/>
                  <a:pt x="87487" y="669805"/>
                  <a:pt x="93217" y="646887"/>
                </a:cubicBezTo>
                <a:cubicBezTo>
                  <a:pt x="114436" y="562021"/>
                  <a:pt x="110894" y="597879"/>
                  <a:pt x="139826" y="530379"/>
                </a:cubicBezTo>
                <a:cubicBezTo>
                  <a:pt x="144664" y="519091"/>
                  <a:pt x="142793" y="504110"/>
                  <a:pt x="151478" y="495426"/>
                </a:cubicBezTo>
                <a:cubicBezTo>
                  <a:pt x="160163" y="486742"/>
                  <a:pt x="174782" y="487659"/>
                  <a:pt x="186434" y="483775"/>
                </a:cubicBezTo>
                <a:cubicBezTo>
                  <a:pt x="192389" y="436140"/>
                  <a:pt x="193635" y="327161"/>
                  <a:pt x="221390" y="262408"/>
                </a:cubicBezTo>
                <a:cubicBezTo>
                  <a:pt x="228232" y="246444"/>
                  <a:pt x="236077" y="230885"/>
                  <a:pt x="244695" y="215805"/>
                </a:cubicBezTo>
                <a:cubicBezTo>
                  <a:pt x="278742" y="156229"/>
                  <a:pt x="251267" y="197913"/>
                  <a:pt x="302955" y="169201"/>
                </a:cubicBezTo>
                <a:cubicBezTo>
                  <a:pt x="327438" y="155601"/>
                  <a:pt x="372868" y="122598"/>
                  <a:pt x="372868" y="122598"/>
                </a:cubicBezTo>
                <a:cubicBezTo>
                  <a:pt x="389867" y="99935"/>
                  <a:pt x="407979" y="71210"/>
                  <a:pt x="431129" y="52692"/>
                </a:cubicBezTo>
                <a:cubicBezTo>
                  <a:pt x="497002" y="0"/>
                  <a:pt x="445849" y="49625"/>
                  <a:pt x="477737" y="17740"/>
                </a:cubicBezTo>
              </a:path>
            </a:pathLst>
          </a:cu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09" name="TextBox 9"/>
          <p:cNvSpPr txBox="1">
            <a:spLocks noChangeArrowheads="1"/>
          </p:cNvSpPr>
          <p:nvPr/>
        </p:nvSpPr>
        <p:spPr bwMode="auto">
          <a:xfrm>
            <a:off x="2286000" y="4114800"/>
            <a:ext cx="11858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rgbClr val="000000"/>
                </a:solidFill>
              </a:rPr>
              <a:t>Output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Garage Counter Mathematical Model</a:t>
            </a:r>
          </a:p>
        </p:txBody>
      </p:sp>
      <p:pic>
        <p:nvPicPr>
          <p:cNvPr id="2355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113" y="1143000"/>
            <a:ext cx="753268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10" descr="latex-image-1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429000"/>
            <a:ext cx="77089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11"/>
          <p:cNvSpPr txBox="1">
            <a:spLocks noChangeArrowheads="1"/>
          </p:cNvSpPr>
          <p:nvPr/>
        </p:nvSpPr>
        <p:spPr bwMode="auto">
          <a:xfrm>
            <a:off x="7164288" y="5229200"/>
            <a:ext cx="1828800" cy="13239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The picture above defines the update function.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6804248" y="5949280"/>
            <a:ext cx="360040" cy="144016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general </a:t>
            </a:r>
            <a:r>
              <a:rPr lang="en-US" dirty="0" err="1" smtClean="0">
                <a:ea typeface="ＭＳ Ｐゴシック" pitchFamily="34" charset="-128"/>
              </a:rPr>
              <a:t>FSM</a:t>
            </a:r>
            <a:r>
              <a:rPr lang="en-US" dirty="0" smtClean="0">
                <a:ea typeface="ＭＳ Ｐゴシック" pitchFamily="34" charset="-128"/>
              </a:rPr>
              <a:t> Notation</a:t>
            </a:r>
          </a:p>
        </p:txBody>
      </p:sp>
      <p:pic>
        <p:nvPicPr>
          <p:cNvPr id="2560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3900" y="1708150"/>
            <a:ext cx="51562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6781800" y="3124200"/>
            <a:ext cx="1120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0">
                <a:solidFill>
                  <a:srgbClr val="000000"/>
                </a:solidFill>
              </a:rPr>
              <a:t>transition</a:t>
            </a:r>
          </a:p>
        </p:txBody>
      </p:sp>
      <p:sp>
        <p:nvSpPr>
          <p:cNvPr id="25604" name="TextBox 10"/>
          <p:cNvSpPr txBox="1">
            <a:spLocks noChangeArrowheads="1"/>
          </p:cNvSpPr>
          <p:nvPr/>
        </p:nvSpPr>
        <p:spPr bwMode="auto">
          <a:xfrm>
            <a:off x="4724400" y="4953000"/>
            <a:ext cx="1044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0">
                <a:solidFill>
                  <a:srgbClr val="000000"/>
                </a:solidFill>
              </a:rPr>
              <a:t>self loop</a:t>
            </a:r>
          </a:p>
        </p:txBody>
      </p:sp>
      <p:sp>
        <p:nvSpPr>
          <p:cNvPr id="25605" name="TextBox 11"/>
          <p:cNvSpPr txBox="1">
            <a:spLocks noChangeArrowheads="1"/>
          </p:cNvSpPr>
          <p:nvPr/>
        </p:nvSpPr>
        <p:spPr bwMode="auto">
          <a:xfrm>
            <a:off x="6172200" y="1828800"/>
            <a:ext cx="68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0">
                <a:solidFill>
                  <a:srgbClr val="000000"/>
                </a:solidFill>
              </a:rPr>
              <a:t>state</a:t>
            </a:r>
          </a:p>
        </p:txBody>
      </p:sp>
      <p:sp>
        <p:nvSpPr>
          <p:cNvPr id="25606" name="TextBox 12"/>
          <p:cNvSpPr txBox="1">
            <a:spLocks noChangeArrowheads="1"/>
          </p:cNvSpPr>
          <p:nvPr/>
        </p:nvSpPr>
        <p:spPr bwMode="auto">
          <a:xfrm>
            <a:off x="2438400" y="2743200"/>
            <a:ext cx="127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0">
                <a:solidFill>
                  <a:srgbClr val="000000"/>
                </a:solidFill>
              </a:rPr>
              <a:t>initial state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Examples of Guards for Pure Signals</a:t>
            </a:r>
          </a:p>
        </p:txBody>
      </p:sp>
      <p:pic>
        <p:nvPicPr>
          <p:cNvPr id="26626" name="Content Placeholder 3" descr="latex-image-1.pd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-58717" b="-5871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92100" y="228600"/>
            <a:ext cx="8547100" cy="1328192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Examples of Guards for Signals with Numerical Values</a:t>
            </a:r>
          </a:p>
        </p:txBody>
      </p:sp>
      <p:pic>
        <p:nvPicPr>
          <p:cNvPr id="28674" name="Content Placeholder 3" descr="latex-image-1.pd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-143652" b="-14365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9"/>
          <p:cNvSpPr>
            <a:spLocks noChangeArrowheads="1"/>
          </p:cNvSpPr>
          <p:nvPr/>
        </p:nvSpPr>
        <p:spPr bwMode="auto">
          <a:xfrm>
            <a:off x="4267200" y="6477000"/>
            <a:ext cx="4876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08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368935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aircraft_contro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13335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4724400" y="6581775"/>
            <a:ext cx="3479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200">
                <a:solidFill>
                  <a:srgbClr val="336666"/>
                </a:solidFill>
                <a:latin typeface="Helvetica" charset="0"/>
              </a:rPr>
              <a:t>Courtesy of Kuka Robotics Corp.</a:t>
            </a:r>
          </a:p>
        </p:txBody>
      </p:sp>
      <p:pic>
        <p:nvPicPr>
          <p:cNvPr id="21511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8588" y="4916488"/>
            <a:ext cx="2940051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Rectangle 21"/>
          <p:cNvSpPr>
            <a:spLocks noChangeArrowheads="1"/>
          </p:cNvSpPr>
          <p:nvPr/>
        </p:nvSpPr>
        <p:spPr bwMode="auto">
          <a:xfrm>
            <a:off x="2935288" y="3276600"/>
            <a:ext cx="1752600" cy="3581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3" name="Rectangle 19"/>
          <p:cNvSpPr>
            <a:spLocks noChangeArrowheads="1"/>
          </p:cNvSpPr>
          <p:nvPr/>
        </p:nvSpPr>
        <p:spPr bwMode="auto">
          <a:xfrm>
            <a:off x="0" y="0"/>
            <a:ext cx="1905000" cy="1752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800600" cy="9144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  <a:cs typeface="Arial" charset="0"/>
              </a:rPr>
              <a:t>Cyber-Physical Systems (CPS):</a:t>
            </a:r>
            <a:r>
              <a:rPr lang="en-US" sz="2000">
                <a:solidFill>
                  <a:srgbClr val="800000"/>
                </a:solidFill>
                <a:latin typeface="Arial" charset="0"/>
                <a:cs typeface="Arial" charset="0"/>
              </a:rPr>
              <a:t/>
            </a:r>
            <a:br>
              <a:rPr lang="en-US" sz="2000">
                <a:solidFill>
                  <a:srgbClr val="800000"/>
                </a:solidFill>
                <a:latin typeface="Arial" charset="0"/>
                <a:cs typeface="Arial" charset="0"/>
              </a:rPr>
            </a:br>
            <a:r>
              <a:rPr lang="en-US" sz="2000" i="1">
                <a:solidFill>
                  <a:srgbClr val="800000"/>
                </a:solidFill>
                <a:latin typeface="Arial" charset="0"/>
                <a:cs typeface="Arial" charset="0"/>
              </a:rPr>
              <a:t>Orchestrating networked computational </a:t>
            </a:r>
            <a:br>
              <a:rPr lang="en-US" sz="2000" i="1">
                <a:solidFill>
                  <a:srgbClr val="800000"/>
                </a:solidFill>
                <a:latin typeface="Arial" charset="0"/>
                <a:cs typeface="Arial" charset="0"/>
              </a:rPr>
            </a:br>
            <a:r>
              <a:rPr lang="en-US" sz="2000" i="1">
                <a:solidFill>
                  <a:srgbClr val="800000"/>
                </a:solidFill>
                <a:latin typeface="Arial" charset="0"/>
                <a:cs typeface="Arial" charset="0"/>
              </a:rPr>
              <a:t>resources with physical systems</a:t>
            </a:r>
            <a:endParaRPr lang="en-US" sz="2600">
              <a:solidFill>
                <a:srgbClr val="8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1515" name="Picture 6" descr="wi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1488" y="5326063"/>
            <a:ext cx="15970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8" descr="generat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7688" y="4087813"/>
            <a:ext cx="145097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28600" y="6519863"/>
            <a:ext cx="3479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Courtesy of Doug Schmidt</a:t>
            </a:r>
          </a:p>
        </p:txBody>
      </p:sp>
      <p:sp>
        <p:nvSpPr>
          <p:cNvPr id="21518" name="TextBox 15"/>
          <p:cNvSpPr txBox="1">
            <a:spLocks noChangeArrowheads="1"/>
          </p:cNvSpPr>
          <p:nvPr/>
        </p:nvSpPr>
        <p:spPr bwMode="auto">
          <a:xfrm>
            <a:off x="2935288" y="3284538"/>
            <a:ext cx="1600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Power generation and distribution</a:t>
            </a:r>
          </a:p>
        </p:txBody>
      </p:sp>
      <p:sp>
        <p:nvSpPr>
          <p:cNvPr id="21519" name="TextBox 16"/>
          <p:cNvSpPr txBox="1">
            <a:spLocks noChangeArrowheads="1"/>
          </p:cNvSpPr>
          <p:nvPr/>
        </p:nvSpPr>
        <p:spPr bwMode="auto">
          <a:xfrm>
            <a:off x="3163888" y="6396038"/>
            <a:ext cx="1279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/>
              <a:t>Courtesy of </a:t>
            </a:r>
          </a:p>
          <a:p>
            <a:pPr algn="ctr" eaLnBrk="1" hangingPunct="1"/>
            <a:r>
              <a:rPr lang="en-US" sz="1200"/>
              <a:t>General Electric</a:t>
            </a:r>
          </a:p>
        </p:txBody>
      </p:sp>
      <p:sp>
        <p:nvSpPr>
          <p:cNvPr id="21520" name="TextBox 17"/>
          <p:cNvSpPr txBox="1">
            <a:spLocks noChangeArrowheads="1"/>
          </p:cNvSpPr>
          <p:nvPr/>
        </p:nvSpPr>
        <p:spPr bwMode="auto">
          <a:xfrm>
            <a:off x="-7938" y="4691063"/>
            <a:ext cx="1749426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Military systems:</a:t>
            </a:r>
          </a:p>
        </p:txBody>
      </p:sp>
      <p:pic>
        <p:nvPicPr>
          <p:cNvPr id="21521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203835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2" name="TextBox 22"/>
          <p:cNvSpPr txBox="1">
            <a:spLocks noChangeArrowheads="1"/>
          </p:cNvSpPr>
          <p:nvPr/>
        </p:nvSpPr>
        <p:spPr bwMode="auto">
          <a:xfrm>
            <a:off x="0" y="2895600"/>
            <a:ext cx="1484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/>
              <a:t>E-Corner, Siemens</a:t>
            </a:r>
          </a:p>
        </p:txBody>
      </p:sp>
      <p:sp>
        <p:nvSpPr>
          <p:cNvPr id="21523" name="TextBox 32"/>
          <p:cNvSpPr txBox="1">
            <a:spLocks noChangeArrowheads="1"/>
          </p:cNvSpPr>
          <p:nvPr/>
        </p:nvSpPr>
        <p:spPr bwMode="auto">
          <a:xfrm>
            <a:off x="7772400" y="0"/>
            <a:ext cx="1371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Transportation</a:t>
            </a:r>
          </a:p>
          <a:p>
            <a:pPr eaLnBrk="1" hangingPunct="1"/>
            <a:r>
              <a:rPr lang="en-US" sz="1400"/>
              <a:t>(Air traffic control at SFO)</a:t>
            </a:r>
          </a:p>
        </p:txBody>
      </p:sp>
      <p:sp>
        <p:nvSpPr>
          <p:cNvPr id="21524" name="TextBox 33"/>
          <p:cNvSpPr txBox="1">
            <a:spLocks noChangeArrowheads="1"/>
          </p:cNvSpPr>
          <p:nvPr/>
        </p:nvSpPr>
        <p:spPr bwMode="auto">
          <a:xfrm>
            <a:off x="4800600" y="728663"/>
            <a:ext cx="1219200" cy="338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Avionics</a:t>
            </a:r>
          </a:p>
        </p:txBody>
      </p:sp>
      <p:pic>
        <p:nvPicPr>
          <p:cNvPr id="21525" name="Picture 4" descr="DSC0097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8300" y="1063625"/>
            <a:ext cx="28321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5989638" y="1398588"/>
          <a:ext cx="3154362" cy="2182812"/>
        </p:xfrm>
        <a:graphic>
          <a:graphicData uri="http://schemas.openxmlformats.org/presentationml/2006/ole">
            <p:oleObj spid="_x0000_s1026" name="Photo Editor Photo" r:id="rId12" imgW="15000000" imgH="8923810" progId="">
              <p:embed/>
            </p:oleObj>
          </a:graphicData>
        </a:graphic>
      </p:graphicFrame>
      <p:sp>
        <p:nvSpPr>
          <p:cNvPr id="21526" name="TextBox 29"/>
          <p:cNvSpPr txBox="1">
            <a:spLocks noChangeArrowheads="1"/>
          </p:cNvSpPr>
          <p:nvPr/>
        </p:nvSpPr>
        <p:spPr bwMode="auto">
          <a:xfrm>
            <a:off x="4191000" y="1066800"/>
            <a:ext cx="2057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Telecommunications</a:t>
            </a:r>
          </a:p>
        </p:txBody>
      </p:sp>
      <p:pic>
        <p:nvPicPr>
          <p:cNvPr id="21527" name="Picture 3" descr="oaklandcente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48" t="17499"/>
          <a:stretch>
            <a:fillRect/>
          </a:stretch>
        </p:blipFill>
        <p:spPr bwMode="auto">
          <a:xfrm>
            <a:off x="6019800" y="0"/>
            <a:ext cx="17526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8" name="TextBox 14"/>
          <p:cNvSpPr txBox="1">
            <a:spLocks noChangeArrowheads="1"/>
          </p:cNvSpPr>
          <p:nvPr/>
        </p:nvSpPr>
        <p:spPr bwMode="auto">
          <a:xfrm>
            <a:off x="4716463" y="3124200"/>
            <a:ext cx="1989137" cy="338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Factory automation</a:t>
            </a:r>
          </a:p>
        </p:txBody>
      </p:sp>
      <p:sp>
        <p:nvSpPr>
          <p:cNvPr id="21529" name="TextBox 28"/>
          <p:cNvSpPr txBox="1">
            <a:spLocks noChangeArrowheads="1"/>
          </p:cNvSpPr>
          <p:nvPr/>
        </p:nvSpPr>
        <p:spPr bwMode="auto">
          <a:xfrm>
            <a:off x="7086600" y="2590800"/>
            <a:ext cx="205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/>
              <a:t>Instrumentation</a:t>
            </a:r>
          </a:p>
          <a:p>
            <a:pPr algn="r" eaLnBrk="1" hangingPunct="1"/>
            <a:r>
              <a:rPr lang="en-US"/>
              <a:t>(Soleil Synchrotron)</a:t>
            </a:r>
          </a:p>
        </p:txBody>
      </p:sp>
      <p:sp>
        <p:nvSpPr>
          <p:cNvPr id="21531" name="TextBox 34"/>
          <p:cNvSpPr txBox="1">
            <a:spLocks noChangeArrowheads="1"/>
          </p:cNvSpPr>
          <p:nvPr/>
        </p:nvSpPr>
        <p:spPr bwMode="auto">
          <a:xfrm>
            <a:off x="1600200" y="4419600"/>
            <a:ext cx="13382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/>
              <a:t>Daimler-Chrysler</a:t>
            </a:r>
          </a:p>
        </p:txBody>
      </p:sp>
      <p:sp>
        <p:nvSpPr>
          <p:cNvPr id="21532" name="TextBox 35"/>
          <p:cNvSpPr txBox="1">
            <a:spLocks noChangeArrowheads="1"/>
          </p:cNvSpPr>
          <p:nvPr/>
        </p:nvSpPr>
        <p:spPr bwMode="auto">
          <a:xfrm>
            <a:off x="0" y="1295400"/>
            <a:ext cx="2057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Automotive</a:t>
            </a:r>
          </a:p>
        </p:txBody>
      </p:sp>
      <p:pic>
        <p:nvPicPr>
          <p:cNvPr id="21533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03325"/>
            <a:ext cx="1933575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34" name="TextBox 30"/>
          <p:cNvSpPr txBox="1">
            <a:spLocks noChangeArrowheads="1"/>
          </p:cNvSpPr>
          <p:nvPr/>
        </p:nvSpPr>
        <p:spPr bwMode="auto">
          <a:xfrm>
            <a:off x="2057400" y="939800"/>
            <a:ext cx="2057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Building Systems</a:t>
            </a:r>
          </a:p>
        </p:txBody>
      </p:sp>
      <p:pic>
        <p:nvPicPr>
          <p:cNvPr id="31" name="ShortProcessRelative.wmv" descr="/Users/eal/Archive/talksbyothers/2009/ShortProcessRelative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link="rId15"/>
              </p:ext>
            </p:ext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black">
          <a:xfrm>
            <a:off x="4800600" y="3405188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Example: Thermostat</a:t>
            </a:r>
          </a:p>
        </p:txBody>
      </p:sp>
      <p:pic>
        <p:nvPicPr>
          <p:cNvPr id="3072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9144000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79712" y="4797152"/>
            <a:ext cx="4584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Note: Model includes Hysteresis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More Notation: Default Transitions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304800" y="5013176"/>
            <a:ext cx="8610600" cy="146382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ea typeface="ＭＳ Ｐゴシック" pitchFamily="34" charset="-128"/>
              </a:rPr>
              <a:t>A default transition is enabled if no non-default transition is enabled and it either has no guard or the guard evaluates to true. When is the above default transition enabled? </a:t>
            </a:r>
          </a:p>
        </p:txBody>
      </p:sp>
      <p:pic>
        <p:nvPicPr>
          <p:cNvPr id="31747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295400"/>
            <a:ext cx="54610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Default transitions need not be shown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304800" y="4038600"/>
            <a:ext cx="8610600" cy="2438400"/>
          </a:xfrm>
        </p:spPr>
        <p:txBody>
          <a:bodyPr/>
          <a:lstStyle/>
          <a:p>
            <a:pPr marL="0" indent="0"/>
            <a:endParaRPr lang="en-US" dirty="0" smtClean="0">
              <a:ea typeface="ＭＳ Ｐゴシック" pitchFamily="34" charset="-128"/>
            </a:endParaRPr>
          </a:p>
          <a:p>
            <a:pPr marL="0" indent="0"/>
            <a:endParaRPr lang="en-US" dirty="0" smtClean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b="1" dirty="0" smtClean="0">
                <a:ea typeface="ＭＳ Ｐゴシック" pitchFamily="34" charset="-128"/>
              </a:rPr>
              <a:t>Exercise</a:t>
            </a:r>
            <a:r>
              <a:rPr lang="en-US" dirty="0" smtClean="0">
                <a:ea typeface="ＭＳ Ｐゴシック" pitchFamily="34" charset="-128"/>
              </a:rPr>
              <a:t>: From this picture, construct the formal mathematical model.</a:t>
            </a:r>
          </a:p>
        </p:txBody>
      </p:sp>
      <p:pic>
        <p:nvPicPr>
          <p:cNvPr id="32771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524000"/>
            <a:ext cx="4905375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Extended State Machines</a:t>
            </a:r>
          </a:p>
        </p:txBody>
      </p:sp>
      <p:pic>
        <p:nvPicPr>
          <p:cNvPr id="34818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76400"/>
            <a:ext cx="75311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292100" y="228600"/>
            <a:ext cx="8547100" cy="1040160"/>
          </a:xfrm>
        </p:spPr>
        <p:txBody>
          <a:bodyPr/>
          <a:lstStyle/>
          <a:p>
            <a:pPr algn="l"/>
            <a:r>
              <a:rPr lang="en-US" dirty="0" smtClean="0">
                <a:ea typeface="ＭＳ Ｐゴシック" pitchFamily="34" charset="-128"/>
              </a:rPr>
              <a:t>Traffic Light Controller: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sz="3600" dirty="0" smtClean="0">
                <a:ea typeface="ＭＳ Ｐゴシック" pitchFamily="34" charset="-128"/>
              </a:rPr>
              <a:t>extended </a:t>
            </a:r>
            <a:r>
              <a:rPr lang="en-US" sz="3600" dirty="0" err="1" smtClean="0">
                <a:ea typeface="ＭＳ Ｐゴシック" pitchFamily="34" charset="-128"/>
              </a:rPr>
              <a:t>FSM</a:t>
            </a:r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358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81590"/>
            <a:ext cx="8964488" cy="4531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2" descr="http://www.pps.org/imagedb/image-display?image_id=32843&amp;size=md&amp;hs=728719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0"/>
            <a:ext cx="3347864" cy="209961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396335"/>
            <a:ext cx="7356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Note: time triggered model, e.g. one reaction/second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Non-determinism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>
              <a:ea typeface="ＭＳ Ｐゴシック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ea typeface="ＭＳ Ｐゴシック" pitchFamily="34" charset="-128"/>
              </a:rPr>
              <a:t>Determinism</a:t>
            </a:r>
            <a:r>
              <a:rPr lang="en-US" dirty="0" smtClean="0">
                <a:ea typeface="ＭＳ Ｐゴシック" pitchFamily="34" charset="-128"/>
              </a:rPr>
              <a:t>: In every state, for all input values, exactly one (possibly implicit) transition is enabled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ea typeface="ＭＳ Ｐゴシック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ea typeface="ＭＳ Ｐゴシック" pitchFamily="34" charset="-128"/>
              </a:rPr>
              <a:t>Notes: </a:t>
            </a:r>
          </a:p>
          <a:p>
            <a:pPr marL="939800" lvl="1" indent="-457200">
              <a:buFont typeface="+mj-lt"/>
              <a:buAutoNum type="arabicPeriod"/>
            </a:pPr>
            <a:r>
              <a:rPr lang="en-US" dirty="0" smtClean="0">
                <a:ea typeface="ＭＳ Ｐゴシック" pitchFamily="34" charset="-128"/>
              </a:rPr>
              <a:t>Non-deterministic  </a:t>
            </a:r>
            <a:r>
              <a:rPr lang="en-US" dirty="0" smtClean="0">
                <a:ea typeface="ＭＳ Ｐゴシック" pitchFamily="34" charset="-128"/>
                <a:sym typeface="Symbol" pitchFamily="18" charset="2"/>
              </a:rPr>
              <a:t></a:t>
            </a:r>
            <a:r>
              <a:rPr lang="en-US" dirty="0" smtClean="0">
                <a:ea typeface="ＭＳ Ｐゴシック" pitchFamily="34" charset="-128"/>
              </a:rPr>
              <a:t> Probabilistic</a:t>
            </a:r>
          </a:p>
          <a:p>
            <a:pPr marL="939800" lvl="1" indent="-457200">
              <a:buFont typeface="+mj-lt"/>
              <a:buAutoNum type="arabicPeriod"/>
            </a:pPr>
            <a:r>
              <a:rPr lang="en-US" dirty="0" smtClean="0">
                <a:ea typeface="ＭＳ Ｐゴシック" pitchFamily="34" charset="-128"/>
              </a:rPr>
              <a:t>Non-determinism  </a:t>
            </a:r>
            <a:r>
              <a:rPr lang="en-US" dirty="0" smtClean="0">
                <a:ea typeface="ＭＳ Ｐゴシック" pitchFamily="34" charset="-128"/>
                <a:sym typeface="Symbol" pitchFamily="18" charset="2"/>
              </a:rPr>
              <a:t></a:t>
            </a:r>
            <a:r>
              <a:rPr lang="en-US" dirty="0" smtClean="0">
                <a:ea typeface="ＭＳ Ｐゴシック" pitchFamily="34" charset="-128"/>
              </a:rPr>
              <a:t> Data dependent variability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8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Nondeterminate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FSM</a:t>
            </a:r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700808"/>
            <a:ext cx="6488002" cy="502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5536" y="1124744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Pedestrian arriving at a crosswalk: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5445224"/>
            <a:ext cx="4282775" cy="120032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Note: output of this model is</a:t>
            </a:r>
          </a:p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input for traffic light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FSM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, and </a:t>
            </a:r>
          </a:p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vice versa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Uses of nondeterminism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610600" cy="4800600"/>
          </a:xfrm>
        </p:spPr>
        <p:txBody>
          <a:bodyPr/>
          <a:lstStyle/>
          <a:p>
            <a:pPr marL="495300" indent="-495300" eaLnBrk="1" hangingPunct="1">
              <a:buSzTx/>
              <a:buFont typeface="Wingdings" pitchFamily="2" charset="2"/>
              <a:buAutoNum type="arabicPeriod"/>
            </a:pPr>
            <a:r>
              <a:rPr lang="en-US" dirty="0" smtClean="0">
                <a:ea typeface="ＭＳ Ｐゴシック" pitchFamily="34" charset="-128"/>
              </a:rPr>
              <a:t>Modeling unknown aspects of the environment or system</a:t>
            </a:r>
          </a:p>
          <a:p>
            <a:pPr marL="495300" indent="-495300" eaLnBrk="1" hangingPunct="1">
              <a:buSzTx/>
              <a:buNone/>
            </a:pPr>
            <a:endParaRPr lang="en-US" dirty="0" smtClean="0">
              <a:ea typeface="ＭＳ Ｐゴシック" pitchFamily="34" charset="-128"/>
            </a:endParaRPr>
          </a:p>
          <a:p>
            <a:pPr marL="514350" indent="-514350" eaLnBrk="1" hangingPunct="1">
              <a:buSzTx/>
              <a:buFont typeface="+mj-lt"/>
              <a:buAutoNum type="arabicPeriod" startAt="2"/>
            </a:pPr>
            <a:r>
              <a:rPr lang="en-US" dirty="0" smtClean="0">
                <a:ea typeface="ＭＳ Ｐゴシック" pitchFamily="34" charset="-128"/>
              </a:rPr>
              <a:t>Hiding detail in a </a:t>
            </a:r>
            <a:r>
              <a:rPr lang="en-US" i="1" dirty="0" smtClean="0">
                <a:ea typeface="ＭＳ Ｐゴシック" pitchFamily="34" charset="-128"/>
              </a:rPr>
              <a:t>specification</a:t>
            </a:r>
            <a:r>
              <a:rPr lang="en-US" dirty="0" smtClean="0">
                <a:ea typeface="ＭＳ Ｐゴシック" pitchFamily="34" charset="-128"/>
              </a:rPr>
              <a:t> of the system</a:t>
            </a:r>
          </a:p>
          <a:p>
            <a:pPr marL="914400" lvl="1" indent="-457200" eaLnBrk="1" hangingPunct="1">
              <a:buNone/>
            </a:pPr>
            <a:endParaRPr lang="en-US" dirty="0" smtClean="0"/>
          </a:p>
          <a:p>
            <a:pPr marL="914400" lvl="1" indent="-457200" eaLnBrk="1" hangingPunct="1">
              <a:buNone/>
            </a:pPr>
            <a:endParaRPr lang="en-US" dirty="0" smtClean="0"/>
          </a:p>
          <a:p>
            <a:pPr marL="495300" indent="-495300" eaLnBrk="1" hangingPunct="1"/>
            <a:r>
              <a:rPr lang="en-US" dirty="0" smtClean="0">
                <a:ea typeface="ＭＳ Ｐゴシック" pitchFamily="34" charset="-128"/>
              </a:rPr>
              <a:t>Any other reasons why nondeterministic </a:t>
            </a:r>
            <a:r>
              <a:rPr lang="en-US" dirty="0" err="1" smtClean="0">
                <a:ea typeface="ＭＳ Ｐゴシック" pitchFamily="34" charset="-128"/>
              </a:rPr>
              <a:t>FSMs</a:t>
            </a:r>
            <a:r>
              <a:rPr lang="en-US" dirty="0" smtClean="0">
                <a:ea typeface="ＭＳ Ｐゴシック" pitchFamily="34" charset="-128"/>
              </a:rPr>
              <a:t> might be preferred over deterministic </a:t>
            </a:r>
            <a:r>
              <a:rPr lang="en-US" dirty="0" err="1" smtClean="0">
                <a:ea typeface="ＭＳ Ｐゴシック" pitchFamily="34" charset="-128"/>
              </a:rPr>
              <a:t>FSMs</a:t>
            </a:r>
            <a:r>
              <a:rPr lang="en-US" dirty="0" smtClean="0">
                <a:ea typeface="ＭＳ Ｐゴシック" pitchFamily="34" charset="-128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Size Matters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610600" cy="4800600"/>
          </a:xfrm>
        </p:spPr>
        <p:txBody>
          <a:bodyPr/>
          <a:lstStyle/>
          <a:p>
            <a:pPr marL="914400" lvl="1" indent="-457200" eaLnBrk="1" hangingPunct="1">
              <a:buFont typeface="Wingdings" pitchFamily="2" charset="2"/>
              <a:buNone/>
            </a:pPr>
            <a:endParaRPr lang="en-US" dirty="0" smtClean="0"/>
          </a:p>
          <a:p>
            <a:pPr marL="0" indent="0" eaLnBrk="1" hangingPunct="1"/>
            <a:r>
              <a:rPr lang="en-US" dirty="0" smtClean="0">
                <a:ea typeface="ＭＳ Ｐゴシック" pitchFamily="34" charset="-128"/>
              </a:rPr>
              <a:t>Non-deterministic </a:t>
            </a:r>
            <a:r>
              <a:rPr lang="en-US" dirty="0" err="1" smtClean="0">
                <a:ea typeface="ＭＳ Ｐゴシック" pitchFamily="34" charset="-128"/>
              </a:rPr>
              <a:t>FSMs</a:t>
            </a:r>
            <a:r>
              <a:rPr lang="en-US" dirty="0" smtClean="0">
                <a:ea typeface="ＭＳ Ｐゴシック" pitchFamily="34" charset="-128"/>
              </a:rPr>
              <a:t> are more compact than deterministic </a:t>
            </a:r>
            <a:r>
              <a:rPr lang="en-US" dirty="0" err="1" smtClean="0">
                <a:ea typeface="ＭＳ Ｐゴシック" pitchFamily="34" charset="-128"/>
              </a:rPr>
              <a:t>FSMs</a:t>
            </a:r>
            <a:endParaRPr lang="en-US" dirty="0" smtClean="0">
              <a:ea typeface="ＭＳ Ｐゴシック" pitchFamily="34" charset="-128"/>
            </a:endParaRPr>
          </a:p>
          <a:p>
            <a:pPr marL="914400" lvl="1" indent="-457200" eaLnBrk="1" hangingPunct="1"/>
            <a:r>
              <a:rPr lang="en-US" dirty="0" smtClean="0"/>
              <a:t>A classic result in automata theory shows that a nondeterministic </a:t>
            </a:r>
            <a:r>
              <a:rPr lang="en-US" dirty="0" err="1" smtClean="0"/>
              <a:t>FSM</a:t>
            </a:r>
            <a:r>
              <a:rPr lang="en-US" dirty="0" smtClean="0"/>
              <a:t> has a related deterministic </a:t>
            </a:r>
            <a:r>
              <a:rPr lang="en-US" dirty="0" err="1" smtClean="0"/>
              <a:t>FSM</a:t>
            </a:r>
            <a:r>
              <a:rPr lang="en-US" dirty="0" smtClean="0"/>
              <a:t> that is equivalent in a technical sense (language equivalence, covered in Chapter 13).</a:t>
            </a:r>
          </a:p>
          <a:p>
            <a:pPr marL="914400" lvl="1" indent="-457200" eaLnBrk="1" hangingPunct="1"/>
            <a:endParaRPr lang="en-US" dirty="0" smtClean="0"/>
          </a:p>
          <a:p>
            <a:pPr marL="914400" lvl="1" indent="-457200" eaLnBrk="1" hangingPunct="1"/>
            <a:r>
              <a:rPr lang="en-US" dirty="0" smtClean="0"/>
              <a:t>But the deterministic machine has, in the worst case, many more states (exponential in the number of states of the nondeterministic machine, see Appendix B).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39200" cy="12573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Non-deterministic Behavior: Tree of Computations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10600" cy="2057400"/>
          </a:xfrm>
        </p:spPr>
        <p:txBody>
          <a:bodyPr/>
          <a:lstStyle/>
          <a:p>
            <a:pPr marL="0" indent="0" eaLnBrk="1" hangingPunct="1"/>
            <a:r>
              <a:rPr lang="en-US" dirty="0" smtClean="0">
                <a:ea typeface="ＭＳ Ｐゴシック" pitchFamily="34" charset="-128"/>
              </a:rPr>
              <a:t>For a fixed input sequence:</a:t>
            </a:r>
          </a:p>
          <a:p>
            <a:pPr marL="482600" lvl="1" indent="0" eaLnBrk="1" hangingPunct="1"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 A deterministic system exhibits a single behavior</a:t>
            </a:r>
          </a:p>
          <a:p>
            <a:pPr marL="482600" lvl="1" indent="0" eaLnBrk="1" hangingPunct="1">
              <a:buFont typeface="Wingdings" pitchFamily="2" charset="2"/>
              <a:buChar char="§"/>
            </a:pPr>
            <a:r>
              <a:rPr lang="en-US" dirty="0" smtClean="0">
                <a:ea typeface="ＭＳ Ｐゴシック" pitchFamily="34" charset="-128"/>
              </a:rPr>
              <a:t> A non-deterministic system exhibits a </a:t>
            </a:r>
            <a:r>
              <a:rPr lang="en-US" b="1" dirty="0" smtClean="0">
                <a:ea typeface="ＭＳ Ｐゴシック" pitchFamily="34" charset="-128"/>
              </a:rPr>
              <a:t>set of behaviors</a:t>
            </a:r>
          </a:p>
          <a:p>
            <a:pPr lvl="1" eaLnBrk="1" hangingPunct="1"/>
            <a:r>
              <a:rPr lang="en-US" dirty="0" smtClean="0"/>
              <a:t> visualized as a </a:t>
            </a:r>
            <a:r>
              <a:rPr lang="en-US" i="1" dirty="0" smtClean="0"/>
              <a:t>computation tree</a:t>
            </a:r>
            <a:r>
              <a:rPr lang="en-US" dirty="0" smtClean="0"/>
              <a:t> </a:t>
            </a:r>
          </a:p>
        </p:txBody>
      </p:sp>
      <p:sp>
        <p:nvSpPr>
          <p:cNvPr id="43011" name="Oval 4"/>
          <p:cNvSpPr>
            <a:spLocks noChangeArrowheads="1"/>
          </p:cNvSpPr>
          <p:nvPr/>
        </p:nvSpPr>
        <p:spPr bwMode="auto">
          <a:xfrm>
            <a:off x="838200" y="3810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12" name="Oval 5"/>
          <p:cNvSpPr>
            <a:spLocks noChangeArrowheads="1"/>
          </p:cNvSpPr>
          <p:nvPr/>
        </p:nvSpPr>
        <p:spPr bwMode="auto">
          <a:xfrm>
            <a:off x="1905000" y="3810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13" name="Oval 6"/>
          <p:cNvSpPr>
            <a:spLocks noChangeArrowheads="1"/>
          </p:cNvSpPr>
          <p:nvPr/>
        </p:nvSpPr>
        <p:spPr bwMode="auto">
          <a:xfrm>
            <a:off x="2971800" y="3810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14" name="Oval 7"/>
          <p:cNvSpPr>
            <a:spLocks noChangeArrowheads="1"/>
          </p:cNvSpPr>
          <p:nvPr/>
        </p:nvSpPr>
        <p:spPr bwMode="auto">
          <a:xfrm>
            <a:off x="4038600" y="3810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15" name="Oval 8"/>
          <p:cNvSpPr>
            <a:spLocks noChangeArrowheads="1"/>
          </p:cNvSpPr>
          <p:nvPr/>
        </p:nvSpPr>
        <p:spPr bwMode="auto">
          <a:xfrm>
            <a:off x="5105400" y="3810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16" name="Line 9"/>
          <p:cNvSpPr>
            <a:spLocks noChangeShapeType="1"/>
          </p:cNvSpPr>
          <p:nvPr/>
        </p:nvSpPr>
        <p:spPr bwMode="auto">
          <a:xfrm>
            <a:off x="1143000" y="3886200"/>
            <a:ext cx="609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3017" name="Line 10"/>
          <p:cNvSpPr>
            <a:spLocks noChangeShapeType="1"/>
          </p:cNvSpPr>
          <p:nvPr/>
        </p:nvSpPr>
        <p:spPr bwMode="auto">
          <a:xfrm>
            <a:off x="2209800" y="3886200"/>
            <a:ext cx="609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3018" name="Line 11"/>
          <p:cNvSpPr>
            <a:spLocks noChangeShapeType="1"/>
          </p:cNvSpPr>
          <p:nvPr/>
        </p:nvSpPr>
        <p:spPr bwMode="auto">
          <a:xfrm>
            <a:off x="3276600" y="3886200"/>
            <a:ext cx="609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3019" name="Line 12"/>
          <p:cNvSpPr>
            <a:spLocks noChangeShapeType="1"/>
          </p:cNvSpPr>
          <p:nvPr/>
        </p:nvSpPr>
        <p:spPr bwMode="auto">
          <a:xfrm>
            <a:off x="4343400" y="3886200"/>
            <a:ext cx="609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3020" name="Line 13"/>
          <p:cNvSpPr>
            <a:spLocks noChangeShapeType="1"/>
          </p:cNvSpPr>
          <p:nvPr/>
        </p:nvSpPr>
        <p:spPr bwMode="auto">
          <a:xfrm>
            <a:off x="5410200" y="3886200"/>
            <a:ext cx="609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3021" name="Text Box 14"/>
          <p:cNvSpPr txBox="1">
            <a:spLocks noChangeArrowheads="1"/>
          </p:cNvSpPr>
          <p:nvPr/>
        </p:nvSpPr>
        <p:spPr bwMode="auto">
          <a:xfrm>
            <a:off x="6324600" y="3352800"/>
            <a:ext cx="890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95300" indent="-495300"/>
            <a:r>
              <a:rPr lang="en-US" sz="4000" b="1" i="0">
                <a:solidFill>
                  <a:schemeClr val="tx2"/>
                </a:solidFill>
              </a:rPr>
              <a:t>. . .</a:t>
            </a:r>
          </a:p>
        </p:txBody>
      </p:sp>
      <p:sp>
        <p:nvSpPr>
          <p:cNvPr id="43022" name="Oval 15"/>
          <p:cNvSpPr>
            <a:spLocks noChangeArrowheads="1"/>
          </p:cNvSpPr>
          <p:nvPr/>
        </p:nvSpPr>
        <p:spPr bwMode="auto">
          <a:xfrm>
            <a:off x="914400" y="5257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23" name="Oval 16"/>
          <p:cNvSpPr>
            <a:spLocks noChangeArrowheads="1"/>
          </p:cNvSpPr>
          <p:nvPr/>
        </p:nvSpPr>
        <p:spPr bwMode="auto">
          <a:xfrm>
            <a:off x="1905000" y="5791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24" name="Oval 17"/>
          <p:cNvSpPr>
            <a:spLocks noChangeArrowheads="1"/>
          </p:cNvSpPr>
          <p:nvPr/>
        </p:nvSpPr>
        <p:spPr bwMode="auto">
          <a:xfrm>
            <a:off x="2971800" y="4800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25" name="Oval 18"/>
          <p:cNvSpPr>
            <a:spLocks noChangeArrowheads="1"/>
          </p:cNvSpPr>
          <p:nvPr/>
        </p:nvSpPr>
        <p:spPr bwMode="auto">
          <a:xfrm>
            <a:off x="4191000" y="4800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26" name="Oval 19"/>
          <p:cNvSpPr>
            <a:spLocks noChangeArrowheads="1"/>
          </p:cNvSpPr>
          <p:nvPr/>
        </p:nvSpPr>
        <p:spPr bwMode="auto">
          <a:xfrm>
            <a:off x="5410200" y="4800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27" name="Line 20"/>
          <p:cNvSpPr>
            <a:spLocks noChangeShapeType="1"/>
          </p:cNvSpPr>
          <p:nvPr/>
        </p:nvSpPr>
        <p:spPr bwMode="auto">
          <a:xfrm>
            <a:off x="1143000" y="5410200"/>
            <a:ext cx="609600" cy="3810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28" name="Line 21"/>
          <p:cNvSpPr>
            <a:spLocks noChangeShapeType="1"/>
          </p:cNvSpPr>
          <p:nvPr/>
        </p:nvSpPr>
        <p:spPr bwMode="auto">
          <a:xfrm>
            <a:off x="2209800" y="4876800"/>
            <a:ext cx="609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3029" name="Line 22"/>
          <p:cNvSpPr>
            <a:spLocks noChangeShapeType="1"/>
          </p:cNvSpPr>
          <p:nvPr/>
        </p:nvSpPr>
        <p:spPr bwMode="auto">
          <a:xfrm>
            <a:off x="3352800" y="4876800"/>
            <a:ext cx="609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3030" name="Line 23"/>
          <p:cNvSpPr>
            <a:spLocks noChangeShapeType="1"/>
          </p:cNvSpPr>
          <p:nvPr/>
        </p:nvSpPr>
        <p:spPr bwMode="auto">
          <a:xfrm>
            <a:off x="4572000" y="4876800"/>
            <a:ext cx="609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3031" name="Line 24"/>
          <p:cNvSpPr>
            <a:spLocks noChangeShapeType="1"/>
          </p:cNvSpPr>
          <p:nvPr/>
        </p:nvSpPr>
        <p:spPr bwMode="auto">
          <a:xfrm>
            <a:off x="5791200" y="4876800"/>
            <a:ext cx="609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3032" name="Oval 25"/>
          <p:cNvSpPr>
            <a:spLocks noChangeArrowheads="1"/>
          </p:cNvSpPr>
          <p:nvPr/>
        </p:nvSpPr>
        <p:spPr bwMode="auto">
          <a:xfrm>
            <a:off x="1905000" y="4800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33" name="Oval 26"/>
          <p:cNvSpPr>
            <a:spLocks noChangeArrowheads="1"/>
          </p:cNvSpPr>
          <p:nvPr/>
        </p:nvSpPr>
        <p:spPr bwMode="auto">
          <a:xfrm>
            <a:off x="2895600" y="5486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34" name="Oval 27"/>
          <p:cNvSpPr>
            <a:spLocks noChangeArrowheads="1"/>
          </p:cNvSpPr>
          <p:nvPr/>
        </p:nvSpPr>
        <p:spPr bwMode="auto">
          <a:xfrm>
            <a:off x="2895600" y="6248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35" name="Oval 28"/>
          <p:cNvSpPr>
            <a:spLocks noChangeArrowheads="1"/>
          </p:cNvSpPr>
          <p:nvPr/>
        </p:nvSpPr>
        <p:spPr bwMode="auto">
          <a:xfrm>
            <a:off x="4191000" y="5486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36" name="Oval 29"/>
          <p:cNvSpPr>
            <a:spLocks noChangeArrowheads="1"/>
          </p:cNvSpPr>
          <p:nvPr/>
        </p:nvSpPr>
        <p:spPr bwMode="auto">
          <a:xfrm>
            <a:off x="4191000" y="6019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37" name="Oval 30"/>
          <p:cNvSpPr>
            <a:spLocks noChangeArrowheads="1"/>
          </p:cNvSpPr>
          <p:nvPr/>
        </p:nvSpPr>
        <p:spPr bwMode="auto">
          <a:xfrm>
            <a:off x="4191000" y="6477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38" name="Line 31"/>
          <p:cNvSpPr>
            <a:spLocks noChangeShapeType="1"/>
          </p:cNvSpPr>
          <p:nvPr/>
        </p:nvSpPr>
        <p:spPr bwMode="auto">
          <a:xfrm>
            <a:off x="2133600" y="5943600"/>
            <a:ext cx="609600" cy="3810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39" name="Line 32"/>
          <p:cNvSpPr>
            <a:spLocks noChangeShapeType="1"/>
          </p:cNvSpPr>
          <p:nvPr/>
        </p:nvSpPr>
        <p:spPr bwMode="auto">
          <a:xfrm>
            <a:off x="3200400" y="6400800"/>
            <a:ext cx="762000" cy="152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40" name="Line 33"/>
          <p:cNvSpPr>
            <a:spLocks noChangeShapeType="1"/>
          </p:cNvSpPr>
          <p:nvPr/>
        </p:nvSpPr>
        <p:spPr bwMode="auto">
          <a:xfrm flipV="1">
            <a:off x="1143000" y="4953000"/>
            <a:ext cx="685800" cy="228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41" name="Line 34"/>
          <p:cNvSpPr>
            <a:spLocks noChangeShapeType="1"/>
          </p:cNvSpPr>
          <p:nvPr/>
        </p:nvSpPr>
        <p:spPr bwMode="auto">
          <a:xfrm flipV="1">
            <a:off x="2133600" y="5562600"/>
            <a:ext cx="685800" cy="228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42" name="Line 35"/>
          <p:cNvSpPr>
            <a:spLocks noChangeShapeType="1"/>
          </p:cNvSpPr>
          <p:nvPr/>
        </p:nvSpPr>
        <p:spPr bwMode="auto">
          <a:xfrm>
            <a:off x="3200400" y="5562600"/>
            <a:ext cx="8382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43" name="Line 36"/>
          <p:cNvSpPr>
            <a:spLocks noChangeShapeType="1"/>
          </p:cNvSpPr>
          <p:nvPr/>
        </p:nvSpPr>
        <p:spPr bwMode="auto">
          <a:xfrm flipV="1">
            <a:off x="3124200" y="6096000"/>
            <a:ext cx="914400" cy="152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44" name="Line 37"/>
          <p:cNvSpPr>
            <a:spLocks noChangeShapeType="1"/>
          </p:cNvSpPr>
          <p:nvPr/>
        </p:nvSpPr>
        <p:spPr bwMode="auto">
          <a:xfrm>
            <a:off x="4495800" y="5562600"/>
            <a:ext cx="609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3045" name="Line 38"/>
          <p:cNvSpPr>
            <a:spLocks noChangeShapeType="1"/>
          </p:cNvSpPr>
          <p:nvPr/>
        </p:nvSpPr>
        <p:spPr bwMode="auto">
          <a:xfrm>
            <a:off x="4495800" y="6096000"/>
            <a:ext cx="609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3046" name="Line 39"/>
          <p:cNvSpPr>
            <a:spLocks noChangeShapeType="1"/>
          </p:cNvSpPr>
          <p:nvPr/>
        </p:nvSpPr>
        <p:spPr bwMode="auto">
          <a:xfrm>
            <a:off x="4495800" y="6553200"/>
            <a:ext cx="609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3047" name="Text Box 40"/>
          <p:cNvSpPr txBox="1">
            <a:spLocks noChangeArrowheads="1"/>
          </p:cNvSpPr>
          <p:nvPr/>
        </p:nvSpPr>
        <p:spPr bwMode="auto">
          <a:xfrm>
            <a:off x="5181600" y="6156325"/>
            <a:ext cx="890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95300" indent="-495300"/>
            <a:r>
              <a:rPr lang="en-US" sz="4000" b="1" i="0">
                <a:solidFill>
                  <a:schemeClr val="tx2"/>
                </a:solidFill>
              </a:rPr>
              <a:t>. . .</a:t>
            </a:r>
          </a:p>
        </p:txBody>
      </p:sp>
      <p:sp>
        <p:nvSpPr>
          <p:cNvPr id="43048" name="Text Box 41"/>
          <p:cNvSpPr txBox="1">
            <a:spLocks noChangeArrowheads="1"/>
          </p:cNvSpPr>
          <p:nvPr/>
        </p:nvSpPr>
        <p:spPr bwMode="auto">
          <a:xfrm>
            <a:off x="5181600" y="5029200"/>
            <a:ext cx="890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95300" indent="-495300"/>
            <a:r>
              <a:rPr lang="en-US" sz="4000" b="1" i="0">
                <a:solidFill>
                  <a:schemeClr val="tx2"/>
                </a:solidFill>
              </a:rPr>
              <a:t>. . .</a:t>
            </a:r>
          </a:p>
        </p:txBody>
      </p:sp>
      <p:sp>
        <p:nvSpPr>
          <p:cNvPr id="43049" name="Text Box 42"/>
          <p:cNvSpPr txBox="1">
            <a:spLocks noChangeArrowheads="1"/>
          </p:cNvSpPr>
          <p:nvPr/>
        </p:nvSpPr>
        <p:spPr bwMode="auto">
          <a:xfrm>
            <a:off x="5181600" y="5638800"/>
            <a:ext cx="890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95300" indent="-495300"/>
            <a:r>
              <a:rPr lang="en-US" sz="4000" b="1" i="0">
                <a:solidFill>
                  <a:schemeClr val="tx2"/>
                </a:solidFill>
              </a:rPr>
              <a:t>. . .</a:t>
            </a:r>
          </a:p>
        </p:txBody>
      </p:sp>
      <p:sp>
        <p:nvSpPr>
          <p:cNvPr id="43050" name="Text Box 44"/>
          <p:cNvSpPr txBox="1">
            <a:spLocks noChangeArrowheads="1"/>
          </p:cNvSpPr>
          <p:nvPr/>
        </p:nvSpPr>
        <p:spPr bwMode="auto">
          <a:xfrm>
            <a:off x="6477000" y="4343400"/>
            <a:ext cx="890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95300" indent="-495300"/>
            <a:r>
              <a:rPr lang="en-US" sz="4000" b="1" i="0">
                <a:solidFill>
                  <a:schemeClr val="tx2"/>
                </a:solidFill>
              </a:rPr>
              <a:t>. . .</a:t>
            </a:r>
          </a:p>
        </p:txBody>
      </p:sp>
      <p:sp>
        <p:nvSpPr>
          <p:cNvPr id="43051" name="Text Box 45"/>
          <p:cNvSpPr txBox="1">
            <a:spLocks noChangeArrowheads="1"/>
          </p:cNvSpPr>
          <p:nvPr/>
        </p:nvSpPr>
        <p:spPr bwMode="auto">
          <a:xfrm>
            <a:off x="228600" y="3276600"/>
            <a:ext cx="36972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95300" indent="-495300"/>
            <a:r>
              <a:rPr lang="en-US" sz="2200" i="0"/>
              <a:t>Deterministic FSM behavior:</a:t>
            </a:r>
          </a:p>
        </p:txBody>
      </p:sp>
      <p:sp>
        <p:nvSpPr>
          <p:cNvPr id="43052" name="Text Box 46"/>
          <p:cNvSpPr txBox="1">
            <a:spLocks noChangeArrowheads="1"/>
          </p:cNvSpPr>
          <p:nvPr/>
        </p:nvSpPr>
        <p:spPr bwMode="auto">
          <a:xfrm>
            <a:off x="304800" y="4343400"/>
            <a:ext cx="42576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95300" indent="-495300"/>
            <a:r>
              <a:rPr lang="en-US" sz="2200" i="0"/>
              <a:t>Non-deterministic FSM behavior: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CPS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Term Cyber Physical System was coined by Helen Gill (2006):</a:t>
            </a:r>
          </a:p>
          <a:p>
            <a:pPr lvl="1"/>
            <a:r>
              <a:rPr lang="en-US" dirty="0" smtClean="0"/>
              <a:t>integration of computation and physical processes</a:t>
            </a:r>
          </a:p>
          <a:p>
            <a:r>
              <a:rPr lang="en-US" dirty="0" smtClean="0"/>
              <a:t>Relation to cybernetics (Norbert Wiener, 1948)</a:t>
            </a:r>
          </a:p>
          <a:p>
            <a:pPr lvl="1"/>
            <a:r>
              <a:rPr lang="en-US" dirty="0" smtClean="0"/>
              <a:t>computer-based feedback control systems </a:t>
            </a:r>
          </a:p>
          <a:p>
            <a:pPr lvl="1"/>
            <a:r>
              <a:rPr lang="en-US" dirty="0" smtClean="0"/>
              <a:t>closed loop control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Embedded processing system </a:t>
            </a:r>
            <a:r>
              <a:rPr lang="en-US" dirty="0" smtClean="0"/>
              <a:t>which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controls a physical system</a:t>
            </a:r>
            <a:r>
              <a:rPr lang="en-US" dirty="0" smtClean="0"/>
              <a:t> (plant), using a </a:t>
            </a:r>
            <a:r>
              <a:rPr lang="en-US" dirty="0" smtClean="0">
                <a:solidFill>
                  <a:schemeClr val="accent2"/>
                </a:solidFill>
              </a:rPr>
              <a:t>closed loop </a:t>
            </a:r>
            <a:r>
              <a:rPr lang="en-US" dirty="0" smtClean="0"/>
              <a:t>with sensors and actuators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Actor Model of an FSM</a:t>
            </a:r>
          </a:p>
        </p:txBody>
      </p:sp>
      <p:pic>
        <p:nvPicPr>
          <p:cNvPr id="50178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066800"/>
            <a:ext cx="55435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Box 3"/>
          <p:cNvSpPr txBox="1">
            <a:spLocks noChangeArrowheads="1"/>
          </p:cNvSpPr>
          <p:nvPr/>
        </p:nvSpPr>
        <p:spPr bwMode="auto">
          <a:xfrm>
            <a:off x="609600" y="5715000"/>
            <a:ext cx="80311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This model enables </a:t>
            </a:r>
            <a:r>
              <a:rPr lang="en-US" b="1"/>
              <a:t>composition</a:t>
            </a:r>
            <a:r>
              <a:rPr lang="en-US"/>
              <a:t> of state machines.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What can we do with </a:t>
            </a:r>
            <a:r>
              <a:rPr lang="en-US" dirty="0" err="1" smtClean="0">
                <a:ea typeface="ＭＳ Ｐゴシック" pitchFamily="34" charset="-128"/>
              </a:rPr>
              <a:t>FSMs</a:t>
            </a:r>
            <a:r>
              <a:rPr lang="en-US" dirty="0" smtClean="0">
                <a:ea typeface="ＭＳ Ｐゴシック" pitchFamily="34" charset="-128"/>
              </a:rPr>
              <a:t>?</a:t>
            </a:r>
          </a:p>
        </p:txBody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200" dirty="0" err="1" smtClean="0">
                <a:solidFill>
                  <a:srgbClr val="0000FF"/>
                </a:solidFill>
                <a:ea typeface="ＭＳ Ｐゴシック" pitchFamily="34" charset="-128"/>
              </a:rPr>
              <a:t>FSMs</a:t>
            </a:r>
            <a:r>
              <a:rPr lang="en-US" sz="3200" dirty="0" smtClean="0">
                <a:solidFill>
                  <a:srgbClr val="0000FF"/>
                </a:solidFill>
                <a:ea typeface="ＭＳ Ｐゴシック" pitchFamily="34" charset="-128"/>
              </a:rPr>
              <a:t> provide</a:t>
            </a:r>
            <a:r>
              <a:rPr lang="en-US" u="sng" dirty="0" smtClean="0">
                <a:ea typeface="ＭＳ Ｐゴシック" pitchFamily="34" charset="-128"/>
              </a:rPr>
              <a:t>:</a:t>
            </a:r>
            <a:r>
              <a:rPr lang="en-US" dirty="0" smtClean="0">
                <a:ea typeface="ＭＳ Ｐゴシック" pitchFamily="34" charset="-128"/>
              </a:rPr>
              <a:t> </a:t>
            </a:r>
          </a:p>
          <a:p>
            <a:pPr marL="0" indent="0" eaLnBrk="1" hangingPunct="1">
              <a:buFont typeface="Wingdings" pitchFamily="2" charset="2"/>
              <a:buChar char="Ø"/>
            </a:pPr>
            <a:r>
              <a:rPr lang="en-US" dirty="0" smtClean="0">
                <a:ea typeface="ＭＳ Ｐゴシック" pitchFamily="34" charset="-128"/>
              </a:rPr>
              <a:t>A way to represent the system for:</a:t>
            </a:r>
          </a:p>
          <a:p>
            <a:pPr marL="919163" lvl="1" indent="-401638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/>
              <a:t>Mathematical analysis </a:t>
            </a:r>
          </a:p>
          <a:p>
            <a:pPr marL="919163" lvl="1" indent="-401638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/>
              <a:t>So that a computer program can manipulate it</a:t>
            </a:r>
          </a:p>
          <a:p>
            <a:pPr marL="0" indent="0" eaLnBrk="1" hangingPunct="1">
              <a:buFont typeface="Wingdings" pitchFamily="2" charset="2"/>
              <a:buChar char="Ø"/>
            </a:pPr>
            <a:r>
              <a:rPr lang="en-US" dirty="0" smtClean="0">
                <a:ea typeface="ＭＳ Ｐゴシック" pitchFamily="34" charset="-128"/>
              </a:rPr>
              <a:t>A way to model the environment</a:t>
            </a:r>
          </a:p>
          <a:p>
            <a:pPr marL="0" indent="0" eaLnBrk="1" hangingPunct="1">
              <a:buFont typeface="Wingdings" pitchFamily="2" charset="2"/>
              <a:buChar char="Ø"/>
            </a:pPr>
            <a:r>
              <a:rPr lang="en-US" dirty="0" smtClean="0">
                <a:ea typeface="ＭＳ Ｐゴシック" pitchFamily="34" charset="-128"/>
              </a:rPr>
              <a:t>A way to represent what the system </a:t>
            </a:r>
            <a:r>
              <a:rPr lang="en-US" i="1" dirty="0" smtClean="0">
                <a:ea typeface="ＭＳ Ｐゴシック" pitchFamily="34" charset="-128"/>
              </a:rPr>
              <a:t>must </a:t>
            </a:r>
            <a:r>
              <a:rPr lang="en-US" dirty="0" smtClean="0">
                <a:ea typeface="ＭＳ Ｐゴシック" pitchFamily="34" charset="-128"/>
              </a:rPr>
              <a:t>do and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   </a:t>
            </a:r>
            <a:r>
              <a:rPr lang="en-US" i="1" dirty="0" smtClean="0">
                <a:ea typeface="ＭＳ Ｐゴシック" pitchFamily="34" charset="-128"/>
              </a:rPr>
              <a:t>must not</a:t>
            </a:r>
            <a:r>
              <a:rPr lang="en-US" dirty="0" smtClean="0">
                <a:ea typeface="ＭＳ Ｐゴシック" pitchFamily="34" charset="-128"/>
              </a:rPr>
              <a:t> do – its specification.</a:t>
            </a:r>
          </a:p>
          <a:p>
            <a:pPr marL="0" indent="0" eaLnBrk="1" hangingPunct="1">
              <a:buFont typeface="Wingdings" pitchFamily="2" charset="2"/>
              <a:buChar char="Ø"/>
            </a:pPr>
            <a:r>
              <a:rPr lang="en-US" dirty="0" smtClean="0">
                <a:ea typeface="ＭＳ Ｐゴシック" pitchFamily="34" charset="-128"/>
              </a:rPr>
              <a:t>A way to check whether the system satisfies its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   specification in its operating environment.</a:t>
            </a:r>
          </a:p>
          <a:p>
            <a:pPr marL="0" indent="0" eaLnBrk="1" hangingPunct="1">
              <a:lnSpc>
                <a:spcPct val="90000"/>
              </a:lnSpc>
              <a:buSzTx/>
              <a:buFont typeface="Wingdings" pitchFamily="2" charset="2"/>
              <a:buAutoNum type="arabicPeriod"/>
            </a:pPr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073150"/>
            <a:ext cx="8585200" cy="2067818"/>
          </a:xfrm>
        </p:spPr>
        <p:txBody>
          <a:bodyPr/>
          <a:lstStyle/>
          <a:p>
            <a:r>
              <a:rPr lang="en-US" dirty="0" smtClean="0"/>
              <a:t>Suppose we use the next model for pedestrian arrival (see slides 44 and 46)</a:t>
            </a:r>
          </a:p>
          <a:p>
            <a:r>
              <a:rPr lang="en-US" dirty="0" smtClean="0"/>
              <a:t>Q: show that it is possible that after arrival the car traffic light does never turn to red</a:t>
            </a:r>
            <a:endParaRPr lang="en-US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138" y="3591364"/>
            <a:ext cx="5894110" cy="297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Intermezzo: </a:t>
            </a:r>
            <a:r>
              <a:rPr lang="en-US" dirty="0" err="1" smtClean="0"/>
              <a:t>FSM</a:t>
            </a:r>
            <a:r>
              <a:rPr lang="en-US" dirty="0" smtClean="0"/>
              <a:t> in processors</a:t>
            </a:r>
            <a:br>
              <a:rPr lang="en-US" dirty="0" smtClean="0"/>
            </a:br>
            <a:r>
              <a:rPr lang="en-US" dirty="0" smtClean="0"/>
              <a:t>- e.g. </a:t>
            </a:r>
            <a:r>
              <a:rPr lang="en-US" dirty="0" err="1" smtClean="0"/>
              <a:t>multicycle</a:t>
            </a:r>
            <a:r>
              <a:rPr lang="en-US" dirty="0" smtClean="0"/>
              <a:t> implementation</a:t>
            </a:r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00025" y="1489075"/>
            <a:ext cx="8710613" cy="4470400"/>
            <a:chOff x="126" y="938"/>
            <a:chExt cx="5487" cy="2816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243" y="1066"/>
              <a:ext cx="4134" cy="2663"/>
              <a:chOff x="243" y="1066"/>
              <a:chExt cx="4134" cy="2663"/>
            </a:xfrm>
          </p:grpSpPr>
          <p:sp>
            <p:nvSpPr>
              <p:cNvPr id="271" name="Line 5"/>
              <p:cNvSpPr>
                <a:spLocks noChangeShapeType="1"/>
              </p:cNvSpPr>
              <p:nvPr/>
            </p:nvSpPr>
            <p:spPr bwMode="auto">
              <a:xfrm flipH="1">
                <a:off x="2147" y="2850"/>
                <a:ext cx="517" cy="1"/>
              </a:xfrm>
              <a:prstGeom prst="line">
                <a:avLst/>
              </a:prstGeom>
              <a:noFill/>
              <a:ln w="396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" name="Freeform 6"/>
              <p:cNvSpPr>
                <a:spLocks/>
              </p:cNvSpPr>
              <p:nvPr/>
            </p:nvSpPr>
            <p:spPr bwMode="auto">
              <a:xfrm>
                <a:off x="3891" y="1645"/>
                <a:ext cx="301" cy="107"/>
              </a:xfrm>
              <a:custGeom>
                <a:avLst/>
                <a:gdLst>
                  <a:gd name="T0" fmla="*/ 0 w 301"/>
                  <a:gd name="T1" fmla="*/ 0 h 107"/>
                  <a:gd name="T2" fmla="*/ 184 w 301"/>
                  <a:gd name="T3" fmla="*/ 4 h 107"/>
                  <a:gd name="T4" fmla="*/ 184 w 301"/>
                  <a:gd name="T5" fmla="*/ 107 h 107"/>
                  <a:gd name="T6" fmla="*/ 301 w 301"/>
                  <a:gd name="T7" fmla="*/ 107 h 10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1"/>
                  <a:gd name="T13" fmla="*/ 0 h 107"/>
                  <a:gd name="T14" fmla="*/ 301 w 301"/>
                  <a:gd name="T15" fmla="*/ 107 h 10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1" h="107">
                    <a:moveTo>
                      <a:pt x="0" y="0"/>
                    </a:moveTo>
                    <a:lnTo>
                      <a:pt x="184" y="4"/>
                    </a:lnTo>
                    <a:lnTo>
                      <a:pt x="184" y="107"/>
                    </a:lnTo>
                    <a:lnTo>
                      <a:pt x="301" y="107"/>
                    </a:lnTo>
                  </a:path>
                </a:pathLst>
              </a:custGeom>
              <a:noFill/>
              <a:ln w="396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" name="Freeform 7"/>
              <p:cNvSpPr>
                <a:spLocks/>
              </p:cNvSpPr>
              <p:nvPr/>
            </p:nvSpPr>
            <p:spPr bwMode="auto">
              <a:xfrm>
                <a:off x="3549" y="2845"/>
                <a:ext cx="213" cy="449"/>
              </a:xfrm>
              <a:custGeom>
                <a:avLst/>
                <a:gdLst>
                  <a:gd name="T0" fmla="*/ 105 w 213"/>
                  <a:gd name="T1" fmla="*/ 449 h 449"/>
                  <a:gd name="T2" fmla="*/ 124 w 213"/>
                  <a:gd name="T3" fmla="*/ 444 h 449"/>
                  <a:gd name="T4" fmla="*/ 139 w 213"/>
                  <a:gd name="T5" fmla="*/ 436 h 449"/>
                  <a:gd name="T6" fmla="*/ 154 w 213"/>
                  <a:gd name="T7" fmla="*/ 424 h 449"/>
                  <a:gd name="T8" fmla="*/ 170 w 213"/>
                  <a:gd name="T9" fmla="*/ 407 h 449"/>
                  <a:gd name="T10" fmla="*/ 182 w 213"/>
                  <a:gd name="T11" fmla="*/ 383 h 449"/>
                  <a:gd name="T12" fmla="*/ 191 w 213"/>
                  <a:gd name="T13" fmla="*/ 358 h 449"/>
                  <a:gd name="T14" fmla="*/ 200 w 213"/>
                  <a:gd name="T15" fmla="*/ 325 h 449"/>
                  <a:gd name="T16" fmla="*/ 207 w 213"/>
                  <a:gd name="T17" fmla="*/ 296 h 449"/>
                  <a:gd name="T18" fmla="*/ 213 w 213"/>
                  <a:gd name="T19" fmla="*/ 259 h 449"/>
                  <a:gd name="T20" fmla="*/ 213 w 213"/>
                  <a:gd name="T21" fmla="*/ 222 h 449"/>
                  <a:gd name="T22" fmla="*/ 213 w 213"/>
                  <a:gd name="T23" fmla="*/ 185 h 449"/>
                  <a:gd name="T24" fmla="*/ 207 w 213"/>
                  <a:gd name="T25" fmla="*/ 153 h 449"/>
                  <a:gd name="T26" fmla="*/ 200 w 213"/>
                  <a:gd name="T27" fmla="*/ 120 h 449"/>
                  <a:gd name="T28" fmla="*/ 191 w 213"/>
                  <a:gd name="T29" fmla="*/ 91 h 449"/>
                  <a:gd name="T30" fmla="*/ 182 w 213"/>
                  <a:gd name="T31" fmla="*/ 66 h 449"/>
                  <a:gd name="T32" fmla="*/ 170 w 213"/>
                  <a:gd name="T33" fmla="*/ 42 h 449"/>
                  <a:gd name="T34" fmla="*/ 154 w 213"/>
                  <a:gd name="T35" fmla="*/ 25 h 449"/>
                  <a:gd name="T36" fmla="*/ 139 w 213"/>
                  <a:gd name="T37" fmla="*/ 9 h 449"/>
                  <a:gd name="T38" fmla="*/ 124 w 213"/>
                  <a:gd name="T39" fmla="*/ 0 h 449"/>
                  <a:gd name="T40" fmla="*/ 108 w 213"/>
                  <a:gd name="T41" fmla="*/ 0 h 449"/>
                  <a:gd name="T42" fmla="*/ 90 w 213"/>
                  <a:gd name="T43" fmla="*/ 0 h 449"/>
                  <a:gd name="T44" fmla="*/ 74 w 213"/>
                  <a:gd name="T45" fmla="*/ 9 h 449"/>
                  <a:gd name="T46" fmla="*/ 59 w 213"/>
                  <a:gd name="T47" fmla="*/ 25 h 449"/>
                  <a:gd name="T48" fmla="*/ 44 w 213"/>
                  <a:gd name="T49" fmla="*/ 42 h 449"/>
                  <a:gd name="T50" fmla="*/ 31 w 213"/>
                  <a:gd name="T51" fmla="*/ 66 h 449"/>
                  <a:gd name="T52" fmla="*/ 22 w 213"/>
                  <a:gd name="T53" fmla="*/ 91 h 449"/>
                  <a:gd name="T54" fmla="*/ 13 w 213"/>
                  <a:gd name="T55" fmla="*/ 120 h 449"/>
                  <a:gd name="T56" fmla="*/ 7 w 213"/>
                  <a:gd name="T57" fmla="*/ 153 h 449"/>
                  <a:gd name="T58" fmla="*/ 4 w 213"/>
                  <a:gd name="T59" fmla="*/ 185 h 449"/>
                  <a:gd name="T60" fmla="*/ 0 w 213"/>
                  <a:gd name="T61" fmla="*/ 222 h 449"/>
                  <a:gd name="T62" fmla="*/ 4 w 213"/>
                  <a:gd name="T63" fmla="*/ 259 h 449"/>
                  <a:gd name="T64" fmla="*/ 7 w 213"/>
                  <a:gd name="T65" fmla="*/ 296 h 449"/>
                  <a:gd name="T66" fmla="*/ 13 w 213"/>
                  <a:gd name="T67" fmla="*/ 325 h 449"/>
                  <a:gd name="T68" fmla="*/ 22 w 213"/>
                  <a:gd name="T69" fmla="*/ 358 h 449"/>
                  <a:gd name="T70" fmla="*/ 31 w 213"/>
                  <a:gd name="T71" fmla="*/ 383 h 449"/>
                  <a:gd name="T72" fmla="*/ 44 w 213"/>
                  <a:gd name="T73" fmla="*/ 407 h 449"/>
                  <a:gd name="T74" fmla="*/ 59 w 213"/>
                  <a:gd name="T75" fmla="*/ 424 h 449"/>
                  <a:gd name="T76" fmla="*/ 74 w 213"/>
                  <a:gd name="T77" fmla="*/ 436 h 449"/>
                  <a:gd name="T78" fmla="*/ 90 w 213"/>
                  <a:gd name="T79" fmla="*/ 444 h 449"/>
                  <a:gd name="T80" fmla="*/ 108 w 213"/>
                  <a:gd name="T81" fmla="*/ 449 h 449"/>
                  <a:gd name="T82" fmla="*/ 108 w 213"/>
                  <a:gd name="T83" fmla="*/ 449 h 449"/>
                  <a:gd name="T84" fmla="*/ 105 w 213"/>
                  <a:gd name="T85" fmla="*/ 449 h 44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13"/>
                  <a:gd name="T130" fmla="*/ 0 h 449"/>
                  <a:gd name="T131" fmla="*/ 213 w 213"/>
                  <a:gd name="T132" fmla="*/ 449 h 44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13" h="449">
                    <a:moveTo>
                      <a:pt x="105" y="449"/>
                    </a:moveTo>
                    <a:lnTo>
                      <a:pt x="124" y="444"/>
                    </a:lnTo>
                    <a:lnTo>
                      <a:pt x="139" y="436"/>
                    </a:lnTo>
                    <a:lnTo>
                      <a:pt x="154" y="424"/>
                    </a:lnTo>
                    <a:lnTo>
                      <a:pt x="170" y="407"/>
                    </a:lnTo>
                    <a:lnTo>
                      <a:pt x="182" y="383"/>
                    </a:lnTo>
                    <a:lnTo>
                      <a:pt x="191" y="358"/>
                    </a:lnTo>
                    <a:lnTo>
                      <a:pt x="200" y="325"/>
                    </a:lnTo>
                    <a:lnTo>
                      <a:pt x="207" y="296"/>
                    </a:lnTo>
                    <a:lnTo>
                      <a:pt x="213" y="259"/>
                    </a:lnTo>
                    <a:lnTo>
                      <a:pt x="213" y="222"/>
                    </a:lnTo>
                    <a:lnTo>
                      <a:pt x="213" y="185"/>
                    </a:lnTo>
                    <a:lnTo>
                      <a:pt x="207" y="153"/>
                    </a:lnTo>
                    <a:lnTo>
                      <a:pt x="200" y="120"/>
                    </a:lnTo>
                    <a:lnTo>
                      <a:pt x="191" y="91"/>
                    </a:lnTo>
                    <a:lnTo>
                      <a:pt x="182" y="66"/>
                    </a:lnTo>
                    <a:lnTo>
                      <a:pt x="170" y="42"/>
                    </a:lnTo>
                    <a:lnTo>
                      <a:pt x="154" y="25"/>
                    </a:lnTo>
                    <a:lnTo>
                      <a:pt x="139" y="9"/>
                    </a:lnTo>
                    <a:lnTo>
                      <a:pt x="124" y="0"/>
                    </a:lnTo>
                    <a:lnTo>
                      <a:pt x="108" y="0"/>
                    </a:lnTo>
                    <a:lnTo>
                      <a:pt x="90" y="0"/>
                    </a:lnTo>
                    <a:lnTo>
                      <a:pt x="74" y="9"/>
                    </a:lnTo>
                    <a:lnTo>
                      <a:pt x="59" y="25"/>
                    </a:lnTo>
                    <a:lnTo>
                      <a:pt x="44" y="42"/>
                    </a:lnTo>
                    <a:lnTo>
                      <a:pt x="31" y="66"/>
                    </a:lnTo>
                    <a:lnTo>
                      <a:pt x="22" y="91"/>
                    </a:lnTo>
                    <a:lnTo>
                      <a:pt x="13" y="120"/>
                    </a:lnTo>
                    <a:lnTo>
                      <a:pt x="7" y="153"/>
                    </a:lnTo>
                    <a:lnTo>
                      <a:pt x="4" y="185"/>
                    </a:lnTo>
                    <a:lnTo>
                      <a:pt x="0" y="222"/>
                    </a:lnTo>
                    <a:lnTo>
                      <a:pt x="4" y="259"/>
                    </a:lnTo>
                    <a:lnTo>
                      <a:pt x="7" y="296"/>
                    </a:lnTo>
                    <a:lnTo>
                      <a:pt x="13" y="325"/>
                    </a:lnTo>
                    <a:lnTo>
                      <a:pt x="22" y="358"/>
                    </a:lnTo>
                    <a:lnTo>
                      <a:pt x="31" y="383"/>
                    </a:lnTo>
                    <a:lnTo>
                      <a:pt x="44" y="407"/>
                    </a:lnTo>
                    <a:lnTo>
                      <a:pt x="59" y="424"/>
                    </a:lnTo>
                    <a:lnTo>
                      <a:pt x="74" y="436"/>
                    </a:lnTo>
                    <a:lnTo>
                      <a:pt x="90" y="444"/>
                    </a:lnTo>
                    <a:lnTo>
                      <a:pt x="108" y="449"/>
                    </a:lnTo>
                    <a:lnTo>
                      <a:pt x="105" y="4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Freeform 8"/>
              <p:cNvSpPr>
                <a:spLocks/>
              </p:cNvSpPr>
              <p:nvPr/>
            </p:nvSpPr>
            <p:spPr bwMode="auto">
              <a:xfrm>
                <a:off x="3549" y="2845"/>
                <a:ext cx="213" cy="449"/>
              </a:xfrm>
              <a:custGeom>
                <a:avLst/>
                <a:gdLst>
                  <a:gd name="T0" fmla="*/ 105 w 213"/>
                  <a:gd name="T1" fmla="*/ 449 h 449"/>
                  <a:gd name="T2" fmla="*/ 124 w 213"/>
                  <a:gd name="T3" fmla="*/ 444 h 449"/>
                  <a:gd name="T4" fmla="*/ 139 w 213"/>
                  <a:gd name="T5" fmla="*/ 436 h 449"/>
                  <a:gd name="T6" fmla="*/ 154 w 213"/>
                  <a:gd name="T7" fmla="*/ 424 h 449"/>
                  <a:gd name="T8" fmla="*/ 170 w 213"/>
                  <a:gd name="T9" fmla="*/ 407 h 449"/>
                  <a:gd name="T10" fmla="*/ 182 w 213"/>
                  <a:gd name="T11" fmla="*/ 383 h 449"/>
                  <a:gd name="T12" fmla="*/ 191 w 213"/>
                  <a:gd name="T13" fmla="*/ 358 h 449"/>
                  <a:gd name="T14" fmla="*/ 200 w 213"/>
                  <a:gd name="T15" fmla="*/ 325 h 449"/>
                  <a:gd name="T16" fmla="*/ 207 w 213"/>
                  <a:gd name="T17" fmla="*/ 296 h 449"/>
                  <a:gd name="T18" fmla="*/ 213 w 213"/>
                  <a:gd name="T19" fmla="*/ 259 h 449"/>
                  <a:gd name="T20" fmla="*/ 213 w 213"/>
                  <a:gd name="T21" fmla="*/ 222 h 449"/>
                  <a:gd name="T22" fmla="*/ 213 w 213"/>
                  <a:gd name="T23" fmla="*/ 185 h 449"/>
                  <a:gd name="T24" fmla="*/ 207 w 213"/>
                  <a:gd name="T25" fmla="*/ 153 h 449"/>
                  <a:gd name="T26" fmla="*/ 200 w 213"/>
                  <a:gd name="T27" fmla="*/ 120 h 449"/>
                  <a:gd name="T28" fmla="*/ 191 w 213"/>
                  <a:gd name="T29" fmla="*/ 91 h 449"/>
                  <a:gd name="T30" fmla="*/ 182 w 213"/>
                  <a:gd name="T31" fmla="*/ 66 h 449"/>
                  <a:gd name="T32" fmla="*/ 170 w 213"/>
                  <a:gd name="T33" fmla="*/ 42 h 449"/>
                  <a:gd name="T34" fmla="*/ 154 w 213"/>
                  <a:gd name="T35" fmla="*/ 25 h 449"/>
                  <a:gd name="T36" fmla="*/ 139 w 213"/>
                  <a:gd name="T37" fmla="*/ 9 h 449"/>
                  <a:gd name="T38" fmla="*/ 124 w 213"/>
                  <a:gd name="T39" fmla="*/ 0 h 449"/>
                  <a:gd name="T40" fmla="*/ 108 w 213"/>
                  <a:gd name="T41" fmla="*/ 0 h 449"/>
                  <a:gd name="T42" fmla="*/ 90 w 213"/>
                  <a:gd name="T43" fmla="*/ 0 h 449"/>
                  <a:gd name="T44" fmla="*/ 74 w 213"/>
                  <a:gd name="T45" fmla="*/ 9 h 449"/>
                  <a:gd name="T46" fmla="*/ 59 w 213"/>
                  <a:gd name="T47" fmla="*/ 25 h 449"/>
                  <a:gd name="T48" fmla="*/ 44 w 213"/>
                  <a:gd name="T49" fmla="*/ 42 h 449"/>
                  <a:gd name="T50" fmla="*/ 31 w 213"/>
                  <a:gd name="T51" fmla="*/ 66 h 449"/>
                  <a:gd name="T52" fmla="*/ 22 w 213"/>
                  <a:gd name="T53" fmla="*/ 91 h 449"/>
                  <a:gd name="T54" fmla="*/ 13 w 213"/>
                  <a:gd name="T55" fmla="*/ 120 h 449"/>
                  <a:gd name="T56" fmla="*/ 7 w 213"/>
                  <a:gd name="T57" fmla="*/ 153 h 449"/>
                  <a:gd name="T58" fmla="*/ 4 w 213"/>
                  <a:gd name="T59" fmla="*/ 185 h 449"/>
                  <a:gd name="T60" fmla="*/ 0 w 213"/>
                  <a:gd name="T61" fmla="*/ 222 h 449"/>
                  <a:gd name="T62" fmla="*/ 4 w 213"/>
                  <a:gd name="T63" fmla="*/ 259 h 449"/>
                  <a:gd name="T64" fmla="*/ 7 w 213"/>
                  <a:gd name="T65" fmla="*/ 296 h 449"/>
                  <a:gd name="T66" fmla="*/ 13 w 213"/>
                  <a:gd name="T67" fmla="*/ 325 h 449"/>
                  <a:gd name="T68" fmla="*/ 22 w 213"/>
                  <a:gd name="T69" fmla="*/ 358 h 449"/>
                  <a:gd name="T70" fmla="*/ 31 w 213"/>
                  <a:gd name="T71" fmla="*/ 383 h 449"/>
                  <a:gd name="T72" fmla="*/ 44 w 213"/>
                  <a:gd name="T73" fmla="*/ 407 h 449"/>
                  <a:gd name="T74" fmla="*/ 59 w 213"/>
                  <a:gd name="T75" fmla="*/ 424 h 449"/>
                  <a:gd name="T76" fmla="*/ 74 w 213"/>
                  <a:gd name="T77" fmla="*/ 436 h 449"/>
                  <a:gd name="T78" fmla="*/ 90 w 213"/>
                  <a:gd name="T79" fmla="*/ 444 h 449"/>
                  <a:gd name="T80" fmla="*/ 108 w 213"/>
                  <a:gd name="T81" fmla="*/ 449 h 449"/>
                  <a:gd name="T82" fmla="*/ 108 w 213"/>
                  <a:gd name="T83" fmla="*/ 449 h 44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13"/>
                  <a:gd name="T127" fmla="*/ 0 h 449"/>
                  <a:gd name="T128" fmla="*/ 213 w 213"/>
                  <a:gd name="T129" fmla="*/ 449 h 44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13" h="449">
                    <a:moveTo>
                      <a:pt x="105" y="449"/>
                    </a:moveTo>
                    <a:lnTo>
                      <a:pt x="124" y="444"/>
                    </a:lnTo>
                    <a:lnTo>
                      <a:pt x="139" y="436"/>
                    </a:lnTo>
                    <a:lnTo>
                      <a:pt x="154" y="424"/>
                    </a:lnTo>
                    <a:lnTo>
                      <a:pt x="170" y="407"/>
                    </a:lnTo>
                    <a:lnTo>
                      <a:pt x="182" y="383"/>
                    </a:lnTo>
                    <a:lnTo>
                      <a:pt x="191" y="358"/>
                    </a:lnTo>
                    <a:lnTo>
                      <a:pt x="200" y="325"/>
                    </a:lnTo>
                    <a:lnTo>
                      <a:pt x="207" y="296"/>
                    </a:lnTo>
                    <a:lnTo>
                      <a:pt x="213" y="259"/>
                    </a:lnTo>
                    <a:lnTo>
                      <a:pt x="213" y="222"/>
                    </a:lnTo>
                    <a:lnTo>
                      <a:pt x="213" y="185"/>
                    </a:lnTo>
                    <a:lnTo>
                      <a:pt x="207" y="153"/>
                    </a:lnTo>
                    <a:lnTo>
                      <a:pt x="200" y="120"/>
                    </a:lnTo>
                    <a:lnTo>
                      <a:pt x="191" y="91"/>
                    </a:lnTo>
                    <a:lnTo>
                      <a:pt x="182" y="66"/>
                    </a:lnTo>
                    <a:lnTo>
                      <a:pt x="170" y="42"/>
                    </a:lnTo>
                    <a:lnTo>
                      <a:pt x="154" y="25"/>
                    </a:lnTo>
                    <a:lnTo>
                      <a:pt x="139" y="9"/>
                    </a:lnTo>
                    <a:lnTo>
                      <a:pt x="124" y="0"/>
                    </a:lnTo>
                    <a:lnTo>
                      <a:pt x="108" y="0"/>
                    </a:lnTo>
                    <a:lnTo>
                      <a:pt x="90" y="0"/>
                    </a:lnTo>
                    <a:lnTo>
                      <a:pt x="74" y="9"/>
                    </a:lnTo>
                    <a:lnTo>
                      <a:pt x="59" y="25"/>
                    </a:lnTo>
                    <a:lnTo>
                      <a:pt x="44" y="42"/>
                    </a:lnTo>
                    <a:lnTo>
                      <a:pt x="31" y="66"/>
                    </a:lnTo>
                    <a:lnTo>
                      <a:pt x="22" y="91"/>
                    </a:lnTo>
                    <a:lnTo>
                      <a:pt x="13" y="120"/>
                    </a:lnTo>
                    <a:lnTo>
                      <a:pt x="7" y="153"/>
                    </a:lnTo>
                    <a:lnTo>
                      <a:pt x="4" y="185"/>
                    </a:lnTo>
                    <a:lnTo>
                      <a:pt x="0" y="222"/>
                    </a:lnTo>
                    <a:lnTo>
                      <a:pt x="4" y="259"/>
                    </a:lnTo>
                    <a:lnTo>
                      <a:pt x="7" y="296"/>
                    </a:lnTo>
                    <a:lnTo>
                      <a:pt x="13" y="325"/>
                    </a:lnTo>
                    <a:lnTo>
                      <a:pt x="22" y="358"/>
                    </a:lnTo>
                    <a:lnTo>
                      <a:pt x="31" y="383"/>
                    </a:lnTo>
                    <a:lnTo>
                      <a:pt x="44" y="407"/>
                    </a:lnTo>
                    <a:lnTo>
                      <a:pt x="59" y="424"/>
                    </a:lnTo>
                    <a:lnTo>
                      <a:pt x="74" y="436"/>
                    </a:lnTo>
                    <a:lnTo>
                      <a:pt x="90" y="444"/>
                    </a:lnTo>
                    <a:lnTo>
                      <a:pt x="108" y="449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" name="Rectangle 9"/>
              <p:cNvSpPr>
                <a:spLocks noChangeArrowheads="1"/>
              </p:cNvSpPr>
              <p:nvPr/>
            </p:nvSpPr>
            <p:spPr bwMode="auto">
              <a:xfrm>
                <a:off x="3583" y="2965"/>
                <a:ext cx="77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6" name="Rectangle 10"/>
              <p:cNvSpPr>
                <a:spLocks noChangeArrowheads="1"/>
              </p:cNvSpPr>
              <p:nvPr/>
            </p:nvSpPr>
            <p:spPr bwMode="auto">
              <a:xfrm>
                <a:off x="3629" y="2965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h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7" name="Rectangle 11"/>
              <p:cNvSpPr>
                <a:spLocks noChangeArrowheads="1"/>
              </p:cNvSpPr>
              <p:nvPr/>
            </p:nvSpPr>
            <p:spPr bwMode="auto">
              <a:xfrm>
                <a:off x="3666" y="2965"/>
                <a:ext cx="46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8" name="Rectangle 12"/>
              <p:cNvSpPr>
                <a:spLocks noChangeArrowheads="1"/>
              </p:cNvSpPr>
              <p:nvPr/>
            </p:nvSpPr>
            <p:spPr bwMode="auto">
              <a:xfrm>
                <a:off x="3682" y="2965"/>
                <a:ext cx="52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f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9" name="Rectangle 13"/>
              <p:cNvSpPr>
                <a:spLocks noChangeArrowheads="1"/>
              </p:cNvSpPr>
              <p:nvPr/>
            </p:nvSpPr>
            <p:spPr bwMode="auto">
              <a:xfrm>
                <a:off x="3700" y="2965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0" name="Rectangle 14"/>
              <p:cNvSpPr>
                <a:spLocks noChangeArrowheads="1"/>
              </p:cNvSpPr>
              <p:nvPr/>
            </p:nvSpPr>
            <p:spPr bwMode="auto">
              <a:xfrm>
                <a:off x="3719" y="2965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81" name="Rectangle 15"/>
              <p:cNvSpPr>
                <a:spLocks noChangeArrowheads="1"/>
              </p:cNvSpPr>
              <p:nvPr/>
            </p:nvSpPr>
            <p:spPr bwMode="auto">
              <a:xfrm>
                <a:off x="3574" y="3072"/>
                <a:ext cx="4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2" name="Rectangle 16"/>
              <p:cNvSpPr>
                <a:spLocks noChangeArrowheads="1"/>
              </p:cNvSpPr>
              <p:nvPr/>
            </p:nvSpPr>
            <p:spPr bwMode="auto">
              <a:xfrm>
                <a:off x="3589" y="3072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3" name="Rectangle 17"/>
              <p:cNvSpPr>
                <a:spLocks noChangeArrowheads="1"/>
              </p:cNvSpPr>
              <p:nvPr/>
            </p:nvSpPr>
            <p:spPr bwMode="auto">
              <a:xfrm>
                <a:off x="3626" y="3072"/>
                <a:ext cx="52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f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4" name="Rectangle 18"/>
              <p:cNvSpPr>
                <a:spLocks noChangeArrowheads="1"/>
              </p:cNvSpPr>
              <p:nvPr/>
            </p:nvSpPr>
            <p:spPr bwMode="auto">
              <a:xfrm>
                <a:off x="3645" y="3072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5" name="Rectangle 19"/>
              <p:cNvSpPr>
                <a:spLocks noChangeArrowheads="1"/>
              </p:cNvSpPr>
              <p:nvPr/>
            </p:nvSpPr>
            <p:spPr bwMode="auto">
              <a:xfrm>
                <a:off x="3663" y="3072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6" name="Rectangle 20"/>
              <p:cNvSpPr>
                <a:spLocks noChangeArrowheads="1"/>
              </p:cNvSpPr>
              <p:nvPr/>
            </p:nvSpPr>
            <p:spPr bwMode="auto">
              <a:xfrm>
                <a:off x="3682" y="3072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2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7" name="Line 21"/>
              <p:cNvSpPr>
                <a:spLocks noChangeShapeType="1"/>
              </p:cNvSpPr>
              <p:nvPr/>
            </p:nvSpPr>
            <p:spPr bwMode="auto">
              <a:xfrm flipH="1">
                <a:off x="1415" y="1851"/>
                <a:ext cx="261" cy="1"/>
              </a:xfrm>
              <a:prstGeom prst="line">
                <a:avLst/>
              </a:prstGeom>
              <a:noFill/>
              <a:ln w="396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" name="Freeform 22"/>
              <p:cNvSpPr>
                <a:spLocks/>
              </p:cNvSpPr>
              <p:nvPr/>
            </p:nvSpPr>
            <p:spPr bwMode="auto">
              <a:xfrm>
                <a:off x="243" y="1066"/>
                <a:ext cx="126" cy="476"/>
              </a:xfrm>
              <a:custGeom>
                <a:avLst/>
                <a:gdLst>
                  <a:gd name="T0" fmla="*/ 126 w 126"/>
                  <a:gd name="T1" fmla="*/ 476 h 476"/>
                  <a:gd name="T2" fmla="*/ 126 w 126"/>
                  <a:gd name="T3" fmla="*/ 0 h 476"/>
                  <a:gd name="T4" fmla="*/ 0 w 126"/>
                  <a:gd name="T5" fmla="*/ 0 h 476"/>
                  <a:gd name="T6" fmla="*/ 0 w 126"/>
                  <a:gd name="T7" fmla="*/ 476 h 476"/>
                  <a:gd name="T8" fmla="*/ 126 w 126"/>
                  <a:gd name="T9" fmla="*/ 476 h 476"/>
                  <a:gd name="T10" fmla="*/ 126 w 126"/>
                  <a:gd name="T11" fmla="*/ 476 h 4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476"/>
                  <a:gd name="T20" fmla="*/ 126 w 126"/>
                  <a:gd name="T21" fmla="*/ 476 h 47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476">
                    <a:moveTo>
                      <a:pt x="126" y="476"/>
                    </a:moveTo>
                    <a:lnTo>
                      <a:pt x="126" y="0"/>
                    </a:lnTo>
                    <a:lnTo>
                      <a:pt x="0" y="0"/>
                    </a:lnTo>
                    <a:lnTo>
                      <a:pt x="0" y="476"/>
                    </a:lnTo>
                    <a:lnTo>
                      <a:pt x="126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Freeform 23"/>
              <p:cNvSpPr>
                <a:spLocks/>
              </p:cNvSpPr>
              <p:nvPr/>
            </p:nvSpPr>
            <p:spPr bwMode="auto">
              <a:xfrm>
                <a:off x="243" y="1066"/>
                <a:ext cx="126" cy="476"/>
              </a:xfrm>
              <a:custGeom>
                <a:avLst/>
                <a:gdLst>
                  <a:gd name="T0" fmla="*/ 126 w 126"/>
                  <a:gd name="T1" fmla="*/ 476 h 476"/>
                  <a:gd name="T2" fmla="*/ 126 w 126"/>
                  <a:gd name="T3" fmla="*/ 0 h 476"/>
                  <a:gd name="T4" fmla="*/ 0 w 126"/>
                  <a:gd name="T5" fmla="*/ 0 h 476"/>
                  <a:gd name="T6" fmla="*/ 0 w 126"/>
                  <a:gd name="T7" fmla="*/ 476 h 476"/>
                  <a:gd name="T8" fmla="*/ 126 w 126"/>
                  <a:gd name="T9" fmla="*/ 476 h 476"/>
                  <a:gd name="T10" fmla="*/ 126 w 126"/>
                  <a:gd name="T11" fmla="*/ 476 h 4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476"/>
                  <a:gd name="T20" fmla="*/ 126 w 126"/>
                  <a:gd name="T21" fmla="*/ 476 h 47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476">
                    <a:moveTo>
                      <a:pt x="126" y="476"/>
                    </a:moveTo>
                    <a:lnTo>
                      <a:pt x="126" y="0"/>
                    </a:lnTo>
                    <a:lnTo>
                      <a:pt x="0" y="0"/>
                    </a:lnTo>
                    <a:lnTo>
                      <a:pt x="0" y="476"/>
                    </a:lnTo>
                    <a:lnTo>
                      <a:pt x="126" y="476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" name="Rectangle 24"/>
              <p:cNvSpPr>
                <a:spLocks noChangeArrowheads="1"/>
              </p:cNvSpPr>
              <p:nvPr/>
            </p:nvSpPr>
            <p:spPr bwMode="auto">
              <a:xfrm>
                <a:off x="261" y="1251"/>
                <a:ext cx="77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1" name="Rectangle 25"/>
              <p:cNvSpPr>
                <a:spLocks noChangeArrowheads="1"/>
              </p:cNvSpPr>
              <p:nvPr/>
            </p:nvSpPr>
            <p:spPr bwMode="auto">
              <a:xfrm>
                <a:off x="307" y="1251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2" name="Line 26"/>
              <p:cNvSpPr>
                <a:spLocks noChangeShapeType="1"/>
              </p:cNvSpPr>
              <p:nvPr/>
            </p:nvSpPr>
            <p:spPr bwMode="auto">
              <a:xfrm>
                <a:off x="369" y="1304"/>
                <a:ext cx="129" cy="1"/>
              </a:xfrm>
              <a:prstGeom prst="line">
                <a:avLst/>
              </a:prstGeom>
              <a:noFill/>
              <a:ln w="396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" name="Line 27"/>
              <p:cNvSpPr>
                <a:spLocks noChangeShapeType="1"/>
              </p:cNvSpPr>
              <p:nvPr/>
            </p:nvSpPr>
            <p:spPr bwMode="auto">
              <a:xfrm flipH="1">
                <a:off x="680" y="1505"/>
                <a:ext cx="70" cy="5"/>
              </a:xfrm>
              <a:prstGeom prst="line">
                <a:avLst/>
              </a:prstGeom>
              <a:noFill/>
              <a:ln w="396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" name="Freeform 28"/>
              <p:cNvSpPr>
                <a:spLocks/>
              </p:cNvSpPr>
              <p:nvPr/>
            </p:nvSpPr>
            <p:spPr bwMode="auto">
              <a:xfrm>
                <a:off x="787" y="1353"/>
                <a:ext cx="640" cy="1073"/>
              </a:xfrm>
              <a:custGeom>
                <a:avLst/>
                <a:gdLst>
                  <a:gd name="T0" fmla="*/ 640 w 640"/>
                  <a:gd name="T1" fmla="*/ 1073 h 1073"/>
                  <a:gd name="T2" fmla="*/ 640 w 640"/>
                  <a:gd name="T3" fmla="*/ 0 h 1073"/>
                  <a:gd name="T4" fmla="*/ 0 w 640"/>
                  <a:gd name="T5" fmla="*/ 0 h 1073"/>
                  <a:gd name="T6" fmla="*/ 0 w 640"/>
                  <a:gd name="T7" fmla="*/ 1073 h 1073"/>
                  <a:gd name="T8" fmla="*/ 640 w 640"/>
                  <a:gd name="T9" fmla="*/ 1073 h 1073"/>
                  <a:gd name="T10" fmla="*/ 640 w 640"/>
                  <a:gd name="T11" fmla="*/ 1073 h 10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40"/>
                  <a:gd name="T19" fmla="*/ 0 h 1073"/>
                  <a:gd name="T20" fmla="*/ 640 w 640"/>
                  <a:gd name="T21" fmla="*/ 1073 h 10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40" h="1073">
                    <a:moveTo>
                      <a:pt x="640" y="1073"/>
                    </a:moveTo>
                    <a:lnTo>
                      <a:pt x="640" y="0"/>
                    </a:lnTo>
                    <a:lnTo>
                      <a:pt x="0" y="0"/>
                    </a:lnTo>
                    <a:lnTo>
                      <a:pt x="0" y="1073"/>
                    </a:lnTo>
                    <a:lnTo>
                      <a:pt x="640" y="10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" name="Freeform 29"/>
              <p:cNvSpPr>
                <a:spLocks/>
              </p:cNvSpPr>
              <p:nvPr/>
            </p:nvSpPr>
            <p:spPr bwMode="auto">
              <a:xfrm>
                <a:off x="787" y="1353"/>
                <a:ext cx="640" cy="1073"/>
              </a:xfrm>
              <a:custGeom>
                <a:avLst/>
                <a:gdLst>
                  <a:gd name="T0" fmla="*/ 640 w 640"/>
                  <a:gd name="T1" fmla="*/ 1073 h 1073"/>
                  <a:gd name="T2" fmla="*/ 640 w 640"/>
                  <a:gd name="T3" fmla="*/ 0 h 1073"/>
                  <a:gd name="T4" fmla="*/ 0 w 640"/>
                  <a:gd name="T5" fmla="*/ 0 h 1073"/>
                  <a:gd name="T6" fmla="*/ 0 w 640"/>
                  <a:gd name="T7" fmla="*/ 1073 h 1073"/>
                  <a:gd name="T8" fmla="*/ 640 w 640"/>
                  <a:gd name="T9" fmla="*/ 1073 h 1073"/>
                  <a:gd name="T10" fmla="*/ 640 w 640"/>
                  <a:gd name="T11" fmla="*/ 1073 h 10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40"/>
                  <a:gd name="T19" fmla="*/ 0 h 1073"/>
                  <a:gd name="T20" fmla="*/ 640 w 640"/>
                  <a:gd name="T21" fmla="*/ 1073 h 10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40" h="1073">
                    <a:moveTo>
                      <a:pt x="640" y="1073"/>
                    </a:moveTo>
                    <a:lnTo>
                      <a:pt x="640" y="0"/>
                    </a:lnTo>
                    <a:lnTo>
                      <a:pt x="0" y="0"/>
                    </a:lnTo>
                    <a:lnTo>
                      <a:pt x="0" y="1073"/>
                    </a:lnTo>
                    <a:lnTo>
                      <a:pt x="640" y="1073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" name="Rectangle 30"/>
              <p:cNvSpPr>
                <a:spLocks noChangeArrowheads="1"/>
              </p:cNvSpPr>
              <p:nvPr/>
            </p:nvSpPr>
            <p:spPr bwMode="auto">
              <a:xfrm>
                <a:off x="975" y="1658"/>
                <a:ext cx="8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7" name="Rectangle 31"/>
              <p:cNvSpPr>
                <a:spLocks noChangeArrowheads="1"/>
              </p:cNvSpPr>
              <p:nvPr/>
            </p:nvSpPr>
            <p:spPr bwMode="auto">
              <a:xfrm>
                <a:off x="1030" y="1658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8" name="Rectangle 32"/>
              <p:cNvSpPr>
                <a:spLocks noChangeArrowheads="1"/>
              </p:cNvSpPr>
              <p:nvPr/>
            </p:nvSpPr>
            <p:spPr bwMode="auto">
              <a:xfrm>
                <a:off x="1070" y="1658"/>
                <a:ext cx="86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9" name="Rectangle 33"/>
              <p:cNvSpPr>
                <a:spLocks noChangeArrowheads="1"/>
              </p:cNvSpPr>
              <p:nvPr/>
            </p:nvSpPr>
            <p:spPr bwMode="auto">
              <a:xfrm>
                <a:off x="1126" y="1658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0" name="Rectangle 34"/>
              <p:cNvSpPr>
                <a:spLocks noChangeArrowheads="1"/>
              </p:cNvSpPr>
              <p:nvPr/>
            </p:nvSpPr>
            <p:spPr bwMode="auto">
              <a:xfrm>
                <a:off x="1166" y="1658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1" name="Rectangle 35"/>
              <p:cNvSpPr>
                <a:spLocks noChangeArrowheads="1"/>
              </p:cNvSpPr>
              <p:nvPr/>
            </p:nvSpPr>
            <p:spPr bwMode="auto">
              <a:xfrm>
                <a:off x="1187" y="1658"/>
                <a:ext cx="6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y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2" name="Rectangle 36"/>
              <p:cNvSpPr>
                <a:spLocks noChangeArrowheads="1"/>
              </p:cNvSpPr>
              <p:nvPr/>
            </p:nvSpPr>
            <p:spPr bwMode="auto">
              <a:xfrm>
                <a:off x="809" y="1411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03" name="Rectangle 37"/>
              <p:cNvSpPr>
                <a:spLocks noChangeArrowheads="1"/>
              </p:cNvSpPr>
              <p:nvPr/>
            </p:nvSpPr>
            <p:spPr bwMode="auto">
              <a:xfrm>
                <a:off x="1123" y="1810"/>
                <a:ext cx="8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4" name="Rectangle 38"/>
              <p:cNvSpPr>
                <a:spLocks noChangeArrowheads="1"/>
              </p:cNvSpPr>
              <p:nvPr/>
            </p:nvSpPr>
            <p:spPr bwMode="auto">
              <a:xfrm>
                <a:off x="1181" y="1810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5" name="Rectangle 39"/>
              <p:cNvSpPr>
                <a:spLocks noChangeArrowheads="1"/>
              </p:cNvSpPr>
              <p:nvPr/>
            </p:nvSpPr>
            <p:spPr bwMode="auto">
              <a:xfrm>
                <a:off x="1218" y="1810"/>
                <a:ext cx="86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6" name="Rectangle 40"/>
              <p:cNvSpPr>
                <a:spLocks noChangeArrowheads="1"/>
              </p:cNvSpPr>
              <p:nvPr/>
            </p:nvSpPr>
            <p:spPr bwMode="auto">
              <a:xfrm>
                <a:off x="1273" y="1810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7" name="Rectangle 41"/>
              <p:cNvSpPr>
                <a:spLocks noChangeArrowheads="1"/>
              </p:cNvSpPr>
              <p:nvPr/>
            </p:nvSpPr>
            <p:spPr bwMode="auto">
              <a:xfrm>
                <a:off x="1323" y="1810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8" name="Rectangle 42"/>
              <p:cNvSpPr>
                <a:spLocks noChangeArrowheads="1"/>
              </p:cNvSpPr>
              <p:nvPr/>
            </p:nvSpPr>
            <p:spPr bwMode="auto">
              <a:xfrm>
                <a:off x="1363" y="1810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9" name="Rectangle 43"/>
              <p:cNvSpPr>
                <a:spLocks noChangeArrowheads="1"/>
              </p:cNvSpPr>
              <p:nvPr/>
            </p:nvSpPr>
            <p:spPr bwMode="auto">
              <a:xfrm>
                <a:off x="1381" y="1810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0" name="Rectangle 44"/>
              <p:cNvSpPr>
                <a:spLocks noChangeArrowheads="1"/>
              </p:cNvSpPr>
              <p:nvPr/>
            </p:nvSpPr>
            <p:spPr bwMode="auto">
              <a:xfrm>
                <a:off x="809" y="2093"/>
                <a:ext cx="102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W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1" name="Rectangle 45"/>
              <p:cNvSpPr>
                <a:spLocks noChangeArrowheads="1"/>
              </p:cNvSpPr>
              <p:nvPr/>
            </p:nvSpPr>
            <p:spPr bwMode="auto">
              <a:xfrm>
                <a:off x="873" y="2093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2" name="Rectangle 46"/>
              <p:cNvSpPr>
                <a:spLocks noChangeArrowheads="1"/>
              </p:cNvSpPr>
              <p:nvPr/>
            </p:nvSpPr>
            <p:spPr bwMode="auto">
              <a:xfrm>
                <a:off x="895" y="2093"/>
                <a:ext cx="46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3" name="Rectangle 47"/>
              <p:cNvSpPr>
                <a:spLocks noChangeArrowheads="1"/>
              </p:cNvSpPr>
              <p:nvPr/>
            </p:nvSpPr>
            <p:spPr bwMode="auto">
              <a:xfrm>
                <a:off x="910" y="2093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4" name="Rectangle 48"/>
              <p:cNvSpPr>
                <a:spLocks noChangeArrowheads="1"/>
              </p:cNvSpPr>
              <p:nvPr/>
            </p:nvSpPr>
            <p:spPr bwMode="auto">
              <a:xfrm>
                <a:off x="932" y="2093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5" name="Rectangle 49"/>
              <p:cNvSpPr>
                <a:spLocks noChangeArrowheads="1"/>
              </p:cNvSpPr>
              <p:nvPr/>
            </p:nvSpPr>
            <p:spPr bwMode="auto">
              <a:xfrm>
                <a:off x="969" y="2093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16" name="Rectangle 50"/>
              <p:cNvSpPr>
                <a:spLocks noChangeArrowheads="1"/>
              </p:cNvSpPr>
              <p:nvPr/>
            </p:nvSpPr>
            <p:spPr bwMode="auto">
              <a:xfrm>
                <a:off x="809" y="2188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7" name="Rectangle 51"/>
              <p:cNvSpPr>
                <a:spLocks noChangeArrowheads="1"/>
              </p:cNvSpPr>
              <p:nvPr/>
            </p:nvSpPr>
            <p:spPr bwMode="auto">
              <a:xfrm>
                <a:off x="846" y="2188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8" name="Rectangle 52"/>
              <p:cNvSpPr>
                <a:spLocks noChangeArrowheads="1"/>
              </p:cNvSpPr>
              <p:nvPr/>
            </p:nvSpPr>
            <p:spPr bwMode="auto">
              <a:xfrm>
                <a:off x="886" y="2188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9" name="Rectangle 53"/>
              <p:cNvSpPr>
                <a:spLocks noChangeArrowheads="1"/>
              </p:cNvSpPr>
              <p:nvPr/>
            </p:nvSpPr>
            <p:spPr bwMode="auto">
              <a:xfrm>
                <a:off x="904" y="2188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0" name="Freeform 54"/>
              <p:cNvSpPr>
                <a:spLocks/>
              </p:cNvSpPr>
              <p:nvPr/>
            </p:nvSpPr>
            <p:spPr bwMode="auto">
              <a:xfrm>
                <a:off x="550" y="1218"/>
                <a:ext cx="130" cy="579"/>
              </a:xfrm>
              <a:custGeom>
                <a:avLst/>
                <a:gdLst>
                  <a:gd name="T0" fmla="*/ 0 w 130"/>
                  <a:gd name="T1" fmla="*/ 86 h 579"/>
                  <a:gd name="T2" fmla="*/ 0 w 130"/>
                  <a:gd name="T3" fmla="*/ 74 h 579"/>
                  <a:gd name="T4" fmla="*/ 4 w 130"/>
                  <a:gd name="T5" fmla="*/ 57 h 579"/>
                  <a:gd name="T6" fmla="*/ 7 w 130"/>
                  <a:gd name="T7" fmla="*/ 45 h 579"/>
                  <a:gd name="T8" fmla="*/ 13 w 130"/>
                  <a:gd name="T9" fmla="*/ 37 h 579"/>
                  <a:gd name="T10" fmla="*/ 19 w 130"/>
                  <a:gd name="T11" fmla="*/ 24 h 579"/>
                  <a:gd name="T12" fmla="*/ 28 w 130"/>
                  <a:gd name="T13" fmla="*/ 16 h 579"/>
                  <a:gd name="T14" fmla="*/ 34 w 130"/>
                  <a:gd name="T15" fmla="*/ 12 h 579"/>
                  <a:gd name="T16" fmla="*/ 44 w 130"/>
                  <a:gd name="T17" fmla="*/ 4 h 579"/>
                  <a:gd name="T18" fmla="*/ 53 w 130"/>
                  <a:gd name="T19" fmla="*/ 4 h 579"/>
                  <a:gd name="T20" fmla="*/ 65 w 130"/>
                  <a:gd name="T21" fmla="*/ 0 h 579"/>
                  <a:gd name="T22" fmla="*/ 74 w 130"/>
                  <a:gd name="T23" fmla="*/ 4 h 579"/>
                  <a:gd name="T24" fmla="*/ 84 w 130"/>
                  <a:gd name="T25" fmla="*/ 4 h 579"/>
                  <a:gd name="T26" fmla="*/ 93 w 130"/>
                  <a:gd name="T27" fmla="*/ 12 h 579"/>
                  <a:gd name="T28" fmla="*/ 102 w 130"/>
                  <a:gd name="T29" fmla="*/ 16 h 579"/>
                  <a:gd name="T30" fmla="*/ 108 w 130"/>
                  <a:gd name="T31" fmla="*/ 24 h 579"/>
                  <a:gd name="T32" fmla="*/ 117 w 130"/>
                  <a:gd name="T33" fmla="*/ 37 h 579"/>
                  <a:gd name="T34" fmla="*/ 120 w 130"/>
                  <a:gd name="T35" fmla="*/ 45 h 579"/>
                  <a:gd name="T36" fmla="*/ 127 w 130"/>
                  <a:gd name="T37" fmla="*/ 57 h 579"/>
                  <a:gd name="T38" fmla="*/ 127 w 130"/>
                  <a:gd name="T39" fmla="*/ 74 h 579"/>
                  <a:gd name="T40" fmla="*/ 130 w 130"/>
                  <a:gd name="T41" fmla="*/ 86 h 579"/>
                  <a:gd name="T42" fmla="*/ 130 w 130"/>
                  <a:gd name="T43" fmla="*/ 497 h 579"/>
                  <a:gd name="T44" fmla="*/ 127 w 130"/>
                  <a:gd name="T45" fmla="*/ 509 h 579"/>
                  <a:gd name="T46" fmla="*/ 127 w 130"/>
                  <a:gd name="T47" fmla="*/ 522 h 579"/>
                  <a:gd name="T48" fmla="*/ 120 w 130"/>
                  <a:gd name="T49" fmla="*/ 534 h 579"/>
                  <a:gd name="T50" fmla="*/ 117 w 130"/>
                  <a:gd name="T51" fmla="*/ 546 h 579"/>
                  <a:gd name="T52" fmla="*/ 108 w 130"/>
                  <a:gd name="T53" fmla="*/ 555 h 579"/>
                  <a:gd name="T54" fmla="*/ 102 w 130"/>
                  <a:gd name="T55" fmla="*/ 563 h 579"/>
                  <a:gd name="T56" fmla="*/ 93 w 130"/>
                  <a:gd name="T57" fmla="*/ 571 h 579"/>
                  <a:gd name="T58" fmla="*/ 84 w 130"/>
                  <a:gd name="T59" fmla="*/ 575 h 579"/>
                  <a:gd name="T60" fmla="*/ 74 w 130"/>
                  <a:gd name="T61" fmla="*/ 579 h 579"/>
                  <a:gd name="T62" fmla="*/ 65 w 130"/>
                  <a:gd name="T63" fmla="*/ 579 h 579"/>
                  <a:gd name="T64" fmla="*/ 53 w 130"/>
                  <a:gd name="T65" fmla="*/ 579 h 579"/>
                  <a:gd name="T66" fmla="*/ 44 w 130"/>
                  <a:gd name="T67" fmla="*/ 575 h 579"/>
                  <a:gd name="T68" fmla="*/ 34 w 130"/>
                  <a:gd name="T69" fmla="*/ 571 h 579"/>
                  <a:gd name="T70" fmla="*/ 28 w 130"/>
                  <a:gd name="T71" fmla="*/ 563 h 579"/>
                  <a:gd name="T72" fmla="*/ 19 w 130"/>
                  <a:gd name="T73" fmla="*/ 555 h 579"/>
                  <a:gd name="T74" fmla="*/ 13 w 130"/>
                  <a:gd name="T75" fmla="*/ 546 h 579"/>
                  <a:gd name="T76" fmla="*/ 7 w 130"/>
                  <a:gd name="T77" fmla="*/ 534 h 579"/>
                  <a:gd name="T78" fmla="*/ 4 w 130"/>
                  <a:gd name="T79" fmla="*/ 522 h 579"/>
                  <a:gd name="T80" fmla="*/ 0 w 130"/>
                  <a:gd name="T81" fmla="*/ 509 h 579"/>
                  <a:gd name="T82" fmla="*/ 0 w 130"/>
                  <a:gd name="T83" fmla="*/ 497 h 579"/>
                  <a:gd name="T84" fmla="*/ 0 w 130"/>
                  <a:gd name="T85" fmla="*/ 86 h 579"/>
                  <a:gd name="T86" fmla="*/ 0 w 130"/>
                  <a:gd name="T87" fmla="*/ 86 h 5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30"/>
                  <a:gd name="T133" fmla="*/ 0 h 579"/>
                  <a:gd name="T134" fmla="*/ 130 w 130"/>
                  <a:gd name="T135" fmla="*/ 579 h 5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30" h="579">
                    <a:moveTo>
                      <a:pt x="0" y="86"/>
                    </a:moveTo>
                    <a:lnTo>
                      <a:pt x="0" y="74"/>
                    </a:lnTo>
                    <a:lnTo>
                      <a:pt x="4" y="57"/>
                    </a:lnTo>
                    <a:lnTo>
                      <a:pt x="7" y="45"/>
                    </a:lnTo>
                    <a:lnTo>
                      <a:pt x="13" y="37"/>
                    </a:lnTo>
                    <a:lnTo>
                      <a:pt x="19" y="24"/>
                    </a:lnTo>
                    <a:lnTo>
                      <a:pt x="28" y="16"/>
                    </a:lnTo>
                    <a:lnTo>
                      <a:pt x="34" y="12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5" y="0"/>
                    </a:lnTo>
                    <a:lnTo>
                      <a:pt x="74" y="4"/>
                    </a:lnTo>
                    <a:lnTo>
                      <a:pt x="84" y="4"/>
                    </a:lnTo>
                    <a:lnTo>
                      <a:pt x="93" y="12"/>
                    </a:lnTo>
                    <a:lnTo>
                      <a:pt x="102" y="16"/>
                    </a:lnTo>
                    <a:lnTo>
                      <a:pt x="108" y="24"/>
                    </a:lnTo>
                    <a:lnTo>
                      <a:pt x="117" y="37"/>
                    </a:lnTo>
                    <a:lnTo>
                      <a:pt x="120" y="45"/>
                    </a:lnTo>
                    <a:lnTo>
                      <a:pt x="127" y="57"/>
                    </a:lnTo>
                    <a:lnTo>
                      <a:pt x="127" y="74"/>
                    </a:lnTo>
                    <a:lnTo>
                      <a:pt x="130" y="86"/>
                    </a:lnTo>
                    <a:lnTo>
                      <a:pt x="130" y="497"/>
                    </a:lnTo>
                    <a:lnTo>
                      <a:pt x="127" y="509"/>
                    </a:lnTo>
                    <a:lnTo>
                      <a:pt x="127" y="522"/>
                    </a:lnTo>
                    <a:lnTo>
                      <a:pt x="120" y="534"/>
                    </a:lnTo>
                    <a:lnTo>
                      <a:pt x="117" y="546"/>
                    </a:lnTo>
                    <a:lnTo>
                      <a:pt x="108" y="555"/>
                    </a:lnTo>
                    <a:lnTo>
                      <a:pt x="102" y="563"/>
                    </a:lnTo>
                    <a:lnTo>
                      <a:pt x="93" y="571"/>
                    </a:lnTo>
                    <a:lnTo>
                      <a:pt x="84" y="575"/>
                    </a:lnTo>
                    <a:lnTo>
                      <a:pt x="74" y="579"/>
                    </a:lnTo>
                    <a:lnTo>
                      <a:pt x="65" y="579"/>
                    </a:lnTo>
                    <a:lnTo>
                      <a:pt x="53" y="579"/>
                    </a:lnTo>
                    <a:lnTo>
                      <a:pt x="44" y="575"/>
                    </a:lnTo>
                    <a:lnTo>
                      <a:pt x="34" y="571"/>
                    </a:lnTo>
                    <a:lnTo>
                      <a:pt x="28" y="563"/>
                    </a:lnTo>
                    <a:lnTo>
                      <a:pt x="19" y="555"/>
                    </a:lnTo>
                    <a:lnTo>
                      <a:pt x="13" y="546"/>
                    </a:lnTo>
                    <a:lnTo>
                      <a:pt x="7" y="534"/>
                    </a:lnTo>
                    <a:lnTo>
                      <a:pt x="4" y="522"/>
                    </a:lnTo>
                    <a:lnTo>
                      <a:pt x="0" y="509"/>
                    </a:lnTo>
                    <a:lnTo>
                      <a:pt x="0" y="497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Freeform 55"/>
              <p:cNvSpPr>
                <a:spLocks/>
              </p:cNvSpPr>
              <p:nvPr/>
            </p:nvSpPr>
            <p:spPr bwMode="auto">
              <a:xfrm>
                <a:off x="550" y="1218"/>
                <a:ext cx="130" cy="579"/>
              </a:xfrm>
              <a:custGeom>
                <a:avLst/>
                <a:gdLst>
                  <a:gd name="T0" fmla="*/ 0 w 130"/>
                  <a:gd name="T1" fmla="*/ 86 h 579"/>
                  <a:gd name="T2" fmla="*/ 0 w 130"/>
                  <a:gd name="T3" fmla="*/ 74 h 579"/>
                  <a:gd name="T4" fmla="*/ 4 w 130"/>
                  <a:gd name="T5" fmla="*/ 57 h 579"/>
                  <a:gd name="T6" fmla="*/ 7 w 130"/>
                  <a:gd name="T7" fmla="*/ 45 h 579"/>
                  <a:gd name="T8" fmla="*/ 13 w 130"/>
                  <a:gd name="T9" fmla="*/ 37 h 579"/>
                  <a:gd name="T10" fmla="*/ 19 w 130"/>
                  <a:gd name="T11" fmla="*/ 24 h 579"/>
                  <a:gd name="T12" fmla="*/ 28 w 130"/>
                  <a:gd name="T13" fmla="*/ 16 h 579"/>
                  <a:gd name="T14" fmla="*/ 34 w 130"/>
                  <a:gd name="T15" fmla="*/ 12 h 579"/>
                  <a:gd name="T16" fmla="*/ 44 w 130"/>
                  <a:gd name="T17" fmla="*/ 4 h 579"/>
                  <a:gd name="T18" fmla="*/ 53 w 130"/>
                  <a:gd name="T19" fmla="*/ 4 h 579"/>
                  <a:gd name="T20" fmla="*/ 65 w 130"/>
                  <a:gd name="T21" fmla="*/ 0 h 579"/>
                  <a:gd name="T22" fmla="*/ 74 w 130"/>
                  <a:gd name="T23" fmla="*/ 4 h 579"/>
                  <a:gd name="T24" fmla="*/ 84 w 130"/>
                  <a:gd name="T25" fmla="*/ 4 h 579"/>
                  <a:gd name="T26" fmla="*/ 93 w 130"/>
                  <a:gd name="T27" fmla="*/ 12 h 579"/>
                  <a:gd name="T28" fmla="*/ 102 w 130"/>
                  <a:gd name="T29" fmla="*/ 16 h 579"/>
                  <a:gd name="T30" fmla="*/ 108 w 130"/>
                  <a:gd name="T31" fmla="*/ 24 h 579"/>
                  <a:gd name="T32" fmla="*/ 117 w 130"/>
                  <a:gd name="T33" fmla="*/ 37 h 579"/>
                  <a:gd name="T34" fmla="*/ 120 w 130"/>
                  <a:gd name="T35" fmla="*/ 45 h 579"/>
                  <a:gd name="T36" fmla="*/ 127 w 130"/>
                  <a:gd name="T37" fmla="*/ 57 h 579"/>
                  <a:gd name="T38" fmla="*/ 127 w 130"/>
                  <a:gd name="T39" fmla="*/ 74 h 579"/>
                  <a:gd name="T40" fmla="*/ 130 w 130"/>
                  <a:gd name="T41" fmla="*/ 86 h 579"/>
                  <a:gd name="T42" fmla="*/ 130 w 130"/>
                  <a:gd name="T43" fmla="*/ 497 h 579"/>
                  <a:gd name="T44" fmla="*/ 127 w 130"/>
                  <a:gd name="T45" fmla="*/ 509 h 579"/>
                  <a:gd name="T46" fmla="*/ 127 w 130"/>
                  <a:gd name="T47" fmla="*/ 522 h 579"/>
                  <a:gd name="T48" fmla="*/ 120 w 130"/>
                  <a:gd name="T49" fmla="*/ 534 h 579"/>
                  <a:gd name="T50" fmla="*/ 117 w 130"/>
                  <a:gd name="T51" fmla="*/ 546 h 579"/>
                  <a:gd name="T52" fmla="*/ 108 w 130"/>
                  <a:gd name="T53" fmla="*/ 555 h 579"/>
                  <a:gd name="T54" fmla="*/ 102 w 130"/>
                  <a:gd name="T55" fmla="*/ 563 h 579"/>
                  <a:gd name="T56" fmla="*/ 93 w 130"/>
                  <a:gd name="T57" fmla="*/ 571 h 579"/>
                  <a:gd name="T58" fmla="*/ 84 w 130"/>
                  <a:gd name="T59" fmla="*/ 575 h 579"/>
                  <a:gd name="T60" fmla="*/ 74 w 130"/>
                  <a:gd name="T61" fmla="*/ 579 h 579"/>
                  <a:gd name="T62" fmla="*/ 65 w 130"/>
                  <a:gd name="T63" fmla="*/ 579 h 579"/>
                  <a:gd name="T64" fmla="*/ 53 w 130"/>
                  <a:gd name="T65" fmla="*/ 579 h 579"/>
                  <a:gd name="T66" fmla="*/ 44 w 130"/>
                  <a:gd name="T67" fmla="*/ 575 h 579"/>
                  <a:gd name="T68" fmla="*/ 34 w 130"/>
                  <a:gd name="T69" fmla="*/ 571 h 579"/>
                  <a:gd name="T70" fmla="*/ 28 w 130"/>
                  <a:gd name="T71" fmla="*/ 563 h 579"/>
                  <a:gd name="T72" fmla="*/ 19 w 130"/>
                  <a:gd name="T73" fmla="*/ 555 h 579"/>
                  <a:gd name="T74" fmla="*/ 13 w 130"/>
                  <a:gd name="T75" fmla="*/ 546 h 579"/>
                  <a:gd name="T76" fmla="*/ 7 w 130"/>
                  <a:gd name="T77" fmla="*/ 534 h 579"/>
                  <a:gd name="T78" fmla="*/ 4 w 130"/>
                  <a:gd name="T79" fmla="*/ 522 h 579"/>
                  <a:gd name="T80" fmla="*/ 0 w 130"/>
                  <a:gd name="T81" fmla="*/ 509 h 579"/>
                  <a:gd name="T82" fmla="*/ 0 w 130"/>
                  <a:gd name="T83" fmla="*/ 497 h 579"/>
                  <a:gd name="T84" fmla="*/ 0 w 130"/>
                  <a:gd name="T85" fmla="*/ 86 h 579"/>
                  <a:gd name="T86" fmla="*/ 0 w 130"/>
                  <a:gd name="T87" fmla="*/ 86 h 5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30"/>
                  <a:gd name="T133" fmla="*/ 0 h 579"/>
                  <a:gd name="T134" fmla="*/ 130 w 130"/>
                  <a:gd name="T135" fmla="*/ 579 h 5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30" h="579">
                    <a:moveTo>
                      <a:pt x="0" y="86"/>
                    </a:moveTo>
                    <a:lnTo>
                      <a:pt x="0" y="74"/>
                    </a:lnTo>
                    <a:lnTo>
                      <a:pt x="4" y="57"/>
                    </a:lnTo>
                    <a:lnTo>
                      <a:pt x="7" y="45"/>
                    </a:lnTo>
                    <a:lnTo>
                      <a:pt x="13" y="37"/>
                    </a:lnTo>
                    <a:lnTo>
                      <a:pt x="19" y="24"/>
                    </a:lnTo>
                    <a:lnTo>
                      <a:pt x="28" y="16"/>
                    </a:lnTo>
                    <a:lnTo>
                      <a:pt x="34" y="12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5" y="0"/>
                    </a:lnTo>
                    <a:lnTo>
                      <a:pt x="74" y="4"/>
                    </a:lnTo>
                    <a:lnTo>
                      <a:pt x="84" y="4"/>
                    </a:lnTo>
                    <a:lnTo>
                      <a:pt x="93" y="12"/>
                    </a:lnTo>
                    <a:lnTo>
                      <a:pt x="102" y="16"/>
                    </a:lnTo>
                    <a:lnTo>
                      <a:pt x="108" y="24"/>
                    </a:lnTo>
                    <a:lnTo>
                      <a:pt x="117" y="37"/>
                    </a:lnTo>
                    <a:lnTo>
                      <a:pt x="120" y="45"/>
                    </a:lnTo>
                    <a:lnTo>
                      <a:pt x="127" y="57"/>
                    </a:lnTo>
                    <a:lnTo>
                      <a:pt x="127" y="74"/>
                    </a:lnTo>
                    <a:lnTo>
                      <a:pt x="130" y="86"/>
                    </a:lnTo>
                    <a:lnTo>
                      <a:pt x="130" y="497"/>
                    </a:lnTo>
                    <a:lnTo>
                      <a:pt x="127" y="509"/>
                    </a:lnTo>
                    <a:lnTo>
                      <a:pt x="127" y="522"/>
                    </a:lnTo>
                    <a:lnTo>
                      <a:pt x="120" y="534"/>
                    </a:lnTo>
                    <a:lnTo>
                      <a:pt x="117" y="546"/>
                    </a:lnTo>
                    <a:lnTo>
                      <a:pt x="108" y="555"/>
                    </a:lnTo>
                    <a:lnTo>
                      <a:pt x="102" y="563"/>
                    </a:lnTo>
                    <a:lnTo>
                      <a:pt x="93" y="571"/>
                    </a:lnTo>
                    <a:lnTo>
                      <a:pt x="84" y="575"/>
                    </a:lnTo>
                    <a:lnTo>
                      <a:pt x="74" y="579"/>
                    </a:lnTo>
                    <a:lnTo>
                      <a:pt x="65" y="579"/>
                    </a:lnTo>
                    <a:lnTo>
                      <a:pt x="53" y="579"/>
                    </a:lnTo>
                    <a:lnTo>
                      <a:pt x="44" y="575"/>
                    </a:lnTo>
                    <a:lnTo>
                      <a:pt x="34" y="571"/>
                    </a:lnTo>
                    <a:lnTo>
                      <a:pt x="28" y="563"/>
                    </a:lnTo>
                    <a:lnTo>
                      <a:pt x="19" y="555"/>
                    </a:lnTo>
                    <a:lnTo>
                      <a:pt x="13" y="546"/>
                    </a:lnTo>
                    <a:lnTo>
                      <a:pt x="7" y="534"/>
                    </a:lnTo>
                    <a:lnTo>
                      <a:pt x="4" y="522"/>
                    </a:lnTo>
                    <a:lnTo>
                      <a:pt x="0" y="509"/>
                    </a:lnTo>
                    <a:lnTo>
                      <a:pt x="0" y="497"/>
                    </a:lnTo>
                    <a:lnTo>
                      <a:pt x="0" y="86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Rectangle 56"/>
              <p:cNvSpPr>
                <a:spLocks noChangeArrowheads="1"/>
              </p:cNvSpPr>
              <p:nvPr/>
            </p:nvSpPr>
            <p:spPr bwMode="auto">
              <a:xfrm>
                <a:off x="584" y="1366"/>
                <a:ext cx="8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3" name="Rectangle 57"/>
              <p:cNvSpPr>
                <a:spLocks noChangeArrowheads="1"/>
              </p:cNvSpPr>
              <p:nvPr/>
            </p:nvSpPr>
            <p:spPr bwMode="auto">
              <a:xfrm>
                <a:off x="640" y="1366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24" name="Rectangle 58"/>
              <p:cNvSpPr>
                <a:spLocks noChangeArrowheads="1"/>
              </p:cNvSpPr>
              <p:nvPr/>
            </p:nvSpPr>
            <p:spPr bwMode="auto">
              <a:xfrm>
                <a:off x="594" y="1456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5" name="Rectangle 59"/>
              <p:cNvSpPr>
                <a:spLocks noChangeArrowheads="1"/>
              </p:cNvSpPr>
              <p:nvPr/>
            </p:nvSpPr>
            <p:spPr bwMode="auto">
              <a:xfrm>
                <a:off x="634" y="1456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26" name="Rectangle 60"/>
              <p:cNvSpPr>
                <a:spLocks noChangeArrowheads="1"/>
              </p:cNvSpPr>
              <p:nvPr/>
            </p:nvSpPr>
            <p:spPr bwMode="auto">
              <a:xfrm>
                <a:off x="594" y="1547"/>
                <a:ext cx="6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x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7" name="Rectangle 61"/>
              <p:cNvSpPr>
                <a:spLocks noChangeArrowheads="1"/>
              </p:cNvSpPr>
              <p:nvPr/>
            </p:nvSpPr>
            <p:spPr bwMode="auto">
              <a:xfrm>
                <a:off x="575" y="1251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8" name="Rectangle 62"/>
              <p:cNvSpPr>
                <a:spLocks noChangeArrowheads="1"/>
              </p:cNvSpPr>
              <p:nvPr/>
            </p:nvSpPr>
            <p:spPr bwMode="auto">
              <a:xfrm>
                <a:off x="575" y="1662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9" name="Freeform 63"/>
              <p:cNvSpPr>
                <a:spLocks/>
              </p:cNvSpPr>
              <p:nvPr/>
            </p:nvSpPr>
            <p:spPr bwMode="auto">
              <a:xfrm>
                <a:off x="2833" y="2262"/>
                <a:ext cx="101" cy="189"/>
              </a:xfrm>
              <a:custGeom>
                <a:avLst/>
                <a:gdLst>
                  <a:gd name="T0" fmla="*/ 101 w 101"/>
                  <a:gd name="T1" fmla="*/ 0 h 189"/>
                  <a:gd name="T2" fmla="*/ 49 w 101"/>
                  <a:gd name="T3" fmla="*/ 0 h 189"/>
                  <a:gd name="T4" fmla="*/ 49 w 101"/>
                  <a:gd name="T5" fmla="*/ 189 h 189"/>
                  <a:gd name="T6" fmla="*/ 0 w 101"/>
                  <a:gd name="T7" fmla="*/ 189 h 1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1"/>
                  <a:gd name="T13" fmla="*/ 0 h 189"/>
                  <a:gd name="T14" fmla="*/ 101 w 101"/>
                  <a:gd name="T15" fmla="*/ 189 h 1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1" h="189">
                    <a:moveTo>
                      <a:pt x="101" y="0"/>
                    </a:moveTo>
                    <a:lnTo>
                      <a:pt x="49" y="0"/>
                    </a:lnTo>
                    <a:lnTo>
                      <a:pt x="49" y="189"/>
                    </a:lnTo>
                    <a:lnTo>
                      <a:pt x="0" y="189"/>
                    </a:lnTo>
                  </a:path>
                </a:pathLst>
              </a:custGeom>
              <a:noFill/>
              <a:ln w="396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64"/>
              <p:cNvSpPr>
                <a:spLocks/>
              </p:cNvSpPr>
              <p:nvPr/>
            </p:nvSpPr>
            <p:spPr bwMode="auto">
              <a:xfrm>
                <a:off x="2488" y="1715"/>
                <a:ext cx="133" cy="136"/>
              </a:xfrm>
              <a:custGeom>
                <a:avLst/>
                <a:gdLst>
                  <a:gd name="T0" fmla="*/ 133 w 133"/>
                  <a:gd name="T1" fmla="*/ 136 h 136"/>
                  <a:gd name="T2" fmla="*/ 0 w 133"/>
                  <a:gd name="T3" fmla="*/ 136 h 136"/>
                  <a:gd name="T4" fmla="*/ 0 w 133"/>
                  <a:gd name="T5" fmla="*/ 0 h 136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136"/>
                  <a:gd name="T11" fmla="*/ 133 w 133"/>
                  <a:gd name="T12" fmla="*/ 136 h 1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136">
                    <a:moveTo>
                      <a:pt x="133" y="136"/>
                    </a:moveTo>
                    <a:lnTo>
                      <a:pt x="0" y="136"/>
                    </a:lnTo>
                    <a:lnTo>
                      <a:pt x="0" y="0"/>
                    </a:lnTo>
                  </a:path>
                </a:pathLst>
              </a:custGeom>
              <a:noFill/>
              <a:ln w="396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Line 65"/>
              <p:cNvSpPr>
                <a:spLocks noChangeShapeType="1"/>
              </p:cNvSpPr>
              <p:nvPr/>
            </p:nvSpPr>
            <p:spPr bwMode="auto">
              <a:xfrm flipH="1">
                <a:off x="2784" y="1986"/>
                <a:ext cx="150" cy="1"/>
              </a:xfrm>
              <a:prstGeom prst="line">
                <a:avLst/>
              </a:prstGeom>
              <a:noFill/>
              <a:ln w="396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66"/>
              <p:cNvSpPr>
                <a:spLocks/>
              </p:cNvSpPr>
              <p:nvPr/>
            </p:nvSpPr>
            <p:spPr bwMode="auto">
              <a:xfrm>
                <a:off x="2987" y="1316"/>
                <a:ext cx="587" cy="1073"/>
              </a:xfrm>
              <a:custGeom>
                <a:avLst/>
                <a:gdLst>
                  <a:gd name="T0" fmla="*/ 584 w 587"/>
                  <a:gd name="T1" fmla="*/ 1069 h 1073"/>
                  <a:gd name="T2" fmla="*/ 587 w 587"/>
                  <a:gd name="T3" fmla="*/ 0 h 1073"/>
                  <a:gd name="T4" fmla="*/ 0 w 587"/>
                  <a:gd name="T5" fmla="*/ 0 h 1073"/>
                  <a:gd name="T6" fmla="*/ 0 w 587"/>
                  <a:gd name="T7" fmla="*/ 1073 h 1073"/>
                  <a:gd name="T8" fmla="*/ 587 w 587"/>
                  <a:gd name="T9" fmla="*/ 1073 h 1073"/>
                  <a:gd name="T10" fmla="*/ 587 w 587"/>
                  <a:gd name="T11" fmla="*/ 1073 h 1073"/>
                  <a:gd name="T12" fmla="*/ 584 w 587"/>
                  <a:gd name="T13" fmla="*/ 1069 h 10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87"/>
                  <a:gd name="T22" fmla="*/ 0 h 1073"/>
                  <a:gd name="T23" fmla="*/ 587 w 587"/>
                  <a:gd name="T24" fmla="*/ 1073 h 10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87" h="1073">
                    <a:moveTo>
                      <a:pt x="584" y="1069"/>
                    </a:moveTo>
                    <a:lnTo>
                      <a:pt x="587" y="0"/>
                    </a:lnTo>
                    <a:lnTo>
                      <a:pt x="0" y="0"/>
                    </a:lnTo>
                    <a:lnTo>
                      <a:pt x="0" y="1073"/>
                    </a:lnTo>
                    <a:lnTo>
                      <a:pt x="587" y="1073"/>
                    </a:lnTo>
                    <a:lnTo>
                      <a:pt x="584" y="10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67"/>
              <p:cNvSpPr>
                <a:spLocks/>
              </p:cNvSpPr>
              <p:nvPr/>
            </p:nvSpPr>
            <p:spPr bwMode="auto">
              <a:xfrm>
                <a:off x="2987" y="1316"/>
                <a:ext cx="587" cy="1073"/>
              </a:xfrm>
              <a:custGeom>
                <a:avLst/>
                <a:gdLst>
                  <a:gd name="T0" fmla="*/ 584 w 587"/>
                  <a:gd name="T1" fmla="*/ 1069 h 1073"/>
                  <a:gd name="T2" fmla="*/ 587 w 587"/>
                  <a:gd name="T3" fmla="*/ 0 h 1073"/>
                  <a:gd name="T4" fmla="*/ 0 w 587"/>
                  <a:gd name="T5" fmla="*/ 0 h 1073"/>
                  <a:gd name="T6" fmla="*/ 0 w 587"/>
                  <a:gd name="T7" fmla="*/ 1073 h 1073"/>
                  <a:gd name="T8" fmla="*/ 587 w 587"/>
                  <a:gd name="T9" fmla="*/ 1073 h 1073"/>
                  <a:gd name="T10" fmla="*/ 587 w 587"/>
                  <a:gd name="T11" fmla="*/ 1073 h 10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87"/>
                  <a:gd name="T19" fmla="*/ 0 h 1073"/>
                  <a:gd name="T20" fmla="*/ 587 w 587"/>
                  <a:gd name="T21" fmla="*/ 1073 h 10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87" h="1073">
                    <a:moveTo>
                      <a:pt x="584" y="1069"/>
                    </a:moveTo>
                    <a:lnTo>
                      <a:pt x="587" y="0"/>
                    </a:lnTo>
                    <a:lnTo>
                      <a:pt x="0" y="0"/>
                    </a:lnTo>
                    <a:lnTo>
                      <a:pt x="0" y="1073"/>
                    </a:lnTo>
                    <a:lnTo>
                      <a:pt x="587" y="1073"/>
                    </a:lnTo>
                  </a:path>
                </a:pathLst>
              </a:custGeom>
              <a:solidFill>
                <a:srgbClr val="FFFF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Rectangle 68"/>
              <p:cNvSpPr>
                <a:spLocks noChangeArrowheads="1"/>
              </p:cNvSpPr>
              <p:nvPr/>
            </p:nvSpPr>
            <p:spPr bwMode="auto">
              <a:xfrm>
                <a:off x="3150" y="1818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5" name="Rectangle 69"/>
              <p:cNvSpPr>
                <a:spLocks noChangeArrowheads="1"/>
              </p:cNvSpPr>
              <p:nvPr/>
            </p:nvSpPr>
            <p:spPr bwMode="auto">
              <a:xfrm>
                <a:off x="3199" y="1818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6" name="Rectangle 70"/>
              <p:cNvSpPr>
                <a:spLocks noChangeArrowheads="1"/>
              </p:cNvSpPr>
              <p:nvPr/>
            </p:nvSpPr>
            <p:spPr bwMode="auto">
              <a:xfrm>
                <a:off x="3236" y="1818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g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7" name="Rectangle 71"/>
              <p:cNvSpPr>
                <a:spLocks noChangeArrowheads="1"/>
              </p:cNvSpPr>
              <p:nvPr/>
            </p:nvSpPr>
            <p:spPr bwMode="auto">
              <a:xfrm>
                <a:off x="3273" y="1818"/>
                <a:ext cx="46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8" name="Rectangle 72"/>
              <p:cNvSpPr>
                <a:spLocks noChangeArrowheads="1"/>
              </p:cNvSpPr>
              <p:nvPr/>
            </p:nvSpPr>
            <p:spPr bwMode="auto">
              <a:xfrm>
                <a:off x="3288" y="1818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9" name="Rectangle 73"/>
              <p:cNvSpPr>
                <a:spLocks noChangeArrowheads="1"/>
              </p:cNvSpPr>
              <p:nvPr/>
            </p:nvSpPr>
            <p:spPr bwMode="auto">
              <a:xfrm>
                <a:off x="3322" y="1818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0" name="Rectangle 74"/>
              <p:cNvSpPr>
                <a:spLocks noChangeArrowheads="1"/>
              </p:cNvSpPr>
              <p:nvPr/>
            </p:nvSpPr>
            <p:spPr bwMode="auto">
              <a:xfrm>
                <a:off x="3343" y="1818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1" name="Rectangle 75"/>
              <p:cNvSpPr>
                <a:spLocks noChangeArrowheads="1"/>
              </p:cNvSpPr>
              <p:nvPr/>
            </p:nvSpPr>
            <p:spPr bwMode="auto">
              <a:xfrm>
                <a:off x="3380" y="1818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2" name="Rectangle 76"/>
              <p:cNvSpPr>
                <a:spLocks noChangeArrowheads="1"/>
              </p:cNvSpPr>
              <p:nvPr/>
            </p:nvSpPr>
            <p:spPr bwMode="auto">
              <a:xfrm>
                <a:off x="3402" y="1818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3" name="Rectangle 77"/>
              <p:cNvSpPr>
                <a:spLocks noChangeArrowheads="1"/>
              </p:cNvSpPr>
              <p:nvPr/>
            </p:nvSpPr>
            <p:spPr bwMode="auto">
              <a:xfrm>
                <a:off x="3017" y="1892"/>
                <a:ext cx="102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W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4" name="Rectangle 78"/>
              <p:cNvSpPr>
                <a:spLocks noChangeArrowheads="1"/>
              </p:cNvSpPr>
              <p:nvPr/>
            </p:nvSpPr>
            <p:spPr bwMode="auto">
              <a:xfrm>
                <a:off x="3082" y="1892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5" name="Rectangle 79"/>
              <p:cNvSpPr>
                <a:spLocks noChangeArrowheads="1"/>
              </p:cNvSpPr>
              <p:nvPr/>
            </p:nvSpPr>
            <p:spPr bwMode="auto">
              <a:xfrm>
                <a:off x="3103" y="1892"/>
                <a:ext cx="46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6" name="Rectangle 80"/>
              <p:cNvSpPr>
                <a:spLocks noChangeArrowheads="1"/>
              </p:cNvSpPr>
              <p:nvPr/>
            </p:nvSpPr>
            <p:spPr bwMode="auto">
              <a:xfrm>
                <a:off x="3119" y="1892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7" name="Rectangle 81"/>
              <p:cNvSpPr>
                <a:spLocks noChangeArrowheads="1"/>
              </p:cNvSpPr>
              <p:nvPr/>
            </p:nvSpPr>
            <p:spPr bwMode="auto">
              <a:xfrm>
                <a:off x="3137" y="1892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8" name="Rectangle 82"/>
              <p:cNvSpPr>
                <a:spLocks noChangeArrowheads="1"/>
              </p:cNvSpPr>
              <p:nvPr/>
            </p:nvSpPr>
            <p:spPr bwMode="auto">
              <a:xfrm>
                <a:off x="3174" y="1892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49" name="Rectangle 83"/>
              <p:cNvSpPr>
                <a:spLocks noChangeArrowheads="1"/>
              </p:cNvSpPr>
              <p:nvPr/>
            </p:nvSpPr>
            <p:spPr bwMode="auto">
              <a:xfrm>
                <a:off x="3017" y="1982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0" name="Rectangle 84"/>
              <p:cNvSpPr>
                <a:spLocks noChangeArrowheads="1"/>
              </p:cNvSpPr>
              <p:nvPr/>
            </p:nvSpPr>
            <p:spPr bwMode="auto">
              <a:xfrm>
                <a:off x="3039" y="1982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1" name="Rectangle 85"/>
              <p:cNvSpPr>
                <a:spLocks noChangeArrowheads="1"/>
              </p:cNvSpPr>
              <p:nvPr/>
            </p:nvSpPr>
            <p:spPr bwMode="auto">
              <a:xfrm>
                <a:off x="3076" y="1982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g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2" name="Rectangle 86"/>
              <p:cNvSpPr>
                <a:spLocks noChangeArrowheads="1"/>
              </p:cNvSpPr>
              <p:nvPr/>
            </p:nvSpPr>
            <p:spPr bwMode="auto">
              <a:xfrm>
                <a:off x="3116" y="1982"/>
                <a:ext cx="46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3" name="Rectangle 87"/>
              <p:cNvSpPr>
                <a:spLocks noChangeArrowheads="1"/>
              </p:cNvSpPr>
              <p:nvPr/>
            </p:nvSpPr>
            <p:spPr bwMode="auto">
              <a:xfrm>
                <a:off x="3131" y="1982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4" name="Rectangle 88"/>
              <p:cNvSpPr>
                <a:spLocks noChangeArrowheads="1"/>
              </p:cNvSpPr>
              <p:nvPr/>
            </p:nvSpPr>
            <p:spPr bwMode="auto">
              <a:xfrm>
                <a:off x="3165" y="1982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5" name="Rectangle 89"/>
              <p:cNvSpPr>
                <a:spLocks noChangeArrowheads="1"/>
              </p:cNvSpPr>
              <p:nvPr/>
            </p:nvSpPr>
            <p:spPr bwMode="auto">
              <a:xfrm>
                <a:off x="3183" y="1982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6" name="Rectangle 90"/>
              <p:cNvSpPr>
                <a:spLocks noChangeArrowheads="1"/>
              </p:cNvSpPr>
              <p:nvPr/>
            </p:nvSpPr>
            <p:spPr bwMode="auto">
              <a:xfrm>
                <a:off x="3220" y="1982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7" name="Rectangle 91"/>
              <p:cNvSpPr>
                <a:spLocks noChangeArrowheads="1"/>
              </p:cNvSpPr>
              <p:nvPr/>
            </p:nvSpPr>
            <p:spPr bwMode="auto">
              <a:xfrm>
                <a:off x="3017" y="2163"/>
                <a:ext cx="102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W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8" name="Rectangle 92"/>
              <p:cNvSpPr>
                <a:spLocks noChangeArrowheads="1"/>
              </p:cNvSpPr>
              <p:nvPr/>
            </p:nvSpPr>
            <p:spPr bwMode="auto">
              <a:xfrm>
                <a:off x="3082" y="2163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9" name="Rectangle 93"/>
              <p:cNvSpPr>
                <a:spLocks noChangeArrowheads="1"/>
              </p:cNvSpPr>
              <p:nvPr/>
            </p:nvSpPr>
            <p:spPr bwMode="auto">
              <a:xfrm>
                <a:off x="3103" y="2163"/>
                <a:ext cx="46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0" name="Rectangle 94"/>
              <p:cNvSpPr>
                <a:spLocks noChangeArrowheads="1"/>
              </p:cNvSpPr>
              <p:nvPr/>
            </p:nvSpPr>
            <p:spPr bwMode="auto">
              <a:xfrm>
                <a:off x="3119" y="2163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1" name="Rectangle 95"/>
              <p:cNvSpPr>
                <a:spLocks noChangeArrowheads="1"/>
              </p:cNvSpPr>
              <p:nvPr/>
            </p:nvSpPr>
            <p:spPr bwMode="auto">
              <a:xfrm>
                <a:off x="3137" y="2163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2" name="Rectangle 96"/>
              <p:cNvSpPr>
                <a:spLocks noChangeArrowheads="1"/>
              </p:cNvSpPr>
              <p:nvPr/>
            </p:nvSpPr>
            <p:spPr bwMode="auto">
              <a:xfrm>
                <a:off x="3174" y="2163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63" name="Rectangle 97"/>
              <p:cNvSpPr>
                <a:spLocks noChangeArrowheads="1"/>
              </p:cNvSpPr>
              <p:nvPr/>
            </p:nvSpPr>
            <p:spPr bwMode="auto">
              <a:xfrm>
                <a:off x="3017" y="2254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4" name="Rectangle 98"/>
              <p:cNvSpPr>
                <a:spLocks noChangeArrowheads="1"/>
              </p:cNvSpPr>
              <p:nvPr/>
            </p:nvSpPr>
            <p:spPr bwMode="auto">
              <a:xfrm>
                <a:off x="3054" y="2254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5" name="Rectangle 99"/>
              <p:cNvSpPr>
                <a:spLocks noChangeArrowheads="1"/>
              </p:cNvSpPr>
              <p:nvPr/>
            </p:nvSpPr>
            <p:spPr bwMode="auto">
              <a:xfrm>
                <a:off x="3091" y="2254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6" name="Rectangle 100"/>
              <p:cNvSpPr>
                <a:spLocks noChangeArrowheads="1"/>
              </p:cNvSpPr>
              <p:nvPr/>
            </p:nvSpPr>
            <p:spPr bwMode="auto">
              <a:xfrm>
                <a:off x="3110" y="2254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7" name="Rectangle 101"/>
              <p:cNvSpPr>
                <a:spLocks noChangeArrowheads="1"/>
              </p:cNvSpPr>
              <p:nvPr/>
            </p:nvSpPr>
            <p:spPr bwMode="auto">
              <a:xfrm>
                <a:off x="3380" y="1584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8" name="Rectangle 102"/>
              <p:cNvSpPr>
                <a:spLocks noChangeArrowheads="1"/>
              </p:cNvSpPr>
              <p:nvPr/>
            </p:nvSpPr>
            <p:spPr bwMode="auto">
              <a:xfrm>
                <a:off x="3430" y="1584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9" name="Rectangle 103"/>
              <p:cNvSpPr>
                <a:spLocks noChangeArrowheads="1"/>
              </p:cNvSpPr>
              <p:nvPr/>
            </p:nvSpPr>
            <p:spPr bwMode="auto">
              <a:xfrm>
                <a:off x="3469" y="1584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0" name="Rectangle 104"/>
              <p:cNvSpPr>
                <a:spLocks noChangeArrowheads="1"/>
              </p:cNvSpPr>
              <p:nvPr/>
            </p:nvSpPr>
            <p:spPr bwMode="auto">
              <a:xfrm>
                <a:off x="3506" y="1584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1" name="Rectangle 105"/>
              <p:cNvSpPr>
                <a:spLocks noChangeArrowheads="1"/>
              </p:cNvSpPr>
              <p:nvPr/>
            </p:nvSpPr>
            <p:spPr bwMode="auto">
              <a:xfrm>
                <a:off x="3543" y="1584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72" name="Rectangle 106"/>
              <p:cNvSpPr>
                <a:spLocks noChangeArrowheads="1"/>
              </p:cNvSpPr>
              <p:nvPr/>
            </p:nvSpPr>
            <p:spPr bwMode="auto">
              <a:xfrm>
                <a:off x="3340" y="1674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3" name="Rectangle 107"/>
              <p:cNvSpPr>
                <a:spLocks noChangeArrowheads="1"/>
              </p:cNvSpPr>
              <p:nvPr/>
            </p:nvSpPr>
            <p:spPr bwMode="auto">
              <a:xfrm>
                <a:off x="3377" y="1674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4" name="Rectangle 108"/>
              <p:cNvSpPr>
                <a:spLocks noChangeArrowheads="1"/>
              </p:cNvSpPr>
              <p:nvPr/>
            </p:nvSpPr>
            <p:spPr bwMode="auto">
              <a:xfrm>
                <a:off x="3417" y="1674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5" name="Rectangle 109"/>
              <p:cNvSpPr>
                <a:spLocks noChangeArrowheads="1"/>
              </p:cNvSpPr>
              <p:nvPr/>
            </p:nvSpPr>
            <p:spPr bwMode="auto">
              <a:xfrm>
                <a:off x="3436" y="1674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6" name="Rectangle 110"/>
              <p:cNvSpPr>
                <a:spLocks noChangeArrowheads="1"/>
              </p:cNvSpPr>
              <p:nvPr/>
            </p:nvSpPr>
            <p:spPr bwMode="auto">
              <a:xfrm>
                <a:off x="3473" y="1674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7" name="Rectangle 111"/>
              <p:cNvSpPr>
                <a:spLocks noChangeArrowheads="1"/>
              </p:cNvSpPr>
              <p:nvPr/>
            </p:nvSpPr>
            <p:spPr bwMode="auto">
              <a:xfrm>
                <a:off x="3491" y="1674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8" name="Rectangle 112"/>
              <p:cNvSpPr>
                <a:spLocks noChangeArrowheads="1"/>
              </p:cNvSpPr>
              <p:nvPr/>
            </p:nvSpPr>
            <p:spPr bwMode="auto">
              <a:xfrm>
                <a:off x="3380" y="1925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9" name="Rectangle 113"/>
              <p:cNvSpPr>
                <a:spLocks noChangeArrowheads="1"/>
              </p:cNvSpPr>
              <p:nvPr/>
            </p:nvSpPr>
            <p:spPr bwMode="auto">
              <a:xfrm>
                <a:off x="3430" y="1925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0" name="Rectangle 114"/>
              <p:cNvSpPr>
                <a:spLocks noChangeArrowheads="1"/>
              </p:cNvSpPr>
              <p:nvPr/>
            </p:nvSpPr>
            <p:spPr bwMode="auto">
              <a:xfrm>
                <a:off x="3469" y="1925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1" name="Rectangle 115"/>
              <p:cNvSpPr>
                <a:spLocks noChangeArrowheads="1"/>
              </p:cNvSpPr>
              <p:nvPr/>
            </p:nvSpPr>
            <p:spPr bwMode="auto">
              <a:xfrm>
                <a:off x="3506" y="1925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2" name="Rectangle 116"/>
              <p:cNvSpPr>
                <a:spLocks noChangeArrowheads="1"/>
              </p:cNvSpPr>
              <p:nvPr/>
            </p:nvSpPr>
            <p:spPr bwMode="auto">
              <a:xfrm>
                <a:off x="3543" y="1925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83" name="Rectangle 117"/>
              <p:cNvSpPr>
                <a:spLocks noChangeArrowheads="1"/>
              </p:cNvSpPr>
              <p:nvPr/>
            </p:nvSpPr>
            <p:spPr bwMode="auto">
              <a:xfrm>
                <a:off x="3340" y="2015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4" name="Rectangle 118"/>
              <p:cNvSpPr>
                <a:spLocks noChangeArrowheads="1"/>
              </p:cNvSpPr>
              <p:nvPr/>
            </p:nvSpPr>
            <p:spPr bwMode="auto">
              <a:xfrm>
                <a:off x="3377" y="2015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5" name="Rectangle 119"/>
              <p:cNvSpPr>
                <a:spLocks noChangeArrowheads="1"/>
              </p:cNvSpPr>
              <p:nvPr/>
            </p:nvSpPr>
            <p:spPr bwMode="auto">
              <a:xfrm>
                <a:off x="3417" y="2015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6" name="Rectangle 120"/>
              <p:cNvSpPr>
                <a:spLocks noChangeArrowheads="1"/>
              </p:cNvSpPr>
              <p:nvPr/>
            </p:nvSpPr>
            <p:spPr bwMode="auto">
              <a:xfrm>
                <a:off x="3436" y="2015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7" name="Rectangle 121"/>
              <p:cNvSpPr>
                <a:spLocks noChangeArrowheads="1"/>
              </p:cNvSpPr>
              <p:nvPr/>
            </p:nvSpPr>
            <p:spPr bwMode="auto">
              <a:xfrm>
                <a:off x="3473" y="2015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8" name="Rectangle 122"/>
              <p:cNvSpPr>
                <a:spLocks noChangeArrowheads="1"/>
              </p:cNvSpPr>
              <p:nvPr/>
            </p:nvSpPr>
            <p:spPr bwMode="auto">
              <a:xfrm>
                <a:off x="3491" y="2015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2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9" name="Rectangle 123"/>
              <p:cNvSpPr>
                <a:spLocks noChangeArrowheads="1"/>
              </p:cNvSpPr>
              <p:nvPr/>
            </p:nvSpPr>
            <p:spPr bwMode="auto">
              <a:xfrm>
                <a:off x="3017" y="1341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0" name="Rectangle 124"/>
              <p:cNvSpPr>
                <a:spLocks noChangeArrowheads="1"/>
              </p:cNvSpPr>
              <p:nvPr/>
            </p:nvSpPr>
            <p:spPr bwMode="auto">
              <a:xfrm>
                <a:off x="3067" y="1341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1" name="Rectangle 125"/>
              <p:cNvSpPr>
                <a:spLocks noChangeArrowheads="1"/>
              </p:cNvSpPr>
              <p:nvPr/>
            </p:nvSpPr>
            <p:spPr bwMode="auto">
              <a:xfrm>
                <a:off x="3103" y="1341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2" name="Rectangle 126"/>
              <p:cNvSpPr>
                <a:spLocks noChangeArrowheads="1"/>
              </p:cNvSpPr>
              <p:nvPr/>
            </p:nvSpPr>
            <p:spPr bwMode="auto">
              <a:xfrm>
                <a:off x="3140" y="1341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3" name="Rectangle 127"/>
              <p:cNvSpPr>
                <a:spLocks noChangeArrowheads="1"/>
              </p:cNvSpPr>
              <p:nvPr/>
            </p:nvSpPr>
            <p:spPr bwMode="auto">
              <a:xfrm>
                <a:off x="3180" y="1341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94" name="Rectangle 128"/>
              <p:cNvSpPr>
                <a:spLocks noChangeArrowheads="1"/>
              </p:cNvSpPr>
              <p:nvPr/>
            </p:nvSpPr>
            <p:spPr bwMode="auto">
              <a:xfrm>
                <a:off x="3017" y="1436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5" name="Rectangle 129"/>
              <p:cNvSpPr>
                <a:spLocks noChangeArrowheads="1"/>
              </p:cNvSpPr>
              <p:nvPr/>
            </p:nvSpPr>
            <p:spPr bwMode="auto">
              <a:xfrm>
                <a:off x="3039" y="1436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6" name="Rectangle 130"/>
              <p:cNvSpPr>
                <a:spLocks noChangeArrowheads="1"/>
              </p:cNvSpPr>
              <p:nvPr/>
            </p:nvSpPr>
            <p:spPr bwMode="auto">
              <a:xfrm>
                <a:off x="3076" y="1436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g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7" name="Rectangle 131"/>
              <p:cNvSpPr>
                <a:spLocks noChangeArrowheads="1"/>
              </p:cNvSpPr>
              <p:nvPr/>
            </p:nvSpPr>
            <p:spPr bwMode="auto">
              <a:xfrm>
                <a:off x="3116" y="1436"/>
                <a:ext cx="46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8" name="Rectangle 132"/>
              <p:cNvSpPr>
                <a:spLocks noChangeArrowheads="1"/>
              </p:cNvSpPr>
              <p:nvPr/>
            </p:nvSpPr>
            <p:spPr bwMode="auto">
              <a:xfrm>
                <a:off x="3131" y="1436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9" name="Rectangle 133"/>
              <p:cNvSpPr>
                <a:spLocks noChangeArrowheads="1"/>
              </p:cNvSpPr>
              <p:nvPr/>
            </p:nvSpPr>
            <p:spPr bwMode="auto">
              <a:xfrm>
                <a:off x="3165" y="1436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0" name="Rectangle 134"/>
              <p:cNvSpPr>
                <a:spLocks noChangeArrowheads="1"/>
              </p:cNvSpPr>
              <p:nvPr/>
            </p:nvSpPr>
            <p:spPr bwMode="auto">
              <a:xfrm>
                <a:off x="3183" y="1436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1" name="Rectangle 135"/>
              <p:cNvSpPr>
                <a:spLocks noChangeArrowheads="1"/>
              </p:cNvSpPr>
              <p:nvPr/>
            </p:nvSpPr>
            <p:spPr bwMode="auto">
              <a:xfrm>
                <a:off x="3220" y="1436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2" name="Rectangle 136"/>
              <p:cNvSpPr>
                <a:spLocks noChangeArrowheads="1"/>
              </p:cNvSpPr>
              <p:nvPr/>
            </p:nvSpPr>
            <p:spPr bwMode="auto">
              <a:xfrm>
                <a:off x="3245" y="1436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3" name="Rectangle 137"/>
              <p:cNvSpPr>
                <a:spLocks noChangeArrowheads="1"/>
              </p:cNvSpPr>
              <p:nvPr/>
            </p:nvSpPr>
            <p:spPr bwMode="auto">
              <a:xfrm>
                <a:off x="3263" y="1436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4" name="Rectangle 138"/>
              <p:cNvSpPr>
                <a:spLocks noChangeArrowheads="1"/>
              </p:cNvSpPr>
              <p:nvPr/>
            </p:nvSpPr>
            <p:spPr bwMode="auto">
              <a:xfrm>
                <a:off x="3017" y="1617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5" name="Rectangle 139"/>
              <p:cNvSpPr>
                <a:spLocks noChangeArrowheads="1"/>
              </p:cNvSpPr>
              <p:nvPr/>
            </p:nvSpPr>
            <p:spPr bwMode="auto">
              <a:xfrm>
                <a:off x="3067" y="1617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6" name="Rectangle 140"/>
              <p:cNvSpPr>
                <a:spLocks noChangeArrowheads="1"/>
              </p:cNvSpPr>
              <p:nvPr/>
            </p:nvSpPr>
            <p:spPr bwMode="auto">
              <a:xfrm>
                <a:off x="3103" y="1617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7" name="Rectangle 141"/>
              <p:cNvSpPr>
                <a:spLocks noChangeArrowheads="1"/>
              </p:cNvSpPr>
              <p:nvPr/>
            </p:nvSpPr>
            <p:spPr bwMode="auto">
              <a:xfrm>
                <a:off x="3140" y="1617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8" name="Rectangle 142"/>
              <p:cNvSpPr>
                <a:spLocks noChangeArrowheads="1"/>
              </p:cNvSpPr>
              <p:nvPr/>
            </p:nvSpPr>
            <p:spPr bwMode="auto">
              <a:xfrm>
                <a:off x="3180" y="1617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09" name="Rectangle 143"/>
              <p:cNvSpPr>
                <a:spLocks noChangeArrowheads="1"/>
              </p:cNvSpPr>
              <p:nvPr/>
            </p:nvSpPr>
            <p:spPr bwMode="auto">
              <a:xfrm>
                <a:off x="3017" y="1707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0" name="Rectangle 144"/>
              <p:cNvSpPr>
                <a:spLocks noChangeArrowheads="1"/>
              </p:cNvSpPr>
              <p:nvPr/>
            </p:nvSpPr>
            <p:spPr bwMode="auto">
              <a:xfrm>
                <a:off x="3039" y="1707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1" name="Rectangle 145"/>
              <p:cNvSpPr>
                <a:spLocks noChangeArrowheads="1"/>
              </p:cNvSpPr>
              <p:nvPr/>
            </p:nvSpPr>
            <p:spPr bwMode="auto">
              <a:xfrm>
                <a:off x="3076" y="1707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g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2" name="Rectangle 146"/>
              <p:cNvSpPr>
                <a:spLocks noChangeArrowheads="1"/>
              </p:cNvSpPr>
              <p:nvPr/>
            </p:nvSpPr>
            <p:spPr bwMode="auto">
              <a:xfrm>
                <a:off x="3116" y="1707"/>
                <a:ext cx="46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3" name="Rectangle 147"/>
              <p:cNvSpPr>
                <a:spLocks noChangeArrowheads="1"/>
              </p:cNvSpPr>
              <p:nvPr/>
            </p:nvSpPr>
            <p:spPr bwMode="auto">
              <a:xfrm>
                <a:off x="3131" y="1707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4" name="Rectangle 148"/>
              <p:cNvSpPr>
                <a:spLocks noChangeArrowheads="1"/>
              </p:cNvSpPr>
              <p:nvPr/>
            </p:nvSpPr>
            <p:spPr bwMode="auto">
              <a:xfrm>
                <a:off x="3165" y="1707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5" name="Rectangle 149"/>
              <p:cNvSpPr>
                <a:spLocks noChangeArrowheads="1"/>
              </p:cNvSpPr>
              <p:nvPr/>
            </p:nvSpPr>
            <p:spPr bwMode="auto">
              <a:xfrm>
                <a:off x="3183" y="1707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6" name="Rectangle 150"/>
              <p:cNvSpPr>
                <a:spLocks noChangeArrowheads="1"/>
              </p:cNvSpPr>
              <p:nvPr/>
            </p:nvSpPr>
            <p:spPr bwMode="auto">
              <a:xfrm>
                <a:off x="3220" y="1707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7" name="Rectangle 151"/>
              <p:cNvSpPr>
                <a:spLocks noChangeArrowheads="1"/>
              </p:cNvSpPr>
              <p:nvPr/>
            </p:nvSpPr>
            <p:spPr bwMode="auto">
              <a:xfrm>
                <a:off x="3245" y="1707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8" name="Rectangle 152"/>
              <p:cNvSpPr>
                <a:spLocks noChangeArrowheads="1"/>
              </p:cNvSpPr>
              <p:nvPr/>
            </p:nvSpPr>
            <p:spPr bwMode="auto">
              <a:xfrm>
                <a:off x="3263" y="1707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2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9" name="Line 153"/>
              <p:cNvSpPr>
                <a:spLocks noChangeShapeType="1"/>
              </p:cNvSpPr>
              <p:nvPr/>
            </p:nvSpPr>
            <p:spPr bwMode="auto">
              <a:xfrm flipH="1">
                <a:off x="1962" y="1711"/>
                <a:ext cx="972" cy="4"/>
              </a:xfrm>
              <a:prstGeom prst="line">
                <a:avLst/>
              </a:prstGeom>
              <a:noFill/>
              <a:ln w="396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Line 154"/>
              <p:cNvSpPr>
                <a:spLocks noChangeShapeType="1"/>
              </p:cNvSpPr>
              <p:nvPr/>
            </p:nvSpPr>
            <p:spPr bwMode="auto">
              <a:xfrm flipH="1">
                <a:off x="1962" y="1440"/>
                <a:ext cx="972" cy="1"/>
              </a:xfrm>
              <a:prstGeom prst="line">
                <a:avLst/>
              </a:prstGeom>
              <a:noFill/>
              <a:ln w="396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155"/>
              <p:cNvSpPr>
                <a:spLocks/>
              </p:cNvSpPr>
              <p:nvPr/>
            </p:nvSpPr>
            <p:spPr bwMode="auto">
              <a:xfrm>
                <a:off x="2654" y="1769"/>
                <a:ext cx="130" cy="579"/>
              </a:xfrm>
              <a:custGeom>
                <a:avLst/>
                <a:gdLst>
                  <a:gd name="T0" fmla="*/ 0 w 130"/>
                  <a:gd name="T1" fmla="*/ 82 h 579"/>
                  <a:gd name="T2" fmla="*/ 3 w 130"/>
                  <a:gd name="T3" fmla="*/ 69 h 579"/>
                  <a:gd name="T4" fmla="*/ 3 w 130"/>
                  <a:gd name="T5" fmla="*/ 57 h 579"/>
                  <a:gd name="T6" fmla="*/ 10 w 130"/>
                  <a:gd name="T7" fmla="*/ 45 h 579"/>
                  <a:gd name="T8" fmla="*/ 13 w 130"/>
                  <a:gd name="T9" fmla="*/ 32 h 579"/>
                  <a:gd name="T10" fmla="*/ 19 w 130"/>
                  <a:gd name="T11" fmla="*/ 24 h 579"/>
                  <a:gd name="T12" fmla="*/ 28 w 130"/>
                  <a:gd name="T13" fmla="*/ 16 h 579"/>
                  <a:gd name="T14" fmla="*/ 34 w 130"/>
                  <a:gd name="T15" fmla="*/ 8 h 579"/>
                  <a:gd name="T16" fmla="*/ 43 w 130"/>
                  <a:gd name="T17" fmla="*/ 4 h 579"/>
                  <a:gd name="T18" fmla="*/ 56 w 130"/>
                  <a:gd name="T19" fmla="*/ 0 h 579"/>
                  <a:gd name="T20" fmla="*/ 65 w 130"/>
                  <a:gd name="T21" fmla="*/ 0 h 579"/>
                  <a:gd name="T22" fmla="*/ 74 w 130"/>
                  <a:gd name="T23" fmla="*/ 0 h 579"/>
                  <a:gd name="T24" fmla="*/ 87 w 130"/>
                  <a:gd name="T25" fmla="*/ 4 h 579"/>
                  <a:gd name="T26" fmla="*/ 93 w 130"/>
                  <a:gd name="T27" fmla="*/ 8 h 579"/>
                  <a:gd name="T28" fmla="*/ 102 w 130"/>
                  <a:gd name="T29" fmla="*/ 16 h 579"/>
                  <a:gd name="T30" fmla="*/ 111 w 130"/>
                  <a:gd name="T31" fmla="*/ 24 h 579"/>
                  <a:gd name="T32" fmla="*/ 117 w 130"/>
                  <a:gd name="T33" fmla="*/ 32 h 579"/>
                  <a:gd name="T34" fmla="*/ 120 w 130"/>
                  <a:gd name="T35" fmla="*/ 45 h 579"/>
                  <a:gd name="T36" fmla="*/ 126 w 130"/>
                  <a:gd name="T37" fmla="*/ 57 h 579"/>
                  <a:gd name="T38" fmla="*/ 126 w 130"/>
                  <a:gd name="T39" fmla="*/ 69 h 579"/>
                  <a:gd name="T40" fmla="*/ 130 w 130"/>
                  <a:gd name="T41" fmla="*/ 82 h 579"/>
                  <a:gd name="T42" fmla="*/ 130 w 130"/>
                  <a:gd name="T43" fmla="*/ 493 h 579"/>
                  <a:gd name="T44" fmla="*/ 126 w 130"/>
                  <a:gd name="T45" fmla="*/ 505 h 579"/>
                  <a:gd name="T46" fmla="*/ 126 w 130"/>
                  <a:gd name="T47" fmla="*/ 522 h 579"/>
                  <a:gd name="T48" fmla="*/ 120 w 130"/>
                  <a:gd name="T49" fmla="*/ 534 h 579"/>
                  <a:gd name="T50" fmla="*/ 117 w 130"/>
                  <a:gd name="T51" fmla="*/ 542 h 579"/>
                  <a:gd name="T52" fmla="*/ 111 w 130"/>
                  <a:gd name="T53" fmla="*/ 554 h 579"/>
                  <a:gd name="T54" fmla="*/ 102 w 130"/>
                  <a:gd name="T55" fmla="*/ 563 h 579"/>
                  <a:gd name="T56" fmla="*/ 93 w 130"/>
                  <a:gd name="T57" fmla="*/ 567 h 579"/>
                  <a:gd name="T58" fmla="*/ 87 w 130"/>
                  <a:gd name="T59" fmla="*/ 575 h 579"/>
                  <a:gd name="T60" fmla="*/ 74 w 130"/>
                  <a:gd name="T61" fmla="*/ 575 h 579"/>
                  <a:gd name="T62" fmla="*/ 65 w 130"/>
                  <a:gd name="T63" fmla="*/ 579 h 579"/>
                  <a:gd name="T64" fmla="*/ 56 w 130"/>
                  <a:gd name="T65" fmla="*/ 575 h 579"/>
                  <a:gd name="T66" fmla="*/ 43 w 130"/>
                  <a:gd name="T67" fmla="*/ 575 h 579"/>
                  <a:gd name="T68" fmla="*/ 34 w 130"/>
                  <a:gd name="T69" fmla="*/ 567 h 579"/>
                  <a:gd name="T70" fmla="*/ 28 w 130"/>
                  <a:gd name="T71" fmla="*/ 563 h 579"/>
                  <a:gd name="T72" fmla="*/ 19 w 130"/>
                  <a:gd name="T73" fmla="*/ 554 h 579"/>
                  <a:gd name="T74" fmla="*/ 13 w 130"/>
                  <a:gd name="T75" fmla="*/ 542 h 579"/>
                  <a:gd name="T76" fmla="*/ 10 w 130"/>
                  <a:gd name="T77" fmla="*/ 534 h 579"/>
                  <a:gd name="T78" fmla="*/ 3 w 130"/>
                  <a:gd name="T79" fmla="*/ 522 h 579"/>
                  <a:gd name="T80" fmla="*/ 3 w 130"/>
                  <a:gd name="T81" fmla="*/ 505 h 579"/>
                  <a:gd name="T82" fmla="*/ 0 w 130"/>
                  <a:gd name="T83" fmla="*/ 493 h 579"/>
                  <a:gd name="T84" fmla="*/ 0 w 130"/>
                  <a:gd name="T85" fmla="*/ 82 h 579"/>
                  <a:gd name="T86" fmla="*/ 0 w 130"/>
                  <a:gd name="T87" fmla="*/ 82 h 5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30"/>
                  <a:gd name="T133" fmla="*/ 0 h 579"/>
                  <a:gd name="T134" fmla="*/ 130 w 130"/>
                  <a:gd name="T135" fmla="*/ 579 h 5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30" h="579">
                    <a:moveTo>
                      <a:pt x="0" y="82"/>
                    </a:moveTo>
                    <a:lnTo>
                      <a:pt x="3" y="69"/>
                    </a:lnTo>
                    <a:lnTo>
                      <a:pt x="3" y="57"/>
                    </a:lnTo>
                    <a:lnTo>
                      <a:pt x="10" y="45"/>
                    </a:lnTo>
                    <a:lnTo>
                      <a:pt x="13" y="32"/>
                    </a:lnTo>
                    <a:lnTo>
                      <a:pt x="19" y="24"/>
                    </a:lnTo>
                    <a:lnTo>
                      <a:pt x="28" y="16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4" y="0"/>
                    </a:lnTo>
                    <a:lnTo>
                      <a:pt x="87" y="4"/>
                    </a:lnTo>
                    <a:lnTo>
                      <a:pt x="93" y="8"/>
                    </a:lnTo>
                    <a:lnTo>
                      <a:pt x="102" y="16"/>
                    </a:lnTo>
                    <a:lnTo>
                      <a:pt x="111" y="24"/>
                    </a:lnTo>
                    <a:lnTo>
                      <a:pt x="117" y="32"/>
                    </a:lnTo>
                    <a:lnTo>
                      <a:pt x="120" y="45"/>
                    </a:lnTo>
                    <a:lnTo>
                      <a:pt x="126" y="57"/>
                    </a:lnTo>
                    <a:lnTo>
                      <a:pt x="126" y="69"/>
                    </a:lnTo>
                    <a:lnTo>
                      <a:pt x="130" y="82"/>
                    </a:lnTo>
                    <a:lnTo>
                      <a:pt x="130" y="493"/>
                    </a:lnTo>
                    <a:lnTo>
                      <a:pt x="126" y="505"/>
                    </a:lnTo>
                    <a:lnTo>
                      <a:pt x="126" y="522"/>
                    </a:lnTo>
                    <a:lnTo>
                      <a:pt x="120" y="534"/>
                    </a:lnTo>
                    <a:lnTo>
                      <a:pt x="117" y="542"/>
                    </a:lnTo>
                    <a:lnTo>
                      <a:pt x="111" y="554"/>
                    </a:lnTo>
                    <a:lnTo>
                      <a:pt x="102" y="563"/>
                    </a:lnTo>
                    <a:lnTo>
                      <a:pt x="93" y="567"/>
                    </a:lnTo>
                    <a:lnTo>
                      <a:pt x="87" y="575"/>
                    </a:lnTo>
                    <a:lnTo>
                      <a:pt x="74" y="575"/>
                    </a:lnTo>
                    <a:lnTo>
                      <a:pt x="65" y="579"/>
                    </a:lnTo>
                    <a:lnTo>
                      <a:pt x="56" y="575"/>
                    </a:lnTo>
                    <a:lnTo>
                      <a:pt x="43" y="575"/>
                    </a:lnTo>
                    <a:lnTo>
                      <a:pt x="34" y="567"/>
                    </a:lnTo>
                    <a:lnTo>
                      <a:pt x="28" y="563"/>
                    </a:lnTo>
                    <a:lnTo>
                      <a:pt x="19" y="554"/>
                    </a:lnTo>
                    <a:lnTo>
                      <a:pt x="13" y="542"/>
                    </a:lnTo>
                    <a:lnTo>
                      <a:pt x="10" y="534"/>
                    </a:lnTo>
                    <a:lnTo>
                      <a:pt x="3" y="522"/>
                    </a:lnTo>
                    <a:lnTo>
                      <a:pt x="3" y="505"/>
                    </a:lnTo>
                    <a:lnTo>
                      <a:pt x="0" y="493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156"/>
              <p:cNvSpPr>
                <a:spLocks/>
              </p:cNvSpPr>
              <p:nvPr/>
            </p:nvSpPr>
            <p:spPr bwMode="auto">
              <a:xfrm>
                <a:off x="2654" y="1769"/>
                <a:ext cx="130" cy="579"/>
              </a:xfrm>
              <a:custGeom>
                <a:avLst/>
                <a:gdLst>
                  <a:gd name="T0" fmla="*/ 0 w 130"/>
                  <a:gd name="T1" fmla="*/ 82 h 579"/>
                  <a:gd name="T2" fmla="*/ 3 w 130"/>
                  <a:gd name="T3" fmla="*/ 69 h 579"/>
                  <a:gd name="T4" fmla="*/ 3 w 130"/>
                  <a:gd name="T5" fmla="*/ 57 h 579"/>
                  <a:gd name="T6" fmla="*/ 10 w 130"/>
                  <a:gd name="T7" fmla="*/ 45 h 579"/>
                  <a:gd name="T8" fmla="*/ 13 w 130"/>
                  <a:gd name="T9" fmla="*/ 32 h 579"/>
                  <a:gd name="T10" fmla="*/ 19 w 130"/>
                  <a:gd name="T11" fmla="*/ 24 h 579"/>
                  <a:gd name="T12" fmla="*/ 28 w 130"/>
                  <a:gd name="T13" fmla="*/ 16 h 579"/>
                  <a:gd name="T14" fmla="*/ 34 w 130"/>
                  <a:gd name="T15" fmla="*/ 8 h 579"/>
                  <a:gd name="T16" fmla="*/ 43 w 130"/>
                  <a:gd name="T17" fmla="*/ 4 h 579"/>
                  <a:gd name="T18" fmla="*/ 56 w 130"/>
                  <a:gd name="T19" fmla="*/ 0 h 579"/>
                  <a:gd name="T20" fmla="*/ 65 w 130"/>
                  <a:gd name="T21" fmla="*/ 0 h 579"/>
                  <a:gd name="T22" fmla="*/ 74 w 130"/>
                  <a:gd name="T23" fmla="*/ 0 h 579"/>
                  <a:gd name="T24" fmla="*/ 87 w 130"/>
                  <a:gd name="T25" fmla="*/ 4 h 579"/>
                  <a:gd name="T26" fmla="*/ 93 w 130"/>
                  <a:gd name="T27" fmla="*/ 8 h 579"/>
                  <a:gd name="T28" fmla="*/ 102 w 130"/>
                  <a:gd name="T29" fmla="*/ 16 h 579"/>
                  <a:gd name="T30" fmla="*/ 111 w 130"/>
                  <a:gd name="T31" fmla="*/ 24 h 579"/>
                  <a:gd name="T32" fmla="*/ 117 w 130"/>
                  <a:gd name="T33" fmla="*/ 32 h 579"/>
                  <a:gd name="T34" fmla="*/ 120 w 130"/>
                  <a:gd name="T35" fmla="*/ 45 h 579"/>
                  <a:gd name="T36" fmla="*/ 126 w 130"/>
                  <a:gd name="T37" fmla="*/ 57 h 579"/>
                  <a:gd name="T38" fmla="*/ 126 w 130"/>
                  <a:gd name="T39" fmla="*/ 69 h 579"/>
                  <a:gd name="T40" fmla="*/ 130 w 130"/>
                  <a:gd name="T41" fmla="*/ 82 h 579"/>
                  <a:gd name="T42" fmla="*/ 130 w 130"/>
                  <a:gd name="T43" fmla="*/ 493 h 579"/>
                  <a:gd name="T44" fmla="*/ 126 w 130"/>
                  <a:gd name="T45" fmla="*/ 505 h 579"/>
                  <a:gd name="T46" fmla="*/ 126 w 130"/>
                  <a:gd name="T47" fmla="*/ 522 h 579"/>
                  <a:gd name="T48" fmla="*/ 120 w 130"/>
                  <a:gd name="T49" fmla="*/ 534 h 579"/>
                  <a:gd name="T50" fmla="*/ 117 w 130"/>
                  <a:gd name="T51" fmla="*/ 542 h 579"/>
                  <a:gd name="T52" fmla="*/ 111 w 130"/>
                  <a:gd name="T53" fmla="*/ 554 h 579"/>
                  <a:gd name="T54" fmla="*/ 102 w 130"/>
                  <a:gd name="T55" fmla="*/ 563 h 579"/>
                  <a:gd name="T56" fmla="*/ 93 w 130"/>
                  <a:gd name="T57" fmla="*/ 567 h 579"/>
                  <a:gd name="T58" fmla="*/ 87 w 130"/>
                  <a:gd name="T59" fmla="*/ 575 h 579"/>
                  <a:gd name="T60" fmla="*/ 74 w 130"/>
                  <a:gd name="T61" fmla="*/ 575 h 579"/>
                  <a:gd name="T62" fmla="*/ 65 w 130"/>
                  <a:gd name="T63" fmla="*/ 579 h 579"/>
                  <a:gd name="T64" fmla="*/ 56 w 130"/>
                  <a:gd name="T65" fmla="*/ 575 h 579"/>
                  <a:gd name="T66" fmla="*/ 43 w 130"/>
                  <a:gd name="T67" fmla="*/ 575 h 579"/>
                  <a:gd name="T68" fmla="*/ 34 w 130"/>
                  <a:gd name="T69" fmla="*/ 567 h 579"/>
                  <a:gd name="T70" fmla="*/ 28 w 130"/>
                  <a:gd name="T71" fmla="*/ 563 h 579"/>
                  <a:gd name="T72" fmla="*/ 19 w 130"/>
                  <a:gd name="T73" fmla="*/ 554 h 579"/>
                  <a:gd name="T74" fmla="*/ 13 w 130"/>
                  <a:gd name="T75" fmla="*/ 542 h 579"/>
                  <a:gd name="T76" fmla="*/ 10 w 130"/>
                  <a:gd name="T77" fmla="*/ 534 h 579"/>
                  <a:gd name="T78" fmla="*/ 3 w 130"/>
                  <a:gd name="T79" fmla="*/ 522 h 579"/>
                  <a:gd name="T80" fmla="*/ 3 w 130"/>
                  <a:gd name="T81" fmla="*/ 505 h 579"/>
                  <a:gd name="T82" fmla="*/ 0 w 130"/>
                  <a:gd name="T83" fmla="*/ 493 h 579"/>
                  <a:gd name="T84" fmla="*/ 0 w 130"/>
                  <a:gd name="T85" fmla="*/ 82 h 579"/>
                  <a:gd name="T86" fmla="*/ 0 w 130"/>
                  <a:gd name="T87" fmla="*/ 82 h 5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30"/>
                  <a:gd name="T133" fmla="*/ 0 h 579"/>
                  <a:gd name="T134" fmla="*/ 130 w 130"/>
                  <a:gd name="T135" fmla="*/ 579 h 5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30" h="579">
                    <a:moveTo>
                      <a:pt x="0" y="82"/>
                    </a:moveTo>
                    <a:lnTo>
                      <a:pt x="3" y="69"/>
                    </a:lnTo>
                    <a:lnTo>
                      <a:pt x="3" y="57"/>
                    </a:lnTo>
                    <a:lnTo>
                      <a:pt x="10" y="45"/>
                    </a:lnTo>
                    <a:lnTo>
                      <a:pt x="13" y="32"/>
                    </a:lnTo>
                    <a:lnTo>
                      <a:pt x="19" y="24"/>
                    </a:lnTo>
                    <a:lnTo>
                      <a:pt x="28" y="16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4" y="0"/>
                    </a:lnTo>
                    <a:lnTo>
                      <a:pt x="87" y="4"/>
                    </a:lnTo>
                    <a:lnTo>
                      <a:pt x="93" y="8"/>
                    </a:lnTo>
                    <a:lnTo>
                      <a:pt x="102" y="16"/>
                    </a:lnTo>
                    <a:lnTo>
                      <a:pt x="111" y="24"/>
                    </a:lnTo>
                    <a:lnTo>
                      <a:pt x="117" y="32"/>
                    </a:lnTo>
                    <a:lnTo>
                      <a:pt x="120" y="45"/>
                    </a:lnTo>
                    <a:lnTo>
                      <a:pt x="126" y="57"/>
                    </a:lnTo>
                    <a:lnTo>
                      <a:pt x="126" y="69"/>
                    </a:lnTo>
                    <a:lnTo>
                      <a:pt x="130" y="82"/>
                    </a:lnTo>
                    <a:lnTo>
                      <a:pt x="130" y="493"/>
                    </a:lnTo>
                    <a:lnTo>
                      <a:pt x="126" y="505"/>
                    </a:lnTo>
                    <a:lnTo>
                      <a:pt x="126" y="522"/>
                    </a:lnTo>
                    <a:lnTo>
                      <a:pt x="120" y="534"/>
                    </a:lnTo>
                    <a:lnTo>
                      <a:pt x="117" y="542"/>
                    </a:lnTo>
                    <a:lnTo>
                      <a:pt x="111" y="554"/>
                    </a:lnTo>
                    <a:lnTo>
                      <a:pt x="102" y="563"/>
                    </a:lnTo>
                    <a:lnTo>
                      <a:pt x="93" y="567"/>
                    </a:lnTo>
                    <a:lnTo>
                      <a:pt x="87" y="575"/>
                    </a:lnTo>
                    <a:lnTo>
                      <a:pt x="74" y="575"/>
                    </a:lnTo>
                    <a:lnTo>
                      <a:pt x="65" y="579"/>
                    </a:lnTo>
                    <a:lnTo>
                      <a:pt x="56" y="575"/>
                    </a:lnTo>
                    <a:lnTo>
                      <a:pt x="43" y="575"/>
                    </a:lnTo>
                    <a:lnTo>
                      <a:pt x="34" y="567"/>
                    </a:lnTo>
                    <a:lnTo>
                      <a:pt x="28" y="563"/>
                    </a:lnTo>
                    <a:lnTo>
                      <a:pt x="19" y="554"/>
                    </a:lnTo>
                    <a:lnTo>
                      <a:pt x="13" y="542"/>
                    </a:lnTo>
                    <a:lnTo>
                      <a:pt x="10" y="534"/>
                    </a:lnTo>
                    <a:lnTo>
                      <a:pt x="3" y="522"/>
                    </a:lnTo>
                    <a:lnTo>
                      <a:pt x="3" y="505"/>
                    </a:lnTo>
                    <a:lnTo>
                      <a:pt x="0" y="493"/>
                    </a:lnTo>
                    <a:lnTo>
                      <a:pt x="0" y="82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Rectangle 157"/>
              <p:cNvSpPr>
                <a:spLocks noChangeArrowheads="1"/>
              </p:cNvSpPr>
              <p:nvPr/>
            </p:nvSpPr>
            <p:spPr bwMode="auto">
              <a:xfrm>
                <a:off x="2688" y="1913"/>
                <a:ext cx="8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4" name="Rectangle 158"/>
              <p:cNvSpPr>
                <a:spLocks noChangeArrowheads="1"/>
              </p:cNvSpPr>
              <p:nvPr/>
            </p:nvSpPr>
            <p:spPr bwMode="auto">
              <a:xfrm>
                <a:off x="2744" y="1913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25" name="Rectangle 159"/>
              <p:cNvSpPr>
                <a:spLocks noChangeArrowheads="1"/>
              </p:cNvSpPr>
              <p:nvPr/>
            </p:nvSpPr>
            <p:spPr bwMode="auto">
              <a:xfrm>
                <a:off x="2701" y="2003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6" name="Rectangle 160"/>
              <p:cNvSpPr>
                <a:spLocks noChangeArrowheads="1"/>
              </p:cNvSpPr>
              <p:nvPr/>
            </p:nvSpPr>
            <p:spPr bwMode="auto">
              <a:xfrm>
                <a:off x="2737" y="2003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27" name="Rectangle 161"/>
              <p:cNvSpPr>
                <a:spLocks noChangeArrowheads="1"/>
              </p:cNvSpPr>
              <p:nvPr/>
            </p:nvSpPr>
            <p:spPr bwMode="auto">
              <a:xfrm>
                <a:off x="2701" y="2098"/>
                <a:ext cx="6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x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8" name="Rectangle 162"/>
              <p:cNvSpPr>
                <a:spLocks noChangeArrowheads="1"/>
              </p:cNvSpPr>
              <p:nvPr/>
            </p:nvSpPr>
            <p:spPr bwMode="auto">
              <a:xfrm>
                <a:off x="2679" y="1798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9" name="Rectangle 163"/>
              <p:cNvSpPr>
                <a:spLocks noChangeArrowheads="1"/>
              </p:cNvSpPr>
              <p:nvPr/>
            </p:nvSpPr>
            <p:spPr bwMode="auto">
              <a:xfrm>
                <a:off x="2679" y="2209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0" name="Freeform 164"/>
              <p:cNvSpPr>
                <a:spLocks/>
              </p:cNvSpPr>
              <p:nvPr/>
            </p:nvSpPr>
            <p:spPr bwMode="auto">
              <a:xfrm>
                <a:off x="2073" y="2241"/>
                <a:ext cx="34" cy="45"/>
              </a:xfrm>
              <a:custGeom>
                <a:avLst/>
                <a:gdLst>
                  <a:gd name="T0" fmla="*/ 15 w 34"/>
                  <a:gd name="T1" fmla="*/ 41 h 45"/>
                  <a:gd name="T2" fmla="*/ 22 w 34"/>
                  <a:gd name="T3" fmla="*/ 45 h 45"/>
                  <a:gd name="T4" fmla="*/ 22 w 34"/>
                  <a:gd name="T5" fmla="*/ 41 h 45"/>
                  <a:gd name="T6" fmla="*/ 25 w 34"/>
                  <a:gd name="T7" fmla="*/ 41 h 45"/>
                  <a:gd name="T8" fmla="*/ 28 w 34"/>
                  <a:gd name="T9" fmla="*/ 41 h 45"/>
                  <a:gd name="T10" fmla="*/ 31 w 34"/>
                  <a:gd name="T11" fmla="*/ 37 h 45"/>
                  <a:gd name="T12" fmla="*/ 31 w 34"/>
                  <a:gd name="T13" fmla="*/ 33 h 45"/>
                  <a:gd name="T14" fmla="*/ 34 w 34"/>
                  <a:gd name="T15" fmla="*/ 33 h 45"/>
                  <a:gd name="T16" fmla="*/ 34 w 34"/>
                  <a:gd name="T17" fmla="*/ 29 h 45"/>
                  <a:gd name="T18" fmla="*/ 34 w 34"/>
                  <a:gd name="T19" fmla="*/ 25 h 45"/>
                  <a:gd name="T20" fmla="*/ 34 w 34"/>
                  <a:gd name="T21" fmla="*/ 21 h 45"/>
                  <a:gd name="T22" fmla="*/ 34 w 34"/>
                  <a:gd name="T23" fmla="*/ 17 h 45"/>
                  <a:gd name="T24" fmla="*/ 34 w 34"/>
                  <a:gd name="T25" fmla="*/ 13 h 45"/>
                  <a:gd name="T26" fmla="*/ 34 w 34"/>
                  <a:gd name="T27" fmla="*/ 13 h 45"/>
                  <a:gd name="T28" fmla="*/ 31 w 34"/>
                  <a:gd name="T29" fmla="*/ 8 h 45"/>
                  <a:gd name="T30" fmla="*/ 31 w 34"/>
                  <a:gd name="T31" fmla="*/ 4 h 45"/>
                  <a:gd name="T32" fmla="*/ 28 w 34"/>
                  <a:gd name="T33" fmla="*/ 4 h 45"/>
                  <a:gd name="T34" fmla="*/ 25 w 34"/>
                  <a:gd name="T35" fmla="*/ 0 h 45"/>
                  <a:gd name="T36" fmla="*/ 22 w 34"/>
                  <a:gd name="T37" fmla="*/ 0 h 45"/>
                  <a:gd name="T38" fmla="*/ 22 w 34"/>
                  <a:gd name="T39" fmla="*/ 0 h 45"/>
                  <a:gd name="T40" fmla="*/ 18 w 34"/>
                  <a:gd name="T41" fmla="*/ 0 h 45"/>
                  <a:gd name="T42" fmla="*/ 15 w 34"/>
                  <a:gd name="T43" fmla="*/ 0 h 45"/>
                  <a:gd name="T44" fmla="*/ 12 w 34"/>
                  <a:gd name="T45" fmla="*/ 0 h 45"/>
                  <a:gd name="T46" fmla="*/ 9 w 34"/>
                  <a:gd name="T47" fmla="*/ 0 h 45"/>
                  <a:gd name="T48" fmla="*/ 6 w 34"/>
                  <a:gd name="T49" fmla="*/ 4 h 45"/>
                  <a:gd name="T50" fmla="*/ 6 w 34"/>
                  <a:gd name="T51" fmla="*/ 4 h 45"/>
                  <a:gd name="T52" fmla="*/ 3 w 34"/>
                  <a:gd name="T53" fmla="*/ 8 h 45"/>
                  <a:gd name="T54" fmla="*/ 3 w 34"/>
                  <a:gd name="T55" fmla="*/ 13 h 45"/>
                  <a:gd name="T56" fmla="*/ 0 w 34"/>
                  <a:gd name="T57" fmla="*/ 13 h 45"/>
                  <a:gd name="T58" fmla="*/ 0 w 34"/>
                  <a:gd name="T59" fmla="*/ 17 h 45"/>
                  <a:gd name="T60" fmla="*/ 0 w 34"/>
                  <a:gd name="T61" fmla="*/ 21 h 45"/>
                  <a:gd name="T62" fmla="*/ 0 w 34"/>
                  <a:gd name="T63" fmla="*/ 25 h 45"/>
                  <a:gd name="T64" fmla="*/ 0 w 34"/>
                  <a:gd name="T65" fmla="*/ 29 h 45"/>
                  <a:gd name="T66" fmla="*/ 3 w 34"/>
                  <a:gd name="T67" fmla="*/ 33 h 45"/>
                  <a:gd name="T68" fmla="*/ 3 w 34"/>
                  <a:gd name="T69" fmla="*/ 33 h 45"/>
                  <a:gd name="T70" fmla="*/ 6 w 34"/>
                  <a:gd name="T71" fmla="*/ 37 h 45"/>
                  <a:gd name="T72" fmla="*/ 6 w 34"/>
                  <a:gd name="T73" fmla="*/ 41 h 45"/>
                  <a:gd name="T74" fmla="*/ 9 w 34"/>
                  <a:gd name="T75" fmla="*/ 41 h 45"/>
                  <a:gd name="T76" fmla="*/ 12 w 34"/>
                  <a:gd name="T77" fmla="*/ 41 h 45"/>
                  <a:gd name="T78" fmla="*/ 15 w 34"/>
                  <a:gd name="T79" fmla="*/ 45 h 45"/>
                  <a:gd name="T80" fmla="*/ 18 w 34"/>
                  <a:gd name="T81" fmla="*/ 45 h 45"/>
                  <a:gd name="T82" fmla="*/ 18 w 34"/>
                  <a:gd name="T83" fmla="*/ 45 h 45"/>
                  <a:gd name="T84" fmla="*/ 15 w 34"/>
                  <a:gd name="T85" fmla="*/ 41 h 4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"/>
                  <a:gd name="T130" fmla="*/ 0 h 45"/>
                  <a:gd name="T131" fmla="*/ 34 w 34"/>
                  <a:gd name="T132" fmla="*/ 45 h 4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" h="45">
                    <a:moveTo>
                      <a:pt x="15" y="41"/>
                    </a:moveTo>
                    <a:lnTo>
                      <a:pt x="22" y="45"/>
                    </a:lnTo>
                    <a:lnTo>
                      <a:pt x="22" y="41"/>
                    </a:lnTo>
                    <a:lnTo>
                      <a:pt x="25" y="41"/>
                    </a:lnTo>
                    <a:lnTo>
                      <a:pt x="28" y="41"/>
                    </a:lnTo>
                    <a:lnTo>
                      <a:pt x="31" y="37"/>
                    </a:lnTo>
                    <a:lnTo>
                      <a:pt x="31" y="33"/>
                    </a:lnTo>
                    <a:lnTo>
                      <a:pt x="34" y="33"/>
                    </a:lnTo>
                    <a:lnTo>
                      <a:pt x="34" y="29"/>
                    </a:lnTo>
                    <a:lnTo>
                      <a:pt x="34" y="25"/>
                    </a:lnTo>
                    <a:lnTo>
                      <a:pt x="34" y="21"/>
                    </a:lnTo>
                    <a:lnTo>
                      <a:pt x="34" y="17"/>
                    </a:lnTo>
                    <a:lnTo>
                      <a:pt x="34" y="13"/>
                    </a:lnTo>
                    <a:lnTo>
                      <a:pt x="31" y="8"/>
                    </a:lnTo>
                    <a:lnTo>
                      <a:pt x="31" y="4"/>
                    </a:lnTo>
                    <a:lnTo>
                      <a:pt x="28" y="4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3" y="8"/>
                    </a:lnTo>
                    <a:lnTo>
                      <a:pt x="3" y="13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1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3" y="33"/>
                    </a:lnTo>
                    <a:lnTo>
                      <a:pt x="6" y="37"/>
                    </a:lnTo>
                    <a:lnTo>
                      <a:pt x="6" y="41"/>
                    </a:lnTo>
                    <a:lnTo>
                      <a:pt x="9" y="41"/>
                    </a:lnTo>
                    <a:lnTo>
                      <a:pt x="12" y="41"/>
                    </a:lnTo>
                    <a:lnTo>
                      <a:pt x="15" y="45"/>
                    </a:lnTo>
                    <a:lnTo>
                      <a:pt x="18" y="45"/>
                    </a:lnTo>
                    <a:lnTo>
                      <a:pt x="15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165"/>
              <p:cNvSpPr>
                <a:spLocks/>
              </p:cNvSpPr>
              <p:nvPr/>
            </p:nvSpPr>
            <p:spPr bwMode="auto">
              <a:xfrm>
                <a:off x="2704" y="2365"/>
                <a:ext cx="129" cy="579"/>
              </a:xfrm>
              <a:custGeom>
                <a:avLst/>
                <a:gdLst>
                  <a:gd name="T0" fmla="*/ 0 w 129"/>
                  <a:gd name="T1" fmla="*/ 82 h 579"/>
                  <a:gd name="T2" fmla="*/ 3 w 129"/>
                  <a:gd name="T3" fmla="*/ 69 h 579"/>
                  <a:gd name="T4" fmla="*/ 3 w 129"/>
                  <a:gd name="T5" fmla="*/ 57 h 579"/>
                  <a:gd name="T6" fmla="*/ 9 w 129"/>
                  <a:gd name="T7" fmla="*/ 45 h 579"/>
                  <a:gd name="T8" fmla="*/ 12 w 129"/>
                  <a:gd name="T9" fmla="*/ 37 h 579"/>
                  <a:gd name="T10" fmla="*/ 18 w 129"/>
                  <a:gd name="T11" fmla="*/ 24 h 579"/>
                  <a:gd name="T12" fmla="*/ 27 w 129"/>
                  <a:gd name="T13" fmla="*/ 16 h 579"/>
                  <a:gd name="T14" fmla="*/ 37 w 129"/>
                  <a:gd name="T15" fmla="*/ 8 h 579"/>
                  <a:gd name="T16" fmla="*/ 46 w 129"/>
                  <a:gd name="T17" fmla="*/ 4 h 579"/>
                  <a:gd name="T18" fmla="*/ 55 w 129"/>
                  <a:gd name="T19" fmla="*/ 0 h 579"/>
                  <a:gd name="T20" fmla="*/ 64 w 129"/>
                  <a:gd name="T21" fmla="*/ 0 h 579"/>
                  <a:gd name="T22" fmla="*/ 76 w 129"/>
                  <a:gd name="T23" fmla="*/ 0 h 579"/>
                  <a:gd name="T24" fmla="*/ 86 w 129"/>
                  <a:gd name="T25" fmla="*/ 4 h 579"/>
                  <a:gd name="T26" fmla="*/ 95 w 129"/>
                  <a:gd name="T27" fmla="*/ 8 h 579"/>
                  <a:gd name="T28" fmla="*/ 101 w 129"/>
                  <a:gd name="T29" fmla="*/ 16 h 579"/>
                  <a:gd name="T30" fmla="*/ 110 w 129"/>
                  <a:gd name="T31" fmla="*/ 24 h 579"/>
                  <a:gd name="T32" fmla="*/ 116 w 129"/>
                  <a:gd name="T33" fmla="*/ 37 h 579"/>
                  <a:gd name="T34" fmla="*/ 123 w 129"/>
                  <a:gd name="T35" fmla="*/ 45 h 579"/>
                  <a:gd name="T36" fmla="*/ 126 w 129"/>
                  <a:gd name="T37" fmla="*/ 57 h 579"/>
                  <a:gd name="T38" fmla="*/ 129 w 129"/>
                  <a:gd name="T39" fmla="*/ 69 h 579"/>
                  <a:gd name="T40" fmla="*/ 129 w 129"/>
                  <a:gd name="T41" fmla="*/ 86 h 579"/>
                  <a:gd name="T42" fmla="*/ 129 w 129"/>
                  <a:gd name="T43" fmla="*/ 497 h 579"/>
                  <a:gd name="T44" fmla="*/ 129 w 129"/>
                  <a:gd name="T45" fmla="*/ 509 h 579"/>
                  <a:gd name="T46" fmla="*/ 126 w 129"/>
                  <a:gd name="T47" fmla="*/ 522 h 579"/>
                  <a:gd name="T48" fmla="*/ 123 w 129"/>
                  <a:gd name="T49" fmla="*/ 534 h 579"/>
                  <a:gd name="T50" fmla="*/ 116 w 129"/>
                  <a:gd name="T51" fmla="*/ 546 h 579"/>
                  <a:gd name="T52" fmla="*/ 110 w 129"/>
                  <a:gd name="T53" fmla="*/ 554 h 579"/>
                  <a:gd name="T54" fmla="*/ 101 w 129"/>
                  <a:gd name="T55" fmla="*/ 563 h 579"/>
                  <a:gd name="T56" fmla="*/ 95 w 129"/>
                  <a:gd name="T57" fmla="*/ 571 h 579"/>
                  <a:gd name="T58" fmla="*/ 86 w 129"/>
                  <a:gd name="T59" fmla="*/ 575 h 579"/>
                  <a:gd name="T60" fmla="*/ 76 w 129"/>
                  <a:gd name="T61" fmla="*/ 579 h 579"/>
                  <a:gd name="T62" fmla="*/ 64 w 129"/>
                  <a:gd name="T63" fmla="*/ 579 h 579"/>
                  <a:gd name="T64" fmla="*/ 55 w 129"/>
                  <a:gd name="T65" fmla="*/ 579 h 579"/>
                  <a:gd name="T66" fmla="*/ 46 w 129"/>
                  <a:gd name="T67" fmla="*/ 575 h 579"/>
                  <a:gd name="T68" fmla="*/ 37 w 129"/>
                  <a:gd name="T69" fmla="*/ 571 h 579"/>
                  <a:gd name="T70" fmla="*/ 27 w 129"/>
                  <a:gd name="T71" fmla="*/ 563 h 579"/>
                  <a:gd name="T72" fmla="*/ 18 w 129"/>
                  <a:gd name="T73" fmla="*/ 554 h 579"/>
                  <a:gd name="T74" fmla="*/ 12 w 129"/>
                  <a:gd name="T75" fmla="*/ 546 h 579"/>
                  <a:gd name="T76" fmla="*/ 9 w 129"/>
                  <a:gd name="T77" fmla="*/ 534 h 579"/>
                  <a:gd name="T78" fmla="*/ 3 w 129"/>
                  <a:gd name="T79" fmla="*/ 522 h 579"/>
                  <a:gd name="T80" fmla="*/ 3 w 129"/>
                  <a:gd name="T81" fmla="*/ 509 h 579"/>
                  <a:gd name="T82" fmla="*/ 0 w 129"/>
                  <a:gd name="T83" fmla="*/ 497 h 579"/>
                  <a:gd name="T84" fmla="*/ 0 w 129"/>
                  <a:gd name="T85" fmla="*/ 86 h 579"/>
                  <a:gd name="T86" fmla="*/ 0 w 129"/>
                  <a:gd name="T87" fmla="*/ 86 h 579"/>
                  <a:gd name="T88" fmla="*/ 0 w 129"/>
                  <a:gd name="T89" fmla="*/ 82 h 57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29"/>
                  <a:gd name="T136" fmla="*/ 0 h 579"/>
                  <a:gd name="T137" fmla="*/ 129 w 129"/>
                  <a:gd name="T138" fmla="*/ 579 h 57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29" h="579">
                    <a:moveTo>
                      <a:pt x="0" y="82"/>
                    </a:moveTo>
                    <a:lnTo>
                      <a:pt x="3" y="69"/>
                    </a:lnTo>
                    <a:lnTo>
                      <a:pt x="3" y="57"/>
                    </a:lnTo>
                    <a:lnTo>
                      <a:pt x="9" y="45"/>
                    </a:lnTo>
                    <a:lnTo>
                      <a:pt x="12" y="37"/>
                    </a:lnTo>
                    <a:lnTo>
                      <a:pt x="18" y="24"/>
                    </a:lnTo>
                    <a:lnTo>
                      <a:pt x="27" y="16"/>
                    </a:lnTo>
                    <a:lnTo>
                      <a:pt x="37" y="8"/>
                    </a:lnTo>
                    <a:lnTo>
                      <a:pt x="46" y="4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6" y="0"/>
                    </a:lnTo>
                    <a:lnTo>
                      <a:pt x="86" y="4"/>
                    </a:lnTo>
                    <a:lnTo>
                      <a:pt x="95" y="8"/>
                    </a:lnTo>
                    <a:lnTo>
                      <a:pt x="101" y="16"/>
                    </a:lnTo>
                    <a:lnTo>
                      <a:pt x="110" y="24"/>
                    </a:lnTo>
                    <a:lnTo>
                      <a:pt x="116" y="37"/>
                    </a:lnTo>
                    <a:lnTo>
                      <a:pt x="123" y="45"/>
                    </a:lnTo>
                    <a:lnTo>
                      <a:pt x="126" y="57"/>
                    </a:lnTo>
                    <a:lnTo>
                      <a:pt x="129" y="69"/>
                    </a:lnTo>
                    <a:lnTo>
                      <a:pt x="129" y="86"/>
                    </a:lnTo>
                    <a:lnTo>
                      <a:pt x="129" y="497"/>
                    </a:lnTo>
                    <a:lnTo>
                      <a:pt x="129" y="509"/>
                    </a:lnTo>
                    <a:lnTo>
                      <a:pt x="126" y="522"/>
                    </a:lnTo>
                    <a:lnTo>
                      <a:pt x="123" y="534"/>
                    </a:lnTo>
                    <a:lnTo>
                      <a:pt x="116" y="546"/>
                    </a:lnTo>
                    <a:lnTo>
                      <a:pt x="110" y="554"/>
                    </a:lnTo>
                    <a:lnTo>
                      <a:pt x="101" y="563"/>
                    </a:lnTo>
                    <a:lnTo>
                      <a:pt x="95" y="571"/>
                    </a:lnTo>
                    <a:lnTo>
                      <a:pt x="86" y="575"/>
                    </a:lnTo>
                    <a:lnTo>
                      <a:pt x="76" y="579"/>
                    </a:lnTo>
                    <a:lnTo>
                      <a:pt x="64" y="579"/>
                    </a:lnTo>
                    <a:lnTo>
                      <a:pt x="55" y="579"/>
                    </a:lnTo>
                    <a:lnTo>
                      <a:pt x="46" y="575"/>
                    </a:lnTo>
                    <a:lnTo>
                      <a:pt x="37" y="571"/>
                    </a:lnTo>
                    <a:lnTo>
                      <a:pt x="27" y="563"/>
                    </a:lnTo>
                    <a:lnTo>
                      <a:pt x="18" y="554"/>
                    </a:lnTo>
                    <a:lnTo>
                      <a:pt x="12" y="546"/>
                    </a:lnTo>
                    <a:lnTo>
                      <a:pt x="9" y="534"/>
                    </a:lnTo>
                    <a:lnTo>
                      <a:pt x="3" y="522"/>
                    </a:lnTo>
                    <a:lnTo>
                      <a:pt x="3" y="509"/>
                    </a:lnTo>
                    <a:lnTo>
                      <a:pt x="0" y="497"/>
                    </a:lnTo>
                    <a:lnTo>
                      <a:pt x="0" y="86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166"/>
              <p:cNvSpPr>
                <a:spLocks/>
              </p:cNvSpPr>
              <p:nvPr/>
            </p:nvSpPr>
            <p:spPr bwMode="auto">
              <a:xfrm>
                <a:off x="2704" y="2365"/>
                <a:ext cx="129" cy="579"/>
              </a:xfrm>
              <a:custGeom>
                <a:avLst/>
                <a:gdLst>
                  <a:gd name="T0" fmla="*/ 0 w 129"/>
                  <a:gd name="T1" fmla="*/ 82 h 579"/>
                  <a:gd name="T2" fmla="*/ 3 w 129"/>
                  <a:gd name="T3" fmla="*/ 69 h 579"/>
                  <a:gd name="T4" fmla="*/ 3 w 129"/>
                  <a:gd name="T5" fmla="*/ 57 h 579"/>
                  <a:gd name="T6" fmla="*/ 9 w 129"/>
                  <a:gd name="T7" fmla="*/ 45 h 579"/>
                  <a:gd name="T8" fmla="*/ 12 w 129"/>
                  <a:gd name="T9" fmla="*/ 37 h 579"/>
                  <a:gd name="T10" fmla="*/ 18 w 129"/>
                  <a:gd name="T11" fmla="*/ 24 h 579"/>
                  <a:gd name="T12" fmla="*/ 27 w 129"/>
                  <a:gd name="T13" fmla="*/ 16 h 579"/>
                  <a:gd name="T14" fmla="*/ 37 w 129"/>
                  <a:gd name="T15" fmla="*/ 8 h 579"/>
                  <a:gd name="T16" fmla="*/ 46 w 129"/>
                  <a:gd name="T17" fmla="*/ 4 h 579"/>
                  <a:gd name="T18" fmla="*/ 55 w 129"/>
                  <a:gd name="T19" fmla="*/ 0 h 579"/>
                  <a:gd name="T20" fmla="*/ 64 w 129"/>
                  <a:gd name="T21" fmla="*/ 0 h 579"/>
                  <a:gd name="T22" fmla="*/ 76 w 129"/>
                  <a:gd name="T23" fmla="*/ 0 h 579"/>
                  <a:gd name="T24" fmla="*/ 86 w 129"/>
                  <a:gd name="T25" fmla="*/ 4 h 579"/>
                  <a:gd name="T26" fmla="*/ 95 w 129"/>
                  <a:gd name="T27" fmla="*/ 8 h 579"/>
                  <a:gd name="T28" fmla="*/ 101 w 129"/>
                  <a:gd name="T29" fmla="*/ 16 h 579"/>
                  <a:gd name="T30" fmla="*/ 110 w 129"/>
                  <a:gd name="T31" fmla="*/ 24 h 579"/>
                  <a:gd name="T32" fmla="*/ 116 w 129"/>
                  <a:gd name="T33" fmla="*/ 37 h 579"/>
                  <a:gd name="T34" fmla="*/ 123 w 129"/>
                  <a:gd name="T35" fmla="*/ 45 h 579"/>
                  <a:gd name="T36" fmla="*/ 126 w 129"/>
                  <a:gd name="T37" fmla="*/ 57 h 579"/>
                  <a:gd name="T38" fmla="*/ 129 w 129"/>
                  <a:gd name="T39" fmla="*/ 69 h 579"/>
                  <a:gd name="T40" fmla="*/ 129 w 129"/>
                  <a:gd name="T41" fmla="*/ 86 h 579"/>
                  <a:gd name="T42" fmla="*/ 129 w 129"/>
                  <a:gd name="T43" fmla="*/ 497 h 579"/>
                  <a:gd name="T44" fmla="*/ 129 w 129"/>
                  <a:gd name="T45" fmla="*/ 509 h 579"/>
                  <a:gd name="T46" fmla="*/ 126 w 129"/>
                  <a:gd name="T47" fmla="*/ 522 h 579"/>
                  <a:gd name="T48" fmla="*/ 123 w 129"/>
                  <a:gd name="T49" fmla="*/ 534 h 579"/>
                  <a:gd name="T50" fmla="*/ 116 w 129"/>
                  <a:gd name="T51" fmla="*/ 546 h 579"/>
                  <a:gd name="T52" fmla="*/ 110 w 129"/>
                  <a:gd name="T53" fmla="*/ 554 h 579"/>
                  <a:gd name="T54" fmla="*/ 101 w 129"/>
                  <a:gd name="T55" fmla="*/ 563 h 579"/>
                  <a:gd name="T56" fmla="*/ 95 w 129"/>
                  <a:gd name="T57" fmla="*/ 571 h 579"/>
                  <a:gd name="T58" fmla="*/ 86 w 129"/>
                  <a:gd name="T59" fmla="*/ 575 h 579"/>
                  <a:gd name="T60" fmla="*/ 76 w 129"/>
                  <a:gd name="T61" fmla="*/ 579 h 579"/>
                  <a:gd name="T62" fmla="*/ 64 w 129"/>
                  <a:gd name="T63" fmla="*/ 579 h 579"/>
                  <a:gd name="T64" fmla="*/ 55 w 129"/>
                  <a:gd name="T65" fmla="*/ 579 h 579"/>
                  <a:gd name="T66" fmla="*/ 46 w 129"/>
                  <a:gd name="T67" fmla="*/ 575 h 579"/>
                  <a:gd name="T68" fmla="*/ 37 w 129"/>
                  <a:gd name="T69" fmla="*/ 571 h 579"/>
                  <a:gd name="T70" fmla="*/ 27 w 129"/>
                  <a:gd name="T71" fmla="*/ 563 h 579"/>
                  <a:gd name="T72" fmla="*/ 18 w 129"/>
                  <a:gd name="T73" fmla="*/ 554 h 579"/>
                  <a:gd name="T74" fmla="*/ 12 w 129"/>
                  <a:gd name="T75" fmla="*/ 546 h 579"/>
                  <a:gd name="T76" fmla="*/ 9 w 129"/>
                  <a:gd name="T77" fmla="*/ 534 h 579"/>
                  <a:gd name="T78" fmla="*/ 3 w 129"/>
                  <a:gd name="T79" fmla="*/ 522 h 579"/>
                  <a:gd name="T80" fmla="*/ 3 w 129"/>
                  <a:gd name="T81" fmla="*/ 509 h 579"/>
                  <a:gd name="T82" fmla="*/ 0 w 129"/>
                  <a:gd name="T83" fmla="*/ 497 h 579"/>
                  <a:gd name="T84" fmla="*/ 0 w 129"/>
                  <a:gd name="T85" fmla="*/ 86 h 579"/>
                  <a:gd name="T86" fmla="*/ 0 w 129"/>
                  <a:gd name="T87" fmla="*/ 86 h 5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9"/>
                  <a:gd name="T133" fmla="*/ 0 h 579"/>
                  <a:gd name="T134" fmla="*/ 129 w 129"/>
                  <a:gd name="T135" fmla="*/ 579 h 5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9" h="579">
                    <a:moveTo>
                      <a:pt x="0" y="82"/>
                    </a:moveTo>
                    <a:lnTo>
                      <a:pt x="3" y="69"/>
                    </a:lnTo>
                    <a:lnTo>
                      <a:pt x="3" y="57"/>
                    </a:lnTo>
                    <a:lnTo>
                      <a:pt x="9" y="45"/>
                    </a:lnTo>
                    <a:lnTo>
                      <a:pt x="12" y="37"/>
                    </a:lnTo>
                    <a:lnTo>
                      <a:pt x="18" y="24"/>
                    </a:lnTo>
                    <a:lnTo>
                      <a:pt x="27" y="16"/>
                    </a:lnTo>
                    <a:lnTo>
                      <a:pt x="37" y="8"/>
                    </a:lnTo>
                    <a:lnTo>
                      <a:pt x="46" y="4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6" y="0"/>
                    </a:lnTo>
                    <a:lnTo>
                      <a:pt x="86" y="4"/>
                    </a:lnTo>
                    <a:lnTo>
                      <a:pt x="95" y="8"/>
                    </a:lnTo>
                    <a:lnTo>
                      <a:pt x="101" y="16"/>
                    </a:lnTo>
                    <a:lnTo>
                      <a:pt x="110" y="24"/>
                    </a:lnTo>
                    <a:lnTo>
                      <a:pt x="116" y="37"/>
                    </a:lnTo>
                    <a:lnTo>
                      <a:pt x="123" y="45"/>
                    </a:lnTo>
                    <a:lnTo>
                      <a:pt x="126" y="57"/>
                    </a:lnTo>
                    <a:lnTo>
                      <a:pt x="129" y="69"/>
                    </a:lnTo>
                    <a:lnTo>
                      <a:pt x="129" y="86"/>
                    </a:lnTo>
                    <a:lnTo>
                      <a:pt x="129" y="497"/>
                    </a:lnTo>
                    <a:lnTo>
                      <a:pt x="129" y="509"/>
                    </a:lnTo>
                    <a:lnTo>
                      <a:pt x="126" y="522"/>
                    </a:lnTo>
                    <a:lnTo>
                      <a:pt x="123" y="534"/>
                    </a:lnTo>
                    <a:lnTo>
                      <a:pt x="116" y="546"/>
                    </a:lnTo>
                    <a:lnTo>
                      <a:pt x="110" y="554"/>
                    </a:lnTo>
                    <a:lnTo>
                      <a:pt x="101" y="563"/>
                    </a:lnTo>
                    <a:lnTo>
                      <a:pt x="95" y="571"/>
                    </a:lnTo>
                    <a:lnTo>
                      <a:pt x="86" y="575"/>
                    </a:lnTo>
                    <a:lnTo>
                      <a:pt x="76" y="579"/>
                    </a:lnTo>
                    <a:lnTo>
                      <a:pt x="64" y="579"/>
                    </a:lnTo>
                    <a:lnTo>
                      <a:pt x="55" y="579"/>
                    </a:lnTo>
                    <a:lnTo>
                      <a:pt x="46" y="575"/>
                    </a:lnTo>
                    <a:lnTo>
                      <a:pt x="37" y="571"/>
                    </a:lnTo>
                    <a:lnTo>
                      <a:pt x="27" y="563"/>
                    </a:lnTo>
                    <a:lnTo>
                      <a:pt x="18" y="554"/>
                    </a:lnTo>
                    <a:lnTo>
                      <a:pt x="12" y="546"/>
                    </a:lnTo>
                    <a:lnTo>
                      <a:pt x="9" y="534"/>
                    </a:lnTo>
                    <a:lnTo>
                      <a:pt x="3" y="522"/>
                    </a:lnTo>
                    <a:lnTo>
                      <a:pt x="3" y="509"/>
                    </a:lnTo>
                    <a:lnTo>
                      <a:pt x="0" y="497"/>
                    </a:lnTo>
                    <a:lnTo>
                      <a:pt x="0" y="86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Rectangle 167"/>
              <p:cNvSpPr>
                <a:spLocks noChangeArrowheads="1"/>
              </p:cNvSpPr>
              <p:nvPr/>
            </p:nvSpPr>
            <p:spPr bwMode="auto">
              <a:xfrm>
                <a:off x="2737" y="2513"/>
                <a:ext cx="8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4" name="Rectangle 168"/>
              <p:cNvSpPr>
                <a:spLocks noChangeArrowheads="1"/>
              </p:cNvSpPr>
              <p:nvPr/>
            </p:nvSpPr>
            <p:spPr bwMode="auto">
              <a:xfrm>
                <a:off x="2793" y="2513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35" name="Rectangle 169"/>
              <p:cNvSpPr>
                <a:spLocks noChangeArrowheads="1"/>
              </p:cNvSpPr>
              <p:nvPr/>
            </p:nvSpPr>
            <p:spPr bwMode="auto">
              <a:xfrm>
                <a:off x="2750" y="2603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6" name="Rectangle 170"/>
              <p:cNvSpPr>
                <a:spLocks noChangeArrowheads="1"/>
              </p:cNvSpPr>
              <p:nvPr/>
            </p:nvSpPr>
            <p:spPr bwMode="auto">
              <a:xfrm>
                <a:off x="2787" y="2603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37" name="Rectangle 171"/>
              <p:cNvSpPr>
                <a:spLocks noChangeArrowheads="1"/>
              </p:cNvSpPr>
              <p:nvPr/>
            </p:nvSpPr>
            <p:spPr bwMode="auto">
              <a:xfrm>
                <a:off x="2750" y="2694"/>
                <a:ext cx="6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x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8" name="Rectangle 172"/>
              <p:cNvSpPr>
                <a:spLocks noChangeArrowheads="1"/>
              </p:cNvSpPr>
              <p:nvPr/>
            </p:nvSpPr>
            <p:spPr bwMode="auto">
              <a:xfrm>
                <a:off x="2728" y="2398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9" name="Rectangle 173"/>
              <p:cNvSpPr>
                <a:spLocks noChangeArrowheads="1"/>
              </p:cNvSpPr>
              <p:nvPr/>
            </p:nvSpPr>
            <p:spPr bwMode="auto">
              <a:xfrm>
                <a:off x="2728" y="2809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0" name="Freeform 174"/>
              <p:cNvSpPr>
                <a:spLocks/>
              </p:cNvSpPr>
              <p:nvPr/>
            </p:nvSpPr>
            <p:spPr bwMode="auto">
              <a:xfrm>
                <a:off x="2581" y="2451"/>
                <a:ext cx="89" cy="1278"/>
              </a:xfrm>
              <a:custGeom>
                <a:avLst/>
                <a:gdLst>
                  <a:gd name="T0" fmla="*/ 89 w 89"/>
                  <a:gd name="T1" fmla="*/ 0 h 1278"/>
                  <a:gd name="T2" fmla="*/ 0 w 89"/>
                  <a:gd name="T3" fmla="*/ 4 h 1278"/>
                  <a:gd name="T4" fmla="*/ 0 w 89"/>
                  <a:gd name="T5" fmla="*/ 1278 h 1278"/>
                  <a:gd name="T6" fmla="*/ 0 60000 65536"/>
                  <a:gd name="T7" fmla="*/ 0 60000 65536"/>
                  <a:gd name="T8" fmla="*/ 0 60000 65536"/>
                  <a:gd name="T9" fmla="*/ 0 w 89"/>
                  <a:gd name="T10" fmla="*/ 0 h 1278"/>
                  <a:gd name="T11" fmla="*/ 89 w 89"/>
                  <a:gd name="T12" fmla="*/ 1278 h 12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9" h="1278">
                    <a:moveTo>
                      <a:pt x="89" y="0"/>
                    </a:moveTo>
                    <a:lnTo>
                      <a:pt x="0" y="4"/>
                    </a:lnTo>
                    <a:lnTo>
                      <a:pt x="0" y="1278"/>
                    </a:lnTo>
                  </a:path>
                </a:pathLst>
              </a:custGeom>
              <a:noFill/>
              <a:ln w="396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175"/>
              <p:cNvSpPr>
                <a:spLocks/>
              </p:cNvSpPr>
              <p:nvPr/>
            </p:nvSpPr>
            <p:spPr bwMode="auto">
              <a:xfrm>
                <a:off x="4198" y="1937"/>
                <a:ext cx="179" cy="650"/>
              </a:xfrm>
              <a:custGeom>
                <a:avLst/>
                <a:gdLst>
                  <a:gd name="T0" fmla="*/ 179 w 179"/>
                  <a:gd name="T1" fmla="*/ 115 h 650"/>
                  <a:gd name="T2" fmla="*/ 179 w 179"/>
                  <a:gd name="T3" fmla="*/ 99 h 650"/>
                  <a:gd name="T4" fmla="*/ 173 w 179"/>
                  <a:gd name="T5" fmla="*/ 82 h 650"/>
                  <a:gd name="T6" fmla="*/ 170 w 179"/>
                  <a:gd name="T7" fmla="*/ 62 h 650"/>
                  <a:gd name="T8" fmla="*/ 160 w 179"/>
                  <a:gd name="T9" fmla="*/ 49 h 650"/>
                  <a:gd name="T10" fmla="*/ 151 w 179"/>
                  <a:gd name="T11" fmla="*/ 33 h 650"/>
                  <a:gd name="T12" fmla="*/ 142 w 179"/>
                  <a:gd name="T13" fmla="*/ 21 h 650"/>
                  <a:gd name="T14" fmla="*/ 130 w 179"/>
                  <a:gd name="T15" fmla="*/ 12 h 650"/>
                  <a:gd name="T16" fmla="*/ 117 w 179"/>
                  <a:gd name="T17" fmla="*/ 4 h 650"/>
                  <a:gd name="T18" fmla="*/ 105 w 179"/>
                  <a:gd name="T19" fmla="*/ 0 h 650"/>
                  <a:gd name="T20" fmla="*/ 90 w 179"/>
                  <a:gd name="T21" fmla="*/ 0 h 650"/>
                  <a:gd name="T22" fmla="*/ 74 w 179"/>
                  <a:gd name="T23" fmla="*/ 0 h 650"/>
                  <a:gd name="T24" fmla="*/ 62 w 179"/>
                  <a:gd name="T25" fmla="*/ 4 h 650"/>
                  <a:gd name="T26" fmla="*/ 47 w 179"/>
                  <a:gd name="T27" fmla="*/ 12 h 650"/>
                  <a:gd name="T28" fmla="*/ 37 w 179"/>
                  <a:gd name="T29" fmla="*/ 21 h 650"/>
                  <a:gd name="T30" fmla="*/ 25 w 179"/>
                  <a:gd name="T31" fmla="*/ 33 h 650"/>
                  <a:gd name="T32" fmla="*/ 16 w 179"/>
                  <a:gd name="T33" fmla="*/ 49 h 650"/>
                  <a:gd name="T34" fmla="*/ 10 w 179"/>
                  <a:gd name="T35" fmla="*/ 62 h 650"/>
                  <a:gd name="T36" fmla="*/ 4 w 179"/>
                  <a:gd name="T37" fmla="*/ 82 h 650"/>
                  <a:gd name="T38" fmla="*/ 0 w 179"/>
                  <a:gd name="T39" fmla="*/ 99 h 650"/>
                  <a:gd name="T40" fmla="*/ 0 w 179"/>
                  <a:gd name="T41" fmla="*/ 119 h 650"/>
                  <a:gd name="T42" fmla="*/ 0 w 179"/>
                  <a:gd name="T43" fmla="*/ 530 h 650"/>
                  <a:gd name="T44" fmla="*/ 0 w 179"/>
                  <a:gd name="T45" fmla="*/ 551 h 650"/>
                  <a:gd name="T46" fmla="*/ 4 w 179"/>
                  <a:gd name="T47" fmla="*/ 567 h 650"/>
                  <a:gd name="T48" fmla="*/ 10 w 179"/>
                  <a:gd name="T49" fmla="*/ 584 h 650"/>
                  <a:gd name="T50" fmla="*/ 16 w 179"/>
                  <a:gd name="T51" fmla="*/ 600 h 650"/>
                  <a:gd name="T52" fmla="*/ 25 w 179"/>
                  <a:gd name="T53" fmla="*/ 613 h 650"/>
                  <a:gd name="T54" fmla="*/ 37 w 179"/>
                  <a:gd name="T55" fmla="*/ 625 h 650"/>
                  <a:gd name="T56" fmla="*/ 47 w 179"/>
                  <a:gd name="T57" fmla="*/ 637 h 650"/>
                  <a:gd name="T58" fmla="*/ 62 w 179"/>
                  <a:gd name="T59" fmla="*/ 641 h 650"/>
                  <a:gd name="T60" fmla="*/ 74 w 179"/>
                  <a:gd name="T61" fmla="*/ 650 h 650"/>
                  <a:gd name="T62" fmla="*/ 90 w 179"/>
                  <a:gd name="T63" fmla="*/ 650 h 650"/>
                  <a:gd name="T64" fmla="*/ 105 w 179"/>
                  <a:gd name="T65" fmla="*/ 650 h 650"/>
                  <a:gd name="T66" fmla="*/ 117 w 179"/>
                  <a:gd name="T67" fmla="*/ 641 h 650"/>
                  <a:gd name="T68" fmla="*/ 130 w 179"/>
                  <a:gd name="T69" fmla="*/ 637 h 650"/>
                  <a:gd name="T70" fmla="*/ 142 w 179"/>
                  <a:gd name="T71" fmla="*/ 625 h 650"/>
                  <a:gd name="T72" fmla="*/ 151 w 179"/>
                  <a:gd name="T73" fmla="*/ 613 h 650"/>
                  <a:gd name="T74" fmla="*/ 160 w 179"/>
                  <a:gd name="T75" fmla="*/ 600 h 650"/>
                  <a:gd name="T76" fmla="*/ 170 w 179"/>
                  <a:gd name="T77" fmla="*/ 584 h 650"/>
                  <a:gd name="T78" fmla="*/ 173 w 179"/>
                  <a:gd name="T79" fmla="*/ 567 h 650"/>
                  <a:gd name="T80" fmla="*/ 179 w 179"/>
                  <a:gd name="T81" fmla="*/ 551 h 650"/>
                  <a:gd name="T82" fmla="*/ 179 w 179"/>
                  <a:gd name="T83" fmla="*/ 530 h 650"/>
                  <a:gd name="T84" fmla="*/ 179 w 179"/>
                  <a:gd name="T85" fmla="*/ 119 h 650"/>
                  <a:gd name="T86" fmla="*/ 179 w 179"/>
                  <a:gd name="T87" fmla="*/ 119 h 650"/>
                  <a:gd name="T88" fmla="*/ 179 w 179"/>
                  <a:gd name="T89" fmla="*/ 115 h 6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9"/>
                  <a:gd name="T136" fmla="*/ 0 h 650"/>
                  <a:gd name="T137" fmla="*/ 179 w 179"/>
                  <a:gd name="T138" fmla="*/ 650 h 65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9" h="650">
                    <a:moveTo>
                      <a:pt x="179" y="115"/>
                    </a:moveTo>
                    <a:lnTo>
                      <a:pt x="179" y="99"/>
                    </a:lnTo>
                    <a:lnTo>
                      <a:pt x="173" y="82"/>
                    </a:lnTo>
                    <a:lnTo>
                      <a:pt x="170" y="62"/>
                    </a:lnTo>
                    <a:lnTo>
                      <a:pt x="160" y="49"/>
                    </a:lnTo>
                    <a:lnTo>
                      <a:pt x="151" y="33"/>
                    </a:lnTo>
                    <a:lnTo>
                      <a:pt x="142" y="21"/>
                    </a:lnTo>
                    <a:lnTo>
                      <a:pt x="130" y="12"/>
                    </a:lnTo>
                    <a:lnTo>
                      <a:pt x="117" y="4"/>
                    </a:lnTo>
                    <a:lnTo>
                      <a:pt x="105" y="0"/>
                    </a:lnTo>
                    <a:lnTo>
                      <a:pt x="90" y="0"/>
                    </a:lnTo>
                    <a:lnTo>
                      <a:pt x="74" y="0"/>
                    </a:lnTo>
                    <a:lnTo>
                      <a:pt x="62" y="4"/>
                    </a:lnTo>
                    <a:lnTo>
                      <a:pt x="47" y="12"/>
                    </a:lnTo>
                    <a:lnTo>
                      <a:pt x="37" y="21"/>
                    </a:lnTo>
                    <a:lnTo>
                      <a:pt x="25" y="33"/>
                    </a:lnTo>
                    <a:lnTo>
                      <a:pt x="16" y="49"/>
                    </a:lnTo>
                    <a:lnTo>
                      <a:pt x="10" y="62"/>
                    </a:lnTo>
                    <a:lnTo>
                      <a:pt x="4" y="82"/>
                    </a:lnTo>
                    <a:lnTo>
                      <a:pt x="0" y="99"/>
                    </a:lnTo>
                    <a:lnTo>
                      <a:pt x="0" y="119"/>
                    </a:lnTo>
                    <a:lnTo>
                      <a:pt x="0" y="530"/>
                    </a:lnTo>
                    <a:lnTo>
                      <a:pt x="0" y="551"/>
                    </a:lnTo>
                    <a:lnTo>
                      <a:pt x="4" y="567"/>
                    </a:lnTo>
                    <a:lnTo>
                      <a:pt x="10" y="584"/>
                    </a:lnTo>
                    <a:lnTo>
                      <a:pt x="16" y="600"/>
                    </a:lnTo>
                    <a:lnTo>
                      <a:pt x="25" y="613"/>
                    </a:lnTo>
                    <a:lnTo>
                      <a:pt x="37" y="625"/>
                    </a:lnTo>
                    <a:lnTo>
                      <a:pt x="47" y="637"/>
                    </a:lnTo>
                    <a:lnTo>
                      <a:pt x="62" y="641"/>
                    </a:lnTo>
                    <a:lnTo>
                      <a:pt x="74" y="650"/>
                    </a:lnTo>
                    <a:lnTo>
                      <a:pt x="90" y="650"/>
                    </a:lnTo>
                    <a:lnTo>
                      <a:pt x="105" y="650"/>
                    </a:lnTo>
                    <a:lnTo>
                      <a:pt x="117" y="641"/>
                    </a:lnTo>
                    <a:lnTo>
                      <a:pt x="130" y="637"/>
                    </a:lnTo>
                    <a:lnTo>
                      <a:pt x="142" y="625"/>
                    </a:lnTo>
                    <a:lnTo>
                      <a:pt x="151" y="613"/>
                    </a:lnTo>
                    <a:lnTo>
                      <a:pt x="160" y="600"/>
                    </a:lnTo>
                    <a:lnTo>
                      <a:pt x="170" y="584"/>
                    </a:lnTo>
                    <a:lnTo>
                      <a:pt x="173" y="567"/>
                    </a:lnTo>
                    <a:lnTo>
                      <a:pt x="179" y="551"/>
                    </a:lnTo>
                    <a:lnTo>
                      <a:pt x="179" y="530"/>
                    </a:lnTo>
                    <a:lnTo>
                      <a:pt x="179" y="119"/>
                    </a:lnTo>
                    <a:lnTo>
                      <a:pt x="179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176"/>
              <p:cNvSpPr>
                <a:spLocks/>
              </p:cNvSpPr>
              <p:nvPr/>
            </p:nvSpPr>
            <p:spPr bwMode="auto">
              <a:xfrm>
                <a:off x="4198" y="1937"/>
                <a:ext cx="179" cy="650"/>
              </a:xfrm>
              <a:custGeom>
                <a:avLst/>
                <a:gdLst>
                  <a:gd name="T0" fmla="*/ 179 w 179"/>
                  <a:gd name="T1" fmla="*/ 115 h 650"/>
                  <a:gd name="T2" fmla="*/ 179 w 179"/>
                  <a:gd name="T3" fmla="*/ 99 h 650"/>
                  <a:gd name="T4" fmla="*/ 173 w 179"/>
                  <a:gd name="T5" fmla="*/ 82 h 650"/>
                  <a:gd name="T6" fmla="*/ 170 w 179"/>
                  <a:gd name="T7" fmla="*/ 62 h 650"/>
                  <a:gd name="T8" fmla="*/ 160 w 179"/>
                  <a:gd name="T9" fmla="*/ 49 h 650"/>
                  <a:gd name="T10" fmla="*/ 151 w 179"/>
                  <a:gd name="T11" fmla="*/ 33 h 650"/>
                  <a:gd name="T12" fmla="*/ 142 w 179"/>
                  <a:gd name="T13" fmla="*/ 21 h 650"/>
                  <a:gd name="T14" fmla="*/ 130 w 179"/>
                  <a:gd name="T15" fmla="*/ 12 h 650"/>
                  <a:gd name="T16" fmla="*/ 117 w 179"/>
                  <a:gd name="T17" fmla="*/ 4 h 650"/>
                  <a:gd name="T18" fmla="*/ 105 w 179"/>
                  <a:gd name="T19" fmla="*/ 0 h 650"/>
                  <a:gd name="T20" fmla="*/ 90 w 179"/>
                  <a:gd name="T21" fmla="*/ 0 h 650"/>
                  <a:gd name="T22" fmla="*/ 74 w 179"/>
                  <a:gd name="T23" fmla="*/ 0 h 650"/>
                  <a:gd name="T24" fmla="*/ 62 w 179"/>
                  <a:gd name="T25" fmla="*/ 4 h 650"/>
                  <a:gd name="T26" fmla="*/ 47 w 179"/>
                  <a:gd name="T27" fmla="*/ 12 h 650"/>
                  <a:gd name="T28" fmla="*/ 37 w 179"/>
                  <a:gd name="T29" fmla="*/ 21 h 650"/>
                  <a:gd name="T30" fmla="*/ 25 w 179"/>
                  <a:gd name="T31" fmla="*/ 33 h 650"/>
                  <a:gd name="T32" fmla="*/ 16 w 179"/>
                  <a:gd name="T33" fmla="*/ 49 h 650"/>
                  <a:gd name="T34" fmla="*/ 10 w 179"/>
                  <a:gd name="T35" fmla="*/ 62 h 650"/>
                  <a:gd name="T36" fmla="*/ 4 w 179"/>
                  <a:gd name="T37" fmla="*/ 82 h 650"/>
                  <a:gd name="T38" fmla="*/ 0 w 179"/>
                  <a:gd name="T39" fmla="*/ 99 h 650"/>
                  <a:gd name="T40" fmla="*/ 0 w 179"/>
                  <a:gd name="T41" fmla="*/ 119 h 650"/>
                  <a:gd name="T42" fmla="*/ 0 w 179"/>
                  <a:gd name="T43" fmla="*/ 530 h 650"/>
                  <a:gd name="T44" fmla="*/ 0 w 179"/>
                  <a:gd name="T45" fmla="*/ 551 h 650"/>
                  <a:gd name="T46" fmla="*/ 4 w 179"/>
                  <a:gd name="T47" fmla="*/ 567 h 650"/>
                  <a:gd name="T48" fmla="*/ 10 w 179"/>
                  <a:gd name="T49" fmla="*/ 584 h 650"/>
                  <a:gd name="T50" fmla="*/ 16 w 179"/>
                  <a:gd name="T51" fmla="*/ 600 h 650"/>
                  <a:gd name="T52" fmla="*/ 25 w 179"/>
                  <a:gd name="T53" fmla="*/ 613 h 650"/>
                  <a:gd name="T54" fmla="*/ 37 w 179"/>
                  <a:gd name="T55" fmla="*/ 625 h 650"/>
                  <a:gd name="T56" fmla="*/ 47 w 179"/>
                  <a:gd name="T57" fmla="*/ 637 h 650"/>
                  <a:gd name="T58" fmla="*/ 62 w 179"/>
                  <a:gd name="T59" fmla="*/ 641 h 650"/>
                  <a:gd name="T60" fmla="*/ 74 w 179"/>
                  <a:gd name="T61" fmla="*/ 650 h 650"/>
                  <a:gd name="T62" fmla="*/ 90 w 179"/>
                  <a:gd name="T63" fmla="*/ 650 h 650"/>
                  <a:gd name="T64" fmla="*/ 105 w 179"/>
                  <a:gd name="T65" fmla="*/ 650 h 650"/>
                  <a:gd name="T66" fmla="*/ 117 w 179"/>
                  <a:gd name="T67" fmla="*/ 641 h 650"/>
                  <a:gd name="T68" fmla="*/ 130 w 179"/>
                  <a:gd name="T69" fmla="*/ 637 h 650"/>
                  <a:gd name="T70" fmla="*/ 142 w 179"/>
                  <a:gd name="T71" fmla="*/ 625 h 650"/>
                  <a:gd name="T72" fmla="*/ 151 w 179"/>
                  <a:gd name="T73" fmla="*/ 613 h 650"/>
                  <a:gd name="T74" fmla="*/ 160 w 179"/>
                  <a:gd name="T75" fmla="*/ 600 h 650"/>
                  <a:gd name="T76" fmla="*/ 170 w 179"/>
                  <a:gd name="T77" fmla="*/ 584 h 650"/>
                  <a:gd name="T78" fmla="*/ 173 w 179"/>
                  <a:gd name="T79" fmla="*/ 567 h 650"/>
                  <a:gd name="T80" fmla="*/ 179 w 179"/>
                  <a:gd name="T81" fmla="*/ 551 h 650"/>
                  <a:gd name="T82" fmla="*/ 179 w 179"/>
                  <a:gd name="T83" fmla="*/ 530 h 650"/>
                  <a:gd name="T84" fmla="*/ 179 w 179"/>
                  <a:gd name="T85" fmla="*/ 119 h 650"/>
                  <a:gd name="T86" fmla="*/ 179 w 179"/>
                  <a:gd name="T87" fmla="*/ 119 h 65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79"/>
                  <a:gd name="T133" fmla="*/ 0 h 650"/>
                  <a:gd name="T134" fmla="*/ 179 w 179"/>
                  <a:gd name="T135" fmla="*/ 650 h 65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79" h="650">
                    <a:moveTo>
                      <a:pt x="179" y="115"/>
                    </a:moveTo>
                    <a:lnTo>
                      <a:pt x="179" y="99"/>
                    </a:lnTo>
                    <a:lnTo>
                      <a:pt x="173" y="82"/>
                    </a:lnTo>
                    <a:lnTo>
                      <a:pt x="170" y="62"/>
                    </a:lnTo>
                    <a:lnTo>
                      <a:pt x="160" y="49"/>
                    </a:lnTo>
                    <a:lnTo>
                      <a:pt x="151" y="33"/>
                    </a:lnTo>
                    <a:lnTo>
                      <a:pt x="142" y="21"/>
                    </a:lnTo>
                    <a:lnTo>
                      <a:pt x="130" y="12"/>
                    </a:lnTo>
                    <a:lnTo>
                      <a:pt x="117" y="4"/>
                    </a:lnTo>
                    <a:lnTo>
                      <a:pt x="105" y="0"/>
                    </a:lnTo>
                    <a:lnTo>
                      <a:pt x="90" y="0"/>
                    </a:lnTo>
                    <a:lnTo>
                      <a:pt x="74" y="0"/>
                    </a:lnTo>
                    <a:lnTo>
                      <a:pt x="62" y="4"/>
                    </a:lnTo>
                    <a:lnTo>
                      <a:pt x="47" y="12"/>
                    </a:lnTo>
                    <a:lnTo>
                      <a:pt x="37" y="21"/>
                    </a:lnTo>
                    <a:lnTo>
                      <a:pt x="25" y="33"/>
                    </a:lnTo>
                    <a:lnTo>
                      <a:pt x="16" y="49"/>
                    </a:lnTo>
                    <a:lnTo>
                      <a:pt x="10" y="62"/>
                    </a:lnTo>
                    <a:lnTo>
                      <a:pt x="4" y="82"/>
                    </a:lnTo>
                    <a:lnTo>
                      <a:pt x="0" y="99"/>
                    </a:lnTo>
                    <a:lnTo>
                      <a:pt x="0" y="119"/>
                    </a:lnTo>
                    <a:lnTo>
                      <a:pt x="0" y="530"/>
                    </a:lnTo>
                    <a:lnTo>
                      <a:pt x="0" y="551"/>
                    </a:lnTo>
                    <a:lnTo>
                      <a:pt x="4" y="567"/>
                    </a:lnTo>
                    <a:lnTo>
                      <a:pt x="10" y="584"/>
                    </a:lnTo>
                    <a:lnTo>
                      <a:pt x="16" y="600"/>
                    </a:lnTo>
                    <a:lnTo>
                      <a:pt x="25" y="613"/>
                    </a:lnTo>
                    <a:lnTo>
                      <a:pt x="37" y="625"/>
                    </a:lnTo>
                    <a:lnTo>
                      <a:pt x="47" y="637"/>
                    </a:lnTo>
                    <a:lnTo>
                      <a:pt x="62" y="641"/>
                    </a:lnTo>
                    <a:lnTo>
                      <a:pt x="74" y="650"/>
                    </a:lnTo>
                    <a:lnTo>
                      <a:pt x="90" y="650"/>
                    </a:lnTo>
                    <a:lnTo>
                      <a:pt x="105" y="650"/>
                    </a:lnTo>
                    <a:lnTo>
                      <a:pt x="117" y="641"/>
                    </a:lnTo>
                    <a:lnTo>
                      <a:pt x="130" y="637"/>
                    </a:lnTo>
                    <a:lnTo>
                      <a:pt x="142" y="625"/>
                    </a:lnTo>
                    <a:lnTo>
                      <a:pt x="151" y="613"/>
                    </a:lnTo>
                    <a:lnTo>
                      <a:pt x="160" y="600"/>
                    </a:lnTo>
                    <a:lnTo>
                      <a:pt x="170" y="584"/>
                    </a:lnTo>
                    <a:lnTo>
                      <a:pt x="173" y="567"/>
                    </a:lnTo>
                    <a:lnTo>
                      <a:pt x="179" y="551"/>
                    </a:lnTo>
                    <a:lnTo>
                      <a:pt x="179" y="530"/>
                    </a:lnTo>
                    <a:lnTo>
                      <a:pt x="179" y="119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" name="Line 177"/>
              <p:cNvSpPr>
                <a:spLocks noChangeShapeType="1"/>
              </p:cNvSpPr>
              <p:nvPr/>
            </p:nvSpPr>
            <p:spPr bwMode="auto">
              <a:xfrm flipH="1">
                <a:off x="4094" y="2192"/>
                <a:ext cx="58" cy="1"/>
              </a:xfrm>
              <a:prstGeom prst="line">
                <a:avLst/>
              </a:prstGeom>
              <a:noFill/>
              <a:ln w="396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" name="Line 178"/>
              <p:cNvSpPr>
                <a:spLocks noChangeShapeType="1"/>
              </p:cNvSpPr>
              <p:nvPr/>
            </p:nvSpPr>
            <p:spPr bwMode="auto">
              <a:xfrm flipH="1">
                <a:off x="3879" y="2052"/>
                <a:ext cx="279" cy="4"/>
              </a:xfrm>
              <a:prstGeom prst="line">
                <a:avLst/>
              </a:prstGeom>
              <a:noFill/>
              <a:ln w="396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" name="Rectangle 179"/>
              <p:cNvSpPr>
                <a:spLocks noChangeArrowheads="1"/>
              </p:cNvSpPr>
              <p:nvPr/>
            </p:nvSpPr>
            <p:spPr bwMode="auto">
              <a:xfrm>
                <a:off x="4026" y="2139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4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6" name="Freeform 180"/>
              <p:cNvSpPr>
                <a:spLocks/>
              </p:cNvSpPr>
              <p:nvPr/>
            </p:nvSpPr>
            <p:spPr bwMode="auto">
              <a:xfrm>
                <a:off x="3067" y="2718"/>
                <a:ext cx="255" cy="728"/>
              </a:xfrm>
              <a:custGeom>
                <a:avLst/>
                <a:gdLst>
                  <a:gd name="T0" fmla="*/ 126 w 255"/>
                  <a:gd name="T1" fmla="*/ 728 h 728"/>
                  <a:gd name="T2" fmla="*/ 150 w 255"/>
                  <a:gd name="T3" fmla="*/ 723 h 728"/>
                  <a:gd name="T4" fmla="*/ 169 w 255"/>
                  <a:gd name="T5" fmla="*/ 707 h 728"/>
                  <a:gd name="T6" fmla="*/ 187 w 255"/>
                  <a:gd name="T7" fmla="*/ 687 h 728"/>
                  <a:gd name="T8" fmla="*/ 203 w 255"/>
                  <a:gd name="T9" fmla="*/ 658 h 728"/>
                  <a:gd name="T10" fmla="*/ 218 w 255"/>
                  <a:gd name="T11" fmla="*/ 621 h 728"/>
                  <a:gd name="T12" fmla="*/ 230 w 255"/>
                  <a:gd name="T13" fmla="*/ 580 h 728"/>
                  <a:gd name="T14" fmla="*/ 243 w 255"/>
                  <a:gd name="T15" fmla="*/ 530 h 728"/>
                  <a:gd name="T16" fmla="*/ 249 w 255"/>
                  <a:gd name="T17" fmla="*/ 477 h 728"/>
                  <a:gd name="T18" fmla="*/ 255 w 255"/>
                  <a:gd name="T19" fmla="*/ 423 h 728"/>
                  <a:gd name="T20" fmla="*/ 255 w 255"/>
                  <a:gd name="T21" fmla="*/ 362 h 728"/>
                  <a:gd name="T22" fmla="*/ 255 w 255"/>
                  <a:gd name="T23" fmla="*/ 304 h 728"/>
                  <a:gd name="T24" fmla="*/ 249 w 255"/>
                  <a:gd name="T25" fmla="*/ 251 h 728"/>
                  <a:gd name="T26" fmla="*/ 243 w 255"/>
                  <a:gd name="T27" fmla="*/ 197 h 728"/>
                  <a:gd name="T28" fmla="*/ 230 w 255"/>
                  <a:gd name="T29" fmla="*/ 148 h 728"/>
                  <a:gd name="T30" fmla="*/ 218 w 255"/>
                  <a:gd name="T31" fmla="*/ 107 h 728"/>
                  <a:gd name="T32" fmla="*/ 203 w 255"/>
                  <a:gd name="T33" fmla="*/ 70 h 728"/>
                  <a:gd name="T34" fmla="*/ 187 w 255"/>
                  <a:gd name="T35" fmla="*/ 41 h 728"/>
                  <a:gd name="T36" fmla="*/ 169 w 255"/>
                  <a:gd name="T37" fmla="*/ 21 h 728"/>
                  <a:gd name="T38" fmla="*/ 150 w 255"/>
                  <a:gd name="T39" fmla="*/ 4 h 728"/>
                  <a:gd name="T40" fmla="*/ 129 w 255"/>
                  <a:gd name="T41" fmla="*/ 0 h 728"/>
                  <a:gd name="T42" fmla="*/ 107 w 255"/>
                  <a:gd name="T43" fmla="*/ 4 h 728"/>
                  <a:gd name="T44" fmla="*/ 89 w 255"/>
                  <a:gd name="T45" fmla="*/ 21 h 728"/>
                  <a:gd name="T46" fmla="*/ 70 w 255"/>
                  <a:gd name="T47" fmla="*/ 41 h 728"/>
                  <a:gd name="T48" fmla="*/ 52 w 255"/>
                  <a:gd name="T49" fmla="*/ 70 h 728"/>
                  <a:gd name="T50" fmla="*/ 36 w 255"/>
                  <a:gd name="T51" fmla="*/ 107 h 728"/>
                  <a:gd name="T52" fmla="*/ 24 w 255"/>
                  <a:gd name="T53" fmla="*/ 148 h 728"/>
                  <a:gd name="T54" fmla="*/ 15 w 255"/>
                  <a:gd name="T55" fmla="*/ 197 h 728"/>
                  <a:gd name="T56" fmla="*/ 6 w 255"/>
                  <a:gd name="T57" fmla="*/ 251 h 728"/>
                  <a:gd name="T58" fmla="*/ 3 w 255"/>
                  <a:gd name="T59" fmla="*/ 304 h 728"/>
                  <a:gd name="T60" fmla="*/ 0 w 255"/>
                  <a:gd name="T61" fmla="*/ 362 h 728"/>
                  <a:gd name="T62" fmla="*/ 3 w 255"/>
                  <a:gd name="T63" fmla="*/ 423 h 728"/>
                  <a:gd name="T64" fmla="*/ 6 w 255"/>
                  <a:gd name="T65" fmla="*/ 477 h 728"/>
                  <a:gd name="T66" fmla="*/ 15 w 255"/>
                  <a:gd name="T67" fmla="*/ 530 h 728"/>
                  <a:gd name="T68" fmla="*/ 24 w 255"/>
                  <a:gd name="T69" fmla="*/ 580 h 728"/>
                  <a:gd name="T70" fmla="*/ 36 w 255"/>
                  <a:gd name="T71" fmla="*/ 621 h 728"/>
                  <a:gd name="T72" fmla="*/ 52 w 255"/>
                  <a:gd name="T73" fmla="*/ 658 h 728"/>
                  <a:gd name="T74" fmla="*/ 70 w 255"/>
                  <a:gd name="T75" fmla="*/ 687 h 728"/>
                  <a:gd name="T76" fmla="*/ 89 w 255"/>
                  <a:gd name="T77" fmla="*/ 707 h 728"/>
                  <a:gd name="T78" fmla="*/ 107 w 255"/>
                  <a:gd name="T79" fmla="*/ 723 h 728"/>
                  <a:gd name="T80" fmla="*/ 129 w 255"/>
                  <a:gd name="T81" fmla="*/ 728 h 728"/>
                  <a:gd name="T82" fmla="*/ 129 w 255"/>
                  <a:gd name="T83" fmla="*/ 728 h 728"/>
                  <a:gd name="T84" fmla="*/ 126 w 255"/>
                  <a:gd name="T85" fmla="*/ 728 h 72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55"/>
                  <a:gd name="T130" fmla="*/ 0 h 728"/>
                  <a:gd name="T131" fmla="*/ 255 w 255"/>
                  <a:gd name="T132" fmla="*/ 728 h 72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55" h="728">
                    <a:moveTo>
                      <a:pt x="126" y="728"/>
                    </a:moveTo>
                    <a:lnTo>
                      <a:pt x="150" y="723"/>
                    </a:lnTo>
                    <a:lnTo>
                      <a:pt x="169" y="707"/>
                    </a:lnTo>
                    <a:lnTo>
                      <a:pt x="187" y="687"/>
                    </a:lnTo>
                    <a:lnTo>
                      <a:pt x="203" y="658"/>
                    </a:lnTo>
                    <a:lnTo>
                      <a:pt x="218" y="621"/>
                    </a:lnTo>
                    <a:lnTo>
                      <a:pt x="230" y="580"/>
                    </a:lnTo>
                    <a:lnTo>
                      <a:pt x="243" y="530"/>
                    </a:lnTo>
                    <a:lnTo>
                      <a:pt x="249" y="477"/>
                    </a:lnTo>
                    <a:lnTo>
                      <a:pt x="255" y="423"/>
                    </a:lnTo>
                    <a:lnTo>
                      <a:pt x="255" y="362"/>
                    </a:lnTo>
                    <a:lnTo>
                      <a:pt x="255" y="304"/>
                    </a:lnTo>
                    <a:lnTo>
                      <a:pt x="249" y="251"/>
                    </a:lnTo>
                    <a:lnTo>
                      <a:pt x="243" y="197"/>
                    </a:lnTo>
                    <a:lnTo>
                      <a:pt x="230" y="148"/>
                    </a:lnTo>
                    <a:lnTo>
                      <a:pt x="218" y="107"/>
                    </a:lnTo>
                    <a:lnTo>
                      <a:pt x="203" y="70"/>
                    </a:lnTo>
                    <a:lnTo>
                      <a:pt x="187" y="41"/>
                    </a:lnTo>
                    <a:lnTo>
                      <a:pt x="169" y="21"/>
                    </a:lnTo>
                    <a:lnTo>
                      <a:pt x="150" y="4"/>
                    </a:lnTo>
                    <a:lnTo>
                      <a:pt x="129" y="0"/>
                    </a:lnTo>
                    <a:lnTo>
                      <a:pt x="107" y="4"/>
                    </a:lnTo>
                    <a:lnTo>
                      <a:pt x="89" y="21"/>
                    </a:lnTo>
                    <a:lnTo>
                      <a:pt x="70" y="41"/>
                    </a:lnTo>
                    <a:lnTo>
                      <a:pt x="52" y="70"/>
                    </a:lnTo>
                    <a:lnTo>
                      <a:pt x="36" y="107"/>
                    </a:lnTo>
                    <a:lnTo>
                      <a:pt x="24" y="148"/>
                    </a:lnTo>
                    <a:lnTo>
                      <a:pt x="15" y="197"/>
                    </a:lnTo>
                    <a:lnTo>
                      <a:pt x="6" y="251"/>
                    </a:lnTo>
                    <a:lnTo>
                      <a:pt x="3" y="304"/>
                    </a:lnTo>
                    <a:lnTo>
                      <a:pt x="0" y="362"/>
                    </a:lnTo>
                    <a:lnTo>
                      <a:pt x="3" y="423"/>
                    </a:lnTo>
                    <a:lnTo>
                      <a:pt x="6" y="477"/>
                    </a:lnTo>
                    <a:lnTo>
                      <a:pt x="15" y="530"/>
                    </a:lnTo>
                    <a:lnTo>
                      <a:pt x="24" y="580"/>
                    </a:lnTo>
                    <a:lnTo>
                      <a:pt x="36" y="621"/>
                    </a:lnTo>
                    <a:lnTo>
                      <a:pt x="52" y="658"/>
                    </a:lnTo>
                    <a:lnTo>
                      <a:pt x="70" y="687"/>
                    </a:lnTo>
                    <a:lnTo>
                      <a:pt x="89" y="707"/>
                    </a:lnTo>
                    <a:lnTo>
                      <a:pt x="107" y="723"/>
                    </a:lnTo>
                    <a:lnTo>
                      <a:pt x="129" y="728"/>
                    </a:lnTo>
                    <a:lnTo>
                      <a:pt x="126" y="7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" name="Freeform 181"/>
              <p:cNvSpPr>
                <a:spLocks/>
              </p:cNvSpPr>
              <p:nvPr/>
            </p:nvSpPr>
            <p:spPr bwMode="auto">
              <a:xfrm>
                <a:off x="3067" y="2718"/>
                <a:ext cx="255" cy="728"/>
              </a:xfrm>
              <a:custGeom>
                <a:avLst/>
                <a:gdLst>
                  <a:gd name="T0" fmla="*/ 126 w 255"/>
                  <a:gd name="T1" fmla="*/ 728 h 728"/>
                  <a:gd name="T2" fmla="*/ 150 w 255"/>
                  <a:gd name="T3" fmla="*/ 723 h 728"/>
                  <a:gd name="T4" fmla="*/ 169 w 255"/>
                  <a:gd name="T5" fmla="*/ 707 h 728"/>
                  <a:gd name="T6" fmla="*/ 187 w 255"/>
                  <a:gd name="T7" fmla="*/ 687 h 728"/>
                  <a:gd name="T8" fmla="*/ 203 w 255"/>
                  <a:gd name="T9" fmla="*/ 658 h 728"/>
                  <a:gd name="T10" fmla="*/ 218 w 255"/>
                  <a:gd name="T11" fmla="*/ 621 h 728"/>
                  <a:gd name="T12" fmla="*/ 230 w 255"/>
                  <a:gd name="T13" fmla="*/ 580 h 728"/>
                  <a:gd name="T14" fmla="*/ 243 w 255"/>
                  <a:gd name="T15" fmla="*/ 530 h 728"/>
                  <a:gd name="T16" fmla="*/ 249 w 255"/>
                  <a:gd name="T17" fmla="*/ 477 h 728"/>
                  <a:gd name="T18" fmla="*/ 255 w 255"/>
                  <a:gd name="T19" fmla="*/ 423 h 728"/>
                  <a:gd name="T20" fmla="*/ 255 w 255"/>
                  <a:gd name="T21" fmla="*/ 362 h 728"/>
                  <a:gd name="T22" fmla="*/ 255 w 255"/>
                  <a:gd name="T23" fmla="*/ 304 h 728"/>
                  <a:gd name="T24" fmla="*/ 249 w 255"/>
                  <a:gd name="T25" fmla="*/ 251 h 728"/>
                  <a:gd name="T26" fmla="*/ 243 w 255"/>
                  <a:gd name="T27" fmla="*/ 197 h 728"/>
                  <a:gd name="T28" fmla="*/ 230 w 255"/>
                  <a:gd name="T29" fmla="*/ 148 h 728"/>
                  <a:gd name="T30" fmla="*/ 218 w 255"/>
                  <a:gd name="T31" fmla="*/ 107 h 728"/>
                  <a:gd name="T32" fmla="*/ 203 w 255"/>
                  <a:gd name="T33" fmla="*/ 70 h 728"/>
                  <a:gd name="T34" fmla="*/ 187 w 255"/>
                  <a:gd name="T35" fmla="*/ 41 h 728"/>
                  <a:gd name="T36" fmla="*/ 169 w 255"/>
                  <a:gd name="T37" fmla="*/ 21 h 728"/>
                  <a:gd name="T38" fmla="*/ 150 w 255"/>
                  <a:gd name="T39" fmla="*/ 4 h 728"/>
                  <a:gd name="T40" fmla="*/ 129 w 255"/>
                  <a:gd name="T41" fmla="*/ 0 h 728"/>
                  <a:gd name="T42" fmla="*/ 107 w 255"/>
                  <a:gd name="T43" fmla="*/ 4 h 728"/>
                  <a:gd name="T44" fmla="*/ 89 w 255"/>
                  <a:gd name="T45" fmla="*/ 21 h 728"/>
                  <a:gd name="T46" fmla="*/ 70 w 255"/>
                  <a:gd name="T47" fmla="*/ 41 h 728"/>
                  <a:gd name="T48" fmla="*/ 52 w 255"/>
                  <a:gd name="T49" fmla="*/ 70 h 728"/>
                  <a:gd name="T50" fmla="*/ 36 w 255"/>
                  <a:gd name="T51" fmla="*/ 107 h 728"/>
                  <a:gd name="T52" fmla="*/ 24 w 255"/>
                  <a:gd name="T53" fmla="*/ 148 h 728"/>
                  <a:gd name="T54" fmla="*/ 15 w 255"/>
                  <a:gd name="T55" fmla="*/ 197 h 728"/>
                  <a:gd name="T56" fmla="*/ 6 w 255"/>
                  <a:gd name="T57" fmla="*/ 251 h 728"/>
                  <a:gd name="T58" fmla="*/ 3 w 255"/>
                  <a:gd name="T59" fmla="*/ 304 h 728"/>
                  <a:gd name="T60" fmla="*/ 0 w 255"/>
                  <a:gd name="T61" fmla="*/ 362 h 728"/>
                  <a:gd name="T62" fmla="*/ 3 w 255"/>
                  <a:gd name="T63" fmla="*/ 423 h 728"/>
                  <a:gd name="T64" fmla="*/ 6 w 255"/>
                  <a:gd name="T65" fmla="*/ 477 h 728"/>
                  <a:gd name="T66" fmla="*/ 15 w 255"/>
                  <a:gd name="T67" fmla="*/ 530 h 728"/>
                  <a:gd name="T68" fmla="*/ 24 w 255"/>
                  <a:gd name="T69" fmla="*/ 580 h 728"/>
                  <a:gd name="T70" fmla="*/ 36 w 255"/>
                  <a:gd name="T71" fmla="*/ 621 h 728"/>
                  <a:gd name="T72" fmla="*/ 52 w 255"/>
                  <a:gd name="T73" fmla="*/ 658 h 728"/>
                  <a:gd name="T74" fmla="*/ 70 w 255"/>
                  <a:gd name="T75" fmla="*/ 687 h 728"/>
                  <a:gd name="T76" fmla="*/ 89 w 255"/>
                  <a:gd name="T77" fmla="*/ 707 h 728"/>
                  <a:gd name="T78" fmla="*/ 107 w 255"/>
                  <a:gd name="T79" fmla="*/ 723 h 728"/>
                  <a:gd name="T80" fmla="*/ 129 w 255"/>
                  <a:gd name="T81" fmla="*/ 728 h 728"/>
                  <a:gd name="T82" fmla="*/ 129 w 255"/>
                  <a:gd name="T83" fmla="*/ 728 h 72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55"/>
                  <a:gd name="T127" fmla="*/ 0 h 728"/>
                  <a:gd name="T128" fmla="*/ 255 w 255"/>
                  <a:gd name="T129" fmla="*/ 728 h 72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55" h="728">
                    <a:moveTo>
                      <a:pt x="126" y="728"/>
                    </a:moveTo>
                    <a:lnTo>
                      <a:pt x="150" y="723"/>
                    </a:lnTo>
                    <a:lnTo>
                      <a:pt x="169" y="707"/>
                    </a:lnTo>
                    <a:lnTo>
                      <a:pt x="187" y="687"/>
                    </a:lnTo>
                    <a:lnTo>
                      <a:pt x="203" y="658"/>
                    </a:lnTo>
                    <a:lnTo>
                      <a:pt x="218" y="621"/>
                    </a:lnTo>
                    <a:lnTo>
                      <a:pt x="230" y="580"/>
                    </a:lnTo>
                    <a:lnTo>
                      <a:pt x="243" y="530"/>
                    </a:lnTo>
                    <a:lnTo>
                      <a:pt x="249" y="477"/>
                    </a:lnTo>
                    <a:lnTo>
                      <a:pt x="255" y="423"/>
                    </a:lnTo>
                    <a:lnTo>
                      <a:pt x="255" y="362"/>
                    </a:lnTo>
                    <a:lnTo>
                      <a:pt x="255" y="304"/>
                    </a:lnTo>
                    <a:lnTo>
                      <a:pt x="249" y="251"/>
                    </a:lnTo>
                    <a:lnTo>
                      <a:pt x="243" y="197"/>
                    </a:lnTo>
                    <a:lnTo>
                      <a:pt x="230" y="148"/>
                    </a:lnTo>
                    <a:lnTo>
                      <a:pt x="218" y="107"/>
                    </a:lnTo>
                    <a:lnTo>
                      <a:pt x="203" y="70"/>
                    </a:lnTo>
                    <a:lnTo>
                      <a:pt x="187" y="41"/>
                    </a:lnTo>
                    <a:lnTo>
                      <a:pt x="169" y="21"/>
                    </a:lnTo>
                    <a:lnTo>
                      <a:pt x="150" y="4"/>
                    </a:lnTo>
                    <a:lnTo>
                      <a:pt x="129" y="0"/>
                    </a:lnTo>
                    <a:lnTo>
                      <a:pt x="107" y="4"/>
                    </a:lnTo>
                    <a:lnTo>
                      <a:pt x="89" y="21"/>
                    </a:lnTo>
                    <a:lnTo>
                      <a:pt x="70" y="41"/>
                    </a:lnTo>
                    <a:lnTo>
                      <a:pt x="52" y="70"/>
                    </a:lnTo>
                    <a:lnTo>
                      <a:pt x="36" y="107"/>
                    </a:lnTo>
                    <a:lnTo>
                      <a:pt x="24" y="148"/>
                    </a:lnTo>
                    <a:lnTo>
                      <a:pt x="15" y="197"/>
                    </a:lnTo>
                    <a:lnTo>
                      <a:pt x="6" y="251"/>
                    </a:lnTo>
                    <a:lnTo>
                      <a:pt x="3" y="304"/>
                    </a:lnTo>
                    <a:lnTo>
                      <a:pt x="0" y="362"/>
                    </a:lnTo>
                    <a:lnTo>
                      <a:pt x="3" y="423"/>
                    </a:lnTo>
                    <a:lnTo>
                      <a:pt x="6" y="477"/>
                    </a:lnTo>
                    <a:lnTo>
                      <a:pt x="15" y="530"/>
                    </a:lnTo>
                    <a:lnTo>
                      <a:pt x="24" y="580"/>
                    </a:lnTo>
                    <a:lnTo>
                      <a:pt x="36" y="621"/>
                    </a:lnTo>
                    <a:lnTo>
                      <a:pt x="52" y="658"/>
                    </a:lnTo>
                    <a:lnTo>
                      <a:pt x="70" y="687"/>
                    </a:lnTo>
                    <a:lnTo>
                      <a:pt x="89" y="707"/>
                    </a:lnTo>
                    <a:lnTo>
                      <a:pt x="107" y="723"/>
                    </a:lnTo>
                    <a:lnTo>
                      <a:pt x="129" y="728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" name="Line 182"/>
              <p:cNvSpPr>
                <a:spLocks noChangeShapeType="1"/>
              </p:cNvSpPr>
              <p:nvPr/>
            </p:nvSpPr>
            <p:spPr bwMode="auto">
              <a:xfrm flipH="1" flipV="1">
                <a:off x="3374" y="3022"/>
                <a:ext cx="49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" name="Rectangle 183"/>
              <p:cNvSpPr>
                <a:spLocks noChangeArrowheads="1"/>
              </p:cNvSpPr>
              <p:nvPr/>
            </p:nvSpPr>
            <p:spPr bwMode="auto">
              <a:xfrm>
                <a:off x="1941" y="2402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0" name="Rectangle 184"/>
              <p:cNvSpPr>
                <a:spLocks noChangeArrowheads="1"/>
              </p:cNvSpPr>
              <p:nvPr/>
            </p:nvSpPr>
            <p:spPr bwMode="auto">
              <a:xfrm>
                <a:off x="1959" y="2402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1" name="Rectangle 185"/>
              <p:cNvSpPr>
                <a:spLocks noChangeArrowheads="1"/>
              </p:cNvSpPr>
              <p:nvPr/>
            </p:nvSpPr>
            <p:spPr bwMode="auto">
              <a:xfrm>
                <a:off x="1999" y="2402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2" name="Rectangle 186"/>
              <p:cNvSpPr>
                <a:spLocks noChangeArrowheads="1"/>
              </p:cNvSpPr>
              <p:nvPr/>
            </p:nvSpPr>
            <p:spPr bwMode="auto">
              <a:xfrm>
                <a:off x="2033" y="2402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3" name="Rectangle 187"/>
              <p:cNvSpPr>
                <a:spLocks noChangeArrowheads="1"/>
              </p:cNvSpPr>
              <p:nvPr/>
            </p:nvSpPr>
            <p:spPr bwMode="auto">
              <a:xfrm>
                <a:off x="2052" y="2402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4" name="Rectangle 188"/>
              <p:cNvSpPr>
                <a:spLocks noChangeArrowheads="1"/>
              </p:cNvSpPr>
              <p:nvPr/>
            </p:nvSpPr>
            <p:spPr bwMode="auto">
              <a:xfrm>
                <a:off x="2073" y="2402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5" name="Rectangle 189"/>
              <p:cNvSpPr>
                <a:spLocks noChangeArrowheads="1"/>
              </p:cNvSpPr>
              <p:nvPr/>
            </p:nvSpPr>
            <p:spPr bwMode="auto">
              <a:xfrm>
                <a:off x="2113" y="2402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6" name="Rectangle 190"/>
              <p:cNvSpPr>
                <a:spLocks noChangeArrowheads="1"/>
              </p:cNvSpPr>
              <p:nvPr/>
            </p:nvSpPr>
            <p:spPr bwMode="auto">
              <a:xfrm>
                <a:off x="2147" y="2402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7" name="Rectangle 191"/>
              <p:cNvSpPr>
                <a:spLocks noChangeArrowheads="1"/>
              </p:cNvSpPr>
              <p:nvPr/>
            </p:nvSpPr>
            <p:spPr bwMode="auto">
              <a:xfrm>
                <a:off x="2165" y="2402"/>
                <a:ext cx="46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8" name="Rectangle 192"/>
              <p:cNvSpPr>
                <a:spLocks noChangeArrowheads="1"/>
              </p:cNvSpPr>
              <p:nvPr/>
            </p:nvSpPr>
            <p:spPr bwMode="auto">
              <a:xfrm>
                <a:off x="2181" y="2402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9" name="Rectangle 193"/>
              <p:cNvSpPr>
                <a:spLocks noChangeArrowheads="1"/>
              </p:cNvSpPr>
              <p:nvPr/>
            </p:nvSpPr>
            <p:spPr bwMode="auto">
              <a:xfrm>
                <a:off x="2218" y="2402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0" name="Rectangle 194"/>
              <p:cNvSpPr>
                <a:spLocks noChangeArrowheads="1"/>
              </p:cNvSpPr>
              <p:nvPr/>
            </p:nvSpPr>
            <p:spPr bwMode="auto">
              <a:xfrm>
                <a:off x="2255" y="2402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61" name="Rectangle 195"/>
              <p:cNvSpPr>
                <a:spLocks noChangeArrowheads="1"/>
              </p:cNvSpPr>
              <p:nvPr/>
            </p:nvSpPr>
            <p:spPr bwMode="auto">
              <a:xfrm>
                <a:off x="2058" y="2492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[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2" name="Rectangle 196"/>
              <p:cNvSpPr>
                <a:spLocks noChangeArrowheads="1"/>
              </p:cNvSpPr>
              <p:nvPr/>
            </p:nvSpPr>
            <p:spPr bwMode="auto">
              <a:xfrm>
                <a:off x="2076" y="2492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3" name="Rectangle 197"/>
              <p:cNvSpPr>
                <a:spLocks noChangeArrowheads="1"/>
              </p:cNvSpPr>
              <p:nvPr/>
            </p:nvSpPr>
            <p:spPr bwMode="auto">
              <a:xfrm>
                <a:off x="2116" y="2492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5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4" name="Rectangle 198"/>
              <p:cNvSpPr>
                <a:spLocks noChangeArrowheads="1"/>
              </p:cNvSpPr>
              <p:nvPr/>
            </p:nvSpPr>
            <p:spPr bwMode="auto">
              <a:xfrm>
                <a:off x="2153" y="2492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–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5" name="Rectangle 199"/>
              <p:cNvSpPr>
                <a:spLocks noChangeArrowheads="1"/>
              </p:cNvSpPr>
              <p:nvPr/>
            </p:nvSpPr>
            <p:spPr bwMode="auto">
              <a:xfrm>
                <a:off x="2205" y="2492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6" name="Rectangle 200"/>
              <p:cNvSpPr>
                <a:spLocks noChangeArrowheads="1"/>
              </p:cNvSpPr>
              <p:nvPr/>
            </p:nvSpPr>
            <p:spPr bwMode="auto">
              <a:xfrm>
                <a:off x="2242" y="2492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]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7" name="Rectangle 201"/>
              <p:cNvSpPr>
                <a:spLocks noChangeArrowheads="1"/>
              </p:cNvSpPr>
              <p:nvPr/>
            </p:nvSpPr>
            <p:spPr bwMode="auto">
              <a:xfrm>
                <a:off x="3128" y="2977"/>
                <a:ext cx="77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8" name="Rectangle 202"/>
              <p:cNvSpPr>
                <a:spLocks noChangeArrowheads="1"/>
              </p:cNvSpPr>
              <p:nvPr/>
            </p:nvSpPr>
            <p:spPr bwMode="auto">
              <a:xfrm>
                <a:off x="3171" y="2977"/>
                <a:ext cx="46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9" name="Rectangle 203"/>
              <p:cNvSpPr>
                <a:spLocks noChangeArrowheads="1"/>
              </p:cNvSpPr>
              <p:nvPr/>
            </p:nvSpPr>
            <p:spPr bwMode="auto">
              <a:xfrm>
                <a:off x="3187" y="2977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g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0" name="Rectangle 204"/>
              <p:cNvSpPr>
                <a:spLocks noChangeArrowheads="1"/>
              </p:cNvSpPr>
              <p:nvPr/>
            </p:nvSpPr>
            <p:spPr bwMode="auto">
              <a:xfrm>
                <a:off x="3227" y="2977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126" y="938"/>
              <a:ext cx="5487" cy="2783"/>
              <a:chOff x="126" y="938"/>
              <a:chExt cx="5487" cy="2783"/>
            </a:xfrm>
          </p:grpSpPr>
          <p:sp>
            <p:nvSpPr>
              <p:cNvPr id="71" name="Rectangle 206"/>
              <p:cNvSpPr>
                <a:spLocks noChangeArrowheads="1"/>
              </p:cNvSpPr>
              <p:nvPr/>
            </p:nvSpPr>
            <p:spPr bwMode="auto">
              <a:xfrm>
                <a:off x="3263" y="2977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Rectangle 207"/>
              <p:cNvSpPr>
                <a:spLocks noChangeArrowheads="1"/>
              </p:cNvSpPr>
              <p:nvPr/>
            </p:nvSpPr>
            <p:spPr bwMode="auto">
              <a:xfrm>
                <a:off x="3088" y="3088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Rectangle 208"/>
              <p:cNvSpPr>
                <a:spLocks noChangeArrowheads="1"/>
              </p:cNvSpPr>
              <p:nvPr/>
            </p:nvSpPr>
            <p:spPr bwMode="auto">
              <a:xfrm>
                <a:off x="3128" y="3088"/>
                <a:ext cx="6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x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Rectangle 209"/>
              <p:cNvSpPr>
                <a:spLocks noChangeArrowheads="1"/>
              </p:cNvSpPr>
              <p:nvPr/>
            </p:nvSpPr>
            <p:spPr bwMode="auto">
              <a:xfrm>
                <a:off x="3162" y="3088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Rectangle 210"/>
              <p:cNvSpPr>
                <a:spLocks noChangeArrowheads="1"/>
              </p:cNvSpPr>
              <p:nvPr/>
            </p:nvSpPr>
            <p:spPr bwMode="auto">
              <a:xfrm>
                <a:off x="3180" y="3088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Rectangle 211"/>
              <p:cNvSpPr>
                <a:spLocks noChangeArrowheads="1"/>
              </p:cNvSpPr>
              <p:nvPr/>
            </p:nvSpPr>
            <p:spPr bwMode="auto">
              <a:xfrm>
                <a:off x="3217" y="3088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Rectangle 212"/>
              <p:cNvSpPr>
                <a:spLocks noChangeArrowheads="1"/>
              </p:cNvSpPr>
              <p:nvPr/>
            </p:nvSpPr>
            <p:spPr bwMode="auto">
              <a:xfrm>
                <a:off x="3254" y="3088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Rectangle 213"/>
              <p:cNvSpPr>
                <a:spLocks noChangeArrowheads="1"/>
              </p:cNvSpPr>
              <p:nvPr/>
            </p:nvSpPr>
            <p:spPr bwMode="auto">
              <a:xfrm>
                <a:off x="3356" y="2903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3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Rectangle 214"/>
              <p:cNvSpPr>
                <a:spLocks noChangeArrowheads="1"/>
              </p:cNvSpPr>
              <p:nvPr/>
            </p:nvSpPr>
            <p:spPr bwMode="auto">
              <a:xfrm>
                <a:off x="3396" y="2903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2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Freeform 215"/>
              <p:cNvSpPr>
                <a:spLocks/>
              </p:cNvSpPr>
              <p:nvPr/>
            </p:nvSpPr>
            <p:spPr bwMode="auto">
              <a:xfrm>
                <a:off x="3457" y="2328"/>
                <a:ext cx="695" cy="744"/>
              </a:xfrm>
              <a:custGeom>
                <a:avLst/>
                <a:gdLst>
                  <a:gd name="T0" fmla="*/ 0 w 695"/>
                  <a:gd name="T1" fmla="*/ 744 h 744"/>
                  <a:gd name="T2" fmla="*/ 3 w 695"/>
                  <a:gd name="T3" fmla="*/ 296 h 744"/>
                  <a:gd name="T4" fmla="*/ 305 w 695"/>
                  <a:gd name="T5" fmla="*/ 296 h 744"/>
                  <a:gd name="T6" fmla="*/ 305 w 695"/>
                  <a:gd name="T7" fmla="*/ 0 h 744"/>
                  <a:gd name="T8" fmla="*/ 695 w 695"/>
                  <a:gd name="T9" fmla="*/ 0 h 7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5"/>
                  <a:gd name="T16" fmla="*/ 0 h 744"/>
                  <a:gd name="T17" fmla="*/ 695 w 695"/>
                  <a:gd name="T18" fmla="*/ 744 h 7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5" h="744">
                    <a:moveTo>
                      <a:pt x="0" y="744"/>
                    </a:moveTo>
                    <a:lnTo>
                      <a:pt x="3" y="296"/>
                    </a:lnTo>
                    <a:lnTo>
                      <a:pt x="305" y="296"/>
                    </a:lnTo>
                    <a:lnTo>
                      <a:pt x="305" y="0"/>
                    </a:lnTo>
                    <a:lnTo>
                      <a:pt x="695" y="0"/>
                    </a:lnTo>
                  </a:path>
                </a:pathLst>
              </a:custGeom>
              <a:noFill/>
              <a:ln w="396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216"/>
              <p:cNvSpPr>
                <a:spLocks/>
              </p:cNvSpPr>
              <p:nvPr/>
            </p:nvSpPr>
            <p:spPr bwMode="auto">
              <a:xfrm>
                <a:off x="3762" y="2459"/>
                <a:ext cx="400" cy="617"/>
              </a:xfrm>
              <a:custGeom>
                <a:avLst/>
                <a:gdLst>
                  <a:gd name="T0" fmla="*/ 400 w 400"/>
                  <a:gd name="T1" fmla="*/ 0 h 617"/>
                  <a:gd name="T2" fmla="*/ 347 w 400"/>
                  <a:gd name="T3" fmla="*/ 4 h 617"/>
                  <a:gd name="T4" fmla="*/ 347 w 400"/>
                  <a:gd name="T5" fmla="*/ 617 h 617"/>
                  <a:gd name="T6" fmla="*/ 0 w 400"/>
                  <a:gd name="T7" fmla="*/ 617 h 6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0"/>
                  <a:gd name="T13" fmla="*/ 0 h 617"/>
                  <a:gd name="T14" fmla="*/ 400 w 400"/>
                  <a:gd name="T15" fmla="*/ 617 h 6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0" h="617">
                    <a:moveTo>
                      <a:pt x="400" y="0"/>
                    </a:moveTo>
                    <a:lnTo>
                      <a:pt x="347" y="4"/>
                    </a:lnTo>
                    <a:lnTo>
                      <a:pt x="347" y="617"/>
                    </a:lnTo>
                    <a:lnTo>
                      <a:pt x="0" y="617"/>
                    </a:lnTo>
                  </a:path>
                </a:pathLst>
              </a:custGeom>
              <a:noFill/>
              <a:ln w="396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217"/>
              <p:cNvSpPr>
                <a:spLocks noChangeShapeType="1"/>
              </p:cNvSpPr>
              <p:nvPr/>
            </p:nvSpPr>
            <p:spPr bwMode="auto">
              <a:xfrm flipH="1">
                <a:off x="3325" y="3072"/>
                <a:ext cx="169" cy="4"/>
              </a:xfrm>
              <a:prstGeom prst="line">
                <a:avLst/>
              </a:prstGeom>
              <a:noFill/>
              <a:ln w="396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218"/>
              <p:cNvSpPr>
                <a:spLocks/>
              </p:cNvSpPr>
              <p:nvPr/>
            </p:nvSpPr>
            <p:spPr bwMode="auto">
              <a:xfrm>
                <a:off x="655" y="2044"/>
                <a:ext cx="3334" cy="1492"/>
              </a:xfrm>
              <a:custGeom>
                <a:avLst/>
                <a:gdLst>
                  <a:gd name="T0" fmla="*/ 3334 w 3334"/>
                  <a:gd name="T1" fmla="*/ 0 h 1492"/>
                  <a:gd name="T2" fmla="*/ 3334 w 3334"/>
                  <a:gd name="T3" fmla="*/ 1492 h 1492"/>
                  <a:gd name="T4" fmla="*/ 0 w 3334"/>
                  <a:gd name="T5" fmla="*/ 1492 h 1492"/>
                  <a:gd name="T6" fmla="*/ 0 w 3334"/>
                  <a:gd name="T7" fmla="*/ 144 h 1492"/>
                  <a:gd name="T8" fmla="*/ 98 w 3334"/>
                  <a:gd name="T9" fmla="*/ 144 h 14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34"/>
                  <a:gd name="T16" fmla="*/ 0 h 1492"/>
                  <a:gd name="T17" fmla="*/ 3334 w 3334"/>
                  <a:gd name="T18" fmla="*/ 1492 h 14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34" h="1492">
                    <a:moveTo>
                      <a:pt x="3334" y="0"/>
                    </a:moveTo>
                    <a:lnTo>
                      <a:pt x="3334" y="1492"/>
                    </a:lnTo>
                    <a:lnTo>
                      <a:pt x="0" y="1492"/>
                    </a:lnTo>
                    <a:lnTo>
                      <a:pt x="0" y="144"/>
                    </a:lnTo>
                    <a:lnTo>
                      <a:pt x="98" y="144"/>
                    </a:lnTo>
                  </a:path>
                </a:pathLst>
              </a:custGeom>
              <a:noFill/>
              <a:ln w="396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Line 219"/>
              <p:cNvSpPr>
                <a:spLocks noChangeShapeType="1"/>
              </p:cNvSpPr>
              <p:nvPr/>
            </p:nvSpPr>
            <p:spPr bwMode="auto">
              <a:xfrm flipH="1" flipV="1">
                <a:off x="2925" y="3022"/>
                <a:ext cx="49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Rectangle 220"/>
              <p:cNvSpPr>
                <a:spLocks noChangeArrowheads="1"/>
              </p:cNvSpPr>
              <p:nvPr/>
            </p:nvSpPr>
            <p:spPr bwMode="auto">
              <a:xfrm>
                <a:off x="2910" y="2903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Rectangle 221"/>
              <p:cNvSpPr>
                <a:spLocks noChangeArrowheads="1"/>
              </p:cNvSpPr>
              <p:nvPr/>
            </p:nvSpPr>
            <p:spPr bwMode="auto">
              <a:xfrm>
                <a:off x="2947" y="2903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6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Freeform 222"/>
              <p:cNvSpPr>
                <a:spLocks/>
              </p:cNvSpPr>
              <p:nvPr/>
            </p:nvSpPr>
            <p:spPr bwMode="auto">
              <a:xfrm>
                <a:off x="446" y="1144"/>
                <a:ext cx="3740" cy="189"/>
              </a:xfrm>
              <a:custGeom>
                <a:avLst/>
                <a:gdLst>
                  <a:gd name="T0" fmla="*/ 3740 w 3740"/>
                  <a:gd name="T1" fmla="*/ 189 h 189"/>
                  <a:gd name="T2" fmla="*/ 3599 w 3740"/>
                  <a:gd name="T3" fmla="*/ 189 h 189"/>
                  <a:gd name="T4" fmla="*/ 3599 w 3740"/>
                  <a:gd name="T5" fmla="*/ 0 h 189"/>
                  <a:gd name="T6" fmla="*/ 0 w 3740"/>
                  <a:gd name="T7" fmla="*/ 0 h 189"/>
                  <a:gd name="T8" fmla="*/ 0 w 3740"/>
                  <a:gd name="T9" fmla="*/ 160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40"/>
                  <a:gd name="T16" fmla="*/ 0 h 189"/>
                  <a:gd name="T17" fmla="*/ 3740 w 3740"/>
                  <a:gd name="T18" fmla="*/ 189 h 1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40" h="189">
                    <a:moveTo>
                      <a:pt x="3740" y="189"/>
                    </a:moveTo>
                    <a:lnTo>
                      <a:pt x="3599" y="189"/>
                    </a:lnTo>
                    <a:lnTo>
                      <a:pt x="3599" y="0"/>
                    </a:lnTo>
                    <a:lnTo>
                      <a:pt x="0" y="0"/>
                    </a:lnTo>
                    <a:lnTo>
                      <a:pt x="0" y="160"/>
                    </a:lnTo>
                  </a:path>
                </a:pathLst>
              </a:custGeom>
              <a:noFill/>
              <a:ln w="396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223"/>
              <p:cNvSpPr>
                <a:spLocks/>
              </p:cNvSpPr>
              <p:nvPr/>
            </p:nvSpPr>
            <p:spPr bwMode="auto">
              <a:xfrm>
                <a:off x="446" y="1715"/>
                <a:ext cx="5167" cy="2006"/>
              </a:xfrm>
              <a:custGeom>
                <a:avLst/>
                <a:gdLst>
                  <a:gd name="T0" fmla="*/ 5057 w 5167"/>
                  <a:gd name="T1" fmla="*/ 152 h 2006"/>
                  <a:gd name="T2" fmla="*/ 5167 w 5167"/>
                  <a:gd name="T3" fmla="*/ 152 h 2006"/>
                  <a:gd name="T4" fmla="*/ 5167 w 5167"/>
                  <a:gd name="T5" fmla="*/ 2006 h 2006"/>
                  <a:gd name="T6" fmla="*/ 0 w 5167"/>
                  <a:gd name="T7" fmla="*/ 2006 h 2006"/>
                  <a:gd name="T8" fmla="*/ 0 w 5167"/>
                  <a:gd name="T9" fmla="*/ 0 h 2006"/>
                  <a:gd name="T10" fmla="*/ 52 w 5167"/>
                  <a:gd name="T11" fmla="*/ 0 h 20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67"/>
                  <a:gd name="T19" fmla="*/ 0 h 2006"/>
                  <a:gd name="T20" fmla="*/ 5167 w 5167"/>
                  <a:gd name="T21" fmla="*/ 2006 h 200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67" h="2006">
                    <a:moveTo>
                      <a:pt x="5057" y="152"/>
                    </a:moveTo>
                    <a:lnTo>
                      <a:pt x="5167" y="152"/>
                    </a:lnTo>
                    <a:lnTo>
                      <a:pt x="5167" y="2006"/>
                    </a:lnTo>
                    <a:lnTo>
                      <a:pt x="0" y="2006"/>
                    </a:lnTo>
                    <a:lnTo>
                      <a:pt x="0" y="0"/>
                    </a:lnTo>
                    <a:lnTo>
                      <a:pt x="52" y="0"/>
                    </a:lnTo>
                  </a:path>
                </a:pathLst>
              </a:custGeom>
              <a:noFill/>
              <a:ln w="396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224"/>
              <p:cNvSpPr>
                <a:spLocks/>
              </p:cNvSpPr>
              <p:nvPr/>
            </p:nvSpPr>
            <p:spPr bwMode="auto">
              <a:xfrm>
                <a:off x="1729" y="1316"/>
                <a:ext cx="516" cy="1073"/>
              </a:xfrm>
              <a:custGeom>
                <a:avLst/>
                <a:gdLst>
                  <a:gd name="T0" fmla="*/ 513 w 516"/>
                  <a:gd name="T1" fmla="*/ 1069 h 1073"/>
                  <a:gd name="T2" fmla="*/ 516 w 516"/>
                  <a:gd name="T3" fmla="*/ 0 h 1073"/>
                  <a:gd name="T4" fmla="*/ 0 w 516"/>
                  <a:gd name="T5" fmla="*/ 0 h 1073"/>
                  <a:gd name="T6" fmla="*/ 0 w 516"/>
                  <a:gd name="T7" fmla="*/ 1073 h 1073"/>
                  <a:gd name="T8" fmla="*/ 516 w 516"/>
                  <a:gd name="T9" fmla="*/ 1073 h 1073"/>
                  <a:gd name="T10" fmla="*/ 516 w 516"/>
                  <a:gd name="T11" fmla="*/ 1073 h 1073"/>
                  <a:gd name="T12" fmla="*/ 513 w 516"/>
                  <a:gd name="T13" fmla="*/ 1069 h 10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6"/>
                  <a:gd name="T22" fmla="*/ 0 h 1073"/>
                  <a:gd name="T23" fmla="*/ 516 w 516"/>
                  <a:gd name="T24" fmla="*/ 1073 h 10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6" h="1073">
                    <a:moveTo>
                      <a:pt x="513" y="1069"/>
                    </a:moveTo>
                    <a:lnTo>
                      <a:pt x="516" y="0"/>
                    </a:lnTo>
                    <a:lnTo>
                      <a:pt x="0" y="0"/>
                    </a:lnTo>
                    <a:lnTo>
                      <a:pt x="0" y="1073"/>
                    </a:lnTo>
                    <a:lnTo>
                      <a:pt x="516" y="1073"/>
                    </a:lnTo>
                    <a:lnTo>
                      <a:pt x="513" y="10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225"/>
              <p:cNvSpPr>
                <a:spLocks/>
              </p:cNvSpPr>
              <p:nvPr/>
            </p:nvSpPr>
            <p:spPr bwMode="auto">
              <a:xfrm>
                <a:off x="1729" y="1316"/>
                <a:ext cx="516" cy="1073"/>
              </a:xfrm>
              <a:custGeom>
                <a:avLst/>
                <a:gdLst>
                  <a:gd name="T0" fmla="*/ 513 w 516"/>
                  <a:gd name="T1" fmla="*/ 1069 h 1073"/>
                  <a:gd name="T2" fmla="*/ 516 w 516"/>
                  <a:gd name="T3" fmla="*/ 0 h 1073"/>
                  <a:gd name="T4" fmla="*/ 0 w 516"/>
                  <a:gd name="T5" fmla="*/ 0 h 1073"/>
                  <a:gd name="T6" fmla="*/ 0 w 516"/>
                  <a:gd name="T7" fmla="*/ 1073 h 1073"/>
                  <a:gd name="T8" fmla="*/ 516 w 516"/>
                  <a:gd name="T9" fmla="*/ 1073 h 1073"/>
                  <a:gd name="T10" fmla="*/ 516 w 516"/>
                  <a:gd name="T11" fmla="*/ 1073 h 10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6"/>
                  <a:gd name="T19" fmla="*/ 0 h 1073"/>
                  <a:gd name="T20" fmla="*/ 516 w 516"/>
                  <a:gd name="T21" fmla="*/ 1073 h 10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6" h="1073">
                    <a:moveTo>
                      <a:pt x="513" y="1069"/>
                    </a:moveTo>
                    <a:lnTo>
                      <a:pt x="516" y="0"/>
                    </a:lnTo>
                    <a:lnTo>
                      <a:pt x="0" y="0"/>
                    </a:lnTo>
                    <a:lnTo>
                      <a:pt x="0" y="1073"/>
                    </a:lnTo>
                    <a:lnTo>
                      <a:pt x="516" y="1073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Rectangle 226"/>
              <p:cNvSpPr>
                <a:spLocks noChangeArrowheads="1"/>
              </p:cNvSpPr>
              <p:nvPr/>
            </p:nvSpPr>
            <p:spPr bwMode="auto">
              <a:xfrm>
                <a:off x="1916" y="1341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Rectangle 227"/>
              <p:cNvSpPr>
                <a:spLocks noChangeArrowheads="1"/>
              </p:cNvSpPr>
              <p:nvPr/>
            </p:nvSpPr>
            <p:spPr bwMode="auto">
              <a:xfrm>
                <a:off x="1935" y="1341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Rectangle 228"/>
              <p:cNvSpPr>
                <a:spLocks noChangeArrowheads="1"/>
              </p:cNvSpPr>
              <p:nvPr/>
            </p:nvSpPr>
            <p:spPr bwMode="auto">
              <a:xfrm>
                <a:off x="1972" y="1341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Rectangle 229"/>
              <p:cNvSpPr>
                <a:spLocks noChangeArrowheads="1"/>
              </p:cNvSpPr>
              <p:nvPr/>
            </p:nvSpPr>
            <p:spPr bwMode="auto">
              <a:xfrm>
                <a:off x="2005" y="1341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Rectangle 230"/>
              <p:cNvSpPr>
                <a:spLocks noChangeArrowheads="1"/>
              </p:cNvSpPr>
              <p:nvPr/>
            </p:nvSpPr>
            <p:spPr bwMode="auto">
              <a:xfrm>
                <a:off x="2024" y="1341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Rectangle 231"/>
              <p:cNvSpPr>
                <a:spLocks noChangeArrowheads="1"/>
              </p:cNvSpPr>
              <p:nvPr/>
            </p:nvSpPr>
            <p:spPr bwMode="auto">
              <a:xfrm>
                <a:off x="2048" y="1341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Rectangle 232"/>
              <p:cNvSpPr>
                <a:spLocks noChangeArrowheads="1"/>
              </p:cNvSpPr>
              <p:nvPr/>
            </p:nvSpPr>
            <p:spPr bwMode="auto">
              <a:xfrm>
                <a:off x="2085" y="1341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Rectangle 233"/>
              <p:cNvSpPr>
                <a:spLocks noChangeArrowheads="1"/>
              </p:cNvSpPr>
              <p:nvPr/>
            </p:nvSpPr>
            <p:spPr bwMode="auto">
              <a:xfrm>
                <a:off x="2119" y="1341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Rectangle 234"/>
              <p:cNvSpPr>
                <a:spLocks noChangeArrowheads="1"/>
              </p:cNvSpPr>
              <p:nvPr/>
            </p:nvSpPr>
            <p:spPr bwMode="auto">
              <a:xfrm>
                <a:off x="2138" y="1341"/>
                <a:ext cx="46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Rectangle 235"/>
              <p:cNvSpPr>
                <a:spLocks noChangeArrowheads="1"/>
              </p:cNvSpPr>
              <p:nvPr/>
            </p:nvSpPr>
            <p:spPr bwMode="auto">
              <a:xfrm>
                <a:off x="2153" y="1341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Rectangle 236"/>
              <p:cNvSpPr>
                <a:spLocks noChangeArrowheads="1"/>
              </p:cNvSpPr>
              <p:nvPr/>
            </p:nvSpPr>
            <p:spPr bwMode="auto">
              <a:xfrm>
                <a:off x="2190" y="1341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Rectangle 237"/>
              <p:cNvSpPr>
                <a:spLocks noChangeArrowheads="1"/>
              </p:cNvSpPr>
              <p:nvPr/>
            </p:nvSpPr>
            <p:spPr bwMode="auto">
              <a:xfrm>
                <a:off x="2230" y="1341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238"/>
              <p:cNvSpPr>
                <a:spLocks noChangeArrowheads="1"/>
              </p:cNvSpPr>
              <p:nvPr/>
            </p:nvSpPr>
            <p:spPr bwMode="auto">
              <a:xfrm>
                <a:off x="1990" y="1436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[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239"/>
              <p:cNvSpPr>
                <a:spLocks noChangeArrowheads="1"/>
              </p:cNvSpPr>
              <p:nvPr/>
            </p:nvSpPr>
            <p:spPr bwMode="auto">
              <a:xfrm>
                <a:off x="2008" y="1436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2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240"/>
              <p:cNvSpPr>
                <a:spLocks noChangeArrowheads="1"/>
              </p:cNvSpPr>
              <p:nvPr/>
            </p:nvSpPr>
            <p:spPr bwMode="auto">
              <a:xfrm>
                <a:off x="2048" y="1436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5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Rectangle 241"/>
              <p:cNvSpPr>
                <a:spLocks noChangeArrowheads="1"/>
              </p:cNvSpPr>
              <p:nvPr/>
            </p:nvSpPr>
            <p:spPr bwMode="auto">
              <a:xfrm>
                <a:off x="2085" y="1436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–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242"/>
              <p:cNvSpPr>
                <a:spLocks noChangeArrowheads="1"/>
              </p:cNvSpPr>
              <p:nvPr/>
            </p:nvSpPr>
            <p:spPr bwMode="auto">
              <a:xfrm>
                <a:off x="2138" y="1436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2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243"/>
              <p:cNvSpPr>
                <a:spLocks noChangeArrowheads="1"/>
              </p:cNvSpPr>
              <p:nvPr/>
            </p:nvSpPr>
            <p:spPr bwMode="auto">
              <a:xfrm>
                <a:off x="2175" y="1436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244"/>
              <p:cNvSpPr>
                <a:spLocks noChangeArrowheads="1"/>
              </p:cNvSpPr>
              <p:nvPr/>
            </p:nvSpPr>
            <p:spPr bwMode="auto">
              <a:xfrm>
                <a:off x="2215" y="1436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]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Rectangle 245"/>
              <p:cNvSpPr>
                <a:spLocks noChangeArrowheads="1"/>
              </p:cNvSpPr>
              <p:nvPr/>
            </p:nvSpPr>
            <p:spPr bwMode="auto">
              <a:xfrm>
                <a:off x="1916" y="1617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246"/>
              <p:cNvSpPr>
                <a:spLocks noChangeArrowheads="1"/>
              </p:cNvSpPr>
              <p:nvPr/>
            </p:nvSpPr>
            <p:spPr bwMode="auto">
              <a:xfrm>
                <a:off x="1935" y="1617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247"/>
              <p:cNvSpPr>
                <a:spLocks noChangeArrowheads="1"/>
              </p:cNvSpPr>
              <p:nvPr/>
            </p:nvSpPr>
            <p:spPr bwMode="auto">
              <a:xfrm>
                <a:off x="1972" y="1617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248"/>
              <p:cNvSpPr>
                <a:spLocks noChangeArrowheads="1"/>
              </p:cNvSpPr>
              <p:nvPr/>
            </p:nvSpPr>
            <p:spPr bwMode="auto">
              <a:xfrm>
                <a:off x="2005" y="1617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Rectangle 249"/>
              <p:cNvSpPr>
                <a:spLocks noChangeArrowheads="1"/>
              </p:cNvSpPr>
              <p:nvPr/>
            </p:nvSpPr>
            <p:spPr bwMode="auto">
              <a:xfrm>
                <a:off x="2024" y="1617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250"/>
              <p:cNvSpPr>
                <a:spLocks noChangeArrowheads="1"/>
              </p:cNvSpPr>
              <p:nvPr/>
            </p:nvSpPr>
            <p:spPr bwMode="auto">
              <a:xfrm>
                <a:off x="2048" y="1617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251"/>
              <p:cNvSpPr>
                <a:spLocks noChangeArrowheads="1"/>
              </p:cNvSpPr>
              <p:nvPr/>
            </p:nvSpPr>
            <p:spPr bwMode="auto">
              <a:xfrm>
                <a:off x="2085" y="1617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Rectangle 252"/>
              <p:cNvSpPr>
                <a:spLocks noChangeArrowheads="1"/>
              </p:cNvSpPr>
              <p:nvPr/>
            </p:nvSpPr>
            <p:spPr bwMode="auto">
              <a:xfrm>
                <a:off x="2119" y="1617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Rectangle 253"/>
              <p:cNvSpPr>
                <a:spLocks noChangeArrowheads="1"/>
              </p:cNvSpPr>
              <p:nvPr/>
            </p:nvSpPr>
            <p:spPr bwMode="auto">
              <a:xfrm>
                <a:off x="2138" y="1617"/>
                <a:ext cx="46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9" name="Rectangle 254"/>
              <p:cNvSpPr>
                <a:spLocks noChangeArrowheads="1"/>
              </p:cNvSpPr>
              <p:nvPr/>
            </p:nvSpPr>
            <p:spPr bwMode="auto">
              <a:xfrm>
                <a:off x="2153" y="1617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Rectangle 255"/>
              <p:cNvSpPr>
                <a:spLocks noChangeArrowheads="1"/>
              </p:cNvSpPr>
              <p:nvPr/>
            </p:nvSpPr>
            <p:spPr bwMode="auto">
              <a:xfrm>
                <a:off x="2190" y="1617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Rectangle 256"/>
              <p:cNvSpPr>
                <a:spLocks noChangeArrowheads="1"/>
              </p:cNvSpPr>
              <p:nvPr/>
            </p:nvSpPr>
            <p:spPr bwMode="auto">
              <a:xfrm>
                <a:off x="2230" y="1617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Rectangle 257"/>
              <p:cNvSpPr>
                <a:spLocks noChangeArrowheads="1"/>
              </p:cNvSpPr>
              <p:nvPr/>
            </p:nvSpPr>
            <p:spPr bwMode="auto">
              <a:xfrm>
                <a:off x="1990" y="1707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[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Rectangle 258"/>
              <p:cNvSpPr>
                <a:spLocks noChangeArrowheads="1"/>
              </p:cNvSpPr>
              <p:nvPr/>
            </p:nvSpPr>
            <p:spPr bwMode="auto">
              <a:xfrm>
                <a:off x="2008" y="1707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2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Rectangle 259"/>
              <p:cNvSpPr>
                <a:spLocks noChangeArrowheads="1"/>
              </p:cNvSpPr>
              <p:nvPr/>
            </p:nvSpPr>
            <p:spPr bwMode="auto">
              <a:xfrm>
                <a:off x="2048" y="1707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Rectangle 260"/>
              <p:cNvSpPr>
                <a:spLocks noChangeArrowheads="1"/>
              </p:cNvSpPr>
              <p:nvPr/>
            </p:nvSpPr>
            <p:spPr bwMode="auto">
              <a:xfrm>
                <a:off x="2085" y="1707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–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Rectangle 261"/>
              <p:cNvSpPr>
                <a:spLocks noChangeArrowheads="1"/>
              </p:cNvSpPr>
              <p:nvPr/>
            </p:nvSpPr>
            <p:spPr bwMode="auto">
              <a:xfrm>
                <a:off x="2138" y="1707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7" name="Rectangle 262"/>
              <p:cNvSpPr>
                <a:spLocks noChangeArrowheads="1"/>
              </p:cNvSpPr>
              <p:nvPr/>
            </p:nvSpPr>
            <p:spPr bwMode="auto">
              <a:xfrm>
                <a:off x="2175" y="1707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6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Rectangle 263"/>
              <p:cNvSpPr>
                <a:spLocks noChangeArrowheads="1"/>
              </p:cNvSpPr>
              <p:nvPr/>
            </p:nvSpPr>
            <p:spPr bwMode="auto">
              <a:xfrm>
                <a:off x="2215" y="1707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]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9" name="Rectangle 264"/>
              <p:cNvSpPr>
                <a:spLocks noChangeArrowheads="1"/>
              </p:cNvSpPr>
              <p:nvPr/>
            </p:nvSpPr>
            <p:spPr bwMode="auto">
              <a:xfrm>
                <a:off x="1916" y="1892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Rectangle 265"/>
              <p:cNvSpPr>
                <a:spLocks noChangeArrowheads="1"/>
              </p:cNvSpPr>
              <p:nvPr/>
            </p:nvSpPr>
            <p:spPr bwMode="auto">
              <a:xfrm>
                <a:off x="1935" y="1892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tangle 266"/>
              <p:cNvSpPr>
                <a:spLocks noChangeArrowheads="1"/>
              </p:cNvSpPr>
              <p:nvPr/>
            </p:nvSpPr>
            <p:spPr bwMode="auto">
              <a:xfrm>
                <a:off x="1972" y="1892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tangle 267"/>
              <p:cNvSpPr>
                <a:spLocks noChangeArrowheads="1"/>
              </p:cNvSpPr>
              <p:nvPr/>
            </p:nvSpPr>
            <p:spPr bwMode="auto">
              <a:xfrm>
                <a:off x="2005" y="1892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tangle 268"/>
              <p:cNvSpPr>
                <a:spLocks noChangeArrowheads="1"/>
              </p:cNvSpPr>
              <p:nvPr/>
            </p:nvSpPr>
            <p:spPr bwMode="auto">
              <a:xfrm>
                <a:off x="2024" y="1892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tangle 269"/>
              <p:cNvSpPr>
                <a:spLocks noChangeArrowheads="1"/>
              </p:cNvSpPr>
              <p:nvPr/>
            </p:nvSpPr>
            <p:spPr bwMode="auto">
              <a:xfrm>
                <a:off x="2048" y="1892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Rectangle 270"/>
              <p:cNvSpPr>
                <a:spLocks noChangeArrowheads="1"/>
              </p:cNvSpPr>
              <p:nvPr/>
            </p:nvSpPr>
            <p:spPr bwMode="auto">
              <a:xfrm>
                <a:off x="2085" y="1892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Rectangle 271"/>
              <p:cNvSpPr>
                <a:spLocks noChangeArrowheads="1"/>
              </p:cNvSpPr>
              <p:nvPr/>
            </p:nvSpPr>
            <p:spPr bwMode="auto">
              <a:xfrm>
                <a:off x="2119" y="1892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Rectangle 272"/>
              <p:cNvSpPr>
                <a:spLocks noChangeArrowheads="1"/>
              </p:cNvSpPr>
              <p:nvPr/>
            </p:nvSpPr>
            <p:spPr bwMode="auto">
              <a:xfrm>
                <a:off x="2138" y="1892"/>
                <a:ext cx="46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tangle 273"/>
              <p:cNvSpPr>
                <a:spLocks noChangeArrowheads="1"/>
              </p:cNvSpPr>
              <p:nvPr/>
            </p:nvSpPr>
            <p:spPr bwMode="auto">
              <a:xfrm>
                <a:off x="2153" y="1892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Rectangle 274"/>
              <p:cNvSpPr>
                <a:spLocks noChangeArrowheads="1"/>
              </p:cNvSpPr>
              <p:nvPr/>
            </p:nvSpPr>
            <p:spPr bwMode="auto">
              <a:xfrm>
                <a:off x="2190" y="1892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Rectangle 275"/>
              <p:cNvSpPr>
                <a:spLocks noChangeArrowheads="1"/>
              </p:cNvSpPr>
              <p:nvPr/>
            </p:nvSpPr>
            <p:spPr bwMode="auto">
              <a:xfrm>
                <a:off x="2230" y="1892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41" name="Rectangle 276"/>
              <p:cNvSpPr>
                <a:spLocks noChangeArrowheads="1"/>
              </p:cNvSpPr>
              <p:nvPr/>
            </p:nvSpPr>
            <p:spPr bwMode="auto">
              <a:xfrm>
                <a:off x="2033" y="1982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[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2" name="Rectangle 277"/>
              <p:cNvSpPr>
                <a:spLocks noChangeArrowheads="1"/>
              </p:cNvSpPr>
              <p:nvPr/>
            </p:nvSpPr>
            <p:spPr bwMode="auto">
              <a:xfrm>
                <a:off x="2052" y="1982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3" name="Rectangle 278"/>
              <p:cNvSpPr>
                <a:spLocks noChangeArrowheads="1"/>
              </p:cNvSpPr>
              <p:nvPr/>
            </p:nvSpPr>
            <p:spPr bwMode="auto">
              <a:xfrm>
                <a:off x="2088" y="1982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5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4" name="Rectangle 279"/>
              <p:cNvSpPr>
                <a:spLocks noChangeArrowheads="1"/>
              </p:cNvSpPr>
              <p:nvPr/>
            </p:nvSpPr>
            <p:spPr bwMode="auto">
              <a:xfrm>
                <a:off x="2125" y="1982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–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Rectangle 280"/>
              <p:cNvSpPr>
                <a:spLocks noChangeArrowheads="1"/>
              </p:cNvSpPr>
              <p:nvPr/>
            </p:nvSpPr>
            <p:spPr bwMode="auto">
              <a:xfrm>
                <a:off x="2178" y="1982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Rectangle 281"/>
              <p:cNvSpPr>
                <a:spLocks noChangeArrowheads="1"/>
              </p:cNvSpPr>
              <p:nvPr/>
            </p:nvSpPr>
            <p:spPr bwMode="auto">
              <a:xfrm>
                <a:off x="2215" y="1982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]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7" name="Freeform 282"/>
              <p:cNvSpPr>
                <a:spLocks/>
              </p:cNvSpPr>
              <p:nvPr/>
            </p:nvSpPr>
            <p:spPr bwMode="auto">
              <a:xfrm>
                <a:off x="141" y="938"/>
                <a:ext cx="68" cy="366"/>
              </a:xfrm>
              <a:custGeom>
                <a:avLst/>
                <a:gdLst>
                  <a:gd name="T0" fmla="*/ 68 w 68"/>
                  <a:gd name="T1" fmla="*/ 366 h 366"/>
                  <a:gd name="T2" fmla="*/ 0 w 68"/>
                  <a:gd name="T3" fmla="*/ 366 h 366"/>
                  <a:gd name="T4" fmla="*/ 0 w 68"/>
                  <a:gd name="T5" fmla="*/ 0 h 366"/>
                  <a:gd name="T6" fmla="*/ 0 60000 65536"/>
                  <a:gd name="T7" fmla="*/ 0 60000 65536"/>
                  <a:gd name="T8" fmla="*/ 0 60000 65536"/>
                  <a:gd name="T9" fmla="*/ 0 w 68"/>
                  <a:gd name="T10" fmla="*/ 0 h 366"/>
                  <a:gd name="T11" fmla="*/ 68 w 68"/>
                  <a:gd name="T12" fmla="*/ 366 h 3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8" h="366">
                    <a:moveTo>
                      <a:pt x="68" y="366"/>
                    </a:moveTo>
                    <a:lnTo>
                      <a:pt x="0" y="366"/>
                    </a:lnTo>
                    <a:lnTo>
                      <a:pt x="0" y="0"/>
                    </a:lnTo>
                  </a:path>
                </a:pathLst>
              </a:custGeom>
              <a:noFill/>
              <a:ln w="396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Rectangle 283"/>
              <p:cNvSpPr>
                <a:spLocks noChangeArrowheads="1"/>
              </p:cNvSpPr>
              <p:nvPr/>
            </p:nvSpPr>
            <p:spPr bwMode="auto">
              <a:xfrm>
                <a:off x="1778" y="2130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9" name="Rectangle 284"/>
              <p:cNvSpPr>
                <a:spLocks noChangeArrowheads="1"/>
              </p:cNvSpPr>
              <p:nvPr/>
            </p:nvSpPr>
            <p:spPr bwMode="auto">
              <a:xfrm>
                <a:off x="1796" y="2130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0" name="Rectangle 285"/>
              <p:cNvSpPr>
                <a:spLocks noChangeArrowheads="1"/>
              </p:cNvSpPr>
              <p:nvPr/>
            </p:nvSpPr>
            <p:spPr bwMode="auto">
              <a:xfrm>
                <a:off x="1833" y="2130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1" name="Rectangle 286"/>
              <p:cNvSpPr>
                <a:spLocks noChangeArrowheads="1"/>
              </p:cNvSpPr>
              <p:nvPr/>
            </p:nvSpPr>
            <p:spPr bwMode="auto">
              <a:xfrm>
                <a:off x="1867" y="2130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2" name="Rectangle 287"/>
              <p:cNvSpPr>
                <a:spLocks noChangeArrowheads="1"/>
              </p:cNvSpPr>
              <p:nvPr/>
            </p:nvSpPr>
            <p:spPr bwMode="auto">
              <a:xfrm>
                <a:off x="1888" y="2130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Rectangle 288"/>
              <p:cNvSpPr>
                <a:spLocks noChangeArrowheads="1"/>
              </p:cNvSpPr>
              <p:nvPr/>
            </p:nvSpPr>
            <p:spPr bwMode="auto">
              <a:xfrm>
                <a:off x="1910" y="2130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Rectangle 289"/>
              <p:cNvSpPr>
                <a:spLocks noChangeArrowheads="1"/>
              </p:cNvSpPr>
              <p:nvPr/>
            </p:nvSpPr>
            <p:spPr bwMode="auto">
              <a:xfrm>
                <a:off x="1947" y="2130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5" name="Rectangle 290"/>
              <p:cNvSpPr>
                <a:spLocks noChangeArrowheads="1"/>
              </p:cNvSpPr>
              <p:nvPr/>
            </p:nvSpPr>
            <p:spPr bwMode="auto">
              <a:xfrm>
                <a:off x="1981" y="2130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Rectangle 291"/>
              <p:cNvSpPr>
                <a:spLocks noChangeArrowheads="1"/>
              </p:cNvSpPr>
              <p:nvPr/>
            </p:nvSpPr>
            <p:spPr bwMode="auto">
              <a:xfrm>
                <a:off x="2002" y="2130"/>
                <a:ext cx="46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Rectangle 292"/>
              <p:cNvSpPr>
                <a:spLocks noChangeArrowheads="1"/>
              </p:cNvSpPr>
              <p:nvPr/>
            </p:nvSpPr>
            <p:spPr bwMode="auto">
              <a:xfrm>
                <a:off x="2018" y="2130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Rectangle 293"/>
              <p:cNvSpPr>
                <a:spLocks noChangeArrowheads="1"/>
              </p:cNvSpPr>
              <p:nvPr/>
            </p:nvSpPr>
            <p:spPr bwMode="auto">
              <a:xfrm>
                <a:off x="2055" y="2130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9" name="Rectangle 294"/>
              <p:cNvSpPr>
                <a:spLocks noChangeArrowheads="1"/>
              </p:cNvSpPr>
              <p:nvPr/>
            </p:nvSpPr>
            <p:spPr bwMode="auto">
              <a:xfrm>
                <a:off x="2091" y="2130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Rectangle 295"/>
              <p:cNvSpPr>
                <a:spLocks noChangeArrowheads="1"/>
              </p:cNvSpPr>
              <p:nvPr/>
            </p:nvSpPr>
            <p:spPr bwMode="auto">
              <a:xfrm>
                <a:off x="1824" y="2237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Rectangle 296"/>
              <p:cNvSpPr>
                <a:spLocks noChangeArrowheads="1"/>
              </p:cNvSpPr>
              <p:nvPr/>
            </p:nvSpPr>
            <p:spPr bwMode="auto">
              <a:xfrm>
                <a:off x="1849" y="2237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Rectangle 297"/>
              <p:cNvSpPr>
                <a:spLocks noChangeArrowheads="1"/>
              </p:cNvSpPr>
              <p:nvPr/>
            </p:nvSpPr>
            <p:spPr bwMode="auto">
              <a:xfrm>
                <a:off x="1885" y="2237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g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Rectangle 298"/>
              <p:cNvSpPr>
                <a:spLocks noChangeArrowheads="1"/>
              </p:cNvSpPr>
              <p:nvPr/>
            </p:nvSpPr>
            <p:spPr bwMode="auto">
              <a:xfrm>
                <a:off x="1922" y="2237"/>
                <a:ext cx="46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Rectangle 299"/>
              <p:cNvSpPr>
                <a:spLocks noChangeArrowheads="1"/>
              </p:cNvSpPr>
              <p:nvPr/>
            </p:nvSpPr>
            <p:spPr bwMode="auto">
              <a:xfrm>
                <a:off x="1938" y="2237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Rectangle 300"/>
              <p:cNvSpPr>
                <a:spLocks noChangeArrowheads="1"/>
              </p:cNvSpPr>
              <p:nvPr/>
            </p:nvSpPr>
            <p:spPr bwMode="auto">
              <a:xfrm>
                <a:off x="1975" y="2237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Rectangle 301"/>
              <p:cNvSpPr>
                <a:spLocks noChangeArrowheads="1"/>
              </p:cNvSpPr>
              <p:nvPr/>
            </p:nvSpPr>
            <p:spPr bwMode="auto">
              <a:xfrm>
                <a:off x="1993" y="2237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Rectangle 302"/>
              <p:cNvSpPr>
                <a:spLocks noChangeArrowheads="1"/>
              </p:cNvSpPr>
              <p:nvPr/>
            </p:nvSpPr>
            <p:spPr bwMode="auto">
              <a:xfrm>
                <a:off x="2030" y="2237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Rectangle 303"/>
              <p:cNvSpPr>
                <a:spLocks noChangeArrowheads="1"/>
              </p:cNvSpPr>
              <p:nvPr/>
            </p:nvSpPr>
            <p:spPr bwMode="auto">
              <a:xfrm>
                <a:off x="4223" y="2139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Rectangle 304"/>
              <p:cNvSpPr>
                <a:spLocks noChangeArrowheads="1"/>
              </p:cNvSpPr>
              <p:nvPr/>
            </p:nvSpPr>
            <p:spPr bwMode="auto">
              <a:xfrm>
                <a:off x="4294" y="2118"/>
                <a:ext cx="8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Rectangle 305"/>
              <p:cNvSpPr>
                <a:spLocks noChangeArrowheads="1"/>
              </p:cNvSpPr>
              <p:nvPr/>
            </p:nvSpPr>
            <p:spPr bwMode="auto">
              <a:xfrm>
                <a:off x="4349" y="2118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71" name="Rectangle 306"/>
              <p:cNvSpPr>
                <a:spLocks noChangeArrowheads="1"/>
              </p:cNvSpPr>
              <p:nvPr/>
            </p:nvSpPr>
            <p:spPr bwMode="auto">
              <a:xfrm>
                <a:off x="4306" y="2209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Rectangle 307"/>
              <p:cNvSpPr>
                <a:spLocks noChangeArrowheads="1"/>
              </p:cNvSpPr>
              <p:nvPr/>
            </p:nvSpPr>
            <p:spPr bwMode="auto">
              <a:xfrm>
                <a:off x="4343" y="2209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Rectangle 308"/>
              <p:cNvSpPr>
                <a:spLocks noChangeArrowheads="1"/>
              </p:cNvSpPr>
              <p:nvPr/>
            </p:nvSpPr>
            <p:spPr bwMode="auto">
              <a:xfrm>
                <a:off x="4306" y="2299"/>
                <a:ext cx="6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x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Rectangle 309"/>
              <p:cNvSpPr>
                <a:spLocks noChangeArrowheads="1"/>
              </p:cNvSpPr>
              <p:nvPr/>
            </p:nvSpPr>
            <p:spPr bwMode="auto">
              <a:xfrm>
                <a:off x="4223" y="2003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Rectangle 310"/>
              <p:cNvSpPr>
                <a:spLocks noChangeArrowheads="1"/>
              </p:cNvSpPr>
              <p:nvPr/>
            </p:nvSpPr>
            <p:spPr bwMode="auto">
              <a:xfrm>
                <a:off x="4223" y="2414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3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Rectangle 311"/>
              <p:cNvSpPr>
                <a:spLocks noChangeArrowheads="1"/>
              </p:cNvSpPr>
              <p:nvPr/>
            </p:nvSpPr>
            <p:spPr bwMode="auto">
              <a:xfrm>
                <a:off x="4223" y="2278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2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Line 312"/>
              <p:cNvSpPr>
                <a:spLocks noChangeShapeType="1"/>
              </p:cNvSpPr>
              <p:nvPr/>
            </p:nvSpPr>
            <p:spPr bwMode="auto">
              <a:xfrm>
                <a:off x="4967" y="1695"/>
                <a:ext cx="77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Line 313"/>
              <p:cNvSpPr>
                <a:spLocks noChangeShapeType="1"/>
              </p:cNvSpPr>
              <p:nvPr/>
            </p:nvSpPr>
            <p:spPr bwMode="auto">
              <a:xfrm flipH="1">
                <a:off x="4386" y="2085"/>
                <a:ext cx="123" cy="4"/>
              </a:xfrm>
              <a:prstGeom prst="line">
                <a:avLst/>
              </a:prstGeom>
              <a:noFill/>
              <a:ln w="396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Freeform 314"/>
              <p:cNvSpPr>
                <a:spLocks/>
              </p:cNvSpPr>
              <p:nvPr/>
            </p:nvSpPr>
            <p:spPr bwMode="auto">
              <a:xfrm>
                <a:off x="4229" y="1251"/>
                <a:ext cx="129" cy="579"/>
              </a:xfrm>
              <a:custGeom>
                <a:avLst/>
                <a:gdLst>
                  <a:gd name="T0" fmla="*/ 0 w 129"/>
                  <a:gd name="T1" fmla="*/ 82 h 579"/>
                  <a:gd name="T2" fmla="*/ 3 w 129"/>
                  <a:gd name="T3" fmla="*/ 69 h 579"/>
                  <a:gd name="T4" fmla="*/ 6 w 129"/>
                  <a:gd name="T5" fmla="*/ 57 h 579"/>
                  <a:gd name="T6" fmla="*/ 9 w 129"/>
                  <a:gd name="T7" fmla="*/ 45 h 579"/>
                  <a:gd name="T8" fmla="*/ 16 w 129"/>
                  <a:gd name="T9" fmla="*/ 33 h 579"/>
                  <a:gd name="T10" fmla="*/ 22 w 129"/>
                  <a:gd name="T11" fmla="*/ 24 h 579"/>
                  <a:gd name="T12" fmla="*/ 28 w 129"/>
                  <a:gd name="T13" fmla="*/ 16 h 579"/>
                  <a:gd name="T14" fmla="*/ 37 w 129"/>
                  <a:gd name="T15" fmla="*/ 8 h 579"/>
                  <a:gd name="T16" fmla="*/ 46 w 129"/>
                  <a:gd name="T17" fmla="*/ 4 h 579"/>
                  <a:gd name="T18" fmla="*/ 56 w 129"/>
                  <a:gd name="T19" fmla="*/ 0 h 579"/>
                  <a:gd name="T20" fmla="*/ 65 w 129"/>
                  <a:gd name="T21" fmla="*/ 0 h 579"/>
                  <a:gd name="T22" fmla="*/ 77 w 129"/>
                  <a:gd name="T23" fmla="*/ 0 h 579"/>
                  <a:gd name="T24" fmla="*/ 86 w 129"/>
                  <a:gd name="T25" fmla="*/ 4 h 579"/>
                  <a:gd name="T26" fmla="*/ 96 w 129"/>
                  <a:gd name="T27" fmla="*/ 8 h 579"/>
                  <a:gd name="T28" fmla="*/ 105 w 129"/>
                  <a:gd name="T29" fmla="*/ 16 h 579"/>
                  <a:gd name="T30" fmla="*/ 111 w 129"/>
                  <a:gd name="T31" fmla="*/ 24 h 579"/>
                  <a:gd name="T32" fmla="*/ 117 w 129"/>
                  <a:gd name="T33" fmla="*/ 33 h 579"/>
                  <a:gd name="T34" fmla="*/ 123 w 129"/>
                  <a:gd name="T35" fmla="*/ 45 h 579"/>
                  <a:gd name="T36" fmla="*/ 126 w 129"/>
                  <a:gd name="T37" fmla="*/ 57 h 579"/>
                  <a:gd name="T38" fmla="*/ 129 w 129"/>
                  <a:gd name="T39" fmla="*/ 69 h 579"/>
                  <a:gd name="T40" fmla="*/ 129 w 129"/>
                  <a:gd name="T41" fmla="*/ 86 h 579"/>
                  <a:gd name="T42" fmla="*/ 129 w 129"/>
                  <a:gd name="T43" fmla="*/ 493 h 579"/>
                  <a:gd name="T44" fmla="*/ 129 w 129"/>
                  <a:gd name="T45" fmla="*/ 509 h 579"/>
                  <a:gd name="T46" fmla="*/ 126 w 129"/>
                  <a:gd name="T47" fmla="*/ 522 h 579"/>
                  <a:gd name="T48" fmla="*/ 123 w 129"/>
                  <a:gd name="T49" fmla="*/ 534 h 579"/>
                  <a:gd name="T50" fmla="*/ 117 w 129"/>
                  <a:gd name="T51" fmla="*/ 546 h 579"/>
                  <a:gd name="T52" fmla="*/ 111 w 129"/>
                  <a:gd name="T53" fmla="*/ 555 h 579"/>
                  <a:gd name="T54" fmla="*/ 105 w 129"/>
                  <a:gd name="T55" fmla="*/ 563 h 579"/>
                  <a:gd name="T56" fmla="*/ 96 w 129"/>
                  <a:gd name="T57" fmla="*/ 571 h 579"/>
                  <a:gd name="T58" fmla="*/ 86 w 129"/>
                  <a:gd name="T59" fmla="*/ 575 h 579"/>
                  <a:gd name="T60" fmla="*/ 77 w 129"/>
                  <a:gd name="T61" fmla="*/ 579 h 579"/>
                  <a:gd name="T62" fmla="*/ 65 w 129"/>
                  <a:gd name="T63" fmla="*/ 579 h 579"/>
                  <a:gd name="T64" fmla="*/ 56 w 129"/>
                  <a:gd name="T65" fmla="*/ 579 h 579"/>
                  <a:gd name="T66" fmla="*/ 46 w 129"/>
                  <a:gd name="T67" fmla="*/ 575 h 579"/>
                  <a:gd name="T68" fmla="*/ 37 w 129"/>
                  <a:gd name="T69" fmla="*/ 571 h 579"/>
                  <a:gd name="T70" fmla="*/ 28 w 129"/>
                  <a:gd name="T71" fmla="*/ 563 h 579"/>
                  <a:gd name="T72" fmla="*/ 22 w 129"/>
                  <a:gd name="T73" fmla="*/ 555 h 579"/>
                  <a:gd name="T74" fmla="*/ 16 w 129"/>
                  <a:gd name="T75" fmla="*/ 546 h 579"/>
                  <a:gd name="T76" fmla="*/ 9 w 129"/>
                  <a:gd name="T77" fmla="*/ 534 h 579"/>
                  <a:gd name="T78" fmla="*/ 6 w 129"/>
                  <a:gd name="T79" fmla="*/ 522 h 579"/>
                  <a:gd name="T80" fmla="*/ 3 w 129"/>
                  <a:gd name="T81" fmla="*/ 509 h 579"/>
                  <a:gd name="T82" fmla="*/ 3 w 129"/>
                  <a:gd name="T83" fmla="*/ 493 h 579"/>
                  <a:gd name="T84" fmla="*/ 3 w 129"/>
                  <a:gd name="T85" fmla="*/ 86 h 579"/>
                  <a:gd name="T86" fmla="*/ 3 w 129"/>
                  <a:gd name="T87" fmla="*/ 86 h 579"/>
                  <a:gd name="T88" fmla="*/ 0 w 129"/>
                  <a:gd name="T89" fmla="*/ 82 h 57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29"/>
                  <a:gd name="T136" fmla="*/ 0 h 579"/>
                  <a:gd name="T137" fmla="*/ 129 w 129"/>
                  <a:gd name="T138" fmla="*/ 579 h 57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29" h="579">
                    <a:moveTo>
                      <a:pt x="0" y="82"/>
                    </a:moveTo>
                    <a:lnTo>
                      <a:pt x="3" y="69"/>
                    </a:lnTo>
                    <a:lnTo>
                      <a:pt x="6" y="57"/>
                    </a:lnTo>
                    <a:lnTo>
                      <a:pt x="9" y="45"/>
                    </a:lnTo>
                    <a:lnTo>
                      <a:pt x="16" y="33"/>
                    </a:lnTo>
                    <a:lnTo>
                      <a:pt x="22" y="24"/>
                    </a:lnTo>
                    <a:lnTo>
                      <a:pt x="28" y="16"/>
                    </a:lnTo>
                    <a:lnTo>
                      <a:pt x="37" y="8"/>
                    </a:lnTo>
                    <a:lnTo>
                      <a:pt x="46" y="4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7" y="0"/>
                    </a:lnTo>
                    <a:lnTo>
                      <a:pt x="86" y="4"/>
                    </a:lnTo>
                    <a:lnTo>
                      <a:pt x="96" y="8"/>
                    </a:lnTo>
                    <a:lnTo>
                      <a:pt x="105" y="16"/>
                    </a:lnTo>
                    <a:lnTo>
                      <a:pt x="111" y="24"/>
                    </a:lnTo>
                    <a:lnTo>
                      <a:pt x="117" y="33"/>
                    </a:lnTo>
                    <a:lnTo>
                      <a:pt x="123" y="45"/>
                    </a:lnTo>
                    <a:lnTo>
                      <a:pt x="126" y="57"/>
                    </a:lnTo>
                    <a:lnTo>
                      <a:pt x="129" y="69"/>
                    </a:lnTo>
                    <a:lnTo>
                      <a:pt x="129" y="86"/>
                    </a:lnTo>
                    <a:lnTo>
                      <a:pt x="129" y="493"/>
                    </a:lnTo>
                    <a:lnTo>
                      <a:pt x="129" y="509"/>
                    </a:lnTo>
                    <a:lnTo>
                      <a:pt x="126" y="522"/>
                    </a:lnTo>
                    <a:lnTo>
                      <a:pt x="123" y="534"/>
                    </a:lnTo>
                    <a:lnTo>
                      <a:pt x="117" y="546"/>
                    </a:lnTo>
                    <a:lnTo>
                      <a:pt x="111" y="555"/>
                    </a:lnTo>
                    <a:lnTo>
                      <a:pt x="105" y="563"/>
                    </a:lnTo>
                    <a:lnTo>
                      <a:pt x="96" y="571"/>
                    </a:lnTo>
                    <a:lnTo>
                      <a:pt x="86" y="575"/>
                    </a:lnTo>
                    <a:lnTo>
                      <a:pt x="77" y="579"/>
                    </a:lnTo>
                    <a:lnTo>
                      <a:pt x="65" y="579"/>
                    </a:lnTo>
                    <a:lnTo>
                      <a:pt x="56" y="579"/>
                    </a:lnTo>
                    <a:lnTo>
                      <a:pt x="46" y="575"/>
                    </a:lnTo>
                    <a:lnTo>
                      <a:pt x="37" y="571"/>
                    </a:lnTo>
                    <a:lnTo>
                      <a:pt x="28" y="563"/>
                    </a:lnTo>
                    <a:lnTo>
                      <a:pt x="22" y="555"/>
                    </a:lnTo>
                    <a:lnTo>
                      <a:pt x="16" y="546"/>
                    </a:lnTo>
                    <a:lnTo>
                      <a:pt x="9" y="534"/>
                    </a:lnTo>
                    <a:lnTo>
                      <a:pt x="6" y="522"/>
                    </a:lnTo>
                    <a:lnTo>
                      <a:pt x="3" y="509"/>
                    </a:lnTo>
                    <a:lnTo>
                      <a:pt x="3" y="493"/>
                    </a:lnTo>
                    <a:lnTo>
                      <a:pt x="3" y="86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Freeform 315"/>
              <p:cNvSpPr>
                <a:spLocks/>
              </p:cNvSpPr>
              <p:nvPr/>
            </p:nvSpPr>
            <p:spPr bwMode="auto">
              <a:xfrm>
                <a:off x="4229" y="1251"/>
                <a:ext cx="129" cy="579"/>
              </a:xfrm>
              <a:custGeom>
                <a:avLst/>
                <a:gdLst>
                  <a:gd name="T0" fmla="*/ 0 w 129"/>
                  <a:gd name="T1" fmla="*/ 82 h 579"/>
                  <a:gd name="T2" fmla="*/ 3 w 129"/>
                  <a:gd name="T3" fmla="*/ 69 h 579"/>
                  <a:gd name="T4" fmla="*/ 6 w 129"/>
                  <a:gd name="T5" fmla="*/ 57 h 579"/>
                  <a:gd name="T6" fmla="*/ 9 w 129"/>
                  <a:gd name="T7" fmla="*/ 45 h 579"/>
                  <a:gd name="T8" fmla="*/ 16 w 129"/>
                  <a:gd name="T9" fmla="*/ 33 h 579"/>
                  <a:gd name="T10" fmla="*/ 22 w 129"/>
                  <a:gd name="T11" fmla="*/ 24 h 579"/>
                  <a:gd name="T12" fmla="*/ 28 w 129"/>
                  <a:gd name="T13" fmla="*/ 16 h 579"/>
                  <a:gd name="T14" fmla="*/ 37 w 129"/>
                  <a:gd name="T15" fmla="*/ 8 h 579"/>
                  <a:gd name="T16" fmla="*/ 46 w 129"/>
                  <a:gd name="T17" fmla="*/ 4 h 579"/>
                  <a:gd name="T18" fmla="*/ 56 w 129"/>
                  <a:gd name="T19" fmla="*/ 0 h 579"/>
                  <a:gd name="T20" fmla="*/ 65 w 129"/>
                  <a:gd name="T21" fmla="*/ 0 h 579"/>
                  <a:gd name="T22" fmla="*/ 77 w 129"/>
                  <a:gd name="T23" fmla="*/ 0 h 579"/>
                  <a:gd name="T24" fmla="*/ 86 w 129"/>
                  <a:gd name="T25" fmla="*/ 4 h 579"/>
                  <a:gd name="T26" fmla="*/ 96 w 129"/>
                  <a:gd name="T27" fmla="*/ 8 h 579"/>
                  <a:gd name="T28" fmla="*/ 105 w 129"/>
                  <a:gd name="T29" fmla="*/ 16 h 579"/>
                  <a:gd name="T30" fmla="*/ 111 w 129"/>
                  <a:gd name="T31" fmla="*/ 24 h 579"/>
                  <a:gd name="T32" fmla="*/ 117 w 129"/>
                  <a:gd name="T33" fmla="*/ 33 h 579"/>
                  <a:gd name="T34" fmla="*/ 123 w 129"/>
                  <a:gd name="T35" fmla="*/ 45 h 579"/>
                  <a:gd name="T36" fmla="*/ 126 w 129"/>
                  <a:gd name="T37" fmla="*/ 57 h 579"/>
                  <a:gd name="T38" fmla="*/ 129 w 129"/>
                  <a:gd name="T39" fmla="*/ 69 h 579"/>
                  <a:gd name="T40" fmla="*/ 129 w 129"/>
                  <a:gd name="T41" fmla="*/ 86 h 579"/>
                  <a:gd name="T42" fmla="*/ 129 w 129"/>
                  <a:gd name="T43" fmla="*/ 493 h 579"/>
                  <a:gd name="T44" fmla="*/ 129 w 129"/>
                  <a:gd name="T45" fmla="*/ 509 h 579"/>
                  <a:gd name="T46" fmla="*/ 126 w 129"/>
                  <a:gd name="T47" fmla="*/ 522 h 579"/>
                  <a:gd name="T48" fmla="*/ 123 w 129"/>
                  <a:gd name="T49" fmla="*/ 534 h 579"/>
                  <a:gd name="T50" fmla="*/ 117 w 129"/>
                  <a:gd name="T51" fmla="*/ 546 h 579"/>
                  <a:gd name="T52" fmla="*/ 111 w 129"/>
                  <a:gd name="T53" fmla="*/ 555 h 579"/>
                  <a:gd name="T54" fmla="*/ 105 w 129"/>
                  <a:gd name="T55" fmla="*/ 563 h 579"/>
                  <a:gd name="T56" fmla="*/ 96 w 129"/>
                  <a:gd name="T57" fmla="*/ 571 h 579"/>
                  <a:gd name="T58" fmla="*/ 86 w 129"/>
                  <a:gd name="T59" fmla="*/ 575 h 579"/>
                  <a:gd name="T60" fmla="*/ 77 w 129"/>
                  <a:gd name="T61" fmla="*/ 579 h 579"/>
                  <a:gd name="T62" fmla="*/ 65 w 129"/>
                  <a:gd name="T63" fmla="*/ 579 h 579"/>
                  <a:gd name="T64" fmla="*/ 56 w 129"/>
                  <a:gd name="T65" fmla="*/ 579 h 579"/>
                  <a:gd name="T66" fmla="*/ 46 w 129"/>
                  <a:gd name="T67" fmla="*/ 575 h 579"/>
                  <a:gd name="T68" fmla="*/ 37 w 129"/>
                  <a:gd name="T69" fmla="*/ 571 h 579"/>
                  <a:gd name="T70" fmla="*/ 28 w 129"/>
                  <a:gd name="T71" fmla="*/ 563 h 579"/>
                  <a:gd name="T72" fmla="*/ 22 w 129"/>
                  <a:gd name="T73" fmla="*/ 555 h 579"/>
                  <a:gd name="T74" fmla="*/ 16 w 129"/>
                  <a:gd name="T75" fmla="*/ 546 h 579"/>
                  <a:gd name="T76" fmla="*/ 9 w 129"/>
                  <a:gd name="T77" fmla="*/ 534 h 579"/>
                  <a:gd name="T78" fmla="*/ 6 w 129"/>
                  <a:gd name="T79" fmla="*/ 522 h 579"/>
                  <a:gd name="T80" fmla="*/ 3 w 129"/>
                  <a:gd name="T81" fmla="*/ 509 h 579"/>
                  <a:gd name="T82" fmla="*/ 3 w 129"/>
                  <a:gd name="T83" fmla="*/ 493 h 579"/>
                  <a:gd name="T84" fmla="*/ 3 w 129"/>
                  <a:gd name="T85" fmla="*/ 86 h 579"/>
                  <a:gd name="T86" fmla="*/ 3 w 129"/>
                  <a:gd name="T87" fmla="*/ 86 h 5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9"/>
                  <a:gd name="T133" fmla="*/ 0 h 579"/>
                  <a:gd name="T134" fmla="*/ 129 w 129"/>
                  <a:gd name="T135" fmla="*/ 579 h 5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9" h="579">
                    <a:moveTo>
                      <a:pt x="0" y="82"/>
                    </a:moveTo>
                    <a:lnTo>
                      <a:pt x="3" y="69"/>
                    </a:lnTo>
                    <a:lnTo>
                      <a:pt x="6" y="57"/>
                    </a:lnTo>
                    <a:lnTo>
                      <a:pt x="9" y="45"/>
                    </a:lnTo>
                    <a:lnTo>
                      <a:pt x="16" y="33"/>
                    </a:lnTo>
                    <a:lnTo>
                      <a:pt x="22" y="24"/>
                    </a:lnTo>
                    <a:lnTo>
                      <a:pt x="28" y="16"/>
                    </a:lnTo>
                    <a:lnTo>
                      <a:pt x="37" y="8"/>
                    </a:lnTo>
                    <a:lnTo>
                      <a:pt x="46" y="4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7" y="0"/>
                    </a:lnTo>
                    <a:lnTo>
                      <a:pt x="86" y="4"/>
                    </a:lnTo>
                    <a:lnTo>
                      <a:pt x="96" y="8"/>
                    </a:lnTo>
                    <a:lnTo>
                      <a:pt x="105" y="16"/>
                    </a:lnTo>
                    <a:lnTo>
                      <a:pt x="111" y="24"/>
                    </a:lnTo>
                    <a:lnTo>
                      <a:pt x="117" y="33"/>
                    </a:lnTo>
                    <a:lnTo>
                      <a:pt x="123" y="45"/>
                    </a:lnTo>
                    <a:lnTo>
                      <a:pt x="126" y="57"/>
                    </a:lnTo>
                    <a:lnTo>
                      <a:pt x="129" y="69"/>
                    </a:lnTo>
                    <a:lnTo>
                      <a:pt x="129" y="86"/>
                    </a:lnTo>
                    <a:lnTo>
                      <a:pt x="129" y="493"/>
                    </a:lnTo>
                    <a:lnTo>
                      <a:pt x="129" y="509"/>
                    </a:lnTo>
                    <a:lnTo>
                      <a:pt x="126" y="522"/>
                    </a:lnTo>
                    <a:lnTo>
                      <a:pt x="123" y="534"/>
                    </a:lnTo>
                    <a:lnTo>
                      <a:pt x="117" y="546"/>
                    </a:lnTo>
                    <a:lnTo>
                      <a:pt x="111" y="555"/>
                    </a:lnTo>
                    <a:lnTo>
                      <a:pt x="105" y="563"/>
                    </a:lnTo>
                    <a:lnTo>
                      <a:pt x="96" y="571"/>
                    </a:lnTo>
                    <a:lnTo>
                      <a:pt x="86" y="575"/>
                    </a:lnTo>
                    <a:lnTo>
                      <a:pt x="77" y="579"/>
                    </a:lnTo>
                    <a:lnTo>
                      <a:pt x="65" y="579"/>
                    </a:lnTo>
                    <a:lnTo>
                      <a:pt x="56" y="579"/>
                    </a:lnTo>
                    <a:lnTo>
                      <a:pt x="46" y="575"/>
                    </a:lnTo>
                    <a:lnTo>
                      <a:pt x="37" y="571"/>
                    </a:lnTo>
                    <a:lnTo>
                      <a:pt x="28" y="563"/>
                    </a:lnTo>
                    <a:lnTo>
                      <a:pt x="22" y="555"/>
                    </a:lnTo>
                    <a:lnTo>
                      <a:pt x="16" y="546"/>
                    </a:lnTo>
                    <a:lnTo>
                      <a:pt x="9" y="534"/>
                    </a:lnTo>
                    <a:lnTo>
                      <a:pt x="6" y="522"/>
                    </a:lnTo>
                    <a:lnTo>
                      <a:pt x="3" y="509"/>
                    </a:lnTo>
                    <a:lnTo>
                      <a:pt x="3" y="493"/>
                    </a:lnTo>
                    <a:lnTo>
                      <a:pt x="3" y="86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Rectangle 316"/>
              <p:cNvSpPr>
                <a:spLocks noChangeArrowheads="1"/>
              </p:cNvSpPr>
              <p:nvPr/>
            </p:nvSpPr>
            <p:spPr bwMode="auto">
              <a:xfrm>
                <a:off x="4263" y="1399"/>
                <a:ext cx="8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Rectangle 317"/>
              <p:cNvSpPr>
                <a:spLocks noChangeArrowheads="1"/>
              </p:cNvSpPr>
              <p:nvPr/>
            </p:nvSpPr>
            <p:spPr bwMode="auto">
              <a:xfrm>
                <a:off x="4322" y="1399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Rectangle 318"/>
              <p:cNvSpPr>
                <a:spLocks noChangeArrowheads="1"/>
              </p:cNvSpPr>
              <p:nvPr/>
            </p:nvSpPr>
            <p:spPr bwMode="auto">
              <a:xfrm>
                <a:off x="4275" y="1489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4" name="Rectangle 319"/>
              <p:cNvSpPr>
                <a:spLocks noChangeArrowheads="1"/>
              </p:cNvSpPr>
              <p:nvPr/>
            </p:nvSpPr>
            <p:spPr bwMode="auto">
              <a:xfrm>
                <a:off x="4312" y="1489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Rectangle 320"/>
              <p:cNvSpPr>
                <a:spLocks noChangeArrowheads="1"/>
              </p:cNvSpPr>
              <p:nvPr/>
            </p:nvSpPr>
            <p:spPr bwMode="auto">
              <a:xfrm>
                <a:off x="4275" y="1580"/>
                <a:ext cx="6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x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Freeform 321"/>
              <p:cNvSpPr>
                <a:spLocks/>
              </p:cNvSpPr>
              <p:nvPr/>
            </p:nvSpPr>
            <p:spPr bwMode="auto">
              <a:xfrm>
                <a:off x="4537" y="1353"/>
                <a:ext cx="427" cy="921"/>
              </a:xfrm>
              <a:custGeom>
                <a:avLst/>
                <a:gdLst>
                  <a:gd name="T0" fmla="*/ 0 w 427"/>
                  <a:gd name="T1" fmla="*/ 0 h 921"/>
                  <a:gd name="T2" fmla="*/ 0 w 427"/>
                  <a:gd name="T3" fmla="*/ 374 h 921"/>
                  <a:gd name="T4" fmla="*/ 71 w 427"/>
                  <a:gd name="T5" fmla="*/ 461 h 921"/>
                  <a:gd name="T6" fmla="*/ 0 w 427"/>
                  <a:gd name="T7" fmla="*/ 551 h 921"/>
                  <a:gd name="T8" fmla="*/ 0 w 427"/>
                  <a:gd name="T9" fmla="*/ 921 h 921"/>
                  <a:gd name="T10" fmla="*/ 427 w 427"/>
                  <a:gd name="T11" fmla="*/ 642 h 921"/>
                  <a:gd name="T12" fmla="*/ 427 w 427"/>
                  <a:gd name="T13" fmla="*/ 284 h 921"/>
                  <a:gd name="T14" fmla="*/ 0 w 427"/>
                  <a:gd name="T15" fmla="*/ 0 h 921"/>
                  <a:gd name="T16" fmla="*/ 0 w 427"/>
                  <a:gd name="T17" fmla="*/ 0 h 9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27"/>
                  <a:gd name="T28" fmla="*/ 0 h 921"/>
                  <a:gd name="T29" fmla="*/ 427 w 427"/>
                  <a:gd name="T30" fmla="*/ 921 h 9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27" h="921">
                    <a:moveTo>
                      <a:pt x="0" y="0"/>
                    </a:moveTo>
                    <a:lnTo>
                      <a:pt x="0" y="374"/>
                    </a:lnTo>
                    <a:lnTo>
                      <a:pt x="71" y="461"/>
                    </a:lnTo>
                    <a:lnTo>
                      <a:pt x="0" y="551"/>
                    </a:lnTo>
                    <a:lnTo>
                      <a:pt x="0" y="921"/>
                    </a:lnTo>
                    <a:lnTo>
                      <a:pt x="427" y="642"/>
                    </a:lnTo>
                    <a:lnTo>
                      <a:pt x="427" y="2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Freeform 322"/>
              <p:cNvSpPr>
                <a:spLocks/>
              </p:cNvSpPr>
              <p:nvPr/>
            </p:nvSpPr>
            <p:spPr bwMode="auto">
              <a:xfrm>
                <a:off x="4537" y="1353"/>
                <a:ext cx="427" cy="921"/>
              </a:xfrm>
              <a:custGeom>
                <a:avLst/>
                <a:gdLst>
                  <a:gd name="T0" fmla="*/ 0 w 427"/>
                  <a:gd name="T1" fmla="*/ 0 h 921"/>
                  <a:gd name="T2" fmla="*/ 0 w 427"/>
                  <a:gd name="T3" fmla="*/ 374 h 921"/>
                  <a:gd name="T4" fmla="*/ 71 w 427"/>
                  <a:gd name="T5" fmla="*/ 461 h 921"/>
                  <a:gd name="T6" fmla="*/ 0 w 427"/>
                  <a:gd name="T7" fmla="*/ 551 h 921"/>
                  <a:gd name="T8" fmla="*/ 0 w 427"/>
                  <a:gd name="T9" fmla="*/ 921 h 921"/>
                  <a:gd name="T10" fmla="*/ 427 w 427"/>
                  <a:gd name="T11" fmla="*/ 642 h 921"/>
                  <a:gd name="T12" fmla="*/ 427 w 427"/>
                  <a:gd name="T13" fmla="*/ 284 h 921"/>
                  <a:gd name="T14" fmla="*/ 0 w 427"/>
                  <a:gd name="T15" fmla="*/ 0 h 921"/>
                  <a:gd name="T16" fmla="*/ 0 w 427"/>
                  <a:gd name="T17" fmla="*/ 0 h 9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27"/>
                  <a:gd name="T28" fmla="*/ 0 h 921"/>
                  <a:gd name="T29" fmla="*/ 427 w 427"/>
                  <a:gd name="T30" fmla="*/ 921 h 9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27" h="921">
                    <a:moveTo>
                      <a:pt x="0" y="0"/>
                    </a:moveTo>
                    <a:lnTo>
                      <a:pt x="0" y="374"/>
                    </a:lnTo>
                    <a:lnTo>
                      <a:pt x="71" y="461"/>
                    </a:lnTo>
                    <a:lnTo>
                      <a:pt x="0" y="551"/>
                    </a:lnTo>
                    <a:lnTo>
                      <a:pt x="0" y="921"/>
                    </a:lnTo>
                    <a:lnTo>
                      <a:pt x="427" y="642"/>
                    </a:lnTo>
                    <a:lnTo>
                      <a:pt x="427" y="284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Rectangle 323"/>
              <p:cNvSpPr>
                <a:spLocks noChangeArrowheads="1"/>
              </p:cNvSpPr>
              <p:nvPr/>
            </p:nvSpPr>
            <p:spPr bwMode="auto">
              <a:xfrm>
                <a:off x="4823" y="1789"/>
                <a:ext cx="77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Rectangle 324"/>
              <p:cNvSpPr>
                <a:spLocks noChangeArrowheads="1"/>
              </p:cNvSpPr>
              <p:nvPr/>
            </p:nvSpPr>
            <p:spPr bwMode="auto">
              <a:xfrm>
                <a:off x="4866" y="1789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Rectangle 325"/>
              <p:cNvSpPr>
                <a:spLocks noChangeArrowheads="1"/>
              </p:cNvSpPr>
              <p:nvPr/>
            </p:nvSpPr>
            <p:spPr bwMode="auto">
              <a:xfrm>
                <a:off x="4906" y="1789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Rectangle 326"/>
              <p:cNvSpPr>
                <a:spLocks noChangeArrowheads="1"/>
              </p:cNvSpPr>
              <p:nvPr/>
            </p:nvSpPr>
            <p:spPr bwMode="auto">
              <a:xfrm>
                <a:off x="4955" y="1789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92" name="Rectangle 327"/>
              <p:cNvSpPr>
                <a:spLocks noChangeArrowheads="1"/>
              </p:cNvSpPr>
              <p:nvPr/>
            </p:nvSpPr>
            <p:spPr bwMode="auto">
              <a:xfrm>
                <a:off x="4768" y="1880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Rectangle 328"/>
              <p:cNvSpPr>
                <a:spLocks noChangeArrowheads="1"/>
              </p:cNvSpPr>
              <p:nvPr/>
            </p:nvSpPr>
            <p:spPr bwMode="auto">
              <a:xfrm>
                <a:off x="4792" y="1880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Rectangle 329"/>
              <p:cNvSpPr>
                <a:spLocks noChangeArrowheads="1"/>
              </p:cNvSpPr>
              <p:nvPr/>
            </p:nvSpPr>
            <p:spPr bwMode="auto">
              <a:xfrm>
                <a:off x="4829" y="1880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5" name="Rectangle 330"/>
              <p:cNvSpPr>
                <a:spLocks noChangeArrowheads="1"/>
              </p:cNvSpPr>
              <p:nvPr/>
            </p:nvSpPr>
            <p:spPr bwMode="auto">
              <a:xfrm>
                <a:off x="4863" y="1880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6" name="Rectangle 331"/>
              <p:cNvSpPr>
                <a:spLocks noChangeArrowheads="1"/>
              </p:cNvSpPr>
              <p:nvPr/>
            </p:nvSpPr>
            <p:spPr bwMode="auto">
              <a:xfrm>
                <a:off x="4900" y="1880"/>
                <a:ext cx="4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Rectangle 332"/>
              <p:cNvSpPr>
                <a:spLocks noChangeArrowheads="1"/>
              </p:cNvSpPr>
              <p:nvPr/>
            </p:nvSpPr>
            <p:spPr bwMode="auto">
              <a:xfrm>
                <a:off x="4915" y="1880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Rectangle 333"/>
              <p:cNvSpPr>
                <a:spLocks noChangeArrowheads="1"/>
              </p:cNvSpPr>
              <p:nvPr/>
            </p:nvSpPr>
            <p:spPr bwMode="auto">
              <a:xfrm>
                <a:off x="4623" y="1765"/>
                <a:ext cx="77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9" name="Rectangle 334"/>
              <p:cNvSpPr>
                <a:spLocks noChangeArrowheads="1"/>
              </p:cNvSpPr>
              <p:nvPr/>
            </p:nvSpPr>
            <p:spPr bwMode="auto">
              <a:xfrm>
                <a:off x="4669" y="1765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Rectangle 335"/>
              <p:cNvSpPr>
                <a:spLocks noChangeArrowheads="1"/>
              </p:cNvSpPr>
              <p:nvPr/>
            </p:nvSpPr>
            <p:spPr bwMode="auto">
              <a:xfrm>
                <a:off x="4709" y="1765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Line 336"/>
              <p:cNvSpPr>
                <a:spLocks noChangeShapeType="1"/>
              </p:cNvSpPr>
              <p:nvPr/>
            </p:nvSpPr>
            <p:spPr bwMode="auto">
              <a:xfrm flipH="1">
                <a:off x="4358" y="1538"/>
                <a:ext cx="148" cy="1"/>
              </a:xfrm>
              <a:prstGeom prst="line">
                <a:avLst/>
              </a:prstGeom>
              <a:noFill/>
              <a:ln w="396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Rectangle 337"/>
              <p:cNvSpPr>
                <a:spLocks noChangeArrowheads="1"/>
              </p:cNvSpPr>
              <p:nvPr/>
            </p:nvSpPr>
            <p:spPr bwMode="auto">
              <a:xfrm>
                <a:off x="4804" y="1645"/>
                <a:ext cx="74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Z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3" name="Rectangle 338"/>
              <p:cNvSpPr>
                <a:spLocks noChangeArrowheads="1"/>
              </p:cNvSpPr>
              <p:nvPr/>
            </p:nvSpPr>
            <p:spPr bwMode="auto">
              <a:xfrm>
                <a:off x="4847" y="1645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4" name="Rectangle 339"/>
              <p:cNvSpPr>
                <a:spLocks noChangeArrowheads="1"/>
              </p:cNvSpPr>
              <p:nvPr/>
            </p:nvSpPr>
            <p:spPr bwMode="auto">
              <a:xfrm>
                <a:off x="4884" y="1645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Rectangle 340"/>
              <p:cNvSpPr>
                <a:spLocks noChangeArrowheads="1"/>
              </p:cNvSpPr>
              <p:nvPr/>
            </p:nvSpPr>
            <p:spPr bwMode="auto">
              <a:xfrm>
                <a:off x="4909" y="1645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Freeform 341"/>
              <p:cNvSpPr>
                <a:spLocks/>
              </p:cNvSpPr>
              <p:nvPr/>
            </p:nvSpPr>
            <p:spPr bwMode="auto">
              <a:xfrm>
                <a:off x="5035" y="1670"/>
                <a:ext cx="34" cy="49"/>
              </a:xfrm>
              <a:custGeom>
                <a:avLst/>
                <a:gdLst>
                  <a:gd name="T0" fmla="*/ 0 w 34"/>
                  <a:gd name="T1" fmla="*/ 0 h 49"/>
                  <a:gd name="T2" fmla="*/ 0 w 34"/>
                  <a:gd name="T3" fmla="*/ 49 h 49"/>
                  <a:gd name="T4" fmla="*/ 34 w 34"/>
                  <a:gd name="T5" fmla="*/ 25 h 49"/>
                  <a:gd name="T6" fmla="*/ 0 w 34"/>
                  <a:gd name="T7" fmla="*/ 4 h 49"/>
                  <a:gd name="T8" fmla="*/ 0 w 34"/>
                  <a:gd name="T9" fmla="*/ 4 h 49"/>
                  <a:gd name="T10" fmla="*/ 0 w 34"/>
                  <a:gd name="T11" fmla="*/ 0 h 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49"/>
                  <a:gd name="T20" fmla="*/ 34 w 34"/>
                  <a:gd name="T21" fmla="*/ 49 h 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49">
                    <a:moveTo>
                      <a:pt x="0" y="0"/>
                    </a:moveTo>
                    <a:lnTo>
                      <a:pt x="0" y="49"/>
                    </a:lnTo>
                    <a:lnTo>
                      <a:pt x="34" y="25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Freeform 342"/>
              <p:cNvSpPr>
                <a:spLocks/>
              </p:cNvSpPr>
              <p:nvPr/>
            </p:nvSpPr>
            <p:spPr bwMode="auto">
              <a:xfrm>
                <a:off x="1784" y="2677"/>
                <a:ext cx="369" cy="596"/>
              </a:xfrm>
              <a:custGeom>
                <a:avLst/>
                <a:gdLst>
                  <a:gd name="T0" fmla="*/ 369 w 369"/>
                  <a:gd name="T1" fmla="*/ 592 h 596"/>
                  <a:gd name="T2" fmla="*/ 369 w 369"/>
                  <a:gd name="T3" fmla="*/ 0 h 596"/>
                  <a:gd name="T4" fmla="*/ 0 w 369"/>
                  <a:gd name="T5" fmla="*/ 0 h 596"/>
                  <a:gd name="T6" fmla="*/ 0 w 369"/>
                  <a:gd name="T7" fmla="*/ 596 h 596"/>
                  <a:gd name="T8" fmla="*/ 369 w 369"/>
                  <a:gd name="T9" fmla="*/ 596 h 596"/>
                  <a:gd name="T10" fmla="*/ 369 w 369"/>
                  <a:gd name="T11" fmla="*/ 596 h 596"/>
                  <a:gd name="T12" fmla="*/ 369 w 369"/>
                  <a:gd name="T13" fmla="*/ 592 h 5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9"/>
                  <a:gd name="T22" fmla="*/ 0 h 596"/>
                  <a:gd name="T23" fmla="*/ 369 w 369"/>
                  <a:gd name="T24" fmla="*/ 596 h 5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9" h="596">
                    <a:moveTo>
                      <a:pt x="369" y="592"/>
                    </a:moveTo>
                    <a:lnTo>
                      <a:pt x="369" y="0"/>
                    </a:lnTo>
                    <a:lnTo>
                      <a:pt x="0" y="0"/>
                    </a:lnTo>
                    <a:lnTo>
                      <a:pt x="0" y="596"/>
                    </a:lnTo>
                    <a:lnTo>
                      <a:pt x="369" y="596"/>
                    </a:lnTo>
                    <a:lnTo>
                      <a:pt x="369" y="5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Freeform 343"/>
              <p:cNvSpPr>
                <a:spLocks/>
              </p:cNvSpPr>
              <p:nvPr/>
            </p:nvSpPr>
            <p:spPr bwMode="auto">
              <a:xfrm>
                <a:off x="1784" y="2677"/>
                <a:ext cx="369" cy="596"/>
              </a:xfrm>
              <a:custGeom>
                <a:avLst/>
                <a:gdLst>
                  <a:gd name="T0" fmla="*/ 369 w 369"/>
                  <a:gd name="T1" fmla="*/ 592 h 596"/>
                  <a:gd name="T2" fmla="*/ 369 w 369"/>
                  <a:gd name="T3" fmla="*/ 0 h 596"/>
                  <a:gd name="T4" fmla="*/ 0 w 369"/>
                  <a:gd name="T5" fmla="*/ 0 h 596"/>
                  <a:gd name="T6" fmla="*/ 0 w 369"/>
                  <a:gd name="T7" fmla="*/ 596 h 596"/>
                  <a:gd name="T8" fmla="*/ 369 w 369"/>
                  <a:gd name="T9" fmla="*/ 596 h 596"/>
                  <a:gd name="T10" fmla="*/ 369 w 369"/>
                  <a:gd name="T11" fmla="*/ 596 h 5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9"/>
                  <a:gd name="T19" fmla="*/ 0 h 596"/>
                  <a:gd name="T20" fmla="*/ 369 w 369"/>
                  <a:gd name="T21" fmla="*/ 596 h 59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9" h="596">
                    <a:moveTo>
                      <a:pt x="369" y="592"/>
                    </a:moveTo>
                    <a:lnTo>
                      <a:pt x="369" y="0"/>
                    </a:lnTo>
                    <a:lnTo>
                      <a:pt x="0" y="0"/>
                    </a:lnTo>
                    <a:lnTo>
                      <a:pt x="0" y="596"/>
                    </a:lnTo>
                    <a:lnTo>
                      <a:pt x="369" y="596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Rectangle 344"/>
              <p:cNvSpPr>
                <a:spLocks noChangeArrowheads="1"/>
              </p:cNvSpPr>
              <p:nvPr/>
            </p:nvSpPr>
            <p:spPr bwMode="auto">
              <a:xfrm>
                <a:off x="1845" y="2805"/>
                <a:ext cx="8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0" name="Rectangle 345"/>
              <p:cNvSpPr>
                <a:spLocks noChangeArrowheads="1"/>
              </p:cNvSpPr>
              <p:nvPr/>
            </p:nvSpPr>
            <p:spPr bwMode="auto">
              <a:xfrm>
                <a:off x="1901" y="2805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1" name="Rectangle 346"/>
              <p:cNvSpPr>
                <a:spLocks noChangeArrowheads="1"/>
              </p:cNvSpPr>
              <p:nvPr/>
            </p:nvSpPr>
            <p:spPr bwMode="auto">
              <a:xfrm>
                <a:off x="1941" y="2805"/>
                <a:ext cx="86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2" name="Rectangle 347"/>
              <p:cNvSpPr>
                <a:spLocks noChangeArrowheads="1"/>
              </p:cNvSpPr>
              <p:nvPr/>
            </p:nvSpPr>
            <p:spPr bwMode="auto">
              <a:xfrm>
                <a:off x="1996" y="2805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Rectangle 348"/>
              <p:cNvSpPr>
                <a:spLocks noChangeArrowheads="1"/>
              </p:cNvSpPr>
              <p:nvPr/>
            </p:nvSpPr>
            <p:spPr bwMode="auto">
              <a:xfrm>
                <a:off x="2036" y="2805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4" name="Rectangle 349"/>
              <p:cNvSpPr>
                <a:spLocks noChangeArrowheads="1"/>
              </p:cNvSpPr>
              <p:nvPr/>
            </p:nvSpPr>
            <p:spPr bwMode="auto">
              <a:xfrm>
                <a:off x="2058" y="2805"/>
                <a:ext cx="6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y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Rectangle 350"/>
              <p:cNvSpPr>
                <a:spLocks noChangeArrowheads="1"/>
              </p:cNvSpPr>
              <p:nvPr/>
            </p:nvSpPr>
            <p:spPr bwMode="auto">
              <a:xfrm>
                <a:off x="2091" y="2805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Rectangle 351"/>
              <p:cNvSpPr>
                <a:spLocks noChangeArrowheads="1"/>
              </p:cNvSpPr>
              <p:nvPr/>
            </p:nvSpPr>
            <p:spPr bwMode="auto">
              <a:xfrm>
                <a:off x="1901" y="2911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7" name="Rectangle 352"/>
              <p:cNvSpPr>
                <a:spLocks noChangeArrowheads="1"/>
              </p:cNvSpPr>
              <p:nvPr/>
            </p:nvSpPr>
            <p:spPr bwMode="auto">
              <a:xfrm>
                <a:off x="1938" y="2911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8" name="Rectangle 353"/>
              <p:cNvSpPr>
                <a:spLocks noChangeArrowheads="1"/>
              </p:cNvSpPr>
              <p:nvPr/>
            </p:nvSpPr>
            <p:spPr bwMode="auto">
              <a:xfrm>
                <a:off x="1975" y="2911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9" name="Rectangle 354"/>
              <p:cNvSpPr>
                <a:spLocks noChangeArrowheads="1"/>
              </p:cNvSpPr>
              <p:nvPr/>
            </p:nvSpPr>
            <p:spPr bwMode="auto">
              <a:xfrm>
                <a:off x="1996" y="2911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0" name="Rectangle 355"/>
              <p:cNvSpPr>
                <a:spLocks noChangeArrowheads="1"/>
              </p:cNvSpPr>
              <p:nvPr/>
            </p:nvSpPr>
            <p:spPr bwMode="auto">
              <a:xfrm>
                <a:off x="2033" y="2911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21" name="Rectangle 356"/>
              <p:cNvSpPr>
                <a:spLocks noChangeArrowheads="1"/>
              </p:cNvSpPr>
              <p:nvPr/>
            </p:nvSpPr>
            <p:spPr bwMode="auto">
              <a:xfrm>
                <a:off x="1852" y="3018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2" name="Rectangle 357"/>
              <p:cNvSpPr>
                <a:spLocks noChangeArrowheads="1"/>
              </p:cNvSpPr>
              <p:nvPr/>
            </p:nvSpPr>
            <p:spPr bwMode="auto">
              <a:xfrm>
                <a:off x="1873" y="3018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3" name="Rectangle 358"/>
              <p:cNvSpPr>
                <a:spLocks noChangeArrowheads="1"/>
              </p:cNvSpPr>
              <p:nvPr/>
            </p:nvSpPr>
            <p:spPr bwMode="auto">
              <a:xfrm>
                <a:off x="1910" y="3018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g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4" name="Rectangle 359"/>
              <p:cNvSpPr>
                <a:spLocks noChangeArrowheads="1"/>
              </p:cNvSpPr>
              <p:nvPr/>
            </p:nvSpPr>
            <p:spPr bwMode="auto">
              <a:xfrm>
                <a:off x="1950" y="3018"/>
                <a:ext cx="46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5" name="Rectangle 360"/>
              <p:cNvSpPr>
                <a:spLocks noChangeArrowheads="1"/>
              </p:cNvSpPr>
              <p:nvPr/>
            </p:nvSpPr>
            <p:spPr bwMode="auto">
              <a:xfrm>
                <a:off x="1965" y="3018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6" name="Rectangle 361"/>
              <p:cNvSpPr>
                <a:spLocks noChangeArrowheads="1"/>
              </p:cNvSpPr>
              <p:nvPr/>
            </p:nvSpPr>
            <p:spPr bwMode="auto">
              <a:xfrm>
                <a:off x="1999" y="3018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7" name="Rectangle 362"/>
              <p:cNvSpPr>
                <a:spLocks noChangeArrowheads="1"/>
              </p:cNvSpPr>
              <p:nvPr/>
            </p:nvSpPr>
            <p:spPr bwMode="auto">
              <a:xfrm>
                <a:off x="2018" y="3018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8" name="Rectangle 363"/>
              <p:cNvSpPr>
                <a:spLocks noChangeArrowheads="1"/>
              </p:cNvSpPr>
              <p:nvPr/>
            </p:nvSpPr>
            <p:spPr bwMode="auto">
              <a:xfrm>
                <a:off x="2055" y="3018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9" name="Freeform 364"/>
              <p:cNvSpPr>
                <a:spLocks/>
              </p:cNvSpPr>
              <p:nvPr/>
            </p:nvSpPr>
            <p:spPr bwMode="auto">
              <a:xfrm>
                <a:off x="1553" y="1851"/>
                <a:ext cx="188" cy="1003"/>
              </a:xfrm>
              <a:custGeom>
                <a:avLst/>
                <a:gdLst>
                  <a:gd name="T0" fmla="*/ 0 w 188"/>
                  <a:gd name="T1" fmla="*/ 0 h 1003"/>
                  <a:gd name="T2" fmla="*/ 0 w 188"/>
                  <a:gd name="T3" fmla="*/ 999 h 1003"/>
                  <a:gd name="T4" fmla="*/ 188 w 188"/>
                  <a:gd name="T5" fmla="*/ 1003 h 1003"/>
                  <a:gd name="T6" fmla="*/ 0 60000 65536"/>
                  <a:gd name="T7" fmla="*/ 0 60000 65536"/>
                  <a:gd name="T8" fmla="*/ 0 60000 65536"/>
                  <a:gd name="T9" fmla="*/ 0 w 188"/>
                  <a:gd name="T10" fmla="*/ 0 h 1003"/>
                  <a:gd name="T11" fmla="*/ 188 w 188"/>
                  <a:gd name="T12" fmla="*/ 1003 h 100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8" h="1003">
                    <a:moveTo>
                      <a:pt x="0" y="0"/>
                    </a:moveTo>
                    <a:lnTo>
                      <a:pt x="0" y="999"/>
                    </a:lnTo>
                    <a:lnTo>
                      <a:pt x="188" y="1003"/>
                    </a:lnTo>
                  </a:path>
                </a:pathLst>
              </a:custGeom>
              <a:noFill/>
              <a:ln w="396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Rectangle 365"/>
              <p:cNvSpPr>
                <a:spLocks noChangeArrowheads="1"/>
              </p:cNvSpPr>
              <p:nvPr/>
            </p:nvSpPr>
            <p:spPr bwMode="auto">
              <a:xfrm>
                <a:off x="2325" y="2019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1" name="Rectangle 366"/>
              <p:cNvSpPr>
                <a:spLocks noChangeArrowheads="1"/>
              </p:cNvSpPr>
              <p:nvPr/>
            </p:nvSpPr>
            <p:spPr bwMode="auto">
              <a:xfrm>
                <a:off x="2344" y="2019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2" name="Rectangle 367"/>
              <p:cNvSpPr>
                <a:spLocks noChangeArrowheads="1"/>
              </p:cNvSpPr>
              <p:nvPr/>
            </p:nvSpPr>
            <p:spPr bwMode="auto">
              <a:xfrm>
                <a:off x="2384" y="2019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3" name="Rectangle 368"/>
              <p:cNvSpPr>
                <a:spLocks noChangeArrowheads="1"/>
              </p:cNvSpPr>
              <p:nvPr/>
            </p:nvSpPr>
            <p:spPr bwMode="auto">
              <a:xfrm>
                <a:off x="2418" y="2019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4" name="Rectangle 369"/>
              <p:cNvSpPr>
                <a:spLocks noChangeArrowheads="1"/>
              </p:cNvSpPr>
              <p:nvPr/>
            </p:nvSpPr>
            <p:spPr bwMode="auto">
              <a:xfrm>
                <a:off x="2436" y="2019"/>
                <a:ext cx="5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5" name="Rectangle 370"/>
              <p:cNvSpPr>
                <a:spLocks noChangeArrowheads="1"/>
              </p:cNvSpPr>
              <p:nvPr/>
            </p:nvSpPr>
            <p:spPr bwMode="auto">
              <a:xfrm>
                <a:off x="2458" y="2019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6" name="Rectangle 371"/>
              <p:cNvSpPr>
                <a:spLocks noChangeArrowheads="1"/>
              </p:cNvSpPr>
              <p:nvPr/>
            </p:nvSpPr>
            <p:spPr bwMode="auto">
              <a:xfrm>
                <a:off x="2498" y="2019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7" name="Rectangle 372"/>
              <p:cNvSpPr>
                <a:spLocks noChangeArrowheads="1"/>
              </p:cNvSpPr>
              <p:nvPr/>
            </p:nvSpPr>
            <p:spPr bwMode="auto">
              <a:xfrm>
                <a:off x="2531" y="2019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8" name="Rectangle 373"/>
              <p:cNvSpPr>
                <a:spLocks noChangeArrowheads="1"/>
              </p:cNvSpPr>
              <p:nvPr/>
            </p:nvSpPr>
            <p:spPr bwMode="auto">
              <a:xfrm>
                <a:off x="2550" y="2019"/>
                <a:ext cx="46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9" name="Rectangle 374"/>
              <p:cNvSpPr>
                <a:spLocks noChangeArrowheads="1"/>
              </p:cNvSpPr>
              <p:nvPr/>
            </p:nvSpPr>
            <p:spPr bwMode="auto">
              <a:xfrm>
                <a:off x="2565" y="2019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0" name="Rectangle 375"/>
              <p:cNvSpPr>
                <a:spLocks noChangeArrowheads="1"/>
              </p:cNvSpPr>
              <p:nvPr/>
            </p:nvSpPr>
            <p:spPr bwMode="auto">
              <a:xfrm>
                <a:off x="2602" y="2019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1" name="Rectangle 376"/>
              <p:cNvSpPr>
                <a:spLocks noChangeArrowheads="1"/>
              </p:cNvSpPr>
              <p:nvPr/>
            </p:nvSpPr>
            <p:spPr bwMode="auto">
              <a:xfrm>
                <a:off x="2642" y="2019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42" name="Rectangle 377"/>
              <p:cNvSpPr>
                <a:spLocks noChangeArrowheads="1"/>
              </p:cNvSpPr>
              <p:nvPr/>
            </p:nvSpPr>
            <p:spPr bwMode="auto">
              <a:xfrm>
                <a:off x="2325" y="2110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[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3" name="Rectangle 378"/>
              <p:cNvSpPr>
                <a:spLocks noChangeArrowheads="1"/>
              </p:cNvSpPr>
              <p:nvPr/>
            </p:nvSpPr>
            <p:spPr bwMode="auto">
              <a:xfrm>
                <a:off x="2344" y="2110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4" name="Rectangle 379"/>
              <p:cNvSpPr>
                <a:spLocks noChangeArrowheads="1"/>
              </p:cNvSpPr>
              <p:nvPr/>
            </p:nvSpPr>
            <p:spPr bwMode="auto">
              <a:xfrm>
                <a:off x="2384" y="2110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5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5" name="Rectangle 380"/>
              <p:cNvSpPr>
                <a:spLocks noChangeArrowheads="1"/>
              </p:cNvSpPr>
              <p:nvPr/>
            </p:nvSpPr>
            <p:spPr bwMode="auto">
              <a:xfrm>
                <a:off x="2421" y="2110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–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6" name="Rectangle 381"/>
              <p:cNvSpPr>
                <a:spLocks noChangeArrowheads="1"/>
              </p:cNvSpPr>
              <p:nvPr/>
            </p:nvSpPr>
            <p:spPr bwMode="auto">
              <a:xfrm>
                <a:off x="2473" y="2110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7" name="Rectangle 382"/>
              <p:cNvSpPr>
                <a:spLocks noChangeArrowheads="1"/>
              </p:cNvSpPr>
              <p:nvPr/>
            </p:nvSpPr>
            <p:spPr bwMode="auto">
              <a:xfrm>
                <a:off x="2510" y="2110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8" name="Rectangle 383"/>
              <p:cNvSpPr>
                <a:spLocks noChangeArrowheads="1"/>
              </p:cNvSpPr>
              <p:nvPr/>
            </p:nvSpPr>
            <p:spPr bwMode="auto">
              <a:xfrm>
                <a:off x="2547" y="2110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]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9" name="Freeform 384"/>
              <p:cNvSpPr>
                <a:spLocks/>
              </p:cNvSpPr>
              <p:nvPr/>
            </p:nvSpPr>
            <p:spPr bwMode="auto">
              <a:xfrm>
                <a:off x="2239" y="1978"/>
                <a:ext cx="369" cy="259"/>
              </a:xfrm>
              <a:custGeom>
                <a:avLst/>
                <a:gdLst>
                  <a:gd name="T0" fmla="*/ 0 w 369"/>
                  <a:gd name="T1" fmla="*/ 0 h 259"/>
                  <a:gd name="T2" fmla="*/ 52 w 369"/>
                  <a:gd name="T3" fmla="*/ 0 h 259"/>
                  <a:gd name="T4" fmla="*/ 52 w 369"/>
                  <a:gd name="T5" fmla="*/ 259 h 259"/>
                  <a:gd name="T6" fmla="*/ 369 w 369"/>
                  <a:gd name="T7" fmla="*/ 259 h 2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9"/>
                  <a:gd name="T13" fmla="*/ 0 h 259"/>
                  <a:gd name="T14" fmla="*/ 369 w 369"/>
                  <a:gd name="T15" fmla="*/ 259 h 2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9" h="259">
                    <a:moveTo>
                      <a:pt x="0" y="0"/>
                    </a:moveTo>
                    <a:lnTo>
                      <a:pt x="52" y="0"/>
                    </a:lnTo>
                    <a:lnTo>
                      <a:pt x="52" y="259"/>
                    </a:lnTo>
                    <a:lnTo>
                      <a:pt x="369" y="259"/>
                    </a:lnTo>
                  </a:path>
                </a:pathLst>
              </a:custGeom>
              <a:noFill/>
              <a:ln w="396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Freeform 385"/>
              <p:cNvSpPr>
                <a:spLocks/>
              </p:cNvSpPr>
              <p:nvPr/>
            </p:nvSpPr>
            <p:spPr bwMode="auto">
              <a:xfrm>
                <a:off x="2291" y="2237"/>
                <a:ext cx="723" cy="839"/>
              </a:xfrm>
              <a:custGeom>
                <a:avLst/>
                <a:gdLst>
                  <a:gd name="T0" fmla="*/ 0 w 723"/>
                  <a:gd name="T1" fmla="*/ 0 h 839"/>
                  <a:gd name="T2" fmla="*/ 0 w 723"/>
                  <a:gd name="T3" fmla="*/ 839 h 839"/>
                  <a:gd name="T4" fmla="*/ 723 w 723"/>
                  <a:gd name="T5" fmla="*/ 839 h 839"/>
                  <a:gd name="T6" fmla="*/ 0 60000 65536"/>
                  <a:gd name="T7" fmla="*/ 0 60000 65536"/>
                  <a:gd name="T8" fmla="*/ 0 60000 65536"/>
                  <a:gd name="T9" fmla="*/ 0 w 723"/>
                  <a:gd name="T10" fmla="*/ 0 h 839"/>
                  <a:gd name="T11" fmla="*/ 723 w 723"/>
                  <a:gd name="T12" fmla="*/ 839 h 83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3" h="839">
                    <a:moveTo>
                      <a:pt x="0" y="0"/>
                    </a:moveTo>
                    <a:lnTo>
                      <a:pt x="0" y="839"/>
                    </a:lnTo>
                    <a:lnTo>
                      <a:pt x="723" y="839"/>
                    </a:lnTo>
                  </a:path>
                </a:pathLst>
              </a:custGeom>
              <a:noFill/>
              <a:ln w="396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Freeform 386"/>
              <p:cNvSpPr>
                <a:spLocks/>
              </p:cNvSpPr>
              <p:nvPr/>
            </p:nvSpPr>
            <p:spPr bwMode="auto">
              <a:xfrm>
                <a:off x="3768" y="1501"/>
                <a:ext cx="132" cy="296"/>
              </a:xfrm>
              <a:custGeom>
                <a:avLst/>
                <a:gdLst>
                  <a:gd name="T0" fmla="*/ 132 w 132"/>
                  <a:gd name="T1" fmla="*/ 292 h 296"/>
                  <a:gd name="T2" fmla="*/ 132 w 132"/>
                  <a:gd name="T3" fmla="*/ 0 h 296"/>
                  <a:gd name="T4" fmla="*/ 0 w 132"/>
                  <a:gd name="T5" fmla="*/ 0 h 296"/>
                  <a:gd name="T6" fmla="*/ 0 w 132"/>
                  <a:gd name="T7" fmla="*/ 296 h 296"/>
                  <a:gd name="T8" fmla="*/ 132 w 132"/>
                  <a:gd name="T9" fmla="*/ 296 h 296"/>
                  <a:gd name="T10" fmla="*/ 132 w 132"/>
                  <a:gd name="T11" fmla="*/ 296 h 296"/>
                  <a:gd name="T12" fmla="*/ 132 w 132"/>
                  <a:gd name="T13" fmla="*/ 292 h 2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2"/>
                  <a:gd name="T22" fmla="*/ 0 h 296"/>
                  <a:gd name="T23" fmla="*/ 132 w 132"/>
                  <a:gd name="T24" fmla="*/ 296 h 2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2" h="296">
                    <a:moveTo>
                      <a:pt x="132" y="292"/>
                    </a:moveTo>
                    <a:lnTo>
                      <a:pt x="132" y="0"/>
                    </a:lnTo>
                    <a:lnTo>
                      <a:pt x="0" y="0"/>
                    </a:lnTo>
                    <a:lnTo>
                      <a:pt x="0" y="296"/>
                    </a:lnTo>
                    <a:lnTo>
                      <a:pt x="132" y="296"/>
                    </a:lnTo>
                    <a:lnTo>
                      <a:pt x="132" y="2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Freeform 387"/>
              <p:cNvSpPr>
                <a:spLocks/>
              </p:cNvSpPr>
              <p:nvPr/>
            </p:nvSpPr>
            <p:spPr bwMode="auto">
              <a:xfrm>
                <a:off x="3768" y="1501"/>
                <a:ext cx="132" cy="296"/>
              </a:xfrm>
              <a:custGeom>
                <a:avLst/>
                <a:gdLst>
                  <a:gd name="T0" fmla="*/ 132 w 132"/>
                  <a:gd name="T1" fmla="*/ 292 h 296"/>
                  <a:gd name="T2" fmla="*/ 132 w 132"/>
                  <a:gd name="T3" fmla="*/ 0 h 296"/>
                  <a:gd name="T4" fmla="*/ 0 w 132"/>
                  <a:gd name="T5" fmla="*/ 0 h 296"/>
                  <a:gd name="T6" fmla="*/ 0 w 132"/>
                  <a:gd name="T7" fmla="*/ 296 h 296"/>
                  <a:gd name="T8" fmla="*/ 132 w 132"/>
                  <a:gd name="T9" fmla="*/ 296 h 296"/>
                  <a:gd name="T10" fmla="*/ 132 w 132"/>
                  <a:gd name="T11" fmla="*/ 296 h 2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2"/>
                  <a:gd name="T19" fmla="*/ 0 h 296"/>
                  <a:gd name="T20" fmla="*/ 132 w 132"/>
                  <a:gd name="T21" fmla="*/ 296 h 29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2" h="296">
                    <a:moveTo>
                      <a:pt x="132" y="292"/>
                    </a:moveTo>
                    <a:lnTo>
                      <a:pt x="132" y="0"/>
                    </a:lnTo>
                    <a:lnTo>
                      <a:pt x="0" y="0"/>
                    </a:lnTo>
                    <a:lnTo>
                      <a:pt x="0" y="296"/>
                    </a:lnTo>
                    <a:lnTo>
                      <a:pt x="132" y="296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Freeform 388"/>
              <p:cNvSpPr>
                <a:spLocks/>
              </p:cNvSpPr>
              <p:nvPr/>
            </p:nvSpPr>
            <p:spPr bwMode="auto">
              <a:xfrm>
                <a:off x="3759" y="1896"/>
                <a:ext cx="132" cy="300"/>
              </a:xfrm>
              <a:custGeom>
                <a:avLst/>
                <a:gdLst>
                  <a:gd name="T0" fmla="*/ 129 w 132"/>
                  <a:gd name="T1" fmla="*/ 296 h 300"/>
                  <a:gd name="T2" fmla="*/ 132 w 132"/>
                  <a:gd name="T3" fmla="*/ 0 h 300"/>
                  <a:gd name="T4" fmla="*/ 0 w 132"/>
                  <a:gd name="T5" fmla="*/ 0 h 300"/>
                  <a:gd name="T6" fmla="*/ 0 w 132"/>
                  <a:gd name="T7" fmla="*/ 300 h 300"/>
                  <a:gd name="T8" fmla="*/ 132 w 132"/>
                  <a:gd name="T9" fmla="*/ 300 h 300"/>
                  <a:gd name="T10" fmla="*/ 132 w 132"/>
                  <a:gd name="T11" fmla="*/ 300 h 300"/>
                  <a:gd name="T12" fmla="*/ 129 w 132"/>
                  <a:gd name="T13" fmla="*/ 296 h 3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2"/>
                  <a:gd name="T22" fmla="*/ 0 h 300"/>
                  <a:gd name="T23" fmla="*/ 132 w 132"/>
                  <a:gd name="T24" fmla="*/ 300 h 3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2" h="300">
                    <a:moveTo>
                      <a:pt x="129" y="296"/>
                    </a:moveTo>
                    <a:lnTo>
                      <a:pt x="132" y="0"/>
                    </a:lnTo>
                    <a:lnTo>
                      <a:pt x="0" y="0"/>
                    </a:lnTo>
                    <a:lnTo>
                      <a:pt x="0" y="300"/>
                    </a:lnTo>
                    <a:lnTo>
                      <a:pt x="132" y="300"/>
                    </a:lnTo>
                    <a:lnTo>
                      <a:pt x="129" y="2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Freeform 389"/>
              <p:cNvSpPr>
                <a:spLocks/>
              </p:cNvSpPr>
              <p:nvPr/>
            </p:nvSpPr>
            <p:spPr bwMode="auto">
              <a:xfrm>
                <a:off x="3759" y="1896"/>
                <a:ext cx="132" cy="300"/>
              </a:xfrm>
              <a:custGeom>
                <a:avLst/>
                <a:gdLst>
                  <a:gd name="T0" fmla="*/ 129 w 132"/>
                  <a:gd name="T1" fmla="*/ 296 h 300"/>
                  <a:gd name="T2" fmla="*/ 132 w 132"/>
                  <a:gd name="T3" fmla="*/ 0 h 300"/>
                  <a:gd name="T4" fmla="*/ 0 w 132"/>
                  <a:gd name="T5" fmla="*/ 0 h 300"/>
                  <a:gd name="T6" fmla="*/ 0 w 132"/>
                  <a:gd name="T7" fmla="*/ 300 h 300"/>
                  <a:gd name="T8" fmla="*/ 132 w 132"/>
                  <a:gd name="T9" fmla="*/ 300 h 300"/>
                  <a:gd name="T10" fmla="*/ 132 w 132"/>
                  <a:gd name="T11" fmla="*/ 30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2"/>
                  <a:gd name="T19" fmla="*/ 0 h 300"/>
                  <a:gd name="T20" fmla="*/ 132 w 132"/>
                  <a:gd name="T21" fmla="*/ 300 h 3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2" h="300">
                    <a:moveTo>
                      <a:pt x="129" y="296"/>
                    </a:moveTo>
                    <a:lnTo>
                      <a:pt x="132" y="0"/>
                    </a:lnTo>
                    <a:lnTo>
                      <a:pt x="0" y="0"/>
                    </a:lnTo>
                    <a:lnTo>
                      <a:pt x="0" y="300"/>
                    </a:lnTo>
                    <a:lnTo>
                      <a:pt x="132" y="30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Rectangle 390"/>
              <p:cNvSpPr>
                <a:spLocks noChangeArrowheads="1"/>
              </p:cNvSpPr>
              <p:nvPr/>
            </p:nvSpPr>
            <p:spPr bwMode="auto">
              <a:xfrm>
                <a:off x="3848" y="1448"/>
                <a:ext cx="172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56" name="Rectangle 391"/>
              <p:cNvSpPr>
                <a:spLocks noChangeArrowheads="1"/>
              </p:cNvSpPr>
              <p:nvPr/>
            </p:nvSpPr>
            <p:spPr bwMode="auto">
              <a:xfrm>
                <a:off x="3814" y="1600"/>
                <a:ext cx="77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7" name="Rectangle 392"/>
              <p:cNvSpPr>
                <a:spLocks noChangeArrowheads="1"/>
              </p:cNvSpPr>
              <p:nvPr/>
            </p:nvSpPr>
            <p:spPr bwMode="auto">
              <a:xfrm>
                <a:off x="3802" y="1982"/>
                <a:ext cx="77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B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8" name="Freeform 393"/>
              <p:cNvSpPr>
                <a:spLocks/>
              </p:cNvSpPr>
              <p:nvPr/>
            </p:nvSpPr>
            <p:spPr bwMode="auto">
              <a:xfrm>
                <a:off x="3577" y="2023"/>
                <a:ext cx="139" cy="1"/>
              </a:xfrm>
              <a:custGeom>
                <a:avLst/>
                <a:gdLst>
                  <a:gd name="T0" fmla="*/ 139 w 139"/>
                  <a:gd name="T1" fmla="*/ 0 h 1"/>
                  <a:gd name="T2" fmla="*/ 139 w 139"/>
                  <a:gd name="T3" fmla="*/ 0 h 1"/>
                  <a:gd name="T4" fmla="*/ 0 w 13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9"/>
                  <a:gd name="T10" fmla="*/ 0 h 1"/>
                  <a:gd name="T11" fmla="*/ 139 w 13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9" h="1">
                    <a:moveTo>
                      <a:pt x="139" y="0"/>
                    </a:moveTo>
                    <a:lnTo>
                      <a:pt x="139" y="0"/>
                    </a:lnTo>
                    <a:lnTo>
                      <a:pt x="0" y="0"/>
                    </a:lnTo>
                  </a:path>
                </a:pathLst>
              </a:custGeom>
              <a:noFill/>
              <a:ln w="396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Freeform 394"/>
              <p:cNvSpPr>
                <a:spLocks/>
              </p:cNvSpPr>
              <p:nvPr/>
            </p:nvSpPr>
            <p:spPr bwMode="auto">
              <a:xfrm>
                <a:off x="3577" y="1645"/>
                <a:ext cx="163" cy="4"/>
              </a:xfrm>
              <a:custGeom>
                <a:avLst/>
                <a:gdLst>
                  <a:gd name="T0" fmla="*/ 151 w 163"/>
                  <a:gd name="T1" fmla="*/ 0 h 4"/>
                  <a:gd name="T2" fmla="*/ 163 w 163"/>
                  <a:gd name="T3" fmla="*/ 4 h 4"/>
                  <a:gd name="T4" fmla="*/ 0 w 163"/>
                  <a:gd name="T5" fmla="*/ 4 h 4"/>
                  <a:gd name="T6" fmla="*/ 0 60000 65536"/>
                  <a:gd name="T7" fmla="*/ 0 60000 65536"/>
                  <a:gd name="T8" fmla="*/ 0 60000 65536"/>
                  <a:gd name="T9" fmla="*/ 0 w 163"/>
                  <a:gd name="T10" fmla="*/ 0 h 4"/>
                  <a:gd name="T11" fmla="*/ 163 w 16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" h="4">
                    <a:moveTo>
                      <a:pt x="151" y="0"/>
                    </a:moveTo>
                    <a:lnTo>
                      <a:pt x="163" y="4"/>
                    </a:lnTo>
                    <a:lnTo>
                      <a:pt x="0" y="4"/>
                    </a:lnTo>
                  </a:path>
                </a:pathLst>
              </a:custGeom>
              <a:noFill/>
              <a:ln w="396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Freeform 395"/>
              <p:cNvSpPr>
                <a:spLocks/>
              </p:cNvSpPr>
              <p:nvPr/>
            </p:nvSpPr>
            <p:spPr bwMode="auto">
              <a:xfrm>
                <a:off x="5226" y="1703"/>
                <a:ext cx="280" cy="300"/>
              </a:xfrm>
              <a:custGeom>
                <a:avLst/>
                <a:gdLst>
                  <a:gd name="T0" fmla="*/ 277 w 280"/>
                  <a:gd name="T1" fmla="*/ 296 h 300"/>
                  <a:gd name="T2" fmla="*/ 280 w 280"/>
                  <a:gd name="T3" fmla="*/ 0 h 300"/>
                  <a:gd name="T4" fmla="*/ 0 w 280"/>
                  <a:gd name="T5" fmla="*/ 0 h 300"/>
                  <a:gd name="T6" fmla="*/ 0 w 280"/>
                  <a:gd name="T7" fmla="*/ 300 h 300"/>
                  <a:gd name="T8" fmla="*/ 280 w 280"/>
                  <a:gd name="T9" fmla="*/ 300 h 300"/>
                  <a:gd name="T10" fmla="*/ 280 w 280"/>
                  <a:gd name="T11" fmla="*/ 30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0"/>
                  <a:gd name="T19" fmla="*/ 0 h 300"/>
                  <a:gd name="T20" fmla="*/ 280 w 280"/>
                  <a:gd name="T21" fmla="*/ 300 h 3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0" h="300">
                    <a:moveTo>
                      <a:pt x="277" y="296"/>
                    </a:moveTo>
                    <a:lnTo>
                      <a:pt x="280" y="0"/>
                    </a:lnTo>
                    <a:lnTo>
                      <a:pt x="0" y="0"/>
                    </a:lnTo>
                    <a:lnTo>
                      <a:pt x="0" y="300"/>
                    </a:lnTo>
                    <a:lnTo>
                      <a:pt x="280" y="30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Rectangle 396"/>
              <p:cNvSpPr>
                <a:spLocks noChangeArrowheads="1"/>
              </p:cNvSpPr>
              <p:nvPr/>
            </p:nvSpPr>
            <p:spPr bwMode="auto">
              <a:xfrm>
                <a:off x="5260" y="1793"/>
                <a:ext cx="77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2" name="Rectangle 397"/>
              <p:cNvSpPr>
                <a:spLocks noChangeArrowheads="1"/>
              </p:cNvSpPr>
              <p:nvPr/>
            </p:nvSpPr>
            <p:spPr bwMode="auto">
              <a:xfrm>
                <a:off x="5306" y="1793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3" name="Rectangle 398"/>
              <p:cNvSpPr>
                <a:spLocks noChangeArrowheads="1"/>
              </p:cNvSpPr>
              <p:nvPr/>
            </p:nvSpPr>
            <p:spPr bwMode="auto">
              <a:xfrm>
                <a:off x="5343" y="1793"/>
                <a:ext cx="83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4" name="Rectangle 399"/>
              <p:cNvSpPr>
                <a:spLocks noChangeArrowheads="1"/>
              </p:cNvSpPr>
              <p:nvPr/>
            </p:nvSpPr>
            <p:spPr bwMode="auto">
              <a:xfrm>
                <a:off x="5392" y="1793"/>
                <a:ext cx="86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5" name="Rectangle 400"/>
              <p:cNvSpPr>
                <a:spLocks noChangeArrowheads="1"/>
              </p:cNvSpPr>
              <p:nvPr/>
            </p:nvSpPr>
            <p:spPr bwMode="auto">
              <a:xfrm>
                <a:off x="5447" y="1793"/>
                <a:ext cx="6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6" name="Rectangle 401"/>
              <p:cNvSpPr>
                <a:spLocks noChangeArrowheads="1"/>
              </p:cNvSpPr>
              <p:nvPr/>
            </p:nvSpPr>
            <p:spPr bwMode="auto">
              <a:xfrm>
                <a:off x="5484" y="1793"/>
                <a:ext cx="49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7" name="Freeform 402"/>
              <p:cNvSpPr>
                <a:spLocks/>
              </p:cNvSpPr>
              <p:nvPr/>
            </p:nvSpPr>
            <p:spPr bwMode="auto">
              <a:xfrm>
                <a:off x="126" y="946"/>
                <a:ext cx="4995" cy="917"/>
              </a:xfrm>
              <a:custGeom>
                <a:avLst/>
                <a:gdLst>
                  <a:gd name="T0" fmla="*/ 4995 w 4995"/>
                  <a:gd name="T1" fmla="*/ 917 h 917"/>
                  <a:gd name="T2" fmla="*/ 4995 w 4995"/>
                  <a:gd name="T3" fmla="*/ 0 h 917"/>
                  <a:gd name="T4" fmla="*/ 0 w 4995"/>
                  <a:gd name="T5" fmla="*/ 5 h 917"/>
                  <a:gd name="T6" fmla="*/ 0 60000 65536"/>
                  <a:gd name="T7" fmla="*/ 0 60000 65536"/>
                  <a:gd name="T8" fmla="*/ 0 60000 65536"/>
                  <a:gd name="T9" fmla="*/ 0 w 4995"/>
                  <a:gd name="T10" fmla="*/ 0 h 917"/>
                  <a:gd name="T11" fmla="*/ 4995 w 4995"/>
                  <a:gd name="T12" fmla="*/ 917 h 9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995" h="917">
                    <a:moveTo>
                      <a:pt x="4995" y="917"/>
                    </a:moveTo>
                    <a:lnTo>
                      <a:pt x="4995" y="0"/>
                    </a:lnTo>
                    <a:lnTo>
                      <a:pt x="0" y="5"/>
                    </a:lnTo>
                  </a:path>
                </a:pathLst>
              </a:custGeom>
              <a:noFill/>
              <a:ln w="396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Rectangle 403"/>
              <p:cNvSpPr>
                <a:spLocks noChangeArrowheads="1"/>
              </p:cNvSpPr>
              <p:nvPr/>
            </p:nvSpPr>
            <p:spPr bwMode="auto">
              <a:xfrm>
                <a:off x="4266" y="1275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9" name="Rectangle 404"/>
              <p:cNvSpPr>
                <a:spLocks noChangeArrowheads="1"/>
              </p:cNvSpPr>
              <p:nvPr/>
            </p:nvSpPr>
            <p:spPr bwMode="auto">
              <a:xfrm>
                <a:off x="4266" y="1687"/>
                <a:ext cx="71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1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0" name="Rectangle 405"/>
              <p:cNvSpPr>
                <a:spLocks noChangeArrowheads="1"/>
              </p:cNvSpPr>
              <p:nvPr/>
            </p:nvSpPr>
            <p:spPr bwMode="auto">
              <a:xfrm>
                <a:off x="812" y="1436"/>
                <a:ext cx="77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12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Rectangle 406"/>
            <p:cNvSpPr>
              <a:spLocks noChangeArrowheads="1"/>
            </p:cNvSpPr>
            <p:nvPr/>
          </p:nvSpPr>
          <p:spPr bwMode="auto">
            <a:xfrm>
              <a:off x="858" y="1436"/>
              <a:ext cx="68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1200">
                  <a:solidFill>
                    <a:srgbClr val="000000"/>
                  </a:solidFill>
                  <a:latin typeface="Arial" charset="0"/>
                </a:rPr>
                <a:t>d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407"/>
            <p:cNvSpPr>
              <a:spLocks noChangeArrowheads="1"/>
            </p:cNvSpPr>
            <p:nvPr/>
          </p:nvSpPr>
          <p:spPr bwMode="auto">
            <a:xfrm>
              <a:off x="898" y="1436"/>
              <a:ext cx="68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1200">
                  <a:solidFill>
                    <a:srgbClr val="000000"/>
                  </a:solidFill>
                  <a:latin typeface="Arial" charset="0"/>
                </a:rPr>
                <a:t>d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408"/>
            <p:cNvSpPr>
              <a:spLocks noChangeArrowheads="1"/>
            </p:cNvSpPr>
            <p:nvPr/>
          </p:nvSpPr>
          <p:spPr bwMode="auto">
            <a:xfrm>
              <a:off x="935" y="1436"/>
              <a:ext cx="55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1200">
                  <a:solidFill>
                    <a:srgbClr val="000000"/>
                  </a:solidFill>
                  <a:latin typeface="Arial" charset="0"/>
                </a:rPr>
                <a:t>r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409"/>
            <p:cNvSpPr>
              <a:spLocks noChangeArrowheads="1"/>
            </p:cNvSpPr>
            <p:nvPr/>
          </p:nvSpPr>
          <p:spPr bwMode="auto">
            <a:xfrm>
              <a:off x="960" y="1436"/>
              <a:ext cx="71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1200">
                  <a:solidFill>
                    <a:srgbClr val="000000"/>
                  </a:solidFill>
                  <a:latin typeface="Arial" charset="0"/>
                </a:rPr>
                <a:t>e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1" name="Rectangle 410"/>
            <p:cNvSpPr>
              <a:spLocks noChangeArrowheads="1"/>
            </p:cNvSpPr>
            <p:nvPr/>
          </p:nvSpPr>
          <p:spPr bwMode="auto">
            <a:xfrm>
              <a:off x="996" y="1436"/>
              <a:ext cx="68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1200">
                  <a:solidFill>
                    <a:srgbClr val="000000"/>
                  </a:solidFill>
                  <a:latin typeface="Arial" charset="0"/>
                </a:rPr>
                <a:t>s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411"/>
            <p:cNvSpPr>
              <a:spLocks noChangeArrowheads="1"/>
            </p:cNvSpPr>
            <p:nvPr/>
          </p:nvSpPr>
          <p:spPr bwMode="auto">
            <a:xfrm>
              <a:off x="1030" y="1436"/>
              <a:ext cx="68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1200">
                  <a:solidFill>
                    <a:srgbClr val="000000"/>
                  </a:solidFill>
                  <a:latin typeface="Arial" charset="0"/>
                </a:rPr>
                <a:t>s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3" name="Line 412"/>
            <p:cNvSpPr>
              <a:spLocks noChangeShapeType="1"/>
            </p:cNvSpPr>
            <p:nvPr/>
          </p:nvSpPr>
          <p:spPr bwMode="auto">
            <a:xfrm>
              <a:off x="4958" y="1859"/>
              <a:ext cx="212" cy="4"/>
            </a:xfrm>
            <a:prstGeom prst="line">
              <a:avLst/>
            </a:prstGeom>
            <a:noFill/>
            <a:ln w="396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413"/>
            <p:cNvSpPr>
              <a:spLocks/>
            </p:cNvSpPr>
            <p:nvPr/>
          </p:nvSpPr>
          <p:spPr bwMode="auto">
            <a:xfrm>
              <a:off x="181" y="1304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60000 65536"/>
                <a:gd name="T7" fmla="*/ 0 60000 65536"/>
                <a:gd name="T8" fmla="*/ 0 60000 65536"/>
                <a:gd name="T9" fmla="*/ 0 w 19"/>
                <a:gd name="T10" fmla="*/ 0 h 1"/>
                <a:gd name="T11" fmla="*/ 19 w 1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">
                  <a:moveTo>
                    <a:pt x="19" y="0"/>
                  </a:move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414"/>
            <p:cNvSpPr>
              <a:spLocks/>
            </p:cNvSpPr>
            <p:nvPr/>
          </p:nvSpPr>
          <p:spPr bwMode="auto">
            <a:xfrm>
              <a:off x="181" y="1267"/>
              <a:ext cx="56" cy="74"/>
            </a:xfrm>
            <a:custGeom>
              <a:avLst/>
              <a:gdLst>
                <a:gd name="T0" fmla="*/ 0 w 56"/>
                <a:gd name="T1" fmla="*/ 0 h 74"/>
                <a:gd name="T2" fmla="*/ 0 w 56"/>
                <a:gd name="T3" fmla="*/ 74 h 74"/>
                <a:gd name="T4" fmla="*/ 56 w 56"/>
                <a:gd name="T5" fmla="*/ 37 h 74"/>
                <a:gd name="T6" fmla="*/ 0 w 56"/>
                <a:gd name="T7" fmla="*/ 4 h 74"/>
                <a:gd name="T8" fmla="*/ 0 w 56"/>
                <a:gd name="T9" fmla="*/ 4 h 74"/>
                <a:gd name="T10" fmla="*/ 0 w 56"/>
                <a:gd name="T11" fmla="*/ 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6"/>
                <a:gd name="T19" fmla="*/ 0 h 74"/>
                <a:gd name="T20" fmla="*/ 56 w 56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6" h="74">
                  <a:moveTo>
                    <a:pt x="0" y="0"/>
                  </a:moveTo>
                  <a:lnTo>
                    <a:pt x="0" y="74"/>
                  </a:lnTo>
                  <a:lnTo>
                    <a:pt x="56" y="3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415"/>
            <p:cNvSpPr>
              <a:spLocks/>
            </p:cNvSpPr>
            <p:nvPr/>
          </p:nvSpPr>
          <p:spPr bwMode="auto">
            <a:xfrm>
              <a:off x="492" y="1304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8" y="0"/>
                  </a:move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416"/>
            <p:cNvSpPr>
              <a:spLocks/>
            </p:cNvSpPr>
            <p:nvPr/>
          </p:nvSpPr>
          <p:spPr bwMode="auto">
            <a:xfrm>
              <a:off x="489" y="1267"/>
              <a:ext cx="55" cy="74"/>
            </a:xfrm>
            <a:custGeom>
              <a:avLst/>
              <a:gdLst>
                <a:gd name="T0" fmla="*/ 0 w 55"/>
                <a:gd name="T1" fmla="*/ 0 h 74"/>
                <a:gd name="T2" fmla="*/ 3 w 55"/>
                <a:gd name="T3" fmla="*/ 74 h 74"/>
                <a:gd name="T4" fmla="*/ 55 w 55"/>
                <a:gd name="T5" fmla="*/ 37 h 74"/>
                <a:gd name="T6" fmla="*/ 3 w 55"/>
                <a:gd name="T7" fmla="*/ 4 h 74"/>
                <a:gd name="T8" fmla="*/ 3 w 55"/>
                <a:gd name="T9" fmla="*/ 4 h 74"/>
                <a:gd name="T10" fmla="*/ 0 w 55"/>
                <a:gd name="T11" fmla="*/ 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5"/>
                <a:gd name="T19" fmla="*/ 0 h 74"/>
                <a:gd name="T20" fmla="*/ 55 w 55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5" h="74">
                  <a:moveTo>
                    <a:pt x="0" y="0"/>
                  </a:moveTo>
                  <a:lnTo>
                    <a:pt x="3" y="74"/>
                  </a:lnTo>
                  <a:lnTo>
                    <a:pt x="55" y="37"/>
                  </a:lnTo>
                  <a:lnTo>
                    <a:pt x="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417"/>
            <p:cNvSpPr>
              <a:spLocks/>
            </p:cNvSpPr>
            <p:nvPr/>
          </p:nvSpPr>
          <p:spPr bwMode="auto">
            <a:xfrm>
              <a:off x="726" y="1505"/>
              <a:ext cx="18" cy="5"/>
            </a:xfrm>
            <a:custGeom>
              <a:avLst/>
              <a:gdLst>
                <a:gd name="T0" fmla="*/ 18 w 18"/>
                <a:gd name="T1" fmla="*/ 0 h 5"/>
                <a:gd name="T2" fmla="*/ 0 w 18"/>
                <a:gd name="T3" fmla="*/ 5 h 5"/>
                <a:gd name="T4" fmla="*/ 18 w 18"/>
                <a:gd name="T5" fmla="*/ 0 h 5"/>
                <a:gd name="T6" fmla="*/ 0 60000 65536"/>
                <a:gd name="T7" fmla="*/ 0 60000 65536"/>
                <a:gd name="T8" fmla="*/ 0 60000 65536"/>
                <a:gd name="T9" fmla="*/ 0 w 18"/>
                <a:gd name="T10" fmla="*/ 0 h 5"/>
                <a:gd name="T11" fmla="*/ 18 w 18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5">
                  <a:moveTo>
                    <a:pt x="18" y="0"/>
                  </a:moveTo>
                  <a:lnTo>
                    <a:pt x="0" y="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418"/>
            <p:cNvSpPr>
              <a:spLocks/>
            </p:cNvSpPr>
            <p:nvPr/>
          </p:nvSpPr>
          <p:spPr bwMode="auto">
            <a:xfrm>
              <a:off x="726" y="1473"/>
              <a:ext cx="52" cy="69"/>
            </a:xfrm>
            <a:custGeom>
              <a:avLst/>
              <a:gdLst>
                <a:gd name="T0" fmla="*/ 0 w 52"/>
                <a:gd name="T1" fmla="*/ 0 h 69"/>
                <a:gd name="T2" fmla="*/ 0 w 52"/>
                <a:gd name="T3" fmla="*/ 69 h 69"/>
                <a:gd name="T4" fmla="*/ 52 w 52"/>
                <a:gd name="T5" fmla="*/ 37 h 69"/>
                <a:gd name="T6" fmla="*/ 0 w 52"/>
                <a:gd name="T7" fmla="*/ 0 h 69"/>
                <a:gd name="T8" fmla="*/ 0 w 52"/>
                <a:gd name="T9" fmla="*/ 0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69"/>
                <a:gd name="T17" fmla="*/ 52 w 52"/>
                <a:gd name="T18" fmla="*/ 69 h 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69">
                  <a:moveTo>
                    <a:pt x="0" y="0"/>
                  </a:moveTo>
                  <a:lnTo>
                    <a:pt x="0" y="69"/>
                  </a:lnTo>
                  <a:lnTo>
                    <a:pt x="52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419"/>
            <p:cNvSpPr>
              <a:spLocks/>
            </p:cNvSpPr>
            <p:nvPr/>
          </p:nvSpPr>
          <p:spPr bwMode="auto">
            <a:xfrm>
              <a:off x="489" y="1711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8" y="0"/>
                  </a:move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420"/>
            <p:cNvSpPr>
              <a:spLocks/>
            </p:cNvSpPr>
            <p:nvPr/>
          </p:nvSpPr>
          <p:spPr bwMode="auto">
            <a:xfrm>
              <a:off x="489" y="1674"/>
              <a:ext cx="55" cy="74"/>
            </a:xfrm>
            <a:custGeom>
              <a:avLst/>
              <a:gdLst>
                <a:gd name="T0" fmla="*/ 0 w 55"/>
                <a:gd name="T1" fmla="*/ 0 h 74"/>
                <a:gd name="T2" fmla="*/ 0 w 55"/>
                <a:gd name="T3" fmla="*/ 74 h 74"/>
                <a:gd name="T4" fmla="*/ 55 w 55"/>
                <a:gd name="T5" fmla="*/ 37 h 74"/>
                <a:gd name="T6" fmla="*/ 0 w 55"/>
                <a:gd name="T7" fmla="*/ 4 h 74"/>
                <a:gd name="T8" fmla="*/ 0 w 55"/>
                <a:gd name="T9" fmla="*/ 4 h 74"/>
                <a:gd name="T10" fmla="*/ 0 w 55"/>
                <a:gd name="T11" fmla="*/ 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5"/>
                <a:gd name="T19" fmla="*/ 0 h 74"/>
                <a:gd name="T20" fmla="*/ 55 w 55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5" h="74">
                  <a:moveTo>
                    <a:pt x="0" y="0"/>
                  </a:moveTo>
                  <a:lnTo>
                    <a:pt x="0" y="74"/>
                  </a:lnTo>
                  <a:lnTo>
                    <a:pt x="55" y="3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421"/>
            <p:cNvSpPr>
              <a:spLocks/>
            </p:cNvSpPr>
            <p:nvPr/>
          </p:nvSpPr>
          <p:spPr bwMode="auto">
            <a:xfrm>
              <a:off x="726" y="2188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8" y="0"/>
                  </a:move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422"/>
            <p:cNvSpPr>
              <a:spLocks/>
            </p:cNvSpPr>
            <p:nvPr/>
          </p:nvSpPr>
          <p:spPr bwMode="auto">
            <a:xfrm>
              <a:off x="726" y="2151"/>
              <a:ext cx="52" cy="74"/>
            </a:xfrm>
            <a:custGeom>
              <a:avLst/>
              <a:gdLst>
                <a:gd name="T0" fmla="*/ 0 w 52"/>
                <a:gd name="T1" fmla="*/ 0 h 74"/>
                <a:gd name="T2" fmla="*/ 0 w 52"/>
                <a:gd name="T3" fmla="*/ 74 h 74"/>
                <a:gd name="T4" fmla="*/ 52 w 52"/>
                <a:gd name="T5" fmla="*/ 37 h 74"/>
                <a:gd name="T6" fmla="*/ 0 w 52"/>
                <a:gd name="T7" fmla="*/ 4 h 74"/>
                <a:gd name="T8" fmla="*/ 0 w 52"/>
                <a:gd name="T9" fmla="*/ 4 h 74"/>
                <a:gd name="T10" fmla="*/ 0 w 52"/>
                <a:gd name="T11" fmla="*/ 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74"/>
                <a:gd name="T20" fmla="*/ 52 w 52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74">
                  <a:moveTo>
                    <a:pt x="0" y="0"/>
                  </a:moveTo>
                  <a:lnTo>
                    <a:pt x="0" y="74"/>
                  </a:lnTo>
                  <a:lnTo>
                    <a:pt x="52" y="3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423"/>
            <p:cNvSpPr>
              <a:spLocks/>
            </p:cNvSpPr>
            <p:nvPr/>
          </p:nvSpPr>
          <p:spPr bwMode="auto">
            <a:xfrm>
              <a:off x="421" y="1267"/>
              <a:ext cx="53" cy="70"/>
            </a:xfrm>
            <a:custGeom>
              <a:avLst/>
              <a:gdLst>
                <a:gd name="T0" fmla="*/ 25 w 53"/>
                <a:gd name="T1" fmla="*/ 66 h 70"/>
                <a:gd name="T2" fmla="*/ 31 w 53"/>
                <a:gd name="T3" fmla="*/ 70 h 70"/>
                <a:gd name="T4" fmla="*/ 34 w 53"/>
                <a:gd name="T5" fmla="*/ 66 h 70"/>
                <a:gd name="T6" fmla="*/ 37 w 53"/>
                <a:gd name="T7" fmla="*/ 66 h 70"/>
                <a:gd name="T8" fmla="*/ 40 w 53"/>
                <a:gd name="T9" fmla="*/ 62 h 70"/>
                <a:gd name="T10" fmla="*/ 43 w 53"/>
                <a:gd name="T11" fmla="*/ 58 h 70"/>
                <a:gd name="T12" fmla="*/ 46 w 53"/>
                <a:gd name="T13" fmla="*/ 53 h 70"/>
                <a:gd name="T14" fmla="*/ 50 w 53"/>
                <a:gd name="T15" fmla="*/ 49 h 70"/>
                <a:gd name="T16" fmla="*/ 53 w 53"/>
                <a:gd name="T17" fmla="*/ 45 h 70"/>
                <a:gd name="T18" fmla="*/ 53 w 53"/>
                <a:gd name="T19" fmla="*/ 41 h 70"/>
                <a:gd name="T20" fmla="*/ 53 w 53"/>
                <a:gd name="T21" fmla="*/ 33 h 70"/>
                <a:gd name="T22" fmla="*/ 53 w 53"/>
                <a:gd name="T23" fmla="*/ 29 h 70"/>
                <a:gd name="T24" fmla="*/ 53 w 53"/>
                <a:gd name="T25" fmla="*/ 21 h 70"/>
                <a:gd name="T26" fmla="*/ 50 w 53"/>
                <a:gd name="T27" fmla="*/ 17 h 70"/>
                <a:gd name="T28" fmla="*/ 46 w 53"/>
                <a:gd name="T29" fmla="*/ 12 h 70"/>
                <a:gd name="T30" fmla="*/ 43 w 53"/>
                <a:gd name="T31" fmla="*/ 8 h 70"/>
                <a:gd name="T32" fmla="*/ 40 w 53"/>
                <a:gd name="T33" fmla="*/ 4 h 70"/>
                <a:gd name="T34" fmla="*/ 37 w 53"/>
                <a:gd name="T35" fmla="*/ 4 h 70"/>
                <a:gd name="T36" fmla="*/ 34 w 53"/>
                <a:gd name="T37" fmla="*/ 0 h 70"/>
                <a:gd name="T38" fmla="*/ 31 w 53"/>
                <a:gd name="T39" fmla="*/ 0 h 70"/>
                <a:gd name="T40" fmla="*/ 25 w 53"/>
                <a:gd name="T41" fmla="*/ 0 h 70"/>
                <a:gd name="T42" fmla="*/ 22 w 53"/>
                <a:gd name="T43" fmla="*/ 0 h 70"/>
                <a:gd name="T44" fmla="*/ 19 w 53"/>
                <a:gd name="T45" fmla="*/ 0 h 70"/>
                <a:gd name="T46" fmla="*/ 13 w 53"/>
                <a:gd name="T47" fmla="*/ 4 h 70"/>
                <a:gd name="T48" fmla="*/ 10 w 53"/>
                <a:gd name="T49" fmla="*/ 4 h 70"/>
                <a:gd name="T50" fmla="*/ 6 w 53"/>
                <a:gd name="T51" fmla="*/ 8 h 70"/>
                <a:gd name="T52" fmla="*/ 6 w 53"/>
                <a:gd name="T53" fmla="*/ 12 h 70"/>
                <a:gd name="T54" fmla="*/ 3 w 53"/>
                <a:gd name="T55" fmla="*/ 17 h 70"/>
                <a:gd name="T56" fmla="*/ 0 w 53"/>
                <a:gd name="T57" fmla="*/ 21 h 70"/>
                <a:gd name="T58" fmla="*/ 0 w 53"/>
                <a:gd name="T59" fmla="*/ 29 h 70"/>
                <a:gd name="T60" fmla="*/ 0 w 53"/>
                <a:gd name="T61" fmla="*/ 33 h 70"/>
                <a:gd name="T62" fmla="*/ 0 w 53"/>
                <a:gd name="T63" fmla="*/ 41 h 70"/>
                <a:gd name="T64" fmla="*/ 0 w 53"/>
                <a:gd name="T65" fmla="*/ 45 h 70"/>
                <a:gd name="T66" fmla="*/ 3 w 53"/>
                <a:gd name="T67" fmla="*/ 49 h 70"/>
                <a:gd name="T68" fmla="*/ 6 w 53"/>
                <a:gd name="T69" fmla="*/ 53 h 70"/>
                <a:gd name="T70" fmla="*/ 6 w 53"/>
                <a:gd name="T71" fmla="*/ 58 h 70"/>
                <a:gd name="T72" fmla="*/ 10 w 53"/>
                <a:gd name="T73" fmla="*/ 62 h 70"/>
                <a:gd name="T74" fmla="*/ 13 w 53"/>
                <a:gd name="T75" fmla="*/ 66 h 70"/>
                <a:gd name="T76" fmla="*/ 19 w 53"/>
                <a:gd name="T77" fmla="*/ 66 h 70"/>
                <a:gd name="T78" fmla="*/ 22 w 53"/>
                <a:gd name="T79" fmla="*/ 70 h 70"/>
                <a:gd name="T80" fmla="*/ 25 w 53"/>
                <a:gd name="T81" fmla="*/ 70 h 70"/>
                <a:gd name="T82" fmla="*/ 25 w 53"/>
                <a:gd name="T83" fmla="*/ 70 h 70"/>
                <a:gd name="T84" fmla="*/ 25 w 53"/>
                <a:gd name="T85" fmla="*/ 66 h 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3"/>
                <a:gd name="T130" fmla="*/ 0 h 70"/>
                <a:gd name="T131" fmla="*/ 53 w 53"/>
                <a:gd name="T132" fmla="*/ 70 h 7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3" h="70">
                  <a:moveTo>
                    <a:pt x="25" y="66"/>
                  </a:moveTo>
                  <a:lnTo>
                    <a:pt x="31" y="70"/>
                  </a:lnTo>
                  <a:lnTo>
                    <a:pt x="34" y="66"/>
                  </a:lnTo>
                  <a:lnTo>
                    <a:pt x="37" y="66"/>
                  </a:lnTo>
                  <a:lnTo>
                    <a:pt x="40" y="62"/>
                  </a:lnTo>
                  <a:lnTo>
                    <a:pt x="43" y="58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3" y="45"/>
                  </a:lnTo>
                  <a:lnTo>
                    <a:pt x="53" y="41"/>
                  </a:lnTo>
                  <a:lnTo>
                    <a:pt x="53" y="33"/>
                  </a:lnTo>
                  <a:lnTo>
                    <a:pt x="53" y="29"/>
                  </a:lnTo>
                  <a:lnTo>
                    <a:pt x="53" y="21"/>
                  </a:lnTo>
                  <a:lnTo>
                    <a:pt x="50" y="17"/>
                  </a:lnTo>
                  <a:lnTo>
                    <a:pt x="46" y="12"/>
                  </a:lnTo>
                  <a:lnTo>
                    <a:pt x="43" y="8"/>
                  </a:lnTo>
                  <a:lnTo>
                    <a:pt x="40" y="4"/>
                  </a:lnTo>
                  <a:lnTo>
                    <a:pt x="37" y="4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6" y="8"/>
                  </a:lnTo>
                  <a:lnTo>
                    <a:pt x="6" y="12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3" y="49"/>
                  </a:lnTo>
                  <a:lnTo>
                    <a:pt x="6" y="53"/>
                  </a:lnTo>
                  <a:lnTo>
                    <a:pt x="6" y="58"/>
                  </a:lnTo>
                  <a:lnTo>
                    <a:pt x="10" y="62"/>
                  </a:lnTo>
                  <a:lnTo>
                    <a:pt x="13" y="66"/>
                  </a:lnTo>
                  <a:lnTo>
                    <a:pt x="19" y="66"/>
                  </a:lnTo>
                  <a:lnTo>
                    <a:pt x="22" y="70"/>
                  </a:lnTo>
                  <a:lnTo>
                    <a:pt x="25" y="70"/>
                  </a:lnTo>
                  <a:lnTo>
                    <a:pt x="25" y="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424"/>
            <p:cNvSpPr>
              <a:spLocks/>
            </p:cNvSpPr>
            <p:nvPr/>
          </p:nvSpPr>
          <p:spPr bwMode="auto">
            <a:xfrm>
              <a:off x="1670" y="1851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60000 65536"/>
                <a:gd name="T7" fmla="*/ 0 60000 65536"/>
                <a:gd name="T8" fmla="*/ 0 60000 65536"/>
                <a:gd name="T9" fmla="*/ 0 w 19"/>
                <a:gd name="T10" fmla="*/ 0 h 1"/>
                <a:gd name="T11" fmla="*/ 19 w 1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">
                  <a:moveTo>
                    <a:pt x="19" y="0"/>
                  </a:move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425"/>
            <p:cNvSpPr>
              <a:spLocks/>
            </p:cNvSpPr>
            <p:nvPr/>
          </p:nvSpPr>
          <p:spPr bwMode="auto">
            <a:xfrm>
              <a:off x="1667" y="1814"/>
              <a:ext cx="55" cy="74"/>
            </a:xfrm>
            <a:custGeom>
              <a:avLst/>
              <a:gdLst>
                <a:gd name="T0" fmla="*/ 0 w 55"/>
                <a:gd name="T1" fmla="*/ 0 h 74"/>
                <a:gd name="T2" fmla="*/ 3 w 55"/>
                <a:gd name="T3" fmla="*/ 74 h 74"/>
                <a:gd name="T4" fmla="*/ 55 w 55"/>
                <a:gd name="T5" fmla="*/ 37 h 74"/>
                <a:gd name="T6" fmla="*/ 3 w 55"/>
                <a:gd name="T7" fmla="*/ 4 h 74"/>
                <a:gd name="T8" fmla="*/ 3 w 55"/>
                <a:gd name="T9" fmla="*/ 4 h 74"/>
                <a:gd name="T10" fmla="*/ 0 w 55"/>
                <a:gd name="T11" fmla="*/ 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5"/>
                <a:gd name="T19" fmla="*/ 0 h 74"/>
                <a:gd name="T20" fmla="*/ 55 w 55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5" h="74">
                  <a:moveTo>
                    <a:pt x="0" y="0"/>
                  </a:moveTo>
                  <a:lnTo>
                    <a:pt x="3" y="74"/>
                  </a:lnTo>
                  <a:lnTo>
                    <a:pt x="55" y="37"/>
                  </a:lnTo>
                  <a:lnTo>
                    <a:pt x="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426"/>
            <p:cNvSpPr>
              <a:spLocks/>
            </p:cNvSpPr>
            <p:nvPr/>
          </p:nvSpPr>
          <p:spPr bwMode="auto">
            <a:xfrm>
              <a:off x="1729" y="2850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8" y="0"/>
                  </a:move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427"/>
            <p:cNvSpPr>
              <a:spLocks/>
            </p:cNvSpPr>
            <p:nvPr/>
          </p:nvSpPr>
          <p:spPr bwMode="auto">
            <a:xfrm>
              <a:off x="1725" y="2813"/>
              <a:ext cx="56" cy="74"/>
            </a:xfrm>
            <a:custGeom>
              <a:avLst/>
              <a:gdLst>
                <a:gd name="T0" fmla="*/ 0 w 56"/>
                <a:gd name="T1" fmla="*/ 0 h 74"/>
                <a:gd name="T2" fmla="*/ 4 w 56"/>
                <a:gd name="T3" fmla="*/ 74 h 74"/>
                <a:gd name="T4" fmla="*/ 56 w 56"/>
                <a:gd name="T5" fmla="*/ 37 h 74"/>
                <a:gd name="T6" fmla="*/ 4 w 56"/>
                <a:gd name="T7" fmla="*/ 4 h 74"/>
                <a:gd name="T8" fmla="*/ 4 w 56"/>
                <a:gd name="T9" fmla="*/ 4 h 74"/>
                <a:gd name="T10" fmla="*/ 0 w 56"/>
                <a:gd name="T11" fmla="*/ 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6"/>
                <a:gd name="T19" fmla="*/ 0 h 74"/>
                <a:gd name="T20" fmla="*/ 56 w 56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6" h="74">
                  <a:moveTo>
                    <a:pt x="0" y="0"/>
                  </a:moveTo>
                  <a:lnTo>
                    <a:pt x="4" y="74"/>
                  </a:lnTo>
                  <a:lnTo>
                    <a:pt x="56" y="37"/>
                  </a:lnTo>
                  <a:lnTo>
                    <a:pt x="4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428"/>
            <p:cNvSpPr>
              <a:spLocks/>
            </p:cNvSpPr>
            <p:nvPr/>
          </p:nvSpPr>
          <p:spPr bwMode="auto">
            <a:xfrm>
              <a:off x="1529" y="1818"/>
              <a:ext cx="52" cy="70"/>
            </a:xfrm>
            <a:custGeom>
              <a:avLst/>
              <a:gdLst>
                <a:gd name="T0" fmla="*/ 24 w 52"/>
                <a:gd name="T1" fmla="*/ 70 h 70"/>
                <a:gd name="T2" fmla="*/ 30 w 52"/>
                <a:gd name="T3" fmla="*/ 70 h 70"/>
                <a:gd name="T4" fmla="*/ 33 w 52"/>
                <a:gd name="T5" fmla="*/ 70 h 70"/>
                <a:gd name="T6" fmla="*/ 37 w 52"/>
                <a:gd name="T7" fmla="*/ 66 h 70"/>
                <a:gd name="T8" fmla="*/ 40 w 52"/>
                <a:gd name="T9" fmla="*/ 66 h 70"/>
                <a:gd name="T10" fmla="*/ 43 w 52"/>
                <a:gd name="T11" fmla="*/ 62 h 70"/>
                <a:gd name="T12" fmla="*/ 46 w 52"/>
                <a:gd name="T13" fmla="*/ 57 h 70"/>
                <a:gd name="T14" fmla="*/ 49 w 52"/>
                <a:gd name="T15" fmla="*/ 53 h 70"/>
                <a:gd name="T16" fmla="*/ 49 w 52"/>
                <a:gd name="T17" fmla="*/ 49 h 70"/>
                <a:gd name="T18" fmla="*/ 52 w 52"/>
                <a:gd name="T19" fmla="*/ 41 h 70"/>
                <a:gd name="T20" fmla="*/ 52 w 52"/>
                <a:gd name="T21" fmla="*/ 37 h 70"/>
                <a:gd name="T22" fmla="*/ 52 w 52"/>
                <a:gd name="T23" fmla="*/ 29 h 70"/>
                <a:gd name="T24" fmla="*/ 49 w 52"/>
                <a:gd name="T25" fmla="*/ 25 h 70"/>
                <a:gd name="T26" fmla="*/ 49 w 52"/>
                <a:gd name="T27" fmla="*/ 20 h 70"/>
                <a:gd name="T28" fmla="*/ 46 w 52"/>
                <a:gd name="T29" fmla="*/ 16 h 70"/>
                <a:gd name="T30" fmla="*/ 43 w 52"/>
                <a:gd name="T31" fmla="*/ 12 h 70"/>
                <a:gd name="T32" fmla="*/ 40 w 52"/>
                <a:gd name="T33" fmla="*/ 8 h 70"/>
                <a:gd name="T34" fmla="*/ 37 w 52"/>
                <a:gd name="T35" fmla="*/ 4 h 70"/>
                <a:gd name="T36" fmla="*/ 33 w 52"/>
                <a:gd name="T37" fmla="*/ 4 h 70"/>
                <a:gd name="T38" fmla="*/ 30 w 52"/>
                <a:gd name="T39" fmla="*/ 0 h 70"/>
                <a:gd name="T40" fmla="*/ 24 w 52"/>
                <a:gd name="T41" fmla="*/ 0 h 70"/>
                <a:gd name="T42" fmla="*/ 21 w 52"/>
                <a:gd name="T43" fmla="*/ 0 h 70"/>
                <a:gd name="T44" fmla="*/ 18 w 52"/>
                <a:gd name="T45" fmla="*/ 4 h 70"/>
                <a:gd name="T46" fmla="*/ 12 w 52"/>
                <a:gd name="T47" fmla="*/ 4 h 70"/>
                <a:gd name="T48" fmla="*/ 9 w 52"/>
                <a:gd name="T49" fmla="*/ 8 h 70"/>
                <a:gd name="T50" fmla="*/ 6 w 52"/>
                <a:gd name="T51" fmla="*/ 12 h 70"/>
                <a:gd name="T52" fmla="*/ 3 w 52"/>
                <a:gd name="T53" fmla="*/ 16 h 70"/>
                <a:gd name="T54" fmla="*/ 3 w 52"/>
                <a:gd name="T55" fmla="*/ 20 h 70"/>
                <a:gd name="T56" fmla="*/ 0 w 52"/>
                <a:gd name="T57" fmla="*/ 25 h 70"/>
                <a:gd name="T58" fmla="*/ 0 w 52"/>
                <a:gd name="T59" fmla="*/ 29 h 70"/>
                <a:gd name="T60" fmla="*/ 0 w 52"/>
                <a:gd name="T61" fmla="*/ 37 h 70"/>
                <a:gd name="T62" fmla="*/ 0 w 52"/>
                <a:gd name="T63" fmla="*/ 41 h 70"/>
                <a:gd name="T64" fmla="*/ 0 w 52"/>
                <a:gd name="T65" fmla="*/ 49 h 70"/>
                <a:gd name="T66" fmla="*/ 3 w 52"/>
                <a:gd name="T67" fmla="*/ 53 h 70"/>
                <a:gd name="T68" fmla="*/ 3 w 52"/>
                <a:gd name="T69" fmla="*/ 57 h 70"/>
                <a:gd name="T70" fmla="*/ 6 w 52"/>
                <a:gd name="T71" fmla="*/ 62 h 70"/>
                <a:gd name="T72" fmla="*/ 9 w 52"/>
                <a:gd name="T73" fmla="*/ 66 h 70"/>
                <a:gd name="T74" fmla="*/ 12 w 52"/>
                <a:gd name="T75" fmla="*/ 66 h 70"/>
                <a:gd name="T76" fmla="*/ 18 w 52"/>
                <a:gd name="T77" fmla="*/ 70 h 70"/>
                <a:gd name="T78" fmla="*/ 21 w 52"/>
                <a:gd name="T79" fmla="*/ 70 h 70"/>
                <a:gd name="T80" fmla="*/ 24 w 52"/>
                <a:gd name="T81" fmla="*/ 70 h 70"/>
                <a:gd name="T82" fmla="*/ 24 w 52"/>
                <a:gd name="T83" fmla="*/ 70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2"/>
                <a:gd name="T127" fmla="*/ 0 h 70"/>
                <a:gd name="T128" fmla="*/ 52 w 52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2" h="70">
                  <a:moveTo>
                    <a:pt x="24" y="70"/>
                  </a:moveTo>
                  <a:lnTo>
                    <a:pt x="30" y="70"/>
                  </a:lnTo>
                  <a:lnTo>
                    <a:pt x="33" y="70"/>
                  </a:lnTo>
                  <a:lnTo>
                    <a:pt x="37" y="66"/>
                  </a:lnTo>
                  <a:lnTo>
                    <a:pt x="40" y="66"/>
                  </a:lnTo>
                  <a:lnTo>
                    <a:pt x="43" y="62"/>
                  </a:lnTo>
                  <a:lnTo>
                    <a:pt x="46" y="57"/>
                  </a:lnTo>
                  <a:lnTo>
                    <a:pt x="49" y="53"/>
                  </a:lnTo>
                  <a:lnTo>
                    <a:pt x="49" y="49"/>
                  </a:lnTo>
                  <a:lnTo>
                    <a:pt x="52" y="41"/>
                  </a:lnTo>
                  <a:lnTo>
                    <a:pt x="52" y="37"/>
                  </a:lnTo>
                  <a:lnTo>
                    <a:pt x="52" y="29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6" y="16"/>
                  </a:lnTo>
                  <a:lnTo>
                    <a:pt x="43" y="12"/>
                  </a:lnTo>
                  <a:lnTo>
                    <a:pt x="40" y="8"/>
                  </a:lnTo>
                  <a:lnTo>
                    <a:pt x="37" y="4"/>
                  </a:lnTo>
                  <a:lnTo>
                    <a:pt x="33" y="4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9" y="8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3" y="20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9"/>
                  </a:lnTo>
                  <a:lnTo>
                    <a:pt x="3" y="53"/>
                  </a:lnTo>
                  <a:lnTo>
                    <a:pt x="3" y="57"/>
                  </a:lnTo>
                  <a:lnTo>
                    <a:pt x="6" y="62"/>
                  </a:lnTo>
                  <a:lnTo>
                    <a:pt x="9" y="66"/>
                  </a:lnTo>
                  <a:lnTo>
                    <a:pt x="12" y="66"/>
                  </a:lnTo>
                  <a:lnTo>
                    <a:pt x="18" y="70"/>
                  </a:lnTo>
                  <a:lnTo>
                    <a:pt x="21" y="70"/>
                  </a:lnTo>
                  <a:lnTo>
                    <a:pt x="24" y="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429"/>
            <p:cNvSpPr>
              <a:spLocks/>
            </p:cNvSpPr>
            <p:nvPr/>
          </p:nvSpPr>
          <p:spPr bwMode="auto">
            <a:xfrm>
              <a:off x="2596" y="2237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8" y="0"/>
                  </a:move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430"/>
            <p:cNvSpPr>
              <a:spLocks/>
            </p:cNvSpPr>
            <p:nvPr/>
          </p:nvSpPr>
          <p:spPr bwMode="auto">
            <a:xfrm>
              <a:off x="2593" y="2200"/>
              <a:ext cx="55" cy="74"/>
            </a:xfrm>
            <a:custGeom>
              <a:avLst/>
              <a:gdLst>
                <a:gd name="T0" fmla="*/ 0 w 55"/>
                <a:gd name="T1" fmla="*/ 0 h 74"/>
                <a:gd name="T2" fmla="*/ 3 w 55"/>
                <a:gd name="T3" fmla="*/ 74 h 74"/>
                <a:gd name="T4" fmla="*/ 55 w 55"/>
                <a:gd name="T5" fmla="*/ 37 h 74"/>
                <a:gd name="T6" fmla="*/ 3 w 55"/>
                <a:gd name="T7" fmla="*/ 4 h 74"/>
                <a:gd name="T8" fmla="*/ 3 w 55"/>
                <a:gd name="T9" fmla="*/ 4 h 74"/>
                <a:gd name="T10" fmla="*/ 0 w 55"/>
                <a:gd name="T11" fmla="*/ 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5"/>
                <a:gd name="T19" fmla="*/ 0 h 74"/>
                <a:gd name="T20" fmla="*/ 55 w 55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5" h="74">
                  <a:moveTo>
                    <a:pt x="0" y="0"/>
                  </a:moveTo>
                  <a:lnTo>
                    <a:pt x="3" y="74"/>
                  </a:lnTo>
                  <a:lnTo>
                    <a:pt x="55" y="37"/>
                  </a:lnTo>
                  <a:lnTo>
                    <a:pt x="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431"/>
            <p:cNvSpPr>
              <a:spLocks/>
            </p:cNvSpPr>
            <p:nvPr/>
          </p:nvSpPr>
          <p:spPr bwMode="auto">
            <a:xfrm>
              <a:off x="2645" y="2451"/>
              <a:ext cx="19" cy="4"/>
            </a:xfrm>
            <a:custGeom>
              <a:avLst/>
              <a:gdLst>
                <a:gd name="T0" fmla="*/ 19 w 19"/>
                <a:gd name="T1" fmla="*/ 0 h 4"/>
                <a:gd name="T2" fmla="*/ 0 w 19"/>
                <a:gd name="T3" fmla="*/ 4 h 4"/>
                <a:gd name="T4" fmla="*/ 19 w 19"/>
                <a:gd name="T5" fmla="*/ 0 h 4"/>
                <a:gd name="T6" fmla="*/ 0 60000 65536"/>
                <a:gd name="T7" fmla="*/ 0 60000 65536"/>
                <a:gd name="T8" fmla="*/ 0 60000 65536"/>
                <a:gd name="T9" fmla="*/ 0 w 19"/>
                <a:gd name="T10" fmla="*/ 0 h 4"/>
                <a:gd name="T11" fmla="*/ 19 w 19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4">
                  <a:moveTo>
                    <a:pt x="19" y="0"/>
                  </a:moveTo>
                  <a:lnTo>
                    <a:pt x="0" y="4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432"/>
            <p:cNvSpPr>
              <a:spLocks/>
            </p:cNvSpPr>
            <p:nvPr/>
          </p:nvSpPr>
          <p:spPr bwMode="auto">
            <a:xfrm>
              <a:off x="2645" y="2418"/>
              <a:ext cx="52" cy="70"/>
            </a:xfrm>
            <a:custGeom>
              <a:avLst/>
              <a:gdLst>
                <a:gd name="T0" fmla="*/ 0 w 52"/>
                <a:gd name="T1" fmla="*/ 0 h 70"/>
                <a:gd name="T2" fmla="*/ 0 w 52"/>
                <a:gd name="T3" fmla="*/ 70 h 70"/>
                <a:gd name="T4" fmla="*/ 52 w 52"/>
                <a:gd name="T5" fmla="*/ 37 h 70"/>
                <a:gd name="T6" fmla="*/ 0 w 52"/>
                <a:gd name="T7" fmla="*/ 0 h 70"/>
                <a:gd name="T8" fmla="*/ 0 w 52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70"/>
                <a:gd name="T17" fmla="*/ 52 w 52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70">
                  <a:moveTo>
                    <a:pt x="0" y="0"/>
                  </a:moveTo>
                  <a:lnTo>
                    <a:pt x="0" y="70"/>
                  </a:lnTo>
                  <a:lnTo>
                    <a:pt x="52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433"/>
            <p:cNvSpPr>
              <a:spLocks/>
            </p:cNvSpPr>
            <p:nvPr/>
          </p:nvSpPr>
          <p:spPr bwMode="auto">
            <a:xfrm>
              <a:off x="2645" y="2850"/>
              <a:ext cx="19" cy="4"/>
            </a:xfrm>
            <a:custGeom>
              <a:avLst/>
              <a:gdLst>
                <a:gd name="T0" fmla="*/ 19 w 19"/>
                <a:gd name="T1" fmla="*/ 0 h 4"/>
                <a:gd name="T2" fmla="*/ 0 w 19"/>
                <a:gd name="T3" fmla="*/ 4 h 4"/>
                <a:gd name="T4" fmla="*/ 19 w 19"/>
                <a:gd name="T5" fmla="*/ 0 h 4"/>
                <a:gd name="T6" fmla="*/ 0 60000 65536"/>
                <a:gd name="T7" fmla="*/ 0 60000 65536"/>
                <a:gd name="T8" fmla="*/ 0 60000 65536"/>
                <a:gd name="T9" fmla="*/ 0 w 19"/>
                <a:gd name="T10" fmla="*/ 0 h 4"/>
                <a:gd name="T11" fmla="*/ 19 w 19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4">
                  <a:moveTo>
                    <a:pt x="19" y="0"/>
                  </a:moveTo>
                  <a:lnTo>
                    <a:pt x="0" y="4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434"/>
            <p:cNvSpPr>
              <a:spLocks/>
            </p:cNvSpPr>
            <p:nvPr/>
          </p:nvSpPr>
          <p:spPr bwMode="auto">
            <a:xfrm>
              <a:off x="2642" y="2817"/>
              <a:ext cx="55" cy="70"/>
            </a:xfrm>
            <a:custGeom>
              <a:avLst/>
              <a:gdLst>
                <a:gd name="T0" fmla="*/ 0 w 55"/>
                <a:gd name="T1" fmla="*/ 0 h 70"/>
                <a:gd name="T2" fmla="*/ 3 w 55"/>
                <a:gd name="T3" fmla="*/ 70 h 70"/>
                <a:gd name="T4" fmla="*/ 55 w 55"/>
                <a:gd name="T5" fmla="*/ 37 h 70"/>
                <a:gd name="T6" fmla="*/ 3 w 55"/>
                <a:gd name="T7" fmla="*/ 0 h 70"/>
                <a:gd name="T8" fmla="*/ 3 w 55"/>
                <a:gd name="T9" fmla="*/ 0 h 70"/>
                <a:gd name="T10" fmla="*/ 0 w 55"/>
                <a:gd name="T11" fmla="*/ 0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5"/>
                <a:gd name="T19" fmla="*/ 0 h 70"/>
                <a:gd name="T20" fmla="*/ 55 w 55"/>
                <a:gd name="T21" fmla="*/ 70 h 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5" h="70">
                  <a:moveTo>
                    <a:pt x="0" y="0"/>
                  </a:moveTo>
                  <a:lnTo>
                    <a:pt x="3" y="70"/>
                  </a:lnTo>
                  <a:lnTo>
                    <a:pt x="55" y="37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435"/>
            <p:cNvSpPr>
              <a:spLocks/>
            </p:cNvSpPr>
            <p:nvPr/>
          </p:nvSpPr>
          <p:spPr bwMode="auto">
            <a:xfrm>
              <a:off x="3005" y="3072"/>
              <a:ext cx="18" cy="4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4 h 4"/>
                <a:gd name="T4" fmla="*/ 18 w 18"/>
                <a:gd name="T5" fmla="*/ 0 h 4"/>
                <a:gd name="T6" fmla="*/ 0 60000 65536"/>
                <a:gd name="T7" fmla="*/ 0 60000 65536"/>
                <a:gd name="T8" fmla="*/ 0 60000 65536"/>
                <a:gd name="T9" fmla="*/ 0 w 18"/>
                <a:gd name="T10" fmla="*/ 0 h 4"/>
                <a:gd name="T11" fmla="*/ 18 w 18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4">
                  <a:moveTo>
                    <a:pt x="18" y="0"/>
                  </a:moveTo>
                  <a:lnTo>
                    <a:pt x="0" y="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436"/>
            <p:cNvSpPr>
              <a:spLocks/>
            </p:cNvSpPr>
            <p:nvPr/>
          </p:nvSpPr>
          <p:spPr bwMode="auto">
            <a:xfrm>
              <a:off x="3005" y="3039"/>
              <a:ext cx="52" cy="70"/>
            </a:xfrm>
            <a:custGeom>
              <a:avLst/>
              <a:gdLst>
                <a:gd name="T0" fmla="*/ 0 w 52"/>
                <a:gd name="T1" fmla="*/ 0 h 70"/>
                <a:gd name="T2" fmla="*/ 0 w 52"/>
                <a:gd name="T3" fmla="*/ 70 h 70"/>
                <a:gd name="T4" fmla="*/ 52 w 52"/>
                <a:gd name="T5" fmla="*/ 37 h 70"/>
                <a:gd name="T6" fmla="*/ 0 w 52"/>
                <a:gd name="T7" fmla="*/ 0 h 70"/>
                <a:gd name="T8" fmla="*/ 0 w 52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70"/>
                <a:gd name="T17" fmla="*/ 52 w 52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70">
                  <a:moveTo>
                    <a:pt x="0" y="0"/>
                  </a:moveTo>
                  <a:lnTo>
                    <a:pt x="0" y="70"/>
                  </a:lnTo>
                  <a:lnTo>
                    <a:pt x="52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437"/>
            <p:cNvSpPr>
              <a:spLocks/>
            </p:cNvSpPr>
            <p:nvPr/>
          </p:nvSpPr>
          <p:spPr bwMode="auto">
            <a:xfrm>
              <a:off x="3491" y="3072"/>
              <a:ext cx="18" cy="4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4 h 4"/>
                <a:gd name="T4" fmla="*/ 18 w 18"/>
                <a:gd name="T5" fmla="*/ 0 h 4"/>
                <a:gd name="T6" fmla="*/ 0 60000 65536"/>
                <a:gd name="T7" fmla="*/ 0 60000 65536"/>
                <a:gd name="T8" fmla="*/ 0 60000 65536"/>
                <a:gd name="T9" fmla="*/ 0 w 18"/>
                <a:gd name="T10" fmla="*/ 0 h 4"/>
                <a:gd name="T11" fmla="*/ 18 w 18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4">
                  <a:moveTo>
                    <a:pt x="18" y="0"/>
                  </a:moveTo>
                  <a:lnTo>
                    <a:pt x="0" y="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438"/>
            <p:cNvSpPr>
              <a:spLocks/>
            </p:cNvSpPr>
            <p:nvPr/>
          </p:nvSpPr>
          <p:spPr bwMode="auto">
            <a:xfrm>
              <a:off x="3491" y="3039"/>
              <a:ext cx="52" cy="70"/>
            </a:xfrm>
            <a:custGeom>
              <a:avLst/>
              <a:gdLst>
                <a:gd name="T0" fmla="*/ 0 w 52"/>
                <a:gd name="T1" fmla="*/ 0 h 70"/>
                <a:gd name="T2" fmla="*/ 0 w 52"/>
                <a:gd name="T3" fmla="*/ 70 h 70"/>
                <a:gd name="T4" fmla="*/ 52 w 52"/>
                <a:gd name="T5" fmla="*/ 37 h 70"/>
                <a:gd name="T6" fmla="*/ 0 w 52"/>
                <a:gd name="T7" fmla="*/ 0 h 70"/>
                <a:gd name="T8" fmla="*/ 0 w 52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70"/>
                <a:gd name="T17" fmla="*/ 52 w 52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70">
                  <a:moveTo>
                    <a:pt x="0" y="0"/>
                  </a:moveTo>
                  <a:lnTo>
                    <a:pt x="0" y="70"/>
                  </a:lnTo>
                  <a:lnTo>
                    <a:pt x="52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39"/>
            <p:cNvSpPr>
              <a:spLocks/>
            </p:cNvSpPr>
            <p:nvPr/>
          </p:nvSpPr>
          <p:spPr bwMode="auto">
            <a:xfrm>
              <a:off x="4134" y="2463"/>
              <a:ext cx="18" cy="4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4 h 4"/>
                <a:gd name="T4" fmla="*/ 18 w 18"/>
                <a:gd name="T5" fmla="*/ 0 h 4"/>
                <a:gd name="T6" fmla="*/ 0 60000 65536"/>
                <a:gd name="T7" fmla="*/ 0 60000 65536"/>
                <a:gd name="T8" fmla="*/ 0 60000 65536"/>
                <a:gd name="T9" fmla="*/ 0 w 18"/>
                <a:gd name="T10" fmla="*/ 0 h 4"/>
                <a:gd name="T11" fmla="*/ 18 w 18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4">
                  <a:moveTo>
                    <a:pt x="18" y="0"/>
                  </a:moveTo>
                  <a:lnTo>
                    <a:pt x="0" y="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40"/>
            <p:cNvSpPr>
              <a:spLocks/>
            </p:cNvSpPr>
            <p:nvPr/>
          </p:nvSpPr>
          <p:spPr bwMode="auto">
            <a:xfrm>
              <a:off x="4134" y="2430"/>
              <a:ext cx="52" cy="70"/>
            </a:xfrm>
            <a:custGeom>
              <a:avLst/>
              <a:gdLst>
                <a:gd name="T0" fmla="*/ 0 w 52"/>
                <a:gd name="T1" fmla="*/ 0 h 70"/>
                <a:gd name="T2" fmla="*/ 0 w 52"/>
                <a:gd name="T3" fmla="*/ 70 h 70"/>
                <a:gd name="T4" fmla="*/ 52 w 52"/>
                <a:gd name="T5" fmla="*/ 37 h 70"/>
                <a:gd name="T6" fmla="*/ 0 w 52"/>
                <a:gd name="T7" fmla="*/ 0 h 70"/>
                <a:gd name="T8" fmla="*/ 0 w 52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70"/>
                <a:gd name="T17" fmla="*/ 52 w 52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70">
                  <a:moveTo>
                    <a:pt x="0" y="0"/>
                  </a:moveTo>
                  <a:lnTo>
                    <a:pt x="0" y="70"/>
                  </a:lnTo>
                  <a:lnTo>
                    <a:pt x="52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41"/>
            <p:cNvSpPr>
              <a:spLocks/>
            </p:cNvSpPr>
            <p:nvPr/>
          </p:nvSpPr>
          <p:spPr bwMode="auto">
            <a:xfrm>
              <a:off x="4134" y="2328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8" y="0"/>
                  </a:move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42"/>
            <p:cNvSpPr>
              <a:spLocks/>
            </p:cNvSpPr>
            <p:nvPr/>
          </p:nvSpPr>
          <p:spPr bwMode="auto">
            <a:xfrm>
              <a:off x="4134" y="2291"/>
              <a:ext cx="52" cy="74"/>
            </a:xfrm>
            <a:custGeom>
              <a:avLst/>
              <a:gdLst>
                <a:gd name="T0" fmla="*/ 0 w 52"/>
                <a:gd name="T1" fmla="*/ 0 h 74"/>
                <a:gd name="T2" fmla="*/ 0 w 52"/>
                <a:gd name="T3" fmla="*/ 74 h 74"/>
                <a:gd name="T4" fmla="*/ 52 w 52"/>
                <a:gd name="T5" fmla="*/ 37 h 74"/>
                <a:gd name="T6" fmla="*/ 0 w 52"/>
                <a:gd name="T7" fmla="*/ 4 h 74"/>
                <a:gd name="T8" fmla="*/ 0 w 52"/>
                <a:gd name="T9" fmla="*/ 4 h 74"/>
                <a:gd name="T10" fmla="*/ 0 w 52"/>
                <a:gd name="T11" fmla="*/ 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74"/>
                <a:gd name="T20" fmla="*/ 52 w 52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74">
                  <a:moveTo>
                    <a:pt x="0" y="0"/>
                  </a:moveTo>
                  <a:lnTo>
                    <a:pt x="0" y="74"/>
                  </a:lnTo>
                  <a:lnTo>
                    <a:pt x="52" y="3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3"/>
            <p:cNvSpPr>
              <a:spLocks/>
            </p:cNvSpPr>
            <p:nvPr/>
          </p:nvSpPr>
          <p:spPr bwMode="auto">
            <a:xfrm>
              <a:off x="4134" y="2192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8" y="0"/>
                  </a:move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44"/>
            <p:cNvSpPr>
              <a:spLocks/>
            </p:cNvSpPr>
            <p:nvPr/>
          </p:nvSpPr>
          <p:spPr bwMode="auto">
            <a:xfrm>
              <a:off x="4134" y="2155"/>
              <a:ext cx="52" cy="74"/>
            </a:xfrm>
            <a:custGeom>
              <a:avLst/>
              <a:gdLst>
                <a:gd name="T0" fmla="*/ 0 w 52"/>
                <a:gd name="T1" fmla="*/ 0 h 74"/>
                <a:gd name="T2" fmla="*/ 0 w 52"/>
                <a:gd name="T3" fmla="*/ 74 h 74"/>
                <a:gd name="T4" fmla="*/ 52 w 52"/>
                <a:gd name="T5" fmla="*/ 37 h 74"/>
                <a:gd name="T6" fmla="*/ 0 w 52"/>
                <a:gd name="T7" fmla="*/ 0 h 74"/>
                <a:gd name="T8" fmla="*/ 0 w 52"/>
                <a:gd name="T9" fmla="*/ 0 h 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74"/>
                <a:gd name="T17" fmla="*/ 52 w 52"/>
                <a:gd name="T18" fmla="*/ 74 h 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74">
                  <a:moveTo>
                    <a:pt x="0" y="0"/>
                  </a:moveTo>
                  <a:lnTo>
                    <a:pt x="0" y="74"/>
                  </a:lnTo>
                  <a:lnTo>
                    <a:pt x="52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45"/>
            <p:cNvSpPr>
              <a:spLocks/>
            </p:cNvSpPr>
            <p:nvPr/>
          </p:nvSpPr>
          <p:spPr bwMode="auto">
            <a:xfrm>
              <a:off x="4131" y="2052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8" y="0"/>
                  </a:move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46"/>
            <p:cNvSpPr>
              <a:spLocks/>
            </p:cNvSpPr>
            <p:nvPr/>
          </p:nvSpPr>
          <p:spPr bwMode="auto">
            <a:xfrm>
              <a:off x="4131" y="2015"/>
              <a:ext cx="52" cy="74"/>
            </a:xfrm>
            <a:custGeom>
              <a:avLst/>
              <a:gdLst>
                <a:gd name="T0" fmla="*/ 0 w 52"/>
                <a:gd name="T1" fmla="*/ 0 h 74"/>
                <a:gd name="T2" fmla="*/ 0 w 52"/>
                <a:gd name="T3" fmla="*/ 74 h 74"/>
                <a:gd name="T4" fmla="*/ 52 w 52"/>
                <a:gd name="T5" fmla="*/ 37 h 74"/>
                <a:gd name="T6" fmla="*/ 0 w 52"/>
                <a:gd name="T7" fmla="*/ 4 h 74"/>
                <a:gd name="T8" fmla="*/ 0 w 52"/>
                <a:gd name="T9" fmla="*/ 4 h 74"/>
                <a:gd name="T10" fmla="*/ 0 w 52"/>
                <a:gd name="T11" fmla="*/ 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74"/>
                <a:gd name="T20" fmla="*/ 52 w 52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74">
                  <a:moveTo>
                    <a:pt x="0" y="0"/>
                  </a:moveTo>
                  <a:lnTo>
                    <a:pt x="0" y="74"/>
                  </a:lnTo>
                  <a:lnTo>
                    <a:pt x="52" y="3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47"/>
            <p:cNvSpPr>
              <a:spLocks/>
            </p:cNvSpPr>
            <p:nvPr/>
          </p:nvSpPr>
          <p:spPr bwMode="auto">
            <a:xfrm>
              <a:off x="4168" y="1715"/>
              <a:ext cx="52" cy="74"/>
            </a:xfrm>
            <a:custGeom>
              <a:avLst/>
              <a:gdLst>
                <a:gd name="T0" fmla="*/ 0 w 52"/>
                <a:gd name="T1" fmla="*/ 0 h 74"/>
                <a:gd name="T2" fmla="*/ 0 w 52"/>
                <a:gd name="T3" fmla="*/ 74 h 74"/>
                <a:gd name="T4" fmla="*/ 52 w 52"/>
                <a:gd name="T5" fmla="*/ 37 h 74"/>
                <a:gd name="T6" fmla="*/ 0 w 52"/>
                <a:gd name="T7" fmla="*/ 4 h 74"/>
                <a:gd name="T8" fmla="*/ 0 w 52"/>
                <a:gd name="T9" fmla="*/ 4 h 74"/>
                <a:gd name="T10" fmla="*/ 0 w 52"/>
                <a:gd name="T11" fmla="*/ 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74"/>
                <a:gd name="T20" fmla="*/ 52 w 52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74">
                  <a:moveTo>
                    <a:pt x="0" y="0"/>
                  </a:moveTo>
                  <a:lnTo>
                    <a:pt x="0" y="74"/>
                  </a:lnTo>
                  <a:lnTo>
                    <a:pt x="52" y="3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48"/>
            <p:cNvSpPr>
              <a:spLocks/>
            </p:cNvSpPr>
            <p:nvPr/>
          </p:nvSpPr>
          <p:spPr bwMode="auto">
            <a:xfrm>
              <a:off x="4168" y="1296"/>
              <a:ext cx="52" cy="74"/>
            </a:xfrm>
            <a:custGeom>
              <a:avLst/>
              <a:gdLst>
                <a:gd name="T0" fmla="*/ 0 w 52"/>
                <a:gd name="T1" fmla="*/ 0 h 74"/>
                <a:gd name="T2" fmla="*/ 0 w 52"/>
                <a:gd name="T3" fmla="*/ 74 h 74"/>
                <a:gd name="T4" fmla="*/ 52 w 52"/>
                <a:gd name="T5" fmla="*/ 37 h 74"/>
                <a:gd name="T6" fmla="*/ 0 w 52"/>
                <a:gd name="T7" fmla="*/ 0 h 74"/>
                <a:gd name="T8" fmla="*/ 0 w 52"/>
                <a:gd name="T9" fmla="*/ 0 h 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74"/>
                <a:gd name="T17" fmla="*/ 52 w 52"/>
                <a:gd name="T18" fmla="*/ 74 h 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74">
                  <a:moveTo>
                    <a:pt x="0" y="0"/>
                  </a:moveTo>
                  <a:lnTo>
                    <a:pt x="0" y="74"/>
                  </a:lnTo>
                  <a:lnTo>
                    <a:pt x="52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49"/>
            <p:cNvSpPr>
              <a:spLocks/>
            </p:cNvSpPr>
            <p:nvPr/>
          </p:nvSpPr>
          <p:spPr bwMode="auto">
            <a:xfrm>
              <a:off x="4478" y="1505"/>
              <a:ext cx="56" cy="74"/>
            </a:xfrm>
            <a:custGeom>
              <a:avLst/>
              <a:gdLst>
                <a:gd name="T0" fmla="*/ 0 w 56"/>
                <a:gd name="T1" fmla="*/ 0 h 74"/>
                <a:gd name="T2" fmla="*/ 3 w 56"/>
                <a:gd name="T3" fmla="*/ 74 h 74"/>
                <a:gd name="T4" fmla="*/ 56 w 56"/>
                <a:gd name="T5" fmla="*/ 37 h 74"/>
                <a:gd name="T6" fmla="*/ 3 w 56"/>
                <a:gd name="T7" fmla="*/ 5 h 74"/>
                <a:gd name="T8" fmla="*/ 3 w 56"/>
                <a:gd name="T9" fmla="*/ 5 h 74"/>
                <a:gd name="T10" fmla="*/ 0 w 56"/>
                <a:gd name="T11" fmla="*/ 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6"/>
                <a:gd name="T19" fmla="*/ 0 h 74"/>
                <a:gd name="T20" fmla="*/ 56 w 56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6" h="74">
                  <a:moveTo>
                    <a:pt x="0" y="0"/>
                  </a:moveTo>
                  <a:lnTo>
                    <a:pt x="3" y="74"/>
                  </a:lnTo>
                  <a:lnTo>
                    <a:pt x="56" y="37"/>
                  </a:lnTo>
                  <a:lnTo>
                    <a:pt x="3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50"/>
            <p:cNvSpPr>
              <a:spLocks/>
            </p:cNvSpPr>
            <p:nvPr/>
          </p:nvSpPr>
          <p:spPr bwMode="auto">
            <a:xfrm>
              <a:off x="5167" y="1826"/>
              <a:ext cx="53" cy="70"/>
            </a:xfrm>
            <a:custGeom>
              <a:avLst/>
              <a:gdLst>
                <a:gd name="T0" fmla="*/ 0 w 53"/>
                <a:gd name="T1" fmla="*/ 0 h 70"/>
                <a:gd name="T2" fmla="*/ 0 w 53"/>
                <a:gd name="T3" fmla="*/ 70 h 70"/>
                <a:gd name="T4" fmla="*/ 53 w 53"/>
                <a:gd name="T5" fmla="*/ 37 h 70"/>
                <a:gd name="T6" fmla="*/ 0 w 53"/>
                <a:gd name="T7" fmla="*/ 0 h 70"/>
                <a:gd name="T8" fmla="*/ 0 w 53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70"/>
                <a:gd name="T17" fmla="*/ 53 w 53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70">
                  <a:moveTo>
                    <a:pt x="0" y="0"/>
                  </a:moveTo>
                  <a:lnTo>
                    <a:pt x="0" y="70"/>
                  </a:lnTo>
                  <a:lnTo>
                    <a:pt x="53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451"/>
            <p:cNvSpPr>
              <a:spLocks/>
            </p:cNvSpPr>
            <p:nvPr/>
          </p:nvSpPr>
          <p:spPr bwMode="auto">
            <a:xfrm>
              <a:off x="4481" y="2056"/>
              <a:ext cx="56" cy="70"/>
            </a:xfrm>
            <a:custGeom>
              <a:avLst/>
              <a:gdLst>
                <a:gd name="T0" fmla="*/ 0 w 56"/>
                <a:gd name="T1" fmla="*/ 0 h 70"/>
                <a:gd name="T2" fmla="*/ 4 w 56"/>
                <a:gd name="T3" fmla="*/ 70 h 70"/>
                <a:gd name="T4" fmla="*/ 56 w 56"/>
                <a:gd name="T5" fmla="*/ 37 h 70"/>
                <a:gd name="T6" fmla="*/ 4 w 56"/>
                <a:gd name="T7" fmla="*/ 0 h 70"/>
                <a:gd name="T8" fmla="*/ 4 w 56"/>
                <a:gd name="T9" fmla="*/ 0 h 70"/>
                <a:gd name="T10" fmla="*/ 0 w 56"/>
                <a:gd name="T11" fmla="*/ 0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6"/>
                <a:gd name="T19" fmla="*/ 0 h 70"/>
                <a:gd name="T20" fmla="*/ 56 w 56"/>
                <a:gd name="T21" fmla="*/ 70 h 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6" h="70">
                  <a:moveTo>
                    <a:pt x="0" y="0"/>
                  </a:moveTo>
                  <a:lnTo>
                    <a:pt x="4" y="70"/>
                  </a:lnTo>
                  <a:lnTo>
                    <a:pt x="56" y="37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52"/>
            <p:cNvSpPr>
              <a:spLocks/>
            </p:cNvSpPr>
            <p:nvPr/>
          </p:nvSpPr>
          <p:spPr bwMode="auto">
            <a:xfrm>
              <a:off x="3706" y="1612"/>
              <a:ext cx="56" cy="70"/>
            </a:xfrm>
            <a:custGeom>
              <a:avLst/>
              <a:gdLst>
                <a:gd name="T0" fmla="*/ 0 w 56"/>
                <a:gd name="T1" fmla="*/ 0 h 70"/>
                <a:gd name="T2" fmla="*/ 3 w 56"/>
                <a:gd name="T3" fmla="*/ 70 h 70"/>
                <a:gd name="T4" fmla="*/ 56 w 56"/>
                <a:gd name="T5" fmla="*/ 37 h 70"/>
                <a:gd name="T6" fmla="*/ 3 w 56"/>
                <a:gd name="T7" fmla="*/ 0 h 70"/>
                <a:gd name="T8" fmla="*/ 3 w 56"/>
                <a:gd name="T9" fmla="*/ 0 h 70"/>
                <a:gd name="T10" fmla="*/ 0 w 56"/>
                <a:gd name="T11" fmla="*/ 0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6"/>
                <a:gd name="T19" fmla="*/ 0 h 70"/>
                <a:gd name="T20" fmla="*/ 56 w 56"/>
                <a:gd name="T21" fmla="*/ 70 h 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6" h="70">
                  <a:moveTo>
                    <a:pt x="0" y="0"/>
                  </a:moveTo>
                  <a:lnTo>
                    <a:pt x="3" y="70"/>
                  </a:lnTo>
                  <a:lnTo>
                    <a:pt x="56" y="37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453"/>
            <p:cNvSpPr>
              <a:spLocks/>
            </p:cNvSpPr>
            <p:nvPr/>
          </p:nvSpPr>
          <p:spPr bwMode="auto">
            <a:xfrm>
              <a:off x="3697" y="1986"/>
              <a:ext cx="52" cy="74"/>
            </a:xfrm>
            <a:custGeom>
              <a:avLst/>
              <a:gdLst>
                <a:gd name="T0" fmla="*/ 0 w 52"/>
                <a:gd name="T1" fmla="*/ 0 h 74"/>
                <a:gd name="T2" fmla="*/ 0 w 52"/>
                <a:gd name="T3" fmla="*/ 74 h 74"/>
                <a:gd name="T4" fmla="*/ 52 w 52"/>
                <a:gd name="T5" fmla="*/ 37 h 74"/>
                <a:gd name="T6" fmla="*/ 0 w 52"/>
                <a:gd name="T7" fmla="*/ 5 h 74"/>
                <a:gd name="T8" fmla="*/ 0 w 52"/>
                <a:gd name="T9" fmla="*/ 5 h 74"/>
                <a:gd name="T10" fmla="*/ 0 w 52"/>
                <a:gd name="T11" fmla="*/ 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74"/>
                <a:gd name="T20" fmla="*/ 52 w 52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74">
                  <a:moveTo>
                    <a:pt x="0" y="0"/>
                  </a:moveTo>
                  <a:lnTo>
                    <a:pt x="0" y="74"/>
                  </a:lnTo>
                  <a:lnTo>
                    <a:pt x="52" y="37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454"/>
            <p:cNvSpPr>
              <a:spLocks/>
            </p:cNvSpPr>
            <p:nvPr/>
          </p:nvSpPr>
          <p:spPr bwMode="auto">
            <a:xfrm>
              <a:off x="2596" y="1851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8" y="0"/>
                  </a:move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455"/>
            <p:cNvSpPr>
              <a:spLocks/>
            </p:cNvSpPr>
            <p:nvPr/>
          </p:nvSpPr>
          <p:spPr bwMode="auto">
            <a:xfrm>
              <a:off x="2593" y="1818"/>
              <a:ext cx="55" cy="70"/>
            </a:xfrm>
            <a:custGeom>
              <a:avLst/>
              <a:gdLst>
                <a:gd name="T0" fmla="*/ 0 w 55"/>
                <a:gd name="T1" fmla="*/ 0 h 70"/>
                <a:gd name="T2" fmla="*/ 3 w 55"/>
                <a:gd name="T3" fmla="*/ 70 h 70"/>
                <a:gd name="T4" fmla="*/ 55 w 55"/>
                <a:gd name="T5" fmla="*/ 33 h 70"/>
                <a:gd name="T6" fmla="*/ 3 w 55"/>
                <a:gd name="T7" fmla="*/ 0 h 70"/>
                <a:gd name="T8" fmla="*/ 3 w 55"/>
                <a:gd name="T9" fmla="*/ 0 h 70"/>
                <a:gd name="T10" fmla="*/ 0 w 55"/>
                <a:gd name="T11" fmla="*/ 0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5"/>
                <a:gd name="T19" fmla="*/ 0 h 70"/>
                <a:gd name="T20" fmla="*/ 55 w 55"/>
                <a:gd name="T21" fmla="*/ 70 h 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5" h="70">
                  <a:moveTo>
                    <a:pt x="0" y="0"/>
                  </a:moveTo>
                  <a:lnTo>
                    <a:pt x="3" y="70"/>
                  </a:lnTo>
                  <a:lnTo>
                    <a:pt x="55" y="3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456"/>
            <p:cNvSpPr>
              <a:spLocks/>
            </p:cNvSpPr>
            <p:nvPr/>
          </p:nvSpPr>
          <p:spPr bwMode="auto">
            <a:xfrm>
              <a:off x="2267" y="2200"/>
              <a:ext cx="52" cy="74"/>
            </a:xfrm>
            <a:custGeom>
              <a:avLst/>
              <a:gdLst>
                <a:gd name="T0" fmla="*/ 24 w 52"/>
                <a:gd name="T1" fmla="*/ 70 h 74"/>
                <a:gd name="T2" fmla="*/ 31 w 52"/>
                <a:gd name="T3" fmla="*/ 70 h 74"/>
                <a:gd name="T4" fmla="*/ 34 w 52"/>
                <a:gd name="T5" fmla="*/ 70 h 74"/>
                <a:gd name="T6" fmla="*/ 37 w 52"/>
                <a:gd name="T7" fmla="*/ 70 h 74"/>
                <a:gd name="T8" fmla="*/ 43 w 52"/>
                <a:gd name="T9" fmla="*/ 66 h 74"/>
                <a:gd name="T10" fmla="*/ 46 w 52"/>
                <a:gd name="T11" fmla="*/ 62 h 74"/>
                <a:gd name="T12" fmla="*/ 46 w 52"/>
                <a:gd name="T13" fmla="*/ 58 h 74"/>
                <a:gd name="T14" fmla="*/ 49 w 52"/>
                <a:gd name="T15" fmla="*/ 54 h 74"/>
                <a:gd name="T16" fmla="*/ 52 w 52"/>
                <a:gd name="T17" fmla="*/ 49 h 74"/>
                <a:gd name="T18" fmla="*/ 52 w 52"/>
                <a:gd name="T19" fmla="*/ 41 h 74"/>
                <a:gd name="T20" fmla="*/ 52 w 52"/>
                <a:gd name="T21" fmla="*/ 37 h 74"/>
                <a:gd name="T22" fmla="*/ 52 w 52"/>
                <a:gd name="T23" fmla="*/ 33 h 74"/>
                <a:gd name="T24" fmla="*/ 52 w 52"/>
                <a:gd name="T25" fmla="*/ 25 h 74"/>
                <a:gd name="T26" fmla="*/ 49 w 52"/>
                <a:gd name="T27" fmla="*/ 21 h 74"/>
                <a:gd name="T28" fmla="*/ 46 w 52"/>
                <a:gd name="T29" fmla="*/ 17 h 74"/>
                <a:gd name="T30" fmla="*/ 46 w 52"/>
                <a:gd name="T31" fmla="*/ 12 h 74"/>
                <a:gd name="T32" fmla="*/ 43 w 52"/>
                <a:gd name="T33" fmla="*/ 8 h 74"/>
                <a:gd name="T34" fmla="*/ 37 w 52"/>
                <a:gd name="T35" fmla="*/ 4 h 74"/>
                <a:gd name="T36" fmla="*/ 34 w 52"/>
                <a:gd name="T37" fmla="*/ 4 h 74"/>
                <a:gd name="T38" fmla="*/ 31 w 52"/>
                <a:gd name="T39" fmla="*/ 4 h 74"/>
                <a:gd name="T40" fmla="*/ 28 w 52"/>
                <a:gd name="T41" fmla="*/ 0 h 74"/>
                <a:gd name="T42" fmla="*/ 21 w 52"/>
                <a:gd name="T43" fmla="*/ 4 h 74"/>
                <a:gd name="T44" fmla="*/ 18 w 52"/>
                <a:gd name="T45" fmla="*/ 4 h 74"/>
                <a:gd name="T46" fmla="*/ 15 w 52"/>
                <a:gd name="T47" fmla="*/ 4 h 74"/>
                <a:gd name="T48" fmla="*/ 9 w 52"/>
                <a:gd name="T49" fmla="*/ 8 h 74"/>
                <a:gd name="T50" fmla="*/ 6 w 52"/>
                <a:gd name="T51" fmla="*/ 12 h 74"/>
                <a:gd name="T52" fmla="*/ 6 w 52"/>
                <a:gd name="T53" fmla="*/ 17 h 74"/>
                <a:gd name="T54" fmla="*/ 3 w 52"/>
                <a:gd name="T55" fmla="*/ 21 h 74"/>
                <a:gd name="T56" fmla="*/ 0 w 52"/>
                <a:gd name="T57" fmla="*/ 25 h 74"/>
                <a:gd name="T58" fmla="*/ 0 w 52"/>
                <a:gd name="T59" fmla="*/ 33 h 74"/>
                <a:gd name="T60" fmla="*/ 0 w 52"/>
                <a:gd name="T61" fmla="*/ 37 h 74"/>
                <a:gd name="T62" fmla="*/ 0 w 52"/>
                <a:gd name="T63" fmla="*/ 41 h 74"/>
                <a:gd name="T64" fmla="*/ 0 w 52"/>
                <a:gd name="T65" fmla="*/ 49 h 74"/>
                <a:gd name="T66" fmla="*/ 3 w 52"/>
                <a:gd name="T67" fmla="*/ 54 h 74"/>
                <a:gd name="T68" fmla="*/ 6 w 52"/>
                <a:gd name="T69" fmla="*/ 58 h 74"/>
                <a:gd name="T70" fmla="*/ 6 w 52"/>
                <a:gd name="T71" fmla="*/ 62 h 74"/>
                <a:gd name="T72" fmla="*/ 9 w 52"/>
                <a:gd name="T73" fmla="*/ 66 h 74"/>
                <a:gd name="T74" fmla="*/ 15 w 52"/>
                <a:gd name="T75" fmla="*/ 70 h 74"/>
                <a:gd name="T76" fmla="*/ 18 w 52"/>
                <a:gd name="T77" fmla="*/ 70 h 74"/>
                <a:gd name="T78" fmla="*/ 21 w 52"/>
                <a:gd name="T79" fmla="*/ 70 h 74"/>
                <a:gd name="T80" fmla="*/ 28 w 52"/>
                <a:gd name="T81" fmla="*/ 74 h 74"/>
                <a:gd name="T82" fmla="*/ 28 w 52"/>
                <a:gd name="T83" fmla="*/ 74 h 74"/>
                <a:gd name="T84" fmla="*/ 24 w 52"/>
                <a:gd name="T85" fmla="*/ 70 h 7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2"/>
                <a:gd name="T130" fmla="*/ 0 h 74"/>
                <a:gd name="T131" fmla="*/ 52 w 52"/>
                <a:gd name="T132" fmla="*/ 74 h 7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2" h="74">
                  <a:moveTo>
                    <a:pt x="24" y="70"/>
                  </a:moveTo>
                  <a:lnTo>
                    <a:pt x="31" y="70"/>
                  </a:lnTo>
                  <a:lnTo>
                    <a:pt x="34" y="70"/>
                  </a:lnTo>
                  <a:lnTo>
                    <a:pt x="37" y="70"/>
                  </a:lnTo>
                  <a:lnTo>
                    <a:pt x="43" y="66"/>
                  </a:lnTo>
                  <a:lnTo>
                    <a:pt x="46" y="62"/>
                  </a:lnTo>
                  <a:lnTo>
                    <a:pt x="46" y="58"/>
                  </a:lnTo>
                  <a:lnTo>
                    <a:pt x="49" y="54"/>
                  </a:lnTo>
                  <a:lnTo>
                    <a:pt x="52" y="49"/>
                  </a:lnTo>
                  <a:lnTo>
                    <a:pt x="52" y="41"/>
                  </a:lnTo>
                  <a:lnTo>
                    <a:pt x="52" y="37"/>
                  </a:lnTo>
                  <a:lnTo>
                    <a:pt x="52" y="33"/>
                  </a:lnTo>
                  <a:lnTo>
                    <a:pt x="52" y="25"/>
                  </a:lnTo>
                  <a:lnTo>
                    <a:pt x="49" y="21"/>
                  </a:lnTo>
                  <a:lnTo>
                    <a:pt x="46" y="17"/>
                  </a:lnTo>
                  <a:lnTo>
                    <a:pt x="46" y="12"/>
                  </a:lnTo>
                  <a:lnTo>
                    <a:pt x="43" y="8"/>
                  </a:lnTo>
                  <a:lnTo>
                    <a:pt x="37" y="4"/>
                  </a:lnTo>
                  <a:lnTo>
                    <a:pt x="34" y="4"/>
                  </a:lnTo>
                  <a:lnTo>
                    <a:pt x="31" y="4"/>
                  </a:lnTo>
                  <a:lnTo>
                    <a:pt x="28" y="0"/>
                  </a:lnTo>
                  <a:lnTo>
                    <a:pt x="21" y="4"/>
                  </a:lnTo>
                  <a:lnTo>
                    <a:pt x="18" y="4"/>
                  </a:lnTo>
                  <a:lnTo>
                    <a:pt x="15" y="4"/>
                  </a:lnTo>
                  <a:lnTo>
                    <a:pt x="9" y="8"/>
                  </a:lnTo>
                  <a:lnTo>
                    <a:pt x="6" y="12"/>
                  </a:lnTo>
                  <a:lnTo>
                    <a:pt x="6" y="17"/>
                  </a:lnTo>
                  <a:lnTo>
                    <a:pt x="3" y="21"/>
                  </a:lnTo>
                  <a:lnTo>
                    <a:pt x="0" y="25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9"/>
                  </a:lnTo>
                  <a:lnTo>
                    <a:pt x="3" y="54"/>
                  </a:lnTo>
                  <a:lnTo>
                    <a:pt x="6" y="58"/>
                  </a:lnTo>
                  <a:lnTo>
                    <a:pt x="6" y="62"/>
                  </a:lnTo>
                  <a:lnTo>
                    <a:pt x="9" y="66"/>
                  </a:lnTo>
                  <a:lnTo>
                    <a:pt x="15" y="70"/>
                  </a:lnTo>
                  <a:lnTo>
                    <a:pt x="18" y="70"/>
                  </a:lnTo>
                  <a:lnTo>
                    <a:pt x="21" y="70"/>
                  </a:lnTo>
                  <a:lnTo>
                    <a:pt x="28" y="74"/>
                  </a:lnTo>
                  <a:lnTo>
                    <a:pt x="24" y="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457"/>
            <p:cNvSpPr>
              <a:spLocks/>
            </p:cNvSpPr>
            <p:nvPr/>
          </p:nvSpPr>
          <p:spPr bwMode="auto">
            <a:xfrm>
              <a:off x="2556" y="3684"/>
              <a:ext cx="52" cy="70"/>
            </a:xfrm>
            <a:custGeom>
              <a:avLst/>
              <a:gdLst>
                <a:gd name="T0" fmla="*/ 25 w 52"/>
                <a:gd name="T1" fmla="*/ 70 h 70"/>
                <a:gd name="T2" fmla="*/ 31 w 52"/>
                <a:gd name="T3" fmla="*/ 70 h 70"/>
                <a:gd name="T4" fmla="*/ 34 w 52"/>
                <a:gd name="T5" fmla="*/ 70 h 70"/>
                <a:gd name="T6" fmla="*/ 40 w 52"/>
                <a:gd name="T7" fmla="*/ 66 h 70"/>
                <a:gd name="T8" fmla="*/ 43 w 52"/>
                <a:gd name="T9" fmla="*/ 62 h 70"/>
                <a:gd name="T10" fmla="*/ 46 w 52"/>
                <a:gd name="T11" fmla="*/ 62 h 70"/>
                <a:gd name="T12" fmla="*/ 49 w 52"/>
                <a:gd name="T13" fmla="*/ 58 h 70"/>
                <a:gd name="T14" fmla="*/ 49 w 52"/>
                <a:gd name="T15" fmla="*/ 49 h 70"/>
                <a:gd name="T16" fmla="*/ 52 w 52"/>
                <a:gd name="T17" fmla="*/ 45 h 70"/>
                <a:gd name="T18" fmla="*/ 52 w 52"/>
                <a:gd name="T19" fmla="*/ 41 h 70"/>
                <a:gd name="T20" fmla="*/ 52 w 52"/>
                <a:gd name="T21" fmla="*/ 33 h 70"/>
                <a:gd name="T22" fmla="*/ 52 w 52"/>
                <a:gd name="T23" fmla="*/ 29 h 70"/>
                <a:gd name="T24" fmla="*/ 52 w 52"/>
                <a:gd name="T25" fmla="*/ 25 h 70"/>
                <a:gd name="T26" fmla="*/ 49 w 52"/>
                <a:gd name="T27" fmla="*/ 21 h 70"/>
                <a:gd name="T28" fmla="*/ 49 w 52"/>
                <a:gd name="T29" fmla="*/ 12 h 70"/>
                <a:gd name="T30" fmla="*/ 46 w 52"/>
                <a:gd name="T31" fmla="*/ 8 h 70"/>
                <a:gd name="T32" fmla="*/ 43 w 52"/>
                <a:gd name="T33" fmla="*/ 8 h 70"/>
                <a:gd name="T34" fmla="*/ 40 w 52"/>
                <a:gd name="T35" fmla="*/ 4 h 70"/>
                <a:gd name="T36" fmla="*/ 34 w 52"/>
                <a:gd name="T37" fmla="*/ 0 h 70"/>
                <a:gd name="T38" fmla="*/ 31 w 52"/>
                <a:gd name="T39" fmla="*/ 0 h 70"/>
                <a:gd name="T40" fmla="*/ 28 w 52"/>
                <a:gd name="T41" fmla="*/ 0 h 70"/>
                <a:gd name="T42" fmla="*/ 21 w 52"/>
                <a:gd name="T43" fmla="*/ 0 h 70"/>
                <a:gd name="T44" fmla="*/ 18 w 52"/>
                <a:gd name="T45" fmla="*/ 0 h 70"/>
                <a:gd name="T46" fmla="*/ 15 w 52"/>
                <a:gd name="T47" fmla="*/ 4 h 70"/>
                <a:gd name="T48" fmla="*/ 12 w 52"/>
                <a:gd name="T49" fmla="*/ 8 h 70"/>
                <a:gd name="T50" fmla="*/ 9 w 52"/>
                <a:gd name="T51" fmla="*/ 8 h 70"/>
                <a:gd name="T52" fmla="*/ 6 w 52"/>
                <a:gd name="T53" fmla="*/ 12 h 70"/>
                <a:gd name="T54" fmla="*/ 3 w 52"/>
                <a:gd name="T55" fmla="*/ 21 h 70"/>
                <a:gd name="T56" fmla="*/ 3 w 52"/>
                <a:gd name="T57" fmla="*/ 25 h 70"/>
                <a:gd name="T58" fmla="*/ 0 w 52"/>
                <a:gd name="T59" fmla="*/ 29 h 70"/>
                <a:gd name="T60" fmla="*/ 0 w 52"/>
                <a:gd name="T61" fmla="*/ 33 h 70"/>
                <a:gd name="T62" fmla="*/ 0 w 52"/>
                <a:gd name="T63" fmla="*/ 41 h 70"/>
                <a:gd name="T64" fmla="*/ 3 w 52"/>
                <a:gd name="T65" fmla="*/ 45 h 70"/>
                <a:gd name="T66" fmla="*/ 3 w 52"/>
                <a:gd name="T67" fmla="*/ 49 h 70"/>
                <a:gd name="T68" fmla="*/ 6 w 52"/>
                <a:gd name="T69" fmla="*/ 58 h 70"/>
                <a:gd name="T70" fmla="*/ 9 w 52"/>
                <a:gd name="T71" fmla="*/ 62 h 70"/>
                <a:gd name="T72" fmla="*/ 12 w 52"/>
                <a:gd name="T73" fmla="*/ 62 h 70"/>
                <a:gd name="T74" fmla="*/ 15 w 52"/>
                <a:gd name="T75" fmla="*/ 66 h 70"/>
                <a:gd name="T76" fmla="*/ 18 w 52"/>
                <a:gd name="T77" fmla="*/ 70 h 70"/>
                <a:gd name="T78" fmla="*/ 21 w 52"/>
                <a:gd name="T79" fmla="*/ 70 h 70"/>
                <a:gd name="T80" fmla="*/ 28 w 52"/>
                <a:gd name="T81" fmla="*/ 70 h 70"/>
                <a:gd name="T82" fmla="*/ 28 w 52"/>
                <a:gd name="T83" fmla="*/ 70 h 70"/>
                <a:gd name="T84" fmla="*/ 25 w 52"/>
                <a:gd name="T85" fmla="*/ 70 h 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2"/>
                <a:gd name="T130" fmla="*/ 0 h 70"/>
                <a:gd name="T131" fmla="*/ 52 w 52"/>
                <a:gd name="T132" fmla="*/ 70 h 7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2" h="70">
                  <a:moveTo>
                    <a:pt x="25" y="70"/>
                  </a:moveTo>
                  <a:lnTo>
                    <a:pt x="31" y="70"/>
                  </a:lnTo>
                  <a:lnTo>
                    <a:pt x="34" y="70"/>
                  </a:lnTo>
                  <a:lnTo>
                    <a:pt x="40" y="66"/>
                  </a:lnTo>
                  <a:lnTo>
                    <a:pt x="43" y="62"/>
                  </a:lnTo>
                  <a:lnTo>
                    <a:pt x="46" y="62"/>
                  </a:lnTo>
                  <a:lnTo>
                    <a:pt x="49" y="58"/>
                  </a:lnTo>
                  <a:lnTo>
                    <a:pt x="49" y="49"/>
                  </a:lnTo>
                  <a:lnTo>
                    <a:pt x="52" y="45"/>
                  </a:lnTo>
                  <a:lnTo>
                    <a:pt x="52" y="41"/>
                  </a:lnTo>
                  <a:lnTo>
                    <a:pt x="52" y="33"/>
                  </a:lnTo>
                  <a:lnTo>
                    <a:pt x="52" y="29"/>
                  </a:lnTo>
                  <a:lnTo>
                    <a:pt x="52" y="25"/>
                  </a:lnTo>
                  <a:lnTo>
                    <a:pt x="49" y="21"/>
                  </a:lnTo>
                  <a:lnTo>
                    <a:pt x="49" y="12"/>
                  </a:lnTo>
                  <a:lnTo>
                    <a:pt x="46" y="8"/>
                  </a:lnTo>
                  <a:lnTo>
                    <a:pt x="43" y="8"/>
                  </a:lnTo>
                  <a:lnTo>
                    <a:pt x="40" y="4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5" y="4"/>
                  </a:lnTo>
                  <a:lnTo>
                    <a:pt x="12" y="8"/>
                  </a:lnTo>
                  <a:lnTo>
                    <a:pt x="9" y="8"/>
                  </a:lnTo>
                  <a:lnTo>
                    <a:pt x="6" y="12"/>
                  </a:lnTo>
                  <a:lnTo>
                    <a:pt x="3" y="21"/>
                  </a:lnTo>
                  <a:lnTo>
                    <a:pt x="3" y="25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3" y="45"/>
                  </a:lnTo>
                  <a:lnTo>
                    <a:pt x="3" y="49"/>
                  </a:lnTo>
                  <a:lnTo>
                    <a:pt x="6" y="58"/>
                  </a:lnTo>
                  <a:lnTo>
                    <a:pt x="9" y="62"/>
                  </a:lnTo>
                  <a:lnTo>
                    <a:pt x="12" y="62"/>
                  </a:lnTo>
                  <a:lnTo>
                    <a:pt x="15" y="66"/>
                  </a:lnTo>
                  <a:lnTo>
                    <a:pt x="18" y="70"/>
                  </a:lnTo>
                  <a:lnTo>
                    <a:pt x="21" y="70"/>
                  </a:lnTo>
                  <a:lnTo>
                    <a:pt x="28" y="70"/>
                  </a:lnTo>
                  <a:lnTo>
                    <a:pt x="25" y="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458"/>
            <p:cNvSpPr>
              <a:spLocks/>
            </p:cNvSpPr>
            <p:nvPr/>
          </p:nvSpPr>
          <p:spPr bwMode="auto">
            <a:xfrm>
              <a:off x="3965" y="2023"/>
              <a:ext cx="52" cy="70"/>
            </a:xfrm>
            <a:custGeom>
              <a:avLst/>
              <a:gdLst>
                <a:gd name="T0" fmla="*/ 24 w 52"/>
                <a:gd name="T1" fmla="*/ 66 h 70"/>
                <a:gd name="T2" fmla="*/ 30 w 52"/>
                <a:gd name="T3" fmla="*/ 66 h 70"/>
                <a:gd name="T4" fmla="*/ 34 w 52"/>
                <a:gd name="T5" fmla="*/ 66 h 70"/>
                <a:gd name="T6" fmla="*/ 37 w 52"/>
                <a:gd name="T7" fmla="*/ 66 h 70"/>
                <a:gd name="T8" fmla="*/ 40 w 52"/>
                <a:gd name="T9" fmla="*/ 62 h 70"/>
                <a:gd name="T10" fmla="*/ 43 w 52"/>
                <a:gd name="T11" fmla="*/ 58 h 70"/>
                <a:gd name="T12" fmla="*/ 46 w 52"/>
                <a:gd name="T13" fmla="*/ 54 h 70"/>
                <a:gd name="T14" fmla="*/ 49 w 52"/>
                <a:gd name="T15" fmla="*/ 50 h 70"/>
                <a:gd name="T16" fmla="*/ 49 w 52"/>
                <a:gd name="T17" fmla="*/ 46 h 70"/>
                <a:gd name="T18" fmla="*/ 52 w 52"/>
                <a:gd name="T19" fmla="*/ 37 h 70"/>
                <a:gd name="T20" fmla="*/ 52 w 52"/>
                <a:gd name="T21" fmla="*/ 33 h 70"/>
                <a:gd name="T22" fmla="*/ 52 w 52"/>
                <a:gd name="T23" fmla="*/ 29 h 70"/>
                <a:gd name="T24" fmla="*/ 49 w 52"/>
                <a:gd name="T25" fmla="*/ 21 h 70"/>
                <a:gd name="T26" fmla="*/ 49 w 52"/>
                <a:gd name="T27" fmla="*/ 17 h 70"/>
                <a:gd name="T28" fmla="*/ 46 w 52"/>
                <a:gd name="T29" fmla="*/ 13 h 70"/>
                <a:gd name="T30" fmla="*/ 43 w 52"/>
                <a:gd name="T31" fmla="*/ 9 h 70"/>
                <a:gd name="T32" fmla="*/ 40 w 52"/>
                <a:gd name="T33" fmla="*/ 4 h 70"/>
                <a:gd name="T34" fmla="*/ 37 w 52"/>
                <a:gd name="T35" fmla="*/ 0 h 70"/>
                <a:gd name="T36" fmla="*/ 34 w 52"/>
                <a:gd name="T37" fmla="*/ 0 h 70"/>
                <a:gd name="T38" fmla="*/ 30 w 52"/>
                <a:gd name="T39" fmla="*/ 0 h 70"/>
                <a:gd name="T40" fmla="*/ 24 w 52"/>
                <a:gd name="T41" fmla="*/ 0 h 70"/>
                <a:gd name="T42" fmla="*/ 21 w 52"/>
                <a:gd name="T43" fmla="*/ 0 h 70"/>
                <a:gd name="T44" fmla="*/ 15 w 52"/>
                <a:gd name="T45" fmla="*/ 0 h 70"/>
                <a:gd name="T46" fmla="*/ 12 w 52"/>
                <a:gd name="T47" fmla="*/ 0 h 70"/>
                <a:gd name="T48" fmla="*/ 9 w 52"/>
                <a:gd name="T49" fmla="*/ 4 h 70"/>
                <a:gd name="T50" fmla="*/ 6 w 52"/>
                <a:gd name="T51" fmla="*/ 9 h 70"/>
                <a:gd name="T52" fmla="*/ 3 w 52"/>
                <a:gd name="T53" fmla="*/ 13 h 70"/>
                <a:gd name="T54" fmla="*/ 3 w 52"/>
                <a:gd name="T55" fmla="*/ 17 h 70"/>
                <a:gd name="T56" fmla="*/ 0 w 52"/>
                <a:gd name="T57" fmla="*/ 21 h 70"/>
                <a:gd name="T58" fmla="*/ 0 w 52"/>
                <a:gd name="T59" fmla="*/ 29 h 70"/>
                <a:gd name="T60" fmla="*/ 0 w 52"/>
                <a:gd name="T61" fmla="*/ 33 h 70"/>
                <a:gd name="T62" fmla="*/ 0 w 52"/>
                <a:gd name="T63" fmla="*/ 37 h 70"/>
                <a:gd name="T64" fmla="*/ 0 w 52"/>
                <a:gd name="T65" fmla="*/ 46 h 70"/>
                <a:gd name="T66" fmla="*/ 3 w 52"/>
                <a:gd name="T67" fmla="*/ 50 h 70"/>
                <a:gd name="T68" fmla="*/ 3 w 52"/>
                <a:gd name="T69" fmla="*/ 54 h 70"/>
                <a:gd name="T70" fmla="*/ 6 w 52"/>
                <a:gd name="T71" fmla="*/ 58 h 70"/>
                <a:gd name="T72" fmla="*/ 9 w 52"/>
                <a:gd name="T73" fmla="*/ 62 h 70"/>
                <a:gd name="T74" fmla="*/ 12 w 52"/>
                <a:gd name="T75" fmla="*/ 66 h 70"/>
                <a:gd name="T76" fmla="*/ 15 w 52"/>
                <a:gd name="T77" fmla="*/ 66 h 70"/>
                <a:gd name="T78" fmla="*/ 21 w 52"/>
                <a:gd name="T79" fmla="*/ 66 h 70"/>
                <a:gd name="T80" fmla="*/ 24 w 52"/>
                <a:gd name="T81" fmla="*/ 70 h 70"/>
                <a:gd name="T82" fmla="*/ 24 w 52"/>
                <a:gd name="T83" fmla="*/ 70 h 70"/>
                <a:gd name="T84" fmla="*/ 24 w 52"/>
                <a:gd name="T85" fmla="*/ 66 h 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2"/>
                <a:gd name="T130" fmla="*/ 0 h 70"/>
                <a:gd name="T131" fmla="*/ 52 w 52"/>
                <a:gd name="T132" fmla="*/ 70 h 7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2" h="70">
                  <a:moveTo>
                    <a:pt x="24" y="66"/>
                  </a:moveTo>
                  <a:lnTo>
                    <a:pt x="30" y="66"/>
                  </a:lnTo>
                  <a:lnTo>
                    <a:pt x="34" y="66"/>
                  </a:lnTo>
                  <a:lnTo>
                    <a:pt x="37" y="66"/>
                  </a:lnTo>
                  <a:lnTo>
                    <a:pt x="40" y="62"/>
                  </a:lnTo>
                  <a:lnTo>
                    <a:pt x="43" y="58"/>
                  </a:lnTo>
                  <a:lnTo>
                    <a:pt x="46" y="54"/>
                  </a:lnTo>
                  <a:lnTo>
                    <a:pt x="49" y="50"/>
                  </a:lnTo>
                  <a:lnTo>
                    <a:pt x="49" y="46"/>
                  </a:lnTo>
                  <a:lnTo>
                    <a:pt x="52" y="37"/>
                  </a:lnTo>
                  <a:lnTo>
                    <a:pt x="52" y="33"/>
                  </a:lnTo>
                  <a:lnTo>
                    <a:pt x="52" y="29"/>
                  </a:lnTo>
                  <a:lnTo>
                    <a:pt x="49" y="21"/>
                  </a:lnTo>
                  <a:lnTo>
                    <a:pt x="49" y="17"/>
                  </a:lnTo>
                  <a:lnTo>
                    <a:pt x="46" y="13"/>
                  </a:lnTo>
                  <a:lnTo>
                    <a:pt x="43" y="9"/>
                  </a:lnTo>
                  <a:lnTo>
                    <a:pt x="40" y="4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4"/>
                  </a:lnTo>
                  <a:lnTo>
                    <a:pt x="6" y="9"/>
                  </a:lnTo>
                  <a:lnTo>
                    <a:pt x="3" y="13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46"/>
                  </a:lnTo>
                  <a:lnTo>
                    <a:pt x="3" y="50"/>
                  </a:lnTo>
                  <a:lnTo>
                    <a:pt x="3" y="54"/>
                  </a:lnTo>
                  <a:lnTo>
                    <a:pt x="6" y="58"/>
                  </a:lnTo>
                  <a:lnTo>
                    <a:pt x="9" y="62"/>
                  </a:lnTo>
                  <a:lnTo>
                    <a:pt x="12" y="66"/>
                  </a:lnTo>
                  <a:lnTo>
                    <a:pt x="15" y="66"/>
                  </a:lnTo>
                  <a:lnTo>
                    <a:pt x="21" y="66"/>
                  </a:lnTo>
                  <a:lnTo>
                    <a:pt x="24" y="70"/>
                  </a:lnTo>
                  <a:lnTo>
                    <a:pt x="24" y="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459"/>
            <p:cNvSpPr>
              <a:spLocks/>
            </p:cNvSpPr>
            <p:nvPr/>
          </p:nvSpPr>
          <p:spPr bwMode="auto">
            <a:xfrm>
              <a:off x="5097" y="1830"/>
              <a:ext cx="52" cy="70"/>
            </a:xfrm>
            <a:custGeom>
              <a:avLst/>
              <a:gdLst>
                <a:gd name="T0" fmla="*/ 24 w 52"/>
                <a:gd name="T1" fmla="*/ 70 h 70"/>
                <a:gd name="T2" fmla="*/ 30 w 52"/>
                <a:gd name="T3" fmla="*/ 70 h 70"/>
                <a:gd name="T4" fmla="*/ 33 w 52"/>
                <a:gd name="T5" fmla="*/ 70 h 70"/>
                <a:gd name="T6" fmla="*/ 37 w 52"/>
                <a:gd name="T7" fmla="*/ 66 h 70"/>
                <a:gd name="T8" fmla="*/ 40 w 52"/>
                <a:gd name="T9" fmla="*/ 62 h 70"/>
                <a:gd name="T10" fmla="*/ 43 w 52"/>
                <a:gd name="T11" fmla="*/ 58 h 70"/>
                <a:gd name="T12" fmla="*/ 46 w 52"/>
                <a:gd name="T13" fmla="*/ 54 h 70"/>
                <a:gd name="T14" fmla="*/ 49 w 52"/>
                <a:gd name="T15" fmla="*/ 50 h 70"/>
                <a:gd name="T16" fmla="*/ 49 w 52"/>
                <a:gd name="T17" fmla="*/ 45 h 70"/>
                <a:gd name="T18" fmla="*/ 52 w 52"/>
                <a:gd name="T19" fmla="*/ 41 h 70"/>
                <a:gd name="T20" fmla="*/ 52 w 52"/>
                <a:gd name="T21" fmla="*/ 33 h 70"/>
                <a:gd name="T22" fmla="*/ 52 w 52"/>
                <a:gd name="T23" fmla="*/ 29 h 70"/>
                <a:gd name="T24" fmla="*/ 49 w 52"/>
                <a:gd name="T25" fmla="*/ 25 h 70"/>
                <a:gd name="T26" fmla="*/ 49 w 52"/>
                <a:gd name="T27" fmla="*/ 17 h 70"/>
                <a:gd name="T28" fmla="*/ 46 w 52"/>
                <a:gd name="T29" fmla="*/ 13 h 70"/>
                <a:gd name="T30" fmla="*/ 43 w 52"/>
                <a:gd name="T31" fmla="*/ 8 h 70"/>
                <a:gd name="T32" fmla="*/ 40 w 52"/>
                <a:gd name="T33" fmla="*/ 4 h 70"/>
                <a:gd name="T34" fmla="*/ 37 w 52"/>
                <a:gd name="T35" fmla="*/ 4 h 70"/>
                <a:gd name="T36" fmla="*/ 33 w 52"/>
                <a:gd name="T37" fmla="*/ 0 h 70"/>
                <a:gd name="T38" fmla="*/ 30 w 52"/>
                <a:gd name="T39" fmla="*/ 0 h 70"/>
                <a:gd name="T40" fmla="*/ 24 w 52"/>
                <a:gd name="T41" fmla="*/ 0 h 70"/>
                <a:gd name="T42" fmla="*/ 21 w 52"/>
                <a:gd name="T43" fmla="*/ 0 h 70"/>
                <a:gd name="T44" fmla="*/ 18 w 52"/>
                <a:gd name="T45" fmla="*/ 0 h 70"/>
                <a:gd name="T46" fmla="*/ 12 w 52"/>
                <a:gd name="T47" fmla="*/ 4 h 70"/>
                <a:gd name="T48" fmla="*/ 9 w 52"/>
                <a:gd name="T49" fmla="*/ 4 h 70"/>
                <a:gd name="T50" fmla="*/ 6 w 52"/>
                <a:gd name="T51" fmla="*/ 8 h 70"/>
                <a:gd name="T52" fmla="*/ 3 w 52"/>
                <a:gd name="T53" fmla="*/ 13 h 70"/>
                <a:gd name="T54" fmla="*/ 3 w 52"/>
                <a:gd name="T55" fmla="*/ 17 h 70"/>
                <a:gd name="T56" fmla="*/ 0 w 52"/>
                <a:gd name="T57" fmla="*/ 25 h 70"/>
                <a:gd name="T58" fmla="*/ 0 w 52"/>
                <a:gd name="T59" fmla="*/ 29 h 70"/>
                <a:gd name="T60" fmla="*/ 0 w 52"/>
                <a:gd name="T61" fmla="*/ 33 h 70"/>
                <a:gd name="T62" fmla="*/ 0 w 52"/>
                <a:gd name="T63" fmla="*/ 41 h 70"/>
                <a:gd name="T64" fmla="*/ 0 w 52"/>
                <a:gd name="T65" fmla="*/ 45 h 70"/>
                <a:gd name="T66" fmla="*/ 3 w 52"/>
                <a:gd name="T67" fmla="*/ 50 h 70"/>
                <a:gd name="T68" fmla="*/ 3 w 52"/>
                <a:gd name="T69" fmla="*/ 54 h 70"/>
                <a:gd name="T70" fmla="*/ 6 w 52"/>
                <a:gd name="T71" fmla="*/ 58 h 70"/>
                <a:gd name="T72" fmla="*/ 9 w 52"/>
                <a:gd name="T73" fmla="*/ 62 h 70"/>
                <a:gd name="T74" fmla="*/ 12 w 52"/>
                <a:gd name="T75" fmla="*/ 66 h 70"/>
                <a:gd name="T76" fmla="*/ 18 w 52"/>
                <a:gd name="T77" fmla="*/ 70 h 70"/>
                <a:gd name="T78" fmla="*/ 21 w 52"/>
                <a:gd name="T79" fmla="*/ 70 h 70"/>
                <a:gd name="T80" fmla="*/ 24 w 52"/>
                <a:gd name="T81" fmla="*/ 70 h 70"/>
                <a:gd name="T82" fmla="*/ 24 w 52"/>
                <a:gd name="T83" fmla="*/ 70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2"/>
                <a:gd name="T127" fmla="*/ 0 h 70"/>
                <a:gd name="T128" fmla="*/ 52 w 52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2" h="70">
                  <a:moveTo>
                    <a:pt x="24" y="70"/>
                  </a:moveTo>
                  <a:lnTo>
                    <a:pt x="30" y="70"/>
                  </a:lnTo>
                  <a:lnTo>
                    <a:pt x="33" y="70"/>
                  </a:lnTo>
                  <a:lnTo>
                    <a:pt x="37" y="66"/>
                  </a:lnTo>
                  <a:lnTo>
                    <a:pt x="40" y="62"/>
                  </a:lnTo>
                  <a:lnTo>
                    <a:pt x="43" y="58"/>
                  </a:lnTo>
                  <a:lnTo>
                    <a:pt x="46" y="54"/>
                  </a:lnTo>
                  <a:lnTo>
                    <a:pt x="49" y="50"/>
                  </a:lnTo>
                  <a:lnTo>
                    <a:pt x="49" y="45"/>
                  </a:lnTo>
                  <a:lnTo>
                    <a:pt x="52" y="41"/>
                  </a:lnTo>
                  <a:lnTo>
                    <a:pt x="52" y="33"/>
                  </a:lnTo>
                  <a:lnTo>
                    <a:pt x="52" y="29"/>
                  </a:lnTo>
                  <a:lnTo>
                    <a:pt x="49" y="25"/>
                  </a:lnTo>
                  <a:lnTo>
                    <a:pt x="49" y="17"/>
                  </a:lnTo>
                  <a:lnTo>
                    <a:pt x="46" y="13"/>
                  </a:lnTo>
                  <a:lnTo>
                    <a:pt x="43" y="8"/>
                  </a:lnTo>
                  <a:lnTo>
                    <a:pt x="40" y="4"/>
                  </a:lnTo>
                  <a:lnTo>
                    <a:pt x="37" y="4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2" y="4"/>
                  </a:lnTo>
                  <a:lnTo>
                    <a:pt x="9" y="4"/>
                  </a:lnTo>
                  <a:lnTo>
                    <a:pt x="6" y="8"/>
                  </a:lnTo>
                  <a:lnTo>
                    <a:pt x="3" y="13"/>
                  </a:lnTo>
                  <a:lnTo>
                    <a:pt x="3" y="17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3" y="50"/>
                  </a:lnTo>
                  <a:lnTo>
                    <a:pt x="3" y="54"/>
                  </a:lnTo>
                  <a:lnTo>
                    <a:pt x="6" y="58"/>
                  </a:lnTo>
                  <a:lnTo>
                    <a:pt x="9" y="62"/>
                  </a:lnTo>
                  <a:lnTo>
                    <a:pt x="12" y="66"/>
                  </a:lnTo>
                  <a:lnTo>
                    <a:pt x="18" y="70"/>
                  </a:lnTo>
                  <a:lnTo>
                    <a:pt x="21" y="70"/>
                  </a:lnTo>
                  <a:lnTo>
                    <a:pt x="24" y="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460"/>
            <p:cNvSpPr>
              <a:spLocks/>
            </p:cNvSpPr>
            <p:nvPr/>
          </p:nvSpPr>
          <p:spPr bwMode="auto">
            <a:xfrm>
              <a:off x="3430" y="3039"/>
              <a:ext cx="52" cy="70"/>
            </a:xfrm>
            <a:custGeom>
              <a:avLst/>
              <a:gdLst>
                <a:gd name="T0" fmla="*/ 24 w 52"/>
                <a:gd name="T1" fmla="*/ 65 h 70"/>
                <a:gd name="T2" fmla="*/ 30 w 52"/>
                <a:gd name="T3" fmla="*/ 70 h 70"/>
                <a:gd name="T4" fmla="*/ 33 w 52"/>
                <a:gd name="T5" fmla="*/ 65 h 70"/>
                <a:gd name="T6" fmla="*/ 39 w 52"/>
                <a:gd name="T7" fmla="*/ 65 h 70"/>
                <a:gd name="T8" fmla="*/ 43 w 52"/>
                <a:gd name="T9" fmla="*/ 61 h 70"/>
                <a:gd name="T10" fmla="*/ 46 w 52"/>
                <a:gd name="T11" fmla="*/ 57 h 70"/>
                <a:gd name="T12" fmla="*/ 49 w 52"/>
                <a:gd name="T13" fmla="*/ 53 h 70"/>
                <a:gd name="T14" fmla="*/ 49 w 52"/>
                <a:gd name="T15" fmla="*/ 49 h 70"/>
                <a:gd name="T16" fmla="*/ 52 w 52"/>
                <a:gd name="T17" fmla="*/ 45 h 70"/>
                <a:gd name="T18" fmla="*/ 52 w 52"/>
                <a:gd name="T19" fmla="*/ 41 h 70"/>
                <a:gd name="T20" fmla="*/ 52 w 52"/>
                <a:gd name="T21" fmla="*/ 33 h 70"/>
                <a:gd name="T22" fmla="*/ 52 w 52"/>
                <a:gd name="T23" fmla="*/ 28 h 70"/>
                <a:gd name="T24" fmla="*/ 52 w 52"/>
                <a:gd name="T25" fmla="*/ 24 h 70"/>
                <a:gd name="T26" fmla="*/ 49 w 52"/>
                <a:gd name="T27" fmla="*/ 16 h 70"/>
                <a:gd name="T28" fmla="*/ 49 w 52"/>
                <a:gd name="T29" fmla="*/ 12 h 70"/>
                <a:gd name="T30" fmla="*/ 46 w 52"/>
                <a:gd name="T31" fmla="*/ 8 h 70"/>
                <a:gd name="T32" fmla="*/ 43 w 52"/>
                <a:gd name="T33" fmla="*/ 4 h 70"/>
                <a:gd name="T34" fmla="*/ 39 w 52"/>
                <a:gd name="T35" fmla="*/ 4 h 70"/>
                <a:gd name="T36" fmla="*/ 33 w 52"/>
                <a:gd name="T37" fmla="*/ 0 h 70"/>
                <a:gd name="T38" fmla="*/ 30 w 52"/>
                <a:gd name="T39" fmla="*/ 0 h 70"/>
                <a:gd name="T40" fmla="*/ 27 w 52"/>
                <a:gd name="T41" fmla="*/ 0 h 70"/>
                <a:gd name="T42" fmla="*/ 21 w 52"/>
                <a:gd name="T43" fmla="*/ 0 h 70"/>
                <a:gd name="T44" fmla="*/ 18 w 52"/>
                <a:gd name="T45" fmla="*/ 0 h 70"/>
                <a:gd name="T46" fmla="*/ 15 w 52"/>
                <a:gd name="T47" fmla="*/ 4 h 70"/>
                <a:gd name="T48" fmla="*/ 12 w 52"/>
                <a:gd name="T49" fmla="*/ 4 h 70"/>
                <a:gd name="T50" fmla="*/ 9 w 52"/>
                <a:gd name="T51" fmla="*/ 8 h 70"/>
                <a:gd name="T52" fmla="*/ 6 w 52"/>
                <a:gd name="T53" fmla="*/ 12 h 70"/>
                <a:gd name="T54" fmla="*/ 3 w 52"/>
                <a:gd name="T55" fmla="*/ 16 h 70"/>
                <a:gd name="T56" fmla="*/ 3 w 52"/>
                <a:gd name="T57" fmla="*/ 24 h 70"/>
                <a:gd name="T58" fmla="*/ 0 w 52"/>
                <a:gd name="T59" fmla="*/ 28 h 70"/>
                <a:gd name="T60" fmla="*/ 0 w 52"/>
                <a:gd name="T61" fmla="*/ 33 h 70"/>
                <a:gd name="T62" fmla="*/ 0 w 52"/>
                <a:gd name="T63" fmla="*/ 41 h 70"/>
                <a:gd name="T64" fmla="*/ 3 w 52"/>
                <a:gd name="T65" fmla="*/ 45 h 70"/>
                <a:gd name="T66" fmla="*/ 3 w 52"/>
                <a:gd name="T67" fmla="*/ 49 h 70"/>
                <a:gd name="T68" fmla="*/ 6 w 52"/>
                <a:gd name="T69" fmla="*/ 53 h 70"/>
                <a:gd name="T70" fmla="*/ 9 w 52"/>
                <a:gd name="T71" fmla="*/ 57 h 70"/>
                <a:gd name="T72" fmla="*/ 12 w 52"/>
                <a:gd name="T73" fmla="*/ 61 h 70"/>
                <a:gd name="T74" fmla="*/ 15 w 52"/>
                <a:gd name="T75" fmla="*/ 65 h 70"/>
                <a:gd name="T76" fmla="*/ 18 w 52"/>
                <a:gd name="T77" fmla="*/ 65 h 70"/>
                <a:gd name="T78" fmla="*/ 21 w 52"/>
                <a:gd name="T79" fmla="*/ 70 h 70"/>
                <a:gd name="T80" fmla="*/ 27 w 52"/>
                <a:gd name="T81" fmla="*/ 70 h 70"/>
                <a:gd name="T82" fmla="*/ 27 w 52"/>
                <a:gd name="T83" fmla="*/ 70 h 70"/>
                <a:gd name="T84" fmla="*/ 24 w 52"/>
                <a:gd name="T85" fmla="*/ 65 h 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2"/>
                <a:gd name="T130" fmla="*/ 0 h 70"/>
                <a:gd name="T131" fmla="*/ 52 w 52"/>
                <a:gd name="T132" fmla="*/ 70 h 7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2" h="70">
                  <a:moveTo>
                    <a:pt x="24" y="65"/>
                  </a:moveTo>
                  <a:lnTo>
                    <a:pt x="30" y="70"/>
                  </a:lnTo>
                  <a:lnTo>
                    <a:pt x="33" y="65"/>
                  </a:lnTo>
                  <a:lnTo>
                    <a:pt x="39" y="65"/>
                  </a:lnTo>
                  <a:lnTo>
                    <a:pt x="43" y="61"/>
                  </a:lnTo>
                  <a:lnTo>
                    <a:pt x="46" y="57"/>
                  </a:lnTo>
                  <a:lnTo>
                    <a:pt x="49" y="53"/>
                  </a:lnTo>
                  <a:lnTo>
                    <a:pt x="49" y="49"/>
                  </a:lnTo>
                  <a:lnTo>
                    <a:pt x="52" y="45"/>
                  </a:lnTo>
                  <a:lnTo>
                    <a:pt x="52" y="41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4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6" y="8"/>
                  </a:lnTo>
                  <a:lnTo>
                    <a:pt x="43" y="4"/>
                  </a:lnTo>
                  <a:lnTo>
                    <a:pt x="39" y="4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5" y="4"/>
                  </a:lnTo>
                  <a:lnTo>
                    <a:pt x="12" y="4"/>
                  </a:lnTo>
                  <a:lnTo>
                    <a:pt x="9" y="8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3" y="24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3" y="45"/>
                  </a:lnTo>
                  <a:lnTo>
                    <a:pt x="3" y="49"/>
                  </a:lnTo>
                  <a:lnTo>
                    <a:pt x="6" y="53"/>
                  </a:lnTo>
                  <a:lnTo>
                    <a:pt x="9" y="57"/>
                  </a:lnTo>
                  <a:lnTo>
                    <a:pt x="12" y="61"/>
                  </a:lnTo>
                  <a:lnTo>
                    <a:pt x="15" y="65"/>
                  </a:lnTo>
                  <a:lnTo>
                    <a:pt x="18" y="65"/>
                  </a:lnTo>
                  <a:lnTo>
                    <a:pt x="21" y="70"/>
                  </a:lnTo>
                  <a:lnTo>
                    <a:pt x="27" y="70"/>
                  </a:lnTo>
                  <a:lnTo>
                    <a:pt x="24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461"/>
            <p:cNvSpPr>
              <a:spLocks/>
            </p:cNvSpPr>
            <p:nvPr/>
          </p:nvSpPr>
          <p:spPr bwMode="auto">
            <a:xfrm>
              <a:off x="2461" y="1682"/>
              <a:ext cx="52" cy="70"/>
            </a:xfrm>
            <a:custGeom>
              <a:avLst/>
              <a:gdLst>
                <a:gd name="T0" fmla="*/ 24 w 52"/>
                <a:gd name="T1" fmla="*/ 66 h 70"/>
                <a:gd name="T2" fmla="*/ 30 w 52"/>
                <a:gd name="T3" fmla="*/ 70 h 70"/>
                <a:gd name="T4" fmla="*/ 33 w 52"/>
                <a:gd name="T5" fmla="*/ 66 h 70"/>
                <a:gd name="T6" fmla="*/ 40 w 52"/>
                <a:gd name="T7" fmla="*/ 66 h 70"/>
                <a:gd name="T8" fmla="*/ 43 w 52"/>
                <a:gd name="T9" fmla="*/ 62 h 70"/>
                <a:gd name="T10" fmla="*/ 46 w 52"/>
                <a:gd name="T11" fmla="*/ 58 h 70"/>
                <a:gd name="T12" fmla="*/ 49 w 52"/>
                <a:gd name="T13" fmla="*/ 54 h 70"/>
                <a:gd name="T14" fmla="*/ 49 w 52"/>
                <a:gd name="T15" fmla="*/ 50 h 70"/>
                <a:gd name="T16" fmla="*/ 52 w 52"/>
                <a:gd name="T17" fmla="*/ 45 h 70"/>
                <a:gd name="T18" fmla="*/ 52 w 52"/>
                <a:gd name="T19" fmla="*/ 41 h 70"/>
                <a:gd name="T20" fmla="*/ 52 w 52"/>
                <a:gd name="T21" fmla="*/ 33 h 70"/>
                <a:gd name="T22" fmla="*/ 52 w 52"/>
                <a:gd name="T23" fmla="*/ 29 h 70"/>
                <a:gd name="T24" fmla="*/ 52 w 52"/>
                <a:gd name="T25" fmla="*/ 21 h 70"/>
                <a:gd name="T26" fmla="*/ 49 w 52"/>
                <a:gd name="T27" fmla="*/ 17 h 70"/>
                <a:gd name="T28" fmla="*/ 49 w 52"/>
                <a:gd name="T29" fmla="*/ 13 h 70"/>
                <a:gd name="T30" fmla="*/ 46 w 52"/>
                <a:gd name="T31" fmla="*/ 8 h 70"/>
                <a:gd name="T32" fmla="*/ 43 w 52"/>
                <a:gd name="T33" fmla="*/ 4 h 70"/>
                <a:gd name="T34" fmla="*/ 40 w 52"/>
                <a:gd name="T35" fmla="*/ 4 h 70"/>
                <a:gd name="T36" fmla="*/ 33 w 52"/>
                <a:gd name="T37" fmla="*/ 0 h 70"/>
                <a:gd name="T38" fmla="*/ 30 w 52"/>
                <a:gd name="T39" fmla="*/ 0 h 70"/>
                <a:gd name="T40" fmla="*/ 27 w 52"/>
                <a:gd name="T41" fmla="*/ 0 h 70"/>
                <a:gd name="T42" fmla="*/ 21 w 52"/>
                <a:gd name="T43" fmla="*/ 0 h 70"/>
                <a:gd name="T44" fmla="*/ 18 w 52"/>
                <a:gd name="T45" fmla="*/ 0 h 70"/>
                <a:gd name="T46" fmla="*/ 15 w 52"/>
                <a:gd name="T47" fmla="*/ 4 h 70"/>
                <a:gd name="T48" fmla="*/ 12 w 52"/>
                <a:gd name="T49" fmla="*/ 4 h 70"/>
                <a:gd name="T50" fmla="*/ 9 w 52"/>
                <a:gd name="T51" fmla="*/ 8 h 70"/>
                <a:gd name="T52" fmla="*/ 6 w 52"/>
                <a:gd name="T53" fmla="*/ 13 h 70"/>
                <a:gd name="T54" fmla="*/ 3 w 52"/>
                <a:gd name="T55" fmla="*/ 17 h 70"/>
                <a:gd name="T56" fmla="*/ 0 w 52"/>
                <a:gd name="T57" fmla="*/ 21 h 70"/>
                <a:gd name="T58" fmla="*/ 0 w 52"/>
                <a:gd name="T59" fmla="*/ 29 h 70"/>
                <a:gd name="T60" fmla="*/ 0 w 52"/>
                <a:gd name="T61" fmla="*/ 33 h 70"/>
                <a:gd name="T62" fmla="*/ 0 w 52"/>
                <a:gd name="T63" fmla="*/ 41 h 70"/>
                <a:gd name="T64" fmla="*/ 0 w 52"/>
                <a:gd name="T65" fmla="*/ 45 h 70"/>
                <a:gd name="T66" fmla="*/ 3 w 52"/>
                <a:gd name="T67" fmla="*/ 50 h 70"/>
                <a:gd name="T68" fmla="*/ 6 w 52"/>
                <a:gd name="T69" fmla="*/ 54 h 70"/>
                <a:gd name="T70" fmla="*/ 9 w 52"/>
                <a:gd name="T71" fmla="*/ 58 h 70"/>
                <a:gd name="T72" fmla="*/ 12 w 52"/>
                <a:gd name="T73" fmla="*/ 62 h 70"/>
                <a:gd name="T74" fmla="*/ 15 w 52"/>
                <a:gd name="T75" fmla="*/ 66 h 70"/>
                <a:gd name="T76" fmla="*/ 18 w 52"/>
                <a:gd name="T77" fmla="*/ 66 h 70"/>
                <a:gd name="T78" fmla="*/ 21 w 52"/>
                <a:gd name="T79" fmla="*/ 70 h 70"/>
                <a:gd name="T80" fmla="*/ 27 w 52"/>
                <a:gd name="T81" fmla="*/ 70 h 70"/>
                <a:gd name="T82" fmla="*/ 27 w 52"/>
                <a:gd name="T83" fmla="*/ 70 h 70"/>
                <a:gd name="T84" fmla="*/ 24 w 52"/>
                <a:gd name="T85" fmla="*/ 66 h 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2"/>
                <a:gd name="T130" fmla="*/ 0 h 70"/>
                <a:gd name="T131" fmla="*/ 52 w 52"/>
                <a:gd name="T132" fmla="*/ 70 h 7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2" h="70">
                  <a:moveTo>
                    <a:pt x="24" y="66"/>
                  </a:moveTo>
                  <a:lnTo>
                    <a:pt x="30" y="70"/>
                  </a:lnTo>
                  <a:lnTo>
                    <a:pt x="33" y="66"/>
                  </a:lnTo>
                  <a:lnTo>
                    <a:pt x="40" y="66"/>
                  </a:lnTo>
                  <a:lnTo>
                    <a:pt x="43" y="62"/>
                  </a:lnTo>
                  <a:lnTo>
                    <a:pt x="46" y="58"/>
                  </a:lnTo>
                  <a:lnTo>
                    <a:pt x="49" y="54"/>
                  </a:lnTo>
                  <a:lnTo>
                    <a:pt x="49" y="50"/>
                  </a:lnTo>
                  <a:lnTo>
                    <a:pt x="52" y="45"/>
                  </a:lnTo>
                  <a:lnTo>
                    <a:pt x="52" y="41"/>
                  </a:lnTo>
                  <a:lnTo>
                    <a:pt x="52" y="33"/>
                  </a:lnTo>
                  <a:lnTo>
                    <a:pt x="52" y="29"/>
                  </a:lnTo>
                  <a:lnTo>
                    <a:pt x="52" y="21"/>
                  </a:lnTo>
                  <a:lnTo>
                    <a:pt x="49" y="17"/>
                  </a:lnTo>
                  <a:lnTo>
                    <a:pt x="49" y="13"/>
                  </a:lnTo>
                  <a:lnTo>
                    <a:pt x="46" y="8"/>
                  </a:lnTo>
                  <a:lnTo>
                    <a:pt x="43" y="4"/>
                  </a:lnTo>
                  <a:lnTo>
                    <a:pt x="40" y="4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5" y="4"/>
                  </a:lnTo>
                  <a:lnTo>
                    <a:pt x="12" y="4"/>
                  </a:lnTo>
                  <a:lnTo>
                    <a:pt x="9" y="8"/>
                  </a:lnTo>
                  <a:lnTo>
                    <a:pt x="6" y="13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3" y="50"/>
                  </a:lnTo>
                  <a:lnTo>
                    <a:pt x="6" y="54"/>
                  </a:lnTo>
                  <a:lnTo>
                    <a:pt x="9" y="58"/>
                  </a:lnTo>
                  <a:lnTo>
                    <a:pt x="12" y="62"/>
                  </a:lnTo>
                  <a:lnTo>
                    <a:pt x="15" y="66"/>
                  </a:lnTo>
                  <a:lnTo>
                    <a:pt x="18" y="66"/>
                  </a:lnTo>
                  <a:lnTo>
                    <a:pt x="21" y="70"/>
                  </a:lnTo>
                  <a:lnTo>
                    <a:pt x="27" y="70"/>
                  </a:lnTo>
                  <a:lnTo>
                    <a:pt x="24" y="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462"/>
            <p:cNvSpPr>
              <a:spLocks/>
            </p:cNvSpPr>
            <p:nvPr/>
          </p:nvSpPr>
          <p:spPr bwMode="auto">
            <a:xfrm>
              <a:off x="2925" y="1986"/>
              <a:ext cx="19" cy="5"/>
            </a:xfrm>
            <a:custGeom>
              <a:avLst/>
              <a:gdLst>
                <a:gd name="T0" fmla="*/ 19 w 19"/>
                <a:gd name="T1" fmla="*/ 0 h 5"/>
                <a:gd name="T2" fmla="*/ 0 w 19"/>
                <a:gd name="T3" fmla="*/ 5 h 5"/>
                <a:gd name="T4" fmla="*/ 19 w 19"/>
                <a:gd name="T5" fmla="*/ 0 h 5"/>
                <a:gd name="T6" fmla="*/ 0 60000 65536"/>
                <a:gd name="T7" fmla="*/ 0 60000 65536"/>
                <a:gd name="T8" fmla="*/ 0 60000 65536"/>
                <a:gd name="T9" fmla="*/ 0 w 19"/>
                <a:gd name="T10" fmla="*/ 0 h 5"/>
                <a:gd name="T11" fmla="*/ 19 w 19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5">
                  <a:moveTo>
                    <a:pt x="19" y="0"/>
                  </a:moveTo>
                  <a:lnTo>
                    <a:pt x="0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463"/>
            <p:cNvSpPr>
              <a:spLocks/>
            </p:cNvSpPr>
            <p:nvPr/>
          </p:nvSpPr>
          <p:spPr bwMode="auto">
            <a:xfrm>
              <a:off x="2925" y="1954"/>
              <a:ext cx="52" cy="69"/>
            </a:xfrm>
            <a:custGeom>
              <a:avLst/>
              <a:gdLst>
                <a:gd name="T0" fmla="*/ 0 w 52"/>
                <a:gd name="T1" fmla="*/ 0 h 69"/>
                <a:gd name="T2" fmla="*/ 0 w 52"/>
                <a:gd name="T3" fmla="*/ 69 h 69"/>
                <a:gd name="T4" fmla="*/ 52 w 52"/>
                <a:gd name="T5" fmla="*/ 37 h 69"/>
                <a:gd name="T6" fmla="*/ 0 w 52"/>
                <a:gd name="T7" fmla="*/ 0 h 69"/>
                <a:gd name="T8" fmla="*/ 0 w 52"/>
                <a:gd name="T9" fmla="*/ 0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69"/>
                <a:gd name="T17" fmla="*/ 52 w 52"/>
                <a:gd name="T18" fmla="*/ 69 h 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69">
                  <a:moveTo>
                    <a:pt x="0" y="0"/>
                  </a:moveTo>
                  <a:lnTo>
                    <a:pt x="0" y="69"/>
                  </a:lnTo>
                  <a:lnTo>
                    <a:pt x="52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464"/>
            <p:cNvSpPr>
              <a:spLocks/>
            </p:cNvSpPr>
            <p:nvPr/>
          </p:nvSpPr>
          <p:spPr bwMode="auto">
            <a:xfrm>
              <a:off x="2931" y="2262"/>
              <a:ext cx="19" cy="4"/>
            </a:xfrm>
            <a:custGeom>
              <a:avLst/>
              <a:gdLst>
                <a:gd name="T0" fmla="*/ 19 w 19"/>
                <a:gd name="T1" fmla="*/ 0 h 4"/>
                <a:gd name="T2" fmla="*/ 0 w 19"/>
                <a:gd name="T3" fmla="*/ 4 h 4"/>
                <a:gd name="T4" fmla="*/ 19 w 19"/>
                <a:gd name="T5" fmla="*/ 0 h 4"/>
                <a:gd name="T6" fmla="*/ 0 60000 65536"/>
                <a:gd name="T7" fmla="*/ 0 60000 65536"/>
                <a:gd name="T8" fmla="*/ 0 60000 65536"/>
                <a:gd name="T9" fmla="*/ 0 w 19"/>
                <a:gd name="T10" fmla="*/ 0 h 4"/>
                <a:gd name="T11" fmla="*/ 19 w 19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4">
                  <a:moveTo>
                    <a:pt x="19" y="0"/>
                  </a:moveTo>
                  <a:lnTo>
                    <a:pt x="0" y="4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465"/>
            <p:cNvSpPr>
              <a:spLocks/>
            </p:cNvSpPr>
            <p:nvPr/>
          </p:nvSpPr>
          <p:spPr bwMode="auto">
            <a:xfrm>
              <a:off x="2931" y="2229"/>
              <a:ext cx="53" cy="70"/>
            </a:xfrm>
            <a:custGeom>
              <a:avLst/>
              <a:gdLst>
                <a:gd name="T0" fmla="*/ 0 w 53"/>
                <a:gd name="T1" fmla="*/ 0 h 70"/>
                <a:gd name="T2" fmla="*/ 0 w 53"/>
                <a:gd name="T3" fmla="*/ 70 h 70"/>
                <a:gd name="T4" fmla="*/ 53 w 53"/>
                <a:gd name="T5" fmla="*/ 37 h 70"/>
                <a:gd name="T6" fmla="*/ 0 w 53"/>
                <a:gd name="T7" fmla="*/ 0 h 70"/>
                <a:gd name="T8" fmla="*/ 0 w 53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70"/>
                <a:gd name="T17" fmla="*/ 53 w 53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70">
                  <a:moveTo>
                    <a:pt x="0" y="0"/>
                  </a:moveTo>
                  <a:lnTo>
                    <a:pt x="0" y="70"/>
                  </a:lnTo>
                  <a:lnTo>
                    <a:pt x="53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466"/>
            <p:cNvSpPr>
              <a:spLocks/>
            </p:cNvSpPr>
            <p:nvPr/>
          </p:nvSpPr>
          <p:spPr bwMode="auto">
            <a:xfrm>
              <a:off x="2931" y="1715"/>
              <a:ext cx="19" cy="1"/>
            </a:xfrm>
            <a:custGeom>
              <a:avLst/>
              <a:gdLst>
                <a:gd name="T0" fmla="*/ 19 w 19"/>
                <a:gd name="T1" fmla="*/ 0 h 1"/>
                <a:gd name="T2" fmla="*/ 0 w 19"/>
                <a:gd name="T3" fmla="*/ 0 h 1"/>
                <a:gd name="T4" fmla="*/ 19 w 19"/>
                <a:gd name="T5" fmla="*/ 0 h 1"/>
                <a:gd name="T6" fmla="*/ 0 60000 65536"/>
                <a:gd name="T7" fmla="*/ 0 60000 65536"/>
                <a:gd name="T8" fmla="*/ 0 60000 65536"/>
                <a:gd name="T9" fmla="*/ 0 w 19"/>
                <a:gd name="T10" fmla="*/ 0 h 1"/>
                <a:gd name="T11" fmla="*/ 19 w 1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">
                  <a:moveTo>
                    <a:pt x="19" y="0"/>
                  </a:move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467"/>
            <p:cNvSpPr>
              <a:spLocks/>
            </p:cNvSpPr>
            <p:nvPr/>
          </p:nvSpPr>
          <p:spPr bwMode="auto">
            <a:xfrm>
              <a:off x="2931" y="1678"/>
              <a:ext cx="53" cy="74"/>
            </a:xfrm>
            <a:custGeom>
              <a:avLst/>
              <a:gdLst>
                <a:gd name="T0" fmla="*/ 0 w 53"/>
                <a:gd name="T1" fmla="*/ 0 h 74"/>
                <a:gd name="T2" fmla="*/ 0 w 53"/>
                <a:gd name="T3" fmla="*/ 74 h 74"/>
                <a:gd name="T4" fmla="*/ 53 w 53"/>
                <a:gd name="T5" fmla="*/ 37 h 74"/>
                <a:gd name="T6" fmla="*/ 0 w 53"/>
                <a:gd name="T7" fmla="*/ 4 h 74"/>
                <a:gd name="T8" fmla="*/ 0 w 53"/>
                <a:gd name="T9" fmla="*/ 4 h 74"/>
                <a:gd name="T10" fmla="*/ 0 w 53"/>
                <a:gd name="T11" fmla="*/ 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"/>
                <a:gd name="T19" fmla="*/ 0 h 74"/>
                <a:gd name="T20" fmla="*/ 53 w 53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" h="74">
                  <a:moveTo>
                    <a:pt x="0" y="0"/>
                  </a:moveTo>
                  <a:lnTo>
                    <a:pt x="0" y="74"/>
                  </a:lnTo>
                  <a:lnTo>
                    <a:pt x="53" y="3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468"/>
            <p:cNvSpPr>
              <a:spLocks/>
            </p:cNvSpPr>
            <p:nvPr/>
          </p:nvSpPr>
          <p:spPr bwMode="auto">
            <a:xfrm>
              <a:off x="2931" y="1440"/>
              <a:ext cx="19" cy="4"/>
            </a:xfrm>
            <a:custGeom>
              <a:avLst/>
              <a:gdLst>
                <a:gd name="T0" fmla="*/ 19 w 19"/>
                <a:gd name="T1" fmla="*/ 0 h 4"/>
                <a:gd name="T2" fmla="*/ 0 w 19"/>
                <a:gd name="T3" fmla="*/ 4 h 4"/>
                <a:gd name="T4" fmla="*/ 19 w 19"/>
                <a:gd name="T5" fmla="*/ 0 h 4"/>
                <a:gd name="T6" fmla="*/ 0 60000 65536"/>
                <a:gd name="T7" fmla="*/ 0 60000 65536"/>
                <a:gd name="T8" fmla="*/ 0 60000 65536"/>
                <a:gd name="T9" fmla="*/ 0 w 19"/>
                <a:gd name="T10" fmla="*/ 0 h 4"/>
                <a:gd name="T11" fmla="*/ 19 w 19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4">
                  <a:moveTo>
                    <a:pt x="19" y="0"/>
                  </a:moveTo>
                  <a:lnTo>
                    <a:pt x="0" y="4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469"/>
            <p:cNvSpPr>
              <a:spLocks/>
            </p:cNvSpPr>
            <p:nvPr/>
          </p:nvSpPr>
          <p:spPr bwMode="auto">
            <a:xfrm>
              <a:off x="2931" y="1407"/>
              <a:ext cx="53" cy="70"/>
            </a:xfrm>
            <a:custGeom>
              <a:avLst/>
              <a:gdLst>
                <a:gd name="T0" fmla="*/ 0 w 53"/>
                <a:gd name="T1" fmla="*/ 0 h 70"/>
                <a:gd name="T2" fmla="*/ 0 w 53"/>
                <a:gd name="T3" fmla="*/ 70 h 70"/>
                <a:gd name="T4" fmla="*/ 53 w 53"/>
                <a:gd name="T5" fmla="*/ 37 h 70"/>
                <a:gd name="T6" fmla="*/ 0 w 53"/>
                <a:gd name="T7" fmla="*/ 0 h 70"/>
                <a:gd name="T8" fmla="*/ 0 w 53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70"/>
                <a:gd name="T17" fmla="*/ 53 w 53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70">
                  <a:moveTo>
                    <a:pt x="0" y="0"/>
                  </a:moveTo>
                  <a:lnTo>
                    <a:pt x="0" y="70"/>
                  </a:lnTo>
                  <a:lnTo>
                    <a:pt x="53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2100" y="228600"/>
            <a:ext cx="4423916" cy="2048272"/>
          </a:xfrm>
        </p:spPr>
        <p:txBody>
          <a:bodyPr/>
          <a:lstStyle/>
          <a:p>
            <a:pPr algn="l"/>
            <a:r>
              <a:rPr lang="en-US" dirty="0" err="1" smtClean="0"/>
              <a:t>FSM</a:t>
            </a:r>
            <a:r>
              <a:rPr lang="en-US" dirty="0" smtClean="0"/>
              <a:t> control</a:t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sz="3200" dirty="0" smtClean="0"/>
              <a:t>10 states</a:t>
            </a:r>
            <a:br>
              <a:rPr lang="en-US" sz="3200" dirty="0" smtClean="0"/>
            </a:br>
            <a:r>
              <a:rPr lang="en-US" sz="3200" dirty="0" smtClean="0"/>
              <a:t>-  variable #cycles/</a:t>
            </a:r>
            <a:br>
              <a:rPr lang="en-US" sz="3200" dirty="0" smtClean="0"/>
            </a:br>
            <a:r>
              <a:rPr lang="en-US" sz="3200" dirty="0" smtClean="0"/>
              <a:t>   instruction</a:t>
            </a:r>
            <a:endParaRPr lang="en-US" dirty="0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2603628" y="476672"/>
            <a:ext cx="6337172" cy="6343228"/>
            <a:chOff x="1545" y="101"/>
            <a:chExt cx="4186" cy="4190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585" y="1446"/>
              <a:ext cx="3889" cy="1833"/>
              <a:chOff x="1585" y="1446"/>
              <a:chExt cx="3889" cy="1833"/>
            </a:xfrm>
          </p:grpSpPr>
          <p:sp>
            <p:nvSpPr>
              <p:cNvPr id="488" name="Rectangle 7"/>
              <p:cNvSpPr>
                <a:spLocks noChangeArrowheads="1"/>
              </p:cNvSpPr>
              <p:nvPr/>
            </p:nvSpPr>
            <p:spPr bwMode="auto">
              <a:xfrm>
                <a:off x="5072" y="1712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9" name="Rectangle 8"/>
              <p:cNvSpPr>
                <a:spLocks noChangeArrowheads="1"/>
              </p:cNvSpPr>
              <p:nvPr/>
            </p:nvSpPr>
            <p:spPr bwMode="auto">
              <a:xfrm>
                <a:off x="5123" y="1712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0" name="Rectangle 9"/>
              <p:cNvSpPr>
                <a:spLocks noChangeArrowheads="1"/>
              </p:cNvSpPr>
              <p:nvPr/>
            </p:nvSpPr>
            <p:spPr bwMode="auto">
              <a:xfrm>
                <a:off x="5179" y="1712"/>
                <a:ext cx="6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W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1" name="Rectangle 10"/>
              <p:cNvSpPr>
                <a:spLocks noChangeArrowheads="1"/>
              </p:cNvSpPr>
              <p:nvPr/>
            </p:nvSpPr>
            <p:spPr bwMode="auto">
              <a:xfrm>
                <a:off x="5252" y="1712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2" name="Rectangle 11"/>
              <p:cNvSpPr>
                <a:spLocks noChangeArrowheads="1"/>
              </p:cNvSpPr>
              <p:nvPr/>
            </p:nvSpPr>
            <p:spPr bwMode="auto">
              <a:xfrm>
                <a:off x="5278" y="1712"/>
                <a:ext cx="1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3" name="Rectangle 12"/>
              <p:cNvSpPr>
                <a:spLocks noChangeArrowheads="1"/>
              </p:cNvSpPr>
              <p:nvPr/>
            </p:nvSpPr>
            <p:spPr bwMode="auto">
              <a:xfrm>
                <a:off x="5296" y="1712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4" name="Rectangle 13"/>
              <p:cNvSpPr>
                <a:spLocks noChangeArrowheads="1"/>
              </p:cNvSpPr>
              <p:nvPr/>
            </p:nvSpPr>
            <p:spPr bwMode="auto">
              <a:xfrm>
                <a:off x="5317" y="1712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5" name="Rectangle 14"/>
              <p:cNvSpPr>
                <a:spLocks noChangeArrowheads="1"/>
              </p:cNvSpPr>
              <p:nvPr/>
            </p:nvSpPr>
            <p:spPr bwMode="auto">
              <a:xfrm>
                <a:off x="5362" y="1712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96" name="Rectangle 15"/>
              <p:cNvSpPr>
                <a:spLocks noChangeArrowheads="1"/>
              </p:cNvSpPr>
              <p:nvPr/>
            </p:nvSpPr>
            <p:spPr bwMode="auto">
              <a:xfrm>
                <a:off x="4946" y="1803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7" name="Rectangle 16"/>
              <p:cNvSpPr>
                <a:spLocks noChangeArrowheads="1"/>
              </p:cNvSpPr>
              <p:nvPr/>
            </p:nvSpPr>
            <p:spPr bwMode="auto">
              <a:xfrm>
                <a:off x="4997" y="1803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8" name="Rectangle 17"/>
              <p:cNvSpPr>
                <a:spLocks noChangeArrowheads="1"/>
              </p:cNvSpPr>
              <p:nvPr/>
            </p:nvSpPr>
            <p:spPr bwMode="auto">
              <a:xfrm>
                <a:off x="5056" y="1803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9" name="Rectangle 18"/>
              <p:cNvSpPr>
                <a:spLocks noChangeArrowheads="1"/>
              </p:cNvSpPr>
              <p:nvPr/>
            </p:nvSpPr>
            <p:spPr bwMode="auto">
              <a:xfrm>
                <a:off x="5107" y="180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0" name="Rectangle 19"/>
              <p:cNvSpPr>
                <a:spLocks noChangeArrowheads="1"/>
              </p:cNvSpPr>
              <p:nvPr/>
            </p:nvSpPr>
            <p:spPr bwMode="auto">
              <a:xfrm>
                <a:off x="5149" y="180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1" name="Rectangle 20"/>
              <p:cNvSpPr>
                <a:spLocks noChangeArrowheads="1"/>
              </p:cNvSpPr>
              <p:nvPr/>
            </p:nvSpPr>
            <p:spPr bwMode="auto">
              <a:xfrm>
                <a:off x="5193" y="1803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2" name="Rectangle 21"/>
              <p:cNvSpPr>
                <a:spLocks noChangeArrowheads="1"/>
              </p:cNvSpPr>
              <p:nvPr/>
            </p:nvSpPr>
            <p:spPr bwMode="auto">
              <a:xfrm>
                <a:off x="5219" y="1803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3" name="Rectangle 22"/>
              <p:cNvSpPr>
                <a:spLocks noChangeArrowheads="1"/>
              </p:cNvSpPr>
              <p:nvPr/>
            </p:nvSpPr>
            <p:spPr bwMode="auto">
              <a:xfrm>
                <a:off x="5259" y="180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4" name="Rectangle 23"/>
              <p:cNvSpPr>
                <a:spLocks noChangeArrowheads="1"/>
              </p:cNvSpPr>
              <p:nvPr/>
            </p:nvSpPr>
            <p:spPr bwMode="auto">
              <a:xfrm>
                <a:off x="5301" y="1803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5" name="Rectangle 24"/>
              <p:cNvSpPr>
                <a:spLocks noChangeArrowheads="1"/>
              </p:cNvSpPr>
              <p:nvPr/>
            </p:nvSpPr>
            <p:spPr bwMode="auto">
              <a:xfrm>
                <a:off x="5322" y="1803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6" name="Rectangle 25"/>
              <p:cNvSpPr>
                <a:spLocks noChangeArrowheads="1"/>
              </p:cNvSpPr>
              <p:nvPr/>
            </p:nvSpPr>
            <p:spPr bwMode="auto">
              <a:xfrm>
                <a:off x="5369" y="1803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7" name="Rectangle 26"/>
              <p:cNvSpPr>
                <a:spLocks noChangeArrowheads="1"/>
              </p:cNvSpPr>
              <p:nvPr/>
            </p:nvSpPr>
            <p:spPr bwMode="auto">
              <a:xfrm>
                <a:off x="5390" y="180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8" name="Rectangle 27"/>
              <p:cNvSpPr>
                <a:spLocks noChangeArrowheads="1"/>
              </p:cNvSpPr>
              <p:nvPr/>
            </p:nvSpPr>
            <p:spPr bwMode="auto">
              <a:xfrm>
                <a:off x="5434" y="180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9" name="Freeform 28"/>
              <p:cNvSpPr>
                <a:spLocks/>
              </p:cNvSpPr>
              <p:nvPr/>
            </p:nvSpPr>
            <p:spPr bwMode="auto">
              <a:xfrm>
                <a:off x="4037" y="1473"/>
                <a:ext cx="701" cy="677"/>
              </a:xfrm>
              <a:custGeom>
                <a:avLst/>
                <a:gdLst>
                  <a:gd name="T0" fmla="*/ 351 w 701"/>
                  <a:gd name="T1" fmla="*/ 677 h 677"/>
                  <a:gd name="T2" fmla="*/ 407 w 701"/>
                  <a:gd name="T3" fmla="*/ 673 h 677"/>
                  <a:gd name="T4" fmla="*/ 460 w 701"/>
                  <a:gd name="T5" fmla="*/ 662 h 677"/>
                  <a:gd name="T6" fmla="*/ 512 w 701"/>
                  <a:gd name="T7" fmla="*/ 641 h 677"/>
                  <a:gd name="T8" fmla="*/ 559 w 701"/>
                  <a:gd name="T9" fmla="*/ 614 h 677"/>
                  <a:gd name="T10" fmla="*/ 598 w 701"/>
                  <a:gd name="T11" fmla="*/ 580 h 677"/>
                  <a:gd name="T12" fmla="*/ 633 w 701"/>
                  <a:gd name="T13" fmla="*/ 540 h 677"/>
                  <a:gd name="T14" fmla="*/ 661 w 701"/>
                  <a:gd name="T15" fmla="*/ 495 h 677"/>
                  <a:gd name="T16" fmla="*/ 682 w 701"/>
                  <a:gd name="T17" fmla="*/ 447 h 677"/>
                  <a:gd name="T18" fmla="*/ 696 w 701"/>
                  <a:gd name="T19" fmla="*/ 395 h 677"/>
                  <a:gd name="T20" fmla="*/ 701 w 701"/>
                  <a:gd name="T21" fmla="*/ 339 h 677"/>
                  <a:gd name="T22" fmla="*/ 696 w 701"/>
                  <a:gd name="T23" fmla="*/ 285 h 677"/>
                  <a:gd name="T24" fmla="*/ 682 w 701"/>
                  <a:gd name="T25" fmla="*/ 233 h 677"/>
                  <a:gd name="T26" fmla="*/ 661 w 701"/>
                  <a:gd name="T27" fmla="*/ 185 h 677"/>
                  <a:gd name="T28" fmla="*/ 633 w 701"/>
                  <a:gd name="T29" fmla="*/ 140 h 677"/>
                  <a:gd name="T30" fmla="*/ 598 w 701"/>
                  <a:gd name="T31" fmla="*/ 100 h 677"/>
                  <a:gd name="T32" fmla="*/ 559 w 701"/>
                  <a:gd name="T33" fmla="*/ 66 h 677"/>
                  <a:gd name="T34" fmla="*/ 512 w 701"/>
                  <a:gd name="T35" fmla="*/ 39 h 677"/>
                  <a:gd name="T36" fmla="*/ 460 w 701"/>
                  <a:gd name="T37" fmla="*/ 18 h 677"/>
                  <a:gd name="T38" fmla="*/ 407 w 701"/>
                  <a:gd name="T39" fmla="*/ 5 h 677"/>
                  <a:gd name="T40" fmla="*/ 351 w 701"/>
                  <a:gd name="T41" fmla="*/ 0 h 677"/>
                  <a:gd name="T42" fmla="*/ 295 w 701"/>
                  <a:gd name="T43" fmla="*/ 5 h 677"/>
                  <a:gd name="T44" fmla="*/ 241 w 701"/>
                  <a:gd name="T45" fmla="*/ 18 h 677"/>
                  <a:gd name="T46" fmla="*/ 190 w 701"/>
                  <a:gd name="T47" fmla="*/ 39 h 677"/>
                  <a:gd name="T48" fmla="*/ 143 w 701"/>
                  <a:gd name="T49" fmla="*/ 66 h 677"/>
                  <a:gd name="T50" fmla="*/ 103 w 701"/>
                  <a:gd name="T51" fmla="*/ 100 h 677"/>
                  <a:gd name="T52" fmla="*/ 68 w 701"/>
                  <a:gd name="T53" fmla="*/ 140 h 677"/>
                  <a:gd name="T54" fmla="*/ 40 w 701"/>
                  <a:gd name="T55" fmla="*/ 185 h 677"/>
                  <a:gd name="T56" fmla="*/ 19 w 701"/>
                  <a:gd name="T57" fmla="*/ 233 h 677"/>
                  <a:gd name="T58" fmla="*/ 5 w 701"/>
                  <a:gd name="T59" fmla="*/ 285 h 677"/>
                  <a:gd name="T60" fmla="*/ 0 w 701"/>
                  <a:gd name="T61" fmla="*/ 339 h 677"/>
                  <a:gd name="T62" fmla="*/ 5 w 701"/>
                  <a:gd name="T63" fmla="*/ 395 h 677"/>
                  <a:gd name="T64" fmla="*/ 19 w 701"/>
                  <a:gd name="T65" fmla="*/ 447 h 677"/>
                  <a:gd name="T66" fmla="*/ 40 w 701"/>
                  <a:gd name="T67" fmla="*/ 495 h 677"/>
                  <a:gd name="T68" fmla="*/ 68 w 701"/>
                  <a:gd name="T69" fmla="*/ 540 h 677"/>
                  <a:gd name="T70" fmla="*/ 103 w 701"/>
                  <a:gd name="T71" fmla="*/ 580 h 677"/>
                  <a:gd name="T72" fmla="*/ 143 w 701"/>
                  <a:gd name="T73" fmla="*/ 614 h 677"/>
                  <a:gd name="T74" fmla="*/ 190 w 701"/>
                  <a:gd name="T75" fmla="*/ 641 h 677"/>
                  <a:gd name="T76" fmla="*/ 241 w 701"/>
                  <a:gd name="T77" fmla="*/ 662 h 677"/>
                  <a:gd name="T78" fmla="*/ 295 w 701"/>
                  <a:gd name="T79" fmla="*/ 673 h 677"/>
                  <a:gd name="T80" fmla="*/ 351 w 701"/>
                  <a:gd name="T81" fmla="*/ 677 h 677"/>
                  <a:gd name="T82" fmla="*/ 351 w 701"/>
                  <a:gd name="T83" fmla="*/ 677 h 6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01"/>
                  <a:gd name="T127" fmla="*/ 0 h 677"/>
                  <a:gd name="T128" fmla="*/ 701 w 701"/>
                  <a:gd name="T129" fmla="*/ 677 h 6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01" h="677">
                    <a:moveTo>
                      <a:pt x="351" y="677"/>
                    </a:moveTo>
                    <a:lnTo>
                      <a:pt x="407" y="673"/>
                    </a:lnTo>
                    <a:lnTo>
                      <a:pt x="460" y="662"/>
                    </a:lnTo>
                    <a:lnTo>
                      <a:pt x="512" y="641"/>
                    </a:lnTo>
                    <a:lnTo>
                      <a:pt x="559" y="614"/>
                    </a:lnTo>
                    <a:lnTo>
                      <a:pt x="598" y="580"/>
                    </a:lnTo>
                    <a:lnTo>
                      <a:pt x="633" y="540"/>
                    </a:lnTo>
                    <a:lnTo>
                      <a:pt x="661" y="495"/>
                    </a:lnTo>
                    <a:lnTo>
                      <a:pt x="682" y="447"/>
                    </a:lnTo>
                    <a:lnTo>
                      <a:pt x="696" y="395"/>
                    </a:lnTo>
                    <a:lnTo>
                      <a:pt x="701" y="339"/>
                    </a:lnTo>
                    <a:lnTo>
                      <a:pt x="696" y="285"/>
                    </a:lnTo>
                    <a:lnTo>
                      <a:pt x="682" y="233"/>
                    </a:lnTo>
                    <a:lnTo>
                      <a:pt x="661" y="185"/>
                    </a:lnTo>
                    <a:lnTo>
                      <a:pt x="633" y="140"/>
                    </a:lnTo>
                    <a:lnTo>
                      <a:pt x="598" y="100"/>
                    </a:lnTo>
                    <a:lnTo>
                      <a:pt x="559" y="66"/>
                    </a:lnTo>
                    <a:lnTo>
                      <a:pt x="512" y="39"/>
                    </a:lnTo>
                    <a:lnTo>
                      <a:pt x="460" y="18"/>
                    </a:lnTo>
                    <a:lnTo>
                      <a:pt x="407" y="5"/>
                    </a:lnTo>
                    <a:lnTo>
                      <a:pt x="351" y="0"/>
                    </a:lnTo>
                    <a:lnTo>
                      <a:pt x="295" y="5"/>
                    </a:lnTo>
                    <a:lnTo>
                      <a:pt x="241" y="18"/>
                    </a:lnTo>
                    <a:lnTo>
                      <a:pt x="190" y="39"/>
                    </a:lnTo>
                    <a:lnTo>
                      <a:pt x="143" y="66"/>
                    </a:lnTo>
                    <a:lnTo>
                      <a:pt x="103" y="100"/>
                    </a:lnTo>
                    <a:lnTo>
                      <a:pt x="68" y="140"/>
                    </a:lnTo>
                    <a:lnTo>
                      <a:pt x="40" y="185"/>
                    </a:lnTo>
                    <a:lnTo>
                      <a:pt x="19" y="233"/>
                    </a:lnTo>
                    <a:lnTo>
                      <a:pt x="5" y="285"/>
                    </a:lnTo>
                    <a:lnTo>
                      <a:pt x="0" y="339"/>
                    </a:lnTo>
                    <a:lnTo>
                      <a:pt x="5" y="395"/>
                    </a:lnTo>
                    <a:lnTo>
                      <a:pt x="19" y="447"/>
                    </a:lnTo>
                    <a:lnTo>
                      <a:pt x="40" y="495"/>
                    </a:lnTo>
                    <a:lnTo>
                      <a:pt x="68" y="540"/>
                    </a:lnTo>
                    <a:lnTo>
                      <a:pt x="103" y="580"/>
                    </a:lnTo>
                    <a:lnTo>
                      <a:pt x="143" y="614"/>
                    </a:lnTo>
                    <a:lnTo>
                      <a:pt x="190" y="641"/>
                    </a:lnTo>
                    <a:lnTo>
                      <a:pt x="241" y="662"/>
                    </a:lnTo>
                    <a:lnTo>
                      <a:pt x="295" y="673"/>
                    </a:lnTo>
                    <a:lnTo>
                      <a:pt x="351" y="677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0" name="Rectangle 29"/>
              <p:cNvSpPr>
                <a:spLocks noChangeArrowheads="1"/>
              </p:cNvSpPr>
              <p:nvPr/>
            </p:nvSpPr>
            <p:spPr bwMode="auto">
              <a:xfrm>
                <a:off x="4173" y="1577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1" name="Rectangle 30"/>
              <p:cNvSpPr>
                <a:spLocks noChangeArrowheads="1"/>
              </p:cNvSpPr>
              <p:nvPr/>
            </p:nvSpPr>
            <p:spPr bwMode="auto">
              <a:xfrm>
                <a:off x="4224" y="1577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2" name="Rectangle 31"/>
              <p:cNvSpPr>
                <a:spLocks noChangeArrowheads="1"/>
              </p:cNvSpPr>
              <p:nvPr/>
            </p:nvSpPr>
            <p:spPr bwMode="auto">
              <a:xfrm>
                <a:off x="4269" y="1577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3" name="Rectangle 32"/>
              <p:cNvSpPr>
                <a:spLocks noChangeArrowheads="1"/>
              </p:cNvSpPr>
              <p:nvPr/>
            </p:nvSpPr>
            <p:spPr bwMode="auto">
              <a:xfrm>
                <a:off x="4325" y="1577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4" name="Rectangle 33"/>
              <p:cNvSpPr>
                <a:spLocks noChangeArrowheads="1"/>
              </p:cNvSpPr>
              <p:nvPr/>
            </p:nvSpPr>
            <p:spPr bwMode="auto">
              <a:xfrm>
                <a:off x="4376" y="157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5" name="Rectangle 34"/>
              <p:cNvSpPr>
                <a:spLocks noChangeArrowheads="1"/>
              </p:cNvSpPr>
              <p:nvPr/>
            </p:nvSpPr>
            <p:spPr bwMode="auto">
              <a:xfrm>
                <a:off x="4402" y="1577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6" name="Rectangle 35"/>
              <p:cNvSpPr>
                <a:spLocks noChangeArrowheads="1"/>
              </p:cNvSpPr>
              <p:nvPr/>
            </p:nvSpPr>
            <p:spPr bwMode="auto">
              <a:xfrm>
                <a:off x="4441" y="1577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7" name="Rectangle 36"/>
              <p:cNvSpPr>
                <a:spLocks noChangeArrowheads="1"/>
              </p:cNvSpPr>
              <p:nvPr/>
            </p:nvSpPr>
            <p:spPr bwMode="auto">
              <a:xfrm>
                <a:off x="4493" y="1577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8" name="Rectangle 37"/>
              <p:cNvSpPr>
                <a:spLocks noChangeArrowheads="1"/>
              </p:cNvSpPr>
              <p:nvPr/>
            </p:nvSpPr>
            <p:spPr bwMode="auto">
              <a:xfrm>
                <a:off x="4514" y="1577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9" name="Rectangle 38"/>
              <p:cNvSpPr>
                <a:spLocks noChangeArrowheads="1"/>
              </p:cNvSpPr>
              <p:nvPr/>
            </p:nvSpPr>
            <p:spPr bwMode="auto">
              <a:xfrm>
                <a:off x="4561" y="1577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0" name="Rectangle 39"/>
              <p:cNvSpPr>
                <a:spLocks noChangeArrowheads="1"/>
              </p:cNvSpPr>
              <p:nvPr/>
            </p:nvSpPr>
            <p:spPr bwMode="auto">
              <a:xfrm>
                <a:off x="4582" y="1577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1" name="Rectangle 40"/>
              <p:cNvSpPr>
                <a:spLocks noChangeArrowheads="1"/>
              </p:cNvSpPr>
              <p:nvPr/>
            </p:nvSpPr>
            <p:spPr bwMode="auto">
              <a:xfrm>
                <a:off x="4626" y="1577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22" name="Rectangle 41"/>
              <p:cNvSpPr>
                <a:spLocks noChangeArrowheads="1"/>
              </p:cNvSpPr>
              <p:nvPr/>
            </p:nvSpPr>
            <p:spPr bwMode="auto">
              <a:xfrm>
                <a:off x="4147" y="1667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3" name="Rectangle 42"/>
              <p:cNvSpPr>
                <a:spLocks noChangeArrowheads="1"/>
              </p:cNvSpPr>
              <p:nvPr/>
            </p:nvSpPr>
            <p:spPr bwMode="auto">
              <a:xfrm>
                <a:off x="4199" y="1667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4" name="Rectangle 43"/>
              <p:cNvSpPr>
                <a:spLocks noChangeArrowheads="1"/>
              </p:cNvSpPr>
              <p:nvPr/>
            </p:nvSpPr>
            <p:spPr bwMode="auto">
              <a:xfrm>
                <a:off x="4243" y="1667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5" name="Rectangle 44"/>
              <p:cNvSpPr>
                <a:spLocks noChangeArrowheads="1"/>
              </p:cNvSpPr>
              <p:nvPr/>
            </p:nvSpPr>
            <p:spPr bwMode="auto">
              <a:xfrm>
                <a:off x="4299" y="1667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6" name="Rectangle 45"/>
              <p:cNvSpPr>
                <a:spLocks noChangeArrowheads="1"/>
              </p:cNvSpPr>
              <p:nvPr/>
            </p:nvSpPr>
            <p:spPr bwMode="auto">
              <a:xfrm>
                <a:off x="4350" y="166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7" name="Rectangle 46"/>
              <p:cNvSpPr>
                <a:spLocks noChangeArrowheads="1"/>
              </p:cNvSpPr>
              <p:nvPr/>
            </p:nvSpPr>
            <p:spPr bwMode="auto">
              <a:xfrm>
                <a:off x="4376" y="1667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8" name="Rectangle 47"/>
              <p:cNvSpPr>
                <a:spLocks noChangeArrowheads="1"/>
              </p:cNvSpPr>
              <p:nvPr/>
            </p:nvSpPr>
            <p:spPr bwMode="auto">
              <a:xfrm>
                <a:off x="4416" y="1667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B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9" name="Rectangle 48"/>
              <p:cNvSpPr>
                <a:spLocks noChangeArrowheads="1"/>
              </p:cNvSpPr>
              <p:nvPr/>
            </p:nvSpPr>
            <p:spPr bwMode="auto">
              <a:xfrm>
                <a:off x="4467" y="1667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0" name="Rectangle 49"/>
              <p:cNvSpPr>
                <a:spLocks noChangeArrowheads="1"/>
              </p:cNvSpPr>
              <p:nvPr/>
            </p:nvSpPr>
            <p:spPr bwMode="auto">
              <a:xfrm>
                <a:off x="4488" y="1667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1" name="Rectangle 50"/>
              <p:cNvSpPr>
                <a:spLocks noChangeArrowheads="1"/>
              </p:cNvSpPr>
              <p:nvPr/>
            </p:nvSpPr>
            <p:spPr bwMode="auto">
              <a:xfrm>
                <a:off x="4535" y="1667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2" name="Rectangle 51"/>
              <p:cNvSpPr>
                <a:spLocks noChangeArrowheads="1"/>
              </p:cNvSpPr>
              <p:nvPr/>
            </p:nvSpPr>
            <p:spPr bwMode="auto">
              <a:xfrm>
                <a:off x="4556" y="1667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3" name="Rectangle 52"/>
              <p:cNvSpPr>
                <a:spLocks noChangeArrowheads="1"/>
              </p:cNvSpPr>
              <p:nvPr/>
            </p:nvSpPr>
            <p:spPr bwMode="auto">
              <a:xfrm>
                <a:off x="4600" y="1667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4" name="Rectangle 53"/>
              <p:cNvSpPr>
                <a:spLocks noChangeArrowheads="1"/>
              </p:cNvSpPr>
              <p:nvPr/>
            </p:nvSpPr>
            <p:spPr bwMode="auto">
              <a:xfrm>
                <a:off x="4642" y="1667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35" name="Rectangle 54"/>
              <p:cNvSpPr>
                <a:spLocks noChangeArrowheads="1"/>
              </p:cNvSpPr>
              <p:nvPr/>
            </p:nvSpPr>
            <p:spPr bwMode="auto">
              <a:xfrm>
                <a:off x="4180" y="1755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6" name="Rectangle 55"/>
              <p:cNvSpPr>
                <a:spLocks noChangeArrowheads="1"/>
              </p:cNvSpPr>
              <p:nvPr/>
            </p:nvSpPr>
            <p:spPr bwMode="auto">
              <a:xfrm>
                <a:off x="4231" y="1755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7" name="Rectangle 56"/>
              <p:cNvSpPr>
                <a:spLocks noChangeArrowheads="1"/>
              </p:cNvSpPr>
              <p:nvPr/>
            </p:nvSpPr>
            <p:spPr bwMode="auto">
              <a:xfrm>
                <a:off x="4276" y="1755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8" name="Rectangle 57"/>
              <p:cNvSpPr>
                <a:spLocks noChangeArrowheads="1"/>
              </p:cNvSpPr>
              <p:nvPr/>
            </p:nvSpPr>
            <p:spPr bwMode="auto">
              <a:xfrm>
                <a:off x="4332" y="1755"/>
                <a:ext cx="5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9" name="Rectangle 58"/>
              <p:cNvSpPr>
                <a:spLocks noChangeArrowheads="1"/>
              </p:cNvSpPr>
              <p:nvPr/>
            </p:nvSpPr>
            <p:spPr bwMode="auto">
              <a:xfrm>
                <a:off x="4392" y="1755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0" name="Rectangle 59"/>
              <p:cNvSpPr>
                <a:spLocks noChangeArrowheads="1"/>
              </p:cNvSpPr>
              <p:nvPr/>
            </p:nvSpPr>
            <p:spPr bwMode="auto">
              <a:xfrm>
                <a:off x="4437" y="1755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1" name="Rectangle 60"/>
              <p:cNvSpPr>
                <a:spLocks noChangeArrowheads="1"/>
              </p:cNvSpPr>
              <p:nvPr/>
            </p:nvSpPr>
            <p:spPr bwMode="auto">
              <a:xfrm>
                <a:off x="4458" y="1755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2" name="Rectangle 61"/>
              <p:cNvSpPr>
                <a:spLocks noChangeArrowheads="1"/>
              </p:cNvSpPr>
              <p:nvPr/>
            </p:nvSpPr>
            <p:spPr bwMode="auto">
              <a:xfrm>
                <a:off x="4502" y="1755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3" name="Rectangle 62"/>
              <p:cNvSpPr>
                <a:spLocks noChangeArrowheads="1"/>
              </p:cNvSpPr>
              <p:nvPr/>
            </p:nvSpPr>
            <p:spPr bwMode="auto">
              <a:xfrm>
                <a:off x="4523" y="1755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4" name="Rectangle 63"/>
              <p:cNvSpPr>
                <a:spLocks noChangeArrowheads="1"/>
              </p:cNvSpPr>
              <p:nvPr/>
            </p:nvSpPr>
            <p:spPr bwMode="auto">
              <a:xfrm>
                <a:off x="4568" y="1755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5" name="Rectangle 64"/>
              <p:cNvSpPr>
                <a:spLocks noChangeArrowheads="1"/>
              </p:cNvSpPr>
              <p:nvPr/>
            </p:nvSpPr>
            <p:spPr bwMode="auto">
              <a:xfrm>
                <a:off x="4610" y="1755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46" name="Rectangle 65"/>
              <p:cNvSpPr>
                <a:spLocks noChangeArrowheads="1"/>
              </p:cNvSpPr>
              <p:nvPr/>
            </p:nvSpPr>
            <p:spPr bwMode="auto">
              <a:xfrm>
                <a:off x="4166" y="1846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7" name="Rectangle 66"/>
              <p:cNvSpPr>
                <a:spLocks noChangeArrowheads="1"/>
              </p:cNvSpPr>
              <p:nvPr/>
            </p:nvSpPr>
            <p:spPr bwMode="auto">
              <a:xfrm>
                <a:off x="4217" y="1846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8" name="Rectangle 67"/>
              <p:cNvSpPr>
                <a:spLocks noChangeArrowheads="1"/>
              </p:cNvSpPr>
              <p:nvPr/>
            </p:nvSpPr>
            <p:spPr bwMode="auto">
              <a:xfrm>
                <a:off x="4276" y="1846"/>
                <a:ext cx="6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W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9" name="Rectangle 68"/>
              <p:cNvSpPr>
                <a:spLocks noChangeArrowheads="1"/>
              </p:cNvSpPr>
              <p:nvPr/>
            </p:nvSpPr>
            <p:spPr bwMode="auto">
              <a:xfrm>
                <a:off x="4348" y="184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0" name="Rectangle 69"/>
              <p:cNvSpPr>
                <a:spLocks noChangeArrowheads="1"/>
              </p:cNvSpPr>
              <p:nvPr/>
            </p:nvSpPr>
            <p:spPr bwMode="auto">
              <a:xfrm>
                <a:off x="4374" y="1846"/>
                <a:ext cx="1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1" name="Rectangle 70"/>
              <p:cNvSpPr>
                <a:spLocks noChangeArrowheads="1"/>
              </p:cNvSpPr>
              <p:nvPr/>
            </p:nvSpPr>
            <p:spPr bwMode="auto">
              <a:xfrm>
                <a:off x="4390" y="1846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2" name="Rectangle 71"/>
              <p:cNvSpPr>
                <a:spLocks noChangeArrowheads="1"/>
              </p:cNvSpPr>
              <p:nvPr/>
            </p:nvSpPr>
            <p:spPr bwMode="auto">
              <a:xfrm>
                <a:off x="4413" y="1846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3" name="Rectangle 72"/>
              <p:cNvSpPr>
                <a:spLocks noChangeArrowheads="1"/>
              </p:cNvSpPr>
              <p:nvPr/>
            </p:nvSpPr>
            <p:spPr bwMode="auto">
              <a:xfrm>
                <a:off x="4455" y="1846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4" name="Rectangle 73"/>
              <p:cNvSpPr>
                <a:spLocks noChangeArrowheads="1"/>
              </p:cNvSpPr>
              <p:nvPr/>
            </p:nvSpPr>
            <p:spPr bwMode="auto">
              <a:xfrm>
                <a:off x="4511" y="1846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5" name="Rectangle 74"/>
              <p:cNvSpPr>
                <a:spLocks noChangeArrowheads="1"/>
              </p:cNvSpPr>
              <p:nvPr/>
            </p:nvSpPr>
            <p:spPr bwMode="auto">
              <a:xfrm>
                <a:off x="4556" y="1846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6" name="Rectangle 75"/>
              <p:cNvSpPr>
                <a:spLocks noChangeArrowheads="1"/>
              </p:cNvSpPr>
              <p:nvPr/>
            </p:nvSpPr>
            <p:spPr bwMode="auto">
              <a:xfrm>
                <a:off x="4598" y="1846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7" name="Rectangle 76"/>
              <p:cNvSpPr>
                <a:spLocks noChangeArrowheads="1"/>
              </p:cNvSpPr>
              <p:nvPr/>
            </p:nvSpPr>
            <p:spPr bwMode="auto">
              <a:xfrm>
                <a:off x="4642" y="1846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58" name="Rectangle 77"/>
              <p:cNvSpPr>
                <a:spLocks noChangeArrowheads="1"/>
              </p:cNvSpPr>
              <p:nvPr/>
            </p:nvSpPr>
            <p:spPr bwMode="auto">
              <a:xfrm>
                <a:off x="4128" y="1934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9" name="Rectangle 78"/>
              <p:cNvSpPr>
                <a:spLocks noChangeArrowheads="1"/>
              </p:cNvSpPr>
              <p:nvPr/>
            </p:nvSpPr>
            <p:spPr bwMode="auto">
              <a:xfrm>
                <a:off x="4180" y="1934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0" name="Rectangle 79"/>
              <p:cNvSpPr>
                <a:spLocks noChangeArrowheads="1"/>
              </p:cNvSpPr>
              <p:nvPr/>
            </p:nvSpPr>
            <p:spPr bwMode="auto">
              <a:xfrm>
                <a:off x="4238" y="1934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1" name="Rectangle 80"/>
              <p:cNvSpPr>
                <a:spLocks noChangeArrowheads="1"/>
              </p:cNvSpPr>
              <p:nvPr/>
            </p:nvSpPr>
            <p:spPr bwMode="auto">
              <a:xfrm>
                <a:off x="4290" y="1934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2" name="Rectangle 81"/>
              <p:cNvSpPr>
                <a:spLocks noChangeArrowheads="1"/>
              </p:cNvSpPr>
              <p:nvPr/>
            </p:nvSpPr>
            <p:spPr bwMode="auto">
              <a:xfrm>
                <a:off x="4332" y="1934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3" name="Rectangle 82"/>
              <p:cNvSpPr>
                <a:spLocks noChangeArrowheads="1"/>
              </p:cNvSpPr>
              <p:nvPr/>
            </p:nvSpPr>
            <p:spPr bwMode="auto">
              <a:xfrm>
                <a:off x="4376" y="1934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4" name="Rectangle 83"/>
              <p:cNvSpPr>
                <a:spLocks noChangeArrowheads="1"/>
              </p:cNvSpPr>
              <p:nvPr/>
            </p:nvSpPr>
            <p:spPr bwMode="auto">
              <a:xfrm>
                <a:off x="4402" y="1934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5" name="Rectangle 84"/>
              <p:cNvSpPr>
                <a:spLocks noChangeArrowheads="1"/>
              </p:cNvSpPr>
              <p:nvPr/>
            </p:nvSpPr>
            <p:spPr bwMode="auto">
              <a:xfrm>
                <a:off x="4441" y="1934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6" name="Rectangle 85"/>
              <p:cNvSpPr>
                <a:spLocks noChangeArrowheads="1"/>
              </p:cNvSpPr>
              <p:nvPr/>
            </p:nvSpPr>
            <p:spPr bwMode="auto">
              <a:xfrm>
                <a:off x="4483" y="1934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7" name="Rectangle 86"/>
              <p:cNvSpPr>
                <a:spLocks noChangeArrowheads="1"/>
              </p:cNvSpPr>
              <p:nvPr/>
            </p:nvSpPr>
            <p:spPr bwMode="auto">
              <a:xfrm>
                <a:off x="4504" y="1934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8" name="Rectangle 87"/>
              <p:cNvSpPr>
                <a:spLocks noChangeArrowheads="1"/>
              </p:cNvSpPr>
              <p:nvPr/>
            </p:nvSpPr>
            <p:spPr bwMode="auto">
              <a:xfrm>
                <a:off x="4551" y="1934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9" name="Rectangle 88"/>
              <p:cNvSpPr>
                <a:spLocks noChangeArrowheads="1"/>
              </p:cNvSpPr>
              <p:nvPr/>
            </p:nvSpPr>
            <p:spPr bwMode="auto">
              <a:xfrm>
                <a:off x="4572" y="1934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0" name="Rectangle 89"/>
              <p:cNvSpPr>
                <a:spLocks noChangeArrowheads="1"/>
              </p:cNvSpPr>
              <p:nvPr/>
            </p:nvSpPr>
            <p:spPr bwMode="auto">
              <a:xfrm>
                <a:off x="4617" y="1934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" name="Freeform 90"/>
              <p:cNvSpPr>
                <a:spLocks/>
              </p:cNvSpPr>
              <p:nvPr/>
            </p:nvSpPr>
            <p:spPr bwMode="auto">
              <a:xfrm>
                <a:off x="3229" y="1475"/>
                <a:ext cx="701" cy="678"/>
              </a:xfrm>
              <a:custGeom>
                <a:avLst/>
                <a:gdLst>
                  <a:gd name="T0" fmla="*/ 351 w 701"/>
                  <a:gd name="T1" fmla="*/ 675 h 678"/>
                  <a:gd name="T2" fmla="*/ 409 w 701"/>
                  <a:gd name="T3" fmla="*/ 673 h 678"/>
                  <a:gd name="T4" fmla="*/ 463 w 701"/>
                  <a:gd name="T5" fmla="*/ 660 h 678"/>
                  <a:gd name="T6" fmla="*/ 512 w 701"/>
                  <a:gd name="T7" fmla="*/ 639 h 678"/>
                  <a:gd name="T8" fmla="*/ 558 w 701"/>
                  <a:gd name="T9" fmla="*/ 612 h 678"/>
                  <a:gd name="T10" fmla="*/ 598 w 701"/>
                  <a:gd name="T11" fmla="*/ 578 h 678"/>
                  <a:gd name="T12" fmla="*/ 633 w 701"/>
                  <a:gd name="T13" fmla="*/ 538 h 678"/>
                  <a:gd name="T14" fmla="*/ 664 w 701"/>
                  <a:gd name="T15" fmla="*/ 495 h 678"/>
                  <a:gd name="T16" fmla="*/ 685 w 701"/>
                  <a:gd name="T17" fmla="*/ 445 h 678"/>
                  <a:gd name="T18" fmla="*/ 696 w 701"/>
                  <a:gd name="T19" fmla="*/ 393 h 678"/>
                  <a:gd name="T20" fmla="*/ 701 w 701"/>
                  <a:gd name="T21" fmla="*/ 339 h 678"/>
                  <a:gd name="T22" fmla="*/ 696 w 701"/>
                  <a:gd name="T23" fmla="*/ 283 h 678"/>
                  <a:gd name="T24" fmla="*/ 685 w 701"/>
                  <a:gd name="T25" fmla="*/ 231 h 678"/>
                  <a:gd name="T26" fmla="*/ 664 w 701"/>
                  <a:gd name="T27" fmla="*/ 183 h 678"/>
                  <a:gd name="T28" fmla="*/ 633 w 701"/>
                  <a:gd name="T29" fmla="*/ 138 h 678"/>
                  <a:gd name="T30" fmla="*/ 598 w 701"/>
                  <a:gd name="T31" fmla="*/ 100 h 678"/>
                  <a:gd name="T32" fmla="*/ 558 w 701"/>
                  <a:gd name="T33" fmla="*/ 66 h 678"/>
                  <a:gd name="T34" fmla="*/ 512 w 701"/>
                  <a:gd name="T35" fmla="*/ 39 h 678"/>
                  <a:gd name="T36" fmla="*/ 463 w 701"/>
                  <a:gd name="T37" fmla="*/ 16 h 678"/>
                  <a:gd name="T38" fmla="*/ 409 w 701"/>
                  <a:gd name="T39" fmla="*/ 5 h 678"/>
                  <a:gd name="T40" fmla="*/ 351 w 701"/>
                  <a:gd name="T41" fmla="*/ 0 h 678"/>
                  <a:gd name="T42" fmla="*/ 295 w 701"/>
                  <a:gd name="T43" fmla="*/ 5 h 678"/>
                  <a:gd name="T44" fmla="*/ 241 w 701"/>
                  <a:gd name="T45" fmla="*/ 16 h 678"/>
                  <a:gd name="T46" fmla="*/ 189 w 701"/>
                  <a:gd name="T47" fmla="*/ 39 h 678"/>
                  <a:gd name="T48" fmla="*/ 145 w 701"/>
                  <a:gd name="T49" fmla="*/ 66 h 678"/>
                  <a:gd name="T50" fmla="*/ 103 w 701"/>
                  <a:gd name="T51" fmla="*/ 100 h 678"/>
                  <a:gd name="T52" fmla="*/ 68 w 701"/>
                  <a:gd name="T53" fmla="*/ 138 h 678"/>
                  <a:gd name="T54" fmla="*/ 40 w 701"/>
                  <a:gd name="T55" fmla="*/ 183 h 678"/>
                  <a:gd name="T56" fmla="*/ 19 w 701"/>
                  <a:gd name="T57" fmla="*/ 231 h 678"/>
                  <a:gd name="T58" fmla="*/ 5 w 701"/>
                  <a:gd name="T59" fmla="*/ 283 h 678"/>
                  <a:gd name="T60" fmla="*/ 0 w 701"/>
                  <a:gd name="T61" fmla="*/ 339 h 678"/>
                  <a:gd name="T62" fmla="*/ 5 w 701"/>
                  <a:gd name="T63" fmla="*/ 393 h 678"/>
                  <a:gd name="T64" fmla="*/ 19 w 701"/>
                  <a:gd name="T65" fmla="*/ 445 h 678"/>
                  <a:gd name="T66" fmla="*/ 40 w 701"/>
                  <a:gd name="T67" fmla="*/ 495 h 678"/>
                  <a:gd name="T68" fmla="*/ 68 w 701"/>
                  <a:gd name="T69" fmla="*/ 538 h 678"/>
                  <a:gd name="T70" fmla="*/ 103 w 701"/>
                  <a:gd name="T71" fmla="*/ 578 h 678"/>
                  <a:gd name="T72" fmla="*/ 145 w 701"/>
                  <a:gd name="T73" fmla="*/ 612 h 678"/>
                  <a:gd name="T74" fmla="*/ 189 w 701"/>
                  <a:gd name="T75" fmla="*/ 639 h 678"/>
                  <a:gd name="T76" fmla="*/ 241 w 701"/>
                  <a:gd name="T77" fmla="*/ 660 h 678"/>
                  <a:gd name="T78" fmla="*/ 295 w 701"/>
                  <a:gd name="T79" fmla="*/ 673 h 678"/>
                  <a:gd name="T80" fmla="*/ 351 w 701"/>
                  <a:gd name="T81" fmla="*/ 678 h 678"/>
                  <a:gd name="T82" fmla="*/ 351 w 701"/>
                  <a:gd name="T83" fmla="*/ 678 h 67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01"/>
                  <a:gd name="T127" fmla="*/ 0 h 678"/>
                  <a:gd name="T128" fmla="*/ 701 w 701"/>
                  <a:gd name="T129" fmla="*/ 678 h 67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01" h="678">
                    <a:moveTo>
                      <a:pt x="351" y="675"/>
                    </a:moveTo>
                    <a:lnTo>
                      <a:pt x="409" y="673"/>
                    </a:lnTo>
                    <a:lnTo>
                      <a:pt x="463" y="660"/>
                    </a:lnTo>
                    <a:lnTo>
                      <a:pt x="512" y="639"/>
                    </a:lnTo>
                    <a:lnTo>
                      <a:pt x="558" y="612"/>
                    </a:lnTo>
                    <a:lnTo>
                      <a:pt x="598" y="578"/>
                    </a:lnTo>
                    <a:lnTo>
                      <a:pt x="633" y="538"/>
                    </a:lnTo>
                    <a:lnTo>
                      <a:pt x="664" y="495"/>
                    </a:lnTo>
                    <a:lnTo>
                      <a:pt x="685" y="445"/>
                    </a:lnTo>
                    <a:lnTo>
                      <a:pt x="696" y="393"/>
                    </a:lnTo>
                    <a:lnTo>
                      <a:pt x="701" y="339"/>
                    </a:lnTo>
                    <a:lnTo>
                      <a:pt x="696" y="283"/>
                    </a:lnTo>
                    <a:lnTo>
                      <a:pt x="685" y="231"/>
                    </a:lnTo>
                    <a:lnTo>
                      <a:pt x="664" y="183"/>
                    </a:lnTo>
                    <a:lnTo>
                      <a:pt x="633" y="138"/>
                    </a:lnTo>
                    <a:lnTo>
                      <a:pt x="598" y="100"/>
                    </a:lnTo>
                    <a:lnTo>
                      <a:pt x="558" y="66"/>
                    </a:lnTo>
                    <a:lnTo>
                      <a:pt x="512" y="39"/>
                    </a:lnTo>
                    <a:lnTo>
                      <a:pt x="463" y="16"/>
                    </a:lnTo>
                    <a:lnTo>
                      <a:pt x="409" y="5"/>
                    </a:lnTo>
                    <a:lnTo>
                      <a:pt x="351" y="0"/>
                    </a:lnTo>
                    <a:lnTo>
                      <a:pt x="295" y="5"/>
                    </a:lnTo>
                    <a:lnTo>
                      <a:pt x="241" y="16"/>
                    </a:lnTo>
                    <a:lnTo>
                      <a:pt x="189" y="39"/>
                    </a:lnTo>
                    <a:lnTo>
                      <a:pt x="145" y="66"/>
                    </a:lnTo>
                    <a:lnTo>
                      <a:pt x="103" y="100"/>
                    </a:lnTo>
                    <a:lnTo>
                      <a:pt x="68" y="138"/>
                    </a:lnTo>
                    <a:lnTo>
                      <a:pt x="40" y="183"/>
                    </a:lnTo>
                    <a:lnTo>
                      <a:pt x="19" y="231"/>
                    </a:lnTo>
                    <a:lnTo>
                      <a:pt x="5" y="283"/>
                    </a:lnTo>
                    <a:lnTo>
                      <a:pt x="0" y="339"/>
                    </a:lnTo>
                    <a:lnTo>
                      <a:pt x="5" y="393"/>
                    </a:lnTo>
                    <a:lnTo>
                      <a:pt x="19" y="445"/>
                    </a:lnTo>
                    <a:lnTo>
                      <a:pt x="40" y="495"/>
                    </a:lnTo>
                    <a:lnTo>
                      <a:pt x="68" y="538"/>
                    </a:lnTo>
                    <a:lnTo>
                      <a:pt x="103" y="578"/>
                    </a:lnTo>
                    <a:lnTo>
                      <a:pt x="145" y="612"/>
                    </a:lnTo>
                    <a:lnTo>
                      <a:pt x="189" y="639"/>
                    </a:lnTo>
                    <a:lnTo>
                      <a:pt x="241" y="660"/>
                    </a:lnTo>
                    <a:lnTo>
                      <a:pt x="295" y="673"/>
                    </a:lnTo>
                    <a:lnTo>
                      <a:pt x="351" y="678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" name="Rectangle 91"/>
              <p:cNvSpPr>
                <a:spLocks noChangeArrowheads="1"/>
              </p:cNvSpPr>
              <p:nvPr/>
            </p:nvSpPr>
            <p:spPr bwMode="auto">
              <a:xfrm>
                <a:off x="3365" y="1683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" name="Rectangle 92"/>
              <p:cNvSpPr>
                <a:spLocks noChangeArrowheads="1"/>
              </p:cNvSpPr>
              <p:nvPr/>
            </p:nvSpPr>
            <p:spPr bwMode="auto">
              <a:xfrm>
                <a:off x="3416" y="168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4" name="Rectangle 93"/>
              <p:cNvSpPr>
                <a:spLocks noChangeArrowheads="1"/>
              </p:cNvSpPr>
              <p:nvPr/>
            </p:nvSpPr>
            <p:spPr bwMode="auto">
              <a:xfrm>
                <a:off x="3460" y="1683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5" name="Rectangle 94"/>
              <p:cNvSpPr>
                <a:spLocks noChangeArrowheads="1"/>
              </p:cNvSpPr>
              <p:nvPr/>
            </p:nvSpPr>
            <p:spPr bwMode="auto">
              <a:xfrm>
                <a:off x="3517" y="1683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6" name="Rectangle 95"/>
              <p:cNvSpPr>
                <a:spLocks noChangeArrowheads="1"/>
              </p:cNvSpPr>
              <p:nvPr/>
            </p:nvSpPr>
            <p:spPr bwMode="auto">
              <a:xfrm>
                <a:off x="3568" y="1683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7" name="Rectangle 96"/>
              <p:cNvSpPr>
                <a:spLocks noChangeArrowheads="1"/>
              </p:cNvSpPr>
              <p:nvPr/>
            </p:nvSpPr>
            <p:spPr bwMode="auto">
              <a:xfrm>
                <a:off x="3594" y="1683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8" name="Rectangle 97"/>
              <p:cNvSpPr>
                <a:spLocks noChangeArrowheads="1"/>
              </p:cNvSpPr>
              <p:nvPr/>
            </p:nvSpPr>
            <p:spPr bwMode="auto">
              <a:xfrm>
                <a:off x="3633" y="1683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9" name="Rectangle 98"/>
              <p:cNvSpPr>
                <a:spLocks noChangeArrowheads="1"/>
              </p:cNvSpPr>
              <p:nvPr/>
            </p:nvSpPr>
            <p:spPr bwMode="auto">
              <a:xfrm>
                <a:off x="3685" y="1683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0" name="Rectangle 99"/>
              <p:cNvSpPr>
                <a:spLocks noChangeArrowheads="1"/>
              </p:cNvSpPr>
              <p:nvPr/>
            </p:nvSpPr>
            <p:spPr bwMode="auto">
              <a:xfrm>
                <a:off x="3706" y="1683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1" name="Rectangle 100"/>
              <p:cNvSpPr>
                <a:spLocks noChangeArrowheads="1"/>
              </p:cNvSpPr>
              <p:nvPr/>
            </p:nvSpPr>
            <p:spPr bwMode="auto">
              <a:xfrm>
                <a:off x="3757" y="168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2" name="Rectangle 101"/>
              <p:cNvSpPr>
                <a:spLocks noChangeArrowheads="1"/>
              </p:cNvSpPr>
              <p:nvPr/>
            </p:nvSpPr>
            <p:spPr bwMode="auto">
              <a:xfrm>
                <a:off x="3799" y="1683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83" name="Rectangle 102"/>
              <p:cNvSpPr>
                <a:spLocks noChangeArrowheads="1"/>
              </p:cNvSpPr>
              <p:nvPr/>
            </p:nvSpPr>
            <p:spPr bwMode="auto">
              <a:xfrm>
                <a:off x="3330" y="1773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4" name="Rectangle 103"/>
              <p:cNvSpPr>
                <a:spLocks noChangeArrowheads="1"/>
              </p:cNvSpPr>
              <p:nvPr/>
            </p:nvSpPr>
            <p:spPr bwMode="auto">
              <a:xfrm>
                <a:off x="3381" y="177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5" name="Rectangle 104"/>
              <p:cNvSpPr>
                <a:spLocks noChangeArrowheads="1"/>
              </p:cNvSpPr>
              <p:nvPr/>
            </p:nvSpPr>
            <p:spPr bwMode="auto">
              <a:xfrm>
                <a:off x="3425" y="1773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6" name="Rectangle 105"/>
              <p:cNvSpPr>
                <a:spLocks noChangeArrowheads="1"/>
              </p:cNvSpPr>
              <p:nvPr/>
            </p:nvSpPr>
            <p:spPr bwMode="auto">
              <a:xfrm>
                <a:off x="3482" y="1773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7" name="Rectangle 106"/>
              <p:cNvSpPr>
                <a:spLocks noChangeArrowheads="1"/>
              </p:cNvSpPr>
              <p:nvPr/>
            </p:nvSpPr>
            <p:spPr bwMode="auto">
              <a:xfrm>
                <a:off x="3533" y="1773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8" name="Rectangle 107"/>
              <p:cNvSpPr>
                <a:spLocks noChangeArrowheads="1"/>
              </p:cNvSpPr>
              <p:nvPr/>
            </p:nvSpPr>
            <p:spPr bwMode="auto">
              <a:xfrm>
                <a:off x="3559" y="1773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9" name="Rectangle 108"/>
              <p:cNvSpPr>
                <a:spLocks noChangeArrowheads="1"/>
              </p:cNvSpPr>
              <p:nvPr/>
            </p:nvSpPr>
            <p:spPr bwMode="auto">
              <a:xfrm>
                <a:off x="3598" y="1773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B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0" name="Rectangle 109"/>
              <p:cNvSpPr>
                <a:spLocks noChangeArrowheads="1"/>
              </p:cNvSpPr>
              <p:nvPr/>
            </p:nvSpPr>
            <p:spPr bwMode="auto">
              <a:xfrm>
                <a:off x="3650" y="1773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1" name="Rectangle 110"/>
              <p:cNvSpPr>
                <a:spLocks noChangeArrowheads="1"/>
              </p:cNvSpPr>
              <p:nvPr/>
            </p:nvSpPr>
            <p:spPr bwMode="auto">
              <a:xfrm>
                <a:off x="3671" y="1773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2" name="Rectangle 111"/>
              <p:cNvSpPr>
                <a:spLocks noChangeArrowheads="1"/>
              </p:cNvSpPr>
              <p:nvPr/>
            </p:nvSpPr>
            <p:spPr bwMode="auto">
              <a:xfrm>
                <a:off x="3717" y="1773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3" name="Rectangle 112"/>
              <p:cNvSpPr>
                <a:spLocks noChangeArrowheads="1"/>
              </p:cNvSpPr>
              <p:nvPr/>
            </p:nvSpPr>
            <p:spPr bwMode="auto">
              <a:xfrm>
                <a:off x="3738" y="177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4" name="Rectangle 113"/>
              <p:cNvSpPr>
                <a:spLocks noChangeArrowheads="1"/>
              </p:cNvSpPr>
              <p:nvPr/>
            </p:nvSpPr>
            <p:spPr bwMode="auto">
              <a:xfrm>
                <a:off x="3780" y="177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5" name="Rectangle 114"/>
              <p:cNvSpPr>
                <a:spLocks noChangeArrowheads="1"/>
              </p:cNvSpPr>
              <p:nvPr/>
            </p:nvSpPr>
            <p:spPr bwMode="auto">
              <a:xfrm>
                <a:off x="3825" y="1773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96" name="Rectangle 115"/>
              <p:cNvSpPr>
                <a:spLocks noChangeArrowheads="1"/>
              </p:cNvSpPr>
              <p:nvPr/>
            </p:nvSpPr>
            <p:spPr bwMode="auto">
              <a:xfrm>
                <a:off x="3369" y="1861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7" name="Rectangle 116"/>
              <p:cNvSpPr>
                <a:spLocks noChangeArrowheads="1"/>
              </p:cNvSpPr>
              <p:nvPr/>
            </p:nvSpPr>
            <p:spPr bwMode="auto">
              <a:xfrm>
                <a:off x="3421" y="1861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8" name="Rectangle 117"/>
              <p:cNvSpPr>
                <a:spLocks noChangeArrowheads="1"/>
              </p:cNvSpPr>
              <p:nvPr/>
            </p:nvSpPr>
            <p:spPr bwMode="auto">
              <a:xfrm>
                <a:off x="3465" y="1861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9" name="Rectangle 118"/>
              <p:cNvSpPr>
                <a:spLocks noChangeArrowheads="1"/>
              </p:cNvSpPr>
              <p:nvPr/>
            </p:nvSpPr>
            <p:spPr bwMode="auto">
              <a:xfrm>
                <a:off x="3521" y="1861"/>
                <a:ext cx="5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0" name="Rectangle 119"/>
              <p:cNvSpPr>
                <a:spLocks noChangeArrowheads="1"/>
              </p:cNvSpPr>
              <p:nvPr/>
            </p:nvSpPr>
            <p:spPr bwMode="auto">
              <a:xfrm>
                <a:off x="3582" y="1861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1" name="Rectangle 120"/>
              <p:cNvSpPr>
                <a:spLocks noChangeArrowheads="1"/>
              </p:cNvSpPr>
              <p:nvPr/>
            </p:nvSpPr>
            <p:spPr bwMode="auto">
              <a:xfrm>
                <a:off x="3633" y="1861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2" name="Rectangle 121"/>
              <p:cNvSpPr>
                <a:spLocks noChangeArrowheads="1"/>
              </p:cNvSpPr>
              <p:nvPr/>
            </p:nvSpPr>
            <p:spPr bwMode="auto">
              <a:xfrm>
                <a:off x="3680" y="1861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3" name="Rectangle 122"/>
              <p:cNvSpPr>
                <a:spLocks noChangeArrowheads="1"/>
              </p:cNvSpPr>
              <p:nvPr/>
            </p:nvSpPr>
            <p:spPr bwMode="auto">
              <a:xfrm>
                <a:off x="3701" y="1861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4" name="Rectangle 123"/>
              <p:cNvSpPr>
                <a:spLocks noChangeArrowheads="1"/>
              </p:cNvSpPr>
              <p:nvPr/>
            </p:nvSpPr>
            <p:spPr bwMode="auto">
              <a:xfrm>
                <a:off x="3743" y="1861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5" name="Freeform 124"/>
              <p:cNvSpPr>
                <a:spLocks/>
              </p:cNvSpPr>
              <p:nvPr/>
            </p:nvSpPr>
            <p:spPr bwMode="auto">
              <a:xfrm>
                <a:off x="3220" y="2602"/>
                <a:ext cx="701" cy="677"/>
              </a:xfrm>
              <a:custGeom>
                <a:avLst/>
                <a:gdLst>
                  <a:gd name="T0" fmla="*/ 350 w 701"/>
                  <a:gd name="T1" fmla="*/ 677 h 677"/>
                  <a:gd name="T2" fmla="*/ 406 w 701"/>
                  <a:gd name="T3" fmla="*/ 673 h 677"/>
                  <a:gd name="T4" fmla="*/ 460 w 701"/>
                  <a:gd name="T5" fmla="*/ 661 h 677"/>
                  <a:gd name="T6" fmla="*/ 511 w 701"/>
                  <a:gd name="T7" fmla="*/ 641 h 677"/>
                  <a:gd name="T8" fmla="*/ 558 w 701"/>
                  <a:gd name="T9" fmla="*/ 614 h 677"/>
                  <a:gd name="T10" fmla="*/ 598 w 701"/>
                  <a:gd name="T11" fmla="*/ 580 h 677"/>
                  <a:gd name="T12" fmla="*/ 633 w 701"/>
                  <a:gd name="T13" fmla="*/ 540 h 677"/>
                  <a:gd name="T14" fmla="*/ 661 w 701"/>
                  <a:gd name="T15" fmla="*/ 494 h 677"/>
                  <a:gd name="T16" fmla="*/ 682 w 701"/>
                  <a:gd name="T17" fmla="*/ 447 h 677"/>
                  <a:gd name="T18" fmla="*/ 696 w 701"/>
                  <a:gd name="T19" fmla="*/ 395 h 677"/>
                  <a:gd name="T20" fmla="*/ 701 w 701"/>
                  <a:gd name="T21" fmla="*/ 339 h 677"/>
                  <a:gd name="T22" fmla="*/ 696 w 701"/>
                  <a:gd name="T23" fmla="*/ 284 h 677"/>
                  <a:gd name="T24" fmla="*/ 682 w 701"/>
                  <a:gd name="T25" fmla="*/ 233 h 677"/>
                  <a:gd name="T26" fmla="*/ 661 w 701"/>
                  <a:gd name="T27" fmla="*/ 185 h 677"/>
                  <a:gd name="T28" fmla="*/ 633 w 701"/>
                  <a:gd name="T29" fmla="*/ 140 h 677"/>
                  <a:gd name="T30" fmla="*/ 598 w 701"/>
                  <a:gd name="T31" fmla="*/ 99 h 677"/>
                  <a:gd name="T32" fmla="*/ 558 w 701"/>
                  <a:gd name="T33" fmla="*/ 65 h 677"/>
                  <a:gd name="T34" fmla="*/ 511 w 701"/>
                  <a:gd name="T35" fmla="*/ 38 h 677"/>
                  <a:gd name="T36" fmla="*/ 460 w 701"/>
                  <a:gd name="T37" fmla="*/ 18 h 677"/>
                  <a:gd name="T38" fmla="*/ 406 w 701"/>
                  <a:gd name="T39" fmla="*/ 5 h 677"/>
                  <a:gd name="T40" fmla="*/ 350 w 701"/>
                  <a:gd name="T41" fmla="*/ 0 h 677"/>
                  <a:gd name="T42" fmla="*/ 294 w 701"/>
                  <a:gd name="T43" fmla="*/ 5 h 677"/>
                  <a:gd name="T44" fmla="*/ 240 w 701"/>
                  <a:gd name="T45" fmla="*/ 18 h 677"/>
                  <a:gd name="T46" fmla="*/ 189 w 701"/>
                  <a:gd name="T47" fmla="*/ 38 h 677"/>
                  <a:gd name="T48" fmla="*/ 142 w 701"/>
                  <a:gd name="T49" fmla="*/ 65 h 677"/>
                  <a:gd name="T50" fmla="*/ 103 w 701"/>
                  <a:gd name="T51" fmla="*/ 99 h 677"/>
                  <a:gd name="T52" fmla="*/ 68 w 701"/>
                  <a:gd name="T53" fmla="*/ 140 h 677"/>
                  <a:gd name="T54" fmla="*/ 40 w 701"/>
                  <a:gd name="T55" fmla="*/ 185 h 677"/>
                  <a:gd name="T56" fmla="*/ 19 w 701"/>
                  <a:gd name="T57" fmla="*/ 233 h 677"/>
                  <a:gd name="T58" fmla="*/ 5 w 701"/>
                  <a:gd name="T59" fmla="*/ 284 h 677"/>
                  <a:gd name="T60" fmla="*/ 0 w 701"/>
                  <a:gd name="T61" fmla="*/ 339 h 677"/>
                  <a:gd name="T62" fmla="*/ 5 w 701"/>
                  <a:gd name="T63" fmla="*/ 395 h 677"/>
                  <a:gd name="T64" fmla="*/ 19 w 701"/>
                  <a:gd name="T65" fmla="*/ 447 h 677"/>
                  <a:gd name="T66" fmla="*/ 40 w 701"/>
                  <a:gd name="T67" fmla="*/ 494 h 677"/>
                  <a:gd name="T68" fmla="*/ 68 w 701"/>
                  <a:gd name="T69" fmla="*/ 540 h 677"/>
                  <a:gd name="T70" fmla="*/ 103 w 701"/>
                  <a:gd name="T71" fmla="*/ 580 h 677"/>
                  <a:gd name="T72" fmla="*/ 142 w 701"/>
                  <a:gd name="T73" fmla="*/ 614 h 677"/>
                  <a:gd name="T74" fmla="*/ 189 w 701"/>
                  <a:gd name="T75" fmla="*/ 641 h 677"/>
                  <a:gd name="T76" fmla="*/ 240 w 701"/>
                  <a:gd name="T77" fmla="*/ 661 h 677"/>
                  <a:gd name="T78" fmla="*/ 294 w 701"/>
                  <a:gd name="T79" fmla="*/ 673 h 677"/>
                  <a:gd name="T80" fmla="*/ 350 w 701"/>
                  <a:gd name="T81" fmla="*/ 677 h 677"/>
                  <a:gd name="T82" fmla="*/ 350 w 701"/>
                  <a:gd name="T83" fmla="*/ 677 h 6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01"/>
                  <a:gd name="T127" fmla="*/ 0 h 677"/>
                  <a:gd name="T128" fmla="*/ 701 w 701"/>
                  <a:gd name="T129" fmla="*/ 677 h 6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01" h="677">
                    <a:moveTo>
                      <a:pt x="350" y="677"/>
                    </a:moveTo>
                    <a:lnTo>
                      <a:pt x="406" y="673"/>
                    </a:lnTo>
                    <a:lnTo>
                      <a:pt x="460" y="661"/>
                    </a:lnTo>
                    <a:lnTo>
                      <a:pt x="511" y="641"/>
                    </a:lnTo>
                    <a:lnTo>
                      <a:pt x="558" y="614"/>
                    </a:lnTo>
                    <a:lnTo>
                      <a:pt x="598" y="580"/>
                    </a:lnTo>
                    <a:lnTo>
                      <a:pt x="633" y="540"/>
                    </a:lnTo>
                    <a:lnTo>
                      <a:pt x="661" y="494"/>
                    </a:lnTo>
                    <a:lnTo>
                      <a:pt x="682" y="447"/>
                    </a:lnTo>
                    <a:lnTo>
                      <a:pt x="696" y="395"/>
                    </a:lnTo>
                    <a:lnTo>
                      <a:pt x="701" y="339"/>
                    </a:lnTo>
                    <a:lnTo>
                      <a:pt x="696" y="284"/>
                    </a:lnTo>
                    <a:lnTo>
                      <a:pt x="682" y="233"/>
                    </a:lnTo>
                    <a:lnTo>
                      <a:pt x="661" y="185"/>
                    </a:lnTo>
                    <a:lnTo>
                      <a:pt x="633" y="140"/>
                    </a:lnTo>
                    <a:lnTo>
                      <a:pt x="598" y="99"/>
                    </a:lnTo>
                    <a:lnTo>
                      <a:pt x="558" y="65"/>
                    </a:lnTo>
                    <a:lnTo>
                      <a:pt x="511" y="38"/>
                    </a:lnTo>
                    <a:lnTo>
                      <a:pt x="460" y="18"/>
                    </a:lnTo>
                    <a:lnTo>
                      <a:pt x="406" y="5"/>
                    </a:lnTo>
                    <a:lnTo>
                      <a:pt x="350" y="0"/>
                    </a:lnTo>
                    <a:lnTo>
                      <a:pt x="294" y="5"/>
                    </a:lnTo>
                    <a:lnTo>
                      <a:pt x="240" y="18"/>
                    </a:lnTo>
                    <a:lnTo>
                      <a:pt x="189" y="38"/>
                    </a:lnTo>
                    <a:lnTo>
                      <a:pt x="142" y="65"/>
                    </a:lnTo>
                    <a:lnTo>
                      <a:pt x="103" y="99"/>
                    </a:lnTo>
                    <a:lnTo>
                      <a:pt x="68" y="140"/>
                    </a:lnTo>
                    <a:lnTo>
                      <a:pt x="40" y="185"/>
                    </a:lnTo>
                    <a:lnTo>
                      <a:pt x="19" y="233"/>
                    </a:lnTo>
                    <a:lnTo>
                      <a:pt x="5" y="284"/>
                    </a:lnTo>
                    <a:lnTo>
                      <a:pt x="0" y="339"/>
                    </a:lnTo>
                    <a:lnTo>
                      <a:pt x="5" y="395"/>
                    </a:lnTo>
                    <a:lnTo>
                      <a:pt x="19" y="447"/>
                    </a:lnTo>
                    <a:lnTo>
                      <a:pt x="40" y="494"/>
                    </a:lnTo>
                    <a:lnTo>
                      <a:pt x="68" y="540"/>
                    </a:lnTo>
                    <a:lnTo>
                      <a:pt x="103" y="580"/>
                    </a:lnTo>
                    <a:lnTo>
                      <a:pt x="142" y="614"/>
                    </a:lnTo>
                    <a:lnTo>
                      <a:pt x="189" y="641"/>
                    </a:lnTo>
                    <a:lnTo>
                      <a:pt x="240" y="661"/>
                    </a:lnTo>
                    <a:lnTo>
                      <a:pt x="294" y="673"/>
                    </a:lnTo>
                    <a:lnTo>
                      <a:pt x="350" y="677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" name="Rectangle 125"/>
              <p:cNvSpPr>
                <a:spLocks noChangeArrowheads="1"/>
              </p:cNvSpPr>
              <p:nvPr/>
            </p:nvSpPr>
            <p:spPr bwMode="auto">
              <a:xfrm>
                <a:off x="3386" y="2792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7" name="Rectangle 126"/>
              <p:cNvSpPr>
                <a:spLocks noChangeArrowheads="1"/>
              </p:cNvSpPr>
              <p:nvPr/>
            </p:nvSpPr>
            <p:spPr bwMode="auto">
              <a:xfrm>
                <a:off x="3442" y="2792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8" name="Rectangle 127"/>
              <p:cNvSpPr>
                <a:spLocks noChangeArrowheads="1"/>
              </p:cNvSpPr>
              <p:nvPr/>
            </p:nvSpPr>
            <p:spPr bwMode="auto">
              <a:xfrm>
                <a:off x="3486" y="2792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g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9" name="Rectangle 128"/>
              <p:cNvSpPr>
                <a:spLocks noChangeArrowheads="1"/>
              </p:cNvSpPr>
              <p:nvPr/>
            </p:nvSpPr>
            <p:spPr bwMode="auto">
              <a:xfrm>
                <a:off x="3528" y="2792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0" name="Rectangle 129"/>
              <p:cNvSpPr>
                <a:spLocks noChangeArrowheads="1"/>
              </p:cNvSpPr>
              <p:nvPr/>
            </p:nvSpPr>
            <p:spPr bwMode="auto">
              <a:xfrm>
                <a:off x="3584" y="2792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1" name="Rectangle 130"/>
              <p:cNvSpPr>
                <a:spLocks noChangeArrowheads="1"/>
              </p:cNvSpPr>
              <p:nvPr/>
            </p:nvSpPr>
            <p:spPr bwMode="auto">
              <a:xfrm>
                <a:off x="3624" y="2792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2" name="Rectangle 131"/>
              <p:cNvSpPr>
                <a:spLocks noChangeArrowheads="1"/>
              </p:cNvSpPr>
              <p:nvPr/>
            </p:nvSpPr>
            <p:spPr bwMode="auto">
              <a:xfrm>
                <a:off x="3645" y="2792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3" name="Rectangle 132"/>
              <p:cNvSpPr>
                <a:spLocks noChangeArrowheads="1"/>
              </p:cNvSpPr>
              <p:nvPr/>
            </p:nvSpPr>
            <p:spPr bwMode="auto">
              <a:xfrm>
                <a:off x="3666" y="2792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4" name="Rectangle 133"/>
              <p:cNvSpPr>
                <a:spLocks noChangeArrowheads="1"/>
              </p:cNvSpPr>
              <p:nvPr/>
            </p:nvSpPr>
            <p:spPr bwMode="auto">
              <a:xfrm>
                <a:off x="3713" y="2792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5" name="Rectangle 134"/>
              <p:cNvSpPr>
                <a:spLocks noChangeArrowheads="1"/>
              </p:cNvSpPr>
              <p:nvPr/>
            </p:nvSpPr>
            <p:spPr bwMode="auto">
              <a:xfrm>
                <a:off x="3734" y="2792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6" name="Rectangle 135"/>
              <p:cNvSpPr>
                <a:spLocks noChangeArrowheads="1"/>
              </p:cNvSpPr>
              <p:nvPr/>
            </p:nvSpPr>
            <p:spPr bwMode="auto">
              <a:xfrm>
                <a:off x="3778" y="2792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17" name="Rectangle 136"/>
              <p:cNvSpPr>
                <a:spLocks noChangeArrowheads="1"/>
              </p:cNvSpPr>
              <p:nvPr/>
            </p:nvSpPr>
            <p:spPr bwMode="auto">
              <a:xfrm>
                <a:off x="3428" y="2880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8" name="Rectangle 137"/>
              <p:cNvSpPr>
                <a:spLocks noChangeArrowheads="1"/>
              </p:cNvSpPr>
              <p:nvPr/>
            </p:nvSpPr>
            <p:spPr bwMode="auto">
              <a:xfrm>
                <a:off x="3484" y="2880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9" name="Rectangle 138"/>
              <p:cNvSpPr>
                <a:spLocks noChangeArrowheads="1"/>
              </p:cNvSpPr>
              <p:nvPr/>
            </p:nvSpPr>
            <p:spPr bwMode="auto">
              <a:xfrm>
                <a:off x="3526" y="2880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g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0" name="Rectangle 139"/>
              <p:cNvSpPr>
                <a:spLocks noChangeArrowheads="1"/>
              </p:cNvSpPr>
              <p:nvPr/>
            </p:nvSpPr>
            <p:spPr bwMode="auto">
              <a:xfrm>
                <a:off x="3570" y="2880"/>
                <a:ext cx="6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W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1" name="Rectangle 140"/>
              <p:cNvSpPr>
                <a:spLocks noChangeArrowheads="1"/>
              </p:cNvSpPr>
              <p:nvPr/>
            </p:nvSpPr>
            <p:spPr bwMode="auto">
              <a:xfrm>
                <a:off x="3643" y="2880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2" name="Rectangle 141"/>
              <p:cNvSpPr>
                <a:spLocks noChangeArrowheads="1"/>
              </p:cNvSpPr>
              <p:nvPr/>
            </p:nvSpPr>
            <p:spPr bwMode="auto">
              <a:xfrm>
                <a:off x="3668" y="2880"/>
                <a:ext cx="1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3" name="Rectangle 142"/>
              <p:cNvSpPr>
                <a:spLocks noChangeArrowheads="1"/>
              </p:cNvSpPr>
              <p:nvPr/>
            </p:nvSpPr>
            <p:spPr bwMode="auto">
              <a:xfrm>
                <a:off x="3687" y="2880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4" name="Rectangle 143"/>
              <p:cNvSpPr>
                <a:spLocks noChangeArrowheads="1"/>
              </p:cNvSpPr>
              <p:nvPr/>
            </p:nvSpPr>
            <p:spPr bwMode="auto">
              <a:xfrm>
                <a:off x="3708" y="2880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5" name="Rectangle 144"/>
              <p:cNvSpPr>
                <a:spLocks noChangeArrowheads="1"/>
              </p:cNvSpPr>
              <p:nvPr/>
            </p:nvSpPr>
            <p:spPr bwMode="auto">
              <a:xfrm>
                <a:off x="3752" y="2880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26" name="Rectangle 145"/>
              <p:cNvSpPr>
                <a:spLocks noChangeArrowheads="1"/>
              </p:cNvSpPr>
              <p:nvPr/>
            </p:nvSpPr>
            <p:spPr bwMode="auto">
              <a:xfrm>
                <a:off x="3325" y="2970"/>
                <a:ext cx="6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7" name="Rectangle 146"/>
              <p:cNvSpPr>
                <a:spLocks noChangeArrowheads="1"/>
              </p:cNvSpPr>
              <p:nvPr/>
            </p:nvSpPr>
            <p:spPr bwMode="auto">
              <a:xfrm>
                <a:off x="3390" y="2970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8" name="Rectangle 147"/>
              <p:cNvSpPr>
                <a:spLocks noChangeArrowheads="1"/>
              </p:cNvSpPr>
              <p:nvPr/>
            </p:nvSpPr>
            <p:spPr bwMode="auto">
              <a:xfrm>
                <a:off x="3435" y="2970"/>
                <a:ext cx="6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9" name="Rectangle 148"/>
              <p:cNvSpPr>
                <a:spLocks noChangeArrowheads="1"/>
              </p:cNvSpPr>
              <p:nvPr/>
            </p:nvSpPr>
            <p:spPr bwMode="auto">
              <a:xfrm>
                <a:off x="3500" y="2970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0" name="Rectangle 149"/>
              <p:cNvSpPr>
                <a:spLocks noChangeArrowheads="1"/>
              </p:cNvSpPr>
              <p:nvPr/>
            </p:nvSpPr>
            <p:spPr bwMode="auto">
              <a:xfrm>
                <a:off x="3521" y="2970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1" name="Rectangle 150"/>
              <p:cNvSpPr>
                <a:spLocks noChangeArrowheads="1"/>
              </p:cNvSpPr>
              <p:nvPr/>
            </p:nvSpPr>
            <p:spPr bwMode="auto">
              <a:xfrm>
                <a:off x="3563" y="2970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2" name="Rectangle 151"/>
              <p:cNvSpPr>
                <a:spLocks noChangeArrowheads="1"/>
              </p:cNvSpPr>
              <p:nvPr/>
            </p:nvSpPr>
            <p:spPr bwMode="auto">
              <a:xfrm>
                <a:off x="3619" y="2970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3" name="Rectangle 152"/>
              <p:cNvSpPr>
                <a:spLocks noChangeArrowheads="1"/>
              </p:cNvSpPr>
              <p:nvPr/>
            </p:nvSpPr>
            <p:spPr bwMode="auto">
              <a:xfrm>
                <a:off x="3664" y="2970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g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4" name="Rectangle 153"/>
              <p:cNvSpPr>
                <a:spLocks noChangeArrowheads="1"/>
              </p:cNvSpPr>
              <p:nvPr/>
            </p:nvSpPr>
            <p:spPr bwMode="auto">
              <a:xfrm>
                <a:off x="3706" y="2970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5" name="Rectangle 154"/>
              <p:cNvSpPr>
                <a:spLocks noChangeArrowheads="1"/>
              </p:cNvSpPr>
              <p:nvPr/>
            </p:nvSpPr>
            <p:spPr bwMode="auto">
              <a:xfrm>
                <a:off x="3729" y="2970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6" name="Rectangle 155"/>
              <p:cNvSpPr>
                <a:spLocks noChangeArrowheads="1"/>
              </p:cNvSpPr>
              <p:nvPr/>
            </p:nvSpPr>
            <p:spPr bwMode="auto">
              <a:xfrm>
                <a:off x="3773" y="2970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7" name="Rectangle 156"/>
              <p:cNvSpPr>
                <a:spLocks noChangeArrowheads="1"/>
              </p:cNvSpPr>
              <p:nvPr/>
            </p:nvSpPr>
            <p:spPr bwMode="auto">
              <a:xfrm>
                <a:off x="3794" y="2970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8" name="Freeform 157"/>
              <p:cNvSpPr>
                <a:spLocks/>
              </p:cNvSpPr>
              <p:nvPr/>
            </p:nvSpPr>
            <p:spPr bwMode="auto">
              <a:xfrm>
                <a:off x="2402" y="2602"/>
                <a:ext cx="701" cy="677"/>
              </a:xfrm>
              <a:custGeom>
                <a:avLst/>
                <a:gdLst>
                  <a:gd name="T0" fmla="*/ 351 w 701"/>
                  <a:gd name="T1" fmla="*/ 677 h 677"/>
                  <a:gd name="T2" fmla="*/ 407 w 701"/>
                  <a:gd name="T3" fmla="*/ 673 h 677"/>
                  <a:gd name="T4" fmla="*/ 461 w 701"/>
                  <a:gd name="T5" fmla="*/ 661 h 677"/>
                  <a:gd name="T6" fmla="*/ 512 w 701"/>
                  <a:gd name="T7" fmla="*/ 641 h 677"/>
                  <a:gd name="T8" fmla="*/ 559 w 701"/>
                  <a:gd name="T9" fmla="*/ 614 h 677"/>
                  <a:gd name="T10" fmla="*/ 598 w 701"/>
                  <a:gd name="T11" fmla="*/ 580 h 677"/>
                  <a:gd name="T12" fmla="*/ 633 w 701"/>
                  <a:gd name="T13" fmla="*/ 540 h 677"/>
                  <a:gd name="T14" fmla="*/ 661 w 701"/>
                  <a:gd name="T15" fmla="*/ 494 h 677"/>
                  <a:gd name="T16" fmla="*/ 682 w 701"/>
                  <a:gd name="T17" fmla="*/ 447 h 677"/>
                  <a:gd name="T18" fmla="*/ 696 w 701"/>
                  <a:gd name="T19" fmla="*/ 395 h 677"/>
                  <a:gd name="T20" fmla="*/ 701 w 701"/>
                  <a:gd name="T21" fmla="*/ 339 h 677"/>
                  <a:gd name="T22" fmla="*/ 696 w 701"/>
                  <a:gd name="T23" fmla="*/ 284 h 677"/>
                  <a:gd name="T24" fmla="*/ 682 w 701"/>
                  <a:gd name="T25" fmla="*/ 233 h 677"/>
                  <a:gd name="T26" fmla="*/ 661 w 701"/>
                  <a:gd name="T27" fmla="*/ 185 h 677"/>
                  <a:gd name="T28" fmla="*/ 633 w 701"/>
                  <a:gd name="T29" fmla="*/ 140 h 677"/>
                  <a:gd name="T30" fmla="*/ 598 w 701"/>
                  <a:gd name="T31" fmla="*/ 99 h 677"/>
                  <a:gd name="T32" fmla="*/ 559 w 701"/>
                  <a:gd name="T33" fmla="*/ 65 h 677"/>
                  <a:gd name="T34" fmla="*/ 512 w 701"/>
                  <a:gd name="T35" fmla="*/ 38 h 677"/>
                  <a:gd name="T36" fmla="*/ 461 w 701"/>
                  <a:gd name="T37" fmla="*/ 18 h 677"/>
                  <a:gd name="T38" fmla="*/ 407 w 701"/>
                  <a:gd name="T39" fmla="*/ 5 h 677"/>
                  <a:gd name="T40" fmla="*/ 351 w 701"/>
                  <a:gd name="T41" fmla="*/ 0 h 677"/>
                  <a:gd name="T42" fmla="*/ 295 w 701"/>
                  <a:gd name="T43" fmla="*/ 5 h 677"/>
                  <a:gd name="T44" fmla="*/ 241 w 701"/>
                  <a:gd name="T45" fmla="*/ 18 h 677"/>
                  <a:gd name="T46" fmla="*/ 190 w 701"/>
                  <a:gd name="T47" fmla="*/ 38 h 677"/>
                  <a:gd name="T48" fmla="*/ 143 w 701"/>
                  <a:gd name="T49" fmla="*/ 65 h 677"/>
                  <a:gd name="T50" fmla="*/ 103 w 701"/>
                  <a:gd name="T51" fmla="*/ 99 h 677"/>
                  <a:gd name="T52" fmla="*/ 68 w 701"/>
                  <a:gd name="T53" fmla="*/ 140 h 677"/>
                  <a:gd name="T54" fmla="*/ 40 w 701"/>
                  <a:gd name="T55" fmla="*/ 185 h 677"/>
                  <a:gd name="T56" fmla="*/ 19 w 701"/>
                  <a:gd name="T57" fmla="*/ 233 h 677"/>
                  <a:gd name="T58" fmla="*/ 5 w 701"/>
                  <a:gd name="T59" fmla="*/ 284 h 677"/>
                  <a:gd name="T60" fmla="*/ 0 w 701"/>
                  <a:gd name="T61" fmla="*/ 339 h 677"/>
                  <a:gd name="T62" fmla="*/ 5 w 701"/>
                  <a:gd name="T63" fmla="*/ 395 h 677"/>
                  <a:gd name="T64" fmla="*/ 19 w 701"/>
                  <a:gd name="T65" fmla="*/ 447 h 677"/>
                  <a:gd name="T66" fmla="*/ 40 w 701"/>
                  <a:gd name="T67" fmla="*/ 494 h 677"/>
                  <a:gd name="T68" fmla="*/ 68 w 701"/>
                  <a:gd name="T69" fmla="*/ 540 h 677"/>
                  <a:gd name="T70" fmla="*/ 103 w 701"/>
                  <a:gd name="T71" fmla="*/ 580 h 677"/>
                  <a:gd name="T72" fmla="*/ 143 w 701"/>
                  <a:gd name="T73" fmla="*/ 614 h 677"/>
                  <a:gd name="T74" fmla="*/ 190 w 701"/>
                  <a:gd name="T75" fmla="*/ 641 h 677"/>
                  <a:gd name="T76" fmla="*/ 241 w 701"/>
                  <a:gd name="T77" fmla="*/ 661 h 677"/>
                  <a:gd name="T78" fmla="*/ 295 w 701"/>
                  <a:gd name="T79" fmla="*/ 673 h 677"/>
                  <a:gd name="T80" fmla="*/ 351 w 701"/>
                  <a:gd name="T81" fmla="*/ 677 h 677"/>
                  <a:gd name="T82" fmla="*/ 351 w 701"/>
                  <a:gd name="T83" fmla="*/ 677 h 6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01"/>
                  <a:gd name="T127" fmla="*/ 0 h 677"/>
                  <a:gd name="T128" fmla="*/ 701 w 701"/>
                  <a:gd name="T129" fmla="*/ 677 h 6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01" h="677">
                    <a:moveTo>
                      <a:pt x="351" y="677"/>
                    </a:moveTo>
                    <a:lnTo>
                      <a:pt x="407" y="673"/>
                    </a:lnTo>
                    <a:lnTo>
                      <a:pt x="461" y="661"/>
                    </a:lnTo>
                    <a:lnTo>
                      <a:pt x="512" y="641"/>
                    </a:lnTo>
                    <a:lnTo>
                      <a:pt x="559" y="614"/>
                    </a:lnTo>
                    <a:lnTo>
                      <a:pt x="598" y="580"/>
                    </a:lnTo>
                    <a:lnTo>
                      <a:pt x="633" y="540"/>
                    </a:lnTo>
                    <a:lnTo>
                      <a:pt x="661" y="494"/>
                    </a:lnTo>
                    <a:lnTo>
                      <a:pt x="682" y="447"/>
                    </a:lnTo>
                    <a:lnTo>
                      <a:pt x="696" y="395"/>
                    </a:lnTo>
                    <a:lnTo>
                      <a:pt x="701" y="339"/>
                    </a:lnTo>
                    <a:lnTo>
                      <a:pt x="696" y="284"/>
                    </a:lnTo>
                    <a:lnTo>
                      <a:pt x="682" y="233"/>
                    </a:lnTo>
                    <a:lnTo>
                      <a:pt x="661" y="185"/>
                    </a:lnTo>
                    <a:lnTo>
                      <a:pt x="633" y="140"/>
                    </a:lnTo>
                    <a:lnTo>
                      <a:pt x="598" y="99"/>
                    </a:lnTo>
                    <a:lnTo>
                      <a:pt x="559" y="65"/>
                    </a:lnTo>
                    <a:lnTo>
                      <a:pt x="512" y="38"/>
                    </a:lnTo>
                    <a:lnTo>
                      <a:pt x="461" y="18"/>
                    </a:lnTo>
                    <a:lnTo>
                      <a:pt x="407" y="5"/>
                    </a:lnTo>
                    <a:lnTo>
                      <a:pt x="351" y="0"/>
                    </a:lnTo>
                    <a:lnTo>
                      <a:pt x="295" y="5"/>
                    </a:lnTo>
                    <a:lnTo>
                      <a:pt x="241" y="18"/>
                    </a:lnTo>
                    <a:lnTo>
                      <a:pt x="190" y="38"/>
                    </a:lnTo>
                    <a:lnTo>
                      <a:pt x="143" y="65"/>
                    </a:lnTo>
                    <a:lnTo>
                      <a:pt x="103" y="99"/>
                    </a:lnTo>
                    <a:lnTo>
                      <a:pt x="68" y="140"/>
                    </a:lnTo>
                    <a:lnTo>
                      <a:pt x="40" y="185"/>
                    </a:lnTo>
                    <a:lnTo>
                      <a:pt x="19" y="233"/>
                    </a:lnTo>
                    <a:lnTo>
                      <a:pt x="5" y="284"/>
                    </a:lnTo>
                    <a:lnTo>
                      <a:pt x="0" y="339"/>
                    </a:lnTo>
                    <a:lnTo>
                      <a:pt x="5" y="395"/>
                    </a:lnTo>
                    <a:lnTo>
                      <a:pt x="19" y="447"/>
                    </a:lnTo>
                    <a:lnTo>
                      <a:pt x="40" y="494"/>
                    </a:lnTo>
                    <a:lnTo>
                      <a:pt x="68" y="540"/>
                    </a:lnTo>
                    <a:lnTo>
                      <a:pt x="103" y="580"/>
                    </a:lnTo>
                    <a:lnTo>
                      <a:pt x="143" y="614"/>
                    </a:lnTo>
                    <a:lnTo>
                      <a:pt x="190" y="641"/>
                    </a:lnTo>
                    <a:lnTo>
                      <a:pt x="241" y="661"/>
                    </a:lnTo>
                    <a:lnTo>
                      <a:pt x="295" y="673"/>
                    </a:lnTo>
                    <a:lnTo>
                      <a:pt x="351" y="677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" name="Rectangle 158"/>
              <p:cNvSpPr>
                <a:spLocks noChangeArrowheads="1"/>
              </p:cNvSpPr>
              <p:nvPr/>
            </p:nvSpPr>
            <p:spPr bwMode="auto">
              <a:xfrm>
                <a:off x="2580" y="2853"/>
                <a:ext cx="6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0" name="Rectangle 159"/>
              <p:cNvSpPr>
                <a:spLocks noChangeArrowheads="1"/>
              </p:cNvSpPr>
              <p:nvPr/>
            </p:nvSpPr>
            <p:spPr bwMode="auto">
              <a:xfrm>
                <a:off x="2645" y="285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1" name="Rectangle 160"/>
              <p:cNvSpPr>
                <a:spLocks noChangeArrowheads="1"/>
              </p:cNvSpPr>
              <p:nvPr/>
            </p:nvSpPr>
            <p:spPr bwMode="auto">
              <a:xfrm>
                <a:off x="2687" y="2853"/>
                <a:ext cx="6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2" name="Rectangle 161"/>
              <p:cNvSpPr>
                <a:spLocks noChangeArrowheads="1"/>
              </p:cNvSpPr>
              <p:nvPr/>
            </p:nvSpPr>
            <p:spPr bwMode="auto">
              <a:xfrm>
                <a:off x="2753" y="2853"/>
                <a:ext cx="6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W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3" name="Rectangle 162"/>
              <p:cNvSpPr>
                <a:spLocks noChangeArrowheads="1"/>
              </p:cNvSpPr>
              <p:nvPr/>
            </p:nvSpPr>
            <p:spPr bwMode="auto">
              <a:xfrm>
                <a:off x="2825" y="2853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4" name="Rectangle 163"/>
              <p:cNvSpPr>
                <a:spLocks noChangeArrowheads="1"/>
              </p:cNvSpPr>
              <p:nvPr/>
            </p:nvSpPr>
            <p:spPr bwMode="auto">
              <a:xfrm>
                <a:off x="2853" y="2853"/>
                <a:ext cx="1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5" name="Rectangle 164"/>
              <p:cNvSpPr>
                <a:spLocks noChangeArrowheads="1"/>
              </p:cNvSpPr>
              <p:nvPr/>
            </p:nvSpPr>
            <p:spPr bwMode="auto">
              <a:xfrm>
                <a:off x="2870" y="2853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6" name="Rectangle 165"/>
              <p:cNvSpPr>
                <a:spLocks noChangeArrowheads="1"/>
              </p:cNvSpPr>
              <p:nvPr/>
            </p:nvSpPr>
            <p:spPr bwMode="auto">
              <a:xfrm>
                <a:off x="2891" y="285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7" name="Rectangle 166"/>
              <p:cNvSpPr>
                <a:spLocks noChangeArrowheads="1"/>
              </p:cNvSpPr>
              <p:nvPr/>
            </p:nvSpPr>
            <p:spPr bwMode="auto">
              <a:xfrm>
                <a:off x="2935" y="2853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48" name="Rectangle 167"/>
              <p:cNvSpPr>
                <a:spLocks noChangeArrowheads="1"/>
              </p:cNvSpPr>
              <p:nvPr/>
            </p:nvSpPr>
            <p:spPr bwMode="auto">
              <a:xfrm>
                <a:off x="2613" y="2941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9" name="Rectangle 168"/>
              <p:cNvSpPr>
                <a:spLocks noChangeArrowheads="1"/>
              </p:cNvSpPr>
              <p:nvPr/>
            </p:nvSpPr>
            <p:spPr bwMode="auto">
              <a:xfrm>
                <a:off x="2634" y="2941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0" name="Rectangle 169"/>
              <p:cNvSpPr>
                <a:spLocks noChangeArrowheads="1"/>
              </p:cNvSpPr>
              <p:nvPr/>
            </p:nvSpPr>
            <p:spPr bwMode="auto">
              <a:xfrm>
                <a:off x="2678" y="2941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1" name="Rectangle 170"/>
              <p:cNvSpPr>
                <a:spLocks noChangeArrowheads="1"/>
              </p:cNvSpPr>
              <p:nvPr/>
            </p:nvSpPr>
            <p:spPr bwMode="auto">
              <a:xfrm>
                <a:off x="2704" y="2941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2" name="Rectangle 171"/>
              <p:cNvSpPr>
                <a:spLocks noChangeArrowheads="1"/>
              </p:cNvSpPr>
              <p:nvPr/>
            </p:nvSpPr>
            <p:spPr bwMode="auto">
              <a:xfrm>
                <a:off x="2760" y="2941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3" name="Rectangle 172"/>
              <p:cNvSpPr>
                <a:spLocks noChangeArrowheads="1"/>
              </p:cNvSpPr>
              <p:nvPr/>
            </p:nvSpPr>
            <p:spPr bwMode="auto">
              <a:xfrm>
                <a:off x="2781" y="2941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4" name="Rectangle 173"/>
              <p:cNvSpPr>
                <a:spLocks noChangeArrowheads="1"/>
              </p:cNvSpPr>
              <p:nvPr/>
            </p:nvSpPr>
            <p:spPr bwMode="auto">
              <a:xfrm>
                <a:off x="2828" y="2941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5" name="Rectangle 174"/>
              <p:cNvSpPr>
                <a:spLocks noChangeArrowheads="1"/>
              </p:cNvSpPr>
              <p:nvPr/>
            </p:nvSpPr>
            <p:spPr bwMode="auto">
              <a:xfrm>
                <a:off x="2849" y="2941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6" name="Freeform 175"/>
              <p:cNvSpPr>
                <a:spLocks/>
              </p:cNvSpPr>
              <p:nvPr/>
            </p:nvSpPr>
            <p:spPr bwMode="auto">
              <a:xfrm>
                <a:off x="1585" y="2600"/>
                <a:ext cx="701" cy="677"/>
              </a:xfrm>
              <a:custGeom>
                <a:avLst/>
                <a:gdLst>
                  <a:gd name="T0" fmla="*/ 350 w 701"/>
                  <a:gd name="T1" fmla="*/ 677 h 677"/>
                  <a:gd name="T2" fmla="*/ 409 w 701"/>
                  <a:gd name="T3" fmla="*/ 673 h 677"/>
                  <a:gd name="T4" fmla="*/ 462 w 701"/>
                  <a:gd name="T5" fmla="*/ 661 h 677"/>
                  <a:gd name="T6" fmla="*/ 512 w 701"/>
                  <a:gd name="T7" fmla="*/ 641 h 677"/>
                  <a:gd name="T8" fmla="*/ 558 w 701"/>
                  <a:gd name="T9" fmla="*/ 612 h 677"/>
                  <a:gd name="T10" fmla="*/ 598 w 701"/>
                  <a:gd name="T11" fmla="*/ 578 h 677"/>
                  <a:gd name="T12" fmla="*/ 633 w 701"/>
                  <a:gd name="T13" fmla="*/ 539 h 677"/>
                  <a:gd name="T14" fmla="*/ 661 w 701"/>
                  <a:gd name="T15" fmla="*/ 494 h 677"/>
                  <a:gd name="T16" fmla="*/ 684 w 701"/>
                  <a:gd name="T17" fmla="*/ 447 h 677"/>
                  <a:gd name="T18" fmla="*/ 696 w 701"/>
                  <a:gd name="T19" fmla="*/ 395 h 677"/>
                  <a:gd name="T20" fmla="*/ 701 w 701"/>
                  <a:gd name="T21" fmla="*/ 338 h 677"/>
                  <a:gd name="T22" fmla="*/ 696 w 701"/>
                  <a:gd name="T23" fmla="*/ 284 h 677"/>
                  <a:gd name="T24" fmla="*/ 684 w 701"/>
                  <a:gd name="T25" fmla="*/ 232 h 677"/>
                  <a:gd name="T26" fmla="*/ 661 w 701"/>
                  <a:gd name="T27" fmla="*/ 183 h 677"/>
                  <a:gd name="T28" fmla="*/ 633 w 701"/>
                  <a:gd name="T29" fmla="*/ 140 h 677"/>
                  <a:gd name="T30" fmla="*/ 598 w 701"/>
                  <a:gd name="T31" fmla="*/ 99 h 677"/>
                  <a:gd name="T32" fmla="*/ 558 w 701"/>
                  <a:gd name="T33" fmla="*/ 65 h 677"/>
                  <a:gd name="T34" fmla="*/ 512 w 701"/>
                  <a:gd name="T35" fmla="*/ 38 h 677"/>
                  <a:gd name="T36" fmla="*/ 462 w 701"/>
                  <a:gd name="T37" fmla="*/ 18 h 677"/>
                  <a:gd name="T38" fmla="*/ 409 w 701"/>
                  <a:gd name="T39" fmla="*/ 4 h 677"/>
                  <a:gd name="T40" fmla="*/ 350 w 701"/>
                  <a:gd name="T41" fmla="*/ 0 h 677"/>
                  <a:gd name="T42" fmla="*/ 294 w 701"/>
                  <a:gd name="T43" fmla="*/ 4 h 677"/>
                  <a:gd name="T44" fmla="*/ 241 w 701"/>
                  <a:gd name="T45" fmla="*/ 18 h 677"/>
                  <a:gd name="T46" fmla="*/ 189 w 701"/>
                  <a:gd name="T47" fmla="*/ 38 h 677"/>
                  <a:gd name="T48" fmla="*/ 145 w 701"/>
                  <a:gd name="T49" fmla="*/ 65 h 677"/>
                  <a:gd name="T50" fmla="*/ 103 w 701"/>
                  <a:gd name="T51" fmla="*/ 99 h 677"/>
                  <a:gd name="T52" fmla="*/ 68 w 701"/>
                  <a:gd name="T53" fmla="*/ 140 h 677"/>
                  <a:gd name="T54" fmla="*/ 40 w 701"/>
                  <a:gd name="T55" fmla="*/ 183 h 677"/>
                  <a:gd name="T56" fmla="*/ 19 w 701"/>
                  <a:gd name="T57" fmla="*/ 232 h 677"/>
                  <a:gd name="T58" fmla="*/ 5 w 701"/>
                  <a:gd name="T59" fmla="*/ 284 h 677"/>
                  <a:gd name="T60" fmla="*/ 0 w 701"/>
                  <a:gd name="T61" fmla="*/ 338 h 677"/>
                  <a:gd name="T62" fmla="*/ 5 w 701"/>
                  <a:gd name="T63" fmla="*/ 395 h 677"/>
                  <a:gd name="T64" fmla="*/ 19 w 701"/>
                  <a:gd name="T65" fmla="*/ 447 h 677"/>
                  <a:gd name="T66" fmla="*/ 40 w 701"/>
                  <a:gd name="T67" fmla="*/ 494 h 677"/>
                  <a:gd name="T68" fmla="*/ 68 w 701"/>
                  <a:gd name="T69" fmla="*/ 539 h 677"/>
                  <a:gd name="T70" fmla="*/ 103 w 701"/>
                  <a:gd name="T71" fmla="*/ 578 h 677"/>
                  <a:gd name="T72" fmla="*/ 145 w 701"/>
                  <a:gd name="T73" fmla="*/ 612 h 677"/>
                  <a:gd name="T74" fmla="*/ 189 w 701"/>
                  <a:gd name="T75" fmla="*/ 641 h 677"/>
                  <a:gd name="T76" fmla="*/ 241 w 701"/>
                  <a:gd name="T77" fmla="*/ 661 h 677"/>
                  <a:gd name="T78" fmla="*/ 294 w 701"/>
                  <a:gd name="T79" fmla="*/ 673 h 677"/>
                  <a:gd name="T80" fmla="*/ 350 w 701"/>
                  <a:gd name="T81" fmla="*/ 677 h 677"/>
                  <a:gd name="T82" fmla="*/ 350 w 701"/>
                  <a:gd name="T83" fmla="*/ 677 h 6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01"/>
                  <a:gd name="T127" fmla="*/ 0 h 677"/>
                  <a:gd name="T128" fmla="*/ 701 w 701"/>
                  <a:gd name="T129" fmla="*/ 677 h 6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01" h="677">
                    <a:moveTo>
                      <a:pt x="350" y="677"/>
                    </a:moveTo>
                    <a:lnTo>
                      <a:pt x="409" y="673"/>
                    </a:lnTo>
                    <a:lnTo>
                      <a:pt x="462" y="661"/>
                    </a:lnTo>
                    <a:lnTo>
                      <a:pt x="512" y="641"/>
                    </a:lnTo>
                    <a:lnTo>
                      <a:pt x="558" y="612"/>
                    </a:lnTo>
                    <a:lnTo>
                      <a:pt x="598" y="578"/>
                    </a:lnTo>
                    <a:lnTo>
                      <a:pt x="633" y="539"/>
                    </a:lnTo>
                    <a:lnTo>
                      <a:pt x="661" y="494"/>
                    </a:lnTo>
                    <a:lnTo>
                      <a:pt x="684" y="447"/>
                    </a:lnTo>
                    <a:lnTo>
                      <a:pt x="696" y="395"/>
                    </a:lnTo>
                    <a:lnTo>
                      <a:pt x="701" y="338"/>
                    </a:lnTo>
                    <a:lnTo>
                      <a:pt x="696" y="284"/>
                    </a:lnTo>
                    <a:lnTo>
                      <a:pt x="684" y="232"/>
                    </a:lnTo>
                    <a:lnTo>
                      <a:pt x="661" y="183"/>
                    </a:lnTo>
                    <a:lnTo>
                      <a:pt x="633" y="140"/>
                    </a:lnTo>
                    <a:lnTo>
                      <a:pt x="598" y="99"/>
                    </a:lnTo>
                    <a:lnTo>
                      <a:pt x="558" y="65"/>
                    </a:lnTo>
                    <a:lnTo>
                      <a:pt x="512" y="38"/>
                    </a:lnTo>
                    <a:lnTo>
                      <a:pt x="462" y="18"/>
                    </a:lnTo>
                    <a:lnTo>
                      <a:pt x="409" y="4"/>
                    </a:lnTo>
                    <a:lnTo>
                      <a:pt x="350" y="0"/>
                    </a:lnTo>
                    <a:lnTo>
                      <a:pt x="294" y="4"/>
                    </a:lnTo>
                    <a:lnTo>
                      <a:pt x="241" y="18"/>
                    </a:lnTo>
                    <a:lnTo>
                      <a:pt x="189" y="38"/>
                    </a:lnTo>
                    <a:lnTo>
                      <a:pt x="145" y="65"/>
                    </a:lnTo>
                    <a:lnTo>
                      <a:pt x="103" y="99"/>
                    </a:lnTo>
                    <a:lnTo>
                      <a:pt x="68" y="140"/>
                    </a:lnTo>
                    <a:lnTo>
                      <a:pt x="40" y="183"/>
                    </a:lnTo>
                    <a:lnTo>
                      <a:pt x="19" y="232"/>
                    </a:lnTo>
                    <a:lnTo>
                      <a:pt x="5" y="284"/>
                    </a:lnTo>
                    <a:lnTo>
                      <a:pt x="0" y="338"/>
                    </a:lnTo>
                    <a:lnTo>
                      <a:pt x="5" y="395"/>
                    </a:lnTo>
                    <a:lnTo>
                      <a:pt x="19" y="447"/>
                    </a:lnTo>
                    <a:lnTo>
                      <a:pt x="40" y="494"/>
                    </a:lnTo>
                    <a:lnTo>
                      <a:pt x="68" y="539"/>
                    </a:lnTo>
                    <a:lnTo>
                      <a:pt x="103" y="578"/>
                    </a:lnTo>
                    <a:lnTo>
                      <a:pt x="145" y="612"/>
                    </a:lnTo>
                    <a:lnTo>
                      <a:pt x="189" y="641"/>
                    </a:lnTo>
                    <a:lnTo>
                      <a:pt x="241" y="661"/>
                    </a:lnTo>
                    <a:lnTo>
                      <a:pt x="294" y="673"/>
                    </a:lnTo>
                    <a:lnTo>
                      <a:pt x="350" y="677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" name="Rectangle 176"/>
              <p:cNvSpPr>
                <a:spLocks noChangeArrowheads="1"/>
              </p:cNvSpPr>
              <p:nvPr/>
            </p:nvSpPr>
            <p:spPr bwMode="auto">
              <a:xfrm>
                <a:off x="1753" y="2853"/>
                <a:ext cx="6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8" name="Rectangle 177"/>
              <p:cNvSpPr>
                <a:spLocks noChangeArrowheads="1"/>
              </p:cNvSpPr>
              <p:nvPr/>
            </p:nvSpPr>
            <p:spPr bwMode="auto">
              <a:xfrm>
                <a:off x="1816" y="285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9" name="Rectangle 178"/>
              <p:cNvSpPr>
                <a:spLocks noChangeArrowheads="1"/>
              </p:cNvSpPr>
              <p:nvPr/>
            </p:nvSpPr>
            <p:spPr bwMode="auto">
              <a:xfrm>
                <a:off x="1861" y="2853"/>
                <a:ext cx="6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0" name="Rectangle 179"/>
              <p:cNvSpPr>
                <a:spLocks noChangeArrowheads="1"/>
              </p:cNvSpPr>
              <p:nvPr/>
            </p:nvSpPr>
            <p:spPr bwMode="auto">
              <a:xfrm>
                <a:off x="1926" y="2853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1" name="Rectangle 180"/>
              <p:cNvSpPr>
                <a:spLocks noChangeArrowheads="1"/>
              </p:cNvSpPr>
              <p:nvPr/>
            </p:nvSpPr>
            <p:spPr bwMode="auto">
              <a:xfrm>
                <a:off x="1982" y="285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2" name="Rectangle 181"/>
              <p:cNvSpPr>
                <a:spLocks noChangeArrowheads="1"/>
              </p:cNvSpPr>
              <p:nvPr/>
            </p:nvSpPr>
            <p:spPr bwMode="auto">
              <a:xfrm>
                <a:off x="2024" y="285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3" name="Rectangle 182"/>
              <p:cNvSpPr>
                <a:spLocks noChangeArrowheads="1"/>
              </p:cNvSpPr>
              <p:nvPr/>
            </p:nvSpPr>
            <p:spPr bwMode="auto">
              <a:xfrm>
                <a:off x="2069" y="285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4" name="Rectangle 183"/>
              <p:cNvSpPr>
                <a:spLocks noChangeArrowheads="1"/>
              </p:cNvSpPr>
              <p:nvPr/>
            </p:nvSpPr>
            <p:spPr bwMode="auto">
              <a:xfrm>
                <a:off x="2111" y="2853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65" name="Rectangle 184"/>
              <p:cNvSpPr>
                <a:spLocks noChangeArrowheads="1"/>
              </p:cNvSpPr>
              <p:nvPr/>
            </p:nvSpPr>
            <p:spPr bwMode="auto">
              <a:xfrm>
                <a:off x="1786" y="2943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6" name="Rectangle 185"/>
              <p:cNvSpPr>
                <a:spLocks noChangeArrowheads="1"/>
              </p:cNvSpPr>
              <p:nvPr/>
            </p:nvSpPr>
            <p:spPr bwMode="auto">
              <a:xfrm>
                <a:off x="1807" y="294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7" name="Rectangle 186"/>
              <p:cNvSpPr>
                <a:spLocks noChangeArrowheads="1"/>
              </p:cNvSpPr>
              <p:nvPr/>
            </p:nvSpPr>
            <p:spPr bwMode="auto">
              <a:xfrm>
                <a:off x="1849" y="2943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8" name="Rectangle 187"/>
              <p:cNvSpPr>
                <a:spLocks noChangeArrowheads="1"/>
              </p:cNvSpPr>
              <p:nvPr/>
            </p:nvSpPr>
            <p:spPr bwMode="auto">
              <a:xfrm>
                <a:off x="1875" y="2943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9" name="Rectangle 188"/>
              <p:cNvSpPr>
                <a:spLocks noChangeArrowheads="1"/>
              </p:cNvSpPr>
              <p:nvPr/>
            </p:nvSpPr>
            <p:spPr bwMode="auto">
              <a:xfrm>
                <a:off x="1931" y="2943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70" name="Rectangle 189"/>
              <p:cNvSpPr>
                <a:spLocks noChangeArrowheads="1"/>
              </p:cNvSpPr>
              <p:nvPr/>
            </p:nvSpPr>
            <p:spPr bwMode="auto">
              <a:xfrm>
                <a:off x="1954" y="2943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71" name="Rectangle 190"/>
              <p:cNvSpPr>
                <a:spLocks noChangeArrowheads="1"/>
              </p:cNvSpPr>
              <p:nvPr/>
            </p:nvSpPr>
            <p:spPr bwMode="auto">
              <a:xfrm>
                <a:off x="1998" y="2943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72" name="Rectangle 191"/>
              <p:cNvSpPr>
                <a:spLocks noChangeArrowheads="1"/>
              </p:cNvSpPr>
              <p:nvPr/>
            </p:nvSpPr>
            <p:spPr bwMode="auto">
              <a:xfrm>
                <a:off x="2019" y="294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73" name="Freeform 192"/>
              <p:cNvSpPr>
                <a:spLocks/>
              </p:cNvSpPr>
              <p:nvPr/>
            </p:nvSpPr>
            <p:spPr bwMode="auto">
              <a:xfrm>
                <a:off x="1594" y="1446"/>
                <a:ext cx="701" cy="677"/>
              </a:xfrm>
              <a:custGeom>
                <a:avLst/>
                <a:gdLst>
                  <a:gd name="T0" fmla="*/ 351 w 701"/>
                  <a:gd name="T1" fmla="*/ 677 h 677"/>
                  <a:gd name="T2" fmla="*/ 409 w 701"/>
                  <a:gd name="T3" fmla="*/ 673 h 677"/>
                  <a:gd name="T4" fmla="*/ 463 w 701"/>
                  <a:gd name="T5" fmla="*/ 662 h 677"/>
                  <a:gd name="T6" fmla="*/ 512 w 701"/>
                  <a:gd name="T7" fmla="*/ 641 h 677"/>
                  <a:gd name="T8" fmla="*/ 559 w 701"/>
                  <a:gd name="T9" fmla="*/ 612 h 677"/>
                  <a:gd name="T10" fmla="*/ 598 w 701"/>
                  <a:gd name="T11" fmla="*/ 578 h 677"/>
                  <a:gd name="T12" fmla="*/ 633 w 701"/>
                  <a:gd name="T13" fmla="*/ 540 h 677"/>
                  <a:gd name="T14" fmla="*/ 664 w 701"/>
                  <a:gd name="T15" fmla="*/ 494 h 677"/>
                  <a:gd name="T16" fmla="*/ 685 w 701"/>
                  <a:gd name="T17" fmla="*/ 447 h 677"/>
                  <a:gd name="T18" fmla="*/ 696 w 701"/>
                  <a:gd name="T19" fmla="*/ 395 h 677"/>
                  <a:gd name="T20" fmla="*/ 701 w 701"/>
                  <a:gd name="T21" fmla="*/ 339 h 677"/>
                  <a:gd name="T22" fmla="*/ 696 w 701"/>
                  <a:gd name="T23" fmla="*/ 285 h 677"/>
                  <a:gd name="T24" fmla="*/ 685 w 701"/>
                  <a:gd name="T25" fmla="*/ 233 h 677"/>
                  <a:gd name="T26" fmla="*/ 664 w 701"/>
                  <a:gd name="T27" fmla="*/ 183 h 677"/>
                  <a:gd name="T28" fmla="*/ 633 w 701"/>
                  <a:gd name="T29" fmla="*/ 140 h 677"/>
                  <a:gd name="T30" fmla="*/ 598 w 701"/>
                  <a:gd name="T31" fmla="*/ 99 h 677"/>
                  <a:gd name="T32" fmla="*/ 559 w 701"/>
                  <a:gd name="T33" fmla="*/ 66 h 677"/>
                  <a:gd name="T34" fmla="*/ 512 w 701"/>
                  <a:gd name="T35" fmla="*/ 38 h 677"/>
                  <a:gd name="T36" fmla="*/ 463 w 701"/>
                  <a:gd name="T37" fmla="*/ 18 h 677"/>
                  <a:gd name="T38" fmla="*/ 409 w 701"/>
                  <a:gd name="T39" fmla="*/ 5 h 677"/>
                  <a:gd name="T40" fmla="*/ 351 w 701"/>
                  <a:gd name="T41" fmla="*/ 0 h 677"/>
                  <a:gd name="T42" fmla="*/ 295 w 701"/>
                  <a:gd name="T43" fmla="*/ 5 h 677"/>
                  <a:gd name="T44" fmla="*/ 241 w 701"/>
                  <a:gd name="T45" fmla="*/ 18 h 677"/>
                  <a:gd name="T46" fmla="*/ 190 w 701"/>
                  <a:gd name="T47" fmla="*/ 38 h 677"/>
                  <a:gd name="T48" fmla="*/ 145 w 701"/>
                  <a:gd name="T49" fmla="*/ 66 h 677"/>
                  <a:gd name="T50" fmla="*/ 103 w 701"/>
                  <a:gd name="T51" fmla="*/ 99 h 677"/>
                  <a:gd name="T52" fmla="*/ 68 w 701"/>
                  <a:gd name="T53" fmla="*/ 140 h 677"/>
                  <a:gd name="T54" fmla="*/ 40 w 701"/>
                  <a:gd name="T55" fmla="*/ 183 h 677"/>
                  <a:gd name="T56" fmla="*/ 19 w 701"/>
                  <a:gd name="T57" fmla="*/ 233 h 677"/>
                  <a:gd name="T58" fmla="*/ 5 w 701"/>
                  <a:gd name="T59" fmla="*/ 285 h 677"/>
                  <a:gd name="T60" fmla="*/ 0 w 701"/>
                  <a:gd name="T61" fmla="*/ 339 h 677"/>
                  <a:gd name="T62" fmla="*/ 5 w 701"/>
                  <a:gd name="T63" fmla="*/ 395 h 677"/>
                  <a:gd name="T64" fmla="*/ 19 w 701"/>
                  <a:gd name="T65" fmla="*/ 447 h 677"/>
                  <a:gd name="T66" fmla="*/ 40 w 701"/>
                  <a:gd name="T67" fmla="*/ 494 h 677"/>
                  <a:gd name="T68" fmla="*/ 68 w 701"/>
                  <a:gd name="T69" fmla="*/ 540 h 677"/>
                  <a:gd name="T70" fmla="*/ 103 w 701"/>
                  <a:gd name="T71" fmla="*/ 578 h 677"/>
                  <a:gd name="T72" fmla="*/ 145 w 701"/>
                  <a:gd name="T73" fmla="*/ 612 h 677"/>
                  <a:gd name="T74" fmla="*/ 190 w 701"/>
                  <a:gd name="T75" fmla="*/ 641 h 677"/>
                  <a:gd name="T76" fmla="*/ 241 w 701"/>
                  <a:gd name="T77" fmla="*/ 662 h 677"/>
                  <a:gd name="T78" fmla="*/ 295 w 701"/>
                  <a:gd name="T79" fmla="*/ 673 h 677"/>
                  <a:gd name="T80" fmla="*/ 351 w 701"/>
                  <a:gd name="T81" fmla="*/ 677 h 677"/>
                  <a:gd name="T82" fmla="*/ 351 w 701"/>
                  <a:gd name="T83" fmla="*/ 677 h 6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01"/>
                  <a:gd name="T127" fmla="*/ 0 h 677"/>
                  <a:gd name="T128" fmla="*/ 701 w 701"/>
                  <a:gd name="T129" fmla="*/ 677 h 6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01" h="677">
                    <a:moveTo>
                      <a:pt x="351" y="677"/>
                    </a:moveTo>
                    <a:lnTo>
                      <a:pt x="409" y="673"/>
                    </a:lnTo>
                    <a:lnTo>
                      <a:pt x="463" y="662"/>
                    </a:lnTo>
                    <a:lnTo>
                      <a:pt x="512" y="641"/>
                    </a:lnTo>
                    <a:lnTo>
                      <a:pt x="559" y="612"/>
                    </a:lnTo>
                    <a:lnTo>
                      <a:pt x="598" y="578"/>
                    </a:lnTo>
                    <a:lnTo>
                      <a:pt x="633" y="540"/>
                    </a:lnTo>
                    <a:lnTo>
                      <a:pt x="664" y="494"/>
                    </a:lnTo>
                    <a:lnTo>
                      <a:pt x="685" y="447"/>
                    </a:lnTo>
                    <a:lnTo>
                      <a:pt x="696" y="395"/>
                    </a:lnTo>
                    <a:lnTo>
                      <a:pt x="701" y="339"/>
                    </a:lnTo>
                    <a:lnTo>
                      <a:pt x="696" y="285"/>
                    </a:lnTo>
                    <a:lnTo>
                      <a:pt x="685" y="233"/>
                    </a:lnTo>
                    <a:lnTo>
                      <a:pt x="664" y="183"/>
                    </a:lnTo>
                    <a:lnTo>
                      <a:pt x="633" y="140"/>
                    </a:lnTo>
                    <a:lnTo>
                      <a:pt x="598" y="99"/>
                    </a:lnTo>
                    <a:lnTo>
                      <a:pt x="559" y="66"/>
                    </a:lnTo>
                    <a:lnTo>
                      <a:pt x="512" y="38"/>
                    </a:lnTo>
                    <a:lnTo>
                      <a:pt x="463" y="18"/>
                    </a:lnTo>
                    <a:lnTo>
                      <a:pt x="409" y="5"/>
                    </a:lnTo>
                    <a:lnTo>
                      <a:pt x="351" y="0"/>
                    </a:lnTo>
                    <a:lnTo>
                      <a:pt x="295" y="5"/>
                    </a:lnTo>
                    <a:lnTo>
                      <a:pt x="241" y="18"/>
                    </a:lnTo>
                    <a:lnTo>
                      <a:pt x="190" y="38"/>
                    </a:lnTo>
                    <a:lnTo>
                      <a:pt x="145" y="66"/>
                    </a:lnTo>
                    <a:lnTo>
                      <a:pt x="103" y="99"/>
                    </a:lnTo>
                    <a:lnTo>
                      <a:pt x="68" y="140"/>
                    </a:lnTo>
                    <a:lnTo>
                      <a:pt x="40" y="183"/>
                    </a:lnTo>
                    <a:lnTo>
                      <a:pt x="19" y="233"/>
                    </a:lnTo>
                    <a:lnTo>
                      <a:pt x="5" y="285"/>
                    </a:lnTo>
                    <a:lnTo>
                      <a:pt x="0" y="339"/>
                    </a:lnTo>
                    <a:lnTo>
                      <a:pt x="5" y="395"/>
                    </a:lnTo>
                    <a:lnTo>
                      <a:pt x="19" y="447"/>
                    </a:lnTo>
                    <a:lnTo>
                      <a:pt x="40" y="494"/>
                    </a:lnTo>
                    <a:lnTo>
                      <a:pt x="68" y="540"/>
                    </a:lnTo>
                    <a:lnTo>
                      <a:pt x="103" y="578"/>
                    </a:lnTo>
                    <a:lnTo>
                      <a:pt x="145" y="612"/>
                    </a:lnTo>
                    <a:lnTo>
                      <a:pt x="190" y="641"/>
                    </a:lnTo>
                    <a:lnTo>
                      <a:pt x="241" y="662"/>
                    </a:lnTo>
                    <a:lnTo>
                      <a:pt x="295" y="673"/>
                    </a:lnTo>
                    <a:lnTo>
                      <a:pt x="351" y="677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" name="Rectangle 193"/>
              <p:cNvSpPr>
                <a:spLocks noChangeArrowheads="1"/>
              </p:cNvSpPr>
              <p:nvPr/>
            </p:nvSpPr>
            <p:spPr bwMode="auto">
              <a:xfrm>
                <a:off x="1721" y="1652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75" name="Rectangle 194"/>
              <p:cNvSpPr>
                <a:spLocks noChangeArrowheads="1"/>
              </p:cNvSpPr>
              <p:nvPr/>
            </p:nvSpPr>
            <p:spPr bwMode="auto">
              <a:xfrm>
                <a:off x="1772" y="1652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76" name="Rectangle 195"/>
              <p:cNvSpPr>
                <a:spLocks noChangeArrowheads="1"/>
              </p:cNvSpPr>
              <p:nvPr/>
            </p:nvSpPr>
            <p:spPr bwMode="auto">
              <a:xfrm>
                <a:off x="1816" y="1652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77" name="Rectangle 196"/>
              <p:cNvSpPr>
                <a:spLocks noChangeArrowheads="1"/>
              </p:cNvSpPr>
              <p:nvPr/>
            </p:nvSpPr>
            <p:spPr bwMode="auto">
              <a:xfrm>
                <a:off x="1872" y="1652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78" name="Rectangle 197"/>
              <p:cNvSpPr>
                <a:spLocks noChangeArrowheads="1"/>
              </p:cNvSpPr>
              <p:nvPr/>
            </p:nvSpPr>
            <p:spPr bwMode="auto">
              <a:xfrm>
                <a:off x="1924" y="1652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79" name="Rectangle 198"/>
              <p:cNvSpPr>
                <a:spLocks noChangeArrowheads="1"/>
              </p:cNvSpPr>
              <p:nvPr/>
            </p:nvSpPr>
            <p:spPr bwMode="auto">
              <a:xfrm>
                <a:off x="1949" y="1652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80" name="Rectangle 199"/>
              <p:cNvSpPr>
                <a:spLocks noChangeArrowheads="1"/>
              </p:cNvSpPr>
              <p:nvPr/>
            </p:nvSpPr>
            <p:spPr bwMode="auto">
              <a:xfrm>
                <a:off x="1989" y="1652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81" name="Rectangle 200"/>
              <p:cNvSpPr>
                <a:spLocks noChangeArrowheads="1"/>
              </p:cNvSpPr>
              <p:nvPr/>
            </p:nvSpPr>
            <p:spPr bwMode="auto">
              <a:xfrm>
                <a:off x="2040" y="1652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82" name="Rectangle 201"/>
              <p:cNvSpPr>
                <a:spLocks noChangeArrowheads="1"/>
              </p:cNvSpPr>
              <p:nvPr/>
            </p:nvSpPr>
            <p:spPr bwMode="auto">
              <a:xfrm>
                <a:off x="2062" y="1652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83" name="Rectangle 202"/>
              <p:cNvSpPr>
                <a:spLocks noChangeArrowheads="1"/>
              </p:cNvSpPr>
              <p:nvPr/>
            </p:nvSpPr>
            <p:spPr bwMode="auto">
              <a:xfrm>
                <a:off x="2108" y="1652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84" name="Rectangle 203"/>
              <p:cNvSpPr>
                <a:spLocks noChangeArrowheads="1"/>
              </p:cNvSpPr>
              <p:nvPr/>
            </p:nvSpPr>
            <p:spPr bwMode="auto">
              <a:xfrm>
                <a:off x="2129" y="1652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85" name="Rectangle 204"/>
              <p:cNvSpPr>
                <a:spLocks noChangeArrowheads="1"/>
              </p:cNvSpPr>
              <p:nvPr/>
            </p:nvSpPr>
            <p:spPr bwMode="auto">
              <a:xfrm>
                <a:off x="2171" y="1652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86" name="Rectangle 205"/>
              <p:cNvSpPr>
                <a:spLocks noChangeArrowheads="1"/>
              </p:cNvSpPr>
              <p:nvPr/>
            </p:nvSpPr>
            <p:spPr bwMode="auto">
              <a:xfrm>
                <a:off x="1695" y="1742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87" name="Rectangle 206"/>
              <p:cNvSpPr>
                <a:spLocks noChangeArrowheads="1"/>
              </p:cNvSpPr>
              <p:nvPr/>
            </p:nvSpPr>
            <p:spPr bwMode="auto">
              <a:xfrm>
                <a:off x="1746" y="1742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" name="Group 207"/>
            <p:cNvGrpSpPr>
              <a:grpSpLocks/>
            </p:cNvGrpSpPr>
            <p:nvPr/>
          </p:nvGrpSpPr>
          <p:grpSpPr bwMode="auto">
            <a:xfrm>
              <a:off x="1545" y="148"/>
              <a:ext cx="4010" cy="4143"/>
              <a:chOff x="1545" y="148"/>
              <a:chExt cx="4010" cy="4143"/>
            </a:xfrm>
          </p:grpSpPr>
          <p:sp>
            <p:nvSpPr>
              <p:cNvPr id="288" name="Rectangle 208"/>
              <p:cNvSpPr>
                <a:spLocks noChangeArrowheads="1"/>
              </p:cNvSpPr>
              <p:nvPr/>
            </p:nvSpPr>
            <p:spPr bwMode="auto">
              <a:xfrm>
                <a:off x="1791" y="1742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9" name="Rectangle 209"/>
              <p:cNvSpPr>
                <a:spLocks noChangeArrowheads="1"/>
              </p:cNvSpPr>
              <p:nvPr/>
            </p:nvSpPr>
            <p:spPr bwMode="auto">
              <a:xfrm>
                <a:off x="1847" y="1742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0" name="Rectangle 210"/>
              <p:cNvSpPr>
                <a:spLocks noChangeArrowheads="1"/>
              </p:cNvSpPr>
              <p:nvPr/>
            </p:nvSpPr>
            <p:spPr bwMode="auto">
              <a:xfrm>
                <a:off x="1898" y="1742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1" name="Rectangle 211"/>
              <p:cNvSpPr>
                <a:spLocks noChangeArrowheads="1"/>
              </p:cNvSpPr>
              <p:nvPr/>
            </p:nvSpPr>
            <p:spPr bwMode="auto">
              <a:xfrm>
                <a:off x="1924" y="1742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2" name="Rectangle 212"/>
              <p:cNvSpPr>
                <a:spLocks noChangeArrowheads="1"/>
              </p:cNvSpPr>
              <p:nvPr/>
            </p:nvSpPr>
            <p:spPr bwMode="auto">
              <a:xfrm>
                <a:off x="1963" y="1742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B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3" name="Rectangle 213"/>
              <p:cNvSpPr>
                <a:spLocks noChangeArrowheads="1"/>
              </p:cNvSpPr>
              <p:nvPr/>
            </p:nvSpPr>
            <p:spPr bwMode="auto">
              <a:xfrm>
                <a:off x="2015" y="1742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4" name="Rectangle 214"/>
              <p:cNvSpPr>
                <a:spLocks noChangeArrowheads="1"/>
              </p:cNvSpPr>
              <p:nvPr/>
            </p:nvSpPr>
            <p:spPr bwMode="auto">
              <a:xfrm>
                <a:off x="2036" y="1742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5" name="Rectangle 215"/>
              <p:cNvSpPr>
                <a:spLocks noChangeArrowheads="1"/>
              </p:cNvSpPr>
              <p:nvPr/>
            </p:nvSpPr>
            <p:spPr bwMode="auto">
              <a:xfrm>
                <a:off x="2083" y="1742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6" name="Rectangle 216"/>
              <p:cNvSpPr>
                <a:spLocks noChangeArrowheads="1"/>
              </p:cNvSpPr>
              <p:nvPr/>
            </p:nvSpPr>
            <p:spPr bwMode="auto">
              <a:xfrm>
                <a:off x="2104" y="1742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7" name="Rectangle 217"/>
              <p:cNvSpPr>
                <a:spLocks noChangeArrowheads="1"/>
              </p:cNvSpPr>
              <p:nvPr/>
            </p:nvSpPr>
            <p:spPr bwMode="auto">
              <a:xfrm>
                <a:off x="2146" y="1742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8" name="Rectangle 218"/>
              <p:cNvSpPr>
                <a:spLocks noChangeArrowheads="1"/>
              </p:cNvSpPr>
              <p:nvPr/>
            </p:nvSpPr>
            <p:spPr bwMode="auto">
              <a:xfrm>
                <a:off x="2190" y="1742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99" name="Rectangle 219"/>
              <p:cNvSpPr>
                <a:spLocks noChangeArrowheads="1"/>
              </p:cNvSpPr>
              <p:nvPr/>
            </p:nvSpPr>
            <p:spPr bwMode="auto">
              <a:xfrm>
                <a:off x="1728" y="1830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0" name="Rectangle 220"/>
              <p:cNvSpPr>
                <a:spLocks noChangeArrowheads="1"/>
              </p:cNvSpPr>
              <p:nvPr/>
            </p:nvSpPr>
            <p:spPr bwMode="auto">
              <a:xfrm>
                <a:off x="1779" y="1830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1" name="Rectangle 221"/>
              <p:cNvSpPr>
                <a:spLocks noChangeArrowheads="1"/>
              </p:cNvSpPr>
              <p:nvPr/>
            </p:nvSpPr>
            <p:spPr bwMode="auto">
              <a:xfrm>
                <a:off x="1823" y="1830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2" name="Rectangle 222"/>
              <p:cNvSpPr>
                <a:spLocks noChangeArrowheads="1"/>
              </p:cNvSpPr>
              <p:nvPr/>
            </p:nvSpPr>
            <p:spPr bwMode="auto">
              <a:xfrm>
                <a:off x="1879" y="1830"/>
                <a:ext cx="5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3" name="Rectangle 223"/>
              <p:cNvSpPr>
                <a:spLocks noChangeArrowheads="1"/>
              </p:cNvSpPr>
              <p:nvPr/>
            </p:nvSpPr>
            <p:spPr bwMode="auto">
              <a:xfrm>
                <a:off x="1940" y="1830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4" name="Rectangle 224"/>
              <p:cNvSpPr>
                <a:spLocks noChangeArrowheads="1"/>
              </p:cNvSpPr>
              <p:nvPr/>
            </p:nvSpPr>
            <p:spPr bwMode="auto">
              <a:xfrm>
                <a:off x="1982" y="1830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5" name="Rectangle 225"/>
              <p:cNvSpPr>
                <a:spLocks noChangeArrowheads="1"/>
              </p:cNvSpPr>
              <p:nvPr/>
            </p:nvSpPr>
            <p:spPr bwMode="auto">
              <a:xfrm>
                <a:off x="2005" y="1830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6" name="Rectangle 226"/>
              <p:cNvSpPr>
                <a:spLocks noChangeArrowheads="1"/>
              </p:cNvSpPr>
              <p:nvPr/>
            </p:nvSpPr>
            <p:spPr bwMode="auto">
              <a:xfrm>
                <a:off x="2050" y="1830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7" name="Rectangle 227"/>
              <p:cNvSpPr>
                <a:spLocks noChangeArrowheads="1"/>
              </p:cNvSpPr>
              <p:nvPr/>
            </p:nvSpPr>
            <p:spPr bwMode="auto">
              <a:xfrm>
                <a:off x="2071" y="1830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8" name="Rectangle 228"/>
              <p:cNvSpPr>
                <a:spLocks noChangeArrowheads="1"/>
              </p:cNvSpPr>
              <p:nvPr/>
            </p:nvSpPr>
            <p:spPr bwMode="auto">
              <a:xfrm>
                <a:off x="2115" y="1830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9" name="Rectangle 229"/>
              <p:cNvSpPr>
                <a:spLocks noChangeArrowheads="1"/>
              </p:cNvSpPr>
              <p:nvPr/>
            </p:nvSpPr>
            <p:spPr bwMode="auto">
              <a:xfrm>
                <a:off x="1763" y="3760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0" name="Rectangle 230"/>
              <p:cNvSpPr>
                <a:spLocks noChangeArrowheads="1"/>
              </p:cNvSpPr>
              <p:nvPr/>
            </p:nvSpPr>
            <p:spPr bwMode="auto">
              <a:xfrm>
                <a:off x="1821" y="3760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1" name="Rectangle 231"/>
              <p:cNvSpPr>
                <a:spLocks noChangeArrowheads="1"/>
              </p:cNvSpPr>
              <p:nvPr/>
            </p:nvSpPr>
            <p:spPr bwMode="auto">
              <a:xfrm>
                <a:off x="1863" y="3760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g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2" name="Rectangle 232"/>
              <p:cNvSpPr>
                <a:spLocks noChangeArrowheads="1"/>
              </p:cNvSpPr>
              <p:nvPr/>
            </p:nvSpPr>
            <p:spPr bwMode="auto">
              <a:xfrm>
                <a:off x="1907" y="3760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3" name="Rectangle 233"/>
              <p:cNvSpPr>
                <a:spLocks noChangeArrowheads="1"/>
              </p:cNvSpPr>
              <p:nvPr/>
            </p:nvSpPr>
            <p:spPr bwMode="auto">
              <a:xfrm>
                <a:off x="1963" y="3760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4" name="Rectangle 234"/>
              <p:cNvSpPr>
                <a:spLocks noChangeArrowheads="1"/>
              </p:cNvSpPr>
              <p:nvPr/>
            </p:nvSpPr>
            <p:spPr bwMode="auto">
              <a:xfrm>
                <a:off x="2001" y="3760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5" name="Rectangle 235"/>
              <p:cNvSpPr>
                <a:spLocks noChangeArrowheads="1"/>
              </p:cNvSpPr>
              <p:nvPr/>
            </p:nvSpPr>
            <p:spPr bwMode="auto">
              <a:xfrm>
                <a:off x="2033" y="3760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6" name="Rectangle 236"/>
              <p:cNvSpPr>
                <a:spLocks noChangeArrowheads="1"/>
              </p:cNvSpPr>
              <p:nvPr/>
            </p:nvSpPr>
            <p:spPr bwMode="auto">
              <a:xfrm>
                <a:off x="2090" y="3760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7" name="Rectangle 237"/>
              <p:cNvSpPr>
                <a:spLocks noChangeArrowheads="1"/>
              </p:cNvSpPr>
              <p:nvPr/>
            </p:nvSpPr>
            <p:spPr bwMode="auto">
              <a:xfrm>
                <a:off x="2134" y="3760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18" name="Rectangle 238"/>
              <p:cNvSpPr>
                <a:spLocks noChangeArrowheads="1"/>
              </p:cNvSpPr>
              <p:nvPr/>
            </p:nvSpPr>
            <p:spPr bwMode="auto">
              <a:xfrm>
                <a:off x="1793" y="3848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9" name="Rectangle 239"/>
              <p:cNvSpPr>
                <a:spLocks noChangeArrowheads="1"/>
              </p:cNvSpPr>
              <p:nvPr/>
            </p:nvSpPr>
            <p:spPr bwMode="auto">
              <a:xfrm>
                <a:off x="1849" y="384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0" name="Rectangle 240"/>
              <p:cNvSpPr>
                <a:spLocks noChangeArrowheads="1"/>
              </p:cNvSpPr>
              <p:nvPr/>
            </p:nvSpPr>
            <p:spPr bwMode="auto">
              <a:xfrm>
                <a:off x="1891" y="384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g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1" name="Rectangle 241"/>
              <p:cNvSpPr>
                <a:spLocks noChangeArrowheads="1"/>
              </p:cNvSpPr>
              <p:nvPr/>
            </p:nvSpPr>
            <p:spPr bwMode="auto">
              <a:xfrm>
                <a:off x="1935" y="3848"/>
                <a:ext cx="6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W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2" name="Rectangle 242"/>
              <p:cNvSpPr>
                <a:spLocks noChangeArrowheads="1"/>
              </p:cNvSpPr>
              <p:nvPr/>
            </p:nvSpPr>
            <p:spPr bwMode="auto">
              <a:xfrm>
                <a:off x="2008" y="3848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3" name="Rectangle 243"/>
              <p:cNvSpPr>
                <a:spLocks noChangeArrowheads="1"/>
              </p:cNvSpPr>
              <p:nvPr/>
            </p:nvSpPr>
            <p:spPr bwMode="auto">
              <a:xfrm>
                <a:off x="2033" y="3848"/>
                <a:ext cx="1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4" name="Rectangle 244"/>
              <p:cNvSpPr>
                <a:spLocks noChangeArrowheads="1"/>
              </p:cNvSpPr>
              <p:nvPr/>
            </p:nvSpPr>
            <p:spPr bwMode="auto">
              <a:xfrm>
                <a:off x="2052" y="3848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5" name="Rectangle 245"/>
              <p:cNvSpPr>
                <a:spLocks noChangeArrowheads="1"/>
              </p:cNvSpPr>
              <p:nvPr/>
            </p:nvSpPr>
            <p:spPr bwMode="auto">
              <a:xfrm>
                <a:off x="2073" y="384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6" name="Rectangle 246"/>
              <p:cNvSpPr>
                <a:spLocks noChangeArrowheads="1"/>
              </p:cNvSpPr>
              <p:nvPr/>
            </p:nvSpPr>
            <p:spPr bwMode="auto">
              <a:xfrm>
                <a:off x="2118" y="3848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27" name="Rectangle 247"/>
              <p:cNvSpPr>
                <a:spLocks noChangeArrowheads="1"/>
              </p:cNvSpPr>
              <p:nvPr/>
            </p:nvSpPr>
            <p:spPr bwMode="auto">
              <a:xfrm>
                <a:off x="1706" y="3939"/>
                <a:ext cx="6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8" name="Rectangle 248"/>
              <p:cNvSpPr>
                <a:spLocks noChangeArrowheads="1"/>
              </p:cNvSpPr>
              <p:nvPr/>
            </p:nvSpPr>
            <p:spPr bwMode="auto">
              <a:xfrm>
                <a:off x="1772" y="393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9" name="Rectangle 249"/>
              <p:cNvSpPr>
                <a:spLocks noChangeArrowheads="1"/>
              </p:cNvSpPr>
              <p:nvPr/>
            </p:nvSpPr>
            <p:spPr bwMode="auto">
              <a:xfrm>
                <a:off x="1814" y="3939"/>
                <a:ext cx="6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0" name="Rectangle 250"/>
              <p:cNvSpPr>
                <a:spLocks noChangeArrowheads="1"/>
              </p:cNvSpPr>
              <p:nvPr/>
            </p:nvSpPr>
            <p:spPr bwMode="auto">
              <a:xfrm>
                <a:off x="1879" y="3939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1" name="Rectangle 251"/>
              <p:cNvSpPr>
                <a:spLocks noChangeArrowheads="1"/>
              </p:cNvSpPr>
              <p:nvPr/>
            </p:nvSpPr>
            <p:spPr bwMode="auto">
              <a:xfrm>
                <a:off x="1900" y="393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2" name="Rectangle 252"/>
              <p:cNvSpPr>
                <a:spLocks noChangeArrowheads="1"/>
              </p:cNvSpPr>
              <p:nvPr/>
            </p:nvSpPr>
            <p:spPr bwMode="auto">
              <a:xfrm>
                <a:off x="1945" y="3939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3" name="Rectangle 253"/>
              <p:cNvSpPr>
                <a:spLocks noChangeArrowheads="1"/>
              </p:cNvSpPr>
              <p:nvPr/>
            </p:nvSpPr>
            <p:spPr bwMode="auto">
              <a:xfrm>
                <a:off x="2001" y="393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4" name="Rectangle 254"/>
              <p:cNvSpPr>
                <a:spLocks noChangeArrowheads="1"/>
              </p:cNvSpPr>
              <p:nvPr/>
            </p:nvSpPr>
            <p:spPr bwMode="auto">
              <a:xfrm>
                <a:off x="2043" y="393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g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5" name="Rectangle 255"/>
              <p:cNvSpPr>
                <a:spLocks noChangeArrowheads="1"/>
              </p:cNvSpPr>
              <p:nvPr/>
            </p:nvSpPr>
            <p:spPr bwMode="auto">
              <a:xfrm>
                <a:off x="2097" y="3939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6" name="Rectangle 256"/>
              <p:cNvSpPr>
                <a:spLocks noChangeArrowheads="1"/>
              </p:cNvSpPr>
              <p:nvPr/>
            </p:nvSpPr>
            <p:spPr bwMode="auto">
              <a:xfrm>
                <a:off x="2150" y="393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7" name="Rectangle 257"/>
              <p:cNvSpPr>
                <a:spLocks noChangeArrowheads="1"/>
              </p:cNvSpPr>
              <p:nvPr/>
            </p:nvSpPr>
            <p:spPr bwMode="auto">
              <a:xfrm>
                <a:off x="2192" y="3939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38" name="Rectangle 258"/>
              <p:cNvSpPr>
                <a:spLocks noChangeArrowheads="1"/>
              </p:cNvSpPr>
              <p:nvPr/>
            </p:nvSpPr>
            <p:spPr bwMode="auto">
              <a:xfrm>
                <a:off x="1945" y="4029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39" name="Freeform 259"/>
              <p:cNvSpPr>
                <a:spLocks/>
              </p:cNvSpPr>
              <p:nvPr/>
            </p:nvSpPr>
            <p:spPr bwMode="auto">
              <a:xfrm>
                <a:off x="1545" y="3539"/>
                <a:ext cx="780" cy="752"/>
              </a:xfrm>
              <a:custGeom>
                <a:avLst/>
                <a:gdLst>
                  <a:gd name="T0" fmla="*/ 390 w 780"/>
                  <a:gd name="T1" fmla="*/ 752 h 752"/>
                  <a:gd name="T2" fmla="*/ 453 w 780"/>
                  <a:gd name="T3" fmla="*/ 747 h 752"/>
                  <a:gd name="T4" fmla="*/ 514 w 780"/>
                  <a:gd name="T5" fmla="*/ 734 h 752"/>
                  <a:gd name="T6" fmla="*/ 570 w 780"/>
                  <a:gd name="T7" fmla="*/ 711 h 752"/>
                  <a:gd name="T8" fmla="*/ 619 w 780"/>
                  <a:gd name="T9" fmla="*/ 679 h 752"/>
                  <a:gd name="T10" fmla="*/ 666 w 780"/>
                  <a:gd name="T11" fmla="*/ 643 h 752"/>
                  <a:gd name="T12" fmla="*/ 703 w 780"/>
                  <a:gd name="T13" fmla="*/ 598 h 752"/>
                  <a:gd name="T14" fmla="*/ 736 w 780"/>
                  <a:gd name="T15" fmla="*/ 549 h 752"/>
                  <a:gd name="T16" fmla="*/ 759 w 780"/>
                  <a:gd name="T17" fmla="*/ 494 h 752"/>
                  <a:gd name="T18" fmla="*/ 773 w 780"/>
                  <a:gd name="T19" fmla="*/ 438 h 752"/>
                  <a:gd name="T20" fmla="*/ 780 w 780"/>
                  <a:gd name="T21" fmla="*/ 377 h 752"/>
                  <a:gd name="T22" fmla="*/ 773 w 780"/>
                  <a:gd name="T23" fmla="*/ 316 h 752"/>
                  <a:gd name="T24" fmla="*/ 759 w 780"/>
                  <a:gd name="T25" fmla="*/ 257 h 752"/>
                  <a:gd name="T26" fmla="*/ 736 w 780"/>
                  <a:gd name="T27" fmla="*/ 203 h 752"/>
                  <a:gd name="T28" fmla="*/ 703 w 780"/>
                  <a:gd name="T29" fmla="*/ 153 h 752"/>
                  <a:gd name="T30" fmla="*/ 666 w 780"/>
                  <a:gd name="T31" fmla="*/ 111 h 752"/>
                  <a:gd name="T32" fmla="*/ 619 w 780"/>
                  <a:gd name="T33" fmla="*/ 72 h 752"/>
                  <a:gd name="T34" fmla="*/ 570 w 780"/>
                  <a:gd name="T35" fmla="*/ 43 h 752"/>
                  <a:gd name="T36" fmla="*/ 514 w 780"/>
                  <a:gd name="T37" fmla="*/ 20 h 752"/>
                  <a:gd name="T38" fmla="*/ 453 w 780"/>
                  <a:gd name="T39" fmla="*/ 4 h 752"/>
                  <a:gd name="T40" fmla="*/ 390 w 780"/>
                  <a:gd name="T41" fmla="*/ 0 h 752"/>
                  <a:gd name="T42" fmla="*/ 327 w 780"/>
                  <a:gd name="T43" fmla="*/ 4 h 752"/>
                  <a:gd name="T44" fmla="*/ 267 w 780"/>
                  <a:gd name="T45" fmla="*/ 20 h 752"/>
                  <a:gd name="T46" fmla="*/ 211 w 780"/>
                  <a:gd name="T47" fmla="*/ 43 h 752"/>
                  <a:gd name="T48" fmla="*/ 161 w 780"/>
                  <a:gd name="T49" fmla="*/ 72 h 752"/>
                  <a:gd name="T50" fmla="*/ 115 w 780"/>
                  <a:gd name="T51" fmla="*/ 111 h 752"/>
                  <a:gd name="T52" fmla="*/ 75 w 780"/>
                  <a:gd name="T53" fmla="*/ 153 h 752"/>
                  <a:gd name="T54" fmla="*/ 45 w 780"/>
                  <a:gd name="T55" fmla="*/ 203 h 752"/>
                  <a:gd name="T56" fmla="*/ 21 w 780"/>
                  <a:gd name="T57" fmla="*/ 257 h 752"/>
                  <a:gd name="T58" fmla="*/ 7 w 780"/>
                  <a:gd name="T59" fmla="*/ 316 h 752"/>
                  <a:gd name="T60" fmla="*/ 0 w 780"/>
                  <a:gd name="T61" fmla="*/ 377 h 752"/>
                  <a:gd name="T62" fmla="*/ 7 w 780"/>
                  <a:gd name="T63" fmla="*/ 438 h 752"/>
                  <a:gd name="T64" fmla="*/ 21 w 780"/>
                  <a:gd name="T65" fmla="*/ 494 h 752"/>
                  <a:gd name="T66" fmla="*/ 45 w 780"/>
                  <a:gd name="T67" fmla="*/ 549 h 752"/>
                  <a:gd name="T68" fmla="*/ 75 w 780"/>
                  <a:gd name="T69" fmla="*/ 598 h 752"/>
                  <a:gd name="T70" fmla="*/ 115 w 780"/>
                  <a:gd name="T71" fmla="*/ 643 h 752"/>
                  <a:gd name="T72" fmla="*/ 161 w 780"/>
                  <a:gd name="T73" fmla="*/ 679 h 752"/>
                  <a:gd name="T74" fmla="*/ 211 w 780"/>
                  <a:gd name="T75" fmla="*/ 711 h 752"/>
                  <a:gd name="T76" fmla="*/ 267 w 780"/>
                  <a:gd name="T77" fmla="*/ 734 h 752"/>
                  <a:gd name="T78" fmla="*/ 327 w 780"/>
                  <a:gd name="T79" fmla="*/ 747 h 752"/>
                  <a:gd name="T80" fmla="*/ 390 w 780"/>
                  <a:gd name="T81" fmla="*/ 752 h 752"/>
                  <a:gd name="T82" fmla="*/ 390 w 780"/>
                  <a:gd name="T83" fmla="*/ 752 h 7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80"/>
                  <a:gd name="T127" fmla="*/ 0 h 752"/>
                  <a:gd name="T128" fmla="*/ 780 w 780"/>
                  <a:gd name="T129" fmla="*/ 752 h 7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80" h="752">
                    <a:moveTo>
                      <a:pt x="390" y="752"/>
                    </a:moveTo>
                    <a:lnTo>
                      <a:pt x="453" y="747"/>
                    </a:lnTo>
                    <a:lnTo>
                      <a:pt x="514" y="734"/>
                    </a:lnTo>
                    <a:lnTo>
                      <a:pt x="570" y="711"/>
                    </a:lnTo>
                    <a:lnTo>
                      <a:pt x="619" y="679"/>
                    </a:lnTo>
                    <a:lnTo>
                      <a:pt x="666" y="643"/>
                    </a:lnTo>
                    <a:lnTo>
                      <a:pt x="703" y="598"/>
                    </a:lnTo>
                    <a:lnTo>
                      <a:pt x="736" y="549"/>
                    </a:lnTo>
                    <a:lnTo>
                      <a:pt x="759" y="494"/>
                    </a:lnTo>
                    <a:lnTo>
                      <a:pt x="773" y="438"/>
                    </a:lnTo>
                    <a:lnTo>
                      <a:pt x="780" y="377"/>
                    </a:lnTo>
                    <a:lnTo>
                      <a:pt x="773" y="316"/>
                    </a:lnTo>
                    <a:lnTo>
                      <a:pt x="759" y="257"/>
                    </a:lnTo>
                    <a:lnTo>
                      <a:pt x="736" y="203"/>
                    </a:lnTo>
                    <a:lnTo>
                      <a:pt x="703" y="153"/>
                    </a:lnTo>
                    <a:lnTo>
                      <a:pt x="666" y="111"/>
                    </a:lnTo>
                    <a:lnTo>
                      <a:pt x="619" y="72"/>
                    </a:lnTo>
                    <a:lnTo>
                      <a:pt x="570" y="43"/>
                    </a:lnTo>
                    <a:lnTo>
                      <a:pt x="514" y="20"/>
                    </a:lnTo>
                    <a:lnTo>
                      <a:pt x="453" y="4"/>
                    </a:lnTo>
                    <a:lnTo>
                      <a:pt x="390" y="0"/>
                    </a:lnTo>
                    <a:lnTo>
                      <a:pt x="327" y="4"/>
                    </a:lnTo>
                    <a:lnTo>
                      <a:pt x="267" y="20"/>
                    </a:lnTo>
                    <a:lnTo>
                      <a:pt x="211" y="43"/>
                    </a:lnTo>
                    <a:lnTo>
                      <a:pt x="161" y="72"/>
                    </a:lnTo>
                    <a:lnTo>
                      <a:pt x="115" y="111"/>
                    </a:lnTo>
                    <a:lnTo>
                      <a:pt x="75" y="153"/>
                    </a:lnTo>
                    <a:lnTo>
                      <a:pt x="45" y="203"/>
                    </a:lnTo>
                    <a:lnTo>
                      <a:pt x="21" y="257"/>
                    </a:lnTo>
                    <a:lnTo>
                      <a:pt x="7" y="316"/>
                    </a:lnTo>
                    <a:lnTo>
                      <a:pt x="0" y="377"/>
                    </a:lnTo>
                    <a:lnTo>
                      <a:pt x="7" y="438"/>
                    </a:lnTo>
                    <a:lnTo>
                      <a:pt x="21" y="494"/>
                    </a:lnTo>
                    <a:lnTo>
                      <a:pt x="45" y="549"/>
                    </a:lnTo>
                    <a:lnTo>
                      <a:pt x="75" y="598"/>
                    </a:lnTo>
                    <a:lnTo>
                      <a:pt x="115" y="643"/>
                    </a:lnTo>
                    <a:lnTo>
                      <a:pt x="161" y="679"/>
                    </a:lnTo>
                    <a:lnTo>
                      <a:pt x="211" y="711"/>
                    </a:lnTo>
                    <a:lnTo>
                      <a:pt x="267" y="734"/>
                    </a:lnTo>
                    <a:lnTo>
                      <a:pt x="327" y="747"/>
                    </a:lnTo>
                    <a:lnTo>
                      <a:pt x="390" y="752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Line 260"/>
              <p:cNvSpPr>
                <a:spLocks noChangeShapeType="1"/>
              </p:cNvSpPr>
              <p:nvPr/>
            </p:nvSpPr>
            <p:spPr bwMode="auto">
              <a:xfrm>
                <a:off x="5205" y="1022"/>
                <a:ext cx="1" cy="422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" name="Line 261"/>
              <p:cNvSpPr>
                <a:spLocks noChangeShapeType="1"/>
              </p:cNvSpPr>
              <p:nvPr/>
            </p:nvSpPr>
            <p:spPr bwMode="auto">
              <a:xfrm flipH="1">
                <a:off x="2318" y="800"/>
                <a:ext cx="2558" cy="90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" name="Line 262"/>
              <p:cNvSpPr>
                <a:spLocks noChangeShapeType="1"/>
              </p:cNvSpPr>
              <p:nvPr/>
            </p:nvSpPr>
            <p:spPr bwMode="auto">
              <a:xfrm flipH="1">
                <a:off x="3752" y="913"/>
                <a:ext cx="1194" cy="58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Line 263"/>
              <p:cNvSpPr>
                <a:spLocks noChangeShapeType="1"/>
              </p:cNvSpPr>
              <p:nvPr/>
            </p:nvSpPr>
            <p:spPr bwMode="auto">
              <a:xfrm flipH="1">
                <a:off x="4610" y="992"/>
                <a:ext cx="450" cy="52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Freeform 264"/>
              <p:cNvSpPr>
                <a:spLocks/>
              </p:cNvSpPr>
              <p:nvPr/>
            </p:nvSpPr>
            <p:spPr bwMode="auto">
              <a:xfrm>
                <a:off x="4855" y="1473"/>
                <a:ext cx="700" cy="677"/>
              </a:xfrm>
              <a:custGeom>
                <a:avLst/>
                <a:gdLst>
                  <a:gd name="T0" fmla="*/ 350 w 700"/>
                  <a:gd name="T1" fmla="*/ 677 h 677"/>
                  <a:gd name="T2" fmla="*/ 406 w 700"/>
                  <a:gd name="T3" fmla="*/ 673 h 677"/>
                  <a:gd name="T4" fmla="*/ 460 w 700"/>
                  <a:gd name="T5" fmla="*/ 662 h 677"/>
                  <a:gd name="T6" fmla="*/ 511 w 700"/>
                  <a:gd name="T7" fmla="*/ 641 h 677"/>
                  <a:gd name="T8" fmla="*/ 558 w 700"/>
                  <a:gd name="T9" fmla="*/ 614 h 677"/>
                  <a:gd name="T10" fmla="*/ 598 w 700"/>
                  <a:gd name="T11" fmla="*/ 580 h 677"/>
                  <a:gd name="T12" fmla="*/ 633 w 700"/>
                  <a:gd name="T13" fmla="*/ 540 h 677"/>
                  <a:gd name="T14" fmla="*/ 661 w 700"/>
                  <a:gd name="T15" fmla="*/ 495 h 677"/>
                  <a:gd name="T16" fmla="*/ 682 w 700"/>
                  <a:gd name="T17" fmla="*/ 447 h 677"/>
                  <a:gd name="T18" fmla="*/ 696 w 700"/>
                  <a:gd name="T19" fmla="*/ 395 h 677"/>
                  <a:gd name="T20" fmla="*/ 700 w 700"/>
                  <a:gd name="T21" fmla="*/ 339 h 677"/>
                  <a:gd name="T22" fmla="*/ 696 w 700"/>
                  <a:gd name="T23" fmla="*/ 285 h 677"/>
                  <a:gd name="T24" fmla="*/ 682 w 700"/>
                  <a:gd name="T25" fmla="*/ 233 h 677"/>
                  <a:gd name="T26" fmla="*/ 661 w 700"/>
                  <a:gd name="T27" fmla="*/ 185 h 677"/>
                  <a:gd name="T28" fmla="*/ 633 w 700"/>
                  <a:gd name="T29" fmla="*/ 140 h 677"/>
                  <a:gd name="T30" fmla="*/ 598 w 700"/>
                  <a:gd name="T31" fmla="*/ 100 h 677"/>
                  <a:gd name="T32" fmla="*/ 558 w 700"/>
                  <a:gd name="T33" fmla="*/ 66 h 677"/>
                  <a:gd name="T34" fmla="*/ 511 w 700"/>
                  <a:gd name="T35" fmla="*/ 39 h 677"/>
                  <a:gd name="T36" fmla="*/ 460 w 700"/>
                  <a:gd name="T37" fmla="*/ 18 h 677"/>
                  <a:gd name="T38" fmla="*/ 406 w 700"/>
                  <a:gd name="T39" fmla="*/ 5 h 677"/>
                  <a:gd name="T40" fmla="*/ 350 w 700"/>
                  <a:gd name="T41" fmla="*/ 0 h 677"/>
                  <a:gd name="T42" fmla="*/ 294 w 700"/>
                  <a:gd name="T43" fmla="*/ 5 h 677"/>
                  <a:gd name="T44" fmla="*/ 240 w 700"/>
                  <a:gd name="T45" fmla="*/ 18 h 677"/>
                  <a:gd name="T46" fmla="*/ 189 w 700"/>
                  <a:gd name="T47" fmla="*/ 39 h 677"/>
                  <a:gd name="T48" fmla="*/ 142 w 700"/>
                  <a:gd name="T49" fmla="*/ 66 h 677"/>
                  <a:gd name="T50" fmla="*/ 103 w 700"/>
                  <a:gd name="T51" fmla="*/ 100 h 677"/>
                  <a:gd name="T52" fmla="*/ 68 w 700"/>
                  <a:gd name="T53" fmla="*/ 140 h 677"/>
                  <a:gd name="T54" fmla="*/ 40 w 700"/>
                  <a:gd name="T55" fmla="*/ 185 h 677"/>
                  <a:gd name="T56" fmla="*/ 19 w 700"/>
                  <a:gd name="T57" fmla="*/ 233 h 677"/>
                  <a:gd name="T58" fmla="*/ 4 w 700"/>
                  <a:gd name="T59" fmla="*/ 285 h 677"/>
                  <a:gd name="T60" fmla="*/ 0 w 700"/>
                  <a:gd name="T61" fmla="*/ 339 h 677"/>
                  <a:gd name="T62" fmla="*/ 4 w 700"/>
                  <a:gd name="T63" fmla="*/ 395 h 677"/>
                  <a:gd name="T64" fmla="*/ 19 w 700"/>
                  <a:gd name="T65" fmla="*/ 447 h 677"/>
                  <a:gd name="T66" fmla="*/ 40 w 700"/>
                  <a:gd name="T67" fmla="*/ 495 h 677"/>
                  <a:gd name="T68" fmla="*/ 68 w 700"/>
                  <a:gd name="T69" fmla="*/ 540 h 677"/>
                  <a:gd name="T70" fmla="*/ 103 w 700"/>
                  <a:gd name="T71" fmla="*/ 580 h 677"/>
                  <a:gd name="T72" fmla="*/ 142 w 700"/>
                  <a:gd name="T73" fmla="*/ 614 h 677"/>
                  <a:gd name="T74" fmla="*/ 189 w 700"/>
                  <a:gd name="T75" fmla="*/ 641 h 677"/>
                  <a:gd name="T76" fmla="*/ 240 w 700"/>
                  <a:gd name="T77" fmla="*/ 662 h 677"/>
                  <a:gd name="T78" fmla="*/ 294 w 700"/>
                  <a:gd name="T79" fmla="*/ 673 h 677"/>
                  <a:gd name="T80" fmla="*/ 350 w 700"/>
                  <a:gd name="T81" fmla="*/ 677 h 677"/>
                  <a:gd name="T82" fmla="*/ 350 w 700"/>
                  <a:gd name="T83" fmla="*/ 677 h 6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00"/>
                  <a:gd name="T127" fmla="*/ 0 h 677"/>
                  <a:gd name="T128" fmla="*/ 700 w 700"/>
                  <a:gd name="T129" fmla="*/ 677 h 6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00" h="677">
                    <a:moveTo>
                      <a:pt x="350" y="677"/>
                    </a:moveTo>
                    <a:lnTo>
                      <a:pt x="406" y="673"/>
                    </a:lnTo>
                    <a:lnTo>
                      <a:pt x="460" y="662"/>
                    </a:lnTo>
                    <a:lnTo>
                      <a:pt x="511" y="641"/>
                    </a:lnTo>
                    <a:lnTo>
                      <a:pt x="558" y="614"/>
                    </a:lnTo>
                    <a:lnTo>
                      <a:pt x="598" y="580"/>
                    </a:lnTo>
                    <a:lnTo>
                      <a:pt x="633" y="540"/>
                    </a:lnTo>
                    <a:lnTo>
                      <a:pt x="661" y="495"/>
                    </a:lnTo>
                    <a:lnTo>
                      <a:pt x="682" y="447"/>
                    </a:lnTo>
                    <a:lnTo>
                      <a:pt x="696" y="395"/>
                    </a:lnTo>
                    <a:lnTo>
                      <a:pt x="700" y="339"/>
                    </a:lnTo>
                    <a:lnTo>
                      <a:pt x="696" y="285"/>
                    </a:lnTo>
                    <a:lnTo>
                      <a:pt x="682" y="233"/>
                    </a:lnTo>
                    <a:lnTo>
                      <a:pt x="661" y="185"/>
                    </a:lnTo>
                    <a:lnTo>
                      <a:pt x="633" y="140"/>
                    </a:lnTo>
                    <a:lnTo>
                      <a:pt x="598" y="100"/>
                    </a:lnTo>
                    <a:lnTo>
                      <a:pt x="558" y="66"/>
                    </a:lnTo>
                    <a:lnTo>
                      <a:pt x="511" y="39"/>
                    </a:lnTo>
                    <a:lnTo>
                      <a:pt x="460" y="18"/>
                    </a:lnTo>
                    <a:lnTo>
                      <a:pt x="406" y="5"/>
                    </a:lnTo>
                    <a:lnTo>
                      <a:pt x="350" y="0"/>
                    </a:lnTo>
                    <a:lnTo>
                      <a:pt x="294" y="5"/>
                    </a:lnTo>
                    <a:lnTo>
                      <a:pt x="240" y="18"/>
                    </a:lnTo>
                    <a:lnTo>
                      <a:pt x="189" y="39"/>
                    </a:lnTo>
                    <a:lnTo>
                      <a:pt x="142" y="66"/>
                    </a:lnTo>
                    <a:lnTo>
                      <a:pt x="103" y="100"/>
                    </a:lnTo>
                    <a:lnTo>
                      <a:pt x="68" y="140"/>
                    </a:lnTo>
                    <a:lnTo>
                      <a:pt x="40" y="185"/>
                    </a:lnTo>
                    <a:lnTo>
                      <a:pt x="19" y="233"/>
                    </a:lnTo>
                    <a:lnTo>
                      <a:pt x="4" y="285"/>
                    </a:lnTo>
                    <a:lnTo>
                      <a:pt x="0" y="339"/>
                    </a:lnTo>
                    <a:lnTo>
                      <a:pt x="4" y="395"/>
                    </a:lnTo>
                    <a:lnTo>
                      <a:pt x="19" y="447"/>
                    </a:lnTo>
                    <a:lnTo>
                      <a:pt x="40" y="495"/>
                    </a:lnTo>
                    <a:lnTo>
                      <a:pt x="68" y="540"/>
                    </a:lnTo>
                    <a:lnTo>
                      <a:pt x="103" y="580"/>
                    </a:lnTo>
                    <a:lnTo>
                      <a:pt x="142" y="614"/>
                    </a:lnTo>
                    <a:lnTo>
                      <a:pt x="189" y="641"/>
                    </a:lnTo>
                    <a:lnTo>
                      <a:pt x="240" y="662"/>
                    </a:lnTo>
                    <a:lnTo>
                      <a:pt x="294" y="673"/>
                    </a:lnTo>
                    <a:lnTo>
                      <a:pt x="350" y="677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Line 265"/>
              <p:cNvSpPr>
                <a:spLocks noChangeShapeType="1"/>
              </p:cNvSpPr>
              <p:nvPr/>
            </p:nvSpPr>
            <p:spPr bwMode="auto">
              <a:xfrm>
                <a:off x="3570" y="2150"/>
                <a:ext cx="1" cy="436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Line 266"/>
              <p:cNvSpPr>
                <a:spLocks noChangeShapeType="1"/>
              </p:cNvSpPr>
              <p:nvPr/>
            </p:nvSpPr>
            <p:spPr bwMode="auto">
              <a:xfrm>
                <a:off x="1935" y="2123"/>
                <a:ext cx="1" cy="463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Freeform 267"/>
              <p:cNvSpPr>
                <a:spLocks/>
              </p:cNvSpPr>
              <p:nvPr/>
            </p:nvSpPr>
            <p:spPr bwMode="auto">
              <a:xfrm>
                <a:off x="1917" y="3496"/>
                <a:ext cx="37" cy="38"/>
              </a:xfrm>
              <a:custGeom>
                <a:avLst/>
                <a:gdLst>
                  <a:gd name="T0" fmla="*/ 37 w 37"/>
                  <a:gd name="T1" fmla="*/ 0 h 38"/>
                  <a:gd name="T2" fmla="*/ 0 w 37"/>
                  <a:gd name="T3" fmla="*/ 0 h 38"/>
                  <a:gd name="T4" fmla="*/ 18 w 37"/>
                  <a:gd name="T5" fmla="*/ 38 h 38"/>
                  <a:gd name="T6" fmla="*/ 37 w 37"/>
                  <a:gd name="T7" fmla="*/ 0 h 38"/>
                  <a:gd name="T8" fmla="*/ 37 w 37"/>
                  <a:gd name="T9" fmla="*/ 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8"/>
                  <a:gd name="T17" fmla="*/ 37 w 37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8">
                    <a:moveTo>
                      <a:pt x="37" y="0"/>
                    </a:moveTo>
                    <a:lnTo>
                      <a:pt x="0" y="0"/>
                    </a:lnTo>
                    <a:lnTo>
                      <a:pt x="18" y="38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Line 268"/>
              <p:cNvSpPr>
                <a:spLocks noChangeShapeType="1"/>
              </p:cNvSpPr>
              <p:nvPr/>
            </p:nvSpPr>
            <p:spPr bwMode="auto">
              <a:xfrm>
                <a:off x="1935" y="3279"/>
                <a:ext cx="1" cy="224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Freeform 269"/>
              <p:cNvSpPr>
                <a:spLocks/>
              </p:cNvSpPr>
              <p:nvPr/>
            </p:nvSpPr>
            <p:spPr bwMode="auto">
              <a:xfrm>
                <a:off x="4855" y="344"/>
                <a:ext cx="700" cy="678"/>
              </a:xfrm>
              <a:custGeom>
                <a:avLst/>
                <a:gdLst>
                  <a:gd name="T0" fmla="*/ 350 w 700"/>
                  <a:gd name="T1" fmla="*/ 678 h 678"/>
                  <a:gd name="T2" fmla="*/ 406 w 700"/>
                  <a:gd name="T3" fmla="*/ 673 h 678"/>
                  <a:gd name="T4" fmla="*/ 460 w 700"/>
                  <a:gd name="T5" fmla="*/ 662 h 678"/>
                  <a:gd name="T6" fmla="*/ 511 w 700"/>
                  <a:gd name="T7" fmla="*/ 642 h 678"/>
                  <a:gd name="T8" fmla="*/ 558 w 700"/>
                  <a:gd name="T9" fmla="*/ 614 h 678"/>
                  <a:gd name="T10" fmla="*/ 598 w 700"/>
                  <a:gd name="T11" fmla="*/ 581 h 678"/>
                  <a:gd name="T12" fmla="*/ 633 w 700"/>
                  <a:gd name="T13" fmla="*/ 540 h 678"/>
                  <a:gd name="T14" fmla="*/ 661 w 700"/>
                  <a:gd name="T15" fmla="*/ 495 h 678"/>
                  <a:gd name="T16" fmla="*/ 682 w 700"/>
                  <a:gd name="T17" fmla="*/ 447 h 678"/>
                  <a:gd name="T18" fmla="*/ 696 w 700"/>
                  <a:gd name="T19" fmla="*/ 395 h 678"/>
                  <a:gd name="T20" fmla="*/ 700 w 700"/>
                  <a:gd name="T21" fmla="*/ 339 h 678"/>
                  <a:gd name="T22" fmla="*/ 696 w 700"/>
                  <a:gd name="T23" fmla="*/ 285 h 678"/>
                  <a:gd name="T24" fmla="*/ 682 w 700"/>
                  <a:gd name="T25" fmla="*/ 233 h 678"/>
                  <a:gd name="T26" fmla="*/ 661 w 700"/>
                  <a:gd name="T27" fmla="*/ 185 h 678"/>
                  <a:gd name="T28" fmla="*/ 633 w 700"/>
                  <a:gd name="T29" fmla="*/ 140 h 678"/>
                  <a:gd name="T30" fmla="*/ 598 w 700"/>
                  <a:gd name="T31" fmla="*/ 100 h 678"/>
                  <a:gd name="T32" fmla="*/ 558 w 700"/>
                  <a:gd name="T33" fmla="*/ 66 h 678"/>
                  <a:gd name="T34" fmla="*/ 511 w 700"/>
                  <a:gd name="T35" fmla="*/ 39 h 678"/>
                  <a:gd name="T36" fmla="*/ 460 w 700"/>
                  <a:gd name="T37" fmla="*/ 18 h 678"/>
                  <a:gd name="T38" fmla="*/ 406 w 700"/>
                  <a:gd name="T39" fmla="*/ 5 h 678"/>
                  <a:gd name="T40" fmla="*/ 350 w 700"/>
                  <a:gd name="T41" fmla="*/ 0 h 678"/>
                  <a:gd name="T42" fmla="*/ 294 w 700"/>
                  <a:gd name="T43" fmla="*/ 5 h 678"/>
                  <a:gd name="T44" fmla="*/ 240 w 700"/>
                  <a:gd name="T45" fmla="*/ 18 h 678"/>
                  <a:gd name="T46" fmla="*/ 189 w 700"/>
                  <a:gd name="T47" fmla="*/ 39 h 678"/>
                  <a:gd name="T48" fmla="*/ 142 w 700"/>
                  <a:gd name="T49" fmla="*/ 66 h 678"/>
                  <a:gd name="T50" fmla="*/ 103 w 700"/>
                  <a:gd name="T51" fmla="*/ 100 h 678"/>
                  <a:gd name="T52" fmla="*/ 68 w 700"/>
                  <a:gd name="T53" fmla="*/ 140 h 678"/>
                  <a:gd name="T54" fmla="*/ 40 w 700"/>
                  <a:gd name="T55" fmla="*/ 185 h 678"/>
                  <a:gd name="T56" fmla="*/ 19 w 700"/>
                  <a:gd name="T57" fmla="*/ 233 h 678"/>
                  <a:gd name="T58" fmla="*/ 4 w 700"/>
                  <a:gd name="T59" fmla="*/ 285 h 678"/>
                  <a:gd name="T60" fmla="*/ 0 w 700"/>
                  <a:gd name="T61" fmla="*/ 339 h 678"/>
                  <a:gd name="T62" fmla="*/ 4 w 700"/>
                  <a:gd name="T63" fmla="*/ 395 h 678"/>
                  <a:gd name="T64" fmla="*/ 19 w 700"/>
                  <a:gd name="T65" fmla="*/ 447 h 678"/>
                  <a:gd name="T66" fmla="*/ 40 w 700"/>
                  <a:gd name="T67" fmla="*/ 495 h 678"/>
                  <a:gd name="T68" fmla="*/ 68 w 700"/>
                  <a:gd name="T69" fmla="*/ 540 h 678"/>
                  <a:gd name="T70" fmla="*/ 103 w 700"/>
                  <a:gd name="T71" fmla="*/ 581 h 678"/>
                  <a:gd name="T72" fmla="*/ 142 w 700"/>
                  <a:gd name="T73" fmla="*/ 614 h 678"/>
                  <a:gd name="T74" fmla="*/ 189 w 700"/>
                  <a:gd name="T75" fmla="*/ 642 h 678"/>
                  <a:gd name="T76" fmla="*/ 240 w 700"/>
                  <a:gd name="T77" fmla="*/ 662 h 678"/>
                  <a:gd name="T78" fmla="*/ 294 w 700"/>
                  <a:gd name="T79" fmla="*/ 673 h 678"/>
                  <a:gd name="T80" fmla="*/ 350 w 700"/>
                  <a:gd name="T81" fmla="*/ 678 h 678"/>
                  <a:gd name="T82" fmla="*/ 350 w 700"/>
                  <a:gd name="T83" fmla="*/ 678 h 67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00"/>
                  <a:gd name="T127" fmla="*/ 0 h 678"/>
                  <a:gd name="T128" fmla="*/ 700 w 700"/>
                  <a:gd name="T129" fmla="*/ 678 h 67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00" h="678">
                    <a:moveTo>
                      <a:pt x="350" y="678"/>
                    </a:moveTo>
                    <a:lnTo>
                      <a:pt x="406" y="673"/>
                    </a:lnTo>
                    <a:lnTo>
                      <a:pt x="460" y="662"/>
                    </a:lnTo>
                    <a:lnTo>
                      <a:pt x="511" y="642"/>
                    </a:lnTo>
                    <a:lnTo>
                      <a:pt x="558" y="614"/>
                    </a:lnTo>
                    <a:lnTo>
                      <a:pt x="598" y="581"/>
                    </a:lnTo>
                    <a:lnTo>
                      <a:pt x="633" y="540"/>
                    </a:lnTo>
                    <a:lnTo>
                      <a:pt x="661" y="495"/>
                    </a:lnTo>
                    <a:lnTo>
                      <a:pt x="682" y="447"/>
                    </a:lnTo>
                    <a:lnTo>
                      <a:pt x="696" y="395"/>
                    </a:lnTo>
                    <a:lnTo>
                      <a:pt x="700" y="339"/>
                    </a:lnTo>
                    <a:lnTo>
                      <a:pt x="696" y="285"/>
                    </a:lnTo>
                    <a:lnTo>
                      <a:pt x="682" y="233"/>
                    </a:lnTo>
                    <a:lnTo>
                      <a:pt x="661" y="185"/>
                    </a:lnTo>
                    <a:lnTo>
                      <a:pt x="633" y="140"/>
                    </a:lnTo>
                    <a:lnTo>
                      <a:pt x="598" y="100"/>
                    </a:lnTo>
                    <a:lnTo>
                      <a:pt x="558" y="66"/>
                    </a:lnTo>
                    <a:lnTo>
                      <a:pt x="511" y="39"/>
                    </a:lnTo>
                    <a:lnTo>
                      <a:pt x="460" y="18"/>
                    </a:lnTo>
                    <a:lnTo>
                      <a:pt x="406" y="5"/>
                    </a:lnTo>
                    <a:lnTo>
                      <a:pt x="350" y="0"/>
                    </a:lnTo>
                    <a:lnTo>
                      <a:pt x="294" y="5"/>
                    </a:lnTo>
                    <a:lnTo>
                      <a:pt x="240" y="18"/>
                    </a:lnTo>
                    <a:lnTo>
                      <a:pt x="189" y="39"/>
                    </a:lnTo>
                    <a:lnTo>
                      <a:pt x="142" y="66"/>
                    </a:lnTo>
                    <a:lnTo>
                      <a:pt x="103" y="100"/>
                    </a:lnTo>
                    <a:lnTo>
                      <a:pt x="68" y="140"/>
                    </a:lnTo>
                    <a:lnTo>
                      <a:pt x="40" y="185"/>
                    </a:lnTo>
                    <a:lnTo>
                      <a:pt x="19" y="233"/>
                    </a:lnTo>
                    <a:lnTo>
                      <a:pt x="4" y="285"/>
                    </a:lnTo>
                    <a:lnTo>
                      <a:pt x="0" y="339"/>
                    </a:lnTo>
                    <a:lnTo>
                      <a:pt x="4" y="395"/>
                    </a:lnTo>
                    <a:lnTo>
                      <a:pt x="19" y="447"/>
                    </a:lnTo>
                    <a:lnTo>
                      <a:pt x="40" y="495"/>
                    </a:lnTo>
                    <a:lnTo>
                      <a:pt x="68" y="540"/>
                    </a:lnTo>
                    <a:lnTo>
                      <a:pt x="103" y="581"/>
                    </a:lnTo>
                    <a:lnTo>
                      <a:pt x="142" y="614"/>
                    </a:lnTo>
                    <a:lnTo>
                      <a:pt x="189" y="642"/>
                    </a:lnTo>
                    <a:lnTo>
                      <a:pt x="240" y="662"/>
                    </a:lnTo>
                    <a:lnTo>
                      <a:pt x="294" y="673"/>
                    </a:lnTo>
                    <a:lnTo>
                      <a:pt x="350" y="678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Rectangle 270"/>
              <p:cNvSpPr>
                <a:spLocks noChangeArrowheads="1"/>
              </p:cNvSpPr>
              <p:nvPr/>
            </p:nvSpPr>
            <p:spPr bwMode="auto">
              <a:xfrm>
                <a:off x="5004" y="538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1" name="Rectangle 271"/>
              <p:cNvSpPr>
                <a:spLocks noChangeArrowheads="1"/>
              </p:cNvSpPr>
              <p:nvPr/>
            </p:nvSpPr>
            <p:spPr bwMode="auto">
              <a:xfrm>
                <a:off x="5056" y="53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2" name="Rectangle 272"/>
              <p:cNvSpPr>
                <a:spLocks noChangeArrowheads="1"/>
              </p:cNvSpPr>
              <p:nvPr/>
            </p:nvSpPr>
            <p:spPr bwMode="auto">
              <a:xfrm>
                <a:off x="5100" y="538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3" name="Rectangle 273"/>
              <p:cNvSpPr>
                <a:spLocks noChangeArrowheads="1"/>
              </p:cNvSpPr>
              <p:nvPr/>
            </p:nvSpPr>
            <p:spPr bwMode="auto">
              <a:xfrm>
                <a:off x="5156" y="538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4" name="Rectangle 274"/>
              <p:cNvSpPr>
                <a:spLocks noChangeArrowheads="1"/>
              </p:cNvSpPr>
              <p:nvPr/>
            </p:nvSpPr>
            <p:spPr bwMode="auto">
              <a:xfrm>
                <a:off x="5207" y="538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5" name="Rectangle 275"/>
              <p:cNvSpPr>
                <a:spLocks noChangeArrowheads="1"/>
              </p:cNvSpPr>
              <p:nvPr/>
            </p:nvSpPr>
            <p:spPr bwMode="auto">
              <a:xfrm>
                <a:off x="5233" y="538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6" name="Rectangle 276"/>
              <p:cNvSpPr>
                <a:spLocks noChangeArrowheads="1"/>
              </p:cNvSpPr>
              <p:nvPr/>
            </p:nvSpPr>
            <p:spPr bwMode="auto">
              <a:xfrm>
                <a:off x="5273" y="538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7" name="Rectangle 277"/>
              <p:cNvSpPr>
                <a:spLocks noChangeArrowheads="1"/>
              </p:cNvSpPr>
              <p:nvPr/>
            </p:nvSpPr>
            <p:spPr bwMode="auto">
              <a:xfrm>
                <a:off x="5324" y="538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8" name="Rectangle 278"/>
              <p:cNvSpPr>
                <a:spLocks noChangeArrowheads="1"/>
              </p:cNvSpPr>
              <p:nvPr/>
            </p:nvSpPr>
            <p:spPr bwMode="auto">
              <a:xfrm>
                <a:off x="5345" y="538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9" name="Rectangle 279"/>
              <p:cNvSpPr>
                <a:spLocks noChangeArrowheads="1"/>
              </p:cNvSpPr>
              <p:nvPr/>
            </p:nvSpPr>
            <p:spPr bwMode="auto">
              <a:xfrm>
                <a:off x="5390" y="538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0" name="Rectangle 280"/>
              <p:cNvSpPr>
                <a:spLocks noChangeArrowheads="1"/>
              </p:cNvSpPr>
              <p:nvPr/>
            </p:nvSpPr>
            <p:spPr bwMode="auto">
              <a:xfrm>
                <a:off x="5413" y="53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1" name="Rectangle 281"/>
              <p:cNvSpPr>
                <a:spLocks noChangeArrowheads="1"/>
              </p:cNvSpPr>
              <p:nvPr/>
            </p:nvSpPr>
            <p:spPr bwMode="auto">
              <a:xfrm>
                <a:off x="5455" y="538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62" name="Rectangle 282"/>
              <p:cNvSpPr>
                <a:spLocks noChangeArrowheads="1"/>
              </p:cNvSpPr>
              <p:nvPr/>
            </p:nvSpPr>
            <p:spPr bwMode="auto">
              <a:xfrm>
                <a:off x="4979" y="629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3" name="Rectangle 283"/>
              <p:cNvSpPr>
                <a:spLocks noChangeArrowheads="1"/>
              </p:cNvSpPr>
              <p:nvPr/>
            </p:nvSpPr>
            <p:spPr bwMode="auto">
              <a:xfrm>
                <a:off x="5030" y="62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4" name="Rectangle 284"/>
              <p:cNvSpPr>
                <a:spLocks noChangeArrowheads="1"/>
              </p:cNvSpPr>
              <p:nvPr/>
            </p:nvSpPr>
            <p:spPr bwMode="auto">
              <a:xfrm>
                <a:off x="5074" y="629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5" name="Rectangle 285"/>
              <p:cNvSpPr>
                <a:spLocks noChangeArrowheads="1"/>
              </p:cNvSpPr>
              <p:nvPr/>
            </p:nvSpPr>
            <p:spPr bwMode="auto">
              <a:xfrm>
                <a:off x="5130" y="629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6" name="Rectangle 286"/>
              <p:cNvSpPr>
                <a:spLocks noChangeArrowheads="1"/>
              </p:cNvSpPr>
              <p:nvPr/>
            </p:nvSpPr>
            <p:spPr bwMode="auto">
              <a:xfrm>
                <a:off x="5182" y="629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7" name="Rectangle 287"/>
              <p:cNvSpPr>
                <a:spLocks noChangeArrowheads="1"/>
              </p:cNvSpPr>
              <p:nvPr/>
            </p:nvSpPr>
            <p:spPr bwMode="auto">
              <a:xfrm>
                <a:off x="5207" y="629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8" name="Rectangle 288"/>
              <p:cNvSpPr>
                <a:spLocks noChangeArrowheads="1"/>
              </p:cNvSpPr>
              <p:nvPr/>
            </p:nvSpPr>
            <p:spPr bwMode="auto">
              <a:xfrm>
                <a:off x="5247" y="629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B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9" name="Rectangle 289"/>
              <p:cNvSpPr>
                <a:spLocks noChangeArrowheads="1"/>
              </p:cNvSpPr>
              <p:nvPr/>
            </p:nvSpPr>
            <p:spPr bwMode="auto">
              <a:xfrm>
                <a:off x="5299" y="629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0" name="Rectangle 290"/>
              <p:cNvSpPr>
                <a:spLocks noChangeArrowheads="1"/>
              </p:cNvSpPr>
              <p:nvPr/>
            </p:nvSpPr>
            <p:spPr bwMode="auto">
              <a:xfrm>
                <a:off x="5320" y="629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1" name="Rectangle 291"/>
              <p:cNvSpPr>
                <a:spLocks noChangeArrowheads="1"/>
              </p:cNvSpPr>
              <p:nvPr/>
            </p:nvSpPr>
            <p:spPr bwMode="auto">
              <a:xfrm>
                <a:off x="5364" y="629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2" name="Rectangle 292"/>
              <p:cNvSpPr>
                <a:spLocks noChangeArrowheads="1"/>
              </p:cNvSpPr>
              <p:nvPr/>
            </p:nvSpPr>
            <p:spPr bwMode="auto">
              <a:xfrm>
                <a:off x="5387" y="62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3" name="Rectangle 293"/>
              <p:cNvSpPr>
                <a:spLocks noChangeArrowheads="1"/>
              </p:cNvSpPr>
              <p:nvPr/>
            </p:nvSpPr>
            <p:spPr bwMode="auto">
              <a:xfrm>
                <a:off x="5429" y="62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4" name="Rectangle 294"/>
              <p:cNvSpPr>
                <a:spLocks noChangeArrowheads="1"/>
              </p:cNvSpPr>
              <p:nvPr/>
            </p:nvSpPr>
            <p:spPr bwMode="auto">
              <a:xfrm>
                <a:off x="5474" y="629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75" name="Rectangle 295"/>
              <p:cNvSpPr>
                <a:spLocks noChangeArrowheads="1"/>
              </p:cNvSpPr>
              <p:nvPr/>
            </p:nvSpPr>
            <p:spPr bwMode="auto">
              <a:xfrm>
                <a:off x="5011" y="719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6" name="Rectangle 296"/>
              <p:cNvSpPr>
                <a:spLocks noChangeArrowheads="1"/>
              </p:cNvSpPr>
              <p:nvPr/>
            </p:nvSpPr>
            <p:spPr bwMode="auto">
              <a:xfrm>
                <a:off x="5063" y="71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7" name="Rectangle 297"/>
              <p:cNvSpPr>
                <a:spLocks noChangeArrowheads="1"/>
              </p:cNvSpPr>
              <p:nvPr/>
            </p:nvSpPr>
            <p:spPr bwMode="auto">
              <a:xfrm>
                <a:off x="5107" y="719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8" name="Rectangle 298"/>
              <p:cNvSpPr>
                <a:spLocks noChangeArrowheads="1"/>
              </p:cNvSpPr>
              <p:nvPr/>
            </p:nvSpPr>
            <p:spPr bwMode="auto">
              <a:xfrm>
                <a:off x="5163" y="719"/>
                <a:ext cx="5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9" name="Rectangle 299"/>
              <p:cNvSpPr>
                <a:spLocks noChangeArrowheads="1"/>
              </p:cNvSpPr>
              <p:nvPr/>
            </p:nvSpPr>
            <p:spPr bwMode="auto">
              <a:xfrm>
                <a:off x="5224" y="71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0" name="Rectangle 300"/>
              <p:cNvSpPr>
                <a:spLocks noChangeArrowheads="1"/>
              </p:cNvSpPr>
              <p:nvPr/>
            </p:nvSpPr>
            <p:spPr bwMode="auto">
              <a:xfrm>
                <a:off x="5266" y="719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1" name="Rectangle 301"/>
              <p:cNvSpPr>
                <a:spLocks noChangeArrowheads="1"/>
              </p:cNvSpPr>
              <p:nvPr/>
            </p:nvSpPr>
            <p:spPr bwMode="auto">
              <a:xfrm>
                <a:off x="5287" y="719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2" name="Rectangle 302"/>
              <p:cNvSpPr>
                <a:spLocks noChangeArrowheads="1"/>
              </p:cNvSpPr>
              <p:nvPr/>
            </p:nvSpPr>
            <p:spPr bwMode="auto">
              <a:xfrm>
                <a:off x="5334" y="719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3" name="Rectangle 303"/>
              <p:cNvSpPr>
                <a:spLocks noChangeArrowheads="1"/>
              </p:cNvSpPr>
              <p:nvPr/>
            </p:nvSpPr>
            <p:spPr bwMode="auto">
              <a:xfrm>
                <a:off x="5355" y="71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4" name="Rectangle 304"/>
              <p:cNvSpPr>
                <a:spLocks noChangeArrowheads="1"/>
              </p:cNvSpPr>
              <p:nvPr/>
            </p:nvSpPr>
            <p:spPr bwMode="auto">
              <a:xfrm>
                <a:off x="5397" y="71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5" name="Rectangle 305"/>
              <p:cNvSpPr>
                <a:spLocks noChangeArrowheads="1"/>
              </p:cNvSpPr>
              <p:nvPr/>
            </p:nvSpPr>
            <p:spPr bwMode="auto">
              <a:xfrm>
                <a:off x="3397" y="358"/>
                <a:ext cx="6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6" name="Rectangle 306"/>
              <p:cNvSpPr>
                <a:spLocks noChangeArrowheads="1"/>
              </p:cNvSpPr>
              <p:nvPr/>
            </p:nvSpPr>
            <p:spPr bwMode="auto">
              <a:xfrm>
                <a:off x="3463" y="35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7" name="Rectangle 307"/>
              <p:cNvSpPr>
                <a:spLocks noChangeArrowheads="1"/>
              </p:cNvSpPr>
              <p:nvPr/>
            </p:nvSpPr>
            <p:spPr bwMode="auto">
              <a:xfrm>
                <a:off x="3505" y="358"/>
                <a:ext cx="6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8" name="Rectangle 308"/>
              <p:cNvSpPr>
                <a:spLocks noChangeArrowheads="1"/>
              </p:cNvSpPr>
              <p:nvPr/>
            </p:nvSpPr>
            <p:spPr bwMode="auto">
              <a:xfrm>
                <a:off x="3570" y="358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9" name="Rectangle 309"/>
              <p:cNvSpPr>
                <a:spLocks noChangeArrowheads="1"/>
              </p:cNvSpPr>
              <p:nvPr/>
            </p:nvSpPr>
            <p:spPr bwMode="auto">
              <a:xfrm>
                <a:off x="3626" y="35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0" name="Rectangle 310"/>
              <p:cNvSpPr>
                <a:spLocks noChangeArrowheads="1"/>
              </p:cNvSpPr>
              <p:nvPr/>
            </p:nvSpPr>
            <p:spPr bwMode="auto">
              <a:xfrm>
                <a:off x="3671" y="35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1" name="Rectangle 311"/>
              <p:cNvSpPr>
                <a:spLocks noChangeArrowheads="1"/>
              </p:cNvSpPr>
              <p:nvPr/>
            </p:nvSpPr>
            <p:spPr bwMode="auto">
              <a:xfrm>
                <a:off x="3713" y="35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2" name="Rectangle 312"/>
              <p:cNvSpPr>
                <a:spLocks noChangeArrowheads="1"/>
              </p:cNvSpPr>
              <p:nvPr/>
            </p:nvSpPr>
            <p:spPr bwMode="auto">
              <a:xfrm>
                <a:off x="3757" y="358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93" name="Rectangle 313"/>
              <p:cNvSpPr>
                <a:spLocks noChangeArrowheads="1"/>
              </p:cNvSpPr>
              <p:nvPr/>
            </p:nvSpPr>
            <p:spPr bwMode="auto">
              <a:xfrm>
                <a:off x="3355" y="448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4" name="Rectangle 314"/>
              <p:cNvSpPr>
                <a:spLocks noChangeArrowheads="1"/>
              </p:cNvSpPr>
              <p:nvPr/>
            </p:nvSpPr>
            <p:spPr bwMode="auto">
              <a:xfrm>
                <a:off x="3407" y="44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5" name="Rectangle 315"/>
              <p:cNvSpPr>
                <a:spLocks noChangeArrowheads="1"/>
              </p:cNvSpPr>
              <p:nvPr/>
            </p:nvSpPr>
            <p:spPr bwMode="auto">
              <a:xfrm>
                <a:off x="3451" y="448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6" name="Rectangle 316"/>
              <p:cNvSpPr>
                <a:spLocks noChangeArrowheads="1"/>
              </p:cNvSpPr>
              <p:nvPr/>
            </p:nvSpPr>
            <p:spPr bwMode="auto">
              <a:xfrm>
                <a:off x="3507" y="448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7" name="Rectangle 317"/>
              <p:cNvSpPr>
                <a:spLocks noChangeArrowheads="1"/>
              </p:cNvSpPr>
              <p:nvPr/>
            </p:nvSpPr>
            <p:spPr bwMode="auto">
              <a:xfrm>
                <a:off x="3559" y="448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8" name="Rectangle 318"/>
              <p:cNvSpPr>
                <a:spLocks noChangeArrowheads="1"/>
              </p:cNvSpPr>
              <p:nvPr/>
            </p:nvSpPr>
            <p:spPr bwMode="auto">
              <a:xfrm>
                <a:off x="3584" y="448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9" name="Rectangle 319"/>
              <p:cNvSpPr>
                <a:spLocks noChangeArrowheads="1"/>
              </p:cNvSpPr>
              <p:nvPr/>
            </p:nvSpPr>
            <p:spPr bwMode="auto">
              <a:xfrm>
                <a:off x="3624" y="448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0" name="Rectangle 320"/>
              <p:cNvSpPr>
                <a:spLocks noChangeArrowheads="1"/>
              </p:cNvSpPr>
              <p:nvPr/>
            </p:nvSpPr>
            <p:spPr bwMode="auto">
              <a:xfrm>
                <a:off x="3675" y="448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1" name="Rectangle 321"/>
              <p:cNvSpPr>
                <a:spLocks noChangeArrowheads="1"/>
              </p:cNvSpPr>
              <p:nvPr/>
            </p:nvSpPr>
            <p:spPr bwMode="auto">
              <a:xfrm>
                <a:off x="3696" y="448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2" name="Rectangle 322"/>
              <p:cNvSpPr>
                <a:spLocks noChangeArrowheads="1"/>
              </p:cNvSpPr>
              <p:nvPr/>
            </p:nvSpPr>
            <p:spPr bwMode="auto">
              <a:xfrm>
                <a:off x="3743" y="448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3" name="Rectangle 323"/>
              <p:cNvSpPr>
                <a:spLocks noChangeArrowheads="1"/>
              </p:cNvSpPr>
              <p:nvPr/>
            </p:nvSpPr>
            <p:spPr bwMode="auto">
              <a:xfrm>
                <a:off x="3764" y="44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4" name="Rectangle 324"/>
              <p:cNvSpPr>
                <a:spLocks noChangeArrowheads="1"/>
              </p:cNvSpPr>
              <p:nvPr/>
            </p:nvSpPr>
            <p:spPr bwMode="auto">
              <a:xfrm>
                <a:off x="3808" y="448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05" name="Rectangle 325"/>
              <p:cNvSpPr>
                <a:spLocks noChangeArrowheads="1"/>
              </p:cNvSpPr>
              <p:nvPr/>
            </p:nvSpPr>
            <p:spPr bwMode="auto">
              <a:xfrm>
                <a:off x="3430" y="536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6" name="Rectangle 326"/>
              <p:cNvSpPr>
                <a:spLocks noChangeArrowheads="1"/>
              </p:cNvSpPr>
              <p:nvPr/>
            </p:nvSpPr>
            <p:spPr bwMode="auto">
              <a:xfrm>
                <a:off x="3451" y="536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7" name="Rectangle 327"/>
              <p:cNvSpPr>
                <a:spLocks noChangeArrowheads="1"/>
              </p:cNvSpPr>
              <p:nvPr/>
            </p:nvSpPr>
            <p:spPr bwMode="auto">
              <a:xfrm>
                <a:off x="3496" y="53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8" name="Rectangle 328"/>
              <p:cNvSpPr>
                <a:spLocks noChangeArrowheads="1"/>
              </p:cNvSpPr>
              <p:nvPr/>
            </p:nvSpPr>
            <p:spPr bwMode="auto">
              <a:xfrm>
                <a:off x="3521" y="536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9" name="Rectangle 329"/>
              <p:cNvSpPr>
                <a:spLocks noChangeArrowheads="1"/>
              </p:cNvSpPr>
              <p:nvPr/>
            </p:nvSpPr>
            <p:spPr bwMode="auto">
              <a:xfrm>
                <a:off x="3577" y="536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0" name="Rectangle 330"/>
              <p:cNvSpPr>
                <a:spLocks noChangeArrowheads="1"/>
              </p:cNvSpPr>
              <p:nvPr/>
            </p:nvSpPr>
            <p:spPr bwMode="auto">
              <a:xfrm>
                <a:off x="3598" y="536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1" name="Rectangle 331"/>
              <p:cNvSpPr>
                <a:spLocks noChangeArrowheads="1"/>
              </p:cNvSpPr>
              <p:nvPr/>
            </p:nvSpPr>
            <p:spPr bwMode="auto">
              <a:xfrm>
                <a:off x="3645" y="536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2" name="Rectangle 332"/>
              <p:cNvSpPr>
                <a:spLocks noChangeArrowheads="1"/>
              </p:cNvSpPr>
              <p:nvPr/>
            </p:nvSpPr>
            <p:spPr bwMode="auto">
              <a:xfrm>
                <a:off x="3666" y="536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3" name="Rectangle 333"/>
              <p:cNvSpPr>
                <a:spLocks noChangeArrowheads="1"/>
              </p:cNvSpPr>
              <p:nvPr/>
            </p:nvSpPr>
            <p:spPr bwMode="auto">
              <a:xfrm>
                <a:off x="3708" y="536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14" name="Rectangle 334"/>
              <p:cNvSpPr>
                <a:spLocks noChangeArrowheads="1"/>
              </p:cNvSpPr>
              <p:nvPr/>
            </p:nvSpPr>
            <p:spPr bwMode="auto">
              <a:xfrm>
                <a:off x="3449" y="627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5" name="Rectangle 335"/>
              <p:cNvSpPr>
                <a:spLocks noChangeArrowheads="1"/>
              </p:cNvSpPr>
              <p:nvPr/>
            </p:nvSpPr>
            <p:spPr bwMode="auto">
              <a:xfrm>
                <a:off x="3470" y="627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6" name="Rectangle 336"/>
              <p:cNvSpPr>
                <a:spLocks noChangeArrowheads="1"/>
              </p:cNvSpPr>
              <p:nvPr/>
            </p:nvSpPr>
            <p:spPr bwMode="auto">
              <a:xfrm>
                <a:off x="3526" y="627"/>
                <a:ext cx="6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W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7" name="Rectangle 337"/>
              <p:cNvSpPr>
                <a:spLocks noChangeArrowheads="1"/>
              </p:cNvSpPr>
              <p:nvPr/>
            </p:nvSpPr>
            <p:spPr bwMode="auto">
              <a:xfrm>
                <a:off x="3598" y="62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8" name="Rectangle 338"/>
              <p:cNvSpPr>
                <a:spLocks noChangeArrowheads="1"/>
              </p:cNvSpPr>
              <p:nvPr/>
            </p:nvSpPr>
            <p:spPr bwMode="auto">
              <a:xfrm>
                <a:off x="3624" y="627"/>
                <a:ext cx="1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9" name="Rectangle 339"/>
              <p:cNvSpPr>
                <a:spLocks noChangeArrowheads="1"/>
              </p:cNvSpPr>
              <p:nvPr/>
            </p:nvSpPr>
            <p:spPr bwMode="auto">
              <a:xfrm>
                <a:off x="3643" y="627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0" name="Rectangle 340"/>
              <p:cNvSpPr>
                <a:spLocks noChangeArrowheads="1"/>
              </p:cNvSpPr>
              <p:nvPr/>
            </p:nvSpPr>
            <p:spPr bwMode="auto">
              <a:xfrm>
                <a:off x="3664" y="627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1" name="Rectangle 341"/>
              <p:cNvSpPr>
                <a:spLocks noChangeArrowheads="1"/>
              </p:cNvSpPr>
              <p:nvPr/>
            </p:nvSpPr>
            <p:spPr bwMode="auto">
              <a:xfrm>
                <a:off x="3708" y="627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22" name="Rectangle 342"/>
              <p:cNvSpPr>
                <a:spLocks noChangeArrowheads="1"/>
              </p:cNvSpPr>
              <p:nvPr/>
            </p:nvSpPr>
            <p:spPr bwMode="auto">
              <a:xfrm>
                <a:off x="3330" y="715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3" name="Rectangle 343"/>
              <p:cNvSpPr>
                <a:spLocks noChangeArrowheads="1"/>
              </p:cNvSpPr>
              <p:nvPr/>
            </p:nvSpPr>
            <p:spPr bwMode="auto">
              <a:xfrm>
                <a:off x="3381" y="715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4" name="Rectangle 344"/>
              <p:cNvSpPr>
                <a:spLocks noChangeArrowheads="1"/>
              </p:cNvSpPr>
              <p:nvPr/>
            </p:nvSpPr>
            <p:spPr bwMode="auto">
              <a:xfrm>
                <a:off x="3425" y="715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5" name="Rectangle 345"/>
              <p:cNvSpPr>
                <a:spLocks noChangeArrowheads="1"/>
              </p:cNvSpPr>
              <p:nvPr/>
            </p:nvSpPr>
            <p:spPr bwMode="auto">
              <a:xfrm>
                <a:off x="3482" y="715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6" name="Rectangle 346"/>
              <p:cNvSpPr>
                <a:spLocks noChangeArrowheads="1"/>
              </p:cNvSpPr>
              <p:nvPr/>
            </p:nvSpPr>
            <p:spPr bwMode="auto">
              <a:xfrm>
                <a:off x="3533" y="71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7" name="Rectangle 347"/>
              <p:cNvSpPr>
                <a:spLocks noChangeArrowheads="1"/>
              </p:cNvSpPr>
              <p:nvPr/>
            </p:nvSpPr>
            <p:spPr bwMode="auto">
              <a:xfrm>
                <a:off x="3559" y="715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8" name="Rectangle 348"/>
              <p:cNvSpPr>
                <a:spLocks noChangeArrowheads="1"/>
              </p:cNvSpPr>
              <p:nvPr/>
            </p:nvSpPr>
            <p:spPr bwMode="auto">
              <a:xfrm>
                <a:off x="3598" y="715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B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9" name="Rectangle 349"/>
              <p:cNvSpPr>
                <a:spLocks noChangeArrowheads="1"/>
              </p:cNvSpPr>
              <p:nvPr/>
            </p:nvSpPr>
            <p:spPr bwMode="auto">
              <a:xfrm>
                <a:off x="3650" y="715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0" name="Rectangle 350"/>
              <p:cNvSpPr>
                <a:spLocks noChangeArrowheads="1"/>
              </p:cNvSpPr>
              <p:nvPr/>
            </p:nvSpPr>
            <p:spPr bwMode="auto">
              <a:xfrm>
                <a:off x="3671" y="715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1" name="Rectangle 351"/>
              <p:cNvSpPr>
                <a:spLocks noChangeArrowheads="1"/>
              </p:cNvSpPr>
              <p:nvPr/>
            </p:nvSpPr>
            <p:spPr bwMode="auto">
              <a:xfrm>
                <a:off x="3717" y="715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2" name="Rectangle 352"/>
              <p:cNvSpPr>
                <a:spLocks noChangeArrowheads="1"/>
              </p:cNvSpPr>
              <p:nvPr/>
            </p:nvSpPr>
            <p:spPr bwMode="auto">
              <a:xfrm>
                <a:off x="3738" y="715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3" name="Rectangle 353"/>
              <p:cNvSpPr>
                <a:spLocks noChangeArrowheads="1"/>
              </p:cNvSpPr>
              <p:nvPr/>
            </p:nvSpPr>
            <p:spPr bwMode="auto">
              <a:xfrm>
                <a:off x="3783" y="715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4" name="Rectangle 354"/>
              <p:cNvSpPr>
                <a:spLocks noChangeArrowheads="1"/>
              </p:cNvSpPr>
              <p:nvPr/>
            </p:nvSpPr>
            <p:spPr bwMode="auto">
              <a:xfrm>
                <a:off x="3825" y="715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35" name="Rectangle 355"/>
              <p:cNvSpPr>
                <a:spLocks noChangeArrowheads="1"/>
              </p:cNvSpPr>
              <p:nvPr/>
            </p:nvSpPr>
            <p:spPr bwMode="auto">
              <a:xfrm>
                <a:off x="3362" y="805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6" name="Rectangle 356"/>
              <p:cNvSpPr>
                <a:spLocks noChangeArrowheads="1"/>
              </p:cNvSpPr>
              <p:nvPr/>
            </p:nvSpPr>
            <p:spPr bwMode="auto">
              <a:xfrm>
                <a:off x="3414" y="805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7" name="Rectangle 357"/>
              <p:cNvSpPr>
                <a:spLocks noChangeArrowheads="1"/>
              </p:cNvSpPr>
              <p:nvPr/>
            </p:nvSpPr>
            <p:spPr bwMode="auto">
              <a:xfrm>
                <a:off x="3458" y="805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8" name="Rectangle 358"/>
              <p:cNvSpPr>
                <a:spLocks noChangeArrowheads="1"/>
              </p:cNvSpPr>
              <p:nvPr/>
            </p:nvSpPr>
            <p:spPr bwMode="auto">
              <a:xfrm>
                <a:off x="3514" y="805"/>
                <a:ext cx="5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9" name="Rectangle 359"/>
              <p:cNvSpPr>
                <a:spLocks noChangeArrowheads="1"/>
              </p:cNvSpPr>
              <p:nvPr/>
            </p:nvSpPr>
            <p:spPr bwMode="auto">
              <a:xfrm>
                <a:off x="3575" y="805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0" name="Rectangle 360"/>
              <p:cNvSpPr>
                <a:spLocks noChangeArrowheads="1"/>
              </p:cNvSpPr>
              <p:nvPr/>
            </p:nvSpPr>
            <p:spPr bwMode="auto">
              <a:xfrm>
                <a:off x="3619" y="805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1" name="Rectangle 361"/>
              <p:cNvSpPr>
                <a:spLocks noChangeArrowheads="1"/>
              </p:cNvSpPr>
              <p:nvPr/>
            </p:nvSpPr>
            <p:spPr bwMode="auto">
              <a:xfrm>
                <a:off x="3640" y="805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2" name="Rectangle 362"/>
              <p:cNvSpPr>
                <a:spLocks noChangeArrowheads="1"/>
              </p:cNvSpPr>
              <p:nvPr/>
            </p:nvSpPr>
            <p:spPr bwMode="auto">
              <a:xfrm>
                <a:off x="3685" y="805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3" name="Rectangle 363"/>
              <p:cNvSpPr>
                <a:spLocks noChangeArrowheads="1"/>
              </p:cNvSpPr>
              <p:nvPr/>
            </p:nvSpPr>
            <p:spPr bwMode="auto">
              <a:xfrm>
                <a:off x="3706" y="805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4" name="Rectangle 364"/>
              <p:cNvSpPr>
                <a:spLocks noChangeArrowheads="1"/>
              </p:cNvSpPr>
              <p:nvPr/>
            </p:nvSpPr>
            <p:spPr bwMode="auto">
              <a:xfrm>
                <a:off x="3750" y="805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5" name="Rectangle 365"/>
              <p:cNvSpPr>
                <a:spLocks noChangeArrowheads="1"/>
              </p:cNvSpPr>
              <p:nvPr/>
            </p:nvSpPr>
            <p:spPr bwMode="auto">
              <a:xfrm>
                <a:off x="3792" y="805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46" name="Rectangle 366"/>
              <p:cNvSpPr>
                <a:spLocks noChangeArrowheads="1"/>
              </p:cNvSpPr>
              <p:nvPr/>
            </p:nvSpPr>
            <p:spPr bwMode="auto">
              <a:xfrm>
                <a:off x="3437" y="893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7" name="Rectangle 367"/>
              <p:cNvSpPr>
                <a:spLocks noChangeArrowheads="1"/>
              </p:cNvSpPr>
              <p:nvPr/>
            </p:nvSpPr>
            <p:spPr bwMode="auto">
              <a:xfrm>
                <a:off x="3489" y="893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8" name="Rectangle 368"/>
              <p:cNvSpPr>
                <a:spLocks noChangeArrowheads="1"/>
              </p:cNvSpPr>
              <p:nvPr/>
            </p:nvSpPr>
            <p:spPr bwMode="auto">
              <a:xfrm>
                <a:off x="3545" y="893"/>
                <a:ext cx="6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W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9" name="Rectangle 369"/>
              <p:cNvSpPr>
                <a:spLocks noChangeArrowheads="1"/>
              </p:cNvSpPr>
              <p:nvPr/>
            </p:nvSpPr>
            <p:spPr bwMode="auto">
              <a:xfrm>
                <a:off x="3617" y="893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0" name="Rectangle 370"/>
              <p:cNvSpPr>
                <a:spLocks noChangeArrowheads="1"/>
              </p:cNvSpPr>
              <p:nvPr/>
            </p:nvSpPr>
            <p:spPr bwMode="auto">
              <a:xfrm>
                <a:off x="3643" y="893"/>
                <a:ext cx="1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1" name="Rectangle 371"/>
              <p:cNvSpPr>
                <a:spLocks noChangeArrowheads="1"/>
              </p:cNvSpPr>
              <p:nvPr/>
            </p:nvSpPr>
            <p:spPr bwMode="auto">
              <a:xfrm>
                <a:off x="3661" y="893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2" name="Rectangle 372"/>
              <p:cNvSpPr>
                <a:spLocks noChangeArrowheads="1"/>
              </p:cNvSpPr>
              <p:nvPr/>
            </p:nvSpPr>
            <p:spPr bwMode="auto">
              <a:xfrm>
                <a:off x="3682" y="89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3" name="Rectangle 373"/>
              <p:cNvSpPr>
                <a:spLocks noChangeArrowheads="1"/>
              </p:cNvSpPr>
              <p:nvPr/>
            </p:nvSpPr>
            <p:spPr bwMode="auto">
              <a:xfrm>
                <a:off x="3727" y="893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54" name="Rectangle 374"/>
              <p:cNvSpPr>
                <a:spLocks noChangeArrowheads="1"/>
              </p:cNvSpPr>
              <p:nvPr/>
            </p:nvSpPr>
            <p:spPr bwMode="auto">
              <a:xfrm>
                <a:off x="3311" y="983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5" name="Rectangle 375"/>
              <p:cNvSpPr>
                <a:spLocks noChangeArrowheads="1"/>
              </p:cNvSpPr>
              <p:nvPr/>
            </p:nvSpPr>
            <p:spPr bwMode="auto">
              <a:xfrm>
                <a:off x="3362" y="983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6" name="Rectangle 376"/>
              <p:cNvSpPr>
                <a:spLocks noChangeArrowheads="1"/>
              </p:cNvSpPr>
              <p:nvPr/>
            </p:nvSpPr>
            <p:spPr bwMode="auto">
              <a:xfrm>
                <a:off x="3421" y="983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7" name="Rectangle 377"/>
              <p:cNvSpPr>
                <a:spLocks noChangeArrowheads="1"/>
              </p:cNvSpPr>
              <p:nvPr/>
            </p:nvSpPr>
            <p:spPr bwMode="auto">
              <a:xfrm>
                <a:off x="3472" y="98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8" name="Rectangle 378"/>
              <p:cNvSpPr>
                <a:spLocks noChangeArrowheads="1"/>
              </p:cNvSpPr>
              <p:nvPr/>
            </p:nvSpPr>
            <p:spPr bwMode="auto">
              <a:xfrm>
                <a:off x="3514" y="98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9" name="Rectangle 379"/>
              <p:cNvSpPr>
                <a:spLocks noChangeArrowheads="1"/>
              </p:cNvSpPr>
              <p:nvPr/>
            </p:nvSpPr>
            <p:spPr bwMode="auto">
              <a:xfrm>
                <a:off x="3559" y="983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0" name="Rectangle 380"/>
              <p:cNvSpPr>
                <a:spLocks noChangeArrowheads="1"/>
              </p:cNvSpPr>
              <p:nvPr/>
            </p:nvSpPr>
            <p:spPr bwMode="auto">
              <a:xfrm>
                <a:off x="3584" y="983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1" name="Rectangle 381"/>
              <p:cNvSpPr>
                <a:spLocks noChangeArrowheads="1"/>
              </p:cNvSpPr>
              <p:nvPr/>
            </p:nvSpPr>
            <p:spPr bwMode="auto">
              <a:xfrm>
                <a:off x="3624" y="98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2" name="Rectangle 382"/>
              <p:cNvSpPr>
                <a:spLocks noChangeArrowheads="1"/>
              </p:cNvSpPr>
              <p:nvPr/>
            </p:nvSpPr>
            <p:spPr bwMode="auto">
              <a:xfrm>
                <a:off x="3666" y="983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3" name="Rectangle 383"/>
              <p:cNvSpPr>
                <a:spLocks noChangeArrowheads="1"/>
              </p:cNvSpPr>
              <p:nvPr/>
            </p:nvSpPr>
            <p:spPr bwMode="auto">
              <a:xfrm>
                <a:off x="3687" y="983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4" name="Rectangle 384"/>
              <p:cNvSpPr>
                <a:spLocks noChangeArrowheads="1"/>
              </p:cNvSpPr>
              <p:nvPr/>
            </p:nvSpPr>
            <p:spPr bwMode="auto">
              <a:xfrm>
                <a:off x="3734" y="983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5" name="Rectangle 385"/>
              <p:cNvSpPr>
                <a:spLocks noChangeArrowheads="1"/>
              </p:cNvSpPr>
              <p:nvPr/>
            </p:nvSpPr>
            <p:spPr bwMode="auto">
              <a:xfrm>
                <a:off x="3755" y="98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6" name="Rectangle 386"/>
              <p:cNvSpPr>
                <a:spLocks noChangeArrowheads="1"/>
              </p:cNvSpPr>
              <p:nvPr/>
            </p:nvSpPr>
            <p:spPr bwMode="auto">
              <a:xfrm>
                <a:off x="3799" y="98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7" name="Freeform 387"/>
              <p:cNvSpPr>
                <a:spLocks/>
              </p:cNvSpPr>
              <p:nvPr/>
            </p:nvSpPr>
            <p:spPr bwMode="auto">
              <a:xfrm>
                <a:off x="3122" y="304"/>
                <a:ext cx="876" cy="844"/>
              </a:xfrm>
              <a:custGeom>
                <a:avLst/>
                <a:gdLst>
                  <a:gd name="T0" fmla="*/ 437 w 876"/>
                  <a:gd name="T1" fmla="*/ 844 h 844"/>
                  <a:gd name="T2" fmla="*/ 509 w 876"/>
                  <a:gd name="T3" fmla="*/ 840 h 844"/>
                  <a:gd name="T4" fmla="*/ 577 w 876"/>
                  <a:gd name="T5" fmla="*/ 824 h 844"/>
                  <a:gd name="T6" fmla="*/ 640 w 876"/>
                  <a:gd name="T7" fmla="*/ 797 h 844"/>
                  <a:gd name="T8" fmla="*/ 696 w 876"/>
                  <a:gd name="T9" fmla="*/ 763 h 844"/>
                  <a:gd name="T10" fmla="*/ 747 w 876"/>
                  <a:gd name="T11" fmla="*/ 722 h 844"/>
                  <a:gd name="T12" fmla="*/ 792 w 876"/>
                  <a:gd name="T13" fmla="*/ 672 h 844"/>
                  <a:gd name="T14" fmla="*/ 827 w 876"/>
                  <a:gd name="T15" fmla="*/ 616 h 844"/>
                  <a:gd name="T16" fmla="*/ 852 w 876"/>
                  <a:gd name="T17" fmla="*/ 555 h 844"/>
                  <a:gd name="T18" fmla="*/ 869 w 876"/>
                  <a:gd name="T19" fmla="*/ 492 h 844"/>
                  <a:gd name="T20" fmla="*/ 876 w 876"/>
                  <a:gd name="T21" fmla="*/ 422 h 844"/>
                  <a:gd name="T22" fmla="*/ 869 w 876"/>
                  <a:gd name="T23" fmla="*/ 354 h 844"/>
                  <a:gd name="T24" fmla="*/ 852 w 876"/>
                  <a:gd name="T25" fmla="*/ 289 h 844"/>
                  <a:gd name="T26" fmla="*/ 827 w 876"/>
                  <a:gd name="T27" fmla="*/ 228 h 844"/>
                  <a:gd name="T28" fmla="*/ 792 w 876"/>
                  <a:gd name="T29" fmla="*/ 174 h 844"/>
                  <a:gd name="T30" fmla="*/ 747 w 876"/>
                  <a:gd name="T31" fmla="*/ 124 h 844"/>
                  <a:gd name="T32" fmla="*/ 696 w 876"/>
                  <a:gd name="T33" fmla="*/ 81 h 844"/>
                  <a:gd name="T34" fmla="*/ 640 w 876"/>
                  <a:gd name="T35" fmla="*/ 47 h 844"/>
                  <a:gd name="T36" fmla="*/ 577 w 876"/>
                  <a:gd name="T37" fmla="*/ 22 h 844"/>
                  <a:gd name="T38" fmla="*/ 509 w 876"/>
                  <a:gd name="T39" fmla="*/ 6 h 844"/>
                  <a:gd name="T40" fmla="*/ 439 w 876"/>
                  <a:gd name="T41" fmla="*/ 0 h 844"/>
                  <a:gd name="T42" fmla="*/ 367 w 876"/>
                  <a:gd name="T43" fmla="*/ 6 h 844"/>
                  <a:gd name="T44" fmla="*/ 299 w 876"/>
                  <a:gd name="T45" fmla="*/ 22 h 844"/>
                  <a:gd name="T46" fmla="*/ 238 w 876"/>
                  <a:gd name="T47" fmla="*/ 47 h 844"/>
                  <a:gd name="T48" fmla="*/ 180 w 876"/>
                  <a:gd name="T49" fmla="*/ 81 h 844"/>
                  <a:gd name="T50" fmla="*/ 128 w 876"/>
                  <a:gd name="T51" fmla="*/ 124 h 844"/>
                  <a:gd name="T52" fmla="*/ 86 w 876"/>
                  <a:gd name="T53" fmla="*/ 174 h 844"/>
                  <a:gd name="T54" fmla="*/ 49 w 876"/>
                  <a:gd name="T55" fmla="*/ 228 h 844"/>
                  <a:gd name="T56" fmla="*/ 23 w 876"/>
                  <a:gd name="T57" fmla="*/ 289 h 844"/>
                  <a:gd name="T58" fmla="*/ 7 w 876"/>
                  <a:gd name="T59" fmla="*/ 354 h 844"/>
                  <a:gd name="T60" fmla="*/ 0 w 876"/>
                  <a:gd name="T61" fmla="*/ 422 h 844"/>
                  <a:gd name="T62" fmla="*/ 7 w 876"/>
                  <a:gd name="T63" fmla="*/ 492 h 844"/>
                  <a:gd name="T64" fmla="*/ 23 w 876"/>
                  <a:gd name="T65" fmla="*/ 555 h 844"/>
                  <a:gd name="T66" fmla="*/ 49 w 876"/>
                  <a:gd name="T67" fmla="*/ 616 h 844"/>
                  <a:gd name="T68" fmla="*/ 86 w 876"/>
                  <a:gd name="T69" fmla="*/ 672 h 844"/>
                  <a:gd name="T70" fmla="*/ 128 w 876"/>
                  <a:gd name="T71" fmla="*/ 722 h 844"/>
                  <a:gd name="T72" fmla="*/ 180 w 876"/>
                  <a:gd name="T73" fmla="*/ 763 h 844"/>
                  <a:gd name="T74" fmla="*/ 238 w 876"/>
                  <a:gd name="T75" fmla="*/ 797 h 844"/>
                  <a:gd name="T76" fmla="*/ 299 w 876"/>
                  <a:gd name="T77" fmla="*/ 824 h 844"/>
                  <a:gd name="T78" fmla="*/ 367 w 876"/>
                  <a:gd name="T79" fmla="*/ 840 h 844"/>
                  <a:gd name="T80" fmla="*/ 439 w 876"/>
                  <a:gd name="T81" fmla="*/ 844 h 844"/>
                  <a:gd name="T82" fmla="*/ 439 w 876"/>
                  <a:gd name="T83" fmla="*/ 844 h 84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76"/>
                  <a:gd name="T127" fmla="*/ 0 h 844"/>
                  <a:gd name="T128" fmla="*/ 876 w 876"/>
                  <a:gd name="T129" fmla="*/ 844 h 84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76" h="844">
                    <a:moveTo>
                      <a:pt x="437" y="844"/>
                    </a:moveTo>
                    <a:lnTo>
                      <a:pt x="509" y="840"/>
                    </a:lnTo>
                    <a:lnTo>
                      <a:pt x="577" y="824"/>
                    </a:lnTo>
                    <a:lnTo>
                      <a:pt x="640" y="797"/>
                    </a:lnTo>
                    <a:lnTo>
                      <a:pt x="696" y="763"/>
                    </a:lnTo>
                    <a:lnTo>
                      <a:pt x="747" y="722"/>
                    </a:lnTo>
                    <a:lnTo>
                      <a:pt x="792" y="672"/>
                    </a:lnTo>
                    <a:lnTo>
                      <a:pt x="827" y="616"/>
                    </a:lnTo>
                    <a:lnTo>
                      <a:pt x="852" y="555"/>
                    </a:lnTo>
                    <a:lnTo>
                      <a:pt x="869" y="492"/>
                    </a:lnTo>
                    <a:lnTo>
                      <a:pt x="876" y="422"/>
                    </a:lnTo>
                    <a:lnTo>
                      <a:pt x="869" y="354"/>
                    </a:lnTo>
                    <a:lnTo>
                      <a:pt x="852" y="289"/>
                    </a:lnTo>
                    <a:lnTo>
                      <a:pt x="827" y="228"/>
                    </a:lnTo>
                    <a:lnTo>
                      <a:pt x="792" y="174"/>
                    </a:lnTo>
                    <a:lnTo>
                      <a:pt x="747" y="124"/>
                    </a:lnTo>
                    <a:lnTo>
                      <a:pt x="696" y="81"/>
                    </a:lnTo>
                    <a:lnTo>
                      <a:pt x="640" y="47"/>
                    </a:lnTo>
                    <a:lnTo>
                      <a:pt x="577" y="22"/>
                    </a:lnTo>
                    <a:lnTo>
                      <a:pt x="509" y="6"/>
                    </a:lnTo>
                    <a:lnTo>
                      <a:pt x="439" y="0"/>
                    </a:lnTo>
                    <a:lnTo>
                      <a:pt x="367" y="6"/>
                    </a:lnTo>
                    <a:lnTo>
                      <a:pt x="299" y="22"/>
                    </a:lnTo>
                    <a:lnTo>
                      <a:pt x="238" y="47"/>
                    </a:lnTo>
                    <a:lnTo>
                      <a:pt x="180" y="81"/>
                    </a:lnTo>
                    <a:lnTo>
                      <a:pt x="128" y="124"/>
                    </a:lnTo>
                    <a:lnTo>
                      <a:pt x="86" y="174"/>
                    </a:lnTo>
                    <a:lnTo>
                      <a:pt x="49" y="228"/>
                    </a:lnTo>
                    <a:lnTo>
                      <a:pt x="23" y="289"/>
                    </a:lnTo>
                    <a:lnTo>
                      <a:pt x="7" y="354"/>
                    </a:lnTo>
                    <a:lnTo>
                      <a:pt x="0" y="422"/>
                    </a:lnTo>
                    <a:lnTo>
                      <a:pt x="7" y="492"/>
                    </a:lnTo>
                    <a:lnTo>
                      <a:pt x="23" y="555"/>
                    </a:lnTo>
                    <a:lnTo>
                      <a:pt x="49" y="616"/>
                    </a:lnTo>
                    <a:lnTo>
                      <a:pt x="86" y="672"/>
                    </a:lnTo>
                    <a:lnTo>
                      <a:pt x="128" y="722"/>
                    </a:lnTo>
                    <a:lnTo>
                      <a:pt x="180" y="763"/>
                    </a:lnTo>
                    <a:lnTo>
                      <a:pt x="238" y="797"/>
                    </a:lnTo>
                    <a:lnTo>
                      <a:pt x="299" y="824"/>
                    </a:lnTo>
                    <a:lnTo>
                      <a:pt x="367" y="840"/>
                    </a:lnTo>
                    <a:lnTo>
                      <a:pt x="439" y="844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" name="Line 388"/>
              <p:cNvSpPr>
                <a:spLocks noChangeShapeType="1"/>
              </p:cNvSpPr>
              <p:nvPr/>
            </p:nvSpPr>
            <p:spPr bwMode="auto">
              <a:xfrm>
                <a:off x="3988" y="683"/>
                <a:ext cx="836" cy="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" name="Rectangle 389"/>
              <p:cNvSpPr>
                <a:spLocks noChangeArrowheads="1"/>
              </p:cNvSpPr>
              <p:nvPr/>
            </p:nvSpPr>
            <p:spPr bwMode="auto">
              <a:xfrm>
                <a:off x="3650" y="209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0" name="Rectangle 390"/>
              <p:cNvSpPr>
                <a:spLocks noChangeArrowheads="1"/>
              </p:cNvSpPr>
              <p:nvPr/>
            </p:nvSpPr>
            <p:spPr bwMode="auto">
              <a:xfrm>
                <a:off x="3671" y="20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1" name="Rectangle 391"/>
              <p:cNvSpPr>
                <a:spLocks noChangeArrowheads="1"/>
              </p:cNvSpPr>
              <p:nvPr/>
            </p:nvSpPr>
            <p:spPr bwMode="auto">
              <a:xfrm>
                <a:off x="3715" y="209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2" name="Rectangle 392"/>
              <p:cNvSpPr>
                <a:spLocks noChangeArrowheads="1"/>
              </p:cNvSpPr>
              <p:nvPr/>
            </p:nvSpPr>
            <p:spPr bwMode="auto">
              <a:xfrm>
                <a:off x="3755" y="209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3" name="Rectangle 393"/>
              <p:cNvSpPr>
                <a:spLocks noChangeArrowheads="1"/>
              </p:cNvSpPr>
              <p:nvPr/>
            </p:nvSpPr>
            <p:spPr bwMode="auto">
              <a:xfrm>
                <a:off x="3776" y="209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4" name="Rectangle 394"/>
              <p:cNvSpPr>
                <a:spLocks noChangeArrowheads="1"/>
              </p:cNvSpPr>
              <p:nvPr/>
            </p:nvSpPr>
            <p:spPr bwMode="auto">
              <a:xfrm>
                <a:off x="3801" y="20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5" name="Rectangle 395"/>
              <p:cNvSpPr>
                <a:spLocks noChangeArrowheads="1"/>
              </p:cNvSpPr>
              <p:nvPr/>
            </p:nvSpPr>
            <p:spPr bwMode="auto">
              <a:xfrm>
                <a:off x="3844" y="209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6" name="Rectangle 396"/>
              <p:cNvSpPr>
                <a:spLocks noChangeArrowheads="1"/>
              </p:cNvSpPr>
              <p:nvPr/>
            </p:nvSpPr>
            <p:spPr bwMode="auto">
              <a:xfrm>
                <a:off x="3883" y="209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7" name="Rectangle 397"/>
              <p:cNvSpPr>
                <a:spLocks noChangeArrowheads="1"/>
              </p:cNvSpPr>
              <p:nvPr/>
            </p:nvSpPr>
            <p:spPr bwMode="auto">
              <a:xfrm>
                <a:off x="3904" y="209"/>
                <a:ext cx="1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8" name="Rectangle 398"/>
              <p:cNvSpPr>
                <a:spLocks noChangeArrowheads="1"/>
              </p:cNvSpPr>
              <p:nvPr/>
            </p:nvSpPr>
            <p:spPr bwMode="auto">
              <a:xfrm>
                <a:off x="3923" y="20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9" name="Rectangle 399"/>
              <p:cNvSpPr>
                <a:spLocks noChangeArrowheads="1"/>
              </p:cNvSpPr>
              <p:nvPr/>
            </p:nvSpPr>
            <p:spPr bwMode="auto">
              <a:xfrm>
                <a:off x="3965" y="20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0" name="Rectangle 400"/>
              <p:cNvSpPr>
                <a:spLocks noChangeArrowheads="1"/>
              </p:cNvSpPr>
              <p:nvPr/>
            </p:nvSpPr>
            <p:spPr bwMode="auto">
              <a:xfrm>
                <a:off x="4009" y="209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1" name="Rectangle 401"/>
              <p:cNvSpPr>
                <a:spLocks noChangeArrowheads="1"/>
              </p:cNvSpPr>
              <p:nvPr/>
            </p:nvSpPr>
            <p:spPr bwMode="auto">
              <a:xfrm>
                <a:off x="4030" y="209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f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2" name="Rectangle 402"/>
              <p:cNvSpPr>
                <a:spLocks noChangeArrowheads="1"/>
              </p:cNvSpPr>
              <p:nvPr/>
            </p:nvSpPr>
            <p:spPr bwMode="auto">
              <a:xfrm>
                <a:off x="4051" y="20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3" name="Rectangle 403"/>
              <p:cNvSpPr>
                <a:spLocks noChangeArrowheads="1"/>
              </p:cNvSpPr>
              <p:nvPr/>
            </p:nvSpPr>
            <p:spPr bwMode="auto">
              <a:xfrm>
                <a:off x="4096" y="209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4" name="Rectangle 404"/>
              <p:cNvSpPr>
                <a:spLocks noChangeArrowheads="1"/>
              </p:cNvSpPr>
              <p:nvPr/>
            </p:nvSpPr>
            <p:spPr bwMode="auto">
              <a:xfrm>
                <a:off x="4117" y="209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5" name="Rectangle 405"/>
              <p:cNvSpPr>
                <a:spLocks noChangeArrowheads="1"/>
              </p:cNvSpPr>
              <p:nvPr/>
            </p:nvSpPr>
            <p:spPr bwMode="auto">
              <a:xfrm>
                <a:off x="4156" y="20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h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6" name="Rectangle 406"/>
              <p:cNvSpPr>
                <a:spLocks noChangeArrowheads="1"/>
              </p:cNvSpPr>
              <p:nvPr/>
            </p:nvSpPr>
            <p:spPr bwMode="auto">
              <a:xfrm>
                <a:off x="4869" y="148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7" name="Rectangle 407"/>
              <p:cNvSpPr>
                <a:spLocks noChangeArrowheads="1"/>
              </p:cNvSpPr>
              <p:nvPr/>
            </p:nvSpPr>
            <p:spPr bwMode="auto">
              <a:xfrm>
                <a:off x="4890" y="14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" name="Group 408"/>
            <p:cNvGrpSpPr>
              <a:grpSpLocks/>
            </p:cNvGrpSpPr>
            <p:nvPr/>
          </p:nvGrpSpPr>
          <p:grpSpPr bwMode="auto">
            <a:xfrm>
              <a:off x="1650" y="101"/>
              <a:ext cx="4081" cy="3815"/>
              <a:chOff x="1650" y="101"/>
              <a:chExt cx="4081" cy="3815"/>
            </a:xfrm>
          </p:grpSpPr>
          <p:sp>
            <p:nvSpPr>
              <p:cNvPr id="88" name="Rectangle 409"/>
              <p:cNvSpPr>
                <a:spLocks noChangeArrowheads="1"/>
              </p:cNvSpPr>
              <p:nvPr/>
            </p:nvSpPr>
            <p:spPr bwMode="auto">
              <a:xfrm>
                <a:off x="4934" y="148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Rectangle 410"/>
              <p:cNvSpPr>
                <a:spLocks noChangeArrowheads="1"/>
              </p:cNvSpPr>
              <p:nvPr/>
            </p:nvSpPr>
            <p:spPr bwMode="auto">
              <a:xfrm>
                <a:off x="4972" y="148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Rectangle 411"/>
              <p:cNvSpPr>
                <a:spLocks noChangeArrowheads="1"/>
              </p:cNvSpPr>
              <p:nvPr/>
            </p:nvSpPr>
            <p:spPr bwMode="auto">
              <a:xfrm>
                <a:off x="4995" y="148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Rectangle 412"/>
              <p:cNvSpPr>
                <a:spLocks noChangeArrowheads="1"/>
              </p:cNvSpPr>
              <p:nvPr/>
            </p:nvSpPr>
            <p:spPr bwMode="auto">
              <a:xfrm>
                <a:off x="5021" y="14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Rectangle 413"/>
              <p:cNvSpPr>
                <a:spLocks noChangeArrowheads="1"/>
              </p:cNvSpPr>
              <p:nvPr/>
            </p:nvSpPr>
            <p:spPr bwMode="auto">
              <a:xfrm>
                <a:off x="5063" y="148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Rectangle 414"/>
              <p:cNvSpPr>
                <a:spLocks noChangeArrowheads="1"/>
              </p:cNvSpPr>
              <p:nvPr/>
            </p:nvSpPr>
            <p:spPr bwMode="auto">
              <a:xfrm>
                <a:off x="5102" y="148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Rectangle 415"/>
              <p:cNvSpPr>
                <a:spLocks noChangeArrowheads="1"/>
              </p:cNvSpPr>
              <p:nvPr/>
            </p:nvSpPr>
            <p:spPr bwMode="auto">
              <a:xfrm>
                <a:off x="5123" y="148"/>
                <a:ext cx="1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Rectangle 416"/>
              <p:cNvSpPr>
                <a:spLocks noChangeArrowheads="1"/>
              </p:cNvSpPr>
              <p:nvPr/>
            </p:nvSpPr>
            <p:spPr bwMode="auto">
              <a:xfrm>
                <a:off x="5142" y="14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Rectangle 417"/>
              <p:cNvSpPr>
                <a:spLocks noChangeArrowheads="1"/>
              </p:cNvSpPr>
              <p:nvPr/>
            </p:nvSpPr>
            <p:spPr bwMode="auto">
              <a:xfrm>
                <a:off x="5184" y="14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Rectangle 418"/>
              <p:cNvSpPr>
                <a:spLocks noChangeArrowheads="1"/>
              </p:cNvSpPr>
              <p:nvPr/>
            </p:nvSpPr>
            <p:spPr bwMode="auto">
              <a:xfrm>
                <a:off x="5229" y="148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Rectangle 419"/>
              <p:cNvSpPr>
                <a:spLocks noChangeArrowheads="1"/>
              </p:cNvSpPr>
              <p:nvPr/>
            </p:nvSpPr>
            <p:spPr bwMode="auto">
              <a:xfrm>
                <a:off x="5250" y="14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Rectangle 420"/>
              <p:cNvSpPr>
                <a:spLocks noChangeArrowheads="1"/>
              </p:cNvSpPr>
              <p:nvPr/>
            </p:nvSpPr>
            <p:spPr bwMode="auto">
              <a:xfrm>
                <a:off x="5292" y="14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Rectangle 421"/>
              <p:cNvSpPr>
                <a:spLocks noChangeArrowheads="1"/>
              </p:cNvSpPr>
              <p:nvPr/>
            </p:nvSpPr>
            <p:spPr bwMode="auto">
              <a:xfrm>
                <a:off x="5336" y="148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Rectangle 422"/>
              <p:cNvSpPr>
                <a:spLocks noChangeArrowheads="1"/>
              </p:cNvSpPr>
              <p:nvPr/>
            </p:nvSpPr>
            <p:spPr bwMode="auto">
              <a:xfrm>
                <a:off x="5376" y="14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Rectangle 423"/>
              <p:cNvSpPr>
                <a:spLocks noChangeArrowheads="1"/>
              </p:cNvSpPr>
              <p:nvPr/>
            </p:nvSpPr>
            <p:spPr bwMode="auto">
              <a:xfrm>
                <a:off x="5418" y="14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424"/>
              <p:cNvSpPr>
                <a:spLocks noChangeArrowheads="1"/>
              </p:cNvSpPr>
              <p:nvPr/>
            </p:nvSpPr>
            <p:spPr bwMode="auto">
              <a:xfrm>
                <a:off x="5462" y="14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425"/>
              <p:cNvSpPr>
                <a:spLocks noChangeArrowheads="1"/>
              </p:cNvSpPr>
              <p:nvPr/>
            </p:nvSpPr>
            <p:spPr bwMode="auto">
              <a:xfrm>
                <a:off x="5504" y="148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/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426"/>
              <p:cNvSpPr>
                <a:spLocks noChangeArrowheads="1"/>
              </p:cNvSpPr>
              <p:nvPr/>
            </p:nvSpPr>
            <p:spPr bwMode="auto">
              <a:xfrm>
                <a:off x="5525" y="148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Rectangle 427"/>
              <p:cNvSpPr>
                <a:spLocks noChangeArrowheads="1"/>
              </p:cNvSpPr>
              <p:nvPr/>
            </p:nvSpPr>
            <p:spPr bwMode="auto">
              <a:xfrm>
                <a:off x="4979" y="23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428"/>
              <p:cNvSpPr>
                <a:spLocks noChangeArrowheads="1"/>
              </p:cNvSpPr>
              <p:nvPr/>
            </p:nvSpPr>
            <p:spPr bwMode="auto">
              <a:xfrm>
                <a:off x="5004" y="236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429"/>
              <p:cNvSpPr>
                <a:spLocks noChangeArrowheads="1"/>
              </p:cNvSpPr>
              <p:nvPr/>
            </p:nvSpPr>
            <p:spPr bwMode="auto">
              <a:xfrm>
                <a:off x="5049" y="236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g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430"/>
              <p:cNvSpPr>
                <a:spLocks noChangeArrowheads="1"/>
              </p:cNvSpPr>
              <p:nvPr/>
            </p:nvSpPr>
            <p:spPr bwMode="auto">
              <a:xfrm>
                <a:off x="5091" y="236"/>
                <a:ext cx="1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Rectangle 431"/>
              <p:cNvSpPr>
                <a:spLocks noChangeArrowheads="1"/>
              </p:cNvSpPr>
              <p:nvPr/>
            </p:nvSpPr>
            <p:spPr bwMode="auto">
              <a:xfrm>
                <a:off x="5109" y="236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432"/>
              <p:cNvSpPr>
                <a:spLocks noChangeArrowheads="1"/>
              </p:cNvSpPr>
              <p:nvPr/>
            </p:nvSpPr>
            <p:spPr bwMode="auto">
              <a:xfrm>
                <a:off x="5149" y="236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433"/>
              <p:cNvSpPr>
                <a:spLocks noChangeArrowheads="1"/>
              </p:cNvSpPr>
              <p:nvPr/>
            </p:nvSpPr>
            <p:spPr bwMode="auto">
              <a:xfrm>
                <a:off x="5170" y="236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434"/>
              <p:cNvSpPr>
                <a:spLocks noChangeArrowheads="1"/>
              </p:cNvSpPr>
              <p:nvPr/>
            </p:nvSpPr>
            <p:spPr bwMode="auto">
              <a:xfrm>
                <a:off x="5212" y="23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Rectangle 435"/>
              <p:cNvSpPr>
                <a:spLocks noChangeArrowheads="1"/>
              </p:cNvSpPr>
              <p:nvPr/>
            </p:nvSpPr>
            <p:spPr bwMode="auto">
              <a:xfrm>
                <a:off x="5238" y="236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436"/>
              <p:cNvSpPr>
                <a:spLocks noChangeArrowheads="1"/>
              </p:cNvSpPr>
              <p:nvPr/>
            </p:nvSpPr>
            <p:spPr bwMode="auto">
              <a:xfrm>
                <a:off x="5261" y="236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f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437"/>
              <p:cNvSpPr>
                <a:spLocks noChangeArrowheads="1"/>
              </p:cNvSpPr>
              <p:nvPr/>
            </p:nvSpPr>
            <p:spPr bwMode="auto">
              <a:xfrm>
                <a:off x="5282" y="236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Rectangle 438"/>
              <p:cNvSpPr>
                <a:spLocks noChangeArrowheads="1"/>
              </p:cNvSpPr>
              <p:nvPr/>
            </p:nvSpPr>
            <p:spPr bwMode="auto">
              <a:xfrm>
                <a:off x="5324" y="236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Rectangle 439"/>
              <p:cNvSpPr>
                <a:spLocks noChangeArrowheads="1"/>
              </p:cNvSpPr>
              <p:nvPr/>
            </p:nvSpPr>
            <p:spPr bwMode="auto">
              <a:xfrm>
                <a:off x="5348" y="236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9" name="Rectangle 440"/>
              <p:cNvSpPr>
                <a:spLocks noChangeArrowheads="1"/>
              </p:cNvSpPr>
              <p:nvPr/>
            </p:nvSpPr>
            <p:spPr bwMode="auto">
              <a:xfrm>
                <a:off x="5385" y="236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h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Rectangle 441"/>
              <p:cNvSpPr>
                <a:spLocks noChangeArrowheads="1"/>
              </p:cNvSpPr>
              <p:nvPr/>
            </p:nvSpPr>
            <p:spPr bwMode="auto">
              <a:xfrm>
                <a:off x="5252" y="1293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J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Rectangle 442"/>
              <p:cNvSpPr>
                <a:spLocks noChangeArrowheads="1"/>
              </p:cNvSpPr>
              <p:nvPr/>
            </p:nvSpPr>
            <p:spPr bwMode="auto">
              <a:xfrm>
                <a:off x="5292" y="129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Rectangle 443"/>
              <p:cNvSpPr>
                <a:spLocks noChangeArrowheads="1"/>
              </p:cNvSpPr>
              <p:nvPr/>
            </p:nvSpPr>
            <p:spPr bwMode="auto">
              <a:xfrm>
                <a:off x="5336" y="1293"/>
                <a:ext cx="6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Rectangle 444"/>
              <p:cNvSpPr>
                <a:spLocks noChangeArrowheads="1"/>
              </p:cNvSpPr>
              <p:nvPr/>
            </p:nvSpPr>
            <p:spPr bwMode="auto">
              <a:xfrm>
                <a:off x="5399" y="1293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Rectangle 445"/>
              <p:cNvSpPr>
                <a:spLocks noChangeArrowheads="1"/>
              </p:cNvSpPr>
              <p:nvPr/>
            </p:nvSpPr>
            <p:spPr bwMode="auto">
              <a:xfrm>
                <a:off x="5443" y="1293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Rectangle 446"/>
              <p:cNvSpPr>
                <a:spLocks noChangeArrowheads="1"/>
              </p:cNvSpPr>
              <p:nvPr/>
            </p:nvSpPr>
            <p:spPr bwMode="auto">
              <a:xfrm>
                <a:off x="5252" y="1381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Rectangle 447"/>
              <p:cNvSpPr>
                <a:spLocks noChangeArrowheads="1"/>
              </p:cNvSpPr>
              <p:nvPr/>
            </p:nvSpPr>
            <p:spPr bwMode="auto">
              <a:xfrm>
                <a:off x="5292" y="1381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7" name="Rectangle 448"/>
              <p:cNvSpPr>
                <a:spLocks noChangeArrowheads="1"/>
              </p:cNvSpPr>
              <p:nvPr/>
            </p:nvSpPr>
            <p:spPr bwMode="auto">
              <a:xfrm>
                <a:off x="5336" y="1381"/>
                <a:ext cx="6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Rectangle 449"/>
              <p:cNvSpPr>
                <a:spLocks noChangeArrowheads="1"/>
              </p:cNvSpPr>
              <p:nvPr/>
            </p:nvSpPr>
            <p:spPr bwMode="auto">
              <a:xfrm>
                <a:off x="5399" y="1381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9" name="Rectangle 450"/>
              <p:cNvSpPr>
                <a:spLocks noChangeArrowheads="1"/>
              </p:cNvSpPr>
              <p:nvPr/>
            </p:nvSpPr>
            <p:spPr bwMode="auto">
              <a:xfrm>
                <a:off x="5443" y="1381"/>
                <a:ext cx="1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Rectangle 451"/>
              <p:cNvSpPr>
                <a:spLocks noChangeArrowheads="1"/>
              </p:cNvSpPr>
              <p:nvPr/>
            </p:nvSpPr>
            <p:spPr bwMode="auto">
              <a:xfrm>
                <a:off x="5460" y="1381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tangle 452"/>
              <p:cNvSpPr>
                <a:spLocks noChangeArrowheads="1"/>
              </p:cNvSpPr>
              <p:nvPr/>
            </p:nvSpPr>
            <p:spPr bwMode="auto">
              <a:xfrm>
                <a:off x="5504" y="1381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tangle 453"/>
              <p:cNvSpPr>
                <a:spLocks noChangeArrowheads="1"/>
              </p:cNvSpPr>
              <p:nvPr/>
            </p:nvSpPr>
            <p:spPr bwMode="auto">
              <a:xfrm>
                <a:off x="5525" y="1381"/>
                <a:ext cx="1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tangle 454"/>
              <p:cNvSpPr>
                <a:spLocks noChangeArrowheads="1"/>
              </p:cNvSpPr>
              <p:nvPr/>
            </p:nvSpPr>
            <p:spPr bwMode="auto">
              <a:xfrm>
                <a:off x="5541" y="1381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tangle 455"/>
              <p:cNvSpPr>
                <a:spLocks noChangeArrowheads="1"/>
              </p:cNvSpPr>
              <p:nvPr/>
            </p:nvSpPr>
            <p:spPr bwMode="auto">
              <a:xfrm>
                <a:off x="5586" y="1381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Rectangle 456"/>
              <p:cNvSpPr>
                <a:spLocks noChangeArrowheads="1"/>
              </p:cNvSpPr>
              <p:nvPr/>
            </p:nvSpPr>
            <p:spPr bwMode="auto">
              <a:xfrm>
                <a:off x="4269" y="1277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B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Rectangle 457"/>
              <p:cNvSpPr>
                <a:spLocks noChangeArrowheads="1"/>
              </p:cNvSpPr>
              <p:nvPr/>
            </p:nvSpPr>
            <p:spPr bwMode="auto">
              <a:xfrm>
                <a:off x="4320" y="127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Rectangle 458"/>
              <p:cNvSpPr>
                <a:spLocks noChangeArrowheads="1"/>
              </p:cNvSpPr>
              <p:nvPr/>
            </p:nvSpPr>
            <p:spPr bwMode="auto">
              <a:xfrm>
                <a:off x="4346" y="1277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tangle 459"/>
              <p:cNvSpPr>
                <a:spLocks noChangeArrowheads="1"/>
              </p:cNvSpPr>
              <p:nvPr/>
            </p:nvSpPr>
            <p:spPr bwMode="auto">
              <a:xfrm>
                <a:off x="4390" y="1277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Rectangle 460"/>
              <p:cNvSpPr>
                <a:spLocks noChangeArrowheads="1"/>
              </p:cNvSpPr>
              <p:nvPr/>
            </p:nvSpPr>
            <p:spPr bwMode="auto">
              <a:xfrm>
                <a:off x="4432" y="1277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Rectangle 461"/>
              <p:cNvSpPr>
                <a:spLocks noChangeArrowheads="1"/>
              </p:cNvSpPr>
              <p:nvPr/>
            </p:nvSpPr>
            <p:spPr bwMode="auto">
              <a:xfrm>
                <a:off x="4472" y="1277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h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1" name="Rectangle 462"/>
              <p:cNvSpPr>
                <a:spLocks noChangeArrowheads="1"/>
              </p:cNvSpPr>
              <p:nvPr/>
            </p:nvSpPr>
            <p:spPr bwMode="auto">
              <a:xfrm>
                <a:off x="4516" y="1277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42" name="Rectangle 463"/>
              <p:cNvSpPr>
                <a:spLocks noChangeArrowheads="1"/>
              </p:cNvSpPr>
              <p:nvPr/>
            </p:nvSpPr>
            <p:spPr bwMode="auto">
              <a:xfrm>
                <a:off x="4201" y="1365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3" name="Rectangle 464"/>
              <p:cNvSpPr>
                <a:spLocks noChangeArrowheads="1"/>
              </p:cNvSpPr>
              <p:nvPr/>
            </p:nvSpPr>
            <p:spPr bwMode="auto">
              <a:xfrm>
                <a:off x="4238" y="1365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4" name="Rectangle 465"/>
              <p:cNvSpPr>
                <a:spLocks noChangeArrowheads="1"/>
              </p:cNvSpPr>
              <p:nvPr/>
            </p:nvSpPr>
            <p:spPr bwMode="auto">
              <a:xfrm>
                <a:off x="4283" y="1365"/>
                <a:ext cx="6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Rectangle 466"/>
              <p:cNvSpPr>
                <a:spLocks noChangeArrowheads="1"/>
              </p:cNvSpPr>
              <p:nvPr/>
            </p:nvSpPr>
            <p:spPr bwMode="auto">
              <a:xfrm>
                <a:off x="4348" y="1365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Rectangle 467"/>
              <p:cNvSpPr>
                <a:spLocks noChangeArrowheads="1"/>
              </p:cNvSpPr>
              <p:nvPr/>
            </p:nvSpPr>
            <p:spPr bwMode="auto">
              <a:xfrm>
                <a:off x="4390" y="1365"/>
                <a:ext cx="1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7" name="Rectangle 468"/>
              <p:cNvSpPr>
                <a:spLocks noChangeArrowheads="1"/>
              </p:cNvSpPr>
              <p:nvPr/>
            </p:nvSpPr>
            <p:spPr bwMode="auto">
              <a:xfrm>
                <a:off x="4409" y="1365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8" name="Rectangle 469"/>
              <p:cNvSpPr>
                <a:spLocks noChangeArrowheads="1"/>
              </p:cNvSpPr>
              <p:nvPr/>
            </p:nvSpPr>
            <p:spPr bwMode="auto">
              <a:xfrm>
                <a:off x="4451" y="1365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9" name="Rectangle 470"/>
              <p:cNvSpPr>
                <a:spLocks noChangeArrowheads="1"/>
              </p:cNvSpPr>
              <p:nvPr/>
            </p:nvSpPr>
            <p:spPr bwMode="auto">
              <a:xfrm>
                <a:off x="4472" y="1365"/>
                <a:ext cx="1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0" name="Rectangle 471"/>
              <p:cNvSpPr>
                <a:spLocks noChangeArrowheads="1"/>
              </p:cNvSpPr>
              <p:nvPr/>
            </p:nvSpPr>
            <p:spPr bwMode="auto">
              <a:xfrm>
                <a:off x="4490" y="1365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1" name="Rectangle 472"/>
              <p:cNvSpPr>
                <a:spLocks noChangeArrowheads="1"/>
              </p:cNvSpPr>
              <p:nvPr/>
            </p:nvSpPr>
            <p:spPr bwMode="auto">
              <a:xfrm>
                <a:off x="4533" y="1365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2" name="Rectangle 473"/>
              <p:cNvSpPr>
                <a:spLocks noChangeArrowheads="1"/>
              </p:cNvSpPr>
              <p:nvPr/>
            </p:nvSpPr>
            <p:spPr bwMode="auto">
              <a:xfrm>
                <a:off x="3407" y="1365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Rectangle 474"/>
              <p:cNvSpPr>
                <a:spLocks noChangeArrowheads="1"/>
              </p:cNvSpPr>
              <p:nvPr/>
            </p:nvSpPr>
            <p:spPr bwMode="auto">
              <a:xfrm>
                <a:off x="3458" y="1365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x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Rectangle 475"/>
              <p:cNvSpPr>
                <a:spLocks noChangeArrowheads="1"/>
              </p:cNvSpPr>
              <p:nvPr/>
            </p:nvSpPr>
            <p:spPr bwMode="auto">
              <a:xfrm>
                <a:off x="3496" y="1365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5" name="Rectangle 476"/>
              <p:cNvSpPr>
                <a:spLocks noChangeArrowheads="1"/>
              </p:cNvSpPr>
              <p:nvPr/>
            </p:nvSpPr>
            <p:spPr bwMode="auto">
              <a:xfrm>
                <a:off x="3540" y="1365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Rectangle 477"/>
              <p:cNvSpPr>
                <a:spLocks noChangeArrowheads="1"/>
              </p:cNvSpPr>
              <p:nvPr/>
            </p:nvSpPr>
            <p:spPr bwMode="auto">
              <a:xfrm>
                <a:off x="3580" y="1365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Rectangle 478"/>
              <p:cNvSpPr>
                <a:spLocks noChangeArrowheads="1"/>
              </p:cNvSpPr>
              <p:nvPr/>
            </p:nvSpPr>
            <p:spPr bwMode="auto">
              <a:xfrm>
                <a:off x="3622" y="1365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Rectangle 479"/>
              <p:cNvSpPr>
                <a:spLocks noChangeArrowheads="1"/>
              </p:cNvSpPr>
              <p:nvPr/>
            </p:nvSpPr>
            <p:spPr bwMode="auto">
              <a:xfrm>
                <a:off x="3643" y="1365"/>
                <a:ext cx="1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9" name="Rectangle 480"/>
              <p:cNvSpPr>
                <a:spLocks noChangeArrowheads="1"/>
              </p:cNvSpPr>
              <p:nvPr/>
            </p:nvSpPr>
            <p:spPr bwMode="auto">
              <a:xfrm>
                <a:off x="3661" y="1365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Rectangle 481"/>
              <p:cNvSpPr>
                <a:spLocks noChangeArrowheads="1"/>
              </p:cNvSpPr>
              <p:nvPr/>
            </p:nvSpPr>
            <p:spPr bwMode="auto">
              <a:xfrm>
                <a:off x="3703" y="1365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Rectangle 482"/>
              <p:cNvSpPr>
                <a:spLocks noChangeArrowheads="1"/>
              </p:cNvSpPr>
              <p:nvPr/>
            </p:nvSpPr>
            <p:spPr bwMode="auto">
              <a:xfrm>
                <a:off x="1650" y="1238"/>
                <a:ext cx="6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Rectangle 483"/>
              <p:cNvSpPr>
                <a:spLocks noChangeArrowheads="1"/>
              </p:cNvSpPr>
              <p:nvPr/>
            </p:nvSpPr>
            <p:spPr bwMode="auto">
              <a:xfrm>
                <a:off x="1716" y="123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Rectangle 484"/>
              <p:cNvSpPr>
                <a:spLocks noChangeArrowheads="1"/>
              </p:cNvSpPr>
              <p:nvPr/>
            </p:nvSpPr>
            <p:spPr bwMode="auto">
              <a:xfrm>
                <a:off x="1760" y="1238"/>
                <a:ext cx="6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Rectangle 485"/>
              <p:cNvSpPr>
                <a:spLocks noChangeArrowheads="1"/>
              </p:cNvSpPr>
              <p:nvPr/>
            </p:nvSpPr>
            <p:spPr bwMode="auto">
              <a:xfrm>
                <a:off x="1823" y="123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Rectangle 486"/>
              <p:cNvSpPr>
                <a:spLocks noChangeArrowheads="1"/>
              </p:cNvSpPr>
              <p:nvPr/>
            </p:nvSpPr>
            <p:spPr bwMode="auto">
              <a:xfrm>
                <a:off x="1868" y="1238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Rectangle 487"/>
              <p:cNvSpPr>
                <a:spLocks noChangeArrowheads="1"/>
              </p:cNvSpPr>
              <p:nvPr/>
            </p:nvSpPr>
            <p:spPr bwMode="auto">
              <a:xfrm>
                <a:off x="1893" y="1238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y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Rectangle 488"/>
              <p:cNvSpPr>
                <a:spLocks noChangeArrowheads="1"/>
              </p:cNvSpPr>
              <p:nvPr/>
            </p:nvSpPr>
            <p:spPr bwMode="auto">
              <a:xfrm>
                <a:off x="1933" y="1238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Rectangle 489"/>
              <p:cNvSpPr>
                <a:spLocks noChangeArrowheads="1"/>
              </p:cNvSpPr>
              <p:nvPr/>
            </p:nvSpPr>
            <p:spPr bwMode="auto">
              <a:xfrm>
                <a:off x="1954" y="123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Rectangle 490"/>
              <p:cNvSpPr>
                <a:spLocks noChangeArrowheads="1"/>
              </p:cNvSpPr>
              <p:nvPr/>
            </p:nvSpPr>
            <p:spPr bwMode="auto">
              <a:xfrm>
                <a:off x="1996" y="123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 dirty="0">
                    <a:solidFill>
                      <a:srgbClr val="808080"/>
                    </a:solidFill>
                    <a:latin typeface="Arial" charset="0"/>
                  </a:rPr>
                  <a:t>d</a:t>
                </a:r>
                <a:endParaRPr kumimoji="0"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Rectangle 491"/>
              <p:cNvSpPr>
                <a:spLocks noChangeArrowheads="1"/>
              </p:cNvSpPr>
              <p:nvPr/>
            </p:nvSpPr>
            <p:spPr bwMode="auto">
              <a:xfrm>
                <a:off x="2040" y="123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1" name="Rectangle 492"/>
              <p:cNvSpPr>
                <a:spLocks noChangeArrowheads="1"/>
              </p:cNvSpPr>
              <p:nvPr/>
            </p:nvSpPr>
            <p:spPr bwMode="auto">
              <a:xfrm>
                <a:off x="2083" y="1238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Rectangle 493"/>
              <p:cNvSpPr>
                <a:spLocks noChangeArrowheads="1"/>
              </p:cNvSpPr>
              <p:nvPr/>
            </p:nvSpPr>
            <p:spPr bwMode="auto">
              <a:xfrm>
                <a:off x="2111" y="123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Rectangle 494"/>
              <p:cNvSpPr>
                <a:spLocks noChangeArrowheads="1"/>
              </p:cNvSpPr>
              <p:nvPr/>
            </p:nvSpPr>
            <p:spPr bwMode="auto">
              <a:xfrm>
                <a:off x="2153" y="1238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Rectangle 495"/>
              <p:cNvSpPr>
                <a:spLocks noChangeArrowheads="1"/>
              </p:cNvSpPr>
              <p:nvPr/>
            </p:nvSpPr>
            <p:spPr bwMode="auto">
              <a:xfrm>
                <a:off x="2192" y="1238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Rectangle 496"/>
              <p:cNvSpPr>
                <a:spLocks noChangeArrowheads="1"/>
              </p:cNvSpPr>
              <p:nvPr/>
            </p:nvSpPr>
            <p:spPr bwMode="auto">
              <a:xfrm>
                <a:off x="2230" y="1238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Rectangle 497"/>
              <p:cNvSpPr>
                <a:spLocks noChangeArrowheads="1"/>
              </p:cNvSpPr>
              <p:nvPr/>
            </p:nvSpPr>
            <p:spPr bwMode="auto">
              <a:xfrm>
                <a:off x="1723" y="1329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Rectangle 498"/>
              <p:cNvSpPr>
                <a:spLocks noChangeArrowheads="1"/>
              </p:cNvSpPr>
              <p:nvPr/>
            </p:nvSpPr>
            <p:spPr bwMode="auto">
              <a:xfrm>
                <a:off x="1763" y="132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Rectangle 499"/>
              <p:cNvSpPr>
                <a:spLocks noChangeArrowheads="1"/>
              </p:cNvSpPr>
              <p:nvPr/>
            </p:nvSpPr>
            <p:spPr bwMode="auto">
              <a:xfrm>
                <a:off x="1805" y="1329"/>
                <a:ext cx="6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9" name="Rectangle 500"/>
              <p:cNvSpPr>
                <a:spLocks noChangeArrowheads="1"/>
              </p:cNvSpPr>
              <p:nvPr/>
            </p:nvSpPr>
            <p:spPr bwMode="auto">
              <a:xfrm>
                <a:off x="1870" y="132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0" name="Rectangle 501"/>
              <p:cNvSpPr>
                <a:spLocks noChangeArrowheads="1"/>
              </p:cNvSpPr>
              <p:nvPr/>
            </p:nvSpPr>
            <p:spPr bwMode="auto">
              <a:xfrm>
                <a:off x="1914" y="132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Rectangle 502"/>
              <p:cNvSpPr>
                <a:spLocks noChangeArrowheads="1"/>
              </p:cNvSpPr>
              <p:nvPr/>
            </p:nvSpPr>
            <p:spPr bwMode="auto">
              <a:xfrm>
                <a:off x="1956" y="1329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Rectangle 503"/>
              <p:cNvSpPr>
                <a:spLocks noChangeArrowheads="1"/>
              </p:cNvSpPr>
              <p:nvPr/>
            </p:nvSpPr>
            <p:spPr bwMode="auto">
              <a:xfrm>
                <a:off x="1980" y="132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Rectangle 504"/>
              <p:cNvSpPr>
                <a:spLocks noChangeArrowheads="1"/>
              </p:cNvSpPr>
              <p:nvPr/>
            </p:nvSpPr>
            <p:spPr bwMode="auto">
              <a:xfrm>
                <a:off x="2022" y="1329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4" name="Rectangle 505"/>
              <p:cNvSpPr>
                <a:spLocks noChangeArrowheads="1"/>
              </p:cNvSpPr>
              <p:nvPr/>
            </p:nvSpPr>
            <p:spPr bwMode="auto">
              <a:xfrm>
                <a:off x="2043" y="1329"/>
                <a:ext cx="1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Rectangle 506"/>
              <p:cNvSpPr>
                <a:spLocks noChangeArrowheads="1"/>
              </p:cNvSpPr>
              <p:nvPr/>
            </p:nvSpPr>
            <p:spPr bwMode="auto">
              <a:xfrm>
                <a:off x="2062" y="132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Rectangle 507"/>
              <p:cNvSpPr>
                <a:spLocks noChangeArrowheads="1"/>
              </p:cNvSpPr>
              <p:nvPr/>
            </p:nvSpPr>
            <p:spPr bwMode="auto">
              <a:xfrm>
                <a:off x="2104" y="132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7" name="Rectangle 508"/>
              <p:cNvSpPr>
                <a:spLocks noChangeArrowheads="1"/>
              </p:cNvSpPr>
              <p:nvPr/>
            </p:nvSpPr>
            <p:spPr bwMode="auto">
              <a:xfrm>
                <a:off x="2040" y="2428"/>
                <a:ext cx="6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8" name="Rectangle 509"/>
              <p:cNvSpPr>
                <a:spLocks noChangeArrowheads="1"/>
              </p:cNvSpPr>
              <p:nvPr/>
            </p:nvSpPr>
            <p:spPr bwMode="auto">
              <a:xfrm>
                <a:off x="2106" y="242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Rectangle 510"/>
              <p:cNvSpPr>
                <a:spLocks noChangeArrowheads="1"/>
              </p:cNvSpPr>
              <p:nvPr/>
            </p:nvSpPr>
            <p:spPr bwMode="auto">
              <a:xfrm>
                <a:off x="2150" y="2428"/>
                <a:ext cx="6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Rectangle 511"/>
              <p:cNvSpPr>
                <a:spLocks noChangeArrowheads="1"/>
              </p:cNvSpPr>
              <p:nvPr/>
            </p:nvSpPr>
            <p:spPr bwMode="auto">
              <a:xfrm>
                <a:off x="2213" y="242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Rectangle 512"/>
              <p:cNvSpPr>
                <a:spLocks noChangeArrowheads="1"/>
              </p:cNvSpPr>
              <p:nvPr/>
            </p:nvSpPr>
            <p:spPr bwMode="auto">
              <a:xfrm>
                <a:off x="2258" y="2428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2" name="Rectangle 513"/>
              <p:cNvSpPr>
                <a:spLocks noChangeArrowheads="1"/>
              </p:cNvSpPr>
              <p:nvPr/>
            </p:nvSpPr>
            <p:spPr bwMode="auto">
              <a:xfrm>
                <a:off x="2283" y="2428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y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Rectangle 514"/>
              <p:cNvSpPr>
                <a:spLocks noChangeArrowheads="1"/>
              </p:cNvSpPr>
              <p:nvPr/>
            </p:nvSpPr>
            <p:spPr bwMode="auto">
              <a:xfrm>
                <a:off x="2323" y="2428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Rectangle 515"/>
              <p:cNvSpPr>
                <a:spLocks noChangeArrowheads="1"/>
              </p:cNvSpPr>
              <p:nvPr/>
            </p:nvSpPr>
            <p:spPr bwMode="auto">
              <a:xfrm>
                <a:off x="2040" y="2516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5" name="Rectangle 516"/>
              <p:cNvSpPr>
                <a:spLocks noChangeArrowheads="1"/>
              </p:cNvSpPr>
              <p:nvPr/>
            </p:nvSpPr>
            <p:spPr bwMode="auto">
              <a:xfrm>
                <a:off x="2085" y="2516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6" name="Rectangle 517"/>
              <p:cNvSpPr>
                <a:spLocks noChangeArrowheads="1"/>
              </p:cNvSpPr>
              <p:nvPr/>
            </p:nvSpPr>
            <p:spPr bwMode="auto">
              <a:xfrm>
                <a:off x="2125" y="2516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Rectangle 518"/>
              <p:cNvSpPr>
                <a:spLocks noChangeArrowheads="1"/>
              </p:cNvSpPr>
              <p:nvPr/>
            </p:nvSpPr>
            <p:spPr bwMode="auto">
              <a:xfrm>
                <a:off x="2162" y="2516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Rectangle 519"/>
              <p:cNvSpPr>
                <a:spLocks noChangeArrowheads="1"/>
              </p:cNvSpPr>
              <p:nvPr/>
            </p:nvSpPr>
            <p:spPr bwMode="auto">
              <a:xfrm>
                <a:off x="2206" y="2516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9" name="Rectangle 520"/>
              <p:cNvSpPr>
                <a:spLocks noChangeArrowheads="1"/>
              </p:cNvSpPr>
              <p:nvPr/>
            </p:nvSpPr>
            <p:spPr bwMode="auto">
              <a:xfrm>
                <a:off x="2244" y="2516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Rectangle 521"/>
              <p:cNvSpPr>
                <a:spLocks noChangeArrowheads="1"/>
              </p:cNvSpPr>
              <p:nvPr/>
            </p:nvSpPr>
            <p:spPr bwMode="auto">
              <a:xfrm>
                <a:off x="2888" y="2428"/>
                <a:ext cx="6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Rectangle 522"/>
              <p:cNvSpPr>
                <a:spLocks noChangeArrowheads="1"/>
              </p:cNvSpPr>
              <p:nvPr/>
            </p:nvSpPr>
            <p:spPr bwMode="auto">
              <a:xfrm>
                <a:off x="2954" y="242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Rectangle 523"/>
              <p:cNvSpPr>
                <a:spLocks noChangeArrowheads="1"/>
              </p:cNvSpPr>
              <p:nvPr/>
            </p:nvSpPr>
            <p:spPr bwMode="auto">
              <a:xfrm>
                <a:off x="2996" y="2428"/>
                <a:ext cx="6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3" name="Rectangle 524"/>
              <p:cNvSpPr>
                <a:spLocks noChangeArrowheads="1"/>
              </p:cNvSpPr>
              <p:nvPr/>
            </p:nvSpPr>
            <p:spPr bwMode="auto">
              <a:xfrm>
                <a:off x="3061" y="242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4" name="Rectangle 525"/>
              <p:cNvSpPr>
                <a:spLocks noChangeArrowheads="1"/>
              </p:cNvSpPr>
              <p:nvPr/>
            </p:nvSpPr>
            <p:spPr bwMode="auto">
              <a:xfrm>
                <a:off x="3105" y="2428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Rectangle 526"/>
              <p:cNvSpPr>
                <a:spLocks noChangeArrowheads="1"/>
              </p:cNvSpPr>
              <p:nvPr/>
            </p:nvSpPr>
            <p:spPr bwMode="auto">
              <a:xfrm>
                <a:off x="3131" y="2428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y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Rectangle 527"/>
              <p:cNvSpPr>
                <a:spLocks noChangeArrowheads="1"/>
              </p:cNvSpPr>
              <p:nvPr/>
            </p:nvSpPr>
            <p:spPr bwMode="auto">
              <a:xfrm>
                <a:off x="3169" y="2428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Rectangle 528"/>
              <p:cNvSpPr>
                <a:spLocks noChangeArrowheads="1"/>
              </p:cNvSpPr>
              <p:nvPr/>
            </p:nvSpPr>
            <p:spPr bwMode="auto">
              <a:xfrm>
                <a:off x="2888" y="2516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8" name="Rectangle 529"/>
              <p:cNvSpPr>
                <a:spLocks noChangeArrowheads="1"/>
              </p:cNvSpPr>
              <p:nvPr/>
            </p:nvSpPr>
            <p:spPr bwMode="auto">
              <a:xfrm>
                <a:off x="2930" y="2516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Rectangle 530"/>
              <p:cNvSpPr>
                <a:spLocks noChangeArrowheads="1"/>
              </p:cNvSpPr>
              <p:nvPr/>
            </p:nvSpPr>
            <p:spPr bwMode="auto">
              <a:xfrm>
                <a:off x="2970" y="2516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0" name="Rectangle 531"/>
              <p:cNvSpPr>
                <a:spLocks noChangeArrowheads="1"/>
              </p:cNvSpPr>
              <p:nvPr/>
            </p:nvSpPr>
            <p:spPr bwMode="auto">
              <a:xfrm>
                <a:off x="3010" y="2516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1" name="Rectangle 532"/>
              <p:cNvSpPr>
                <a:spLocks noChangeArrowheads="1"/>
              </p:cNvSpPr>
              <p:nvPr/>
            </p:nvSpPr>
            <p:spPr bwMode="auto">
              <a:xfrm>
                <a:off x="3052" y="2516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2" name="Rectangle 533"/>
              <p:cNvSpPr>
                <a:spLocks noChangeArrowheads="1"/>
              </p:cNvSpPr>
              <p:nvPr/>
            </p:nvSpPr>
            <p:spPr bwMode="auto">
              <a:xfrm>
                <a:off x="3091" y="2516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Rectangle 534"/>
              <p:cNvSpPr>
                <a:spLocks noChangeArrowheads="1"/>
              </p:cNvSpPr>
              <p:nvPr/>
            </p:nvSpPr>
            <p:spPr bwMode="auto">
              <a:xfrm>
                <a:off x="3696" y="2527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4" name="Rectangle 535"/>
              <p:cNvSpPr>
                <a:spLocks noChangeArrowheads="1"/>
              </p:cNvSpPr>
              <p:nvPr/>
            </p:nvSpPr>
            <p:spPr bwMode="auto">
              <a:xfrm>
                <a:off x="3752" y="252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-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Rectangle 536"/>
              <p:cNvSpPr>
                <a:spLocks noChangeArrowheads="1"/>
              </p:cNvSpPr>
              <p:nvPr/>
            </p:nvSpPr>
            <p:spPr bwMode="auto">
              <a:xfrm>
                <a:off x="3778" y="2527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Rectangle 537"/>
              <p:cNvSpPr>
                <a:spLocks noChangeArrowheads="1"/>
              </p:cNvSpPr>
              <p:nvPr/>
            </p:nvSpPr>
            <p:spPr bwMode="auto">
              <a:xfrm>
                <a:off x="3799" y="2527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y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7" name="Rectangle 538"/>
              <p:cNvSpPr>
                <a:spLocks noChangeArrowheads="1"/>
              </p:cNvSpPr>
              <p:nvPr/>
            </p:nvSpPr>
            <p:spPr bwMode="auto">
              <a:xfrm>
                <a:off x="3839" y="2527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8" name="Rectangle 539"/>
              <p:cNvSpPr>
                <a:spLocks noChangeArrowheads="1"/>
              </p:cNvSpPr>
              <p:nvPr/>
            </p:nvSpPr>
            <p:spPr bwMode="auto">
              <a:xfrm>
                <a:off x="3881" y="2527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9" name="Rectangle 540"/>
              <p:cNvSpPr>
                <a:spLocks noChangeArrowheads="1"/>
              </p:cNvSpPr>
              <p:nvPr/>
            </p:nvSpPr>
            <p:spPr bwMode="auto">
              <a:xfrm>
                <a:off x="3925" y="2527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0" name="Rectangle 541"/>
              <p:cNvSpPr>
                <a:spLocks noChangeArrowheads="1"/>
              </p:cNvSpPr>
              <p:nvPr/>
            </p:nvSpPr>
            <p:spPr bwMode="auto">
              <a:xfrm>
                <a:off x="3946" y="2527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1" name="Rectangle 542"/>
              <p:cNvSpPr>
                <a:spLocks noChangeArrowheads="1"/>
              </p:cNvSpPr>
              <p:nvPr/>
            </p:nvSpPr>
            <p:spPr bwMode="auto">
              <a:xfrm>
                <a:off x="3986" y="2527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2" name="Rectangle 543"/>
              <p:cNvSpPr>
                <a:spLocks noChangeArrowheads="1"/>
              </p:cNvSpPr>
              <p:nvPr/>
            </p:nvSpPr>
            <p:spPr bwMode="auto">
              <a:xfrm>
                <a:off x="4028" y="2527"/>
                <a:ext cx="6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3" name="Rectangle 544"/>
              <p:cNvSpPr>
                <a:spLocks noChangeArrowheads="1"/>
              </p:cNvSpPr>
              <p:nvPr/>
            </p:nvSpPr>
            <p:spPr bwMode="auto">
              <a:xfrm>
                <a:off x="4093" y="2527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4" name="Rectangle 545"/>
              <p:cNvSpPr>
                <a:spLocks noChangeArrowheads="1"/>
              </p:cNvSpPr>
              <p:nvPr/>
            </p:nvSpPr>
            <p:spPr bwMode="auto">
              <a:xfrm>
                <a:off x="4138" y="2527"/>
                <a:ext cx="1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5" name="Rectangle 546"/>
              <p:cNvSpPr>
                <a:spLocks noChangeArrowheads="1"/>
              </p:cNvSpPr>
              <p:nvPr/>
            </p:nvSpPr>
            <p:spPr bwMode="auto">
              <a:xfrm>
                <a:off x="4154" y="2527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6" name="Rectangle 547"/>
              <p:cNvSpPr>
                <a:spLocks noChangeArrowheads="1"/>
              </p:cNvSpPr>
              <p:nvPr/>
            </p:nvSpPr>
            <p:spPr bwMode="auto">
              <a:xfrm>
                <a:off x="4199" y="2527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7" name="Rectangle 548"/>
              <p:cNvSpPr>
                <a:spLocks noChangeArrowheads="1"/>
              </p:cNvSpPr>
              <p:nvPr/>
            </p:nvSpPr>
            <p:spPr bwMode="auto">
              <a:xfrm>
                <a:off x="4220" y="2527"/>
                <a:ext cx="1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8" name="Rectangle 549"/>
              <p:cNvSpPr>
                <a:spLocks noChangeArrowheads="1"/>
              </p:cNvSpPr>
              <p:nvPr/>
            </p:nvSpPr>
            <p:spPr bwMode="auto">
              <a:xfrm>
                <a:off x="4236" y="2527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9" name="Rectangle 550"/>
              <p:cNvSpPr>
                <a:spLocks noChangeArrowheads="1"/>
              </p:cNvSpPr>
              <p:nvPr/>
            </p:nvSpPr>
            <p:spPr bwMode="auto">
              <a:xfrm>
                <a:off x="4280" y="2527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0" name="Rectangle 551"/>
              <p:cNvSpPr>
                <a:spLocks noChangeArrowheads="1"/>
              </p:cNvSpPr>
              <p:nvPr/>
            </p:nvSpPr>
            <p:spPr bwMode="auto">
              <a:xfrm>
                <a:off x="2015" y="3440"/>
                <a:ext cx="6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W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1" name="Rectangle 552"/>
              <p:cNvSpPr>
                <a:spLocks noChangeArrowheads="1"/>
              </p:cNvSpPr>
              <p:nvPr/>
            </p:nvSpPr>
            <p:spPr bwMode="auto">
              <a:xfrm>
                <a:off x="2090" y="3440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2" name="Rectangle 553"/>
              <p:cNvSpPr>
                <a:spLocks noChangeArrowheads="1"/>
              </p:cNvSpPr>
              <p:nvPr/>
            </p:nvSpPr>
            <p:spPr bwMode="auto">
              <a:xfrm>
                <a:off x="2115" y="3440"/>
                <a:ext cx="1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3" name="Rectangle 554"/>
              <p:cNvSpPr>
                <a:spLocks noChangeArrowheads="1"/>
              </p:cNvSpPr>
              <p:nvPr/>
            </p:nvSpPr>
            <p:spPr bwMode="auto">
              <a:xfrm>
                <a:off x="2132" y="3440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4" name="Rectangle 555"/>
              <p:cNvSpPr>
                <a:spLocks noChangeArrowheads="1"/>
              </p:cNvSpPr>
              <p:nvPr/>
            </p:nvSpPr>
            <p:spPr bwMode="auto">
              <a:xfrm>
                <a:off x="2153" y="3440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5" name="Rectangle 556"/>
              <p:cNvSpPr>
                <a:spLocks noChangeArrowheads="1"/>
              </p:cNvSpPr>
              <p:nvPr/>
            </p:nvSpPr>
            <p:spPr bwMode="auto">
              <a:xfrm>
                <a:off x="2197" y="3440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-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6" name="Rectangle 557"/>
              <p:cNvSpPr>
                <a:spLocks noChangeArrowheads="1"/>
              </p:cNvSpPr>
              <p:nvPr/>
            </p:nvSpPr>
            <p:spPr bwMode="auto">
              <a:xfrm>
                <a:off x="2223" y="3440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b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7" name="Rectangle 558"/>
              <p:cNvSpPr>
                <a:spLocks noChangeArrowheads="1"/>
              </p:cNvSpPr>
              <p:nvPr/>
            </p:nvSpPr>
            <p:spPr bwMode="auto">
              <a:xfrm>
                <a:off x="2265" y="3440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8" name="Rectangle 559"/>
              <p:cNvSpPr>
                <a:spLocks noChangeArrowheads="1"/>
              </p:cNvSpPr>
              <p:nvPr/>
            </p:nvSpPr>
            <p:spPr bwMode="auto">
              <a:xfrm>
                <a:off x="2309" y="3440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9" name="Rectangle 560"/>
              <p:cNvSpPr>
                <a:spLocks noChangeArrowheads="1"/>
              </p:cNvSpPr>
              <p:nvPr/>
            </p:nvSpPr>
            <p:spPr bwMode="auto">
              <a:xfrm>
                <a:off x="2349" y="3440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k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0" name="Rectangle 561"/>
              <p:cNvSpPr>
                <a:spLocks noChangeArrowheads="1"/>
              </p:cNvSpPr>
              <p:nvPr/>
            </p:nvSpPr>
            <p:spPr bwMode="auto">
              <a:xfrm>
                <a:off x="2386" y="3440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1" name="Rectangle 562"/>
              <p:cNvSpPr>
                <a:spLocks noChangeArrowheads="1"/>
              </p:cNvSpPr>
              <p:nvPr/>
            </p:nvSpPr>
            <p:spPr bwMode="auto">
              <a:xfrm>
                <a:off x="2409" y="3440"/>
                <a:ext cx="3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2" name="Rectangle 563"/>
              <p:cNvSpPr>
                <a:spLocks noChangeArrowheads="1"/>
              </p:cNvSpPr>
              <p:nvPr/>
            </p:nvSpPr>
            <p:spPr bwMode="auto">
              <a:xfrm>
                <a:off x="2447" y="3440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3" name="Rectangle 564"/>
              <p:cNvSpPr>
                <a:spLocks noChangeArrowheads="1"/>
              </p:cNvSpPr>
              <p:nvPr/>
            </p:nvSpPr>
            <p:spPr bwMode="auto">
              <a:xfrm>
                <a:off x="2468" y="3440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4" name="Rectangle 565"/>
              <p:cNvSpPr>
                <a:spLocks noChangeArrowheads="1"/>
              </p:cNvSpPr>
              <p:nvPr/>
            </p:nvSpPr>
            <p:spPr bwMode="auto">
              <a:xfrm>
                <a:off x="2512" y="3440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80808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5" name="Line 566"/>
              <p:cNvSpPr>
                <a:spLocks noChangeShapeType="1"/>
              </p:cNvSpPr>
              <p:nvPr/>
            </p:nvSpPr>
            <p:spPr bwMode="auto">
              <a:xfrm>
                <a:off x="2174" y="2042"/>
                <a:ext cx="492" cy="544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Freeform 567"/>
              <p:cNvSpPr>
                <a:spLocks/>
              </p:cNvSpPr>
              <p:nvPr/>
            </p:nvSpPr>
            <p:spPr bwMode="auto">
              <a:xfrm>
                <a:off x="2323" y="101"/>
                <a:ext cx="3408" cy="3815"/>
              </a:xfrm>
              <a:custGeom>
                <a:avLst/>
                <a:gdLst>
                  <a:gd name="T0" fmla="*/ 0 w 3408"/>
                  <a:gd name="T1" fmla="*/ 3813 h 3815"/>
                  <a:gd name="T2" fmla="*/ 3408 w 3408"/>
                  <a:gd name="T3" fmla="*/ 3815 h 3815"/>
                  <a:gd name="T4" fmla="*/ 3408 w 3408"/>
                  <a:gd name="T5" fmla="*/ 0 h 3815"/>
                  <a:gd name="T6" fmla="*/ 1247 w 3408"/>
                  <a:gd name="T7" fmla="*/ 0 h 3815"/>
                  <a:gd name="T8" fmla="*/ 1247 w 3408"/>
                  <a:gd name="T9" fmla="*/ 180 h 38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08"/>
                  <a:gd name="T16" fmla="*/ 0 h 3815"/>
                  <a:gd name="T17" fmla="*/ 3408 w 3408"/>
                  <a:gd name="T18" fmla="*/ 3815 h 38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08" h="3815">
                    <a:moveTo>
                      <a:pt x="0" y="3813"/>
                    </a:moveTo>
                    <a:lnTo>
                      <a:pt x="3408" y="3815"/>
                    </a:lnTo>
                    <a:lnTo>
                      <a:pt x="3408" y="0"/>
                    </a:lnTo>
                    <a:lnTo>
                      <a:pt x="1247" y="0"/>
                    </a:lnTo>
                    <a:lnTo>
                      <a:pt x="1247" y="180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Line 568"/>
              <p:cNvSpPr>
                <a:spLocks noChangeShapeType="1"/>
              </p:cNvSpPr>
              <p:nvPr/>
            </p:nvSpPr>
            <p:spPr bwMode="auto">
              <a:xfrm>
                <a:off x="2753" y="3279"/>
                <a:ext cx="1" cy="60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Line 569"/>
              <p:cNvSpPr>
                <a:spLocks noChangeShapeType="1"/>
              </p:cNvSpPr>
              <p:nvPr/>
            </p:nvSpPr>
            <p:spPr bwMode="auto">
              <a:xfrm>
                <a:off x="3570" y="3279"/>
                <a:ext cx="1" cy="60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Freeform 570"/>
              <p:cNvSpPr>
                <a:spLocks/>
              </p:cNvSpPr>
              <p:nvPr/>
            </p:nvSpPr>
            <p:spPr bwMode="auto">
              <a:xfrm>
                <a:off x="4810" y="665"/>
                <a:ext cx="40" cy="38"/>
              </a:xfrm>
              <a:custGeom>
                <a:avLst/>
                <a:gdLst>
                  <a:gd name="T0" fmla="*/ 0 w 40"/>
                  <a:gd name="T1" fmla="*/ 0 h 38"/>
                  <a:gd name="T2" fmla="*/ 0 w 40"/>
                  <a:gd name="T3" fmla="*/ 38 h 38"/>
                  <a:gd name="T4" fmla="*/ 40 w 40"/>
                  <a:gd name="T5" fmla="*/ 18 h 38"/>
                  <a:gd name="T6" fmla="*/ 0 w 40"/>
                  <a:gd name="T7" fmla="*/ 0 h 38"/>
                  <a:gd name="T8" fmla="*/ 0 w 40"/>
                  <a:gd name="T9" fmla="*/ 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38"/>
                  <a:gd name="T17" fmla="*/ 40 w 4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38">
                    <a:moveTo>
                      <a:pt x="0" y="0"/>
                    </a:moveTo>
                    <a:lnTo>
                      <a:pt x="0" y="38"/>
                    </a:lnTo>
                    <a:lnTo>
                      <a:pt x="40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Freeform 571"/>
              <p:cNvSpPr>
                <a:spLocks/>
              </p:cNvSpPr>
              <p:nvPr/>
            </p:nvSpPr>
            <p:spPr bwMode="auto">
              <a:xfrm>
                <a:off x="5186" y="1433"/>
                <a:ext cx="38" cy="38"/>
              </a:xfrm>
              <a:custGeom>
                <a:avLst/>
                <a:gdLst>
                  <a:gd name="T0" fmla="*/ 38 w 38"/>
                  <a:gd name="T1" fmla="*/ 0 h 38"/>
                  <a:gd name="T2" fmla="*/ 0 w 38"/>
                  <a:gd name="T3" fmla="*/ 0 h 38"/>
                  <a:gd name="T4" fmla="*/ 19 w 38"/>
                  <a:gd name="T5" fmla="*/ 38 h 38"/>
                  <a:gd name="T6" fmla="*/ 38 w 38"/>
                  <a:gd name="T7" fmla="*/ 0 h 38"/>
                  <a:gd name="T8" fmla="*/ 38 w 38"/>
                  <a:gd name="T9" fmla="*/ 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38"/>
                  <a:gd name="T17" fmla="*/ 38 w 38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38">
                    <a:moveTo>
                      <a:pt x="38" y="0"/>
                    </a:moveTo>
                    <a:lnTo>
                      <a:pt x="0" y="0"/>
                    </a:lnTo>
                    <a:lnTo>
                      <a:pt x="19" y="38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Freeform 572"/>
              <p:cNvSpPr>
                <a:spLocks/>
              </p:cNvSpPr>
              <p:nvPr/>
            </p:nvSpPr>
            <p:spPr bwMode="auto">
              <a:xfrm>
                <a:off x="4591" y="1491"/>
                <a:ext cx="40" cy="41"/>
              </a:xfrm>
              <a:custGeom>
                <a:avLst/>
                <a:gdLst>
                  <a:gd name="T0" fmla="*/ 40 w 40"/>
                  <a:gd name="T1" fmla="*/ 23 h 41"/>
                  <a:gd name="T2" fmla="*/ 12 w 40"/>
                  <a:gd name="T3" fmla="*/ 0 h 41"/>
                  <a:gd name="T4" fmla="*/ 0 w 40"/>
                  <a:gd name="T5" fmla="*/ 41 h 41"/>
                  <a:gd name="T6" fmla="*/ 40 w 40"/>
                  <a:gd name="T7" fmla="*/ 25 h 41"/>
                  <a:gd name="T8" fmla="*/ 40 w 40"/>
                  <a:gd name="T9" fmla="*/ 25 h 41"/>
                  <a:gd name="T10" fmla="*/ 40 w 40"/>
                  <a:gd name="T11" fmla="*/ 23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41"/>
                  <a:gd name="T20" fmla="*/ 40 w 40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41">
                    <a:moveTo>
                      <a:pt x="40" y="23"/>
                    </a:moveTo>
                    <a:lnTo>
                      <a:pt x="12" y="0"/>
                    </a:lnTo>
                    <a:lnTo>
                      <a:pt x="0" y="41"/>
                    </a:lnTo>
                    <a:lnTo>
                      <a:pt x="40" y="25"/>
                    </a:lnTo>
                    <a:lnTo>
                      <a:pt x="4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Freeform 573"/>
              <p:cNvSpPr>
                <a:spLocks/>
              </p:cNvSpPr>
              <p:nvPr/>
            </p:nvSpPr>
            <p:spPr bwMode="auto">
              <a:xfrm>
                <a:off x="3727" y="1471"/>
                <a:ext cx="44" cy="34"/>
              </a:xfrm>
              <a:custGeom>
                <a:avLst/>
                <a:gdLst>
                  <a:gd name="T0" fmla="*/ 42 w 44"/>
                  <a:gd name="T1" fmla="*/ 34 h 34"/>
                  <a:gd name="T2" fmla="*/ 28 w 44"/>
                  <a:gd name="T3" fmla="*/ 0 h 34"/>
                  <a:gd name="T4" fmla="*/ 0 w 44"/>
                  <a:gd name="T5" fmla="*/ 34 h 34"/>
                  <a:gd name="T6" fmla="*/ 44 w 44"/>
                  <a:gd name="T7" fmla="*/ 34 h 34"/>
                  <a:gd name="T8" fmla="*/ 44 w 44"/>
                  <a:gd name="T9" fmla="*/ 34 h 34"/>
                  <a:gd name="T10" fmla="*/ 42 w 44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"/>
                  <a:gd name="T19" fmla="*/ 0 h 34"/>
                  <a:gd name="T20" fmla="*/ 44 w 44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" h="34">
                    <a:moveTo>
                      <a:pt x="42" y="34"/>
                    </a:moveTo>
                    <a:lnTo>
                      <a:pt x="28" y="0"/>
                    </a:lnTo>
                    <a:lnTo>
                      <a:pt x="0" y="34"/>
                    </a:lnTo>
                    <a:lnTo>
                      <a:pt x="44" y="34"/>
                    </a:lnTo>
                    <a:lnTo>
                      <a:pt x="42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Freeform 574"/>
              <p:cNvSpPr>
                <a:spLocks/>
              </p:cNvSpPr>
              <p:nvPr/>
            </p:nvSpPr>
            <p:spPr bwMode="auto">
              <a:xfrm>
                <a:off x="2288" y="1681"/>
                <a:ext cx="44" cy="36"/>
              </a:xfrm>
              <a:custGeom>
                <a:avLst/>
                <a:gdLst>
                  <a:gd name="T0" fmla="*/ 42 w 44"/>
                  <a:gd name="T1" fmla="*/ 34 h 36"/>
                  <a:gd name="T2" fmla="*/ 30 w 44"/>
                  <a:gd name="T3" fmla="*/ 0 h 36"/>
                  <a:gd name="T4" fmla="*/ 0 w 44"/>
                  <a:gd name="T5" fmla="*/ 29 h 36"/>
                  <a:gd name="T6" fmla="*/ 44 w 44"/>
                  <a:gd name="T7" fmla="*/ 36 h 36"/>
                  <a:gd name="T8" fmla="*/ 44 w 44"/>
                  <a:gd name="T9" fmla="*/ 36 h 36"/>
                  <a:gd name="T10" fmla="*/ 42 w 44"/>
                  <a:gd name="T11" fmla="*/ 34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"/>
                  <a:gd name="T19" fmla="*/ 0 h 36"/>
                  <a:gd name="T20" fmla="*/ 44 w 44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" h="36">
                    <a:moveTo>
                      <a:pt x="42" y="34"/>
                    </a:moveTo>
                    <a:lnTo>
                      <a:pt x="30" y="0"/>
                    </a:lnTo>
                    <a:lnTo>
                      <a:pt x="0" y="29"/>
                    </a:lnTo>
                    <a:lnTo>
                      <a:pt x="44" y="36"/>
                    </a:lnTo>
                    <a:lnTo>
                      <a:pt x="42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Rectangle 575"/>
              <p:cNvSpPr>
                <a:spLocks noChangeArrowheads="1"/>
              </p:cNvSpPr>
              <p:nvPr/>
            </p:nvSpPr>
            <p:spPr bwMode="auto">
              <a:xfrm rot="-1200000">
                <a:off x="2526" y="1515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5" name="Rectangle 576"/>
              <p:cNvSpPr>
                <a:spLocks noChangeArrowheads="1"/>
              </p:cNvSpPr>
              <p:nvPr/>
            </p:nvSpPr>
            <p:spPr bwMode="auto">
              <a:xfrm rot="-1200000">
                <a:off x="2544" y="1507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(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6" name="Rectangle 577"/>
              <p:cNvSpPr>
                <a:spLocks noChangeArrowheads="1"/>
              </p:cNvSpPr>
              <p:nvPr/>
            </p:nvSpPr>
            <p:spPr bwMode="auto">
              <a:xfrm rot="-1200000">
                <a:off x="2569" y="1494"/>
                <a:ext cx="5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7" name="Rectangle 578"/>
              <p:cNvSpPr>
                <a:spLocks noChangeArrowheads="1"/>
              </p:cNvSpPr>
              <p:nvPr/>
            </p:nvSpPr>
            <p:spPr bwMode="auto">
              <a:xfrm rot="-1200000">
                <a:off x="2625" y="1476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8" name="Rectangle 579"/>
              <p:cNvSpPr>
                <a:spLocks noChangeArrowheads="1"/>
              </p:cNvSpPr>
              <p:nvPr/>
            </p:nvSpPr>
            <p:spPr bwMode="auto">
              <a:xfrm rot="-1200000">
                <a:off x="2666" y="1465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9" name="Rectangle 580"/>
              <p:cNvSpPr>
                <a:spLocks noChangeArrowheads="1"/>
              </p:cNvSpPr>
              <p:nvPr/>
            </p:nvSpPr>
            <p:spPr bwMode="auto">
              <a:xfrm rot="-1200000">
                <a:off x="2686" y="1456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0" name="Rectangle 581"/>
              <p:cNvSpPr>
                <a:spLocks noChangeArrowheads="1"/>
              </p:cNvSpPr>
              <p:nvPr/>
            </p:nvSpPr>
            <p:spPr bwMode="auto">
              <a:xfrm rot="-1200000">
                <a:off x="2729" y="1443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1" name="Rectangle 582"/>
              <p:cNvSpPr>
                <a:spLocks noChangeArrowheads="1"/>
              </p:cNvSpPr>
              <p:nvPr/>
            </p:nvSpPr>
            <p:spPr bwMode="auto">
              <a:xfrm rot="-1200000">
                <a:off x="2750" y="1437"/>
                <a:ext cx="1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'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2" name="Rectangle 583"/>
              <p:cNvSpPr>
                <a:spLocks noChangeArrowheads="1"/>
              </p:cNvSpPr>
              <p:nvPr/>
            </p:nvSpPr>
            <p:spPr bwMode="auto">
              <a:xfrm rot="-1200000">
                <a:off x="2763" y="142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3" name="Rectangle 584"/>
              <p:cNvSpPr>
                <a:spLocks noChangeArrowheads="1"/>
              </p:cNvSpPr>
              <p:nvPr/>
            </p:nvSpPr>
            <p:spPr bwMode="auto">
              <a:xfrm rot="-1200000">
                <a:off x="2803" y="1409"/>
                <a:ext cx="6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W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4" name="Rectangle 585"/>
              <p:cNvSpPr>
                <a:spLocks noChangeArrowheads="1"/>
              </p:cNvSpPr>
              <p:nvPr/>
            </p:nvSpPr>
            <p:spPr bwMode="auto">
              <a:xfrm rot="-1200000">
                <a:off x="2874" y="1394"/>
                <a:ext cx="1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'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5" name="Rectangle 586"/>
              <p:cNvSpPr>
                <a:spLocks noChangeArrowheads="1"/>
              </p:cNvSpPr>
              <p:nvPr/>
            </p:nvSpPr>
            <p:spPr bwMode="auto">
              <a:xfrm rot="-1200000">
                <a:off x="2888" y="1385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)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6" name="Rectangle 587"/>
              <p:cNvSpPr>
                <a:spLocks noChangeArrowheads="1"/>
              </p:cNvSpPr>
              <p:nvPr/>
            </p:nvSpPr>
            <p:spPr bwMode="auto">
              <a:xfrm rot="-1200000">
                <a:off x="2911" y="1380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7" name="Rectangle 588"/>
              <p:cNvSpPr>
                <a:spLocks noChangeArrowheads="1"/>
              </p:cNvSpPr>
              <p:nvPr/>
            </p:nvSpPr>
            <p:spPr bwMode="auto">
              <a:xfrm rot="-1200000">
                <a:off x="2931" y="1368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8" name="Rectangle 589"/>
              <p:cNvSpPr>
                <a:spLocks noChangeArrowheads="1"/>
              </p:cNvSpPr>
              <p:nvPr/>
            </p:nvSpPr>
            <p:spPr bwMode="auto">
              <a:xfrm rot="-1200000">
                <a:off x="2972" y="135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9" name="Rectangle 590"/>
              <p:cNvSpPr>
                <a:spLocks noChangeArrowheads="1"/>
              </p:cNvSpPr>
              <p:nvPr/>
            </p:nvSpPr>
            <p:spPr bwMode="auto">
              <a:xfrm rot="-1200000">
                <a:off x="2997" y="1348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0" name="Rectangle 591"/>
              <p:cNvSpPr>
                <a:spLocks noChangeArrowheads="1"/>
              </p:cNvSpPr>
              <p:nvPr/>
            </p:nvSpPr>
            <p:spPr bwMode="auto">
              <a:xfrm rot="-1200000">
                <a:off x="3016" y="1340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(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1" name="Rectangle 592"/>
              <p:cNvSpPr>
                <a:spLocks noChangeArrowheads="1"/>
              </p:cNvSpPr>
              <p:nvPr/>
            </p:nvSpPr>
            <p:spPr bwMode="auto">
              <a:xfrm rot="-1200000">
                <a:off x="3041" y="1327"/>
                <a:ext cx="5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2" name="Rectangle 593"/>
              <p:cNvSpPr>
                <a:spLocks noChangeArrowheads="1"/>
              </p:cNvSpPr>
              <p:nvPr/>
            </p:nvSpPr>
            <p:spPr bwMode="auto">
              <a:xfrm rot="-1200000">
                <a:off x="3097" y="1309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3" name="Rectangle 594"/>
              <p:cNvSpPr>
                <a:spLocks noChangeArrowheads="1"/>
              </p:cNvSpPr>
              <p:nvPr/>
            </p:nvSpPr>
            <p:spPr bwMode="auto">
              <a:xfrm rot="-1200000">
                <a:off x="3140" y="1298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4" name="Rectangle 595"/>
              <p:cNvSpPr>
                <a:spLocks noChangeArrowheads="1"/>
              </p:cNvSpPr>
              <p:nvPr/>
            </p:nvSpPr>
            <p:spPr bwMode="auto">
              <a:xfrm rot="-1200000">
                <a:off x="3158" y="1289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5" name="Rectangle 596"/>
              <p:cNvSpPr>
                <a:spLocks noChangeArrowheads="1"/>
              </p:cNvSpPr>
              <p:nvPr/>
            </p:nvSpPr>
            <p:spPr bwMode="auto">
              <a:xfrm rot="-1200000">
                <a:off x="3203" y="1276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6" name="Rectangle 597"/>
              <p:cNvSpPr>
                <a:spLocks noChangeArrowheads="1"/>
              </p:cNvSpPr>
              <p:nvPr/>
            </p:nvSpPr>
            <p:spPr bwMode="auto">
              <a:xfrm rot="-1200000">
                <a:off x="3222" y="1270"/>
                <a:ext cx="1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'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7" name="Rectangle 598"/>
              <p:cNvSpPr>
                <a:spLocks noChangeArrowheads="1"/>
              </p:cNvSpPr>
              <p:nvPr/>
            </p:nvSpPr>
            <p:spPr bwMode="auto">
              <a:xfrm rot="-1200000">
                <a:off x="3235" y="1260"/>
                <a:ext cx="4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8" name="Rectangle 599"/>
              <p:cNvSpPr>
                <a:spLocks noChangeArrowheads="1"/>
              </p:cNvSpPr>
              <p:nvPr/>
            </p:nvSpPr>
            <p:spPr bwMode="auto">
              <a:xfrm rot="-1200000">
                <a:off x="3284" y="1239"/>
                <a:ext cx="68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W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9" name="Rectangle 600"/>
              <p:cNvSpPr>
                <a:spLocks noChangeArrowheads="1"/>
              </p:cNvSpPr>
              <p:nvPr/>
            </p:nvSpPr>
            <p:spPr bwMode="auto">
              <a:xfrm rot="-1200000">
                <a:off x="3355" y="1225"/>
                <a:ext cx="1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'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0" name="Rectangle 601"/>
              <p:cNvSpPr>
                <a:spLocks noChangeArrowheads="1"/>
              </p:cNvSpPr>
              <p:nvPr/>
            </p:nvSpPr>
            <p:spPr bwMode="auto">
              <a:xfrm rot="-1200000">
                <a:off x="3369" y="1216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)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1" name="Rectangle 602"/>
              <p:cNvSpPr>
                <a:spLocks noChangeArrowheads="1"/>
              </p:cNvSpPr>
              <p:nvPr/>
            </p:nvSpPr>
            <p:spPr bwMode="auto">
              <a:xfrm rot="-1620000">
                <a:off x="4104" y="1200"/>
                <a:ext cx="24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(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2" name="Rectangle 603"/>
              <p:cNvSpPr>
                <a:spLocks noChangeArrowheads="1"/>
              </p:cNvSpPr>
              <p:nvPr/>
            </p:nvSpPr>
            <p:spPr bwMode="auto">
              <a:xfrm rot="-1620000">
                <a:off x="4125" y="1185"/>
                <a:ext cx="5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3" name="Rectangle 604"/>
              <p:cNvSpPr>
                <a:spLocks noChangeArrowheads="1"/>
              </p:cNvSpPr>
              <p:nvPr/>
            </p:nvSpPr>
            <p:spPr bwMode="auto">
              <a:xfrm rot="-1620000">
                <a:off x="4180" y="1161"/>
                <a:ext cx="4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4" name="Rectangle 605"/>
              <p:cNvSpPr>
                <a:spLocks noChangeArrowheads="1"/>
              </p:cNvSpPr>
              <p:nvPr/>
            </p:nvSpPr>
            <p:spPr bwMode="auto">
              <a:xfrm rot="-1620000">
                <a:off x="4221" y="1148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5" name="Rectangle 606"/>
              <p:cNvSpPr>
                <a:spLocks noChangeArrowheads="1"/>
              </p:cNvSpPr>
              <p:nvPr/>
            </p:nvSpPr>
            <p:spPr bwMode="auto">
              <a:xfrm rot="-1620000">
                <a:off x="4238" y="1133"/>
                <a:ext cx="4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=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6" name="Rectangle 607"/>
              <p:cNvSpPr>
                <a:spLocks noChangeArrowheads="1"/>
              </p:cNvSpPr>
              <p:nvPr/>
            </p:nvSpPr>
            <p:spPr bwMode="auto">
              <a:xfrm rot="-1620000">
                <a:off x="4281" y="1119"/>
                <a:ext cx="20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7" name="Rectangle 608"/>
              <p:cNvSpPr>
                <a:spLocks noChangeArrowheads="1"/>
              </p:cNvSpPr>
              <p:nvPr/>
            </p:nvSpPr>
            <p:spPr bwMode="auto">
              <a:xfrm rot="-1620000">
                <a:off x="4298" y="1102"/>
                <a:ext cx="5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9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Rectangle 609"/>
            <p:cNvSpPr>
              <a:spLocks noChangeArrowheads="1"/>
            </p:cNvSpPr>
            <p:nvPr/>
          </p:nvSpPr>
          <p:spPr bwMode="auto">
            <a:xfrm rot="-1620000">
              <a:off x="4349" y="1083"/>
              <a:ext cx="2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-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610"/>
            <p:cNvSpPr>
              <a:spLocks noChangeArrowheads="1"/>
            </p:cNvSpPr>
            <p:nvPr/>
          </p:nvSpPr>
          <p:spPr bwMode="auto">
            <a:xfrm rot="-1620000">
              <a:off x="4372" y="1074"/>
              <a:ext cx="2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t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1" name="Rectangle 611"/>
            <p:cNvSpPr>
              <a:spLocks noChangeArrowheads="1"/>
            </p:cNvSpPr>
            <p:nvPr/>
          </p:nvSpPr>
          <p:spPr bwMode="auto">
            <a:xfrm rot="-1620000">
              <a:off x="4392" y="1061"/>
              <a:ext cx="3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y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612"/>
            <p:cNvSpPr>
              <a:spLocks noChangeArrowheads="1"/>
            </p:cNvSpPr>
            <p:nvPr/>
          </p:nvSpPr>
          <p:spPr bwMode="auto">
            <a:xfrm rot="-1620000">
              <a:off x="4427" y="1044"/>
              <a:ext cx="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p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3" name="Rectangle 613"/>
            <p:cNvSpPr>
              <a:spLocks noChangeArrowheads="1"/>
            </p:cNvSpPr>
            <p:nvPr/>
          </p:nvSpPr>
          <p:spPr bwMode="auto">
            <a:xfrm rot="-1620000">
              <a:off x="4465" y="1025"/>
              <a:ext cx="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e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4" name="Rectangle 614"/>
            <p:cNvSpPr>
              <a:spLocks noChangeArrowheads="1"/>
            </p:cNvSpPr>
            <p:nvPr/>
          </p:nvSpPr>
          <p:spPr bwMode="auto">
            <a:xfrm rot="-1620000">
              <a:off x="4506" y="1008"/>
              <a:ext cx="2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)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5" name="Rectangle 615"/>
            <p:cNvSpPr>
              <a:spLocks noChangeArrowheads="1"/>
            </p:cNvSpPr>
            <p:nvPr/>
          </p:nvSpPr>
          <p:spPr bwMode="auto">
            <a:xfrm rot="-3000000">
              <a:off x="4656" y="1301"/>
              <a:ext cx="2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(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6" name="Rectangle 616"/>
            <p:cNvSpPr>
              <a:spLocks noChangeArrowheads="1"/>
            </p:cNvSpPr>
            <p:nvPr/>
          </p:nvSpPr>
          <p:spPr bwMode="auto">
            <a:xfrm rot="-3000000">
              <a:off x="4668" y="1268"/>
              <a:ext cx="5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O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7" name="Rectangle 617"/>
            <p:cNvSpPr>
              <a:spLocks noChangeArrowheads="1"/>
            </p:cNvSpPr>
            <p:nvPr/>
          </p:nvSpPr>
          <p:spPr bwMode="auto">
            <a:xfrm rot="-3000000">
              <a:off x="4709" y="1231"/>
              <a:ext cx="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p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8" name="Rectangle 618"/>
            <p:cNvSpPr>
              <a:spLocks noChangeArrowheads="1"/>
            </p:cNvSpPr>
            <p:nvPr/>
          </p:nvSpPr>
          <p:spPr bwMode="auto">
            <a:xfrm rot="-3000000">
              <a:off x="4740" y="1208"/>
              <a:ext cx="2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 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9" name="Rectangle 619"/>
            <p:cNvSpPr>
              <a:spLocks noChangeArrowheads="1"/>
            </p:cNvSpPr>
            <p:nvPr/>
          </p:nvSpPr>
          <p:spPr bwMode="auto">
            <a:xfrm rot="-3000000">
              <a:off x="4751" y="1182"/>
              <a:ext cx="42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=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20" name="Rectangle 620"/>
            <p:cNvSpPr>
              <a:spLocks noChangeArrowheads="1"/>
            </p:cNvSpPr>
            <p:nvPr/>
          </p:nvSpPr>
          <p:spPr bwMode="auto">
            <a:xfrm rot="-3000000">
              <a:off x="4784" y="1158"/>
              <a:ext cx="2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 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621"/>
            <p:cNvSpPr>
              <a:spLocks noChangeArrowheads="1"/>
            </p:cNvSpPr>
            <p:nvPr/>
          </p:nvSpPr>
          <p:spPr bwMode="auto">
            <a:xfrm rot="-3000000">
              <a:off x="4799" y="1144"/>
              <a:ext cx="1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'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22" name="Rectangle 622"/>
            <p:cNvSpPr>
              <a:spLocks noChangeArrowheads="1"/>
            </p:cNvSpPr>
            <p:nvPr/>
          </p:nvSpPr>
          <p:spPr bwMode="auto">
            <a:xfrm rot="-3000000">
              <a:off x="4803" y="1119"/>
              <a:ext cx="48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B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23" name="Rectangle 623"/>
            <p:cNvSpPr>
              <a:spLocks noChangeArrowheads="1"/>
            </p:cNvSpPr>
            <p:nvPr/>
          </p:nvSpPr>
          <p:spPr bwMode="auto">
            <a:xfrm rot="-3000000">
              <a:off x="4836" y="1081"/>
              <a:ext cx="48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E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24" name="Rectangle 624"/>
            <p:cNvSpPr>
              <a:spLocks noChangeArrowheads="1"/>
            </p:cNvSpPr>
            <p:nvPr/>
          </p:nvSpPr>
          <p:spPr bwMode="auto">
            <a:xfrm rot="-3000000">
              <a:off x="4869" y="1040"/>
              <a:ext cx="5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Q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25" name="Rectangle 625"/>
            <p:cNvSpPr>
              <a:spLocks noChangeArrowheads="1"/>
            </p:cNvSpPr>
            <p:nvPr/>
          </p:nvSpPr>
          <p:spPr bwMode="auto">
            <a:xfrm rot="-3000000">
              <a:off x="4914" y="1011"/>
              <a:ext cx="1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'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26" name="Rectangle 626"/>
            <p:cNvSpPr>
              <a:spLocks noChangeArrowheads="1"/>
            </p:cNvSpPr>
            <p:nvPr/>
          </p:nvSpPr>
          <p:spPr bwMode="auto">
            <a:xfrm rot="-3000000">
              <a:off x="4922" y="996"/>
              <a:ext cx="2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)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27" name="Rectangle 627"/>
            <p:cNvSpPr>
              <a:spLocks noChangeArrowheads="1"/>
            </p:cNvSpPr>
            <p:nvPr/>
          </p:nvSpPr>
          <p:spPr bwMode="auto">
            <a:xfrm rot="-5400000">
              <a:off x="5126" y="1325"/>
              <a:ext cx="2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(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28" name="Rectangle 628"/>
            <p:cNvSpPr>
              <a:spLocks noChangeArrowheads="1"/>
            </p:cNvSpPr>
            <p:nvPr/>
          </p:nvSpPr>
          <p:spPr bwMode="auto">
            <a:xfrm rot="-5400000">
              <a:off x="5110" y="1285"/>
              <a:ext cx="5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O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29" name="Rectangle 629"/>
            <p:cNvSpPr>
              <a:spLocks noChangeArrowheads="1"/>
            </p:cNvSpPr>
            <p:nvPr/>
          </p:nvSpPr>
          <p:spPr bwMode="auto">
            <a:xfrm rot="-5400000">
              <a:off x="5118" y="1233"/>
              <a:ext cx="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p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30" name="Rectangle 630"/>
            <p:cNvSpPr>
              <a:spLocks noChangeArrowheads="1"/>
            </p:cNvSpPr>
            <p:nvPr/>
          </p:nvSpPr>
          <p:spPr bwMode="auto">
            <a:xfrm rot="-5400000">
              <a:off x="5128" y="1204"/>
              <a:ext cx="2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 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31" name="Rectangle 631"/>
            <p:cNvSpPr>
              <a:spLocks noChangeArrowheads="1"/>
            </p:cNvSpPr>
            <p:nvPr/>
          </p:nvSpPr>
          <p:spPr bwMode="auto">
            <a:xfrm rot="-5400000">
              <a:off x="5117" y="1170"/>
              <a:ext cx="42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=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32" name="Rectangle 632"/>
            <p:cNvSpPr>
              <a:spLocks noChangeArrowheads="1"/>
            </p:cNvSpPr>
            <p:nvPr/>
          </p:nvSpPr>
          <p:spPr bwMode="auto">
            <a:xfrm rot="-5400000">
              <a:off x="5128" y="1138"/>
              <a:ext cx="2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 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33" name="Rectangle 633"/>
            <p:cNvSpPr>
              <a:spLocks noChangeArrowheads="1"/>
            </p:cNvSpPr>
            <p:nvPr/>
          </p:nvSpPr>
          <p:spPr bwMode="auto">
            <a:xfrm rot="-5400000">
              <a:off x="5131" y="1120"/>
              <a:ext cx="1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'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34" name="Rectangle 634"/>
            <p:cNvSpPr>
              <a:spLocks noChangeArrowheads="1"/>
            </p:cNvSpPr>
            <p:nvPr/>
          </p:nvSpPr>
          <p:spPr bwMode="auto">
            <a:xfrm rot="-5400000">
              <a:off x="5120" y="1093"/>
              <a:ext cx="3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J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35" name="Rectangle 635"/>
            <p:cNvSpPr>
              <a:spLocks noChangeArrowheads="1"/>
            </p:cNvSpPr>
            <p:nvPr/>
          </p:nvSpPr>
          <p:spPr bwMode="auto">
            <a:xfrm rot="-5400000">
              <a:off x="5131" y="1068"/>
              <a:ext cx="1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'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36" name="Rectangle 636"/>
            <p:cNvSpPr>
              <a:spLocks noChangeArrowheads="1"/>
            </p:cNvSpPr>
            <p:nvPr/>
          </p:nvSpPr>
          <p:spPr bwMode="auto">
            <a:xfrm rot="-5400000">
              <a:off x="5126" y="1047"/>
              <a:ext cx="2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)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37" name="Rectangle 637"/>
            <p:cNvSpPr>
              <a:spLocks noChangeArrowheads="1"/>
            </p:cNvSpPr>
            <p:nvPr/>
          </p:nvSpPr>
          <p:spPr bwMode="auto">
            <a:xfrm rot="2880000">
              <a:off x="2310" y="2070"/>
              <a:ext cx="2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 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38" name="Rectangle 638"/>
            <p:cNvSpPr>
              <a:spLocks noChangeArrowheads="1"/>
            </p:cNvSpPr>
            <p:nvPr/>
          </p:nvSpPr>
          <p:spPr bwMode="auto">
            <a:xfrm rot="2880000">
              <a:off x="2324" y="2088"/>
              <a:ext cx="2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(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39" name="Rectangle 639"/>
            <p:cNvSpPr>
              <a:spLocks noChangeArrowheads="1"/>
            </p:cNvSpPr>
            <p:nvPr/>
          </p:nvSpPr>
          <p:spPr bwMode="auto">
            <a:xfrm rot="2880000">
              <a:off x="2337" y="2118"/>
              <a:ext cx="5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O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40" name="Rectangle 640"/>
            <p:cNvSpPr>
              <a:spLocks noChangeArrowheads="1"/>
            </p:cNvSpPr>
            <p:nvPr/>
          </p:nvSpPr>
          <p:spPr bwMode="auto">
            <a:xfrm rot="2880000">
              <a:off x="2381" y="2157"/>
              <a:ext cx="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p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41" name="Rectangle 641"/>
            <p:cNvSpPr>
              <a:spLocks noChangeArrowheads="1"/>
            </p:cNvSpPr>
            <p:nvPr/>
          </p:nvSpPr>
          <p:spPr bwMode="auto">
            <a:xfrm rot="2880000">
              <a:off x="2411" y="2181"/>
              <a:ext cx="2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 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42" name="Rectangle 642"/>
            <p:cNvSpPr>
              <a:spLocks noChangeArrowheads="1"/>
            </p:cNvSpPr>
            <p:nvPr/>
          </p:nvSpPr>
          <p:spPr bwMode="auto">
            <a:xfrm rot="2880000">
              <a:off x="2421" y="2205"/>
              <a:ext cx="42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=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43" name="Rectangle 643"/>
            <p:cNvSpPr>
              <a:spLocks noChangeArrowheads="1"/>
            </p:cNvSpPr>
            <p:nvPr/>
          </p:nvSpPr>
          <p:spPr bwMode="auto">
            <a:xfrm rot="2880000">
              <a:off x="2455" y="2228"/>
              <a:ext cx="2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 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44" name="Rectangle 644"/>
            <p:cNvSpPr>
              <a:spLocks noChangeArrowheads="1"/>
            </p:cNvSpPr>
            <p:nvPr/>
          </p:nvSpPr>
          <p:spPr bwMode="auto">
            <a:xfrm rot="2880000">
              <a:off x="2471" y="2242"/>
              <a:ext cx="1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'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45" name="Rectangle 645"/>
            <p:cNvSpPr>
              <a:spLocks noChangeArrowheads="1"/>
            </p:cNvSpPr>
            <p:nvPr/>
          </p:nvSpPr>
          <p:spPr bwMode="auto">
            <a:xfrm rot="2880000">
              <a:off x="2476" y="2266"/>
              <a:ext cx="48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S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46" name="Rectangle 646"/>
            <p:cNvSpPr>
              <a:spLocks noChangeArrowheads="1"/>
            </p:cNvSpPr>
            <p:nvPr/>
          </p:nvSpPr>
          <p:spPr bwMode="auto">
            <a:xfrm rot="2880000">
              <a:off x="2507" y="2312"/>
              <a:ext cx="68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W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47" name="Rectangle 647"/>
            <p:cNvSpPr>
              <a:spLocks noChangeArrowheads="1"/>
            </p:cNvSpPr>
            <p:nvPr/>
          </p:nvSpPr>
          <p:spPr bwMode="auto">
            <a:xfrm rot="2880000">
              <a:off x="2562" y="2344"/>
              <a:ext cx="1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'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48" name="Rectangle 648"/>
            <p:cNvSpPr>
              <a:spLocks noChangeArrowheads="1"/>
            </p:cNvSpPr>
            <p:nvPr/>
          </p:nvSpPr>
          <p:spPr bwMode="auto">
            <a:xfrm rot="2880000">
              <a:off x="2572" y="2359"/>
              <a:ext cx="2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)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49" name="Rectangle 649"/>
            <p:cNvSpPr>
              <a:spLocks noChangeArrowheads="1"/>
            </p:cNvSpPr>
            <p:nvPr/>
          </p:nvSpPr>
          <p:spPr bwMode="auto">
            <a:xfrm rot="-5400000">
              <a:off x="1854" y="2499"/>
              <a:ext cx="2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(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50" name="Rectangle 650"/>
            <p:cNvSpPr>
              <a:spLocks noChangeArrowheads="1"/>
            </p:cNvSpPr>
            <p:nvPr/>
          </p:nvSpPr>
          <p:spPr bwMode="auto">
            <a:xfrm rot="-5400000">
              <a:off x="1838" y="2457"/>
              <a:ext cx="5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O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51" name="Rectangle 651"/>
            <p:cNvSpPr>
              <a:spLocks noChangeArrowheads="1"/>
            </p:cNvSpPr>
            <p:nvPr/>
          </p:nvSpPr>
          <p:spPr bwMode="auto">
            <a:xfrm rot="-5400000">
              <a:off x="1846" y="2407"/>
              <a:ext cx="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p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52" name="Rectangle 652"/>
            <p:cNvSpPr>
              <a:spLocks noChangeArrowheads="1"/>
            </p:cNvSpPr>
            <p:nvPr/>
          </p:nvSpPr>
          <p:spPr bwMode="auto">
            <a:xfrm rot="-5400000">
              <a:off x="1856" y="2375"/>
              <a:ext cx="2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 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53" name="Rectangle 653"/>
            <p:cNvSpPr>
              <a:spLocks noChangeArrowheads="1"/>
            </p:cNvSpPr>
            <p:nvPr/>
          </p:nvSpPr>
          <p:spPr bwMode="auto">
            <a:xfrm rot="-5400000">
              <a:off x="1845" y="2344"/>
              <a:ext cx="42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=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54" name="Rectangle 654"/>
            <p:cNvSpPr>
              <a:spLocks noChangeArrowheads="1"/>
            </p:cNvSpPr>
            <p:nvPr/>
          </p:nvSpPr>
          <p:spPr bwMode="auto">
            <a:xfrm rot="-5400000">
              <a:off x="1856" y="2310"/>
              <a:ext cx="2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 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55" name="Rectangle 655"/>
            <p:cNvSpPr>
              <a:spLocks noChangeArrowheads="1"/>
            </p:cNvSpPr>
            <p:nvPr/>
          </p:nvSpPr>
          <p:spPr bwMode="auto">
            <a:xfrm rot="-5400000">
              <a:off x="1859" y="2292"/>
              <a:ext cx="1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'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56" name="Rectangle 656"/>
            <p:cNvSpPr>
              <a:spLocks noChangeArrowheads="1"/>
            </p:cNvSpPr>
            <p:nvPr/>
          </p:nvSpPr>
          <p:spPr bwMode="auto">
            <a:xfrm rot="-5400000">
              <a:off x="1846" y="2265"/>
              <a:ext cx="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L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57" name="Rectangle 657"/>
            <p:cNvSpPr>
              <a:spLocks noChangeArrowheads="1"/>
            </p:cNvSpPr>
            <p:nvPr/>
          </p:nvSpPr>
          <p:spPr bwMode="auto">
            <a:xfrm rot="-5400000">
              <a:off x="1832" y="2208"/>
              <a:ext cx="68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W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58" name="Rectangle 658"/>
            <p:cNvSpPr>
              <a:spLocks noChangeArrowheads="1"/>
            </p:cNvSpPr>
            <p:nvPr/>
          </p:nvSpPr>
          <p:spPr bwMode="auto">
            <a:xfrm rot="-5400000">
              <a:off x="1859" y="2165"/>
              <a:ext cx="1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'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59" name="Rectangle 659"/>
            <p:cNvSpPr>
              <a:spLocks noChangeArrowheads="1"/>
            </p:cNvSpPr>
            <p:nvPr/>
          </p:nvSpPr>
          <p:spPr bwMode="auto">
            <a:xfrm rot="-5400000">
              <a:off x="1854" y="2147"/>
              <a:ext cx="2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)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60" name="Freeform 660"/>
            <p:cNvSpPr>
              <a:spLocks/>
            </p:cNvSpPr>
            <p:nvPr/>
          </p:nvSpPr>
          <p:spPr bwMode="auto">
            <a:xfrm>
              <a:off x="1917" y="2559"/>
              <a:ext cx="37" cy="38"/>
            </a:xfrm>
            <a:custGeom>
              <a:avLst/>
              <a:gdLst>
                <a:gd name="T0" fmla="*/ 37 w 37"/>
                <a:gd name="T1" fmla="*/ 0 h 38"/>
                <a:gd name="T2" fmla="*/ 0 w 37"/>
                <a:gd name="T3" fmla="*/ 2 h 38"/>
                <a:gd name="T4" fmla="*/ 18 w 37"/>
                <a:gd name="T5" fmla="*/ 38 h 38"/>
                <a:gd name="T6" fmla="*/ 37 w 37"/>
                <a:gd name="T7" fmla="*/ 2 h 38"/>
                <a:gd name="T8" fmla="*/ 37 w 37"/>
                <a:gd name="T9" fmla="*/ 2 h 38"/>
                <a:gd name="T10" fmla="*/ 37 w 37"/>
                <a:gd name="T11" fmla="*/ 0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"/>
                <a:gd name="T19" fmla="*/ 0 h 38"/>
                <a:gd name="T20" fmla="*/ 37 w 37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" h="38">
                  <a:moveTo>
                    <a:pt x="37" y="0"/>
                  </a:moveTo>
                  <a:lnTo>
                    <a:pt x="0" y="2"/>
                  </a:lnTo>
                  <a:lnTo>
                    <a:pt x="18" y="38"/>
                  </a:lnTo>
                  <a:lnTo>
                    <a:pt x="37" y="2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661"/>
            <p:cNvSpPr>
              <a:spLocks/>
            </p:cNvSpPr>
            <p:nvPr/>
          </p:nvSpPr>
          <p:spPr bwMode="auto">
            <a:xfrm>
              <a:off x="2643" y="2564"/>
              <a:ext cx="42" cy="40"/>
            </a:xfrm>
            <a:custGeom>
              <a:avLst/>
              <a:gdLst>
                <a:gd name="T0" fmla="*/ 28 w 42"/>
                <a:gd name="T1" fmla="*/ 0 h 40"/>
                <a:gd name="T2" fmla="*/ 0 w 42"/>
                <a:gd name="T3" fmla="*/ 27 h 40"/>
                <a:gd name="T4" fmla="*/ 42 w 42"/>
                <a:gd name="T5" fmla="*/ 40 h 40"/>
                <a:gd name="T6" fmla="*/ 30 w 42"/>
                <a:gd name="T7" fmla="*/ 0 h 40"/>
                <a:gd name="T8" fmla="*/ 30 w 42"/>
                <a:gd name="T9" fmla="*/ 0 h 40"/>
                <a:gd name="T10" fmla="*/ 28 w 42"/>
                <a:gd name="T11" fmla="*/ 0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"/>
                <a:gd name="T19" fmla="*/ 0 h 40"/>
                <a:gd name="T20" fmla="*/ 42 w 42"/>
                <a:gd name="T21" fmla="*/ 40 h 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" h="40">
                  <a:moveTo>
                    <a:pt x="28" y="0"/>
                  </a:moveTo>
                  <a:lnTo>
                    <a:pt x="0" y="27"/>
                  </a:lnTo>
                  <a:lnTo>
                    <a:pt x="42" y="40"/>
                  </a:lnTo>
                  <a:lnTo>
                    <a:pt x="3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662"/>
            <p:cNvSpPr>
              <a:spLocks/>
            </p:cNvSpPr>
            <p:nvPr/>
          </p:nvSpPr>
          <p:spPr bwMode="auto">
            <a:xfrm>
              <a:off x="3552" y="2559"/>
              <a:ext cx="37" cy="38"/>
            </a:xfrm>
            <a:custGeom>
              <a:avLst/>
              <a:gdLst>
                <a:gd name="T0" fmla="*/ 37 w 37"/>
                <a:gd name="T1" fmla="*/ 0 h 38"/>
                <a:gd name="T2" fmla="*/ 0 w 37"/>
                <a:gd name="T3" fmla="*/ 2 h 38"/>
                <a:gd name="T4" fmla="*/ 18 w 37"/>
                <a:gd name="T5" fmla="*/ 38 h 38"/>
                <a:gd name="T6" fmla="*/ 37 w 37"/>
                <a:gd name="T7" fmla="*/ 2 h 38"/>
                <a:gd name="T8" fmla="*/ 37 w 37"/>
                <a:gd name="T9" fmla="*/ 2 h 38"/>
                <a:gd name="T10" fmla="*/ 37 w 37"/>
                <a:gd name="T11" fmla="*/ 0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"/>
                <a:gd name="T19" fmla="*/ 0 h 38"/>
                <a:gd name="T20" fmla="*/ 37 w 37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" h="38">
                  <a:moveTo>
                    <a:pt x="37" y="0"/>
                  </a:moveTo>
                  <a:lnTo>
                    <a:pt x="0" y="2"/>
                  </a:lnTo>
                  <a:lnTo>
                    <a:pt x="18" y="38"/>
                  </a:lnTo>
                  <a:lnTo>
                    <a:pt x="37" y="2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663"/>
            <p:cNvSpPr>
              <a:spLocks/>
            </p:cNvSpPr>
            <p:nvPr/>
          </p:nvSpPr>
          <p:spPr bwMode="auto">
            <a:xfrm>
              <a:off x="3552" y="3873"/>
              <a:ext cx="37" cy="38"/>
            </a:xfrm>
            <a:custGeom>
              <a:avLst/>
              <a:gdLst>
                <a:gd name="T0" fmla="*/ 37 w 37"/>
                <a:gd name="T1" fmla="*/ 0 h 38"/>
                <a:gd name="T2" fmla="*/ 0 w 37"/>
                <a:gd name="T3" fmla="*/ 0 h 38"/>
                <a:gd name="T4" fmla="*/ 18 w 37"/>
                <a:gd name="T5" fmla="*/ 38 h 38"/>
                <a:gd name="T6" fmla="*/ 37 w 37"/>
                <a:gd name="T7" fmla="*/ 0 h 38"/>
                <a:gd name="T8" fmla="*/ 37 w 37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8"/>
                <a:gd name="T17" fmla="*/ 37 w 37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8">
                  <a:moveTo>
                    <a:pt x="37" y="0"/>
                  </a:moveTo>
                  <a:lnTo>
                    <a:pt x="0" y="0"/>
                  </a:lnTo>
                  <a:lnTo>
                    <a:pt x="18" y="3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664"/>
            <p:cNvSpPr>
              <a:spLocks/>
            </p:cNvSpPr>
            <p:nvPr/>
          </p:nvSpPr>
          <p:spPr bwMode="auto">
            <a:xfrm>
              <a:off x="2734" y="3873"/>
              <a:ext cx="38" cy="38"/>
            </a:xfrm>
            <a:custGeom>
              <a:avLst/>
              <a:gdLst>
                <a:gd name="T0" fmla="*/ 38 w 38"/>
                <a:gd name="T1" fmla="*/ 0 h 38"/>
                <a:gd name="T2" fmla="*/ 0 w 38"/>
                <a:gd name="T3" fmla="*/ 0 h 38"/>
                <a:gd name="T4" fmla="*/ 19 w 38"/>
                <a:gd name="T5" fmla="*/ 38 h 38"/>
                <a:gd name="T6" fmla="*/ 38 w 38"/>
                <a:gd name="T7" fmla="*/ 0 h 38"/>
                <a:gd name="T8" fmla="*/ 38 w 38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8"/>
                <a:gd name="T17" fmla="*/ 38 w 38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8">
                  <a:moveTo>
                    <a:pt x="38" y="0"/>
                  </a:moveTo>
                  <a:lnTo>
                    <a:pt x="0" y="0"/>
                  </a:lnTo>
                  <a:lnTo>
                    <a:pt x="19" y="3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65"/>
            <p:cNvSpPr>
              <a:spLocks/>
            </p:cNvSpPr>
            <p:nvPr/>
          </p:nvSpPr>
          <p:spPr bwMode="auto">
            <a:xfrm>
              <a:off x="2512" y="3896"/>
              <a:ext cx="40" cy="38"/>
            </a:xfrm>
            <a:custGeom>
              <a:avLst/>
              <a:gdLst>
                <a:gd name="T0" fmla="*/ 0 w 40"/>
                <a:gd name="T1" fmla="*/ 0 h 38"/>
                <a:gd name="T2" fmla="*/ 3 w 40"/>
                <a:gd name="T3" fmla="*/ 38 h 38"/>
                <a:gd name="T4" fmla="*/ 40 w 40"/>
                <a:gd name="T5" fmla="*/ 20 h 38"/>
                <a:gd name="T6" fmla="*/ 3 w 40"/>
                <a:gd name="T7" fmla="*/ 2 h 38"/>
                <a:gd name="T8" fmla="*/ 3 w 40"/>
                <a:gd name="T9" fmla="*/ 2 h 38"/>
                <a:gd name="T10" fmla="*/ 0 w 40"/>
                <a:gd name="T11" fmla="*/ 0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"/>
                <a:gd name="T19" fmla="*/ 0 h 38"/>
                <a:gd name="T20" fmla="*/ 40 w 40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" h="38">
                  <a:moveTo>
                    <a:pt x="0" y="0"/>
                  </a:moveTo>
                  <a:lnTo>
                    <a:pt x="3" y="38"/>
                  </a:lnTo>
                  <a:lnTo>
                    <a:pt x="40" y="20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666"/>
            <p:cNvSpPr>
              <a:spLocks noChangeArrowheads="1"/>
            </p:cNvSpPr>
            <p:nvPr/>
          </p:nvSpPr>
          <p:spPr bwMode="auto">
            <a:xfrm>
              <a:off x="1627" y="3523"/>
              <a:ext cx="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4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67" name="Rectangle 667"/>
            <p:cNvSpPr>
              <a:spLocks noChangeArrowheads="1"/>
            </p:cNvSpPr>
            <p:nvPr/>
          </p:nvSpPr>
          <p:spPr bwMode="auto">
            <a:xfrm>
              <a:off x="3262" y="292"/>
              <a:ext cx="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0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68" name="Rectangle 668"/>
            <p:cNvSpPr>
              <a:spLocks noChangeArrowheads="1"/>
            </p:cNvSpPr>
            <p:nvPr/>
          </p:nvSpPr>
          <p:spPr bwMode="auto">
            <a:xfrm>
              <a:off x="4869" y="365"/>
              <a:ext cx="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1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69" name="Rectangle 669"/>
            <p:cNvSpPr>
              <a:spLocks noChangeArrowheads="1"/>
            </p:cNvSpPr>
            <p:nvPr/>
          </p:nvSpPr>
          <p:spPr bwMode="auto">
            <a:xfrm>
              <a:off x="4869" y="1493"/>
              <a:ext cx="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9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70" name="Rectangle 670"/>
            <p:cNvSpPr>
              <a:spLocks noChangeArrowheads="1"/>
            </p:cNvSpPr>
            <p:nvPr/>
          </p:nvSpPr>
          <p:spPr bwMode="auto">
            <a:xfrm>
              <a:off x="4051" y="1493"/>
              <a:ext cx="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8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71" name="Rectangle 671"/>
            <p:cNvSpPr>
              <a:spLocks noChangeArrowheads="1"/>
            </p:cNvSpPr>
            <p:nvPr/>
          </p:nvSpPr>
          <p:spPr bwMode="auto">
            <a:xfrm>
              <a:off x="3234" y="1493"/>
              <a:ext cx="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6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72" name="Rectangle 672"/>
            <p:cNvSpPr>
              <a:spLocks noChangeArrowheads="1"/>
            </p:cNvSpPr>
            <p:nvPr/>
          </p:nvSpPr>
          <p:spPr bwMode="auto">
            <a:xfrm>
              <a:off x="1599" y="1493"/>
              <a:ext cx="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2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73" name="Rectangle 673"/>
            <p:cNvSpPr>
              <a:spLocks noChangeArrowheads="1"/>
            </p:cNvSpPr>
            <p:nvPr/>
          </p:nvSpPr>
          <p:spPr bwMode="auto">
            <a:xfrm>
              <a:off x="3234" y="2622"/>
              <a:ext cx="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7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74" name="Rectangle 674"/>
            <p:cNvSpPr>
              <a:spLocks noChangeArrowheads="1"/>
            </p:cNvSpPr>
            <p:nvPr/>
          </p:nvSpPr>
          <p:spPr bwMode="auto">
            <a:xfrm>
              <a:off x="2417" y="2622"/>
              <a:ext cx="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5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75" name="Rectangle 675"/>
            <p:cNvSpPr>
              <a:spLocks noChangeArrowheads="1"/>
            </p:cNvSpPr>
            <p:nvPr/>
          </p:nvSpPr>
          <p:spPr bwMode="auto">
            <a:xfrm>
              <a:off x="1599" y="2622"/>
              <a:ext cx="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3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76" name="Freeform 676"/>
            <p:cNvSpPr>
              <a:spLocks/>
            </p:cNvSpPr>
            <p:nvPr/>
          </p:nvSpPr>
          <p:spPr bwMode="auto">
            <a:xfrm>
              <a:off x="3552" y="265"/>
              <a:ext cx="37" cy="39"/>
            </a:xfrm>
            <a:custGeom>
              <a:avLst/>
              <a:gdLst>
                <a:gd name="T0" fmla="*/ 37 w 37"/>
                <a:gd name="T1" fmla="*/ 0 h 39"/>
                <a:gd name="T2" fmla="*/ 0 w 37"/>
                <a:gd name="T3" fmla="*/ 0 h 39"/>
                <a:gd name="T4" fmla="*/ 18 w 37"/>
                <a:gd name="T5" fmla="*/ 39 h 39"/>
                <a:gd name="T6" fmla="*/ 37 w 37"/>
                <a:gd name="T7" fmla="*/ 0 h 39"/>
                <a:gd name="T8" fmla="*/ 37 w 37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9"/>
                <a:gd name="T17" fmla="*/ 37 w 37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9">
                  <a:moveTo>
                    <a:pt x="37" y="0"/>
                  </a:moveTo>
                  <a:lnTo>
                    <a:pt x="0" y="0"/>
                  </a:lnTo>
                  <a:lnTo>
                    <a:pt x="18" y="3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677"/>
            <p:cNvSpPr>
              <a:spLocks noChangeShapeType="1"/>
            </p:cNvSpPr>
            <p:nvPr/>
          </p:nvSpPr>
          <p:spPr bwMode="auto">
            <a:xfrm>
              <a:off x="2741" y="683"/>
              <a:ext cx="376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678"/>
            <p:cNvSpPr>
              <a:spLocks/>
            </p:cNvSpPr>
            <p:nvPr/>
          </p:nvSpPr>
          <p:spPr bwMode="auto">
            <a:xfrm>
              <a:off x="3077" y="665"/>
              <a:ext cx="40" cy="38"/>
            </a:xfrm>
            <a:custGeom>
              <a:avLst/>
              <a:gdLst>
                <a:gd name="T0" fmla="*/ 0 w 40"/>
                <a:gd name="T1" fmla="*/ 0 h 38"/>
                <a:gd name="T2" fmla="*/ 3 w 40"/>
                <a:gd name="T3" fmla="*/ 38 h 38"/>
                <a:gd name="T4" fmla="*/ 40 w 40"/>
                <a:gd name="T5" fmla="*/ 18 h 38"/>
                <a:gd name="T6" fmla="*/ 3 w 40"/>
                <a:gd name="T7" fmla="*/ 0 h 38"/>
                <a:gd name="T8" fmla="*/ 3 w 40"/>
                <a:gd name="T9" fmla="*/ 0 h 38"/>
                <a:gd name="T10" fmla="*/ 0 w 40"/>
                <a:gd name="T11" fmla="*/ 0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"/>
                <a:gd name="T19" fmla="*/ 0 h 38"/>
                <a:gd name="T20" fmla="*/ 40 w 40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" h="38">
                  <a:moveTo>
                    <a:pt x="0" y="0"/>
                  </a:moveTo>
                  <a:lnTo>
                    <a:pt x="3" y="38"/>
                  </a:lnTo>
                  <a:lnTo>
                    <a:pt x="40" y="18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Rectangle 679"/>
            <p:cNvSpPr>
              <a:spLocks noChangeArrowheads="1"/>
            </p:cNvSpPr>
            <p:nvPr/>
          </p:nvSpPr>
          <p:spPr bwMode="auto">
            <a:xfrm>
              <a:off x="2538" y="642"/>
              <a:ext cx="48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S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80" name="Rectangle 680"/>
            <p:cNvSpPr>
              <a:spLocks noChangeArrowheads="1"/>
            </p:cNvSpPr>
            <p:nvPr/>
          </p:nvSpPr>
          <p:spPr bwMode="auto">
            <a:xfrm>
              <a:off x="2589" y="642"/>
              <a:ext cx="2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t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81" name="Rectangle 681"/>
            <p:cNvSpPr>
              <a:spLocks noChangeArrowheads="1"/>
            </p:cNvSpPr>
            <p:nvPr/>
          </p:nvSpPr>
          <p:spPr bwMode="auto">
            <a:xfrm>
              <a:off x="2613" y="642"/>
              <a:ext cx="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a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82" name="Rectangle 682"/>
            <p:cNvSpPr>
              <a:spLocks noChangeArrowheads="1"/>
            </p:cNvSpPr>
            <p:nvPr/>
          </p:nvSpPr>
          <p:spPr bwMode="auto">
            <a:xfrm>
              <a:off x="2655" y="642"/>
              <a:ext cx="2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r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83" name="Rectangle 683"/>
            <p:cNvSpPr>
              <a:spLocks noChangeArrowheads="1"/>
            </p:cNvSpPr>
            <p:nvPr/>
          </p:nvSpPr>
          <p:spPr bwMode="auto">
            <a:xfrm>
              <a:off x="2680" y="642"/>
              <a:ext cx="2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900">
                  <a:solidFill>
                    <a:srgbClr val="000000"/>
                  </a:solidFill>
                  <a:latin typeface="Arial" charset="0"/>
                </a:rPr>
                <a:t>t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84" name="Freeform 684"/>
            <p:cNvSpPr>
              <a:spLocks/>
            </p:cNvSpPr>
            <p:nvPr/>
          </p:nvSpPr>
          <p:spPr bwMode="auto">
            <a:xfrm>
              <a:off x="5686" y="2245"/>
              <a:ext cx="40" cy="39"/>
            </a:xfrm>
            <a:custGeom>
              <a:avLst/>
              <a:gdLst>
                <a:gd name="T0" fmla="*/ 0 w 40"/>
                <a:gd name="T1" fmla="*/ 0 h 39"/>
                <a:gd name="T2" fmla="*/ 0 w 40"/>
                <a:gd name="T3" fmla="*/ 39 h 39"/>
                <a:gd name="T4" fmla="*/ 40 w 40"/>
                <a:gd name="T5" fmla="*/ 18 h 39"/>
                <a:gd name="T6" fmla="*/ 0 w 40"/>
                <a:gd name="T7" fmla="*/ 0 h 39"/>
                <a:gd name="T8" fmla="*/ 0 w 40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39"/>
                <a:gd name="T17" fmla="*/ 40 w 40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39">
                  <a:moveTo>
                    <a:pt x="0" y="0"/>
                  </a:moveTo>
                  <a:lnTo>
                    <a:pt x="0" y="39"/>
                  </a:lnTo>
                  <a:lnTo>
                    <a:pt x="4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685"/>
            <p:cNvSpPr>
              <a:spLocks/>
            </p:cNvSpPr>
            <p:nvPr/>
          </p:nvSpPr>
          <p:spPr bwMode="auto">
            <a:xfrm>
              <a:off x="5205" y="2150"/>
              <a:ext cx="495" cy="113"/>
            </a:xfrm>
            <a:custGeom>
              <a:avLst/>
              <a:gdLst>
                <a:gd name="T0" fmla="*/ 0 w 495"/>
                <a:gd name="T1" fmla="*/ 0 h 113"/>
                <a:gd name="T2" fmla="*/ 0 w 495"/>
                <a:gd name="T3" fmla="*/ 113 h 113"/>
                <a:gd name="T4" fmla="*/ 495 w 495"/>
                <a:gd name="T5" fmla="*/ 113 h 113"/>
                <a:gd name="T6" fmla="*/ 0 60000 65536"/>
                <a:gd name="T7" fmla="*/ 0 60000 65536"/>
                <a:gd name="T8" fmla="*/ 0 60000 65536"/>
                <a:gd name="T9" fmla="*/ 0 w 495"/>
                <a:gd name="T10" fmla="*/ 0 h 113"/>
                <a:gd name="T11" fmla="*/ 495 w 495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5" h="113">
                  <a:moveTo>
                    <a:pt x="0" y="0"/>
                  </a:moveTo>
                  <a:lnTo>
                    <a:pt x="0" y="113"/>
                  </a:lnTo>
                  <a:lnTo>
                    <a:pt x="495" y="113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686"/>
            <p:cNvSpPr>
              <a:spLocks/>
            </p:cNvSpPr>
            <p:nvPr/>
          </p:nvSpPr>
          <p:spPr bwMode="auto">
            <a:xfrm>
              <a:off x="5686" y="2358"/>
              <a:ext cx="40" cy="39"/>
            </a:xfrm>
            <a:custGeom>
              <a:avLst/>
              <a:gdLst>
                <a:gd name="T0" fmla="*/ 0 w 40"/>
                <a:gd name="T1" fmla="*/ 0 h 39"/>
                <a:gd name="T2" fmla="*/ 0 w 40"/>
                <a:gd name="T3" fmla="*/ 39 h 39"/>
                <a:gd name="T4" fmla="*/ 40 w 40"/>
                <a:gd name="T5" fmla="*/ 18 h 39"/>
                <a:gd name="T6" fmla="*/ 0 w 40"/>
                <a:gd name="T7" fmla="*/ 0 h 39"/>
                <a:gd name="T8" fmla="*/ 0 w 40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39"/>
                <a:gd name="T17" fmla="*/ 40 w 40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39">
                  <a:moveTo>
                    <a:pt x="0" y="0"/>
                  </a:moveTo>
                  <a:lnTo>
                    <a:pt x="0" y="39"/>
                  </a:lnTo>
                  <a:lnTo>
                    <a:pt x="4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687"/>
            <p:cNvSpPr>
              <a:spLocks/>
            </p:cNvSpPr>
            <p:nvPr/>
          </p:nvSpPr>
          <p:spPr bwMode="auto">
            <a:xfrm>
              <a:off x="4388" y="2150"/>
              <a:ext cx="1312" cy="226"/>
            </a:xfrm>
            <a:custGeom>
              <a:avLst/>
              <a:gdLst>
                <a:gd name="T0" fmla="*/ 0 w 1312"/>
                <a:gd name="T1" fmla="*/ 0 h 226"/>
                <a:gd name="T2" fmla="*/ 0 w 1312"/>
                <a:gd name="T3" fmla="*/ 226 h 226"/>
                <a:gd name="T4" fmla="*/ 1312 w 1312"/>
                <a:gd name="T5" fmla="*/ 226 h 226"/>
                <a:gd name="T6" fmla="*/ 0 60000 65536"/>
                <a:gd name="T7" fmla="*/ 0 60000 65536"/>
                <a:gd name="T8" fmla="*/ 0 60000 65536"/>
                <a:gd name="T9" fmla="*/ 0 w 1312"/>
                <a:gd name="T10" fmla="*/ 0 h 226"/>
                <a:gd name="T11" fmla="*/ 1312 w 1312"/>
                <a:gd name="T12" fmla="*/ 226 h 2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12" h="226">
                  <a:moveTo>
                    <a:pt x="0" y="0"/>
                  </a:moveTo>
                  <a:lnTo>
                    <a:pt x="0" y="226"/>
                  </a:lnTo>
                  <a:lnTo>
                    <a:pt x="1312" y="226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Implementing this </a:t>
            </a:r>
            <a:r>
              <a:rPr lang="en-US" dirty="0" err="1" smtClean="0"/>
              <a:t>FSM</a:t>
            </a:r>
            <a:endParaRPr lang="en-US" dirty="0"/>
          </a:p>
        </p:txBody>
      </p:sp>
      <p:pic>
        <p:nvPicPr>
          <p:cNvPr id="4" name="Picture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066800"/>
            <a:ext cx="5486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404664"/>
            <a:ext cx="273630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PLA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Implementation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9512" y="4149080"/>
            <a:ext cx="3534544" cy="2466553"/>
          </a:xfrm>
          <a:prstGeom prst="rect">
            <a:avLst/>
          </a:prstGeom>
          <a:solidFill>
            <a:srgbClr val="FFFFCC"/>
          </a:solidFill>
        </p:spPr>
        <p:txBody>
          <a:bodyPr lIns="90488" tIns="44450" rIns="90488" bIns="44450"/>
          <a:lstStyle/>
          <a:p>
            <a:pPr marL="190500" marR="0" lvl="0" indent="-1905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Q: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If I picked a horizontal or vertical line could you explain it ?</a:t>
            </a:r>
          </a:p>
          <a:p>
            <a:pPr marL="190500" marR="0" lvl="0" indent="-1905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Q: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What type of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FSM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is used?</a:t>
            </a:r>
            <a:b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Mealy or Moore?</a:t>
            </a:r>
          </a:p>
        </p:txBody>
      </p:sp>
      <p:pic>
        <p:nvPicPr>
          <p:cNvPr id="7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5363" y="76200"/>
            <a:ext cx="4970462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305800" y="6096000"/>
            <a:ext cx="647700" cy="5175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kumimoji="0" lang="en-US" sz="2000">
                <a:solidFill>
                  <a:schemeClr val="tx1"/>
                </a:solidFill>
              </a:rPr>
              <a:t>next</a:t>
            </a:r>
          </a:p>
          <a:p>
            <a:pPr algn="ctr">
              <a:lnSpc>
                <a:spcPct val="70000"/>
              </a:lnSpc>
            </a:pPr>
            <a:r>
              <a:rPr kumimoji="0" lang="en-US" sz="2000">
                <a:solidFill>
                  <a:schemeClr val="tx1"/>
                </a:solidFill>
              </a:rPr>
              <a:t>state</a:t>
            </a:r>
          </a:p>
        </p:txBody>
      </p:sp>
      <p:sp>
        <p:nvSpPr>
          <p:cNvPr id="10" name="AutoShape 7"/>
          <p:cNvSpPr>
            <a:spLocks/>
          </p:cNvSpPr>
          <p:nvPr/>
        </p:nvSpPr>
        <p:spPr bwMode="auto">
          <a:xfrm>
            <a:off x="8077200" y="6019800"/>
            <a:ext cx="228600" cy="609600"/>
          </a:xfrm>
          <a:prstGeom prst="rightBrace">
            <a:avLst>
              <a:gd name="adj1" fmla="val 22222"/>
              <a:gd name="adj2" fmla="val 50000"/>
            </a:avLst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286000" y="2362200"/>
            <a:ext cx="901700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0" lang="en-US" sz="2000">
                <a:solidFill>
                  <a:schemeClr val="tx1"/>
                </a:solidFill>
              </a:rPr>
              <a:t>current</a:t>
            </a:r>
          </a:p>
          <a:p>
            <a:pPr algn="ctr">
              <a:lnSpc>
                <a:spcPct val="90000"/>
              </a:lnSpc>
            </a:pPr>
            <a:r>
              <a:rPr kumimoji="0" lang="en-US" sz="2000">
                <a:solidFill>
                  <a:schemeClr val="tx1"/>
                </a:solidFill>
              </a:rPr>
              <a:t>state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 rot="5400000">
            <a:off x="7767638" y="4448175"/>
            <a:ext cx="21526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kumimoji="0" lang="en-US">
                <a:solidFill>
                  <a:schemeClr val="tx1"/>
                </a:solidFill>
              </a:rPr>
              <a:t>datapath control</a:t>
            </a:r>
          </a:p>
        </p:txBody>
      </p:sp>
      <p:sp>
        <p:nvSpPr>
          <p:cNvPr id="13" name="AutoShape 10"/>
          <p:cNvSpPr>
            <a:spLocks/>
          </p:cNvSpPr>
          <p:nvPr/>
        </p:nvSpPr>
        <p:spPr bwMode="auto">
          <a:xfrm>
            <a:off x="3124200" y="2057400"/>
            <a:ext cx="304800" cy="1371600"/>
          </a:xfrm>
          <a:prstGeom prst="leftBrace">
            <a:avLst>
              <a:gd name="adj1" fmla="val 37500"/>
              <a:gd name="adj2" fmla="val 50000"/>
            </a:avLst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 rot="-5400000">
            <a:off x="2482850" y="869950"/>
            <a:ext cx="917575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kumimoji="0" lang="en-US" sz="2000">
                <a:solidFill>
                  <a:schemeClr val="tx1"/>
                </a:solidFill>
              </a:rPr>
              <a:t>opcode</a:t>
            </a:r>
          </a:p>
        </p:txBody>
      </p:sp>
      <p:sp>
        <p:nvSpPr>
          <p:cNvPr id="15" name="AutoShape 12"/>
          <p:cNvSpPr>
            <a:spLocks/>
          </p:cNvSpPr>
          <p:nvPr/>
        </p:nvSpPr>
        <p:spPr bwMode="auto">
          <a:xfrm>
            <a:off x="8534400" y="3429000"/>
            <a:ext cx="152400" cy="2590800"/>
          </a:xfrm>
          <a:prstGeom prst="rightBrace">
            <a:avLst>
              <a:gd name="adj1" fmla="val 141667"/>
              <a:gd name="adj2" fmla="val 50000"/>
            </a:avLst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13"/>
          <p:cNvSpPr>
            <a:spLocks/>
          </p:cNvSpPr>
          <p:nvPr/>
        </p:nvSpPr>
        <p:spPr bwMode="auto">
          <a:xfrm>
            <a:off x="3200400" y="152400"/>
            <a:ext cx="228600" cy="1828800"/>
          </a:xfrm>
          <a:prstGeom prst="leftBrace">
            <a:avLst>
              <a:gd name="adj1" fmla="val 66667"/>
              <a:gd name="adj2" fmla="val 50000"/>
            </a:avLst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856984" cy="728663"/>
          </a:xfrm>
        </p:spPr>
        <p:txBody>
          <a:bodyPr/>
          <a:lstStyle/>
          <a:p>
            <a:r>
              <a:rPr lang="en-US" dirty="0" smtClean="0"/>
              <a:t>Pipelined processor: any </a:t>
            </a:r>
            <a:r>
              <a:rPr lang="en-US" dirty="0" err="1" smtClean="0"/>
              <a:t>FSM</a:t>
            </a:r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51520" y="980728"/>
            <a:ext cx="8320088" cy="5661025"/>
            <a:chOff x="348" y="482"/>
            <a:chExt cx="5241" cy="3566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405" y="569"/>
              <a:ext cx="5115" cy="3341"/>
              <a:chOff x="405" y="569"/>
              <a:chExt cx="5115" cy="3341"/>
            </a:xfrm>
          </p:grpSpPr>
          <p:sp>
            <p:nvSpPr>
              <p:cNvPr id="393" name="Freeform 6"/>
              <p:cNvSpPr>
                <a:spLocks/>
              </p:cNvSpPr>
              <p:nvPr/>
            </p:nvSpPr>
            <p:spPr bwMode="auto">
              <a:xfrm>
                <a:off x="5250" y="1420"/>
                <a:ext cx="213" cy="1092"/>
              </a:xfrm>
              <a:custGeom>
                <a:avLst/>
                <a:gdLst>
                  <a:gd name="T0" fmla="*/ 213 w 213"/>
                  <a:gd name="T1" fmla="*/ 1092 h 1092"/>
                  <a:gd name="T2" fmla="*/ 213 w 213"/>
                  <a:gd name="T3" fmla="*/ 0 h 1092"/>
                  <a:gd name="T4" fmla="*/ 0 w 213"/>
                  <a:gd name="T5" fmla="*/ 0 h 1092"/>
                  <a:gd name="T6" fmla="*/ 0 60000 65536"/>
                  <a:gd name="T7" fmla="*/ 0 60000 65536"/>
                  <a:gd name="T8" fmla="*/ 0 60000 65536"/>
                  <a:gd name="T9" fmla="*/ 0 w 213"/>
                  <a:gd name="T10" fmla="*/ 0 h 1092"/>
                  <a:gd name="T11" fmla="*/ 213 w 213"/>
                  <a:gd name="T12" fmla="*/ 1092 h 10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3" h="1092">
                    <a:moveTo>
                      <a:pt x="213" y="1092"/>
                    </a:moveTo>
                    <a:lnTo>
                      <a:pt x="213" y="0"/>
                    </a:lnTo>
                    <a:lnTo>
                      <a:pt x="0" y="0"/>
                    </a:lnTo>
                  </a:path>
                </a:pathLst>
              </a:custGeom>
              <a:noFill/>
              <a:ln w="7938">
                <a:solidFill>
                  <a:srgbClr val="EB7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7"/>
              <p:cNvSpPr>
                <a:spLocks/>
              </p:cNvSpPr>
              <p:nvPr/>
            </p:nvSpPr>
            <p:spPr bwMode="auto">
              <a:xfrm>
                <a:off x="2283" y="704"/>
                <a:ext cx="3058" cy="1432"/>
              </a:xfrm>
              <a:custGeom>
                <a:avLst/>
                <a:gdLst>
                  <a:gd name="T0" fmla="*/ 2964 w 3058"/>
                  <a:gd name="T1" fmla="*/ 622 h 1432"/>
                  <a:gd name="T2" fmla="*/ 3058 w 3058"/>
                  <a:gd name="T3" fmla="*/ 622 h 1432"/>
                  <a:gd name="T4" fmla="*/ 3058 w 3058"/>
                  <a:gd name="T5" fmla="*/ 0 h 1432"/>
                  <a:gd name="T6" fmla="*/ 0 w 3058"/>
                  <a:gd name="T7" fmla="*/ 0 h 1432"/>
                  <a:gd name="T8" fmla="*/ 0 w 3058"/>
                  <a:gd name="T9" fmla="*/ 1432 h 14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58"/>
                  <a:gd name="T16" fmla="*/ 0 h 1432"/>
                  <a:gd name="T17" fmla="*/ 3058 w 3058"/>
                  <a:gd name="T18" fmla="*/ 1432 h 14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58" h="1432">
                    <a:moveTo>
                      <a:pt x="2964" y="622"/>
                    </a:moveTo>
                    <a:lnTo>
                      <a:pt x="3058" y="622"/>
                    </a:lnTo>
                    <a:lnTo>
                      <a:pt x="3058" y="0"/>
                    </a:lnTo>
                    <a:lnTo>
                      <a:pt x="0" y="0"/>
                    </a:lnTo>
                    <a:lnTo>
                      <a:pt x="0" y="1432"/>
                    </a:lnTo>
                  </a:path>
                </a:pathLst>
              </a:custGeom>
              <a:noFill/>
              <a:ln w="7938">
                <a:solidFill>
                  <a:srgbClr val="EB7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8"/>
              <p:cNvSpPr>
                <a:spLocks/>
              </p:cNvSpPr>
              <p:nvPr/>
            </p:nvSpPr>
            <p:spPr bwMode="auto">
              <a:xfrm>
                <a:off x="1051" y="569"/>
                <a:ext cx="3496" cy="1493"/>
              </a:xfrm>
              <a:custGeom>
                <a:avLst/>
                <a:gdLst>
                  <a:gd name="T0" fmla="*/ 0 w 3496"/>
                  <a:gd name="T1" fmla="*/ 204 h 1493"/>
                  <a:gd name="T2" fmla="*/ 2 w 3496"/>
                  <a:gd name="T3" fmla="*/ 0 h 1493"/>
                  <a:gd name="T4" fmla="*/ 3496 w 3496"/>
                  <a:gd name="T5" fmla="*/ 0 h 1493"/>
                  <a:gd name="T6" fmla="*/ 3496 w 3496"/>
                  <a:gd name="T7" fmla="*/ 1493 h 1493"/>
                  <a:gd name="T8" fmla="*/ 3406 w 3496"/>
                  <a:gd name="T9" fmla="*/ 1493 h 14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96"/>
                  <a:gd name="T16" fmla="*/ 0 h 1493"/>
                  <a:gd name="T17" fmla="*/ 3496 w 3496"/>
                  <a:gd name="T18" fmla="*/ 1493 h 14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96" h="1493">
                    <a:moveTo>
                      <a:pt x="0" y="204"/>
                    </a:moveTo>
                    <a:lnTo>
                      <a:pt x="2" y="0"/>
                    </a:lnTo>
                    <a:lnTo>
                      <a:pt x="3496" y="0"/>
                    </a:lnTo>
                    <a:lnTo>
                      <a:pt x="3496" y="1493"/>
                    </a:lnTo>
                    <a:lnTo>
                      <a:pt x="3406" y="1493"/>
                    </a:lnTo>
                  </a:path>
                </a:pathLst>
              </a:custGeom>
              <a:noFill/>
              <a:ln w="7938">
                <a:solidFill>
                  <a:srgbClr val="EB7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Freeform 9"/>
              <p:cNvSpPr>
                <a:spLocks/>
              </p:cNvSpPr>
              <p:nvPr/>
            </p:nvSpPr>
            <p:spPr bwMode="auto">
              <a:xfrm>
                <a:off x="4083" y="1297"/>
                <a:ext cx="182" cy="716"/>
              </a:xfrm>
              <a:custGeom>
                <a:avLst/>
                <a:gdLst>
                  <a:gd name="T0" fmla="*/ 0 w 182"/>
                  <a:gd name="T1" fmla="*/ 0 h 716"/>
                  <a:gd name="T2" fmla="*/ 91 w 182"/>
                  <a:gd name="T3" fmla="*/ 0 h 716"/>
                  <a:gd name="T4" fmla="*/ 91 w 182"/>
                  <a:gd name="T5" fmla="*/ 716 h 716"/>
                  <a:gd name="T6" fmla="*/ 182 w 182"/>
                  <a:gd name="T7" fmla="*/ 716 h 7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2"/>
                  <a:gd name="T13" fmla="*/ 0 h 716"/>
                  <a:gd name="T14" fmla="*/ 182 w 182"/>
                  <a:gd name="T15" fmla="*/ 716 h 7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2" h="716">
                    <a:moveTo>
                      <a:pt x="0" y="0"/>
                    </a:moveTo>
                    <a:lnTo>
                      <a:pt x="91" y="0"/>
                    </a:lnTo>
                    <a:lnTo>
                      <a:pt x="91" y="716"/>
                    </a:lnTo>
                    <a:lnTo>
                      <a:pt x="182" y="716"/>
                    </a:lnTo>
                  </a:path>
                </a:pathLst>
              </a:custGeom>
              <a:noFill/>
              <a:ln w="7938">
                <a:solidFill>
                  <a:srgbClr val="EB7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Freeform 10"/>
              <p:cNvSpPr>
                <a:spLocks/>
              </p:cNvSpPr>
              <p:nvPr/>
            </p:nvSpPr>
            <p:spPr bwMode="auto">
              <a:xfrm>
                <a:off x="4083" y="2114"/>
                <a:ext cx="182" cy="300"/>
              </a:xfrm>
              <a:custGeom>
                <a:avLst/>
                <a:gdLst>
                  <a:gd name="T0" fmla="*/ 0 w 182"/>
                  <a:gd name="T1" fmla="*/ 300 h 300"/>
                  <a:gd name="T2" fmla="*/ 91 w 182"/>
                  <a:gd name="T3" fmla="*/ 300 h 300"/>
                  <a:gd name="T4" fmla="*/ 91 w 182"/>
                  <a:gd name="T5" fmla="*/ 0 h 300"/>
                  <a:gd name="T6" fmla="*/ 182 w 182"/>
                  <a:gd name="T7" fmla="*/ 0 h 3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2"/>
                  <a:gd name="T13" fmla="*/ 0 h 300"/>
                  <a:gd name="T14" fmla="*/ 182 w 182"/>
                  <a:gd name="T15" fmla="*/ 300 h 3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2" h="300">
                    <a:moveTo>
                      <a:pt x="0" y="300"/>
                    </a:moveTo>
                    <a:lnTo>
                      <a:pt x="91" y="300"/>
                    </a:lnTo>
                    <a:lnTo>
                      <a:pt x="91" y="0"/>
                    </a:lnTo>
                    <a:lnTo>
                      <a:pt x="182" y="0"/>
                    </a:lnTo>
                  </a:path>
                </a:pathLst>
              </a:custGeom>
              <a:noFill/>
              <a:ln w="7938">
                <a:solidFill>
                  <a:srgbClr val="EB7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Freeform 11"/>
              <p:cNvSpPr>
                <a:spLocks/>
              </p:cNvSpPr>
              <p:nvPr/>
            </p:nvSpPr>
            <p:spPr bwMode="auto">
              <a:xfrm>
                <a:off x="4083" y="1373"/>
                <a:ext cx="956" cy="1873"/>
              </a:xfrm>
              <a:custGeom>
                <a:avLst/>
                <a:gdLst>
                  <a:gd name="T0" fmla="*/ 568 w 956"/>
                  <a:gd name="T1" fmla="*/ 1668 h 1873"/>
                  <a:gd name="T2" fmla="*/ 568 w 956"/>
                  <a:gd name="T3" fmla="*/ 1873 h 1873"/>
                  <a:gd name="T4" fmla="*/ 956 w 956"/>
                  <a:gd name="T5" fmla="*/ 1873 h 1873"/>
                  <a:gd name="T6" fmla="*/ 956 w 956"/>
                  <a:gd name="T7" fmla="*/ 0 h 1873"/>
                  <a:gd name="T8" fmla="*/ 0 w 956"/>
                  <a:gd name="T9" fmla="*/ 0 h 18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56"/>
                  <a:gd name="T16" fmla="*/ 0 h 1873"/>
                  <a:gd name="T17" fmla="*/ 956 w 956"/>
                  <a:gd name="T18" fmla="*/ 1873 h 18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56" h="1873">
                    <a:moveTo>
                      <a:pt x="568" y="1668"/>
                    </a:moveTo>
                    <a:lnTo>
                      <a:pt x="568" y="1873"/>
                    </a:lnTo>
                    <a:lnTo>
                      <a:pt x="956" y="1873"/>
                    </a:lnTo>
                    <a:lnTo>
                      <a:pt x="956" y="0"/>
                    </a:lnTo>
                    <a:lnTo>
                      <a:pt x="0" y="0"/>
                    </a:lnTo>
                  </a:path>
                </a:pathLst>
              </a:custGeom>
              <a:noFill/>
              <a:ln w="7938">
                <a:solidFill>
                  <a:srgbClr val="EB7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Freeform 12"/>
              <p:cNvSpPr>
                <a:spLocks/>
              </p:cNvSpPr>
              <p:nvPr/>
            </p:nvSpPr>
            <p:spPr bwMode="auto">
              <a:xfrm>
                <a:off x="4083" y="1449"/>
                <a:ext cx="568" cy="879"/>
              </a:xfrm>
              <a:custGeom>
                <a:avLst/>
                <a:gdLst>
                  <a:gd name="T0" fmla="*/ 568 w 568"/>
                  <a:gd name="T1" fmla="*/ 879 h 879"/>
                  <a:gd name="T2" fmla="*/ 568 w 568"/>
                  <a:gd name="T3" fmla="*/ 0 h 879"/>
                  <a:gd name="T4" fmla="*/ 0 w 568"/>
                  <a:gd name="T5" fmla="*/ 0 h 879"/>
                  <a:gd name="T6" fmla="*/ 0 60000 65536"/>
                  <a:gd name="T7" fmla="*/ 0 60000 65536"/>
                  <a:gd name="T8" fmla="*/ 0 60000 65536"/>
                  <a:gd name="T9" fmla="*/ 0 w 568"/>
                  <a:gd name="T10" fmla="*/ 0 h 879"/>
                  <a:gd name="T11" fmla="*/ 568 w 568"/>
                  <a:gd name="T12" fmla="*/ 879 h 8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8" h="879">
                    <a:moveTo>
                      <a:pt x="568" y="879"/>
                    </a:moveTo>
                    <a:lnTo>
                      <a:pt x="568" y="0"/>
                    </a:lnTo>
                    <a:lnTo>
                      <a:pt x="0" y="0"/>
                    </a:lnTo>
                  </a:path>
                </a:pathLst>
              </a:custGeom>
              <a:noFill/>
              <a:ln w="7938">
                <a:solidFill>
                  <a:srgbClr val="EB7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Freeform 13"/>
              <p:cNvSpPr>
                <a:spLocks/>
              </p:cNvSpPr>
              <p:nvPr/>
            </p:nvSpPr>
            <p:spPr bwMode="auto">
              <a:xfrm>
                <a:off x="2880" y="1297"/>
                <a:ext cx="923" cy="2613"/>
              </a:xfrm>
              <a:custGeom>
                <a:avLst/>
                <a:gdLst>
                  <a:gd name="T0" fmla="*/ 0 w 923"/>
                  <a:gd name="T1" fmla="*/ 0 h 2613"/>
                  <a:gd name="T2" fmla="*/ 923 w 923"/>
                  <a:gd name="T3" fmla="*/ 0 h 2613"/>
                  <a:gd name="T4" fmla="*/ 923 w 923"/>
                  <a:gd name="T5" fmla="*/ 2613 h 2613"/>
                  <a:gd name="T6" fmla="*/ 241 w 923"/>
                  <a:gd name="T7" fmla="*/ 2613 h 2613"/>
                  <a:gd name="T8" fmla="*/ 241 w 923"/>
                  <a:gd name="T9" fmla="*/ 2522 h 26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3"/>
                  <a:gd name="T16" fmla="*/ 0 h 2613"/>
                  <a:gd name="T17" fmla="*/ 923 w 923"/>
                  <a:gd name="T18" fmla="*/ 2613 h 26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3" h="2613">
                    <a:moveTo>
                      <a:pt x="0" y="0"/>
                    </a:moveTo>
                    <a:lnTo>
                      <a:pt x="923" y="0"/>
                    </a:lnTo>
                    <a:lnTo>
                      <a:pt x="923" y="2613"/>
                    </a:lnTo>
                    <a:lnTo>
                      <a:pt x="241" y="2613"/>
                    </a:lnTo>
                    <a:lnTo>
                      <a:pt x="241" y="2522"/>
                    </a:lnTo>
                  </a:path>
                </a:pathLst>
              </a:custGeom>
              <a:noFill/>
              <a:ln w="7938">
                <a:solidFill>
                  <a:srgbClr val="EB7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14"/>
              <p:cNvSpPr>
                <a:spLocks/>
              </p:cNvSpPr>
              <p:nvPr/>
            </p:nvSpPr>
            <p:spPr bwMode="auto">
              <a:xfrm>
                <a:off x="2880" y="1447"/>
                <a:ext cx="788" cy="1036"/>
              </a:xfrm>
              <a:custGeom>
                <a:avLst/>
                <a:gdLst>
                  <a:gd name="T0" fmla="*/ 0 w 788"/>
                  <a:gd name="T1" fmla="*/ 0 h 1036"/>
                  <a:gd name="T2" fmla="*/ 788 w 788"/>
                  <a:gd name="T3" fmla="*/ 2 h 1036"/>
                  <a:gd name="T4" fmla="*/ 788 w 788"/>
                  <a:gd name="T5" fmla="*/ 694 h 1036"/>
                  <a:gd name="T6" fmla="*/ 285 w 788"/>
                  <a:gd name="T7" fmla="*/ 694 h 1036"/>
                  <a:gd name="T8" fmla="*/ 285 w 788"/>
                  <a:gd name="T9" fmla="*/ 1036 h 10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8"/>
                  <a:gd name="T16" fmla="*/ 0 h 1036"/>
                  <a:gd name="T17" fmla="*/ 788 w 788"/>
                  <a:gd name="T18" fmla="*/ 1036 h 10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8" h="1036">
                    <a:moveTo>
                      <a:pt x="0" y="0"/>
                    </a:moveTo>
                    <a:lnTo>
                      <a:pt x="788" y="2"/>
                    </a:lnTo>
                    <a:lnTo>
                      <a:pt x="788" y="694"/>
                    </a:lnTo>
                    <a:lnTo>
                      <a:pt x="285" y="694"/>
                    </a:lnTo>
                    <a:lnTo>
                      <a:pt x="285" y="1036"/>
                    </a:lnTo>
                  </a:path>
                </a:pathLst>
              </a:custGeom>
              <a:noFill/>
              <a:ln w="7938">
                <a:solidFill>
                  <a:srgbClr val="EB7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15"/>
              <p:cNvSpPr>
                <a:spLocks/>
              </p:cNvSpPr>
              <p:nvPr/>
            </p:nvSpPr>
            <p:spPr bwMode="auto">
              <a:xfrm>
                <a:off x="2880" y="1373"/>
                <a:ext cx="855" cy="2185"/>
              </a:xfrm>
              <a:custGeom>
                <a:avLst/>
                <a:gdLst>
                  <a:gd name="T0" fmla="*/ 0 w 855"/>
                  <a:gd name="T1" fmla="*/ 0 h 2185"/>
                  <a:gd name="T2" fmla="*/ 855 w 855"/>
                  <a:gd name="T3" fmla="*/ 0 h 2185"/>
                  <a:gd name="T4" fmla="*/ 855 w 855"/>
                  <a:gd name="T5" fmla="*/ 2185 h 2185"/>
                  <a:gd name="T6" fmla="*/ 462 w 855"/>
                  <a:gd name="T7" fmla="*/ 2185 h 2185"/>
                  <a:gd name="T8" fmla="*/ 462 w 855"/>
                  <a:gd name="T9" fmla="*/ 2072 h 2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55"/>
                  <a:gd name="T16" fmla="*/ 0 h 2185"/>
                  <a:gd name="T17" fmla="*/ 855 w 855"/>
                  <a:gd name="T18" fmla="*/ 2185 h 21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55" h="2185">
                    <a:moveTo>
                      <a:pt x="0" y="0"/>
                    </a:moveTo>
                    <a:lnTo>
                      <a:pt x="855" y="0"/>
                    </a:lnTo>
                    <a:lnTo>
                      <a:pt x="855" y="2185"/>
                    </a:lnTo>
                    <a:lnTo>
                      <a:pt x="462" y="2185"/>
                    </a:lnTo>
                    <a:lnTo>
                      <a:pt x="462" y="2072"/>
                    </a:lnTo>
                  </a:path>
                </a:pathLst>
              </a:custGeom>
              <a:noFill/>
              <a:ln w="19050">
                <a:solidFill>
                  <a:srgbClr val="EB7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Line 16"/>
              <p:cNvSpPr>
                <a:spLocks noChangeShapeType="1"/>
              </p:cNvSpPr>
              <p:nvPr/>
            </p:nvSpPr>
            <p:spPr bwMode="auto">
              <a:xfrm>
                <a:off x="3690" y="2414"/>
                <a:ext cx="244" cy="1"/>
              </a:xfrm>
              <a:prstGeom prst="line">
                <a:avLst/>
              </a:prstGeom>
              <a:noFill/>
              <a:ln w="7938">
                <a:solidFill>
                  <a:srgbClr val="EB75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17"/>
              <p:cNvSpPr>
                <a:spLocks/>
              </p:cNvSpPr>
              <p:nvPr/>
            </p:nvSpPr>
            <p:spPr bwMode="auto">
              <a:xfrm>
                <a:off x="3926" y="2399"/>
                <a:ext cx="32" cy="30"/>
              </a:xfrm>
              <a:custGeom>
                <a:avLst/>
                <a:gdLst>
                  <a:gd name="T0" fmla="*/ 0 w 32"/>
                  <a:gd name="T1" fmla="*/ 0 h 30"/>
                  <a:gd name="T2" fmla="*/ 3 w 32"/>
                  <a:gd name="T3" fmla="*/ 30 h 30"/>
                  <a:gd name="T4" fmla="*/ 32 w 32"/>
                  <a:gd name="T5" fmla="*/ 15 h 30"/>
                  <a:gd name="T6" fmla="*/ 3 w 32"/>
                  <a:gd name="T7" fmla="*/ 0 h 30"/>
                  <a:gd name="T8" fmla="*/ 3 w 32"/>
                  <a:gd name="T9" fmla="*/ 0 h 30"/>
                  <a:gd name="T10" fmla="*/ 0 w 32"/>
                  <a:gd name="T11" fmla="*/ 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0"/>
                  <a:gd name="T20" fmla="*/ 32 w 32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0">
                    <a:moveTo>
                      <a:pt x="0" y="0"/>
                    </a:moveTo>
                    <a:lnTo>
                      <a:pt x="3" y="30"/>
                    </a:lnTo>
                    <a:lnTo>
                      <a:pt x="32" y="15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B7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18"/>
              <p:cNvSpPr>
                <a:spLocks/>
              </p:cNvSpPr>
              <p:nvPr/>
            </p:nvSpPr>
            <p:spPr bwMode="auto">
              <a:xfrm>
                <a:off x="2760" y="1270"/>
                <a:ext cx="120" cy="206"/>
              </a:xfrm>
              <a:custGeom>
                <a:avLst/>
                <a:gdLst>
                  <a:gd name="T0" fmla="*/ 120 w 120"/>
                  <a:gd name="T1" fmla="*/ 204 h 206"/>
                  <a:gd name="T2" fmla="*/ 120 w 120"/>
                  <a:gd name="T3" fmla="*/ 0 h 206"/>
                  <a:gd name="T4" fmla="*/ 0 w 120"/>
                  <a:gd name="T5" fmla="*/ 0 h 206"/>
                  <a:gd name="T6" fmla="*/ 0 w 120"/>
                  <a:gd name="T7" fmla="*/ 206 h 206"/>
                  <a:gd name="T8" fmla="*/ 120 w 120"/>
                  <a:gd name="T9" fmla="*/ 206 h 206"/>
                  <a:gd name="T10" fmla="*/ 120 w 120"/>
                  <a:gd name="T11" fmla="*/ 206 h 206"/>
                  <a:gd name="T12" fmla="*/ 120 w 120"/>
                  <a:gd name="T13" fmla="*/ 204 h 20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0"/>
                  <a:gd name="T22" fmla="*/ 0 h 206"/>
                  <a:gd name="T23" fmla="*/ 120 w 120"/>
                  <a:gd name="T24" fmla="*/ 206 h 20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0" h="206">
                    <a:moveTo>
                      <a:pt x="120" y="204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206"/>
                    </a:lnTo>
                    <a:lnTo>
                      <a:pt x="120" y="206"/>
                    </a:lnTo>
                    <a:lnTo>
                      <a:pt x="120" y="20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19"/>
              <p:cNvSpPr>
                <a:spLocks/>
              </p:cNvSpPr>
              <p:nvPr/>
            </p:nvSpPr>
            <p:spPr bwMode="auto">
              <a:xfrm>
                <a:off x="2760" y="1270"/>
                <a:ext cx="120" cy="206"/>
              </a:xfrm>
              <a:custGeom>
                <a:avLst/>
                <a:gdLst>
                  <a:gd name="T0" fmla="*/ 120 w 120"/>
                  <a:gd name="T1" fmla="*/ 204 h 206"/>
                  <a:gd name="T2" fmla="*/ 120 w 120"/>
                  <a:gd name="T3" fmla="*/ 0 h 206"/>
                  <a:gd name="T4" fmla="*/ 0 w 120"/>
                  <a:gd name="T5" fmla="*/ 0 h 206"/>
                  <a:gd name="T6" fmla="*/ 0 w 120"/>
                  <a:gd name="T7" fmla="*/ 206 h 206"/>
                  <a:gd name="T8" fmla="*/ 120 w 120"/>
                  <a:gd name="T9" fmla="*/ 206 h 206"/>
                  <a:gd name="T10" fmla="*/ 120 w 120"/>
                  <a:gd name="T11" fmla="*/ 206 h 2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0"/>
                  <a:gd name="T19" fmla="*/ 0 h 206"/>
                  <a:gd name="T20" fmla="*/ 120 w 120"/>
                  <a:gd name="T21" fmla="*/ 206 h 20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0" h="206">
                    <a:moveTo>
                      <a:pt x="120" y="204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206"/>
                    </a:lnTo>
                    <a:lnTo>
                      <a:pt x="120" y="206"/>
                    </a:lnTo>
                  </a:path>
                </a:pathLst>
              </a:custGeom>
              <a:noFill/>
              <a:ln w="11113">
                <a:solidFill>
                  <a:srgbClr val="EB7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Freeform 20"/>
              <p:cNvSpPr>
                <a:spLocks/>
              </p:cNvSpPr>
              <p:nvPr/>
            </p:nvSpPr>
            <p:spPr bwMode="auto">
              <a:xfrm>
                <a:off x="3455" y="2682"/>
                <a:ext cx="91" cy="522"/>
              </a:xfrm>
              <a:custGeom>
                <a:avLst/>
                <a:gdLst>
                  <a:gd name="T0" fmla="*/ 91 w 91"/>
                  <a:gd name="T1" fmla="*/ 0 h 522"/>
                  <a:gd name="T2" fmla="*/ 91 w 91"/>
                  <a:gd name="T3" fmla="*/ 522 h 522"/>
                  <a:gd name="T4" fmla="*/ 0 w 91"/>
                  <a:gd name="T5" fmla="*/ 522 h 522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522"/>
                  <a:gd name="T11" fmla="*/ 91 w 91"/>
                  <a:gd name="T12" fmla="*/ 522 h 5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522">
                    <a:moveTo>
                      <a:pt x="91" y="0"/>
                    </a:moveTo>
                    <a:lnTo>
                      <a:pt x="91" y="522"/>
                    </a:lnTo>
                    <a:lnTo>
                      <a:pt x="0" y="522"/>
                    </a:lnTo>
                  </a:path>
                </a:pathLst>
              </a:custGeom>
              <a:noFill/>
              <a:ln w="19050">
                <a:solidFill>
                  <a:srgbClr val="EB7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21"/>
              <p:cNvSpPr>
                <a:spLocks/>
              </p:cNvSpPr>
              <p:nvPr/>
            </p:nvSpPr>
            <p:spPr bwMode="auto">
              <a:xfrm>
                <a:off x="4265" y="1983"/>
                <a:ext cx="192" cy="160"/>
              </a:xfrm>
              <a:custGeom>
                <a:avLst/>
                <a:gdLst>
                  <a:gd name="T0" fmla="*/ 113 w 192"/>
                  <a:gd name="T1" fmla="*/ 158 h 160"/>
                  <a:gd name="T2" fmla="*/ 125 w 192"/>
                  <a:gd name="T3" fmla="*/ 158 h 160"/>
                  <a:gd name="T4" fmla="*/ 138 w 192"/>
                  <a:gd name="T5" fmla="*/ 155 h 160"/>
                  <a:gd name="T6" fmla="*/ 150 w 192"/>
                  <a:gd name="T7" fmla="*/ 150 h 160"/>
                  <a:gd name="T8" fmla="*/ 160 w 192"/>
                  <a:gd name="T9" fmla="*/ 143 h 160"/>
                  <a:gd name="T10" fmla="*/ 169 w 192"/>
                  <a:gd name="T11" fmla="*/ 136 h 160"/>
                  <a:gd name="T12" fmla="*/ 177 w 192"/>
                  <a:gd name="T13" fmla="*/ 126 h 160"/>
                  <a:gd name="T14" fmla="*/ 182 w 192"/>
                  <a:gd name="T15" fmla="*/ 116 h 160"/>
                  <a:gd name="T16" fmla="*/ 187 w 192"/>
                  <a:gd name="T17" fmla="*/ 106 h 160"/>
                  <a:gd name="T18" fmla="*/ 189 w 192"/>
                  <a:gd name="T19" fmla="*/ 94 h 160"/>
                  <a:gd name="T20" fmla="*/ 192 w 192"/>
                  <a:gd name="T21" fmla="*/ 79 h 160"/>
                  <a:gd name="T22" fmla="*/ 189 w 192"/>
                  <a:gd name="T23" fmla="*/ 67 h 160"/>
                  <a:gd name="T24" fmla="*/ 187 w 192"/>
                  <a:gd name="T25" fmla="*/ 54 h 160"/>
                  <a:gd name="T26" fmla="*/ 182 w 192"/>
                  <a:gd name="T27" fmla="*/ 42 h 160"/>
                  <a:gd name="T28" fmla="*/ 177 w 192"/>
                  <a:gd name="T29" fmla="*/ 32 h 160"/>
                  <a:gd name="T30" fmla="*/ 169 w 192"/>
                  <a:gd name="T31" fmla="*/ 22 h 160"/>
                  <a:gd name="T32" fmla="*/ 160 w 192"/>
                  <a:gd name="T33" fmla="*/ 15 h 160"/>
                  <a:gd name="T34" fmla="*/ 150 w 192"/>
                  <a:gd name="T35" fmla="*/ 10 h 160"/>
                  <a:gd name="T36" fmla="*/ 138 w 192"/>
                  <a:gd name="T37" fmla="*/ 5 h 160"/>
                  <a:gd name="T38" fmla="*/ 125 w 192"/>
                  <a:gd name="T39" fmla="*/ 0 h 160"/>
                  <a:gd name="T40" fmla="*/ 113 w 192"/>
                  <a:gd name="T41" fmla="*/ 0 h 160"/>
                  <a:gd name="T42" fmla="*/ 0 w 192"/>
                  <a:gd name="T43" fmla="*/ 0 h 160"/>
                  <a:gd name="T44" fmla="*/ 0 w 192"/>
                  <a:gd name="T45" fmla="*/ 160 h 160"/>
                  <a:gd name="T46" fmla="*/ 113 w 192"/>
                  <a:gd name="T47" fmla="*/ 160 h 160"/>
                  <a:gd name="T48" fmla="*/ 113 w 192"/>
                  <a:gd name="T49" fmla="*/ 160 h 160"/>
                  <a:gd name="T50" fmla="*/ 113 w 192"/>
                  <a:gd name="T51" fmla="*/ 158 h 16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2"/>
                  <a:gd name="T79" fmla="*/ 0 h 160"/>
                  <a:gd name="T80" fmla="*/ 192 w 192"/>
                  <a:gd name="T81" fmla="*/ 160 h 16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2" h="160">
                    <a:moveTo>
                      <a:pt x="113" y="158"/>
                    </a:moveTo>
                    <a:lnTo>
                      <a:pt x="125" y="158"/>
                    </a:lnTo>
                    <a:lnTo>
                      <a:pt x="138" y="155"/>
                    </a:lnTo>
                    <a:lnTo>
                      <a:pt x="150" y="150"/>
                    </a:lnTo>
                    <a:lnTo>
                      <a:pt x="160" y="143"/>
                    </a:lnTo>
                    <a:lnTo>
                      <a:pt x="169" y="136"/>
                    </a:lnTo>
                    <a:lnTo>
                      <a:pt x="177" y="126"/>
                    </a:lnTo>
                    <a:lnTo>
                      <a:pt x="182" y="116"/>
                    </a:lnTo>
                    <a:lnTo>
                      <a:pt x="187" y="106"/>
                    </a:lnTo>
                    <a:lnTo>
                      <a:pt x="189" y="94"/>
                    </a:lnTo>
                    <a:lnTo>
                      <a:pt x="192" y="79"/>
                    </a:lnTo>
                    <a:lnTo>
                      <a:pt x="189" y="67"/>
                    </a:lnTo>
                    <a:lnTo>
                      <a:pt x="187" y="54"/>
                    </a:lnTo>
                    <a:lnTo>
                      <a:pt x="182" y="42"/>
                    </a:lnTo>
                    <a:lnTo>
                      <a:pt x="177" y="32"/>
                    </a:lnTo>
                    <a:lnTo>
                      <a:pt x="169" y="22"/>
                    </a:lnTo>
                    <a:lnTo>
                      <a:pt x="160" y="15"/>
                    </a:lnTo>
                    <a:lnTo>
                      <a:pt x="150" y="10"/>
                    </a:lnTo>
                    <a:lnTo>
                      <a:pt x="138" y="5"/>
                    </a:lnTo>
                    <a:lnTo>
                      <a:pt x="125" y="0"/>
                    </a:lnTo>
                    <a:lnTo>
                      <a:pt x="113" y="0"/>
                    </a:lnTo>
                    <a:lnTo>
                      <a:pt x="0" y="0"/>
                    </a:lnTo>
                    <a:lnTo>
                      <a:pt x="0" y="160"/>
                    </a:lnTo>
                    <a:lnTo>
                      <a:pt x="113" y="160"/>
                    </a:lnTo>
                    <a:lnTo>
                      <a:pt x="113" y="1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" name="Freeform 22"/>
              <p:cNvSpPr>
                <a:spLocks/>
              </p:cNvSpPr>
              <p:nvPr/>
            </p:nvSpPr>
            <p:spPr bwMode="auto">
              <a:xfrm>
                <a:off x="4265" y="1983"/>
                <a:ext cx="192" cy="160"/>
              </a:xfrm>
              <a:custGeom>
                <a:avLst/>
                <a:gdLst>
                  <a:gd name="T0" fmla="*/ 113 w 192"/>
                  <a:gd name="T1" fmla="*/ 158 h 160"/>
                  <a:gd name="T2" fmla="*/ 125 w 192"/>
                  <a:gd name="T3" fmla="*/ 158 h 160"/>
                  <a:gd name="T4" fmla="*/ 138 w 192"/>
                  <a:gd name="T5" fmla="*/ 155 h 160"/>
                  <a:gd name="T6" fmla="*/ 150 w 192"/>
                  <a:gd name="T7" fmla="*/ 150 h 160"/>
                  <a:gd name="T8" fmla="*/ 160 w 192"/>
                  <a:gd name="T9" fmla="*/ 143 h 160"/>
                  <a:gd name="T10" fmla="*/ 169 w 192"/>
                  <a:gd name="T11" fmla="*/ 136 h 160"/>
                  <a:gd name="T12" fmla="*/ 177 w 192"/>
                  <a:gd name="T13" fmla="*/ 126 h 160"/>
                  <a:gd name="T14" fmla="*/ 182 w 192"/>
                  <a:gd name="T15" fmla="*/ 116 h 160"/>
                  <a:gd name="T16" fmla="*/ 187 w 192"/>
                  <a:gd name="T17" fmla="*/ 106 h 160"/>
                  <a:gd name="T18" fmla="*/ 189 w 192"/>
                  <a:gd name="T19" fmla="*/ 94 h 160"/>
                  <a:gd name="T20" fmla="*/ 192 w 192"/>
                  <a:gd name="T21" fmla="*/ 79 h 160"/>
                  <a:gd name="T22" fmla="*/ 189 w 192"/>
                  <a:gd name="T23" fmla="*/ 67 h 160"/>
                  <a:gd name="T24" fmla="*/ 187 w 192"/>
                  <a:gd name="T25" fmla="*/ 54 h 160"/>
                  <a:gd name="T26" fmla="*/ 182 w 192"/>
                  <a:gd name="T27" fmla="*/ 42 h 160"/>
                  <a:gd name="T28" fmla="*/ 177 w 192"/>
                  <a:gd name="T29" fmla="*/ 32 h 160"/>
                  <a:gd name="T30" fmla="*/ 169 w 192"/>
                  <a:gd name="T31" fmla="*/ 22 h 160"/>
                  <a:gd name="T32" fmla="*/ 160 w 192"/>
                  <a:gd name="T33" fmla="*/ 15 h 160"/>
                  <a:gd name="T34" fmla="*/ 150 w 192"/>
                  <a:gd name="T35" fmla="*/ 10 h 160"/>
                  <a:gd name="T36" fmla="*/ 138 w 192"/>
                  <a:gd name="T37" fmla="*/ 5 h 160"/>
                  <a:gd name="T38" fmla="*/ 125 w 192"/>
                  <a:gd name="T39" fmla="*/ 0 h 160"/>
                  <a:gd name="T40" fmla="*/ 113 w 192"/>
                  <a:gd name="T41" fmla="*/ 0 h 160"/>
                  <a:gd name="T42" fmla="*/ 0 w 192"/>
                  <a:gd name="T43" fmla="*/ 0 h 160"/>
                  <a:gd name="T44" fmla="*/ 0 w 192"/>
                  <a:gd name="T45" fmla="*/ 160 h 160"/>
                  <a:gd name="T46" fmla="*/ 113 w 192"/>
                  <a:gd name="T47" fmla="*/ 160 h 160"/>
                  <a:gd name="T48" fmla="*/ 113 w 192"/>
                  <a:gd name="T49" fmla="*/ 160 h 16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92"/>
                  <a:gd name="T76" fmla="*/ 0 h 160"/>
                  <a:gd name="T77" fmla="*/ 192 w 192"/>
                  <a:gd name="T78" fmla="*/ 160 h 16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92" h="160">
                    <a:moveTo>
                      <a:pt x="113" y="158"/>
                    </a:moveTo>
                    <a:lnTo>
                      <a:pt x="125" y="158"/>
                    </a:lnTo>
                    <a:lnTo>
                      <a:pt x="138" y="155"/>
                    </a:lnTo>
                    <a:lnTo>
                      <a:pt x="150" y="150"/>
                    </a:lnTo>
                    <a:lnTo>
                      <a:pt x="160" y="143"/>
                    </a:lnTo>
                    <a:lnTo>
                      <a:pt x="169" y="136"/>
                    </a:lnTo>
                    <a:lnTo>
                      <a:pt x="177" y="126"/>
                    </a:lnTo>
                    <a:lnTo>
                      <a:pt x="182" y="116"/>
                    </a:lnTo>
                    <a:lnTo>
                      <a:pt x="187" y="106"/>
                    </a:lnTo>
                    <a:lnTo>
                      <a:pt x="189" y="94"/>
                    </a:lnTo>
                    <a:lnTo>
                      <a:pt x="192" y="79"/>
                    </a:lnTo>
                    <a:lnTo>
                      <a:pt x="189" y="67"/>
                    </a:lnTo>
                    <a:lnTo>
                      <a:pt x="187" y="54"/>
                    </a:lnTo>
                    <a:lnTo>
                      <a:pt x="182" y="42"/>
                    </a:lnTo>
                    <a:lnTo>
                      <a:pt x="177" y="32"/>
                    </a:lnTo>
                    <a:lnTo>
                      <a:pt x="169" y="22"/>
                    </a:lnTo>
                    <a:lnTo>
                      <a:pt x="160" y="15"/>
                    </a:lnTo>
                    <a:lnTo>
                      <a:pt x="150" y="10"/>
                    </a:lnTo>
                    <a:lnTo>
                      <a:pt x="138" y="5"/>
                    </a:lnTo>
                    <a:lnTo>
                      <a:pt x="125" y="0"/>
                    </a:lnTo>
                    <a:lnTo>
                      <a:pt x="113" y="0"/>
                    </a:lnTo>
                    <a:lnTo>
                      <a:pt x="0" y="0"/>
                    </a:lnTo>
                    <a:lnTo>
                      <a:pt x="0" y="160"/>
                    </a:lnTo>
                    <a:lnTo>
                      <a:pt x="113" y="160"/>
                    </a:lnTo>
                  </a:path>
                </a:pathLst>
              </a:custGeom>
              <a:noFill/>
              <a:ln w="7938">
                <a:solidFill>
                  <a:srgbClr val="EB7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" name="Freeform 23"/>
              <p:cNvSpPr>
                <a:spLocks/>
              </p:cNvSpPr>
              <p:nvPr/>
            </p:nvSpPr>
            <p:spPr bwMode="auto">
              <a:xfrm>
                <a:off x="3027" y="3474"/>
                <a:ext cx="30" cy="30"/>
              </a:xfrm>
              <a:custGeom>
                <a:avLst/>
                <a:gdLst>
                  <a:gd name="T0" fmla="*/ 0 w 30"/>
                  <a:gd name="T1" fmla="*/ 0 h 30"/>
                  <a:gd name="T2" fmla="*/ 0 w 30"/>
                  <a:gd name="T3" fmla="*/ 30 h 30"/>
                  <a:gd name="T4" fmla="*/ 30 w 30"/>
                  <a:gd name="T5" fmla="*/ 15 h 30"/>
                  <a:gd name="T6" fmla="*/ 0 w 30"/>
                  <a:gd name="T7" fmla="*/ 0 h 30"/>
                  <a:gd name="T8" fmla="*/ 0 w 30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0"/>
                  <a:gd name="T17" fmla="*/ 30 w 30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0">
                    <a:moveTo>
                      <a:pt x="0" y="0"/>
                    </a:moveTo>
                    <a:lnTo>
                      <a:pt x="0" y="30"/>
                    </a:lnTo>
                    <a:lnTo>
                      <a:pt x="3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24"/>
              <p:cNvSpPr>
                <a:spLocks/>
              </p:cNvSpPr>
              <p:nvPr/>
            </p:nvSpPr>
            <p:spPr bwMode="auto">
              <a:xfrm>
                <a:off x="3027" y="3748"/>
                <a:ext cx="30" cy="29"/>
              </a:xfrm>
              <a:custGeom>
                <a:avLst/>
                <a:gdLst>
                  <a:gd name="T0" fmla="*/ 0 w 30"/>
                  <a:gd name="T1" fmla="*/ 0 h 29"/>
                  <a:gd name="T2" fmla="*/ 0 w 30"/>
                  <a:gd name="T3" fmla="*/ 29 h 29"/>
                  <a:gd name="T4" fmla="*/ 30 w 30"/>
                  <a:gd name="T5" fmla="*/ 14 h 29"/>
                  <a:gd name="T6" fmla="*/ 0 w 30"/>
                  <a:gd name="T7" fmla="*/ 0 h 29"/>
                  <a:gd name="T8" fmla="*/ 0 w 30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29"/>
                  <a:gd name="T17" fmla="*/ 30 w 30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29">
                    <a:moveTo>
                      <a:pt x="0" y="0"/>
                    </a:moveTo>
                    <a:lnTo>
                      <a:pt x="0" y="29"/>
                    </a:lnTo>
                    <a:lnTo>
                      <a:pt x="3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25"/>
              <p:cNvSpPr>
                <a:spLocks/>
              </p:cNvSpPr>
              <p:nvPr/>
            </p:nvSpPr>
            <p:spPr bwMode="auto">
              <a:xfrm>
                <a:off x="1905" y="2566"/>
                <a:ext cx="32" cy="32"/>
              </a:xfrm>
              <a:custGeom>
                <a:avLst/>
                <a:gdLst>
                  <a:gd name="T0" fmla="*/ 0 w 32"/>
                  <a:gd name="T1" fmla="*/ 0 h 32"/>
                  <a:gd name="T2" fmla="*/ 3 w 32"/>
                  <a:gd name="T3" fmla="*/ 32 h 32"/>
                  <a:gd name="T4" fmla="*/ 32 w 32"/>
                  <a:gd name="T5" fmla="*/ 18 h 32"/>
                  <a:gd name="T6" fmla="*/ 3 w 32"/>
                  <a:gd name="T7" fmla="*/ 3 h 32"/>
                  <a:gd name="T8" fmla="*/ 3 w 32"/>
                  <a:gd name="T9" fmla="*/ 3 h 32"/>
                  <a:gd name="T10" fmla="*/ 0 w 32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0" y="0"/>
                    </a:moveTo>
                    <a:lnTo>
                      <a:pt x="3" y="32"/>
                    </a:lnTo>
                    <a:lnTo>
                      <a:pt x="32" y="18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Line 26"/>
              <p:cNvSpPr>
                <a:spLocks noChangeShapeType="1"/>
              </p:cNvSpPr>
              <p:nvPr/>
            </p:nvSpPr>
            <p:spPr bwMode="auto">
              <a:xfrm flipH="1" flipV="1">
                <a:off x="2205" y="3162"/>
                <a:ext cx="44" cy="7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27"/>
              <p:cNvSpPr>
                <a:spLocks/>
              </p:cNvSpPr>
              <p:nvPr/>
            </p:nvSpPr>
            <p:spPr bwMode="auto">
              <a:xfrm>
                <a:off x="439" y="2106"/>
                <a:ext cx="113" cy="318"/>
              </a:xfrm>
              <a:custGeom>
                <a:avLst/>
                <a:gdLst>
                  <a:gd name="T0" fmla="*/ 113 w 113"/>
                  <a:gd name="T1" fmla="*/ 318 h 318"/>
                  <a:gd name="T2" fmla="*/ 113 w 113"/>
                  <a:gd name="T3" fmla="*/ 0 h 318"/>
                  <a:gd name="T4" fmla="*/ 0 w 113"/>
                  <a:gd name="T5" fmla="*/ 0 h 318"/>
                  <a:gd name="T6" fmla="*/ 0 w 113"/>
                  <a:gd name="T7" fmla="*/ 318 h 318"/>
                  <a:gd name="T8" fmla="*/ 113 w 113"/>
                  <a:gd name="T9" fmla="*/ 318 h 318"/>
                  <a:gd name="T10" fmla="*/ 113 w 113"/>
                  <a:gd name="T11" fmla="*/ 318 h 3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3"/>
                  <a:gd name="T19" fmla="*/ 0 h 318"/>
                  <a:gd name="T20" fmla="*/ 113 w 113"/>
                  <a:gd name="T21" fmla="*/ 318 h 3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3" h="318">
                    <a:moveTo>
                      <a:pt x="113" y="318"/>
                    </a:moveTo>
                    <a:lnTo>
                      <a:pt x="113" y="0"/>
                    </a:lnTo>
                    <a:lnTo>
                      <a:pt x="0" y="0"/>
                    </a:lnTo>
                    <a:lnTo>
                      <a:pt x="0" y="318"/>
                    </a:lnTo>
                    <a:lnTo>
                      <a:pt x="113" y="3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28"/>
              <p:cNvSpPr>
                <a:spLocks/>
              </p:cNvSpPr>
              <p:nvPr/>
            </p:nvSpPr>
            <p:spPr bwMode="auto">
              <a:xfrm>
                <a:off x="439" y="2106"/>
                <a:ext cx="113" cy="318"/>
              </a:xfrm>
              <a:custGeom>
                <a:avLst/>
                <a:gdLst>
                  <a:gd name="T0" fmla="*/ 113 w 113"/>
                  <a:gd name="T1" fmla="*/ 318 h 318"/>
                  <a:gd name="T2" fmla="*/ 113 w 113"/>
                  <a:gd name="T3" fmla="*/ 0 h 318"/>
                  <a:gd name="T4" fmla="*/ 0 w 113"/>
                  <a:gd name="T5" fmla="*/ 0 h 318"/>
                  <a:gd name="T6" fmla="*/ 0 w 113"/>
                  <a:gd name="T7" fmla="*/ 318 h 318"/>
                  <a:gd name="T8" fmla="*/ 113 w 113"/>
                  <a:gd name="T9" fmla="*/ 318 h 318"/>
                  <a:gd name="T10" fmla="*/ 113 w 113"/>
                  <a:gd name="T11" fmla="*/ 318 h 3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3"/>
                  <a:gd name="T19" fmla="*/ 0 h 318"/>
                  <a:gd name="T20" fmla="*/ 113 w 113"/>
                  <a:gd name="T21" fmla="*/ 318 h 3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3" h="318">
                    <a:moveTo>
                      <a:pt x="113" y="318"/>
                    </a:moveTo>
                    <a:lnTo>
                      <a:pt x="113" y="0"/>
                    </a:lnTo>
                    <a:lnTo>
                      <a:pt x="0" y="0"/>
                    </a:lnTo>
                    <a:lnTo>
                      <a:pt x="0" y="318"/>
                    </a:lnTo>
                    <a:lnTo>
                      <a:pt x="113" y="318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Rectangle 29"/>
              <p:cNvSpPr>
                <a:spLocks noChangeArrowheads="1"/>
              </p:cNvSpPr>
              <p:nvPr/>
            </p:nvSpPr>
            <p:spPr bwMode="auto">
              <a:xfrm>
                <a:off x="456" y="2227"/>
                <a:ext cx="43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7" name="Rectangle 30"/>
              <p:cNvSpPr>
                <a:spLocks noChangeArrowheads="1"/>
              </p:cNvSpPr>
              <p:nvPr/>
            </p:nvSpPr>
            <p:spPr bwMode="auto">
              <a:xfrm>
                <a:off x="498" y="2227"/>
                <a:ext cx="4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8" name="Freeform 31"/>
              <p:cNvSpPr>
                <a:spLocks/>
              </p:cNvSpPr>
              <p:nvPr/>
            </p:nvSpPr>
            <p:spPr bwMode="auto">
              <a:xfrm>
                <a:off x="712" y="2136"/>
                <a:ext cx="682" cy="713"/>
              </a:xfrm>
              <a:custGeom>
                <a:avLst/>
                <a:gdLst>
                  <a:gd name="T0" fmla="*/ 680 w 682"/>
                  <a:gd name="T1" fmla="*/ 711 h 713"/>
                  <a:gd name="T2" fmla="*/ 682 w 682"/>
                  <a:gd name="T3" fmla="*/ 0 h 713"/>
                  <a:gd name="T4" fmla="*/ 0 w 682"/>
                  <a:gd name="T5" fmla="*/ 0 h 713"/>
                  <a:gd name="T6" fmla="*/ 0 w 682"/>
                  <a:gd name="T7" fmla="*/ 713 h 713"/>
                  <a:gd name="T8" fmla="*/ 682 w 682"/>
                  <a:gd name="T9" fmla="*/ 713 h 713"/>
                  <a:gd name="T10" fmla="*/ 682 w 682"/>
                  <a:gd name="T11" fmla="*/ 713 h 713"/>
                  <a:gd name="T12" fmla="*/ 680 w 682"/>
                  <a:gd name="T13" fmla="*/ 711 h 7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82"/>
                  <a:gd name="T22" fmla="*/ 0 h 713"/>
                  <a:gd name="T23" fmla="*/ 682 w 682"/>
                  <a:gd name="T24" fmla="*/ 713 h 7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82" h="713">
                    <a:moveTo>
                      <a:pt x="680" y="711"/>
                    </a:moveTo>
                    <a:lnTo>
                      <a:pt x="682" y="0"/>
                    </a:lnTo>
                    <a:lnTo>
                      <a:pt x="0" y="0"/>
                    </a:lnTo>
                    <a:lnTo>
                      <a:pt x="0" y="713"/>
                    </a:lnTo>
                    <a:lnTo>
                      <a:pt x="682" y="713"/>
                    </a:lnTo>
                    <a:lnTo>
                      <a:pt x="680" y="7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32"/>
              <p:cNvSpPr>
                <a:spLocks/>
              </p:cNvSpPr>
              <p:nvPr/>
            </p:nvSpPr>
            <p:spPr bwMode="auto">
              <a:xfrm>
                <a:off x="712" y="2136"/>
                <a:ext cx="682" cy="713"/>
              </a:xfrm>
              <a:custGeom>
                <a:avLst/>
                <a:gdLst>
                  <a:gd name="T0" fmla="*/ 680 w 682"/>
                  <a:gd name="T1" fmla="*/ 711 h 713"/>
                  <a:gd name="T2" fmla="*/ 682 w 682"/>
                  <a:gd name="T3" fmla="*/ 0 h 713"/>
                  <a:gd name="T4" fmla="*/ 0 w 682"/>
                  <a:gd name="T5" fmla="*/ 0 h 713"/>
                  <a:gd name="T6" fmla="*/ 0 w 682"/>
                  <a:gd name="T7" fmla="*/ 713 h 713"/>
                  <a:gd name="T8" fmla="*/ 682 w 682"/>
                  <a:gd name="T9" fmla="*/ 713 h 713"/>
                  <a:gd name="T10" fmla="*/ 682 w 682"/>
                  <a:gd name="T11" fmla="*/ 713 h 7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82"/>
                  <a:gd name="T19" fmla="*/ 0 h 713"/>
                  <a:gd name="T20" fmla="*/ 682 w 682"/>
                  <a:gd name="T21" fmla="*/ 713 h 7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82" h="713">
                    <a:moveTo>
                      <a:pt x="680" y="711"/>
                    </a:moveTo>
                    <a:lnTo>
                      <a:pt x="682" y="0"/>
                    </a:lnTo>
                    <a:lnTo>
                      <a:pt x="0" y="0"/>
                    </a:lnTo>
                    <a:lnTo>
                      <a:pt x="0" y="713"/>
                    </a:lnTo>
                    <a:lnTo>
                      <a:pt x="682" y="71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Rectangle 33"/>
              <p:cNvSpPr>
                <a:spLocks noChangeArrowheads="1"/>
              </p:cNvSpPr>
              <p:nvPr/>
            </p:nvSpPr>
            <p:spPr bwMode="auto">
              <a:xfrm>
                <a:off x="906" y="2418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1" name="Rectangle 34"/>
              <p:cNvSpPr>
                <a:spLocks noChangeArrowheads="1"/>
              </p:cNvSpPr>
              <p:nvPr/>
            </p:nvSpPr>
            <p:spPr bwMode="auto">
              <a:xfrm>
                <a:off x="920" y="2418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2" name="Rectangle 35"/>
              <p:cNvSpPr>
                <a:spLocks noChangeArrowheads="1"/>
              </p:cNvSpPr>
              <p:nvPr/>
            </p:nvSpPr>
            <p:spPr bwMode="auto">
              <a:xfrm>
                <a:off x="955" y="2418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3" name="Rectangle 36"/>
              <p:cNvSpPr>
                <a:spLocks noChangeArrowheads="1"/>
              </p:cNvSpPr>
              <p:nvPr/>
            </p:nvSpPr>
            <p:spPr bwMode="auto">
              <a:xfrm>
                <a:off x="984" y="2418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4" name="Rectangle 37"/>
              <p:cNvSpPr>
                <a:spLocks noChangeArrowheads="1"/>
              </p:cNvSpPr>
              <p:nvPr/>
            </p:nvSpPr>
            <p:spPr bwMode="auto">
              <a:xfrm>
                <a:off x="1001" y="2418"/>
                <a:ext cx="2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5" name="Rectangle 38"/>
              <p:cNvSpPr>
                <a:spLocks noChangeArrowheads="1"/>
              </p:cNvSpPr>
              <p:nvPr/>
            </p:nvSpPr>
            <p:spPr bwMode="auto">
              <a:xfrm>
                <a:off x="1021" y="2418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6" name="Rectangle 39"/>
              <p:cNvSpPr>
                <a:spLocks noChangeArrowheads="1"/>
              </p:cNvSpPr>
              <p:nvPr/>
            </p:nvSpPr>
            <p:spPr bwMode="auto">
              <a:xfrm>
                <a:off x="1056" y="2418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7" name="Rectangle 40"/>
              <p:cNvSpPr>
                <a:spLocks noChangeArrowheads="1"/>
              </p:cNvSpPr>
              <p:nvPr/>
            </p:nvSpPr>
            <p:spPr bwMode="auto">
              <a:xfrm>
                <a:off x="1087" y="2418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8" name="Rectangle 41"/>
              <p:cNvSpPr>
                <a:spLocks noChangeArrowheads="1"/>
              </p:cNvSpPr>
              <p:nvPr/>
            </p:nvSpPr>
            <p:spPr bwMode="auto">
              <a:xfrm>
                <a:off x="1102" y="2418"/>
                <a:ext cx="14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9" name="Rectangle 42"/>
              <p:cNvSpPr>
                <a:spLocks noChangeArrowheads="1"/>
              </p:cNvSpPr>
              <p:nvPr/>
            </p:nvSpPr>
            <p:spPr bwMode="auto">
              <a:xfrm>
                <a:off x="1117" y="2418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0" name="Rectangle 43"/>
              <p:cNvSpPr>
                <a:spLocks noChangeArrowheads="1"/>
              </p:cNvSpPr>
              <p:nvPr/>
            </p:nvSpPr>
            <p:spPr bwMode="auto">
              <a:xfrm>
                <a:off x="1151" y="2418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1" name="Rectangle 44"/>
              <p:cNvSpPr>
                <a:spLocks noChangeArrowheads="1"/>
              </p:cNvSpPr>
              <p:nvPr/>
            </p:nvSpPr>
            <p:spPr bwMode="auto">
              <a:xfrm>
                <a:off x="1183" y="2418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32" name="Rectangle 45"/>
              <p:cNvSpPr>
                <a:spLocks noChangeArrowheads="1"/>
              </p:cNvSpPr>
              <p:nvPr/>
            </p:nvSpPr>
            <p:spPr bwMode="auto">
              <a:xfrm>
                <a:off x="945" y="2490"/>
                <a:ext cx="53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3" name="Rectangle 46"/>
              <p:cNvSpPr>
                <a:spLocks noChangeArrowheads="1"/>
              </p:cNvSpPr>
              <p:nvPr/>
            </p:nvSpPr>
            <p:spPr bwMode="auto">
              <a:xfrm>
                <a:off x="994" y="2490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4" name="Rectangle 47"/>
              <p:cNvSpPr>
                <a:spLocks noChangeArrowheads="1"/>
              </p:cNvSpPr>
              <p:nvPr/>
            </p:nvSpPr>
            <p:spPr bwMode="auto">
              <a:xfrm>
                <a:off x="1028" y="2490"/>
                <a:ext cx="53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5" name="Rectangle 48"/>
              <p:cNvSpPr>
                <a:spLocks noChangeArrowheads="1"/>
              </p:cNvSpPr>
              <p:nvPr/>
            </p:nvSpPr>
            <p:spPr bwMode="auto">
              <a:xfrm>
                <a:off x="1080" y="2490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6" name="Rectangle 49"/>
              <p:cNvSpPr>
                <a:spLocks noChangeArrowheads="1"/>
              </p:cNvSpPr>
              <p:nvPr/>
            </p:nvSpPr>
            <p:spPr bwMode="auto">
              <a:xfrm>
                <a:off x="1112" y="2490"/>
                <a:ext cx="2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7" name="Rectangle 50"/>
              <p:cNvSpPr>
                <a:spLocks noChangeArrowheads="1"/>
              </p:cNvSpPr>
              <p:nvPr/>
            </p:nvSpPr>
            <p:spPr bwMode="auto">
              <a:xfrm>
                <a:off x="1134" y="2490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y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8" name="Rectangle 51"/>
              <p:cNvSpPr>
                <a:spLocks noChangeArrowheads="1"/>
              </p:cNvSpPr>
              <p:nvPr/>
            </p:nvSpPr>
            <p:spPr bwMode="auto">
              <a:xfrm rot="-5400000">
                <a:off x="1666" y="2411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9" name="Rectangle 52"/>
              <p:cNvSpPr>
                <a:spLocks noChangeArrowheads="1"/>
              </p:cNvSpPr>
              <p:nvPr/>
            </p:nvSpPr>
            <p:spPr bwMode="auto">
              <a:xfrm rot="-5400000">
                <a:off x="1657" y="238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0" name="Rectangle 53"/>
              <p:cNvSpPr>
                <a:spLocks noChangeArrowheads="1"/>
              </p:cNvSpPr>
              <p:nvPr/>
            </p:nvSpPr>
            <p:spPr bwMode="auto">
              <a:xfrm rot="-5400000">
                <a:off x="1659" y="2351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1" name="Rectangle 54"/>
              <p:cNvSpPr>
                <a:spLocks noChangeArrowheads="1"/>
              </p:cNvSpPr>
              <p:nvPr/>
            </p:nvSpPr>
            <p:spPr bwMode="auto">
              <a:xfrm rot="-5400000">
                <a:off x="1666" y="2329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2" name="Rectangle 55"/>
              <p:cNvSpPr>
                <a:spLocks noChangeArrowheads="1"/>
              </p:cNvSpPr>
              <p:nvPr/>
            </p:nvSpPr>
            <p:spPr bwMode="auto">
              <a:xfrm rot="-5400000">
                <a:off x="1664" y="2310"/>
                <a:ext cx="2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3" name="Rectangle 56"/>
              <p:cNvSpPr>
                <a:spLocks noChangeArrowheads="1"/>
              </p:cNvSpPr>
              <p:nvPr/>
            </p:nvSpPr>
            <p:spPr bwMode="auto">
              <a:xfrm rot="-5400000">
                <a:off x="1657" y="228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4" name="Rectangle 57"/>
              <p:cNvSpPr>
                <a:spLocks noChangeArrowheads="1"/>
              </p:cNvSpPr>
              <p:nvPr/>
            </p:nvSpPr>
            <p:spPr bwMode="auto">
              <a:xfrm rot="-5400000">
                <a:off x="1659" y="2250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5" name="Rectangle 58"/>
              <p:cNvSpPr>
                <a:spLocks noChangeArrowheads="1"/>
              </p:cNvSpPr>
              <p:nvPr/>
            </p:nvSpPr>
            <p:spPr bwMode="auto">
              <a:xfrm rot="-5400000">
                <a:off x="1666" y="2229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6" name="Rectangle 59"/>
              <p:cNvSpPr>
                <a:spLocks noChangeArrowheads="1"/>
              </p:cNvSpPr>
              <p:nvPr/>
            </p:nvSpPr>
            <p:spPr bwMode="auto">
              <a:xfrm rot="-5400000">
                <a:off x="1668" y="2213"/>
                <a:ext cx="14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7" name="Rectangle 60"/>
              <p:cNvSpPr>
                <a:spLocks noChangeArrowheads="1"/>
              </p:cNvSpPr>
              <p:nvPr/>
            </p:nvSpPr>
            <p:spPr bwMode="auto">
              <a:xfrm rot="-5400000">
                <a:off x="1657" y="2189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8" name="Rectangle 61"/>
              <p:cNvSpPr>
                <a:spLocks noChangeArrowheads="1"/>
              </p:cNvSpPr>
              <p:nvPr/>
            </p:nvSpPr>
            <p:spPr bwMode="auto">
              <a:xfrm rot="-5400000">
                <a:off x="1657" y="2155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9" name="Freeform 62"/>
              <p:cNvSpPr>
                <a:spLocks/>
              </p:cNvSpPr>
              <p:nvPr/>
            </p:nvSpPr>
            <p:spPr bwMode="auto">
              <a:xfrm>
                <a:off x="4309" y="2328"/>
                <a:ext cx="683" cy="713"/>
              </a:xfrm>
              <a:custGeom>
                <a:avLst/>
                <a:gdLst>
                  <a:gd name="T0" fmla="*/ 683 w 683"/>
                  <a:gd name="T1" fmla="*/ 713 h 713"/>
                  <a:gd name="T2" fmla="*/ 683 w 683"/>
                  <a:gd name="T3" fmla="*/ 0 h 713"/>
                  <a:gd name="T4" fmla="*/ 0 w 683"/>
                  <a:gd name="T5" fmla="*/ 0 h 713"/>
                  <a:gd name="T6" fmla="*/ 0 w 683"/>
                  <a:gd name="T7" fmla="*/ 713 h 713"/>
                  <a:gd name="T8" fmla="*/ 683 w 683"/>
                  <a:gd name="T9" fmla="*/ 713 h 713"/>
                  <a:gd name="T10" fmla="*/ 683 w 683"/>
                  <a:gd name="T11" fmla="*/ 713 h 7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83"/>
                  <a:gd name="T19" fmla="*/ 0 h 713"/>
                  <a:gd name="T20" fmla="*/ 683 w 683"/>
                  <a:gd name="T21" fmla="*/ 713 h 7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83" h="713">
                    <a:moveTo>
                      <a:pt x="683" y="713"/>
                    </a:moveTo>
                    <a:lnTo>
                      <a:pt x="683" y="0"/>
                    </a:lnTo>
                    <a:lnTo>
                      <a:pt x="0" y="0"/>
                    </a:lnTo>
                    <a:lnTo>
                      <a:pt x="0" y="713"/>
                    </a:lnTo>
                    <a:lnTo>
                      <a:pt x="683" y="7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" name="Freeform 63"/>
              <p:cNvSpPr>
                <a:spLocks/>
              </p:cNvSpPr>
              <p:nvPr/>
            </p:nvSpPr>
            <p:spPr bwMode="auto">
              <a:xfrm>
                <a:off x="4309" y="2328"/>
                <a:ext cx="683" cy="713"/>
              </a:xfrm>
              <a:custGeom>
                <a:avLst/>
                <a:gdLst>
                  <a:gd name="T0" fmla="*/ 683 w 683"/>
                  <a:gd name="T1" fmla="*/ 713 h 713"/>
                  <a:gd name="T2" fmla="*/ 683 w 683"/>
                  <a:gd name="T3" fmla="*/ 0 h 713"/>
                  <a:gd name="T4" fmla="*/ 0 w 683"/>
                  <a:gd name="T5" fmla="*/ 0 h 713"/>
                  <a:gd name="T6" fmla="*/ 0 w 683"/>
                  <a:gd name="T7" fmla="*/ 713 h 713"/>
                  <a:gd name="T8" fmla="*/ 683 w 683"/>
                  <a:gd name="T9" fmla="*/ 713 h 713"/>
                  <a:gd name="T10" fmla="*/ 683 w 683"/>
                  <a:gd name="T11" fmla="*/ 713 h 7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83"/>
                  <a:gd name="T19" fmla="*/ 0 h 713"/>
                  <a:gd name="T20" fmla="*/ 683 w 683"/>
                  <a:gd name="T21" fmla="*/ 713 h 7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83" h="713">
                    <a:moveTo>
                      <a:pt x="683" y="713"/>
                    </a:moveTo>
                    <a:lnTo>
                      <a:pt x="683" y="0"/>
                    </a:lnTo>
                    <a:lnTo>
                      <a:pt x="0" y="0"/>
                    </a:lnTo>
                    <a:lnTo>
                      <a:pt x="0" y="713"/>
                    </a:lnTo>
                    <a:lnTo>
                      <a:pt x="683" y="71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" name="Freeform 64"/>
              <p:cNvSpPr>
                <a:spLocks/>
              </p:cNvSpPr>
              <p:nvPr/>
            </p:nvSpPr>
            <p:spPr bwMode="auto">
              <a:xfrm>
                <a:off x="1905" y="2202"/>
                <a:ext cx="32" cy="32"/>
              </a:xfrm>
              <a:custGeom>
                <a:avLst/>
                <a:gdLst>
                  <a:gd name="T0" fmla="*/ 0 w 32"/>
                  <a:gd name="T1" fmla="*/ 0 h 32"/>
                  <a:gd name="T2" fmla="*/ 3 w 32"/>
                  <a:gd name="T3" fmla="*/ 32 h 32"/>
                  <a:gd name="T4" fmla="*/ 32 w 32"/>
                  <a:gd name="T5" fmla="*/ 18 h 32"/>
                  <a:gd name="T6" fmla="*/ 3 w 32"/>
                  <a:gd name="T7" fmla="*/ 3 h 32"/>
                  <a:gd name="T8" fmla="*/ 3 w 32"/>
                  <a:gd name="T9" fmla="*/ 3 h 32"/>
                  <a:gd name="T10" fmla="*/ 0 w 32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0" y="0"/>
                    </a:moveTo>
                    <a:lnTo>
                      <a:pt x="3" y="32"/>
                    </a:lnTo>
                    <a:lnTo>
                      <a:pt x="32" y="18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" name="Freeform 65"/>
              <p:cNvSpPr>
                <a:spLocks/>
              </p:cNvSpPr>
              <p:nvPr/>
            </p:nvSpPr>
            <p:spPr bwMode="auto">
              <a:xfrm>
                <a:off x="1905" y="2749"/>
                <a:ext cx="32" cy="32"/>
              </a:xfrm>
              <a:custGeom>
                <a:avLst/>
                <a:gdLst>
                  <a:gd name="T0" fmla="*/ 0 w 32"/>
                  <a:gd name="T1" fmla="*/ 0 h 32"/>
                  <a:gd name="T2" fmla="*/ 3 w 32"/>
                  <a:gd name="T3" fmla="*/ 32 h 32"/>
                  <a:gd name="T4" fmla="*/ 32 w 32"/>
                  <a:gd name="T5" fmla="*/ 17 h 32"/>
                  <a:gd name="T6" fmla="*/ 3 w 32"/>
                  <a:gd name="T7" fmla="*/ 2 h 32"/>
                  <a:gd name="T8" fmla="*/ 3 w 32"/>
                  <a:gd name="T9" fmla="*/ 2 h 32"/>
                  <a:gd name="T10" fmla="*/ 0 w 32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0" y="0"/>
                    </a:moveTo>
                    <a:lnTo>
                      <a:pt x="3" y="32"/>
                    </a:lnTo>
                    <a:lnTo>
                      <a:pt x="32" y="17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" name="Freeform 66"/>
              <p:cNvSpPr>
                <a:spLocks/>
              </p:cNvSpPr>
              <p:nvPr/>
            </p:nvSpPr>
            <p:spPr bwMode="auto">
              <a:xfrm>
                <a:off x="621" y="1435"/>
                <a:ext cx="307" cy="829"/>
              </a:xfrm>
              <a:custGeom>
                <a:avLst/>
                <a:gdLst>
                  <a:gd name="T0" fmla="*/ 307 w 307"/>
                  <a:gd name="T1" fmla="*/ 0 h 829"/>
                  <a:gd name="T2" fmla="*/ 0 w 307"/>
                  <a:gd name="T3" fmla="*/ 2 h 829"/>
                  <a:gd name="T4" fmla="*/ 0 w 307"/>
                  <a:gd name="T5" fmla="*/ 829 h 829"/>
                  <a:gd name="T6" fmla="*/ 0 60000 65536"/>
                  <a:gd name="T7" fmla="*/ 0 60000 65536"/>
                  <a:gd name="T8" fmla="*/ 0 60000 65536"/>
                  <a:gd name="T9" fmla="*/ 0 w 307"/>
                  <a:gd name="T10" fmla="*/ 0 h 829"/>
                  <a:gd name="T11" fmla="*/ 307 w 307"/>
                  <a:gd name="T12" fmla="*/ 829 h 8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7" h="829">
                    <a:moveTo>
                      <a:pt x="307" y="0"/>
                    </a:moveTo>
                    <a:lnTo>
                      <a:pt x="0" y="2"/>
                    </a:lnTo>
                    <a:lnTo>
                      <a:pt x="0" y="829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" name="Line 67"/>
              <p:cNvSpPr>
                <a:spLocks noChangeShapeType="1"/>
              </p:cNvSpPr>
              <p:nvPr/>
            </p:nvSpPr>
            <p:spPr bwMode="auto">
              <a:xfrm flipH="1">
                <a:off x="817" y="1799"/>
                <a:ext cx="111" cy="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" name="Freeform 68"/>
              <p:cNvSpPr>
                <a:spLocks/>
              </p:cNvSpPr>
              <p:nvPr/>
            </p:nvSpPr>
            <p:spPr bwMode="auto">
              <a:xfrm>
                <a:off x="952" y="1312"/>
                <a:ext cx="199" cy="612"/>
              </a:xfrm>
              <a:custGeom>
                <a:avLst/>
                <a:gdLst>
                  <a:gd name="T0" fmla="*/ 0 w 199"/>
                  <a:gd name="T1" fmla="*/ 0 h 612"/>
                  <a:gd name="T2" fmla="*/ 0 w 199"/>
                  <a:gd name="T3" fmla="*/ 248 h 612"/>
                  <a:gd name="T4" fmla="*/ 64 w 199"/>
                  <a:gd name="T5" fmla="*/ 307 h 612"/>
                  <a:gd name="T6" fmla="*/ 0 w 199"/>
                  <a:gd name="T7" fmla="*/ 366 h 612"/>
                  <a:gd name="T8" fmla="*/ 0 w 199"/>
                  <a:gd name="T9" fmla="*/ 612 h 612"/>
                  <a:gd name="T10" fmla="*/ 199 w 199"/>
                  <a:gd name="T11" fmla="*/ 425 h 612"/>
                  <a:gd name="T12" fmla="*/ 199 w 199"/>
                  <a:gd name="T13" fmla="*/ 187 h 612"/>
                  <a:gd name="T14" fmla="*/ 0 w 199"/>
                  <a:gd name="T15" fmla="*/ 2 h 612"/>
                  <a:gd name="T16" fmla="*/ 0 w 199"/>
                  <a:gd name="T17" fmla="*/ 2 h 6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9"/>
                  <a:gd name="T28" fmla="*/ 0 h 612"/>
                  <a:gd name="T29" fmla="*/ 199 w 199"/>
                  <a:gd name="T30" fmla="*/ 612 h 6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9" h="612">
                    <a:moveTo>
                      <a:pt x="0" y="0"/>
                    </a:moveTo>
                    <a:lnTo>
                      <a:pt x="0" y="248"/>
                    </a:lnTo>
                    <a:lnTo>
                      <a:pt x="64" y="307"/>
                    </a:lnTo>
                    <a:lnTo>
                      <a:pt x="0" y="366"/>
                    </a:lnTo>
                    <a:lnTo>
                      <a:pt x="0" y="612"/>
                    </a:lnTo>
                    <a:lnTo>
                      <a:pt x="199" y="425"/>
                    </a:lnTo>
                    <a:lnTo>
                      <a:pt x="199" y="187"/>
                    </a:lnTo>
                    <a:lnTo>
                      <a:pt x="0" y="2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" name="Rectangle 69"/>
              <p:cNvSpPr>
                <a:spLocks noChangeArrowheads="1"/>
              </p:cNvSpPr>
              <p:nvPr/>
            </p:nvSpPr>
            <p:spPr bwMode="auto">
              <a:xfrm>
                <a:off x="1031" y="1582"/>
                <a:ext cx="43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7" name="Rectangle 70"/>
              <p:cNvSpPr>
                <a:spLocks noChangeArrowheads="1"/>
              </p:cNvSpPr>
              <p:nvPr/>
            </p:nvSpPr>
            <p:spPr bwMode="auto">
              <a:xfrm>
                <a:off x="1070" y="1582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8" name="Rectangle 71"/>
              <p:cNvSpPr>
                <a:spLocks noChangeArrowheads="1"/>
              </p:cNvSpPr>
              <p:nvPr/>
            </p:nvSpPr>
            <p:spPr bwMode="auto">
              <a:xfrm>
                <a:off x="1105" y="1582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9" name="Freeform 72"/>
              <p:cNvSpPr>
                <a:spLocks/>
              </p:cNvSpPr>
              <p:nvPr/>
            </p:nvSpPr>
            <p:spPr bwMode="auto">
              <a:xfrm>
                <a:off x="3072" y="2522"/>
                <a:ext cx="32" cy="32"/>
              </a:xfrm>
              <a:custGeom>
                <a:avLst/>
                <a:gdLst>
                  <a:gd name="T0" fmla="*/ 0 w 32"/>
                  <a:gd name="T1" fmla="*/ 0 h 32"/>
                  <a:gd name="T2" fmla="*/ 0 w 32"/>
                  <a:gd name="T3" fmla="*/ 32 h 32"/>
                  <a:gd name="T4" fmla="*/ 32 w 32"/>
                  <a:gd name="T5" fmla="*/ 17 h 32"/>
                  <a:gd name="T6" fmla="*/ 0 w 32"/>
                  <a:gd name="T7" fmla="*/ 0 h 32"/>
                  <a:gd name="T8" fmla="*/ 0 w 32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0" y="0"/>
                    </a:moveTo>
                    <a:lnTo>
                      <a:pt x="0" y="32"/>
                    </a:lnTo>
                    <a:lnTo>
                      <a:pt x="32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" name="Freeform 73"/>
              <p:cNvSpPr>
                <a:spLocks/>
              </p:cNvSpPr>
              <p:nvPr/>
            </p:nvSpPr>
            <p:spPr bwMode="auto">
              <a:xfrm>
                <a:off x="3072" y="2795"/>
                <a:ext cx="32" cy="30"/>
              </a:xfrm>
              <a:custGeom>
                <a:avLst/>
                <a:gdLst>
                  <a:gd name="T0" fmla="*/ 0 w 32"/>
                  <a:gd name="T1" fmla="*/ 0 h 30"/>
                  <a:gd name="T2" fmla="*/ 0 w 32"/>
                  <a:gd name="T3" fmla="*/ 30 h 30"/>
                  <a:gd name="T4" fmla="*/ 32 w 32"/>
                  <a:gd name="T5" fmla="*/ 15 h 30"/>
                  <a:gd name="T6" fmla="*/ 0 w 32"/>
                  <a:gd name="T7" fmla="*/ 0 h 30"/>
                  <a:gd name="T8" fmla="*/ 0 w 32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0"/>
                  <a:gd name="T17" fmla="*/ 32 w 32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0">
                    <a:moveTo>
                      <a:pt x="0" y="0"/>
                    </a:moveTo>
                    <a:lnTo>
                      <a:pt x="0" y="30"/>
                    </a:lnTo>
                    <a:lnTo>
                      <a:pt x="3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" name="Freeform 74"/>
              <p:cNvSpPr>
                <a:spLocks/>
              </p:cNvSpPr>
              <p:nvPr/>
            </p:nvSpPr>
            <p:spPr bwMode="auto">
              <a:xfrm>
                <a:off x="3278" y="2658"/>
                <a:ext cx="29" cy="32"/>
              </a:xfrm>
              <a:custGeom>
                <a:avLst/>
                <a:gdLst>
                  <a:gd name="T0" fmla="*/ 0 w 29"/>
                  <a:gd name="T1" fmla="*/ 0 h 32"/>
                  <a:gd name="T2" fmla="*/ 0 w 29"/>
                  <a:gd name="T3" fmla="*/ 32 h 32"/>
                  <a:gd name="T4" fmla="*/ 29 w 29"/>
                  <a:gd name="T5" fmla="*/ 17 h 32"/>
                  <a:gd name="T6" fmla="*/ 0 w 29"/>
                  <a:gd name="T7" fmla="*/ 2 h 32"/>
                  <a:gd name="T8" fmla="*/ 0 w 29"/>
                  <a:gd name="T9" fmla="*/ 2 h 32"/>
                  <a:gd name="T10" fmla="*/ 0 w 29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32"/>
                  <a:gd name="T20" fmla="*/ 29 w 29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32">
                    <a:moveTo>
                      <a:pt x="0" y="0"/>
                    </a:moveTo>
                    <a:lnTo>
                      <a:pt x="0" y="32"/>
                    </a:lnTo>
                    <a:lnTo>
                      <a:pt x="29" y="17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" name="Line 75"/>
              <p:cNvSpPr>
                <a:spLocks noChangeShapeType="1"/>
              </p:cNvSpPr>
              <p:nvPr/>
            </p:nvSpPr>
            <p:spPr bwMode="auto">
              <a:xfrm flipH="1">
                <a:off x="3221" y="2675"/>
                <a:ext cx="67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" name="Freeform 76"/>
              <p:cNvSpPr>
                <a:spLocks/>
              </p:cNvSpPr>
              <p:nvPr/>
            </p:nvSpPr>
            <p:spPr bwMode="auto">
              <a:xfrm>
                <a:off x="3278" y="2293"/>
                <a:ext cx="29" cy="32"/>
              </a:xfrm>
              <a:custGeom>
                <a:avLst/>
                <a:gdLst>
                  <a:gd name="T0" fmla="*/ 0 w 29"/>
                  <a:gd name="T1" fmla="*/ 0 h 32"/>
                  <a:gd name="T2" fmla="*/ 0 w 29"/>
                  <a:gd name="T3" fmla="*/ 32 h 32"/>
                  <a:gd name="T4" fmla="*/ 29 w 29"/>
                  <a:gd name="T5" fmla="*/ 18 h 32"/>
                  <a:gd name="T6" fmla="*/ 0 w 29"/>
                  <a:gd name="T7" fmla="*/ 3 h 32"/>
                  <a:gd name="T8" fmla="*/ 0 w 29"/>
                  <a:gd name="T9" fmla="*/ 3 h 32"/>
                  <a:gd name="T10" fmla="*/ 0 w 29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32"/>
                  <a:gd name="T20" fmla="*/ 29 w 29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32">
                    <a:moveTo>
                      <a:pt x="0" y="0"/>
                    </a:moveTo>
                    <a:lnTo>
                      <a:pt x="0" y="32"/>
                    </a:lnTo>
                    <a:lnTo>
                      <a:pt x="29" y="18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" name="Freeform 77"/>
              <p:cNvSpPr>
                <a:spLocks/>
              </p:cNvSpPr>
              <p:nvPr/>
            </p:nvSpPr>
            <p:spPr bwMode="auto">
              <a:xfrm>
                <a:off x="5370" y="2554"/>
                <a:ext cx="32" cy="32"/>
              </a:xfrm>
              <a:custGeom>
                <a:avLst/>
                <a:gdLst>
                  <a:gd name="T0" fmla="*/ 0 w 32"/>
                  <a:gd name="T1" fmla="*/ 0 h 32"/>
                  <a:gd name="T2" fmla="*/ 3 w 32"/>
                  <a:gd name="T3" fmla="*/ 32 h 32"/>
                  <a:gd name="T4" fmla="*/ 32 w 32"/>
                  <a:gd name="T5" fmla="*/ 17 h 32"/>
                  <a:gd name="T6" fmla="*/ 3 w 32"/>
                  <a:gd name="T7" fmla="*/ 3 h 32"/>
                  <a:gd name="T8" fmla="*/ 3 w 32"/>
                  <a:gd name="T9" fmla="*/ 3 h 32"/>
                  <a:gd name="T10" fmla="*/ 0 w 32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0" y="0"/>
                    </a:moveTo>
                    <a:lnTo>
                      <a:pt x="3" y="32"/>
                    </a:lnTo>
                    <a:lnTo>
                      <a:pt x="32" y="1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" name="Freeform 78"/>
              <p:cNvSpPr>
                <a:spLocks/>
              </p:cNvSpPr>
              <p:nvPr/>
            </p:nvSpPr>
            <p:spPr bwMode="auto">
              <a:xfrm>
                <a:off x="5370" y="2827"/>
                <a:ext cx="32" cy="32"/>
              </a:xfrm>
              <a:custGeom>
                <a:avLst/>
                <a:gdLst>
                  <a:gd name="T0" fmla="*/ 0 w 32"/>
                  <a:gd name="T1" fmla="*/ 0 h 32"/>
                  <a:gd name="T2" fmla="*/ 3 w 32"/>
                  <a:gd name="T3" fmla="*/ 32 h 32"/>
                  <a:gd name="T4" fmla="*/ 32 w 32"/>
                  <a:gd name="T5" fmla="*/ 15 h 32"/>
                  <a:gd name="T6" fmla="*/ 3 w 32"/>
                  <a:gd name="T7" fmla="*/ 0 h 32"/>
                  <a:gd name="T8" fmla="*/ 3 w 32"/>
                  <a:gd name="T9" fmla="*/ 0 h 32"/>
                  <a:gd name="T10" fmla="*/ 0 w 32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0" y="0"/>
                    </a:moveTo>
                    <a:lnTo>
                      <a:pt x="3" y="32"/>
                    </a:lnTo>
                    <a:lnTo>
                      <a:pt x="32" y="15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" name="Freeform 79"/>
              <p:cNvSpPr>
                <a:spLocks/>
              </p:cNvSpPr>
              <p:nvPr/>
            </p:nvSpPr>
            <p:spPr bwMode="auto">
              <a:xfrm>
                <a:off x="4275" y="2896"/>
                <a:ext cx="32" cy="32"/>
              </a:xfrm>
              <a:custGeom>
                <a:avLst/>
                <a:gdLst>
                  <a:gd name="T0" fmla="*/ 0 w 32"/>
                  <a:gd name="T1" fmla="*/ 0 h 32"/>
                  <a:gd name="T2" fmla="*/ 0 w 32"/>
                  <a:gd name="T3" fmla="*/ 32 h 32"/>
                  <a:gd name="T4" fmla="*/ 32 w 32"/>
                  <a:gd name="T5" fmla="*/ 15 h 32"/>
                  <a:gd name="T6" fmla="*/ 0 w 32"/>
                  <a:gd name="T7" fmla="*/ 0 h 32"/>
                  <a:gd name="T8" fmla="*/ 0 w 32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0" y="0"/>
                    </a:moveTo>
                    <a:lnTo>
                      <a:pt x="0" y="32"/>
                    </a:lnTo>
                    <a:lnTo>
                      <a:pt x="3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" name="Freeform 80"/>
              <p:cNvSpPr>
                <a:spLocks/>
              </p:cNvSpPr>
              <p:nvPr/>
            </p:nvSpPr>
            <p:spPr bwMode="auto">
              <a:xfrm>
                <a:off x="3229" y="2960"/>
                <a:ext cx="226" cy="485"/>
              </a:xfrm>
              <a:custGeom>
                <a:avLst/>
                <a:gdLst>
                  <a:gd name="T0" fmla="*/ 113 w 226"/>
                  <a:gd name="T1" fmla="*/ 482 h 485"/>
                  <a:gd name="T2" fmla="*/ 132 w 226"/>
                  <a:gd name="T3" fmla="*/ 482 h 485"/>
                  <a:gd name="T4" fmla="*/ 150 w 226"/>
                  <a:gd name="T5" fmla="*/ 473 h 485"/>
                  <a:gd name="T6" fmla="*/ 164 w 226"/>
                  <a:gd name="T7" fmla="*/ 458 h 485"/>
                  <a:gd name="T8" fmla="*/ 179 w 226"/>
                  <a:gd name="T9" fmla="*/ 438 h 485"/>
                  <a:gd name="T10" fmla="*/ 194 w 226"/>
                  <a:gd name="T11" fmla="*/ 414 h 485"/>
                  <a:gd name="T12" fmla="*/ 204 w 226"/>
                  <a:gd name="T13" fmla="*/ 386 h 485"/>
                  <a:gd name="T14" fmla="*/ 213 w 226"/>
                  <a:gd name="T15" fmla="*/ 354 h 485"/>
                  <a:gd name="T16" fmla="*/ 221 w 226"/>
                  <a:gd name="T17" fmla="*/ 320 h 485"/>
                  <a:gd name="T18" fmla="*/ 226 w 226"/>
                  <a:gd name="T19" fmla="*/ 281 h 485"/>
                  <a:gd name="T20" fmla="*/ 226 w 226"/>
                  <a:gd name="T21" fmla="*/ 244 h 485"/>
                  <a:gd name="T22" fmla="*/ 226 w 226"/>
                  <a:gd name="T23" fmla="*/ 204 h 485"/>
                  <a:gd name="T24" fmla="*/ 221 w 226"/>
                  <a:gd name="T25" fmla="*/ 165 h 485"/>
                  <a:gd name="T26" fmla="*/ 213 w 226"/>
                  <a:gd name="T27" fmla="*/ 131 h 485"/>
                  <a:gd name="T28" fmla="*/ 204 w 226"/>
                  <a:gd name="T29" fmla="*/ 101 h 485"/>
                  <a:gd name="T30" fmla="*/ 194 w 226"/>
                  <a:gd name="T31" fmla="*/ 72 h 485"/>
                  <a:gd name="T32" fmla="*/ 179 w 226"/>
                  <a:gd name="T33" fmla="*/ 47 h 485"/>
                  <a:gd name="T34" fmla="*/ 164 w 226"/>
                  <a:gd name="T35" fmla="*/ 27 h 485"/>
                  <a:gd name="T36" fmla="*/ 150 w 226"/>
                  <a:gd name="T37" fmla="*/ 12 h 485"/>
                  <a:gd name="T38" fmla="*/ 132 w 226"/>
                  <a:gd name="T39" fmla="*/ 5 h 485"/>
                  <a:gd name="T40" fmla="*/ 113 w 226"/>
                  <a:gd name="T41" fmla="*/ 0 h 485"/>
                  <a:gd name="T42" fmla="*/ 93 w 226"/>
                  <a:gd name="T43" fmla="*/ 5 h 485"/>
                  <a:gd name="T44" fmla="*/ 76 w 226"/>
                  <a:gd name="T45" fmla="*/ 12 h 485"/>
                  <a:gd name="T46" fmla="*/ 61 w 226"/>
                  <a:gd name="T47" fmla="*/ 27 h 485"/>
                  <a:gd name="T48" fmla="*/ 46 w 226"/>
                  <a:gd name="T49" fmla="*/ 47 h 485"/>
                  <a:gd name="T50" fmla="*/ 32 w 226"/>
                  <a:gd name="T51" fmla="*/ 72 h 485"/>
                  <a:gd name="T52" fmla="*/ 22 w 226"/>
                  <a:gd name="T53" fmla="*/ 101 h 485"/>
                  <a:gd name="T54" fmla="*/ 12 w 226"/>
                  <a:gd name="T55" fmla="*/ 131 h 485"/>
                  <a:gd name="T56" fmla="*/ 5 w 226"/>
                  <a:gd name="T57" fmla="*/ 165 h 485"/>
                  <a:gd name="T58" fmla="*/ 0 w 226"/>
                  <a:gd name="T59" fmla="*/ 204 h 485"/>
                  <a:gd name="T60" fmla="*/ 0 w 226"/>
                  <a:gd name="T61" fmla="*/ 244 h 485"/>
                  <a:gd name="T62" fmla="*/ 0 w 226"/>
                  <a:gd name="T63" fmla="*/ 283 h 485"/>
                  <a:gd name="T64" fmla="*/ 5 w 226"/>
                  <a:gd name="T65" fmla="*/ 320 h 485"/>
                  <a:gd name="T66" fmla="*/ 12 w 226"/>
                  <a:gd name="T67" fmla="*/ 354 h 485"/>
                  <a:gd name="T68" fmla="*/ 22 w 226"/>
                  <a:gd name="T69" fmla="*/ 386 h 485"/>
                  <a:gd name="T70" fmla="*/ 32 w 226"/>
                  <a:gd name="T71" fmla="*/ 414 h 485"/>
                  <a:gd name="T72" fmla="*/ 46 w 226"/>
                  <a:gd name="T73" fmla="*/ 438 h 485"/>
                  <a:gd name="T74" fmla="*/ 61 w 226"/>
                  <a:gd name="T75" fmla="*/ 458 h 485"/>
                  <a:gd name="T76" fmla="*/ 76 w 226"/>
                  <a:gd name="T77" fmla="*/ 473 h 485"/>
                  <a:gd name="T78" fmla="*/ 96 w 226"/>
                  <a:gd name="T79" fmla="*/ 482 h 485"/>
                  <a:gd name="T80" fmla="*/ 113 w 226"/>
                  <a:gd name="T81" fmla="*/ 485 h 485"/>
                  <a:gd name="T82" fmla="*/ 113 w 226"/>
                  <a:gd name="T83" fmla="*/ 485 h 485"/>
                  <a:gd name="T84" fmla="*/ 113 w 226"/>
                  <a:gd name="T85" fmla="*/ 482 h 4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26"/>
                  <a:gd name="T130" fmla="*/ 0 h 485"/>
                  <a:gd name="T131" fmla="*/ 226 w 226"/>
                  <a:gd name="T132" fmla="*/ 485 h 48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26" h="485">
                    <a:moveTo>
                      <a:pt x="113" y="482"/>
                    </a:moveTo>
                    <a:lnTo>
                      <a:pt x="132" y="482"/>
                    </a:lnTo>
                    <a:lnTo>
                      <a:pt x="150" y="473"/>
                    </a:lnTo>
                    <a:lnTo>
                      <a:pt x="164" y="458"/>
                    </a:lnTo>
                    <a:lnTo>
                      <a:pt x="179" y="438"/>
                    </a:lnTo>
                    <a:lnTo>
                      <a:pt x="194" y="414"/>
                    </a:lnTo>
                    <a:lnTo>
                      <a:pt x="204" y="386"/>
                    </a:lnTo>
                    <a:lnTo>
                      <a:pt x="213" y="354"/>
                    </a:lnTo>
                    <a:lnTo>
                      <a:pt x="221" y="320"/>
                    </a:lnTo>
                    <a:lnTo>
                      <a:pt x="226" y="281"/>
                    </a:lnTo>
                    <a:lnTo>
                      <a:pt x="226" y="244"/>
                    </a:lnTo>
                    <a:lnTo>
                      <a:pt x="226" y="204"/>
                    </a:lnTo>
                    <a:lnTo>
                      <a:pt x="221" y="165"/>
                    </a:lnTo>
                    <a:lnTo>
                      <a:pt x="213" y="131"/>
                    </a:lnTo>
                    <a:lnTo>
                      <a:pt x="204" y="101"/>
                    </a:lnTo>
                    <a:lnTo>
                      <a:pt x="194" y="72"/>
                    </a:lnTo>
                    <a:lnTo>
                      <a:pt x="179" y="47"/>
                    </a:lnTo>
                    <a:lnTo>
                      <a:pt x="164" y="27"/>
                    </a:lnTo>
                    <a:lnTo>
                      <a:pt x="150" y="12"/>
                    </a:lnTo>
                    <a:lnTo>
                      <a:pt x="132" y="5"/>
                    </a:lnTo>
                    <a:lnTo>
                      <a:pt x="113" y="0"/>
                    </a:lnTo>
                    <a:lnTo>
                      <a:pt x="93" y="5"/>
                    </a:lnTo>
                    <a:lnTo>
                      <a:pt x="76" y="12"/>
                    </a:lnTo>
                    <a:lnTo>
                      <a:pt x="61" y="27"/>
                    </a:lnTo>
                    <a:lnTo>
                      <a:pt x="46" y="47"/>
                    </a:lnTo>
                    <a:lnTo>
                      <a:pt x="32" y="72"/>
                    </a:lnTo>
                    <a:lnTo>
                      <a:pt x="22" y="101"/>
                    </a:lnTo>
                    <a:lnTo>
                      <a:pt x="12" y="131"/>
                    </a:lnTo>
                    <a:lnTo>
                      <a:pt x="5" y="165"/>
                    </a:lnTo>
                    <a:lnTo>
                      <a:pt x="0" y="204"/>
                    </a:lnTo>
                    <a:lnTo>
                      <a:pt x="0" y="244"/>
                    </a:lnTo>
                    <a:lnTo>
                      <a:pt x="0" y="283"/>
                    </a:lnTo>
                    <a:lnTo>
                      <a:pt x="5" y="320"/>
                    </a:lnTo>
                    <a:lnTo>
                      <a:pt x="12" y="354"/>
                    </a:lnTo>
                    <a:lnTo>
                      <a:pt x="22" y="386"/>
                    </a:lnTo>
                    <a:lnTo>
                      <a:pt x="32" y="414"/>
                    </a:lnTo>
                    <a:lnTo>
                      <a:pt x="46" y="438"/>
                    </a:lnTo>
                    <a:lnTo>
                      <a:pt x="61" y="458"/>
                    </a:lnTo>
                    <a:lnTo>
                      <a:pt x="76" y="473"/>
                    </a:lnTo>
                    <a:lnTo>
                      <a:pt x="96" y="482"/>
                    </a:lnTo>
                    <a:lnTo>
                      <a:pt x="113" y="485"/>
                    </a:lnTo>
                    <a:lnTo>
                      <a:pt x="113" y="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" name="Freeform 81"/>
              <p:cNvSpPr>
                <a:spLocks/>
              </p:cNvSpPr>
              <p:nvPr/>
            </p:nvSpPr>
            <p:spPr bwMode="auto">
              <a:xfrm>
                <a:off x="3229" y="2960"/>
                <a:ext cx="226" cy="485"/>
              </a:xfrm>
              <a:custGeom>
                <a:avLst/>
                <a:gdLst>
                  <a:gd name="T0" fmla="*/ 113 w 226"/>
                  <a:gd name="T1" fmla="*/ 482 h 485"/>
                  <a:gd name="T2" fmla="*/ 132 w 226"/>
                  <a:gd name="T3" fmla="*/ 482 h 485"/>
                  <a:gd name="T4" fmla="*/ 150 w 226"/>
                  <a:gd name="T5" fmla="*/ 473 h 485"/>
                  <a:gd name="T6" fmla="*/ 164 w 226"/>
                  <a:gd name="T7" fmla="*/ 458 h 485"/>
                  <a:gd name="T8" fmla="*/ 179 w 226"/>
                  <a:gd name="T9" fmla="*/ 438 h 485"/>
                  <a:gd name="T10" fmla="*/ 194 w 226"/>
                  <a:gd name="T11" fmla="*/ 414 h 485"/>
                  <a:gd name="T12" fmla="*/ 204 w 226"/>
                  <a:gd name="T13" fmla="*/ 386 h 485"/>
                  <a:gd name="T14" fmla="*/ 213 w 226"/>
                  <a:gd name="T15" fmla="*/ 354 h 485"/>
                  <a:gd name="T16" fmla="*/ 221 w 226"/>
                  <a:gd name="T17" fmla="*/ 320 h 485"/>
                  <a:gd name="T18" fmla="*/ 226 w 226"/>
                  <a:gd name="T19" fmla="*/ 281 h 485"/>
                  <a:gd name="T20" fmla="*/ 226 w 226"/>
                  <a:gd name="T21" fmla="*/ 244 h 485"/>
                  <a:gd name="T22" fmla="*/ 226 w 226"/>
                  <a:gd name="T23" fmla="*/ 204 h 485"/>
                  <a:gd name="T24" fmla="*/ 221 w 226"/>
                  <a:gd name="T25" fmla="*/ 165 h 485"/>
                  <a:gd name="T26" fmla="*/ 213 w 226"/>
                  <a:gd name="T27" fmla="*/ 131 h 485"/>
                  <a:gd name="T28" fmla="*/ 204 w 226"/>
                  <a:gd name="T29" fmla="*/ 101 h 485"/>
                  <a:gd name="T30" fmla="*/ 194 w 226"/>
                  <a:gd name="T31" fmla="*/ 72 h 485"/>
                  <a:gd name="T32" fmla="*/ 179 w 226"/>
                  <a:gd name="T33" fmla="*/ 47 h 485"/>
                  <a:gd name="T34" fmla="*/ 164 w 226"/>
                  <a:gd name="T35" fmla="*/ 27 h 485"/>
                  <a:gd name="T36" fmla="*/ 150 w 226"/>
                  <a:gd name="T37" fmla="*/ 12 h 485"/>
                  <a:gd name="T38" fmla="*/ 132 w 226"/>
                  <a:gd name="T39" fmla="*/ 5 h 485"/>
                  <a:gd name="T40" fmla="*/ 113 w 226"/>
                  <a:gd name="T41" fmla="*/ 0 h 485"/>
                  <a:gd name="T42" fmla="*/ 93 w 226"/>
                  <a:gd name="T43" fmla="*/ 5 h 485"/>
                  <a:gd name="T44" fmla="*/ 76 w 226"/>
                  <a:gd name="T45" fmla="*/ 12 h 485"/>
                  <a:gd name="T46" fmla="*/ 61 w 226"/>
                  <a:gd name="T47" fmla="*/ 27 h 485"/>
                  <a:gd name="T48" fmla="*/ 46 w 226"/>
                  <a:gd name="T49" fmla="*/ 47 h 485"/>
                  <a:gd name="T50" fmla="*/ 32 w 226"/>
                  <a:gd name="T51" fmla="*/ 72 h 485"/>
                  <a:gd name="T52" fmla="*/ 22 w 226"/>
                  <a:gd name="T53" fmla="*/ 101 h 485"/>
                  <a:gd name="T54" fmla="*/ 12 w 226"/>
                  <a:gd name="T55" fmla="*/ 131 h 485"/>
                  <a:gd name="T56" fmla="*/ 5 w 226"/>
                  <a:gd name="T57" fmla="*/ 165 h 485"/>
                  <a:gd name="T58" fmla="*/ 0 w 226"/>
                  <a:gd name="T59" fmla="*/ 204 h 485"/>
                  <a:gd name="T60" fmla="*/ 0 w 226"/>
                  <a:gd name="T61" fmla="*/ 244 h 485"/>
                  <a:gd name="T62" fmla="*/ 0 w 226"/>
                  <a:gd name="T63" fmla="*/ 283 h 485"/>
                  <a:gd name="T64" fmla="*/ 5 w 226"/>
                  <a:gd name="T65" fmla="*/ 320 h 485"/>
                  <a:gd name="T66" fmla="*/ 12 w 226"/>
                  <a:gd name="T67" fmla="*/ 354 h 485"/>
                  <a:gd name="T68" fmla="*/ 22 w 226"/>
                  <a:gd name="T69" fmla="*/ 386 h 485"/>
                  <a:gd name="T70" fmla="*/ 32 w 226"/>
                  <a:gd name="T71" fmla="*/ 414 h 485"/>
                  <a:gd name="T72" fmla="*/ 46 w 226"/>
                  <a:gd name="T73" fmla="*/ 438 h 485"/>
                  <a:gd name="T74" fmla="*/ 61 w 226"/>
                  <a:gd name="T75" fmla="*/ 458 h 485"/>
                  <a:gd name="T76" fmla="*/ 76 w 226"/>
                  <a:gd name="T77" fmla="*/ 473 h 485"/>
                  <a:gd name="T78" fmla="*/ 96 w 226"/>
                  <a:gd name="T79" fmla="*/ 482 h 485"/>
                  <a:gd name="T80" fmla="*/ 113 w 226"/>
                  <a:gd name="T81" fmla="*/ 485 h 485"/>
                  <a:gd name="T82" fmla="*/ 113 w 226"/>
                  <a:gd name="T83" fmla="*/ 485 h 48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26"/>
                  <a:gd name="T127" fmla="*/ 0 h 485"/>
                  <a:gd name="T128" fmla="*/ 226 w 226"/>
                  <a:gd name="T129" fmla="*/ 485 h 48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26" h="485">
                    <a:moveTo>
                      <a:pt x="113" y="482"/>
                    </a:moveTo>
                    <a:lnTo>
                      <a:pt x="132" y="482"/>
                    </a:lnTo>
                    <a:lnTo>
                      <a:pt x="150" y="473"/>
                    </a:lnTo>
                    <a:lnTo>
                      <a:pt x="164" y="458"/>
                    </a:lnTo>
                    <a:lnTo>
                      <a:pt x="179" y="438"/>
                    </a:lnTo>
                    <a:lnTo>
                      <a:pt x="194" y="414"/>
                    </a:lnTo>
                    <a:lnTo>
                      <a:pt x="204" y="386"/>
                    </a:lnTo>
                    <a:lnTo>
                      <a:pt x="213" y="354"/>
                    </a:lnTo>
                    <a:lnTo>
                      <a:pt x="221" y="320"/>
                    </a:lnTo>
                    <a:lnTo>
                      <a:pt x="226" y="281"/>
                    </a:lnTo>
                    <a:lnTo>
                      <a:pt x="226" y="244"/>
                    </a:lnTo>
                    <a:lnTo>
                      <a:pt x="226" y="204"/>
                    </a:lnTo>
                    <a:lnTo>
                      <a:pt x="221" y="165"/>
                    </a:lnTo>
                    <a:lnTo>
                      <a:pt x="213" y="131"/>
                    </a:lnTo>
                    <a:lnTo>
                      <a:pt x="204" y="101"/>
                    </a:lnTo>
                    <a:lnTo>
                      <a:pt x="194" y="72"/>
                    </a:lnTo>
                    <a:lnTo>
                      <a:pt x="179" y="47"/>
                    </a:lnTo>
                    <a:lnTo>
                      <a:pt x="164" y="27"/>
                    </a:lnTo>
                    <a:lnTo>
                      <a:pt x="150" y="12"/>
                    </a:lnTo>
                    <a:lnTo>
                      <a:pt x="132" y="5"/>
                    </a:lnTo>
                    <a:lnTo>
                      <a:pt x="113" y="0"/>
                    </a:lnTo>
                    <a:lnTo>
                      <a:pt x="93" y="5"/>
                    </a:lnTo>
                    <a:lnTo>
                      <a:pt x="76" y="12"/>
                    </a:lnTo>
                    <a:lnTo>
                      <a:pt x="61" y="27"/>
                    </a:lnTo>
                    <a:lnTo>
                      <a:pt x="46" y="47"/>
                    </a:lnTo>
                    <a:lnTo>
                      <a:pt x="32" y="72"/>
                    </a:lnTo>
                    <a:lnTo>
                      <a:pt x="22" y="101"/>
                    </a:lnTo>
                    <a:lnTo>
                      <a:pt x="12" y="131"/>
                    </a:lnTo>
                    <a:lnTo>
                      <a:pt x="5" y="165"/>
                    </a:lnTo>
                    <a:lnTo>
                      <a:pt x="0" y="204"/>
                    </a:lnTo>
                    <a:lnTo>
                      <a:pt x="0" y="244"/>
                    </a:lnTo>
                    <a:lnTo>
                      <a:pt x="0" y="283"/>
                    </a:lnTo>
                    <a:lnTo>
                      <a:pt x="5" y="320"/>
                    </a:lnTo>
                    <a:lnTo>
                      <a:pt x="12" y="354"/>
                    </a:lnTo>
                    <a:lnTo>
                      <a:pt x="22" y="386"/>
                    </a:lnTo>
                    <a:lnTo>
                      <a:pt x="32" y="414"/>
                    </a:lnTo>
                    <a:lnTo>
                      <a:pt x="46" y="438"/>
                    </a:lnTo>
                    <a:lnTo>
                      <a:pt x="61" y="458"/>
                    </a:lnTo>
                    <a:lnTo>
                      <a:pt x="76" y="473"/>
                    </a:lnTo>
                    <a:lnTo>
                      <a:pt x="96" y="482"/>
                    </a:lnTo>
                    <a:lnTo>
                      <a:pt x="113" y="485"/>
                    </a:lnTo>
                  </a:path>
                </a:pathLst>
              </a:custGeom>
              <a:solidFill>
                <a:srgbClr val="FFCC66"/>
              </a:solidFill>
              <a:ln w="11113">
                <a:solidFill>
                  <a:srgbClr val="EB7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" name="Rectangle 82"/>
              <p:cNvSpPr>
                <a:spLocks noChangeArrowheads="1"/>
              </p:cNvSpPr>
              <p:nvPr/>
            </p:nvSpPr>
            <p:spPr bwMode="auto">
              <a:xfrm>
                <a:off x="1876" y="3341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0" name="Rectangle 83"/>
              <p:cNvSpPr>
                <a:spLocks noChangeArrowheads="1"/>
              </p:cNvSpPr>
              <p:nvPr/>
            </p:nvSpPr>
            <p:spPr bwMode="auto">
              <a:xfrm>
                <a:off x="1893" y="3341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1" name="Rectangle 84"/>
              <p:cNvSpPr>
                <a:spLocks noChangeArrowheads="1"/>
              </p:cNvSpPr>
              <p:nvPr/>
            </p:nvSpPr>
            <p:spPr bwMode="auto">
              <a:xfrm>
                <a:off x="1927" y="3341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2" name="Rectangle 85"/>
              <p:cNvSpPr>
                <a:spLocks noChangeArrowheads="1"/>
              </p:cNvSpPr>
              <p:nvPr/>
            </p:nvSpPr>
            <p:spPr bwMode="auto">
              <a:xfrm>
                <a:off x="1957" y="3341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3" name="Rectangle 86"/>
              <p:cNvSpPr>
                <a:spLocks noChangeArrowheads="1"/>
              </p:cNvSpPr>
              <p:nvPr/>
            </p:nvSpPr>
            <p:spPr bwMode="auto">
              <a:xfrm>
                <a:off x="1974" y="3341"/>
                <a:ext cx="2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4" name="Rectangle 87"/>
              <p:cNvSpPr>
                <a:spLocks noChangeArrowheads="1"/>
              </p:cNvSpPr>
              <p:nvPr/>
            </p:nvSpPr>
            <p:spPr bwMode="auto">
              <a:xfrm>
                <a:off x="1994" y="3341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5" name="Rectangle 88"/>
              <p:cNvSpPr>
                <a:spLocks noChangeArrowheads="1"/>
              </p:cNvSpPr>
              <p:nvPr/>
            </p:nvSpPr>
            <p:spPr bwMode="auto">
              <a:xfrm>
                <a:off x="2028" y="3341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6" name="Rectangle 89"/>
              <p:cNvSpPr>
                <a:spLocks noChangeArrowheads="1"/>
              </p:cNvSpPr>
              <p:nvPr/>
            </p:nvSpPr>
            <p:spPr bwMode="auto">
              <a:xfrm>
                <a:off x="2057" y="3341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7" name="Rectangle 90"/>
              <p:cNvSpPr>
                <a:spLocks noChangeArrowheads="1"/>
              </p:cNvSpPr>
              <p:nvPr/>
            </p:nvSpPr>
            <p:spPr bwMode="auto">
              <a:xfrm>
                <a:off x="2075" y="3341"/>
                <a:ext cx="14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8" name="Rectangle 91"/>
              <p:cNvSpPr>
                <a:spLocks noChangeArrowheads="1"/>
              </p:cNvSpPr>
              <p:nvPr/>
            </p:nvSpPr>
            <p:spPr bwMode="auto">
              <a:xfrm>
                <a:off x="2087" y="3341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9" name="Rectangle 92"/>
              <p:cNvSpPr>
                <a:spLocks noChangeArrowheads="1"/>
              </p:cNvSpPr>
              <p:nvPr/>
            </p:nvSpPr>
            <p:spPr bwMode="auto">
              <a:xfrm>
                <a:off x="2121" y="3341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0" name="Rectangle 93"/>
              <p:cNvSpPr>
                <a:spLocks noChangeArrowheads="1"/>
              </p:cNvSpPr>
              <p:nvPr/>
            </p:nvSpPr>
            <p:spPr bwMode="auto">
              <a:xfrm>
                <a:off x="2156" y="3341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81" name="Rectangle 94"/>
              <p:cNvSpPr>
                <a:spLocks noChangeArrowheads="1"/>
              </p:cNvSpPr>
              <p:nvPr/>
            </p:nvSpPr>
            <p:spPr bwMode="auto">
              <a:xfrm>
                <a:off x="1876" y="3403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[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2" name="Rectangle 95"/>
              <p:cNvSpPr>
                <a:spLocks noChangeArrowheads="1"/>
              </p:cNvSpPr>
              <p:nvPr/>
            </p:nvSpPr>
            <p:spPr bwMode="auto">
              <a:xfrm>
                <a:off x="1893" y="340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2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3" name="Rectangle 96"/>
              <p:cNvSpPr>
                <a:spLocks noChangeArrowheads="1"/>
              </p:cNvSpPr>
              <p:nvPr/>
            </p:nvSpPr>
            <p:spPr bwMode="auto">
              <a:xfrm>
                <a:off x="1927" y="340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4" name="Rectangle 97"/>
              <p:cNvSpPr>
                <a:spLocks noChangeArrowheads="1"/>
              </p:cNvSpPr>
              <p:nvPr/>
            </p:nvSpPr>
            <p:spPr bwMode="auto">
              <a:xfrm>
                <a:off x="1959" y="340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–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5" name="Rectangle 98"/>
              <p:cNvSpPr>
                <a:spLocks noChangeArrowheads="1"/>
              </p:cNvSpPr>
              <p:nvPr/>
            </p:nvSpPr>
            <p:spPr bwMode="auto">
              <a:xfrm>
                <a:off x="2006" y="340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6" name="Rectangle 99"/>
              <p:cNvSpPr>
                <a:spLocks noChangeArrowheads="1"/>
              </p:cNvSpPr>
              <p:nvPr/>
            </p:nvSpPr>
            <p:spPr bwMode="auto">
              <a:xfrm>
                <a:off x="2040" y="340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6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7" name="Rectangle 100"/>
              <p:cNvSpPr>
                <a:spLocks noChangeArrowheads="1"/>
              </p:cNvSpPr>
              <p:nvPr/>
            </p:nvSpPr>
            <p:spPr bwMode="auto">
              <a:xfrm>
                <a:off x="2072" y="3403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]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8" name="Line 101"/>
              <p:cNvSpPr>
                <a:spLocks noChangeShapeType="1"/>
              </p:cNvSpPr>
              <p:nvPr/>
            </p:nvSpPr>
            <p:spPr bwMode="auto">
              <a:xfrm>
                <a:off x="2880" y="3201"/>
                <a:ext cx="324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" name="Rectangle 102"/>
              <p:cNvSpPr>
                <a:spLocks noChangeArrowheads="1"/>
              </p:cNvSpPr>
              <p:nvPr/>
            </p:nvSpPr>
            <p:spPr bwMode="auto">
              <a:xfrm rot="-5400000">
                <a:off x="5385" y="2398"/>
                <a:ext cx="53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0" name="Rectangle 103"/>
              <p:cNvSpPr>
                <a:spLocks noChangeArrowheads="1"/>
              </p:cNvSpPr>
              <p:nvPr/>
            </p:nvSpPr>
            <p:spPr bwMode="auto">
              <a:xfrm rot="-5400000">
                <a:off x="5394" y="2356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1" name="Rectangle 104"/>
              <p:cNvSpPr>
                <a:spLocks noChangeArrowheads="1"/>
              </p:cNvSpPr>
              <p:nvPr/>
            </p:nvSpPr>
            <p:spPr bwMode="auto">
              <a:xfrm rot="-5400000">
                <a:off x="5385" y="2314"/>
                <a:ext cx="53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2" name="Rectangle 105"/>
              <p:cNvSpPr>
                <a:spLocks noChangeArrowheads="1"/>
              </p:cNvSpPr>
              <p:nvPr/>
            </p:nvSpPr>
            <p:spPr bwMode="auto">
              <a:xfrm rot="-5400000">
                <a:off x="5403" y="2280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3" name="Rectangle 106"/>
              <p:cNvSpPr>
                <a:spLocks noChangeArrowheads="1"/>
              </p:cNvSpPr>
              <p:nvPr/>
            </p:nvSpPr>
            <p:spPr bwMode="auto">
              <a:xfrm rot="-5400000">
                <a:off x="5394" y="2256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4" name="Rectangle 107"/>
              <p:cNvSpPr>
                <a:spLocks noChangeArrowheads="1"/>
              </p:cNvSpPr>
              <p:nvPr/>
            </p:nvSpPr>
            <p:spPr bwMode="auto">
              <a:xfrm rot="-5400000">
                <a:off x="5389" y="2217"/>
                <a:ext cx="4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5" name="Rectangle 108"/>
              <p:cNvSpPr>
                <a:spLocks noChangeArrowheads="1"/>
              </p:cNvSpPr>
              <p:nvPr/>
            </p:nvSpPr>
            <p:spPr bwMode="auto">
              <a:xfrm rot="-5400000">
                <a:off x="5394" y="2177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6" name="Rectangle 109"/>
              <p:cNvSpPr>
                <a:spLocks noChangeArrowheads="1"/>
              </p:cNvSpPr>
              <p:nvPr/>
            </p:nvSpPr>
            <p:spPr bwMode="auto">
              <a:xfrm rot="-5400000">
                <a:off x="5394" y="214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g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7" name="Rectangle 110"/>
              <p:cNvSpPr>
                <a:spLocks noChangeArrowheads="1"/>
              </p:cNvSpPr>
              <p:nvPr/>
            </p:nvSpPr>
            <p:spPr bwMode="auto">
              <a:xfrm>
                <a:off x="3371" y="3469"/>
                <a:ext cx="43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8" name="Rectangle 111"/>
              <p:cNvSpPr>
                <a:spLocks noChangeArrowheads="1"/>
              </p:cNvSpPr>
              <p:nvPr/>
            </p:nvSpPr>
            <p:spPr bwMode="auto">
              <a:xfrm>
                <a:off x="3410" y="3469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9" name="Rectangle 112"/>
              <p:cNvSpPr>
                <a:spLocks noChangeArrowheads="1"/>
              </p:cNvSpPr>
              <p:nvPr/>
            </p:nvSpPr>
            <p:spPr bwMode="auto">
              <a:xfrm>
                <a:off x="3445" y="3469"/>
                <a:ext cx="4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0" name="Rectangle 113"/>
              <p:cNvSpPr>
                <a:spLocks noChangeArrowheads="1"/>
              </p:cNvSpPr>
              <p:nvPr/>
            </p:nvSpPr>
            <p:spPr bwMode="auto">
              <a:xfrm>
                <a:off x="3489" y="3469"/>
                <a:ext cx="50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1" name="Rectangle 114"/>
              <p:cNvSpPr>
                <a:spLocks noChangeArrowheads="1"/>
              </p:cNvSpPr>
              <p:nvPr/>
            </p:nvSpPr>
            <p:spPr bwMode="auto">
              <a:xfrm>
                <a:off x="3536" y="3469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p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2" name="Rectangle 115"/>
              <p:cNvSpPr>
                <a:spLocks noChangeArrowheads="1"/>
              </p:cNvSpPr>
              <p:nvPr/>
            </p:nvSpPr>
            <p:spPr bwMode="auto">
              <a:xfrm>
                <a:off x="4204" y="1880"/>
                <a:ext cx="43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B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3" name="Rectangle 116"/>
              <p:cNvSpPr>
                <a:spLocks noChangeArrowheads="1"/>
              </p:cNvSpPr>
              <p:nvPr/>
            </p:nvSpPr>
            <p:spPr bwMode="auto">
              <a:xfrm>
                <a:off x="4243" y="1880"/>
                <a:ext cx="2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4" name="Rectangle 117"/>
              <p:cNvSpPr>
                <a:spLocks noChangeArrowheads="1"/>
              </p:cNvSpPr>
              <p:nvPr/>
            </p:nvSpPr>
            <p:spPr bwMode="auto">
              <a:xfrm>
                <a:off x="4265" y="1880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5" name="Rectangle 118"/>
              <p:cNvSpPr>
                <a:spLocks noChangeArrowheads="1"/>
              </p:cNvSpPr>
              <p:nvPr/>
            </p:nvSpPr>
            <p:spPr bwMode="auto">
              <a:xfrm>
                <a:off x="4297" y="1880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6" name="Rectangle 119"/>
              <p:cNvSpPr>
                <a:spLocks noChangeArrowheads="1"/>
              </p:cNvSpPr>
              <p:nvPr/>
            </p:nvSpPr>
            <p:spPr bwMode="auto">
              <a:xfrm>
                <a:off x="4331" y="1880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7" name="Rectangle 120"/>
              <p:cNvSpPr>
                <a:spLocks noChangeArrowheads="1"/>
              </p:cNvSpPr>
              <p:nvPr/>
            </p:nvSpPr>
            <p:spPr bwMode="auto">
              <a:xfrm>
                <a:off x="4361" y="1880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h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8" name="Rectangle 121"/>
              <p:cNvSpPr>
                <a:spLocks noChangeArrowheads="1"/>
              </p:cNvSpPr>
              <p:nvPr/>
            </p:nvSpPr>
            <p:spPr bwMode="auto">
              <a:xfrm>
                <a:off x="3150" y="3821"/>
                <a:ext cx="4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9" name="Rectangle 122"/>
              <p:cNvSpPr>
                <a:spLocks noChangeArrowheads="1"/>
              </p:cNvSpPr>
              <p:nvPr/>
            </p:nvSpPr>
            <p:spPr bwMode="auto">
              <a:xfrm>
                <a:off x="3192" y="3821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0" name="Rectangle 123"/>
              <p:cNvSpPr>
                <a:spLocks noChangeArrowheads="1"/>
              </p:cNvSpPr>
              <p:nvPr/>
            </p:nvSpPr>
            <p:spPr bwMode="auto">
              <a:xfrm>
                <a:off x="3226" y="3821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g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1" name="Rectangle 124"/>
              <p:cNvSpPr>
                <a:spLocks noChangeArrowheads="1"/>
              </p:cNvSpPr>
              <p:nvPr/>
            </p:nvSpPr>
            <p:spPr bwMode="auto">
              <a:xfrm>
                <a:off x="3261" y="3821"/>
                <a:ext cx="4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2" name="Rectangle 125"/>
              <p:cNvSpPr>
                <a:spLocks noChangeArrowheads="1"/>
              </p:cNvSpPr>
              <p:nvPr/>
            </p:nvSpPr>
            <p:spPr bwMode="auto">
              <a:xfrm>
                <a:off x="3305" y="3821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3" name="Rectangle 126"/>
              <p:cNvSpPr>
                <a:spLocks noChangeArrowheads="1"/>
              </p:cNvSpPr>
              <p:nvPr/>
            </p:nvSpPr>
            <p:spPr bwMode="auto">
              <a:xfrm>
                <a:off x="3334" y="3821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4" name="Rectangle 127"/>
              <p:cNvSpPr>
                <a:spLocks noChangeArrowheads="1"/>
              </p:cNvSpPr>
              <p:nvPr/>
            </p:nvSpPr>
            <p:spPr bwMode="auto">
              <a:xfrm>
                <a:off x="3447" y="2054"/>
                <a:ext cx="43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5" name="Rectangle 128"/>
              <p:cNvSpPr>
                <a:spLocks noChangeArrowheads="1"/>
              </p:cNvSpPr>
              <p:nvPr/>
            </p:nvSpPr>
            <p:spPr bwMode="auto">
              <a:xfrm>
                <a:off x="3487" y="2054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6" name="Rectangle 129"/>
              <p:cNvSpPr>
                <a:spLocks noChangeArrowheads="1"/>
              </p:cNvSpPr>
              <p:nvPr/>
            </p:nvSpPr>
            <p:spPr bwMode="auto">
              <a:xfrm>
                <a:off x="3521" y="2054"/>
                <a:ext cx="4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7" name="Rectangle 130"/>
              <p:cNvSpPr>
                <a:spLocks noChangeArrowheads="1"/>
              </p:cNvSpPr>
              <p:nvPr/>
            </p:nvSpPr>
            <p:spPr bwMode="auto">
              <a:xfrm>
                <a:off x="3565" y="2054"/>
                <a:ext cx="43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8" name="Rectangle 131"/>
              <p:cNvSpPr>
                <a:spLocks noChangeArrowheads="1"/>
              </p:cNvSpPr>
              <p:nvPr/>
            </p:nvSpPr>
            <p:spPr bwMode="auto">
              <a:xfrm>
                <a:off x="3604" y="2054"/>
                <a:ext cx="2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9" name="Rectangle 132"/>
              <p:cNvSpPr>
                <a:spLocks noChangeArrowheads="1"/>
              </p:cNvSpPr>
              <p:nvPr/>
            </p:nvSpPr>
            <p:spPr bwMode="auto">
              <a:xfrm>
                <a:off x="3627" y="2054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0" name="Freeform 133"/>
              <p:cNvSpPr>
                <a:spLocks/>
              </p:cNvSpPr>
              <p:nvPr/>
            </p:nvSpPr>
            <p:spPr bwMode="auto">
              <a:xfrm>
                <a:off x="606" y="2249"/>
                <a:ext cx="30" cy="30"/>
              </a:xfrm>
              <a:custGeom>
                <a:avLst/>
                <a:gdLst>
                  <a:gd name="T0" fmla="*/ 15 w 30"/>
                  <a:gd name="T1" fmla="*/ 30 h 30"/>
                  <a:gd name="T2" fmla="*/ 17 w 30"/>
                  <a:gd name="T3" fmla="*/ 30 h 30"/>
                  <a:gd name="T4" fmla="*/ 20 w 30"/>
                  <a:gd name="T5" fmla="*/ 30 h 30"/>
                  <a:gd name="T6" fmla="*/ 22 w 30"/>
                  <a:gd name="T7" fmla="*/ 30 h 30"/>
                  <a:gd name="T8" fmla="*/ 25 w 30"/>
                  <a:gd name="T9" fmla="*/ 27 h 30"/>
                  <a:gd name="T10" fmla="*/ 25 w 30"/>
                  <a:gd name="T11" fmla="*/ 27 h 30"/>
                  <a:gd name="T12" fmla="*/ 27 w 30"/>
                  <a:gd name="T13" fmla="*/ 25 h 30"/>
                  <a:gd name="T14" fmla="*/ 27 w 30"/>
                  <a:gd name="T15" fmla="*/ 22 h 30"/>
                  <a:gd name="T16" fmla="*/ 30 w 30"/>
                  <a:gd name="T17" fmla="*/ 20 h 30"/>
                  <a:gd name="T18" fmla="*/ 30 w 30"/>
                  <a:gd name="T19" fmla="*/ 17 h 30"/>
                  <a:gd name="T20" fmla="*/ 30 w 30"/>
                  <a:gd name="T21" fmla="*/ 15 h 30"/>
                  <a:gd name="T22" fmla="*/ 30 w 30"/>
                  <a:gd name="T23" fmla="*/ 12 h 30"/>
                  <a:gd name="T24" fmla="*/ 30 w 30"/>
                  <a:gd name="T25" fmla="*/ 10 h 30"/>
                  <a:gd name="T26" fmla="*/ 27 w 30"/>
                  <a:gd name="T27" fmla="*/ 7 h 30"/>
                  <a:gd name="T28" fmla="*/ 27 w 30"/>
                  <a:gd name="T29" fmla="*/ 7 h 30"/>
                  <a:gd name="T30" fmla="*/ 25 w 30"/>
                  <a:gd name="T31" fmla="*/ 5 h 30"/>
                  <a:gd name="T32" fmla="*/ 25 w 30"/>
                  <a:gd name="T33" fmla="*/ 3 h 30"/>
                  <a:gd name="T34" fmla="*/ 22 w 30"/>
                  <a:gd name="T35" fmla="*/ 3 h 30"/>
                  <a:gd name="T36" fmla="*/ 20 w 30"/>
                  <a:gd name="T37" fmla="*/ 0 h 30"/>
                  <a:gd name="T38" fmla="*/ 17 w 30"/>
                  <a:gd name="T39" fmla="*/ 0 h 30"/>
                  <a:gd name="T40" fmla="*/ 15 w 30"/>
                  <a:gd name="T41" fmla="*/ 0 h 30"/>
                  <a:gd name="T42" fmla="*/ 12 w 30"/>
                  <a:gd name="T43" fmla="*/ 0 h 30"/>
                  <a:gd name="T44" fmla="*/ 10 w 30"/>
                  <a:gd name="T45" fmla="*/ 0 h 30"/>
                  <a:gd name="T46" fmla="*/ 7 w 30"/>
                  <a:gd name="T47" fmla="*/ 3 h 30"/>
                  <a:gd name="T48" fmla="*/ 5 w 30"/>
                  <a:gd name="T49" fmla="*/ 3 h 30"/>
                  <a:gd name="T50" fmla="*/ 5 w 30"/>
                  <a:gd name="T51" fmla="*/ 5 h 30"/>
                  <a:gd name="T52" fmla="*/ 3 w 30"/>
                  <a:gd name="T53" fmla="*/ 7 h 30"/>
                  <a:gd name="T54" fmla="*/ 0 w 30"/>
                  <a:gd name="T55" fmla="*/ 7 h 30"/>
                  <a:gd name="T56" fmla="*/ 0 w 30"/>
                  <a:gd name="T57" fmla="*/ 10 h 30"/>
                  <a:gd name="T58" fmla="*/ 0 w 30"/>
                  <a:gd name="T59" fmla="*/ 12 h 30"/>
                  <a:gd name="T60" fmla="*/ 0 w 30"/>
                  <a:gd name="T61" fmla="*/ 15 h 30"/>
                  <a:gd name="T62" fmla="*/ 0 w 30"/>
                  <a:gd name="T63" fmla="*/ 17 h 30"/>
                  <a:gd name="T64" fmla="*/ 0 w 30"/>
                  <a:gd name="T65" fmla="*/ 20 h 30"/>
                  <a:gd name="T66" fmla="*/ 0 w 30"/>
                  <a:gd name="T67" fmla="*/ 22 h 30"/>
                  <a:gd name="T68" fmla="*/ 3 w 30"/>
                  <a:gd name="T69" fmla="*/ 25 h 30"/>
                  <a:gd name="T70" fmla="*/ 5 w 30"/>
                  <a:gd name="T71" fmla="*/ 27 h 30"/>
                  <a:gd name="T72" fmla="*/ 5 w 30"/>
                  <a:gd name="T73" fmla="*/ 27 h 30"/>
                  <a:gd name="T74" fmla="*/ 7 w 30"/>
                  <a:gd name="T75" fmla="*/ 30 h 30"/>
                  <a:gd name="T76" fmla="*/ 10 w 30"/>
                  <a:gd name="T77" fmla="*/ 30 h 30"/>
                  <a:gd name="T78" fmla="*/ 12 w 30"/>
                  <a:gd name="T79" fmla="*/ 30 h 30"/>
                  <a:gd name="T80" fmla="*/ 15 w 30"/>
                  <a:gd name="T81" fmla="*/ 30 h 30"/>
                  <a:gd name="T82" fmla="*/ 15 w 30"/>
                  <a:gd name="T83" fmla="*/ 30 h 3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0"/>
                  <a:gd name="T127" fmla="*/ 0 h 30"/>
                  <a:gd name="T128" fmla="*/ 30 w 30"/>
                  <a:gd name="T129" fmla="*/ 30 h 3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0" h="30">
                    <a:moveTo>
                      <a:pt x="15" y="30"/>
                    </a:moveTo>
                    <a:lnTo>
                      <a:pt x="17" y="30"/>
                    </a:lnTo>
                    <a:lnTo>
                      <a:pt x="20" y="30"/>
                    </a:lnTo>
                    <a:lnTo>
                      <a:pt x="22" y="30"/>
                    </a:lnTo>
                    <a:lnTo>
                      <a:pt x="25" y="27"/>
                    </a:lnTo>
                    <a:lnTo>
                      <a:pt x="27" y="25"/>
                    </a:lnTo>
                    <a:lnTo>
                      <a:pt x="27" y="22"/>
                    </a:lnTo>
                    <a:lnTo>
                      <a:pt x="30" y="20"/>
                    </a:lnTo>
                    <a:lnTo>
                      <a:pt x="30" y="17"/>
                    </a:lnTo>
                    <a:lnTo>
                      <a:pt x="30" y="15"/>
                    </a:lnTo>
                    <a:lnTo>
                      <a:pt x="30" y="12"/>
                    </a:lnTo>
                    <a:lnTo>
                      <a:pt x="30" y="10"/>
                    </a:lnTo>
                    <a:lnTo>
                      <a:pt x="27" y="7"/>
                    </a:lnTo>
                    <a:lnTo>
                      <a:pt x="25" y="5"/>
                    </a:lnTo>
                    <a:lnTo>
                      <a:pt x="25" y="3"/>
                    </a:lnTo>
                    <a:lnTo>
                      <a:pt x="22" y="3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3" y="25"/>
                    </a:lnTo>
                    <a:lnTo>
                      <a:pt x="5" y="27"/>
                    </a:lnTo>
                    <a:lnTo>
                      <a:pt x="7" y="30"/>
                    </a:lnTo>
                    <a:lnTo>
                      <a:pt x="10" y="30"/>
                    </a:lnTo>
                    <a:lnTo>
                      <a:pt x="12" y="30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1" name="Freeform 134"/>
              <p:cNvSpPr>
                <a:spLocks/>
              </p:cNvSpPr>
              <p:nvPr/>
            </p:nvSpPr>
            <p:spPr bwMode="auto">
              <a:xfrm>
                <a:off x="918" y="1420"/>
                <a:ext cx="32" cy="32"/>
              </a:xfrm>
              <a:custGeom>
                <a:avLst/>
                <a:gdLst>
                  <a:gd name="T0" fmla="*/ 0 w 32"/>
                  <a:gd name="T1" fmla="*/ 0 h 32"/>
                  <a:gd name="T2" fmla="*/ 0 w 32"/>
                  <a:gd name="T3" fmla="*/ 32 h 32"/>
                  <a:gd name="T4" fmla="*/ 32 w 32"/>
                  <a:gd name="T5" fmla="*/ 17 h 32"/>
                  <a:gd name="T6" fmla="*/ 0 w 32"/>
                  <a:gd name="T7" fmla="*/ 2 h 32"/>
                  <a:gd name="T8" fmla="*/ 0 w 32"/>
                  <a:gd name="T9" fmla="*/ 2 h 32"/>
                  <a:gd name="T10" fmla="*/ 0 w 32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0" y="0"/>
                    </a:moveTo>
                    <a:lnTo>
                      <a:pt x="0" y="32"/>
                    </a:lnTo>
                    <a:lnTo>
                      <a:pt x="32" y="17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" name="Freeform 135"/>
              <p:cNvSpPr>
                <a:spLocks/>
              </p:cNvSpPr>
              <p:nvPr/>
            </p:nvSpPr>
            <p:spPr bwMode="auto">
              <a:xfrm>
                <a:off x="918" y="1784"/>
                <a:ext cx="32" cy="32"/>
              </a:xfrm>
              <a:custGeom>
                <a:avLst/>
                <a:gdLst>
                  <a:gd name="T0" fmla="*/ 0 w 32"/>
                  <a:gd name="T1" fmla="*/ 0 h 32"/>
                  <a:gd name="T2" fmla="*/ 0 w 32"/>
                  <a:gd name="T3" fmla="*/ 32 h 32"/>
                  <a:gd name="T4" fmla="*/ 32 w 32"/>
                  <a:gd name="T5" fmla="*/ 17 h 32"/>
                  <a:gd name="T6" fmla="*/ 0 w 32"/>
                  <a:gd name="T7" fmla="*/ 3 h 32"/>
                  <a:gd name="T8" fmla="*/ 0 w 32"/>
                  <a:gd name="T9" fmla="*/ 3 h 32"/>
                  <a:gd name="T10" fmla="*/ 0 w 32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0" y="0"/>
                    </a:moveTo>
                    <a:lnTo>
                      <a:pt x="0" y="32"/>
                    </a:lnTo>
                    <a:lnTo>
                      <a:pt x="32" y="17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3" name="Rectangle 136"/>
              <p:cNvSpPr>
                <a:spLocks noChangeArrowheads="1"/>
              </p:cNvSpPr>
              <p:nvPr/>
            </p:nvSpPr>
            <p:spPr bwMode="auto">
              <a:xfrm>
                <a:off x="756" y="1764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4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4" name="Line 137"/>
              <p:cNvSpPr>
                <a:spLocks noChangeShapeType="1"/>
              </p:cNvSpPr>
              <p:nvPr/>
            </p:nvSpPr>
            <p:spPr bwMode="auto">
              <a:xfrm flipH="1">
                <a:off x="2880" y="1617"/>
                <a:ext cx="292" cy="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5" name="Freeform 138"/>
              <p:cNvSpPr>
                <a:spLocks/>
              </p:cNvSpPr>
              <p:nvPr/>
            </p:nvSpPr>
            <p:spPr bwMode="auto">
              <a:xfrm>
                <a:off x="3202" y="1494"/>
                <a:ext cx="378" cy="612"/>
              </a:xfrm>
              <a:custGeom>
                <a:avLst/>
                <a:gdLst>
                  <a:gd name="T0" fmla="*/ 0 w 378"/>
                  <a:gd name="T1" fmla="*/ 0 h 612"/>
                  <a:gd name="T2" fmla="*/ 0 w 378"/>
                  <a:gd name="T3" fmla="*/ 248 h 612"/>
                  <a:gd name="T4" fmla="*/ 61 w 378"/>
                  <a:gd name="T5" fmla="*/ 307 h 612"/>
                  <a:gd name="T6" fmla="*/ 0 w 378"/>
                  <a:gd name="T7" fmla="*/ 364 h 612"/>
                  <a:gd name="T8" fmla="*/ 0 w 378"/>
                  <a:gd name="T9" fmla="*/ 612 h 612"/>
                  <a:gd name="T10" fmla="*/ 378 w 378"/>
                  <a:gd name="T11" fmla="*/ 425 h 612"/>
                  <a:gd name="T12" fmla="*/ 378 w 378"/>
                  <a:gd name="T13" fmla="*/ 187 h 612"/>
                  <a:gd name="T14" fmla="*/ 0 w 378"/>
                  <a:gd name="T15" fmla="*/ 0 h 612"/>
                  <a:gd name="T16" fmla="*/ 0 w 378"/>
                  <a:gd name="T17" fmla="*/ 0 h 6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78"/>
                  <a:gd name="T28" fmla="*/ 0 h 612"/>
                  <a:gd name="T29" fmla="*/ 378 w 378"/>
                  <a:gd name="T30" fmla="*/ 612 h 6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78" h="612">
                    <a:moveTo>
                      <a:pt x="0" y="0"/>
                    </a:moveTo>
                    <a:lnTo>
                      <a:pt x="0" y="248"/>
                    </a:lnTo>
                    <a:lnTo>
                      <a:pt x="61" y="307"/>
                    </a:lnTo>
                    <a:lnTo>
                      <a:pt x="0" y="364"/>
                    </a:lnTo>
                    <a:lnTo>
                      <a:pt x="0" y="612"/>
                    </a:lnTo>
                    <a:lnTo>
                      <a:pt x="378" y="425"/>
                    </a:lnTo>
                    <a:lnTo>
                      <a:pt x="378" y="1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6" name="Freeform 139"/>
              <p:cNvSpPr>
                <a:spLocks/>
              </p:cNvSpPr>
              <p:nvPr/>
            </p:nvSpPr>
            <p:spPr bwMode="auto">
              <a:xfrm>
                <a:off x="3202" y="1494"/>
                <a:ext cx="378" cy="612"/>
              </a:xfrm>
              <a:custGeom>
                <a:avLst/>
                <a:gdLst>
                  <a:gd name="T0" fmla="*/ 0 w 378"/>
                  <a:gd name="T1" fmla="*/ 0 h 612"/>
                  <a:gd name="T2" fmla="*/ 0 w 378"/>
                  <a:gd name="T3" fmla="*/ 248 h 612"/>
                  <a:gd name="T4" fmla="*/ 61 w 378"/>
                  <a:gd name="T5" fmla="*/ 307 h 612"/>
                  <a:gd name="T6" fmla="*/ 0 w 378"/>
                  <a:gd name="T7" fmla="*/ 364 h 612"/>
                  <a:gd name="T8" fmla="*/ 0 w 378"/>
                  <a:gd name="T9" fmla="*/ 612 h 612"/>
                  <a:gd name="T10" fmla="*/ 378 w 378"/>
                  <a:gd name="T11" fmla="*/ 425 h 612"/>
                  <a:gd name="T12" fmla="*/ 378 w 378"/>
                  <a:gd name="T13" fmla="*/ 187 h 612"/>
                  <a:gd name="T14" fmla="*/ 0 w 378"/>
                  <a:gd name="T15" fmla="*/ 0 h 612"/>
                  <a:gd name="T16" fmla="*/ 0 w 378"/>
                  <a:gd name="T17" fmla="*/ 0 h 6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78"/>
                  <a:gd name="T28" fmla="*/ 0 h 612"/>
                  <a:gd name="T29" fmla="*/ 378 w 378"/>
                  <a:gd name="T30" fmla="*/ 612 h 6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78" h="612">
                    <a:moveTo>
                      <a:pt x="0" y="0"/>
                    </a:moveTo>
                    <a:lnTo>
                      <a:pt x="0" y="248"/>
                    </a:lnTo>
                    <a:lnTo>
                      <a:pt x="61" y="307"/>
                    </a:lnTo>
                    <a:lnTo>
                      <a:pt x="0" y="364"/>
                    </a:lnTo>
                    <a:lnTo>
                      <a:pt x="0" y="612"/>
                    </a:lnTo>
                    <a:lnTo>
                      <a:pt x="378" y="425"/>
                    </a:lnTo>
                    <a:lnTo>
                      <a:pt x="378" y="187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7" name="Line 140"/>
              <p:cNvSpPr>
                <a:spLocks noChangeShapeType="1"/>
              </p:cNvSpPr>
              <p:nvPr/>
            </p:nvSpPr>
            <p:spPr bwMode="auto">
              <a:xfrm flipH="1">
                <a:off x="3580" y="1799"/>
                <a:ext cx="361" cy="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8" name="Freeform 141"/>
              <p:cNvSpPr>
                <a:spLocks/>
              </p:cNvSpPr>
              <p:nvPr/>
            </p:nvSpPr>
            <p:spPr bwMode="auto">
              <a:xfrm>
                <a:off x="3926" y="1784"/>
                <a:ext cx="32" cy="32"/>
              </a:xfrm>
              <a:custGeom>
                <a:avLst/>
                <a:gdLst>
                  <a:gd name="T0" fmla="*/ 0 w 32"/>
                  <a:gd name="T1" fmla="*/ 0 h 32"/>
                  <a:gd name="T2" fmla="*/ 3 w 32"/>
                  <a:gd name="T3" fmla="*/ 32 h 32"/>
                  <a:gd name="T4" fmla="*/ 32 w 32"/>
                  <a:gd name="T5" fmla="*/ 17 h 32"/>
                  <a:gd name="T6" fmla="*/ 3 w 32"/>
                  <a:gd name="T7" fmla="*/ 0 h 32"/>
                  <a:gd name="T8" fmla="*/ 3 w 32"/>
                  <a:gd name="T9" fmla="*/ 0 h 32"/>
                  <a:gd name="T10" fmla="*/ 0 w 32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0" y="0"/>
                    </a:moveTo>
                    <a:lnTo>
                      <a:pt x="3" y="32"/>
                    </a:lnTo>
                    <a:lnTo>
                      <a:pt x="32" y="17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9" name="Line 142"/>
              <p:cNvSpPr>
                <a:spLocks noChangeShapeType="1"/>
              </p:cNvSpPr>
              <p:nvPr/>
            </p:nvSpPr>
            <p:spPr bwMode="auto">
              <a:xfrm>
                <a:off x="552" y="2264"/>
                <a:ext cx="138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" name="Freeform 143"/>
              <p:cNvSpPr>
                <a:spLocks/>
              </p:cNvSpPr>
              <p:nvPr/>
            </p:nvSpPr>
            <p:spPr bwMode="auto">
              <a:xfrm>
                <a:off x="677" y="2249"/>
                <a:ext cx="32" cy="32"/>
              </a:xfrm>
              <a:custGeom>
                <a:avLst/>
                <a:gdLst>
                  <a:gd name="T0" fmla="*/ 0 w 32"/>
                  <a:gd name="T1" fmla="*/ 0 h 32"/>
                  <a:gd name="T2" fmla="*/ 0 w 32"/>
                  <a:gd name="T3" fmla="*/ 32 h 32"/>
                  <a:gd name="T4" fmla="*/ 32 w 32"/>
                  <a:gd name="T5" fmla="*/ 15 h 32"/>
                  <a:gd name="T6" fmla="*/ 0 w 32"/>
                  <a:gd name="T7" fmla="*/ 0 h 32"/>
                  <a:gd name="T8" fmla="*/ 0 w 32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0" y="0"/>
                    </a:moveTo>
                    <a:lnTo>
                      <a:pt x="0" y="32"/>
                    </a:lnTo>
                    <a:lnTo>
                      <a:pt x="3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" name="Freeform 144"/>
              <p:cNvSpPr>
                <a:spLocks/>
              </p:cNvSpPr>
              <p:nvPr/>
            </p:nvSpPr>
            <p:spPr bwMode="auto">
              <a:xfrm>
                <a:off x="405" y="2249"/>
                <a:ext cx="32" cy="32"/>
              </a:xfrm>
              <a:custGeom>
                <a:avLst/>
                <a:gdLst>
                  <a:gd name="T0" fmla="*/ 0 w 32"/>
                  <a:gd name="T1" fmla="*/ 0 h 32"/>
                  <a:gd name="T2" fmla="*/ 0 w 32"/>
                  <a:gd name="T3" fmla="*/ 32 h 32"/>
                  <a:gd name="T4" fmla="*/ 32 w 32"/>
                  <a:gd name="T5" fmla="*/ 15 h 32"/>
                  <a:gd name="T6" fmla="*/ 0 w 32"/>
                  <a:gd name="T7" fmla="*/ 0 h 32"/>
                  <a:gd name="T8" fmla="*/ 0 w 32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0" y="0"/>
                    </a:moveTo>
                    <a:lnTo>
                      <a:pt x="0" y="32"/>
                    </a:lnTo>
                    <a:lnTo>
                      <a:pt x="3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" name="Freeform 145"/>
              <p:cNvSpPr>
                <a:spLocks/>
              </p:cNvSpPr>
              <p:nvPr/>
            </p:nvSpPr>
            <p:spPr bwMode="auto">
              <a:xfrm>
                <a:off x="2293" y="3187"/>
                <a:ext cx="32" cy="32"/>
              </a:xfrm>
              <a:custGeom>
                <a:avLst/>
                <a:gdLst>
                  <a:gd name="T0" fmla="*/ 0 w 32"/>
                  <a:gd name="T1" fmla="*/ 0 h 32"/>
                  <a:gd name="T2" fmla="*/ 3 w 32"/>
                  <a:gd name="T3" fmla="*/ 32 h 32"/>
                  <a:gd name="T4" fmla="*/ 32 w 32"/>
                  <a:gd name="T5" fmla="*/ 17 h 32"/>
                  <a:gd name="T6" fmla="*/ 3 w 32"/>
                  <a:gd name="T7" fmla="*/ 0 h 32"/>
                  <a:gd name="T8" fmla="*/ 3 w 32"/>
                  <a:gd name="T9" fmla="*/ 0 h 32"/>
                  <a:gd name="T10" fmla="*/ 0 w 32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0" y="0"/>
                    </a:moveTo>
                    <a:lnTo>
                      <a:pt x="3" y="32"/>
                    </a:lnTo>
                    <a:lnTo>
                      <a:pt x="32" y="17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" name="Freeform 146"/>
              <p:cNvSpPr>
                <a:spLocks/>
              </p:cNvSpPr>
              <p:nvPr/>
            </p:nvSpPr>
            <p:spPr bwMode="auto">
              <a:xfrm>
                <a:off x="2330" y="2960"/>
                <a:ext cx="226" cy="485"/>
              </a:xfrm>
              <a:custGeom>
                <a:avLst/>
                <a:gdLst>
                  <a:gd name="T0" fmla="*/ 113 w 226"/>
                  <a:gd name="T1" fmla="*/ 482 h 485"/>
                  <a:gd name="T2" fmla="*/ 133 w 226"/>
                  <a:gd name="T3" fmla="*/ 482 h 485"/>
                  <a:gd name="T4" fmla="*/ 150 w 226"/>
                  <a:gd name="T5" fmla="*/ 473 h 485"/>
                  <a:gd name="T6" fmla="*/ 165 w 226"/>
                  <a:gd name="T7" fmla="*/ 458 h 485"/>
                  <a:gd name="T8" fmla="*/ 182 w 226"/>
                  <a:gd name="T9" fmla="*/ 438 h 485"/>
                  <a:gd name="T10" fmla="*/ 194 w 226"/>
                  <a:gd name="T11" fmla="*/ 414 h 485"/>
                  <a:gd name="T12" fmla="*/ 206 w 226"/>
                  <a:gd name="T13" fmla="*/ 386 h 485"/>
                  <a:gd name="T14" fmla="*/ 214 w 226"/>
                  <a:gd name="T15" fmla="*/ 354 h 485"/>
                  <a:gd name="T16" fmla="*/ 221 w 226"/>
                  <a:gd name="T17" fmla="*/ 320 h 485"/>
                  <a:gd name="T18" fmla="*/ 226 w 226"/>
                  <a:gd name="T19" fmla="*/ 283 h 485"/>
                  <a:gd name="T20" fmla="*/ 226 w 226"/>
                  <a:gd name="T21" fmla="*/ 244 h 485"/>
                  <a:gd name="T22" fmla="*/ 226 w 226"/>
                  <a:gd name="T23" fmla="*/ 204 h 485"/>
                  <a:gd name="T24" fmla="*/ 221 w 226"/>
                  <a:gd name="T25" fmla="*/ 165 h 485"/>
                  <a:gd name="T26" fmla="*/ 214 w 226"/>
                  <a:gd name="T27" fmla="*/ 131 h 485"/>
                  <a:gd name="T28" fmla="*/ 206 w 226"/>
                  <a:gd name="T29" fmla="*/ 101 h 485"/>
                  <a:gd name="T30" fmla="*/ 194 w 226"/>
                  <a:gd name="T31" fmla="*/ 72 h 485"/>
                  <a:gd name="T32" fmla="*/ 182 w 226"/>
                  <a:gd name="T33" fmla="*/ 47 h 485"/>
                  <a:gd name="T34" fmla="*/ 165 w 226"/>
                  <a:gd name="T35" fmla="*/ 27 h 485"/>
                  <a:gd name="T36" fmla="*/ 150 w 226"/>
                  <a:gd name="T37" fmla="*/ 12 h 485"/>
                  <a:gd name="T38" fmla="*/ 133 w 226"/>
                  <a:gd name="T39" fmla="*/ 5 h 485"/>
                  <a:gd name="T40" fmla="*/ 113 w 226"/>
                  <a:gd name="T41" fmla="*/ 0 h 485"/>
                  <a:gd name="T42" fmla="*/ 96 w 226"/>
                  <a:gd name="T43" fmla="*/ 5 h 485"/>
                  <a:gd name="T44" fmla="*/ 79 w 226"/>
                  <a:gd name="T45" fmla="*/ 12 h 485"/>
                  <a:gd name="T46" fmla="*/ 61 w 226"/>
                  <a:gd name="T47" fmla="*/ 27 h 485"/>
                  <a:gd name="T48" fmla="*/ 47 w 226"/>
                  <a:gd name="T49" fmla="*/ 47 h 485"/>
                  <a:gd name="T50" fmla="*/ 34 w 226"/>
                  <a:gd name="T51" fmla="*/ 72 h 485"/>
                  <a:gd name="T52" fmla="*/ 22 w 226"/>
                  <a:gd name="T53" fmla="*/ 101 h 485"/>
                  <a:gd name="T54" fmla="*/ 12 w 226"/>
                  <a:gd name="T55" fmla="*/ 131 h 485"/>
                  <a:gd name="T56" fmla="*/ 5 w 226"/>
                  <a:gd name="T57" fmla="*/ 167 h 485"/>
                  <a:gd name="T58" fmla="*/ 2 w 226"/>
                  <a:gd name="T59" fmla="*/ 204 h 485"/>
                  <a:gd name="T60" fmla="*/ 0 w 226"/>
                  <a:gd name="T61" fmla="*/ 244 h 485"/>
                  <a:gd name="T62" fmla="*/ 2 w 226"/>
                  <a:gd name="T63" fmla="*/ 283 h 485"/>
                  <a:gd name="T64" fmla="*/ 5 w 226"/>
                  <a:gd name="T65" fmla="*/ 320 h 485"/>
                  <a:gd name="T66" fmla="*/ 12 w 226"/>
                  <a:gd name="T67" fmla="*/ 354 h 485"/>
                  <a:gd name="T68" fmla="*/ 22 w 226"/>
                  <a:gd name="T69" fmla="*/ 386 h 485"/>
                  <a:gd name="T70" fmla="*/ 34 w 226"/>
                  <a:gd name="T71" fmla="*/ 414 h 485"/>
                  <a:gd name="T72" fmla="*/ 47 w 226"/>
                  <a:gd name="T73" fmla="*/ 438 h 485"/>
                  <a:gd name="T74" fmla="*/ 61 w 226"/>
                  <a:gd name="T75" fmla="*/ 458 h 485"/>
                  <a:gd name="T76" fmla="*/ 79 w 226"/>
                  <a:gd name="T77" fmla="*/ 473 h 485"/>
                  <a:gd name="T78" fmla="*/ 96 w 226"/>
                  <a:gd name="T79" fmla="*/ 482 h 485"/>
                  <a:gd name="T80" fmla="*/ 113 w 226"/>
                  <a:gd name="T81" fmla="*/ 485 h 485"/>
                  <a:gd name="T82" fmla="*/ 113 w 226"/>
                  <a:gd name="T83" fmla="*/ 485 h 485"/>
                  <a:gd name="T84" fmla="*/ 113 w 226"/>
                  <a:gd name="T85" fmla="*/ 482 h 4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26"/>
                  <a:gd name="T130" fmla="*/ 0 h 485"/>
                  <a:gd name="T131" fmla="*/ 226 w 226"/>
                  <a:gd name="T132" fmla="*/ 485 h 48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26" h="485">
                    <a:moveTo>
                      <a:pt x="113" y="482"/>
                    </a:moveTo>
                    <a:lnTo>
                      <a:pt x="133" y="482"/>
                    </a:lnTo>
                    <a:lnTo>
                      <a:pt x="150" y="473"/>
                    </a:lnTo>
                    <a:lnTo>
                      <a:pt x="165" y="458"/>
                    </a:lnTo>
                    <a:lnTo>
                      <a:pt x="182" y="438"/>
                    </a:lnTo>
                    <a:lnTo>
                      <a:pt x="194" y="414"/>
                    </a:lnTo>
                    <a:lnTo>
                      <a:pt x="206" y="386"/>
                    </a:lnTo>
                    <a:lnTo>
                      <a:pt x="214" y="354"/>
                    </a:lnTo>
                    <a:lnTo>
                      <a:pt x="221" y="320"/>
                    </a:lnTo>
                    <a:lnTo>
                      <a:pt x="226" y="283"/>
                    </a:lnTo>
                    <a:lnTo>
                      <a:pt x="226" y="244"/>
                    </a:lnTo>
                    <a:lnTo>
                      <a:pt x="226" y="204"/>
                    </a:lnTo>
                    <a:lnTo>
                      <a:pt x="221" y="165"/>
                    </a:lnTo>
                    <a:lnTo>
                      <a:pt x="214" y="131"/>
                    </a:lnTo>
                    <a:lnTo>
                      <a:pt x="206" y="101"/>
                    </a:lnTo>
                    <a:lnTo>
                      <a:pt x="194" y="72"/>
                    </a:lnTo>
                    <a:lnTo>
                      <a:pt x="182" y="47"/>
                    </a:lnTo>
                    <a:lnTo>
                      <a:pt x="165" y="27"/>
                    </a:lnTo>
                    <a:lnTo>
                      <a:pt x="150" y="12"/>
                    </a:lnTo>
                    <a:lnTo>
                      <a:pt x="133" y="5"/>
                    </a:lnTo>
                    <a:lnTo>
                      <a:pt x="113" y="0"/>
                    </a:lnTo>
                    <a:lnTo>
                      <a:pt x="96" y="5"/>
                    </a:lnTo>
                    <a:lnTo>
                      <a:pt x="79" y="12"/>
                    </a:lnTo>
                    <a:lnTo>
                      <a:pt x="61" y="27"/>
                    </a:lnTo>
                    <a:lnTo>
                      <a:pt x="47" y="47"/>
                    </a:lnTo>
                    <a:lnTo>
                      <a:pt x="34" y="72"/>
                    </a:lnTo>
                    <a:lnTo>
                      <a:pt x="22" y="101"/>
                    </a:lnTo>
                    <a:lnTo>
                      <a:pt x="12" y="131"/>
                    </a:lnTo>
                    <a:lnTo>
                      <a:pt x="5" y="167"/>
                    </a:lnTo>
                    <a:lnTo>
                      <a:pt x="2" y="204"/>
                    </a:lnTo>
                    <a:lnTo>
                      <a:pt x="0" y="244"/>
                    </a:lnTo>
                    <a:lnTo>
                      <a:pt x="2" y="283"/>
                    </a:lnTo>
                    <a:lnTo>
                      <a:pt x="5" y="320"/>
                    </a:lnTo>
                    <a:lnTo>
                      <a:pt x="12" y="354"/>
                    </a:lnTo>
                    <a:lnTo>
                      <a:pt x="22" y="386"/>
                    </a:lnTo>
                    <a:lnTo>
                      <a:pt x="34" y="414"/>
                    </a:lnTo>
                    <a:lnTo>
                      <a:pt x="47" y="438"/>
                    </a:lnTo>
                    <a:lnTo>
                      <a:pt x="61" y="458"/>
                    </a:lnTo>
                    <a:lnTo>
                      <a:pt x="79" y="473"/>
                    </a:lnTo>
                    <a:lnTo>
                      <a:pt x="96" y="482"/>
                    </a:lnTo>
                    <a:lnTo>
                      <a:pt x="113" y="485"/>
                    </a:lnTo>
                    <a:lnTo>
                      <a:pt x="113" y="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" name="Freeform 147"/>
              <p:cNvSpPr>
                <a:spLocks/>
              </p:cNvSpPr>
              <p:nvPr/>
            </p:nvSpPr>
            <p:spPr bwMode="auto">
              <a:xfrm>
                <a:off x="2330" y="2960"/>
                <a:ext cx="226" cy="485"/>
              </a:xfrm>
              <a:custGeom>
                <a:avLst/>
                <a:gdLst>
                  <a:gd name="T0" fmla="*/ 113 w 226"/>
                  <a:gd name="T1" fmla="*/ 482 h 485"/>
                  <a:gd name="T2" fmla="*/ 133 w 226"/>
                  <a:gd name="T3" fmla="*/ 482 h 485"/>
                  <a:gd name="T4" fmla="*/ 150 w 226"/>
                  <a:gd name="T5" fmla="*/ 473 h 485"/>
                  <a:gd name="T6" fmla="*/ 165 w 226"/>
                  <a:gd name="T7" fmla="*/ 458 h 485"/>
                  <a:gd name="T8" fmla="*/ 182 w 226"/>
                  <a:gd name="T9" fmla="*/ 438 h 485"/>
                  <a:gd name="T10" fmla="*/ 194 w 226"/>
                  <a:gd name="T11" fmla="*/ 414 h 485"/>
                  <a:gd name="T12" fmla="*/ 206 w 226"/>
                  <a:gd name="T13" fmla="*/ 386 h 485"/>
                  <a:gd name="T14" fmla="*/ 214 w 226"/>
                  <a:gd name="T15" fmla="*/ 354 h 485"/>
                  <a:gd name="T16" fmla="*/ 221 w 226"/>
                  <a:gd name="T17" fmla="*/ 320 h 485"/>
                  <a:gd name="T18" fmla="*/ 226 w 226"/>
                  <a:gd name="T19" fmla="*/ 283 h 485"/>
                  <a:gd name="T20" fmla="*/ 226 w 226"/>
                  <a:gd name="T21" fmla="*/ 244 h 485"/>
                  <a:gd name="T22" fmla="*/ 226 w 226"/>
                  <a:gd name="T23" fmla="*/ 204 h 485"/>
                  <a:gd name="T24" fmla="*/ 221 w 226"/>
                  <a:gd name="T25" fmla="*/ 165 h 485"/>
                  <a:gd name="T26" fmla="*/ 214 w 226"/>
                  <a:gd name="T27" fmla="*/ 131 h 485"/>
                  <a:gd name="T28" fmla="*/ 206 w 226"/>
                  <a:gd name="T29" fmla="*/ 101 h 485"/>
                  <a:gd name="T30" fmla="*/ 194 w 226"/>
                  <a:gd name="T31" fmla="*/ 72 h 485"/>
                  <a:gd name="T32" fmla="*/ 182 w 226"/>
                  <a:gd name="T33" fmla="*/ 47 h 485"/>
                  <a:gd name="T34" fmla="*/ 165 w 226"/>
                  <a:gd name="T35" fmla="*/ 27 h 485"/>
                  <a:gd name="T36" fmla="*/ 150 w 226"/>
                  <a:gd name="T37" fmla="*/ 12 h 485"/>
                  <a:gd name="T38" fmla="*/ 133 w 226"/>
                  <a:gd name="T39" fmla="*/ 5 h 485"/>
                  <a:gd name="T40" fmla="*/ 113 w 226"/>
                  <a:gd name="T41" fmla="*/ 0 h 485"/>
                  <a:gd name="T42" fmla="*/ 96 w 226"/>
                  <a:gd name="T43" fmla="*/ 5 h 485"/>
                  <a:gd name="T44" fmla="*/ 79 w 226"/>
                  <a:gd name="T45" fmla="*/ 12 h 485"/>
                  <a:gd name="T46" fmla="*/ 61 w 226"/>
                  <a:gd name="T47" fmla="*/ 27 h 485"/>
                  <a:gd name="T48" fmla="*/ 47 w 226"/>
                  <a:gd name="T49" fmla="*/ 47 h 485"/>
                  <a:gd name="T50" fmla="*/ 34 w 226"/>
                  <a:gd name="T51" fmla="*/ 72 h 485"/>
                  <a:gd name="T52" fmla="*/ 22 w 226"/>
                  <a:gd name="T53" fmla="*/ 101 h 485"/>
                  <a:gd name="T54" fmla="*/ 12 w 226"/>
                  <a:gd name="T55" fmla="*/ 131 h 485"/>
                  <a:gd name="T56" fmla="*/ 5 w 226"/>
                  <a:gd name="T57" fmla="*/ 167 h 485"/>
                  <a:gd name="T58" fmla="*/ 2 w 226"/>
                  <a:gd name="T59" fmla="*/ 204 h 485"/>
                  <a:gd name="T60" fmla="*/ 0 w 226"/>
                  <a:gd name="T61" fmla="*/ 244 h 485"/>
                  <a:gd name="T62" fmla="*/ 2 w 226"/>
                  <a:gd name="T63" fmla="*/ 283 h 485"/>
                  <a:gd name="T64" fmla="*/ 5 w 226"/>
                  <a:gd name="T65" fmla="*/ 320 h 485"/>
                  <a:gd name="T66" fmla="*/ 12 w 226"/>
                  <a:gd name="T67" fmla="*/ 354 h 485"/>
                  <a:gd name="T68" fmla="*/ 22 w 226"/>
                  <a:gd name="T69" fmla="*/ 386 h 485"/>
                  <a:gd name="T70" fmla="*/ 34 w 226"/>
                  <a:gd name="T71" fmla="*/ 414 h 485"/>
                  <a:gd name="T72" fmla="*/ 47 w 226"/>
                  <a:gd name="T73" fmla="*/ 438 h 485"/>
                  <a:gd name="T74" fmla="*/ 61 w 226"/>
                  <a:gd name="T75" fmla="*/ 458 h 485"/>
                  <a:gd name="T76" fmla="*/ 79 w 226"/>
                  <a:gd name="T77" fmla="*/ 473 h 485"/>
                  <a:gd name="T78" fmla="*/ 96 w 226"/>
                  <a:gd name="T79" fmla="*/ 482 h 485"/>
                  <a:gd name="T80" fmla="*/ 113 w 226"/>
                  <a:gd name="T81" fmla="*/ 485 h 485"/>
                  <a:gd name="T82" fmla="*/ 113 w 226"/>
                  <a:gd name="T83" fmla="*/ 485 h 48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26"/>
                  <a:gd name="T127" fmla="*/ 0 h 485"/>
                  <a:gd name="T128" fmla="*/ 226 w 226"/>
                  <a:gd name="T129" fmla="*/ 485 h 48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26" h="485">
                    <a:moveTo>
                      <a:pt x="113" y="482"/>
                    </a:moveTo>
                    <a:lnTo>
                      <a:pt x="133" y="482"/>
                    </a:lnTo>
                    <a:lnTo>
                      <a:pt x="150" y="473"/>
                    </a:lnTo>
                    <a:lnTo>
                      <a:pt x="165" y="458"/>
                    </a:lnTo>
                    <a:lnTo>
                      <a:pt x="182" y="438"/>
                    </a:lnTo>
                    <a:lnTo>
                      <a:pt x="194" y="414"/>
                    </a:lnTo>
                    <a:lnTo>
                      <a:pt x="206" y="386"/>
                    </a:lnTo>
                    <a:lnTo>
                      <a:pt x="214" y="354"/>
                    </a:lnTo>
                    <a:lnTo>
                      <a:pt x="221" y="320"/>
                    </a:lnTo>
                    <a:lnTo>
                      <a:pt x="226" y="283"/>
                    </a:lnTo>
                    <a:lnTo>
                      <a:pt x="226" y="244"/>
                    </a:lnTo>
                    <a:lnTo>
                      <a:pt x="226" y="204"/>
                    </a:lnTo>
                    <a:lnTo>
                      <a:pt x="221" y="165"/>
                    </a:lnTo>
                    <a:lnTo>
                      <a:pt x="214" y="131"/>
                    </a:lnTo>
                    <a:lnTo>
                      <a:pt x="206" y="101"/>
                    </a:lnTo>
                    <a:lnTo>
                      <a:pt x="194" y="72"/>
                    </a:lnTo>
                    <a:lnTo>
                      <a:pt x="182" y="47"/>
                    </a:lnTo>
                    <a:lnTo>
                      <a:pt x="165" y="27"/>
                    </a:lnTo>
                    <a:lnTo>
                      <a:pt x="150" y="12"/>
                    </a:lnTo>
                    <a:lnTo>
                      <a:pt x="133" y="5"/>
                    </a:lnTo>
                    <a:lnTo>
                      <a:pt x="113" y="0"/>
                    </a:lnTo>
                    <a:lnTo>
                      <a:pt x="96" y="5"/>
                    </a:lnTo>
                    <a:lnTo>
                      <a:pt x="79" y="12"/>
                    </a:lnTo>
                    <a:lnTo>
                      <a:pt x="61" y="27"/>
                    </a:lnTo>
                    <a:lnTo>
                      <a:pt x="47" y="47"/>
                    </a:lnTo>
                    <a:lnTo>
                      <a:pt x="34" y="72"/>
                    </a:lnTo>
                    <a:lnTo>
                      <a:pt x="22" y="101"/>
                    </a:lnTo>
                    <a:lnTo>
                      <a:pt x="12" y="131"/>
                    </a:lnTo>
                    <a:lnTo>
                      <a:pt x="5" y="167"/>
                    </a:lnTo>
                    <a:lnTo>
                      <a:pt x="2" y="204"/>
                    </a:lnTo>
                    <a:lnTo>
                      <a:pt x="0" y="244"/>
                    </a:lnTo>
                    <a:lnTo>
                      <a:pt x="2" y="283"/>
                    </a:lnTo>
                    <a:lnTo>
                      <a:pt x="5" y="320"/>
                    </a:lnTo>
                    <a:lnTo>
                      <a:pt x="12" y="354"/>
                    </a:lnTo>
                    <a:lnTo>
                      <a:pt x="22" y="386"/>
                    </a:lnTo>
                    <a:lnTo>
                      <a:pt x="34" y="414"/>
                    </a:lnTo>
                    <a:lnTo>
                      <a:pt x="47" y="438"/>
                    </a:lnTo>
                    <a:lnTo>
                      <a:pt x="61" y="458"/>
                    </a:lnTo>
                    <a:lnTo>
                      <a:pt x="79" y="473"/>
                    </a:lnTo>
                    <a:lnTo>
                      <a:pt x="96" y="482"/>
                    </a:lnTo>
                    <a:lnTo>
                      <a:pt x="113" y="485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" name="Rectangle 148"/>
              <p:cNvSpPr>
                <a:spLocks noChangeArrowheads="1"/>
              </p:cNvSpPr>
              <p:nvPr/>
            </p:nvSpPr>
            <p:spPr bwMode="auto">
              <a:xfrm>
                <a:off x="2190" y="308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6" name="Rectangle 149"/>
              <p:cNvSpPr>
                <a:spLocks noChangeArrowheads="1"/>
              </p:cNvSpPr>
              <p:nvPr/>
            </p:nvSpPr>
            <p:spPr bwMode="auto">
              <a:xfrm>
                <a:off x="2222" y="308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6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7" name="Line 150"/>
              <p:cNvSpPr>
                <a:spLocks noChangeShapeType="1"/>
              </p:cNvSpPr>
              <p:nvPr/>
            </p:nvSpPr>
            <p:spPr bwMode="auto">
              <a:xfrm flipH="1" flipV="1">
                <a:off x="2603" y="3162"/>
                <a:ext cx="44" cy="7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" name="Rectangle 151"/>
              <p:cNvSpPr>
                <a:spLocks noChangeArrowheads="1"/>
              </p:cNvSpPr>
              <p:nvPr/>
            </p:nvSpPr>
            <p:spPr bwMode="auto">
              <a:xfrm>
                <a:off x="2588" y="308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3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9" name="Rectangle 152"/>
              <p:cNvSpPr>
                <a:spLocks noChangeArrowheads="1"/>
              </p:cNvSpPr>
              <p:nvPr/>
            </p:nvSpPr>
            <p:spPr bwMode="auto">
              <a:xfrm>
                <a:off x="2620" y="308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2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0" name="Rectangle 153"/>
              <p:cNvSpPr>
                <a:spLocks noChangeArrowheads="1"/>
              </p:cNvSpPr>
              <p:nvPr/>
            </p:nvSpPr>
            <p:spPr bwMode="auto">
              <a:xfrm>
                <a:off x="1876" y="3053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1" name="Rectangle 154"/>
              <p:cNvSpPr>
                <a:spLocks noChangeArrowheads="1"/>
              </p:cNvSpPr>
              <p:nvPr/>
            </p:nvSpPr>
            <p:spPr bwMode="auto">
              <a:xfrm>
                <a:off x="1893" y="305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2" name="Rectangle 155"/>
              <p:cNvSpPr>
                <a:spLocks noChangeArrowheads="1"/>
              </p:cNvSpPr>
              <p:nvPr/>
            </p:nvSpPr>
            <p:spPr bwMode="auto">
              <a:xfrm>
                <a:off x="1927" y="3053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3" name="Rectangle 156"/>
              <p:cNvSpPr>
                <a:spLocks noChangeArrowheads="1"/>
              </p:cNvSpPr>
              <p:nvPr/>
            </p:nvSpPr>
            <p:spPr bwMode="auto">
              <a:xfrm>
                <a:off x="1957" y="3053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4" name="Rectangle 157"/>
              <p:cNvSpPr>
                <a:spLocks noChangeArrowheads="1"/>
              </p:cNvSpPr>
              <p:nvPr/>
            </p:nvSpPr>
            <p:spPr bwMode="auto">
              <a:xfrm>
                <a:off x="1974" y="3053"/>
                <a:ext cx="2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5" name="Rectangle 158"/>
              <p:cNvSpPr>
                <a:spLocks noChangeArrowheads="1"/>
              </p:cNvSpPr>
              <p:nvPr/>
            </p:nvSpPr>
            <p:spPr bwMode="auto">
              <a:xfrm>
                <a:off x="1994" y="305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6" name="Rectangle 159"/>
              <p:cNvSpPr>
                <a:spLocks noChangeArrowheads="1"/>
              </p:cNvSpPr>
              <p:nvPr/>
            </p:nvSpPr>
            <p:spPr bwMode="auto">
              <a:xfrm>
                <a:off x="2028" y="3053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7" name="Rectangle 160"/>
              <p:cNvSpPr>
                <a:spLocks noChangeArrowheads="1"/>
              </p:cNvSpPr>
              <p:nvPr/>
            </p:nvSpPr>
            <p:spPr bwMode="auto">
              <a:xfrm>
                <a:off x="2057" y="3053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8" name="Rectangle 161"/>
              <p:cNvSpPr>
                <a:spLocks noChangeArrowheads="1"/>
              </p:cNvSpPr>
              <p:nvPr/>
            </p:nvSpPr>
            <p:spPr bwMode="auto">
              <a:xfrm>
                <a:off x="2075" y="3053"/>
                <a:ext cx="14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9" name="Rectangle 162"/>
              <p:cNvSpPr>
                <a:spLocks noChangeArrowheads="1"/>
              </p:cNvSpPr>
              <p:nvPr/>
            </p:nvSpPr>
            <p:spPr bwMode="auto">
              <a:xfrm>
                <a:off x="2089" y="305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0" name="Rectangle 163"/>
              <p:cNvSpPr>
                <a:spLocks noChangeArrowheads="1"/>
              </p:cNvSpPr>
              <p:nvPr/>
            </p:nvSpPr>
            <p:spPr bwMode="auto">
              <a:xfrm>
                <a:off x="2121" y="305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1" name="Rectangle 164"/>
              <p:cNvSpPr>
                <a:spLocks noChangeArrowheads="1"/>
              </p:cNvSpPr>
              <p:nvPr/>
            </p:nvSpPr>
            <p:spPr bwMode="auto">
              <a:xfrm>
                <a:off x="2156" y="3053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52" name="Rectangle 165"/>
              <p:cNvSpPr>
                <a:spLocks noChangeArrowheads="1"/>
              </p:cNvSpPr>
              <p:nvPr/>
            </p:nvSpPr>
            <p:spPr bwMode="auto">
              <a:xfrm>
                <a:off x="1876" y="3115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[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3" name="Rectangle 166"/>
              <p:cNvSpPr>
                <a:spLocks noChangeArrowheads="1"/>
              </p:cNvSpPr>
              <p:nvPr/>
            </p:nvSpPr>
            <p:spPr bwMode="auto">
              <a:xfrm>
                <a:off x="1893" y="3115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4" name="Rectangle 167"/>
              <p:cNvSpPr>
                <a:spLocks noChangeArrowheads="1"/>
              </p:cNvSpPr>
              <p:nvPr/>
            </p:nvSpPr>
            <p:spPr bwMode="auto">
              <a:xfrm>
                <a:off x="1927" y="3115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5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5" name="Rectangle 168"/>
              <p:cNvSpPr>
                <a:spLocks noChangeArrowheads="1"/>
              </p:cNvSpPr>
              <p:nvPr/>
            </p:nvSpPr>
            <p:spPr bwMode="auto">
              <a:xfrm>
                <a:off x="1962" y="3115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–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6" name="Rectangle 169"/>
              <p:cNvSpPr>
                <a:spLocks noChangeArrowheads="1"/>
              </p:cNvSpPr>
              <p:nvPr/>
            </p:nvSpPr>
            <p:spPr bwMode="auto">
              <a:xfrm>
                <a:off x="2006" y="3115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7" name="Rectangle 170"/>
              <p:cNvSpPr>
                <a:spLocks noChangeArrowheads="1"/>
              </p:cNvSpPr>
              <p:nvPr/>
            </p:nvSpPr>
            <p:spPr bwMode="auto">
              <a:xfrm>
                <a:off x="2040" y="3115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]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8" name="Freeform 171"/>
              <p:cNvSpPr>
                <a:spLocks/>
              </p:cNvSpPr>
              <p:nvPr/>
            </p:nvSpPr>
            <p:spPr bwMode="auto">
              <a:xfrm>
                <a:off x="3167" y="1602"/>
                <a:ext cx="32" cy="32"/>
              </a:xfrm>
              <a:custGeom>
                <a:avLst/>
                <a:gdLst>
                  <a:gd name="T0" fmla="*/ 0 w 32"/>
                  <a:gd name="T1" fmla="*/ 0 h 32"/>
                  <a:gd name="T2" fmla="*/ 0 w 32"/>
                  <a:gd name="T3" fmla="*/ 32 h 32"/>
                  <a:gd name="T4" fmla="*/ 32 w 32"/>
                  <a:gd name="T5" fmla="*/ 17 h 32"/>
                  <a:gd name="T6" fmla="*/ 0 w 32"/>
                  <a:gd name="T7" fmla="*/ 0 h 32"/>
                  <a:gd name="T8" fmla="*/ 0 w 32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0" y="0"/>
                    </a:moveTo>
                    <a:lnTo>
                      <a:pt x="0" y="32"/>
                    </a:lnTo>
                    <a:lnTo>
                      <a:pt x="32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" name="Freeform 172"/>
              <p:cNvSpPr>
                <a:spLocks/>
              </p:cNvSpPr>
              <p:nvPr/>
            </p:nvSpPr>
            <p:spPr bwMode="auto">
              <a:xfrm>
                <a:off x="3167" y="1966"/>
                <a:ext cx="32" cy="32"/>
              </a:xfrm>
              <a:custGeom>
                <a:avLst/>
                <a:gdLst>
                  <a:gd name="T0" fmla="*/ 0 w 32"/>
                  <a:gd name="T1" fmla="*/ 0 h 32"/>
                  <a:gd name="T2" fmla="*/ 0 w 32"/>
                  <a:gd name="T3" fmla="*/ 32 h 32"/>
                  <a:gd name="T4" fmla="*/ 32 w 32"/>
                  <a:gd name="T5" fmla="*/ 17 h 32"/>
                  <a:gd name="T6" fmla="*/ 0 w 32"/>
                  <a:gd name="T7" fmla="*/ 0 h 32"/>
                  <a:gd name="T8" fmla="*/ 0 w 32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0" y="0"/>
                    </a:moveTo>
                    <a:lnTo>
                      <a:pt x="0" y="32"/>
                    </a:lnTo>
                    <a:lnTo>
                      <a:pt x="32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" name="Freeform 173"/>
              <p:cNvSpPr>
                <a:spLocks/>
              </p:cNvSpPr>
              <p:nvPr/>
            </p:nvSpPr>
            <p:spPr bwMode="auto">
              <a:xfrm>
                <a:off x="5407" y="2515"/>
                <a:ext cx="113" cy="384"/>
              </a:xfrm>
              <a:custGeom>
                <a:avLst/>
                <a:gdLst>
                  <a:gd name="T0" fmla="*/ 0 w 113"/>
                  <a:gd name="T1" fmla="*/ 54 h 384"/>
                  <a:gd name="T2" fmla="*/ 0 w 113"/>
                  <a:gd name="T3" fmla="*/ 47 h 384"/>
                  <a:gd name="T4" fmla="*/ 2 w 113"/>
                  <a:gd name="T5" fmla="*/ 37 h 384"/>
                  <a:gd name="T6" fmla="*/ 7 w 113"/>
                  <a:gd name="T7" fmla="*/ 29 h 384"/>
                  <a:gd name="T8" fmla="*/ 10 w 113"/>
                  <a:gd name="T9" fmla="*/ 22 h 384"/>
                  <a:gd name="T10" fmla="*/ 17 w 113"/>
                  <a:gd name="T11" fmla="*/ 15 h 384"/>
                  <a:gd name="T12" fmla="*/ 22 w 113"/>
                  <a:gd name="T13" fmla="*/ 10 h 384"/>
                  <a:gd name="T14" fmla="*/ 29 w 113"/>
                  <a:gd name="T15" fmla="*/ 5 h 384"/>
                  <a:gd name="T16" fmla="*/ 39 w 113"/>
                  <a:gd name="T17" fmla="*/ 2 h 384"/>
                  <a:gd name="T18" fmla="*/ 47 w 113"/>
                  <a:gd name="T19" fmla="*/ 0 h 384"/>
                  <a:gd name="T20" fmla="*/ 56 w 113"/>
                  <a:gd name="T21" fmla="*/ 0 h 384"/>
                  <a:gd name="T22" fmla="*/ 66 w 113"/>
                  <a:gd name="T23" fmla="*/ 0 h 384"/>
                  <a:gd name="T24" fmla="*/ 74 w 113"/>
                  <a:gd name="T25" fmla="*/ 2 h 384"/>
                  <a:gd name="T26" fmla="*/ 83 w 113"/>
                  <a:gd name="T27" fmla="*/ 5 h 384"/>
                  <a:gd name="T28" fmla="*/ 91 w 113"/>
                  <a:gd name="T29" fmla="*/ 10 h 384"/>
                  <a:gd name="T30" fmla="*/ 96 w 113"/>
                  <a:gd name="T31" fmla="*/ 15 h 384"/>
                  <a:gd name="T32" fmla="*/ 103 w 113"/>
                  <a:gd name="T33" fmla="*/ 22 h 384"/>
                  <a:gd name="T34" fmla="*/ 106 w 113"/>
                  <a:gd name="T35" fmla="*/ 29 h 384"/>
                  <a:gd name="T36" fmla="*/ 110 w 113"/>
                  <a:gd name="T37" fmla="*/ 37 h 384"/>
                  <a:gd name="T38" fmla="*/ 113 w 113"/>
                  <a:gd name="T39" fmla="*/ 47 h 384"/>
                  <a:gd name="T40" fmla="*/ 113 w 113"/>
                  <a:gd name="T41" fmla="*/ 56 h 384"/>
                  <a:gd name="T42" fmla="*/ 113 w 113"/>
                  <a:gd name="T43" fmla="*/ 327 h 384"/>
                  <a:gd name="T44" fmla="*/ 113 w 113"/>
                  <a:gd name="T45" fmla="*/ 337 h 384"/>
                  <a:gd name="T46" fmla="*/ 110 w 113"/>
                  <a:gd name="T47" fmla="*/ 347 h 384"/>
                  <a:gd name="T48" fmla="*/ 106 w 113"/>
                  <a:gd name="T49" fmla="*/ 354 h 384"/>
                  <a:gd name="T50" fmla="*/ 103 w 113"/>
                  <a:gd name="T51" fmla="*/ 362 h 384"/>
                  <a:gd name="T52" fmla="*/ 96 w 113"/>
                  <a:gd name="T53" fmla="*/ 369 h 384"/>
                  <a:gd name="T54" fmla="*/ 91 w 113"/>
                  <a:gd name="T55" fmla="*/ 374 h 384"/>
                  <a:gd name="T56" fmla="*/ 83 w 113"/>
                  <a:gd name="T57" fmla="*/ 379 h 384"/>
                  <a:gd name="T58" fmla="*/ 74 w 113"/>
                  <a:gd name="T59" fmla="*/ 381 h 384"/>
                  <a:gd name="T60" fmla="*/ 66 w 113"/>
                  <a:gd name="T61" fmla="*/ 384 h 384"/>
                  <a:gd name="T62" fmla="*/ 56 w 113"/>
                  <a:gd name="T63" fmla="*/ 384 h 384"/>
                  <a:gd name="T64" fmla="*/ 47 w 113"/>
                  <a:gd name="T65" fmla="*/ 384 h 384"/>
                  <a:gd name="T66" fmla="*/ 39 w 113"/>
                  <a:gd name="T67" fmla="*/ 381 h 384"/>
                  <a:gd name="T68" fmla="*/ 29 w 113"/>
                  <a:gd name="T69" fmla="*/ 379 h 384"/>
                  <a:gd name="T70" fmla="*/ 22 w 113"/>
                  <a:gd name="T71" fmla="*/ 374 h 384"/>
                  <a:gd name="T72" fmla="*/ 17 w 113"/>
                  <a:gd name="T73" fmla="*/ 369 h 384"/>
                  <a:gd name="T74" fmla="*/ 10 w 113"/>
                  <a:gd name="T75" fmla="*/ 362 h 384"/>
                  <a:gd name="T76" fmla="*/ 7 w 113"/>
                  <a:gd name="T77" fmla="*/ 354 h 384"/>
                  <a:gd name="T78" fmla="*/ 2 w 113"/>
                  <a:gd name="T79" fmla="*/ 347 h 384"/>
                  <a:gd name="T80" fmla="*/ 0 w 113"/>
                  <a:gd name="T81" fmla="*/ 337 h 384"/>
                  <a:gd name="T82" fmla="*/ 0 w 113"/>
                  <a:gd name="T83" fmla="*/ 327 h 384"/>
                  <a:gd name="T84" fmla="*/ 0 w 113"/>
                  <a:gd name="T85" fmla="*/ 56 h 384"/>
                  <a:gd name="T86" fmla="*/ 0 w 113"/>
                  <a:gd name="T87" fmla="*/ 56 h 384"/>
                  <a:gd name="T88" fmla="*/ 0 w 113"/>
                  <a:gd name="T89" fmla="*/ 54 h 38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3"/>
                  <a:gd name="T136" fmla="*/ 0 h 384"/>
                  <a:gd name="T137" fmla="*/ 113 w 113"/>
                  <a:gd name="T138" fmla="*/ 384 h 38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3" h="384">
                    <a:moveTo>
                      <a:pt x="0" y="54"/>
                    </a:moveTo>
                    <a:lnTo>
                      <a:pt x="0" y="47"/>
                    </a:lnTo>
                    <a:lnTo>
                      <a:pt x="2" y="37"/>
                    </a:lnTo>
                    <a:lnTo>
                      <a:pt x="7" y="29"/>
                    </a:lnTo>
                    <a:lnTo>
                      <a:pt x="10" y="22"/>
                    </a:lnTo>
                    <a:lnTo>
                      <a:pt x="17" y="15"/>
                    </a:lnTo>
                    <a:lnTo>
                      <a:pt x="22" y="10"/>
                    </a:lnTo>
                    <a:lnTo>
                      <a:pt x="29" y="5"/>
                    </a:lnTo>
                    <a:lnTo>
                      <a:pt x="39" y="2"/>
                    </a:lnTo>
                    <a:lnTo>
                      <a:pt x="47" y="0"/>
                    </a:lnTo>
                    <a:lnTo>
                      <a:pt x="56" y="0"/>
                    </a:lnTo>
                    <a:lnTo>
                      <a:pt x="66" y="0"/>
                    </a:lnTo>
                    <a:lnTo>
                      <a:pt x="74" y="2"/>
                    </a:lnTo>
                    <a:lnTo>
                      <a:pt x="83" y="5"/>
                    </a:lnTo>
                    <a:lnTo>
                      <a:pt x="91" y="10"/>
                    </a:lnTo>
                    <a:lnTo>
                      <a:pt x="96" y="15"/>
                    </a:lnTo>
                    <a:lnTo>
                      <a:pt x="103" y="22"/>
                    </a:lnTo>
                    <a:lnTo>
                      <a:pt x="106" y="29"/>
                    </a:lnTo>
                    <a:lnTo>
                      <a:pt x="110" y="37"/>
                    </a:lnTo>
                    <a:lnTo>
                      <a:pt x="113" y="47"/>
                    </a:lnTo>
                    <a:lnTo>
                      <a:pt x="113" y="56"/>
                    </a:lnTo>
                    <a:lnTo>
                      <a:pt x="113" y="327"/>
                    </a:lnTo>
                    <a:lnTo>
                      <a:pt x="113" y="337"/>
                    </a:lnTo>
                    <a:lnTo>
                      <a:pt x="110" y="347"/>
                    </a:lnTo>
                    <a:lnTo>
                      <a:pt x="106" y="354"/>
                    </a:lnTo>
                    <a:lnTo>
                      <a:pt x="103" y="362"/>
                    </a:lnTo>
                    <a:lnTo>
                      <a:pt x="96" y="369"/>
                    </a:lnTo>
                    <a:lnTo>
                      <a:pt x="91" y="374"/>
                    </a:lnTo>
                    <a:lnTo>
                      <a:pt x="83" y="379"/>
                    </a:lnTo>
                    <a:lnTo>
                      <a:pt x="74" y="381"/>
                    </a:lnTo>
                    <a:lnTo>
                      <a:pt x="66" y="384"/>
                    </a:lnTo>
                    <a:lnTo>
                      <a:pt x="56" y="384"/>
                    </a:lnTo>
                    <a:lnTo>
                      <a:pt x="47" y="384"/>
                    </a:lnTo>
                    <a:lnTo>
                      <a:pt x="39" y="381"/>
                    </a:lnTo>
                    <a:lnTo>
                      <a:pt x="29" y="379"/>
                    </a:lnTo>
                    <a:lnTo>
                      <a:pt x="22" y="374"/>
                    </a:lnTo>
                    <a:lnTo>
                      <a:pt x="17" y="369"/>
                    </a:lnTo>
                    <a:lnTo>
                      <a:pt x="10" y="362"/>
                    </a:lnTo>
                    <a:lnTo>
                      <a:pt x="7" y="354"/>
                    </a:lnTo>
                    <a:lnTo>
                      <a:pt x="2" y="347"/>
                    </a:lnTo>
                    <a:lnTo>
                      <a:pt x="0" y="337"/>
                    </a:lnTo>
                    <a:lnTo>
                      <a:pt x="0" y="327"/>
                    </a:lnTo>
                    <a:lnTo>
                      <a:pt x="0" y="56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" name="Freeform 174"/>
              <p:cNvSpPr>
                <a:spLocks/>
              </p:cNvSpPr>
              <p:nvPr/>
            </p:nvSpPr>
            <p:spPr bwMode="auto">
              <a:xfrm>
                <a:off x="5407" y="2515"/>
                <a:ext cx="113" cy="384"/>
              </a:xfrm>
              <a:custGeom>
                <a:avLst/>
                <a:gdLst>
                  <a:gd name="T0" fmla="*/ 0 w 113"/>
                  <a:gd name="T1" fmla="*/ 54 h 384"/>
                  <a:gd name="T2" fmla="*/ 0 w 113"/>
                  <a:gd name="T3" fmla="*/ 47 h 384"/>
                  <a:gd name="T4" fmla="*/ 2 w 113"/>
                  <a:gd name="T5" fmla="*/ 37 h 384"/>
                  <a:gd name="T6" fmla="*/ 7 w 113"/>
                  <a:gd name="T7" fmla="*/ 29 h 384"/>
                  <a:gd name="T8" fmla="*/ 10 w 113"/>
                  <a:gd name="T9" fmla="*/ 22 h 384"/>
                  <a:gd name="T10" fmla="*/ 17 w 113"/>
                  <a:gd name="T11" fmla="*/ 15 h 384"/>
                  <a:gd name="T12" fmla="*/ 22 w 113"/>
                  <a:gd name="T13" fmla="*/ 10 h 384"/>
                  <a:gd name="T14" fmla="*/ 29 w 113"/>
                  <a:gd name="T15" fmla="*/ 5 h 384"/>
                  <a:gd name="T16" fmla="*/ 39 w 113"/>
                  <a:gd name="T17" fmla="*/ 2 h 384"/>
                  <a:gd name="T18" fmla="*/ 47 w 113"/>
                  <a:gd name="T19" fmla="*/ 0 h 384"/>
                  <a:gd name="T20" fmla="*/ 56 w 113"/>
                  <a:gd name="T21" fmla="*/ 0 h 384"/>
                  <a:gd name="T22" fmla="*/ 66 w 113"/>
                  <a:gd name="T23" fmla="*/ 0 h 384"/>
                  <a:gd name="T24" fmla="*/ 74 w 113"/>
                  <a:gd name="T25" fmla="*/ 2 h 384"/>
                  <a:gd name="T26" fmla="*/ 83 w 113"/>
                  <a:gd name="T27" fmla="*/ 5 h 384"/>
                  <a:gd name="T28" fmla="*/ 91 w 113"/>
                  <a:gd name="T29" fmla="*/ 10 h 384"/>
                  <a:gd name="T30" fmla="*/ 96 w 113"/>
                  <a:gd name="T31" fmla="*/ 15 h 384"/>
                  <a:gd name="T32" fmla="*/ 103 w 113"/>
                  <a:gd name="T33" fmla="*/ 22 h 384"/>
                  <a:gd name="T34" fmla="*/ 106 w 113"/>
                  <a:gd name="T35" fmla="*/ 29 h 384"/>
                  <a:gd name="T36" fmla="*/ 110 w 113"/>
                  <a:gd name="T37" fmla="*/ 37 h 384"/>
                  <a:gd name="T38" fmla="*/ 113 w 113"/>
                  <a:gd name="T39" fmla="*/ 47 h 384"/>
                  <a:gd name="T40" fmla="*/ 113 w 113"/>
                  <a:gd name="T41" fmla="*/ 56 h 384"/>
                  <a:gd name="T42" fmla="*/ 113 w 113"/>
                  <a:gd name="T43" fmla="*/ 327 h 384"/>
                  <a:gd name="T44" fmla="*/ 113 w 113"/>
                  <a:gd name="T45" fmla="*/ 337 h 384"/>
                  <a:gd name="T46" fmla="*/ 110 w 113"/>
                  <a:gd name="T47" fmla="*/ 347 h 384"/>
                  <a:gd name="T48" fmla="*/ 106 w 113"/>
                  <a:gd name="T49" fmla="*/ 354 h 384"/>
                  <a:gd name="T50" fmla="*/ 103 w 113"/>
                  <a:gd name="T51" fmla="*/ 362 h 384"/>
                  <a:gd name="T52" fmla="*/ 96 w 113"/>
                  <a:gd name="T53" fmla="*/ 369 h 384"/>
                  <a:gd name="T54" fmla="*/ 91 w 113"/>
                  <a:gd name="T55" fmla="*/ 374 h 384"/>
                  <a:gd name="T56" fmla="*/ 83 w 113"/>
                  <a:gd name="T57" fmla="*/ 379 h 384"/>
                  <a:gd name="T58" fmla="*/ 74 w 113"/>
                  <a:gd name="T59" fmla="*/ 381 h 384"/>
                  <a:gd name="T60" fmla="*/ 66 w 113"/>
                  <a:gd name="T61" fmla="*/ 384 h 384"/>
                  <a:gd name="T62" fmla="*/ 56 w 113"/>
                  <a:gd name="T63" fmla="*/ 384 h 384"/>
                  <a:gd name="T64" fmla="*/ 47 w 113"/>
                  <a:gd name="T65" fmla="*/ 384 h 384"/>
                  <a:gd name="T66" fmla="*/ 39 w 113"/>
                  <a:gd name="T67" fmla="*/ 381 h 384"/>
                  <a:gd name="T68" fmla="*/ 29 w 113"/>
                  <a:gd name="T69" fmla="*/ 379 h 384"/>
                  <a:gd name="T70" fmla="*/ 22 w 113"/>
                  <a:gd name="T71" fmla="*/ 374 h 384"/>
                  <a:gd name="T72" fmla="*/ 17 w 113"/>
                  <a:gd name="T73" fmla="*/ 369 h 384"/>
                  <a:gd name="T74" fmla="*/ 10 w 113"/>
                  <a:gd name="T75" fmla="*/ 362 h 384"/>
                  <a:gd name="T76" fmla="*/ 7 w 113"/>
                  <a:gd name="T77" fmla="*/ 354 h 384"/>
                  <a:gd name="T78" fmla="*/ 2 w 113"/>
                  <a:gd name="T79" fmla="*/ 347 h 384"/>
                  <a:gd name="T80" fmla="*/ 0 w 113"/>
                  <a:gd name="T81" fmla="*/ 337 h 384"/>
                  <a:gd name="T82" fmla="*/ 0 w 113"/>
                  <a:gd name="T83" fmla="*/ 327 h 384"/>
                  <a:gd name="T84" fmla="*/ 0 w 113"/>
                  <a:gd name="T85" fmla="*/ 56 h 384"/>
                  <a:gd name="T86" fmla="*/ 0 w 113"/>
                  <a:gd name="T87" fmla="*/ 56 h 38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13"/>
                  <a:gd name="T133" fmla="*/ 0 h 384"/>
                  <a:gd name="T134" fmla="*/ 113 w 113"/>
                  <a:gd name="T135" fmla="*/ 384 h 38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13" h="384">
                    <a:moveTo>
                      <a:pt x="0" y="54"/>
                    </a:moveTo>
                    <a:lnTo>
                      <a:pt x="0" y="47"/>
                    </a:lnTo>
                    <a:lnTo>
                      <a:pt x="2" y="37"/>
                    </a:lnTo>
                    <a:lnTo>
                      <a:pt x="7" y="29"/>
                    </a:lnTo>
                    <a:lnTo>
                      <a:pt x="10" y="22"/>
                    </a:lnTo>
                    <a:lnTo>
                      <a:pt x="17" y="15"/>
                    </a:lnTo>
                    <a:lnTo>
                      <a:pt x="22" y="10"/>
                    </a:lnTo>
                    <a:lnTo>
                      <a:pt x="29" y="5"/>
                    </a:lnTo>
                    <a:lnTo>
                      <a:pt x="39" y="2"/>
                    </a:lnTo>
                    <a:lnTo>
                      <a:pt x="47" y="0"/>
                    </a:lnTo>
                    <a:lnTo>
                      <a:pt x="56" y="0"/>
                    </a:lnTo>
                    <a:lnTo>
                      <a:pt x="66" y="0"/>
                    </a:lnTo>
                    <a:lnTo>
                      <a:pt x="74" y="2"/>
                    </a:lnTo>
                    <a:lnTo>
                      <a:pt x="83" y="5"/>
                    </a:lnTo>
                    <a:lnTo>
                      <a:pt x="91" y="10"/>
                    </a:lnTo>
                    <a:lnTo>
                      <a:pt x="96" y="15"/>
                    </a:lnTo>
                    <a:lnTo>
                      <a:pt x="103" y="22"/>
                    </a:lnTo>
                    <a:lnTo>
                      <a:pt x="106" y="29"/>
                    </a:lnTo>
                    <a:lnTo>
                      <a:pt x="110" y="37"/>
                    </a:lnTo>
                    <a:lnTo>
                      <a:pt x="113" y="47"/>
                    </a:lnTo>
                    <a:lnTo>
                      <a:pt x="113" y="56"/>
                    </a:lnTo>
                    <a:lnTo>
                      <a:pt x="113" y="327"/>
                    </a:lnTo>
                    <a:lnTo>
                      <a:pt x="113" y="337"/>
                    </a:lnTo>
                    <a:lnTo>
                      <a:pt x="110" y="347"/>
                    </a:lnTo>
                    <a:lnTo>
                      <a:pt x="106" y="354"/>
                    </a:lnTo>
                    <a:lnTo>
                      <a:pt x="103" y="362"/>
                    </a:lnTo>
                    <a:lnTo>
                      <a:pt x="96" y="369"/>
                    </a:lnTo>
                    <a:lnTo>
                      <a:pt x="91" y="374"/>
                    </a:lnTo>
                    <a:lnTo>
                      <a:pt x="83" y="379"/>
                    </a:lnTo>
                    <a:lnTo>
                      <a:pt x="74" y="381"/>
                    </a:lnTo>
                    <a:lnTo>
                      <a:pt x="66" y="384"/>
                    </a:lnTo>
                    <a:lnTo>
                      <a:pt x="56" y="384"/>
                    </a:lnTo>
                    <a:lnTo>
                      <a:pt x="47" y="384"/>
                    </a:lnTo>
                    <a:lnTo>
                      <a:pt x="39" y="381"/>
                    </a:lnTo>
                    <a:lnTo>
                      <a:pt x="29" y="379"/>
                    </a:lnTo>
                    <a:lnTo>
                      <a:pt x="22" y="374"/>
                    </a:lnTo>
                    <a:lnTo>
                      <a:pt x="17" y="369"/>
                    </a:lnTo>
                    <a:lnTo>
                      <a:pt x="10" y="362"/>
                    </a:lnTo>
                    <a:lnTo>
                      <a:pt x="7" y="354"/>
                    </a:lnTo>
                    <a:lnTo>
                      <a:pt x="2" y="347"/>
                    </a:lnTo>
                    <a:lnTo>
                      <a:pt x="0" y="337"/>
                    </a:lnTo>
                    <a:lnTo>
                      <a:pt x="0" y="327"/>
                    </a:lnTo>
                    <a:lnTo>
                      <a:pt x="0" y="56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" name="Rectangle 175"/>
              <p:cNvSpPr>
                <a:spLocks noChangeArrowheads="1"/>
              </p:cNvSpPr>
              <p:nvPr/>
            </p:nvSpPr>
            <p:spPr bwMode="auto">
              <a:xfrm>
                <a:off x="5429" y="2807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3" name="Freeform 176"/>
              <p:cNvSpPr>
                <a:spLocks/>
              </p:cNvSpPr>
              <p:nvPr/>
            </p:nvSpPr>
            <p:spPr bwMode="auto">
              <a:xfrm>
                <a:off x="3106" y="2483"/>
                <a:ext cx="115" cy="384"/>
              </a:xfrm>
              <a:custGeom>
                <a:avLst/>
                <a:gdLst>
                  <a:gd name="T0" fmla="*/ 0 w 115"/>
                  <a:gd name="T1" fmla="*/ 54 h 384"/>
                  <a:gd name="T2" fmla="*/ 2 w 115"/>
                  <a:gd name="T3" fmla="*/ 47 h 384"/>
                  <a:gd name="T4" fmla="*/ 5 w 115"/>
                  <a:gd name="T5" fmla="*/ 37 h 384"/>
                  <a:gd name="T6" fmla="*/ 7 w 115"/>
                  <a:gd name="T7" fmla="*/ 29 h 384"/>
                  <a:gd name="T8" fmla="*/ 12 w 115"/>
                  <a:gd name="T9" fmla="*/ 22 h 384"/>
                  <a:gd name="T10" fmla="*/ 17 w 115"/>
                  <a:gd name="T11" fmla="*/ 15 h 384"/>
                  <a:gd name="T12" fmla="*/ 25 w 115"/>
                  <a:gd name="T13" fmla="*/ 10 h 384"/>
                  <a:gd name="T14" fmla="*/ 32 w 115"/>
                  <a:gd name="T15" fmla="*/ 5 h 384"/>
                  <a:gd name="T16" fmla="*/ 42 w 115"/>
                  <a:gd name="T17" fmla="*/ 2 h 384"/>
                  <a:gd name="T18" fmla="*/ 49 w 115"/>
                  <a:gd name="T19" fmla="*/ 0 h 384"/>
                  <a:gd name="T20" fmla="*/ 59 w 115"/>
                  <a:gd name="T21" fmla="*/ 0 h 384"/>
                  <a:gd name="T22" fmla="*/ 69 w 115"/>
                  <a:gd name="T23" fmla="*/ 0 h 384"/>
                  <a:gd name="T24" fmla="*/ 76 w 115"/>
                  <a:gd name="T25" fmla="*/ 2 h 384"/>
                  <a:gd name="T26" fmla="*/ 83 w 115"/>
                  <a:gd name="T27" fmla="*/ 5 h 384"/>
                  <a:gd name="T28" fmla="*/ 91 w 115"/>
                  <a:gd name="T29" fmla="*/ 10 h 384"/>
                  <a:gd name="T30" fmla="*/ 98 w 115"/>
                  <a:gd name="T31" fmla="*/ 15 h 384"/>
                  <a:gd name="T32" fmla="*/ 103 w 115"/>
                  <a:gd name="T33" fmla="*/ 22 h 384"/>
                  <a:gd name="T34" fmla="*/ 108 w 115"/>
                  <a:gd name="T35" fmla="*/ 29 h 384"/>
                  <a:gd name="T36" fmla="*/ 113 w 115"/>
                  <a:gd name="T37" fmla="*/ 37 h 384"/>
                  <a:gd name="T38" fmla="*/ 115 w 115"/>
                  <a:gd name="T39" fmla="*/ 47 h 384"/>
                  <a:gd name="T40" fmla="*/ 115 w 115"/>
                  <a:gd name="T41" fmla="*/ 56 h 384"/>
                  <a:gd name="T42" fmla="*/ 115 w 115"/>
                  <a:gd name="T43" fmla="*/ 327 h 384"/>
                  <a:gd name="T44" fmla="*/ 115 w 115"/>
                  <a:gd name="T45" fmla="*/ 337 h 384"/>
                  <a:gd name="T46" fmla="*/ 113 w 115"/>
                  <a:gd name="T47" fmla="*/ 347 h 384"/>
                  <a:gd name="T48" fmla="*/ 108 w 115"/>
                  <a:gd name="T49" fmla="*/ 354 h 384"/>
                  <a:gd name="T50" fmla="*/ 103 w 115"/>
                  <a:gd name="T51" fmla="*/ 362 h 384"/>
                  <a:gd name="T52" fmla="*/ 98 w 115"/>
                  <a:gd name="T53" fmla="*/ 369 h 384"/>
                  <a:gd name="T54" fmla="*/ 91 w 115"/>
                  <a:gd name="T55" fmla="*/ 374 h 384"/>
                  <a:gd name="T56" fmla="*/ 83 w 115"/>
                  <a:gd name="T57" fmla="*/ 379 h 384"/>
                  <a:gd name="T58" fmla="*/ 76 w 115"/>
                  <a:gd name="T59" fmla="*/ 381 h 384"/>
                  <a:gd name="T60" fmla="*/ 69 w 115"/>
                  <a:gd name="T61" fmla="*/ 384 h 384"/>
                  <a:gd name="T62" fmla="*/ 59 w 115"/>
                  <a:gd name="T63" fmla="*/ 384 h 384"/>
                  <a:gd name="T64" fmla="*/ 49 w 115"/>
                  <a:gd name="T65" fmla="*/ 384 h 384"/>
                  <a:gd name="T66" fmla="*/ 42 w 115"/>
                  <a:gd name="T67" fmla="*/ 381 h 384"/>
                  <a:gd name="T68" fmla="*/ 32 w 115"/>
                  <a:gd name="T69" fmla="*/ 379 h 384"/>
                  <a:gd name="T70" fmla="*/ 25 w 115"/>
                  <a:gd name="T71" fmla="*/ 374 h 384"/>
                  <a:gd name="T72" fmla="*/ 20 w 115"/>
                  <a:gd name="T73" fmla="*/ 369 h 384"/>
                  <a:gd name="T74" fmla="*/ 12 w 115"/>
                  <a:gd name="T75" fmla="*/ 362 h 384"/>
                  <a:gd name="T76" fmla="*/ 7 w 115"/>
                  <a:gd name="T77" fmla="*/ 354 h 384"/>
                  <a:gd name="T78" fmla="*/ 5 w 115"/>
                  <a:gd name="T79" fmla="*/ 347 h 384"/>
                  <a:gd name="T80" fmla="*/ 2 w 115"/>
                  <a:gd name="T81" fmla="*/ 337 h 384"/>
                  <a:gd name="T82" fmla="*/ 2 w 115"/>
                  <a:gd name="T83" fmla="*/ 327 h 384"/>
                  <a:gd name="T84" fmla="*/ 2 w 115"/>
                  <a:gd name="T85" fmla="*/ 56 h 384"/>
                  <a:gd name="T86" fmla="*/ 2 w 115"/>
                  <a:gd name="T87" fmla="*/ 56 h 384"/>
                  <a:gd name="T88" fmla="*/ 0 w 115"/>
                  <a:gd name="T89" fmla="*/ 54 h 38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5"/>
                  <a:gd name="T136" fmla="*/ 0 h 384"/>
                  <a:gd name="T137" fmla="*/ 115 w 115"/>
                  <a:gd name="T138" fmla="*/ 384 h 38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5" h="384">
                    <a:moveTo>
                      <a:pt x="0" y="54"/>
                    </a:moveTo>
                    <a:lnTo>
                      <a:pt x="2" y="47"/>
                    </a:lnTo>
                    <a:lnTo>
                      <a:pt x="5" y="37"/>
                    </a:lnTo>
                    <a:lnTo>
                      <a:pt x="7" y="29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5" y="10"/>
                    </a:lnTo>
                    <a:lnTo>
                      <a:pt x="32" y="5"/>
                    </a:lnTo>
                    <a:lnTo>
                      <a:pt x="42" y="2"/>
                    </a:lnTo>
                    <a:lnTo>
                      <a:pt x="49" y="0"/>
                    </a:lnTo>
                    <a:lnTo>
                      <a:pt x="59" y="0"/>
                    </a:lnTo>
                    <a:lnTo>
                      <a:pt x="69" y="0"/>
                    </a:lnTo>
                    <a:lnTo>
                      <a:pt x="76" y="2"/>
                    </a:lnTo>
                    <a:lnTo>
                      <a:pt x="83" y="5"/>
                    </a:lnTo>
                    <a:lnTo>
                      <a:pt x="91" y="10"/>
                    </a:lnTo>
                    <a:lnTo>
                      <a:pt x="98" y="15"/>
                    </a:lnTo>
                    <a:lnTo>
                      <a:pt x="103" y="22"/>
                    </a:lnTo>
                    <a:lnTo>
                      <a:pt x="108" y="29"/>
                    </a:lnTo>
                    <a:lnTo>
                      <a:pt x="113" y="37"/>
                    </a:lnTo>
                    <a:lnTo>
                      <a:pt x="115" y="47"/>
                    </a:lnTo>
                    <a:lnTo>
                      <a:pt x="115" y="56"/>
                    </a:lnTo>
                    <a:lnTo>
                      <a:pt x="115" y="327"/>
                    </a:lnTo>
                    <a:lnTo>
                      <a:pt x="115" y="337"/>
                    </a:lnTo>
                    <a:lnTo>
                      <a:pt x="113" y="347"/>
                    </a:lnTo>
                    <a:lnTo>
                      <a:pt x="108" y="354"/>
                    </a:lnTo>
                    <a:lnTo>
                      <a:pt x="103" y="362"/>
                    </a:lnTo>
                    <a:lnTo>
                      <a:pt x="98" y="369"/>
                    </a:lnTo>
                    <a:lnTo>
                      <a:pt x="91" y="374"/>
                    </a:lnTo>
                    <a:lnTo>
                      <a:pt x="83" y="379"/>
                    </a:lnTo>
                    <a:lnTo>
                      <a:pt x="76" y="381"/>
                    </a:lnTo>
                    <a:lnTo>
                      <a:pt x="69" y="384"/>
                    </a:lnTo>
                    <a:lnTo>
                      <a:pt x="59" y="384"/>
                    </a:lnTo>
                    <a:lnTo>
                      <a:pt x="49" y="384"/>
                    </a:lnTo>
                    <a:lnTo>
                      <a:pt x="42" y="381"/>
                    </a:lnTo>
                    <a:lnTo>
                      <a:pt x="32" y="379"/>
                    </a:lnTo>
                    <a:lnTo>
                      <a:pt x="25" y="374"/>
                    </a:lnTo>
                    <a:lnTo>
                      <a:pt x="20" y="369"/>
                    </a:lnTo>
                    <a:lnTo>
                      <a:pt x="12" y="362"/>
                    </a:lnTo>
                    <a:lnTo>
                      <a:pt x="7" y="354"/>
                    </a:lnTo>
                    <a:lnTo>
                      <a:pt x="5" y="347"/>
                    </a:lnTo>
                    <a:lnTo>
                      <a:pt x="2" y="337"/>
                    </a:lnTo>
                    <a:lnTo>
                      <a:pt x="2" y="327"/>
                    </a:lnTo>
                    <a:lnTo>
                      <a:pt x="2" y="56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" name="Freeform 177"/>
              <p:cNvSpPr>
                <a:spLocks/>
              </p:cNvSpPr>
              <p:nvPr/>
            </p:nvSpPr>
            <p:spPr bwMode="auto">
              <a:xfrm>
                <a:off x="3106" y="2483"/>
                <a:ext cx="115" cy="384"/>
              </a:xfrm>
              <a:custGeom>
                <a:avLst/>
                <a:gdLst>
                  <a:gd name="T0" fmla="*/ 0 w 115"/>
                  <a:gd name="T1" fmla="*/ 54 h 384"/>
                  <a:gd name="T2" fmla="*/ 2 w 115"/>
                  <a:gd name="T3" fmla="*/ 47 h 384"/>
                  <a:gd name="T4" fmla="*/ 5 w 115"/>
                  <a:gd name="T5" fmla="*/ 37 h 384"/>
                  <a:gd name="T6" fmla="*/ 7 w 115"/>
                  <a:gd name="T7" fmla="*/ 29 h 384"/>
                  <a:gd name="T8" fmla="*/ 12 w 115"/>
                  <a:gd name="T9" fmla="*/ 22 h 384"/>
                  <a:gd name="T10" fmla="*/ 17 w 115"/>
                  <a:gd name="T11" fmla="*/ 15 h 384"/>
                  <a:gd name="T12" fmla="*/ 25 w 115"/>
                  <a:gd name="T13" fmla="*/ 10 h 384"/>
                  <a:gd name="T14" fmla="*/ 32 w 115"/>
                  <a:gd name="T15" fmla="*/ 5 h 384"/>
                  <a:gd name="T16" fmla="*/ 42 w 115"/>
                  <a:gd name="T17" fmla="*/ 2 h 384"/>
                  <a:gd name="T18" fmla="*/ 49 w 115"/>
                  <a:gd name="T19" fmla="*/ 0 h 384"/>
                  <a:gd name="T20" fmla="*/ 59 w 115"/>
                  <a:gd name="T21" fmla="*/ 0 h 384"/>
                  <a:gd name="T22" fmla="*/ 69 w 115"/>
                  <a:gd name="T23" fmla="*/ 0 h 384"/>
                  <a:gd name="T24" fmla="*/ 76 w 115"/>
                  <a:gd name="T25" fmla="*/ 2 h 384"/>
                  <a:gd name="T26" fmla="*/ 83 w 115"/>
                  <a:gd name="T27" fmla="*/ 5 h 384"/>
                  <a:gd name="T28" fmla="*/ 91 w 115"/>
                  <a:gd name="T29" fmla="*/ 10 h 384"/>
                  <a:gd name="T30" fmla="*/ 98 w 115"/>
                  <a:gd name="T31" fmla="*/ 15 h 384"/>
                  <a:gd name="T32" fmla="*/ 103 w 115"/>
                  <a:gd name="T33" fmla="*/ 22 h 384"/>
                  <a:gd name="T34" fmla="*/ 108 w 115"/>
                  <a:gd name="T35" fmla="*/ 29 h 384"/>
                  <a:gd name="T36" fmla="*/ 113 w 115"/>
                  <a:gd name="T37" fmla="*/ 37 h 384"/>
                  <a:gd name="T38" fmla="*/ 115 w 115"/>
                  <a:gd name="T39" fmla="*/ 47 h 384"/>
                  <a:gd name="T40" fmla="*/ 115 w 115"/>
                  <a:gd name="T41" fmla="*/ 56 h 384"/>
                  <a:gd name="T42" fmla="*/ 115 w 115"/>
                  <a:gd name="T43" fmla="*/ 327 h 384"/>
                  <a:gd name="T44" fmla="*/ 115 w 115"/>
                  <a:gd name="T45" fmla="*/ 337 h 384"/>
                  <a:gd name="T46" fmla="*/ 113 w 115"/>
                  <a:gd name="T47" fmla="*/ 347 h 384"/>
                  <a:gd name="T48" fmla="*/ 108 w 115"/>
                  <a:gd name="T49" fmla="*/ 354 h 384"/>
                  <a:gd name="T50" fmla="*/ 103 w 115"/>
                  <a:gd name="T51" fmla="*/ 362 h 384"/>
                  <a:gd name="T52" fmla="*/ 98 w 115"/>
                  <a:gd name="T53" fmla="*/ 369 h 384"/>
                  <a:gd name="T54" fmla="*/ 91 w 115"/>
                  <a:gd name="T55" fmla="*/ 374 h 384"/>
                  <a:gd name="T56" fmla="*/ 83 w 115"/>
                  <a:gd name="T57" fmla="*/ 379 h 384"/>
                  <a:gd name="T58" fmla="*/ 76 w 115"/>
                  <a:gd name="T59" fmla="*/ 381 h 384"/>
                  <a:gd name="T60" fmla="*/ 69 w 115"/>
                  <a:gd name="T61" fmla="*/ 384 h 384"/>
                  <a:gd name="T62" fmla="*/ 59 w 115"/>
                  <a:gd name="T63" fmla="*/ 384 h 384"/>
                  <a:gd name="T64" fmla="*/ 49 w 115"/>
                  <a:gd name="T65" fmla="*/ 384 h 384"/>
                  <a:gd name="T66" fmla="*/ 42 w 115"/>
                  <a:gd name="T67" fmla="*/ 381 h 384"/>
                  <a:gd name="T68" fmla="*/ 32 w 115"/>
                  <a:gd name="T69" fmla="*/ 379 h 384"/>
                  <a:gd name="T70" fmla="*/ 25 w 115"/>
                  <a:gd name="T71" fmla="*/ 374 h 384"/>
                  <a:gd name="T72" fmla="*/ 20 w 115"/>
                  <a:gd name="T73" fmla="*/ 369 h 384"/>
                  <a:gd name="T74" fmla="*/ 12 w 115"/>
                  <a:gd name="T75" fmla="*/ 362 h 384"/>
                  <a:gd name="T76" fmla="*/ 7 w 115"/>
                  <a:gd name="T77" fmla="*/ 354 h 384"/>
                  <a:gd name="T78" fmla="*/ 5 w 115"/>
                  <a:gd name="T79" fmla="*/ 347 h 384"/>
                  <a:gd name="T80" fmla="*/ 2 w 115"/>
                  <a:gd name="T81" fmla="*/ 337 h 384"/>
                  <a:gd name="T82" fmla="*/ 2 w 115"/>
                  <a:gd name="T83" fmla="*/ 327 h 384"/>
                  <a:gd name="T84" fmla="*/ 2 w 115"/>
                  <a:gd name="T85" fmla="*/ 56 h 384"/>
                  <a:gd name="T86" fmla="*/ 2 w 115"/>
                  <a:gd name="T87" fmla="*/ 56 h 38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15"/>
                  <a:gd name="T133" fmla="*/ 0 h 384"/>
                  <a:gd name="T134" fmla="*/ 115 w 115"/>
                  <a:gd name="T135" fmla="*/ 384 h 38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15" h="384">
                    <a:moveTo>
                      <a:pt x="0" y="54"/>
                    </a:moveTo>
                    <a:lnTo>
                      <a:pt x="2" y="47"/>
                    </a:lnTo>
                    <a:lnTo>
                      <a:pt x="5" y="37"/>
                    </a:lnTo>
                    <a:lnTo>
                      <a:pt x="7" y="29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5" y="10"/>
                    </a:lnTo>
                    <a:lnTo>
                      <a:pt x="32" y="5"/>
                    </a:lnTo>
                    <a:lnTo>
                      <a:pt x="42" y="2"/>
                    </a:lnTo>
                    <a:lnTo>
                      <a:pt x="49" y="0"/>
                    </a:lnTo>
                    <a:lnTo>
                      <a:pt x="59" y="0"/>
                    </a:lnTo>
                    <a:lnTo>
                      <a:pt x="69" y="0"/>
                    </a:lnTo>
                    <a:lnTo>
                      <a:pt x="76" y="2"/>
                    </a:lnTo>
                    <a:lnTo>
                      <a:pt x="83" y="5"/>
                    </a:lnTo>
                    <a:lnTo>
                      <a:pt x="91" y="10"/>
                    </a:lnTo>
                    <a:lnTo>
                      <a:pt x="98" y="15"/>
                    </a:lnTo>
                    <a:lnTo>
                      <a:pt x="103" y="22"/>
                    </a:lnTo>
                    <a:lnTo>
                      <a:pt x="108" y="29"/>
                    </a:lnTo>
                    <a:lnTo>
                      <a:pt x="113" y="37"/>
                    </a:lnTo>
                    <a:lnTo>
                      <a:pt x="115" y="47"/>
                    </a:lnTo>
                    <a:lnTo>
                      <a:pt x="115" y="56"/>
                    </a:lnTo>
                    <a:lnTo>
                      <a:pt x="115" y="327"/>
                    </a:lnTo>
                    <a:lnTo>
                      <a:pt x="115" y="337"/>
                    </a:lnTo>
                    <a:lnTo>
                      <a:pt x="113" y="347"/>
                    </a:lnTo>
                    <a:lnTo>
                      <a:pt x="108" y="354"/>
                    </a:lnTo>
                    <a:lnTo>
                      <a:pt x="103" y="362"/>
                    </a:lnTo>
                    <a:lnTo>
                      <a:pt x="98" y="369"/>
                    </a:lnTo>
                    <a:lnTo>
                      <a:pt x="91" y="374"/>
                    </a:lnTo>
                    <a:lnTo>
                      <a:pt x="83" y="379"/>
                    </a:lnTo>
                    <a:lnTo>
                      <a:pt x="76" y="381"/>
                    </a:lnTo>
                    <a:lnTo>
                      <a:pt x="69" y="384"/>
                    </a:lnTo>
                    <a:lnTo>
                      <a:pt x="59" y="384"/>
                    </a:lnTo>
                    <a:lnTo>
                      <a:pt x="49" y="384"/>
                    </a:lnTo>
                    <a:lnTo>
                      <a:pt x="42" y="381"/>
                    </a:lnTo>
                    <a:lnTo>
                      <a:pt x="32" y="379"/>
                    </a:lnTo>
                    <a:lnTo>
                      <a:pt x="25" y="374"/>
                    </a:lnTo>
                    <a:lnTo>
                      <a:pt x="20" y="369"/>
                    </a:lnTo>
                    <a:lnTo>
                      <a:pt x="12" y="362"/>
                    </a:lnTo>
                    <a:lnTo>
                      <a:pt x="7" y="354"/>
                    </a:lnTo>
                    <a:lnTo>
                      <a:pt x="5" y="347"/>
                    </a:lnTo>
                    <a:lnTo>
                      <a:pt x="2" y="337"/>
                    </a:lnTo>
                    <a:lnTo>
                      <a:pt x="2" y="327"/>
                    </a:lnTo>
                    <a:lnTo>
                      <a:pt x="2" y="56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" name="Rectangle 178"/>
              <p:cNvSpPr>
                <a:spLocks noChangeArrowheads="1"/>
              </p:cNvSpPr>
              <p:nvPr/>
            </p:nvSpPr>
            <p:spPr bwMode="auto">
              <a:xfrm>
                <a:off x="3131" y="2502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6" name="Freeform 179"/>
              <p:cNvSpPr>
                <a:spLocks/>
              </p:cNvSpPr>
              <p:nvPr/>
            </p:nvSpPr>
            <p:spPr bwMode="auto">
              <a:xfrm>
                <a:off x="3062" y="3433"/>
                <a:ext cx="115" cy="386"/>
              </a:xfrm>
              <a:custGeom>
                <a:avLst/>
                <a:gdLst>
                  <a:gd name="T0" fmla="*/ 0 w 115"/>
                  <a:gd name="T1" fmla="*/ 56 h 386"/>
                  <a:gd name="T2" fmla="*/ 2 w 115"/>
                  <a:gd name="T3" fmla="*/ 49 h 386"/>
                  <a:gd name="T4" fmla="*/ 5 w 115"/>
                  <a:gd name="T5" fmla="*/ 39 h 386"/>
                  <a:gd name="T6" fmla="*/ 7 w 115"/>
                  <a:gd name="T7" fmla="*/ 32 h 386"/>
                  <a:gd name="T8" fmla="*/ 12 w 115"/>
                  <a:gd name="T9" fmla="*/ 24 h 386"/>
                  <a:gd name="T10" fmla="*/ 17 w 115"/>
                  <a:gd name="T11" fmla="*/ 17 h 386"/>
                  <a:gd name="T12" fmla="*/ 24 w 115"/>
                  <a:gd name="T13" fmla="*/ 12 h 386"/>
                  <a:gd name="T14" fmla="*/ 32 w 115"/>
                  <a:gd name="T15" fmla="*/ 7 h 386"/>
                  <a:gd name="T16" fmla="*/ 39 w 115"/>
                  <a:gd name="T17" fmla="*/ 4 h 386"/>
                  <a:gd name="T18" fmla="*/ 49 w 115"/>
                  <a:gd name="T19" fmla="*/ 2 h 386"/>
                  <a:gd name="T20" fmla="*/ 56 w 115"/>
                  <a:gd name="T21" fmla="*/ 0 h 386"/>
                  <a:gd name="T22" fmla="*/ 66 w 115"/>
                  <a:gd name="T23" fmla="*/ 2 h 386"/>
                  <a:gd name="T24" fmla="*/ 76 w 115"/>
                  <a:gd name="T25" fmla="*/ 4 h 386"/>
                  <a:gd name="T26" fmla="*/ 83 w 115"/>
                  <a:gd name="T27" fmla="*/ 7 h 386"/>
                  <a:gd name="T28" fmla="*/ 91 w 115"/>
                  <a:gd name="T29" fmla="*/ 12 h 386"/>
                  <a:gd name="T30" fmla="*/ 98 w 115"/>
                  <a:gd name="T31" fmla="*/ 17 h 386"/>
                  <a:gd name="T32" fmla="*/ 103 w 115"/>
                  <a:gd name="T33" fmla="*/ 24 h 386"/>
                  <a:gd name="T34" fmla="*/ 108 w 115"/>
                  <a:gd name="T35" fmla="*/ 32 h 386"/>
                  <a:gd name="T36" fmla="*/ 110 w 115"/>
                  <a:gd name="T37" fmla="*/ 39 h 386"/>
                  <a:gd name="T38" fmla="*/ 113 w 115"/>
                  <a:gd name="T39" fmla="*/ 49 h 386"/>
                  <a:gd name="T40" fmla="*/ 115 w 115"/>
                  <a:gd name="T41" fmla="*/ 56 h 386"/>
                  <a:gd name="T42" fmla="*/ 115 w 115"/>
                  <a:gd name="T43" fmla="*/ 329 h 386"/>
                  <a:gd name="T44" fmla="*/ 113 w 115"/>
                  <a:gd name="T45" fmla="*/ 339 h 386"/>
                  <a:gd name="T46" fmla="*/ 110 w 115"/>
                  <a:gd name="T47" fmla="*/ 347 h 386"/>
                  <a:gd name="T48" fmla="*/ 108 w 115"/>
                  <a:gd name="T49" fmla="*/ 356 h 386"/>
                  <a:gd name="T50" fmla="*/ 103 w 115"/>
                  <a:gd name="T51" fmla="*/ 364 h 386"/>
                  <a:gd name="T52" fmla="*/ 98 w 115"/>
                  <a:gd name="T53" fmla="*/ 371 h 386"/>
                  <a:gd name="T54" fmla="*/ 91 w 115"/>
                  <a:gd name="T55" fmla="*/ 376 h 386"/>
                  <a:gd name="T56" fmla="*/ 83 w 115"/>
                  <a:gd name="T57" fmla="*/ 381 h 386"/>
                  <a:gd name="T58" fmla="*/ 76 w 115"/>
                  <a:gd name="T59" fmla="*/ 383 h 386"/>
                  <a:gd name="T60" fmla="*/ 66 w 115"/>
                  <a:gd name="T61" fmla="*/ 386 h 386"/>
                  <a:gd name="T62" fmla="*/ 56 w 115"/>
                  <a:gd name="T63" fmla="*/ 386 h 386"/>
                  <a:gd name="T64" fmla="*/ 49 w 115"/>
                  <a:gd name="T65" fmla="*/ 386 h 386"/>
                  <a:gd name="T66" fmla="*/ 39 w 115"/>
                  <a:gd name="T67" fmla="*/ 383 h 386"/>
                  <a:gd name="T68" fmla="*/ 32 w 115"/>
                  <a:gd name="T69" fmla="*/ 381 h 386"/>
                  <a:gd name="T70" fmla="*/ 24 w 115"/>
                  <a:gd name="T71" fmla="*/ 376 h 386"/>
                  <a:gd name="T72" fmla="*/ 17 w 115"/>
                  <a:gd name="T73" fmla="*/ 371 h 386"/>
                  <a:gd name="T74" fmla="*/ 12 w 115"/>
                  <a:gd name="T75" fmla="*/ 364 h 386"/>
                  <a:gd name="T76" fmla="*/ 7 w 115"/>
                  <a:gd name="T77" fmla="*/ 356 h 386"/>
                  <a:gd name="T78" fmla="*/ 5 w 115"/>
                  <a:gd name="T79" fmla="*/ 347 h 386"/>
                  <a:gd name="T80" fmla="*/ 2 w 115"/>
                  <a:gd name="T81" fmla="*/ 339 h 386"/>
                  <a:gd name="T82" fmla="*/ 0 w 115"/>
                  <a:gd name="T83" fmla="*/ 329 h 386"/>
                  <a:gd name="T84" fmla="*/ 0 w 115"/>
                  <a:gd name="T85" fmla="*/ 56 h 386"/>
                  <a:gd name="T86" fmla="*/ 0 w 115"/>
                  <a:gd name="T87" fmla="*/ 56 h 3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15"/>
                  <a:gd name="T133" fmla="*/ 0 h 386"/>
                  <a:gd name="T134" fmla="*/ 115 w 115"/>
                  <a:gd name="T135" fmla="*/ 386 h 38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15" h="386">
                    <a:moveTo>
                      <a:pt x="0" y="56"/>
                    </a:moveTo>
                    <a:lnTo>
                      <a:pt x="2" y="49"/>
                    </a:lnTo>
                    <a:lnTo>
                      <a:pt x="5" y="39"/>
                    </a:lnTo>
                    <a:lnTo>
                      <a:pt x="7" y="32"/>
                    </a:lnTo>
                    <a:lnTo>
                      <a:pt x="12" y="24"/>
                    </a:lnTo>
                    <a:lnTo>
                      <a:pt x="17" y="17"/>
                    </a:lnTo>
                    <a:lnTo>
                      <a:pt x="24" y="12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2"/>
                    </a:lnTo>
                    <a:lnTo>
                      <a:pt x="56" y="0"/>
                    </a:lnTo>
                    <a:lnTo>
                      <a:pt x="66" y="2"/>
                    </a:lnTo>
                    <a:lnTo>
                      <a:pt x="76" y="4"/>
                    </a:lnTo>
                    <a:lnTo>
                      <a:pt x="83" y="7"/>
                    </a:lnTo>
                    <a:lnTo>
                      <a:pt x="91" y="12"/>
                    </a:lnTo>
                    <a:lnTo>
                      <a:pt x="98" y="17"/>
                    </a:lnTo>
                    <a:lnTo>
                      <a:pt x="103" y="24"/>
                    </a:lnTo>
                    <a:lnTo>
                      <a:pt x="108" y="32"/>
                    </a:lnTo>
                    <a:lnTo>
                      <a:pt x="110" y="39"/>
                    </a:lnTo>
                    <a:lnTo>
                      <a:pt x="113" y="49"/>
                    </a:lnTo>
                    <a:lnTo>
                      <a:pt x="115" y="56"/>
                    </a:lnTo>
                    <a:lnTo>
                      <a:pt x="115" y="329"/>
                    </a:lnTo>
                    <a:lnTo>
                      <a:pt x="113" y="339"/>
                    </a:lnTo>
                    <a:lnTo>
                      <a:pt x="110" y="347"/>
                    </a:lnTo>
                    <a:lnTo>
                      <a:pt x="108" y="356"/>
                    </a:lnTo>
                    <a:lnTo>
                      <a:pt x="103" y="364"/>
                    </a:lnTo>
                    <a:lnTo>
                      <a:pt x="98" y="371"/>
                    </a:lnTo>
                    <a:lnTo>
                      <a:pt x="91" y="376"/>
                    </a:lnTo>
                    <a:lnTo>
                      <a:pt x="83" y="381"/>
                    </a:lnTo>
                    <a:lnTo>
                      <a:pt x="76" y="383"/>
                    </a:lnTo>
                    <a:lnTo>
                      <a:pt x="66" y="386"/>
                    </a:lnTo>
                    <a:lnTo>
                      <a:pt x="56" y="386"/>
                    </a:lnTo>
                    <a:lnTo>
                      <a:pt x="49" y="386"/>
                    </a:lnTo>
                    <a:lnTo>
                      <a:pt x="39" y="383"/>
                    </a:lnTo>
                    <a:lnTo>
                      <a:pt x="32" y="381"/>
                    </a:lnTo>
                    <a:lnTo>
                      <a:pt x="24" y="376"/>
                    </a:lnTo>
                    <a:lnTo>
                      <a:pt x="17" y="371"/>
                    </a:lnTo>
                    <a:lnTo>
                      <a:pt x="12" y="364"/>
                    </a:lnTo>
                    <a:lnTo>
                      <a:pt x="7" y="356"/>
                    </a:lnTo>
                    <a:lnTo>
                      <a:pt x="5" y="347"/>
                    </a:lnTo>
                    <a:lnTo>
                      <a:pt x="2" y="339"/>
                    </a:lnTo>
                    <a:lnTo>
                      <a:pt x="0" y="329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" name="Freeform 180"/>
              <p:cNvSpPr>
                <a:spLocks/>
              </p:cNvSpPr>
              <p:nvPr/>
            </p:nvSpPr>
            <p:spPr bwMode="auto">
              <a:xfrm>
                <a:off x="3062" y="3433"/>
                <a:ext cx="115" cy="386"/>
              </a:xfrm>
              <a:custGeom>
                <a:avLst/>
                <a:gdLst>
                  <a:gd name="T0" fmla="*/ 0 w 115"/>
                  <a:gd name="T1" fmla="*/ 56 h 386"/>
                  <a:gd name="T2" fmla="*/ 2 w 115"/>
                  <a:gd name="T3" fmla="*/ 49 h 386"/>
                  <a:gd name="T4" fmla="*/ 5 w 115"/>
                  <a:gd name="T5" fmla="*/ 39 h 386"/>
                  <a:gd name="T6" fmla="*/ 7 w 115"/>
                  <a:gd name="T7" fmla="*/ 32 h 386"/>
                  <a:gd name="T8" fmla="*/ 12 w 115"/>
                  <a:gd name="T9" fmla="*/ 24 h 386"/>
                  <a:gd name="T10" fmla="*/ 17 w 115"/>
                  <a:gd name="T11" fmla="*/ 17 h 386"/>
                  <a:gd name="T12" fmla="*/ 24 w 115"/>
                  <a:gd name="T13" fmla="*/ 12 h 386"/>
                  <a:gd name="T14" fmla="*/ 32 w 115"/>
                  <a:gd name="T15" fmla="*/ 7 h 386"/>
                  <a:gd name="T16" fmla="*/ 39 w 115"/>
                  <a:gd name="T17" fmla="*/ 4 h 386"/>
                  <a:gd name="T18" fmla="*/ 49 w 115"/>
                  <a:gd name="T19" fmla="*/ 2 h 386"/>
                  <a:gd name="T20" fmla="*/ 56 w 115"/>
                  <a:gd name="T21" fmla="*/ 0 h 386"/>
                  <a:gd name="T22" fmla="*/ 66 w 115"/>
                  <a:gd name="T23" fmla="*/ 2 h 386"/>
                  <a:gd name="T24" fmla="*/ 76 w 115"/>
                  <a:gd name="T25" fmla="*/ 4 h 386"/>
                  <a:gd name="T26" fmla="*/ 83 w 115"/>
                  <a:gd name="T27" fmla="*/ 7 h 386"/>
                  <a:gd name="T28" fmla="*/ 91 w 115"/>
                  <a:gd name="T29" fmla="*/ 12 h 386"/>
                  <a:gd name="T30" fmla="*/ 98 w 115"/>
                  <a:gd name="T31" fmla="*/ 17 h 386"/>
                  <a:gd name="T32" fmla="*/ 103 w 115"/>
                  <a:gd name="T33" fmla="*/ 24 h 386"/>
                  <a:gd name="T34" fmla="*/ 108 w 115"/>
                  <a:gd name="T35" fmla="*/ 32 h 386"/>
                  <a:gd name="T36" fmla="*/ 110 w 115"/>
                  <a:gd name="T37" fmla="*/ 39 h 386"/>
                  <a:gd name="T38" fmla="*/ 113 w 115"/>
                  <a:gd name="T39" fmla="*/ 49 h 386"/>
                  <a:gd name="T40" fmla="*/ 115 w 115"/>
                  <a:gd name="T41" fmla="*/ 56 h 386"/>
                  <a:gd name="T42" fmla="*/ 115 w 115"/>
                  <a:gd name="T43" fmla="*/ 329 h 386"/>
                  <a:gd name="T44" fmla="*/ 113 w 115"/>
                  <a:gd name="T45" fmla="*/ 339 h 386"/>
                  <a:gd name="T46" fmla="*/ 110 w 115"/>
                  <a:gd name="T47" fmla="*/ 347 h 386"/>
                  <a:gd name="T48" fmla="*/ 108 w 115"/>
                  <a:gd name="T49" fmla="*/ 356 h 386"/>
                  <a:gd name="T50" fmla="*/ 103 w 115"/>
                  <a:gd name="T51" fmla="*/ 364 h 386"/>
                  <a:gd name="T52" fmla="*/ 98 w 115"/>
                  <a:gd name="T53" fmla="*/ 371 h 386"/>
                  <a:gd name="T54" fmla="*/ 91 w 115"/>
                  <a:gd name="T55" fmla="*/ 376 h 386"/>
                  <a:gd name="T56" fmla="*/ 83 w 115"/>
                  <a:gd name="T57" fmla="*/ 381 h 386"/>
                  <a:gd name="T58" fmla="*/ 76 w 115"/>
                  <a:gd name="T59" fmla="*/ 383 h 386"/>
                  <a:gd name="T60" fmla="*/ 66 w 115"/>
                  <a:gd name="T61" fmla="*/ 386 h 386"/>
                  <a:gd name="T62" fmla="*/ 56 w 115"/>
                  <a:gd name="T63" fmla="*/ 386 h 386"/>
                  <a:gd name="T64" fmla="*/ 49 w 115"/>
                  <a:gd name="T65" fmla="*/ 386 h 386"/>
                  <a:gd name="T66" fmla="*/ 39 w 115"/>
                  <a:gd name="T67" fmla="*/ 383 h 386"/>
                  <a:gd name="T68" fmla="*/ 32 w 115"/>
                  <a:gd name="T69" fmla="*/ 381 h 386"/>
                  <a:gd name="T70" fmla="*/ 24 w 115"/>
                  <a:gd name="T71" fmla="*/ 376 h 386"/>
                  <a:gd name="T72" fmla="*/ 17 w 115"/>
                  <a:gd name="T73" fmla="*/ 371 h 386"/>
                  <a:gd name="T74" fmla="*/ 12 w 115"/>
                  <a:gd name="T75" fmla="*/ 364 h 386"/>
                  <a:gd name="T76" fmla="*/ 7 w 115"/>
                  <a:gd name="T77" fmla="*/ 356 h 386"/>
                  <a:gd name="T78" fmla="*/ 5 w 115"/>
                  <a:gd name="T79" fmla="*/ 347 h 386"/>
                  <a:gd name="T80" fmla="*/ 2 w 115"/>
                  <a:gd name="T81" fmla="*/ 339 h 386"/>
                  <a:gd name="T82" fmla="*/ 0 w 115"/>
                  <a:gd name="T83" fmla="*/ 329 h 386"/>
                  <a:gd name="T84" fmla="*/ 0 w 115"/>
                  <a:gd name="T85" fmla="*/ 56 h 386"/>
                  <a:gd name="T86" fmla="*/ 0 w 115"/>
                  <a:gd name="T87" fmla="*/ 56 h 3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15"/>
                  <a:gd name="T133" fmla="*/ 0 h 386"/>
                  <a:gd name="T134" fmla="*/ 115 w 115"/>
                  <a:gd name="T135" fmla="*/ 386 h 38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15" h="386">
                    <a:moveTo>
                      <a:pt x="0" y="56"/>
                    </a:moveTo>
                    <a:lnTo>
                      <a:pt x="2" y="49"/>
                    </a:lnTo>
                    <a:lnTo>
                      <a:pt x="5" y="39"/>
                    </a:lnTo>
                    <a:lnTo>
                      <a:pt x="7" y="32"/>
                    </a:lnTo>
                    <a:lnTo>
                      <a:pt x="12" y="24"/>
                    </a:lnTo>
                    <a:lnTo>
                      <a:pt x="17" y="17"/>
                    </a:lnTo>
                    <a:lnTo>
                      <a:pt x="24" y="12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2"/>
                    </a:lnTo>
                    <a:lnTo>
                      <a:pt x="56" y="0"/>
                    </a:lnTo>
                    <a:lnTo>
                      <a:pt x="66" y="2"/>
                    </a:lnTo>
                    <a:lnTo>
                      <a:pt x="76" y="4"/>
                    </a:lnTo>
                    <a:lnTo>
                      <a:pt x="83" y="7"/>
                    </a:lnTo>
                    <a:lnTo>
                      <a:pt x="91" y="12"/>
                    </a:lnTo>
                    <a:lnTo>
                      <a:pt x="98" y="17"/>
                    </a:lnTo>
                    <a:lnTo>
                      <a:pt x="103" y="24"/>
                    </a:lnTo>
                    <a:lnTo>
                      <a:pt x="108" y="32"/>
                    </a:lnTo>
                    <a:lnTo>
                      <a:pt x="110" y="39"/>
                    </a:lnTo>
                    <a:lnTo>
                      <a:pt x="113" y="49"/>
                    </a:lnTo>
                    <a:lnTo>
                      <a:pt x="115" y="56"/>
                    </a:lnTo>
                    <a:lnTo>
                      <a:pt x="115" y="329"/>
                    </a:lnTo>
                    <a:lnTo>
                      <a:pt x="113" y="339"/>
                    </a:lnTo>
                    <a:lnTo>
                      <a:pt x="110" y="347"/>
                    </a:lnTo>
                    <a:lnTo>
                      <a:pt x="108" y="356"/>
                    </a:lnTo>
                    <a:lnTo>
                      <a:pt x="103" y="364"/>
                    </a:lnTo>
                    <a:lnTo>
                      <a:pt x="98" y="371"/>
                    </a:lnTo>
                    <a:lnTo>
                      <a:pt x="91" y="376"/>
                    </a:lnTo>
                    <a:lnTo>
                      <a:pt x="83" y="381"/>
                    </a:lnTo>
                    <a:lnTo>
                      <a:pt x="76" y="383"/>
                    </a:lnTo>
                    <a:lnTo>
                      <a:pt x="66" y="386"/>
                    </a:lnTo>
                    <a:lnTo>
                      <a:pt x="56" y="386"/>
                    </a:lnTo>
                    <a:lnTo>
                      <a:pt x="49" y="386"/>
                    </a:lnTo>
                    <a:lnTo>
                      <a:pt x="39" y="383"/>
                    </a:lnTo>
                    <a:lnTo>
                      <a:pt x="32" y="381"/>
                    </a:lnTo>
                    <a:lnTo>
                      <a:pt x="24" y="376"/>
                    </a:lnTo>
                    <a:lnTo>
                      <a:pt x="17" y="371"/>
                    </a:lnTo>
                    <a:lnTo>
                      <a:pt x="12" y="364"/>
                    </a:lnTo>
                    <a:lnTo>
                      <a:pt x="7" y="356"/>
                    </a:lnTo>
                    <a:lnTo>
                      <a:pt x="5" y="347"/>
                    </a:lnTo>
                    <a:lnTo>
                      <a:pt x="2" y="339"/>
                    </a:lnTo>
                    <a:lnTo>
                      <a:pt x="0" y="329"/>
                    </a:lnTo>
                    <a:lnTo>
                      <a:pt x="0" y="56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" name="Rectangle 181"/>
              <p:cNvSpPr>
                <a:spLocks noChangeArrowheads="1"/>
              </p:cNvSpPr>
              <p:nvPr/>
            </p:nvSpPr>
            <p:spPr bwMode="auto">
              <a:xfrm>
                <a:off x="3091" y="3528"/>
                <a:ext cx="53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9" name="Rectangle 182"/>
              <p:cNvSpPr>
                <a:spLocks noChangeArrowheads="1"/>
              </p:cNvSpPr>
              <p:nvPr/>
            </p:nvSpPr>
            <p:spPr bwMode="auto">
              <a:xfrm>
                <a:off x="3143" y="3528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70" name="Rectangle 183"/>
              <p:cNvSpPr>
                <a:spLocks noChangeArrowheads="1"/>
              </p:cNvSpPr>
              <p:nvPr/>
            </p:nvSpPr>
            <p:spPr bwMode="auto">
              <a:xfrm>
                <a:off x="3101" y="3590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1" name="Rectangle 184"/>
              <p:cNvSpPr>
                <a:spLocks noChangeArrowheads="1"/>
              </p:cNvSpPr>
              <p:nvPr/>
            </p:nvSpPr>
            <p:spPr bwMode="auto">
              <a:xfrm>
                <a:off x="3135" y="3590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72" name="Rectangle 185"/>
              <p:cNvSpPr>
                <a:spLocks noChangeArrowheads="1"/>
              </p:cNvSpPr>
              <p:nvPr/>
            </p:nvSpPr>
            <p:spPr bwMode="auto">
              <a:xfrm>
                <a:off x="3101" y="3651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x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3" name="Rectangle 186"/>
              <p:cNvSpPr>
                <a:spLocks noChangeArrowheads="1"/>
              </p:cNvSpPr>
              <p:nvPr/>
            </p:nvSpPr>
            <p:spPr bwMode="auto">
              <a:xfrm>
                <a:off x="3084" y="3452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4" name="Rectangle 187"/>
              <p:cNvSpPr>
                <a:spLocks noChangeArrowheads="1"/>
              </p:cNvSpPr>
              <p:nvPr/>
            </p:nvSpPr>
            <p:spPr bwMode="auto">
              <a:xfrm>
                <a:off x="3084" y="3725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5" name="Freeform 188"/>
              <p:cNvSpPr>
                <a:spLocks/>
              </p:cNvSpPr>
              <p:nvPr/>
            </p:nvSpPr>
            <p:spPr bwMode="auto">
              <a:xfrm>
                <a:off x="2332" y="1152"/>
                <a:ext cx="32" cy="32"/>
              </a:xfrm>
              <a:custGeom>
                <a:avLst/>
                <a:gdLst>
                  <a:gd name="T0" fmla="*/ 0 w 32"/>
                  <a:gd name="T1" fmla="*/ 0 h 32"/>
                  <a:gd name="T2" fmla="*/ 0 w 32"/>
                  <a:gd name="T3" fmla="*/ 32 h 32"/>
                  <a:gd name="T4" fmla="*/ 32 w 32"/>
                  <a:gd name="T5" fmla="*/ 17 h 32"/>
                  <a:gd name="T6" fmla="*/ 0 w 32"/>
                  <a:gd name="T7" fmla="*/ 2 h 32"/>
                  <a:gd name="T8" fmla="*/ 0 w 32"/>
                  <a:gd name="T9" fmla="*/ 2 h 32"/>
                  <a:gd name="T10" fmla="*/ 0 w 32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0" y="0"/>
                    </a:moveTo>
                    <a:lnTo>
                      <a:pt x="0" y="32"/>
                    </a:lnTo>
                    <a:lnTo>
                      <a:pt x="32" y="17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" name="Rectangle 189"/>
              <p:cNvSpPr>
                <a:spLocks noChangeArrowheads="1"/>
              </p:cNvSpPr>
              <p:nvPr/>
            </p:nvSpPr>
            <p:spPr bwMode="auto">
              <a:xfrm>
                <a:off x="3278" y="1764"/>
                <a:ext cx="43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7" name="Rectangle 190"/>
              <p:cNvSpPr>
                <a:spLocks noChangeArrowheads="1"/>
              </p:cNvSpPr>
              <p:nvPr/>
            </p:nvSpPr>
            <p:spPr bwMode="auto">
              <a:xfrm>
                <a:off x="3320" y="1764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8" name="Rectangle 191"/>
              <p:cNvSpPr>
                <a:spLocks noChangeArrowheads="1"/>
              </p:cNvSpPr>
              <p:nvPr/>
            </p:nvSpPr>
            <p:spPr bwMode="auto">
              <a:xfrm>
                <a:off x="3352" y="1764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9" name="Rectangle 192"/>
              <p:cNvSpPr>
                <a:spLocks noChangeArrowheads="1"/>
              </p:cNvSpPr>
              <p:nvPr/>
            </p:nvSpPr>
            <p:spPr bwMode="auto">
              <a:xfrm>
                <a:off x="3457" y="1732"/>
                <a:ext cx="43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0" name="Rectangle 193"/>
              <p:cNvSpPr>
                <a:spLocks noChangeArrowheads="1"/>
              </p:cNvSpPr>
              <p:nvPr/>
            </p:nvSpPr>
            <p:spPr bwMode="auto">
              <a:xfrm>
                <a:off x="3496" y="1732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1" name="Rectangle 194"/>
              <p:cNvSpPr>
                <a:spLocks noChangeArrowheads="1"/>
              </p:cNvSpPr>
              <p:nvPr/>
            </p:nvSpPr>
            <p:spPr bwMode="auto">
              <a:xfrm>
                <a:off x="3531" y="1732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2" name="Rectangle 195"/>
              <p:cNvSpPr>
                <a:spLocks noChangeArrowheads="1"/>
              </p:cNvSpPr>
              <p:nvPr/>
            </p:nvSpPr>
            <p:spPr bwMode="auto">
              <a:xfrm>
                <a:off x="3565" y="1732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83" name="Rectangle 196"/>
              <p:cNvSpPr>
                <a:spLocks noChangeArrowheads="1"/>
              </p:cNvSpPr>
              <p:nvPr/>
            </p:nvSpPr>
            <p:spPr bwMode="auto">
              <a:xfrm>
                <a:off x="3406" y="1793"/>
                <a:ext cx="2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4" name="Rectangle 197"/>
              <p:cNvSpPr>
                <a:spLocks noChangeArrowheads="1"/>
              </p:cNvSpPr>
              <p:nvPr/>
            </p:nvSpPr>
            <p:spPr bwMode="auto">
              <a:xfrm>
                <a:off x="3425" y="179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5" name="Rectangle 198"/>
              <p:cNvSpPr>
                <a:spLocks noChangeArrowheads="1"/>
              </p:cNvSpPr>
              <p:nvPr/>
            </p:nvSpPr>
            <p:spPr bwMode="auto">
              <a:xfrm>
                <a:off x="3460" y="1793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6" name="Rectangle 199"/>
              <p:cNvSpPr>
                <a:spLocks noChangeArrowheads="1"/>
              </p:cNvSpPr>
              <p:nvPr/>
            </p:nvSpPr>
            <p:spPr bwMode="auto">
              <a:xfrm>
                <a:off x="3489" y="179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7" name="Rectangle 200"/>
              <p:cNvSpPr>
                <a:spLocks noChangeArrowheads="1"/>
              </p:cNvSpPr>
              <p:nvPr/>
            </p:nvSpPr>
            <p:spPr bwMode="auto">
              <a:xfrm>
                <a:off x="3523" y="1793"/>
                <a:ext cx="14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8" name="Rectangle 201"/>
              <p:cNvSpPr>
                <a:spLocks noChangeArrowheads="1"/>
              </p:cNvSpPr>
              <p:nvPr/>
            </p:nvSpPr>
            <p:spPr bwMode="auto">
              <a:xfrm>
                <a:off x="3538" y="1793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9" name="Freeform 202"/>
              <p:cNvSpPr>
                <a:spLocks/>
              </p:cNvSpPr>
              <p:nvPr/>
            </p:nvSpPr>
            <p:spPr bwMode="auto">
              <a:xfrm>
                <a:off x="1905" y="2384"/>
                <a:ext cx="32" cy="32"/>
              </a:xfrm>
              <a:custGeom>
                <a:avLst/>
                <a:gdLst>
                  <a:gd name="T0" fmla="*/ 0 w 32"/>
                  <a:gd name="T1" fmla="*/ 0 h 32"/>
                  <a:gd name="T2" fmla="*/ 3 w 32"/>
                  <a:gd name="T3" fmla="*/ 32 h 32"/>
                  <a:gd name="T4" fmla="*/ 32 w 32"/>
                  <a:gd name="T5" fmla="*/ 18 h 32"/>
                  <a:gd name="T6" fmla="*/ 3 w 32"/>
                  <a:gd name="T7" fmla="*/ 3 h 32"/>
                  <a:gd name="T8" fmla="*/ 3 w 32"/>
                  <a:gd name="T9" fmla="*/ 3 h 32"/>
                  <a:gd name="T10" fmla="*/ 0 w 32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0" y="0"/>
                    </a:moveTo>
                    <a:lnTo>
                      <a:pt x="3" y="32"/>
                    </a:lnTo>
                    <a:lnTo>
                      <a:pt x="32" y="18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" name="Freeform 203"/>
              <p:cNvSpPr>
                <a:spLocks/>
              </p:cNvSpPr>
              <p:nvPr/>
            </p:nvSpPr>
            <p:spPr bwMode="auto">
              <a:xfrm>
                <a:off x="1942" y="2136"/>
                <a:ext cx="680" cy="713"/>
              </a:xfrm>
              <a:custGeom>
                <a:avLst/>
                <a:gdLst>
                  <a:gd name="T0" fmla="*/ 680 w 680"/>
                  <a:gd name="T1" fmla="*/ 711 h 713"/>
                  <a:gd name="T2" fmla="*/ 680 w 680"/>
                  <a:gd name="T3" fmla="*/ 0 h 713"/>
                  <a:gd name="T4" fmla="*/ 0 w 680"/>
                  <a:gd name="T5" fmla="*/ 0 h 713"/>
                  <a:gd name="T6" fmla="*/ 0 w 680"/>
                  <a:gd name="T7" fmla="*/ 713 h 713"/>
                  <a:gd name="T8" fmla="*/ 680 w 680"/>
                  <a:gd name="T9" fmla="*/ 713 h 713"/>
                  <a:gd name="T10" fmla="*/ 680 w 680"/>
                  <a:gd name="T11" fmla="*/ 713 h 713"/>
                  <a:gd name="T12" fmla="*/ 680 w 680"/>
                  <a:gd name="T13" fmla="*/ 711 h 7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80"/>
                  <a:gd name="T22" fmla="*/ 0 h 713"/>
                  <a:gd name="T23" fmla="*/ 680 w 680"/>
                  <a:gd name="T24" fmla="*/ 713 h 7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80" h="713">
                    <a:moveTo>
                      <a:pt x="680" y="711"/>
                    </a:moveTo>
                    <a:lnTo>
                      <a:pt x="680" y="0"/>
                    </a:lnTo>
                    <a:lnTo>
                      <a:pt x="0" y="0"/>
                    </a:lnTo>
                    <a:lnTo>
                      <a:pt x="0" y="713"/>
                    </a:lnTo>
                    <a:lnTo>
                      <a:pt x="680" y="713"/>
                    </a:lnTo>
                    <a:lnTo>
                      <a:pt x="680" y="7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" name="Freeform 204"/>
              <p:cNvSpPr>
                <a:spLocks/>
              </p:cNvSpPr>
              <p:nvPr/>
            </p:nvSpPr>
            <p:spPr bwMode="auto">
              <a:xfrm>
                <a:off x="1942" y="2136"/>
                <a:ext cx="680" cy="713"/>
              </a:xfrm>
              <a:custGeom>
                <a:avLst/>
                <a:gdLst>
                  <a:gd name="T0" fmla="*/ 680 w 680"/>
                  <a:gd name="T1" fmla="*/ 711 h 713"/>
                  <a:gd name="T2" fmla="*/ 680 w 680"/>
                  <a:gd name="T3" fmla="*/ 0 h 713"/>
                  <a:gd name="T4" fmla="*/ 0 w 680"/>
                  <a:gd name="T5" fmla="*/ 0 h 713"/>
                  <a:gd name="T6" fmla="*/ 0 w 680"/>
                  <a:gd name="T7" fmla="*/ 713 h 713"/>
                  <a:gd name="T8" fmla="*/ 680 w 680"/>
                  <a:gd name="T9" fmla="*/ 713 h 713"/>
                  <a:gd name="T10" fmla="*/ 680 w 680"/>
                  <a:gd name="T11" fmla="*/ 713 h 7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80"/>
                  <a:gd name="T19" fmla="*/ 0 h 713"/>
                  <a:gd name="T20" fmla="*/ 680 w 680"/>
                  <a:gd name="T21" fmla="*/ 713 h 7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80" h="713">
                    <a:moveTo>
                      <a:pt x="680" y="711"/>
                    </a:moveTo>
                    <a:lnTo>
                      <a:pt x="680" y="0"/>
                    </a:lnTo>
                    <a:lnTo>
                      <a:pt x="0" y="0"/>
                    </a:lnTo>
                    <a:lnTo>
                      <a:pt x="0" y="713"/>
                    </a:lnTo>
                    <a:lnTo>
                      <a:pt x="680" y="713"/>
                    </a:lnTo>
                  </a:path>
                </a:pathLst>
              </a:custGeom>
              <a:solidFill>
                <a:schemeClr val="accent2"/>
              </a:solidFill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" name="Rectangle 205"/>
              <p:cNvSpPr>
                <a:spLocks noChangeArrowheads="1"/>
              </p:cNvSpPr>
              <p:nvPr/>
            </p:nvSpPr>
            <p:spPr bwMode="auto">
              <a:xfrm>
                <a:off x="2151" y="2455"/>
                <a:ext cx="4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" name="Group 206"/>
            <p:cNvGrpSpPr>
              <a:grpSpLocks/>
            </p:cNvGrpSpPr>
            <p:nvPr/>
          </p:nvGrpSpPr>
          <p:grpSpPr bwMode="auto">
            <a:xfrm>
              <a:off x="1726" y="903"/>
              <a:ext cx="3863" cy="3145"/>
              <a:chOff x="1726" y="903"/>
              <a:chExt cx="3863" cy="3145"/>
            </a:xfrm>
          </p:grpSpPr>
          <p:sp>
            <p:nvSpPr>
              <p:cNvPr id="193" name="Rectangle 207"/>
              <p:cNvSpPr>
                <a:spLocks noChangeArrowheads="1"/>
              </p:cNvSpPr>
              <p:nvPr/>
            </p:nvSpPr>
            <p:spPr bwMode="auto">
              <a:xfrm>
                <a:off x="2195" y="2455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Rectangle 208"/>
              <p:cNvSpPr>
                <a:spLocks noChangeArrowheads="1"/>
              </p:cNvSpPr>
              <p:nvPr/>
            </p:nvSpPr>
            <p:spPr bwMode="auto">
              <a:xfrm>
                <a:off x="2229" y="2455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g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5" name="Rectangle 209"/>
              <p:cNvSpPr>
                <a:spLocks noChangeArrowheads="1"/>
              </p:cNvSpPr>
              <p:nvPr/>
            </p:nvSpPr>
            <p:spPr bwMode="auto">
              <a:xfrm>
                <a:off x="2264" y="2455"/>
                <a:ext cx="14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6" name="Rectangle 210"/>
              <p:cNvSpPr>
                <a:spLocks noChangeArrowheads="1"/>
              </p:cNvSpPr>
              <p:nvPr/>
            </p:nvSpPr>
            <p:spPr bwMode="auto">
              <a:xfrm>
                <a:off x="2276" y="2455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Rectangle 211"/>
              <p:cNvSpPr>
                <a:spLocks noChangeArrowheads="1"/>
              </p:cNvSpPr>
              <p:nvPr/>
            </p:nvSpPr>
            <p:spPr bwMode="auto">
              <a:xfrm>
                <a:off x="2305" y="2455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Rectangle 212"/>
              <p:cNvSpPr>
                <a:spLocks noChangeArrowheads="1"/>
              </p:cNvSpPr>
              <p:nvPr/>
            </p:nvSpPr>
            <p:spPr bwMode="auto">
              <a:xfrm>
                <a:off x="2323" y="2455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9" name="Rectangle 213"/>
              <p:cNvSpPr>
                <a:spLocks noChangeArrowheads="1"/>
              </p:cNvSpPr>
              <p:nvPr/>
            </p:nvSpPr>
            <p:spPr bwMode="auto">
              <a:xfrm>
                <a:off x="2357" y="2455"/>
                <a:ext cx="2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Rectangle 214"/>
              <p:cNvSpPr>
                <a:spLocks noChangeArrowheads="1"/>
              </p:cNvSpPr>
              <p:nvPr/>
            </p:nvSpPr>
            <p:spPr bwMode="auto">
              <a:xfrm>
                <a:off x="2377" y="2455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Rectangle 215"/>
              <p:cNvSpPr>
                <a:spLocks noChangeArrowheads="1"/>
              </p:cNvSpPr>
              <p:nvPr/>
            </p:nvSpPr>
            <p:spPr bwMode="auto">
              <a:xfrm>
                <a:off x="1967" y="2517"/>
                <a:ext cx="60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W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Rectangle 216"/>
              <p:cNvSpPr>
                <a:spLocks noChangeArrowheads="1"/>
              </p:cNvSpPr>
              <p:nvPr/>
            </p:nvSpPr>
            <p:spPr bwMode="auto">
              <a:xfrm>
                <a:off x="2025" y="2517"/>
                <a:ext cx="2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3" name="Rectangle 217"/>
              <p:cNvSpPr>
                <a:spLocks noChangeArrowheads="1"/>
              </p:cNvSpPr>
              <p:nvPr/>
            </p:nvSpPr>
            <p:spPr bwMode="auto">
              <a:xfrm>
                <a:off x="2045" y="2517"/>
                <a:ext cx="14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4" name="Rectangle 218"/>
              <p:cNvSpPr>
                <a:spLocks noChangeArrowheads="1"/>
              </p:cNvSpPr>
              <p:nvPr/>
            </p:nvSpPr>
            <p:spPr bwMode="auto">
              <a:xfrm>
                <a:off x="2057" y="2517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Rectangle 219"/>
              <p:cNvSpPr>
                <a:spLocks noChangeArrowheads="1"/>
              </p:cNvSpPr>
              <p:nvPr/>
            </p:nvSpPr>
            <p:spPr bwMode="auto">
              <a:xfrm>
                <a:off x="2075" y="2517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Rectangle 220"/>
              <p:cNvSpPr>
                <a:spLocks noChangeArrowheads="1"/>
              </p:cNvSpPr>
              <p:nvPr/>
            </p:nvSpPr>
            <p:spPr bwMode="auto">
              <a:xfrm>
                <a:off x="2109" y="2517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Rectangle 221"/>
              <p:cNvSpPr>
                <a:spLocks noChangeArrowheads="1"/>
              </p:cNvSpPr>
              <p:nvPr/>
            </p:nvSpPr>
            <p:spPr bwMode="auto">
              <a:xfrm>
                <a:off x="1967" y="2576"/>
                <a:ext cx="2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8" name="Rectangle 222"/>
              <p:cNvSpPr>
                <a:spLocks noChangeArrowheads="1"/>
              </p:cNvSpPr>
              <p:nvPr/>
            </p:nvSpPr>
            <p:spPr bwMode="auto">
              <a:xfrm>
                <a:off x="1986" y="2576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Rectangle 223"/>
              <p:cNvSpPr>
                <a:spLocks noChangeArrowheads="1"/>
              </p:cNvSpPr>
              <p:nvPr/>
            </p:nvSpPr>
            <p:spPr bwMode="auto">
              <a:xfrm>
                <a:off x="2021" y="2576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g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0" name="Rectangle 224"/>
              <p:cNvSpPr>
                <a:spLocks noChangeArrowheads="1"/>
              </p:cNvSpPr>
              <p:nvPr/>
            </p:nvSpPr>
            <p:spPr bwMode="auto">
              <a:xfrm>
                <a:off x="2055" y="2576"/>
                <a:ext cx="14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1" name="Rectangle 225"/>
              <p:cNvSpPr>
                <a:spLocks noChangeArrowheads="1"/>
              </p:cNvSpPr>
              <p:nvPr/>
            </p:nvSpPr>
            <p:spPr bwMode="auto">
              <a:xfrm>
                <a:off x="2067" y="2576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2" name="Rectangle 226"/>
              <p:cNvSpPr>
                <a:spLocks noChangeArrowheads="1"/>
              </p:cNvSpPr>
              <p:nvPr/>
            </p:nvSpPr>
            <p:spPr bwMode="auto">
              <a:xfrm>
                <a:off x="2099" y="2576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Rectangle 227"/>
              <p:cNvSpPr>
                <a:spLocks noChangeArrowheads="1"/>
              </p:cNvSpPr>
              <p:nvPr/>
            </p:nvSpPr>
            <p:spPr bwMode="auto">
              <a:xfrm>
                <a:off x="2116" y="2576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4" name="Rectangle 228"/>
              <p:cNvSpPr>
                <a:spLocks noChangeArrowheads="1"/>
              </p:cNvSpPr>
              <p:nvPr/>
            </p:nvSpPr>
            <p:spPr bwMode="auto">
              <a:xfrm>
                <a:off x="2148" y="2576"/>
                <a:ext cx="2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Rectangle 229"/>
              <p:cNvSpPr>
                <a:spLocks noChangeArrowheads="1"/>
              </p:cNvSpPr>
              <p:nvPr/>
            </p:nvSpPr>
            <p:spPr bwMode="auto">
              <a:xfrm>
                <a:off x="1967" y="2699"/>
                <a:ext cx="60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W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Rectangle 230"/>
              <p:cNvSpPr>
                <a:spLocks noChangeArrowheads="1"/>
              </p:cNvSpPr>
              <p:nvPr/>
            </p:nvSpPr>
            <p:spPr bwMode="auto">
              <a:xfrm>
                <a:off x="2025" y="2699"/>
                <a:ext cx="2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7" name="Rectangle 231"/>
              <p:cNvSpPr>
                <a:spLocks noChangeArrowheads="1"/>
              </p:cNvSpPr>
              <p:nvPr/>
            </p:nvSpPr>
            <p:spPr bwMode="auto">
              <a:xfrm>
                <a:off x="2045" y="2699"/>
                <a:ext cx="14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8" name="Rectangle 232"/>
              <p:cNvSpPr>
                <a:spLocks noChangeArrowheads="1"/>
              </p:cNvSpPr>
              <p:nvPr/>
            </p:nvSpPr>
            <p:spPr bwMode="auto">
              <a:xfrm>
                <a:off x="2057" y="2699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9" name="Rectangle 233"/>
              <p:cNvSpPr>
                <a:spLocks noChangeArrowheads="1"/>
              </p:cNvSpPr>
              <p:nvPr/>
            </p:nvSpPr>
            <p:spPr bwMode="auto">
              <a:xfrm>
                <a:off x="2075" y="2699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0" name="Rectangle 234"/>
              <p:cNvSpPr>
                <a:spLocks noChangeArrowheads="1"/>
              </p:cNvSpPr>
              <p:nvPr/>
            </p:nvSpPr>
            <p:spPr bwMode="auto">
              <a:xfrm>
                <a:off x="2109" y="2699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21" name="Rectangle 235"/>
              <p:cNvSpPr>
                <a:spLocks noChangeArrowheads="1"/>
              </p:cNvSpPr>
              <p:nvPr/>
            </p:nvSpPr>
            <p:spPr bwMode="auto">
              <a:xfrm>
                <a:off x="1967" y="2758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2" name="Rectangle 236"/>
              <p:cNvSpPr>
                <a:spLocks noChangeArrowheads="1"/>
              </p:cNvSpPr>
              <p:nvPr/>
            </p:nvSpPr>
            <p:spPr bwMode="auto">
              <a:xfrm>
                <a:off x="2001" y="2758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3" name="Rectangle 237"/>
              <p:cNvSpPr>
                <a:spLocks noChangeArrowheads="1"/>
              </p:cNvSpPr>
              <p:nvPr/>
            </p:nvSpPr>
            <p:spPr bwMode="auto">
              <a:xfrm>
                <a:off x="2035" y="2758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4" name="Rectangle 238"/>
              <p:cNvSpPr>
                <a:spLocks noChangeArrowheads="1"/>
              </p:cNvSpPr>
              <p:nvPr/>
            </p:nvSpPr>
            <p:spPr bwMode="auto">
              <a:xfrm>
                <a:off x="2052" y="2758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5" name="Rectangle 239"/>
              <p:cNvSpPr>
                <a:spLocks noChangeArrowheads="1"/>
              </p:cNvSpPr>
              <p:nvPr/>
            </p:nvSpPr>
            <p:spPr bwMode="auto">
              <a:xfrm>
                <a:off x="2460" y="2244"/>
                <a:ext cx="4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6" name="Rectangle 240"/>
              <p:cNvSpPr>
                <a:spLocks noChangeArrowheads="1"/>
              </p:cNvSpPr>
              <p:nvPr/>
            </p:nvSpPr>
            <p:spPr bwMode="auto">
              <a:xfrm>
                <a:off x="2504" y="2244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7" name="Rectangle 241"/>
              <p:cNvSpPr>
                <a:spLocks noChangeArrowheads="1"/>
              </p:cNvSpPr>
              <p:nvPr/>
            </p:nvSpPr>
            <p:spPr bwMode="auto">
              <a:xfrm>
                <a:off x="2536" y="2244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8" name="Rectangle 242"/>
              <p:cNvSpPr>
                <a:spLocks noChangeArrowheads="1"/>
              </p:cNvSpPr>
              <p:nvPr/>
            </p:nvSpPr>
            <p:spPr bwMode="auto">
              <a:xfrm>
                <a:off x="2571" y="2244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9" name="Rectangle 243"/>
              <p:cNvSpPr>
                <a:spLocks noChangeArrowheads="1"/>
              </p:cNvSpPr>
              <p:nvPr/>
            </p:nvSpPr>
            <p:spPr bwMode="auto">
              <a:xfrm>
                <a:off x="2605" y="2244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30" name="Rectangle 244"/>
              <p:cNvSpPr>
                <a:spLocks noChangeArrowheads="1"/>
              </p:cNvSpPr>
              <p:nvPr/>
            </p:nvSpPr>
            <p:spPr bwMode="auto">
              <a:xfrm>
                <a:off x="2423" y="230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1" name="Rectangle 245"/>
              <p:cNvSpPr>
                <a:spLocks noChangeArrowheads="1"/>
              </p:cNvSpPr>
              <p:nvPr/>
            </p:nvSpPr>
            <p:spPr bwMode="auto">
              <a:xfrm>
                <a:off x="2458" y="230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2" name="Rectangle 246"/>
              <p:cNvSpPr>
                <a:spLocks noChangeArrowheads="1"/>
              </p:cNvSpPr>
              <p:nvPr/>
            </p:nvSpPr>
            <p:spPr bwMode="auto">
              <a:xfrm>
                <a:off x="2492" y="2303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3" name="Rectangle 247"/>
              <p:cNvSpPr>
                <a:spLocks noChangeArrowheads="1"/>
              </p:cNvSpPr>
              <p:nvPr/>
            </p:nvSpPr>
            <p:spPr bwMode="auto">
              <a:xfrm>
                <a:off x="2507" y="230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4" name="Rectangle 248"/>
              <p:cNvSpPr>
                <a:spLocks noChangeArrowheads="1"/>
              </p:cNvSpPr>
              <p:nvPr/>
            </p:nvSpPr>
            <p:spPr bwMode="auto">
              <a:xfrm>
                <a:off x="2541" y="2303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5" name="Rectangle 249"/>
              <p:cNvSpPr>
                <a:spLocks noChangeArrowheads="1"/>
              </p:cNvSpPr>
              <p:nvPr/>
            </p:nvSpPr>
            <p:spPr bwMode="auto">
              <a:xfrm>
                <a:off x="2558" y="230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6" name="Rectangle 250"/>
              <p:cNvSpPr>
                <a:spLocks noChangeArrowheads="1"/>
              </p:cNvSpPr>
              <p:nvPr/>
            </p:nvSpPr>
            <p:spPr bwMode="auto">
              <a:xfrm>
                <a:off x="2460" y="2470"/>
                <a:ext cx="4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7" name="Rectangle 251"/>
              <p:cNvSpPr>
                <a:spLocks noChangeArrowheads="1"/>
              </p:cNvSpPr>
              <p:nvPr/>
            </p:nvSpPr>
            <p:spPr bwMode="auto">
              <a:xfrm>
                <a:off x="2504" y="2470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8" name="Rectangle 252"/>
              <p:cNvSpPr>
                <a:spLocks noChangeArrowheads="1"/>
              </p:cNvSpPr>
              <p:nvPr/>
            </p:nvSpPr>
            <p:spPr bwMode="auto">
              <a:xfrm>
                <a:off x="2536" y="2470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9" name="Rectangle 253"/>
              <p:cNvSpPr>
                <a:spLocks noChangeArrowheads="1"/>
              </p:cNvSpPr>
              <p:nvPr/>
            </p:nvSpPr>
            <p:spPr bwMode="auto">
              <a:xfrm>
                <a:off x="2571" y="2470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0" name="Rectangle 254"/>
              <p:cNvSpPr>
                <a:spLocks noChangeArrowheads="1"/>
              </p:cNvSpPr>
              <p:nvPr/>
            </p:nvSpPr>
            <p:spPr bwMode="auto">
              <a:xfrm>
                <a:off x="2605" y="2470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41" name="Rectangle 255"/>
              <p:cNvSpPr>
                <a:spLocks noChangeArrowheads="1"/>
              </p:cNvSpPr>
              <p:nvPr/>
            </p:nvSpPr>
            <p:spPr bwMode="auto">
              <a:xfrm>
                <a:off x="2423" y="2532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2" name="Rectangle 256"/>
              <p:cNvSpPr>
                <a:spLocks noChangeArrowheads="1"/>
              </p:cNvSpPr>
              <p:nvPr/>
            </p:nvSpPr>
            <p:spPr bwMode="auto">
              <a:xfrm>
                <a:off x="2458" y="2532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3" name="Rectangle 257"/>
              <p:cNvSpPr>
                <a:spLocks noChangeArrowheads="1"/>
              </p:cNvSpPr>
              <p:nvPr/>
            </p:nvSpPr>
            <p:spPr bwMode="auto">
              <a:xfrm>
                <a:off x="2492" y="2532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4" name="Rectangle 258"/>
              <p:cNvSpPr>
                <a:spLocks noChangeArrowheads="1"/>
              </p:cNvSpPr>
              <p:nvPr/>
            </p:nvSpPr>
            <p:spPr bwMode="auto">
              <a:xfrm>
                <a:off x="2507" y="2532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5" name="Rectangle 259"/>
              <p:cNvSpPr>
                <a:spLocks noChangeArrowheads="1"/>
              </p:cNvSpPr>
              <p:nvPr/>
            </p:nvSpPr>
            <p:spPr bwMode="auto">
              <a:xfrm>
                <a:off x="2541" y="2532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6" name="Rectangle 260"/>
              <p:cNvSpPr>
                <a:spLocks noChangeArrowheads="1"/>
              </p:cNvSpPr>
              <p:nvPr/>
            </p:nvSpPr>
            <p:spPr bwMode="auto">
              <a:xfrm>
                <a:off x="2558" y="2532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2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7" name="Rectangle 261"/>
              <p:cNvSpPr>
                <a:spLocks noChangeArrowheads="1"/>
              </p:cNvSpPr>
              <p:nvPr/>
            </p:nvSpPr>
            <p:spPr bwMode="auto">
              <a:xfrm>
                <a:off x="1967" y="2153"/>
                <a:ext cx="4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8" name="Rectangle 262"/>
              <p:cNvSpPr>
                <a:spLocks noChangeArrowheads="1"/>
              </p:cNvSpPr>
              <p:nvPr/>
            </p:nvSpPr>
            <p:spPr bwMode="auto">
              <a:xfrm>
                <a:off x="2011" y="215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9" name="Rectangle 263"/>
              <p:cNvSpPr>
                <a:spLocks noChangeArrowheads="1"/>
              </p:cNvSpPr>
              <p:nvPr/>
            </p:nvSpPr>
            <p:spPr bwMode="auto">
              <a:xfrm>
                <a:off x="2045" y="215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0" name="Rectangle 264"/>
              <p:cNvSpPr>
                <a:spLocks noChangeArrowheads="1"/>
              </p:cNvSpPr>
              <p:nvPr/>
            </p:nvSpPr>
            <p:spPr bwMode="auto">
              <a:xfrm>
                <a:off x="2077" y="215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1" name="Rectangle 265"/>
              <p:cNvSpPr>
                <a:spLocks noChangeArrowheads="1"/>
              </p:cNvSpPr>
              <p:nvPr/>
            </p:nvSpPr>
            <p:spPr bwMode="auto">
              <a:xfrm>
                <a:off x="2111" y="2153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52" name="Rectangle 266"/>
              <p:cNvSpPr>
                <a:spLocks noChangeArrowheads="1"/>
              </p:cNvSpPr>
              <p:nvPr/>
            </p:nvSpPr>
            <p:spPr bwMode="auto">
              <a:xfrm>
                <a:off x="1967" y="2212"/>
                <a:ext cx="2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3" name="Rectangle 267"/>
              <p:cNvSpPr>
                <a:spLocks noChangeArrowheads="1"/>
              </p:cNvSpPr>
              <p:nvPr/>
            </p:nvSpPr>
            <p:spPr bwMode="auto">
              <a:xfrm>
                <a:off x="1986" y="2212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4" name="Rectangle 268"/>
              <p:cNvSpPr>
                <a:spLocks noChangeArrowheads="1"/>
              </p:cNvSpPr>
              <p:nvPr/>
            </p:nvSpPr>
            <p:spPr bwMode="auto">
              <a:xfrm>
                <a:off x="2021" y="2212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g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5" name="Rectangle 269"/>
              <p:cNvSpPr>
                <a:spLocks noChangeArrowheads="1"/>
              </p:cNvSpPr>
              <p:nvPr/>
            </p:nvSpPr>
            <p:spPr bwMode="auto">
              <a:xfrm>
                <a:off x="2055" y="2212"/>
                <a:ext cx="14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6" name="Rectangle 270"/>
              <p:cNvSpPr>
                <a:spLocks noChangeArrowheads="1"/>
              </p:cNvSpPr>
              <p:nvPr/>
            </p:nvSpPr>
            <p:spPr bwMode="auto">
              <a:xfrm>
                <a:off x="2067" y="2212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7" name="Rectangle 271"/>
              <p:cNvSpPr>
                <a:spLocks noChangeArrowheads="1"/>
              </p:cNvSpPr>
              <p:nvPr/>
            </p:nvSpPr>
            <p:spPr bwMode="auto">
              <a:xfrm>
                <a:off x="2099" y="2212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8" name="Rectangle 272"/>
              <p:cNvSpPr>
                <a:spLocks noChangeArrowheads="1"/>
              </p:cNvSpPr>
              <p:nvPr/>
            </p:nvSpPr>
            <p:spPr bwMode="auto">
              <a:xfrm>
                <a:off x="2116" y="2212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9" name="Rectangle 273"/>
              <p:cNvSpPr>
                <a:spLocks noChangeArrowheads="1"/>
              </p:cNvSpPr>
              <p:nvPr/>
            </p:nvSpPr>
            <p:spPr bwMode="auto">
              <a:xfrm>
                <a:off x="2148" y="2212"/>
                <a:ext cx="2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0" name="Rectangle 274"/>
              <p:cNvSpPr>
                <a:spLocks noChangeArrowheads="1"/>
              </p:cNvSpPr>
              <p:nvPr/>
            </p:nvSpPr>
            <p:spPr bwMode="auto">
              <a:xfrm>
                <a:off x="2168" y="2212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1" name="Rectangle 275"/>
              <p:cNvSpPr>
                <a:spLocks noChangeArrowheads="1"/>
              </p:cNvSpPr>
              <p:nvPr/>
            </p:nvSpPr>
            <p:spPr bwMode="auto">
              <a:xfrm>
                <a:off x="2185" y="2212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2" name="Rectangle 276"/>
              <p:cNvSpPr>
                <a:spLocks noChangeArrowheads="1"/>
              </p:cNvSpPr>
              <p:nvPr/>
            </p:nvSpPr>
            <p:spPr bwMode="auto">
              <a:xfrm>
                <a:off x="1967" y="2335"/>
                <a:ext cx="4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3" name="Rectangle 277"/>
              <p:cNvSpPr>
                <a:spLocks noChangeArrowheads="1"/>
              </p:cNvSpPr>
              <p:nvPr/>
            </p:nvSpPr>
            <p:spPr bwMode="auto">
              <a:xfrm>
                <a:off x="2011" y="2335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4" name="Rectangle 278"/>
              <p:cNvSpPr>
                <a:spLocks noChangeArrowheads="1"/>
              </p:cNvSpPr>
              <p:nvPr/>
            </p:nvSpPr>
            <p:spPr bwMode="auto">
              <a:xfrm>
                <a:off x="2045" y="2335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5" name="Rectangle 279"/>
              <p:cNvSpPr>
                <a:spLocks noChangeArrowheads="1"/>
              </p:cNvSpPr>
              <p:nvPr/>
            </p:nvSpPr>
            <p:spPr bwMode="auto">
              <a:xfrm>
                <a:off x="2077" y="2335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6" name="Rectangle 280"/>
              <p:cNvSpPr>
                <a:spLocks noChangeArrowheads="1"/>
              </p:cNvSpPr>
              <p:nvPr/>
            </p:nvSpPr>
            <p:spPr bwMode="auto">
              <a:xfrm>
                <a:off x="2111" y="2335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67" name="Rectangle 281"/>
              <p:cNvSpPr>
                <a:spLocks noChangeArrowheads="1"/>
              </p:cNvSpPr>
              <p:nvPr/>
            </p:nvSpPr>
            <p:spPr bwMode="auto">
              <a:xfrm>
                <a:off x="1967" y="2394"/>
                <a:ext cx="2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8" name="Rectangle 282"/>
              <p:cNvSpPr>
                <a:spLocks noChangeArrowheads="1"/>
              </p:cNvSpPr>
              <p:nvPr/>
            </p:nvSpPr>
            <p:spPr bwMode="auto">
              <a:xfrm>
                <a:off x="1986" y="2394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9" name="Rectangle 283"/>
              <p:cNvSpPr>
                <a:spLocks noChangeArrowheads="1"/>
              </p:cNvSpPr>
              <p:nvPr/>
            </p:nvSpPr>
            <p:spPr bwMode="auto">
              <a:xfrm>
                <a:off x="2021" y="2394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g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0" name="Rectangle 284"/>
              <p:cNvSpPr>
                <a:spLocks noChangeArrowheads="1"/>
              </p:cNvSpPr>
              <p:nvPr/>
            </p:nvSpPr>
            <p:spPr bwMode="auto">
              <a:xfrm>
                <a:off x="2055" y="2394"/>
                <a:ext cx="14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1" name="Rectangle 285"/>
              <p:cNvSpPr>
                <a:spLocks noChangeArrowheads="1"/>
              </p:cNvSpPr>
              <p:nvPr/>
            </p:nvSpPr>
            <p:spPr bwMode="auto">
              <a:xfrm>
                <a:off x="2067" y="2394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2" name="Rectangle 286"/>
              <p:cNvSpPr>
                <a:spLocks noChangeArrowheads="1"/>
              </p:cNvSpPr>
              <p:nvPr/>
            </p:nvSpPr>
            <p:spPr bwMode="auto">
              <a:xfrm>
                <a:off x="2099" y="2394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3" name="Rectangle 287"/>
              <p:cNvSpPr>
                <a:spLocks noChangeArrowheads="1"/>
              </p:cNvSpPr>
              <p:nvPr/>
            </p:nvSpPr>
            <p:spPr bwMode="auto">
              <a:xfrm>
                <a:off x="2116" y="2394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4" name="Rectangle 288"/>
              <p:cNvSpPr>
                <a:spLocks noChangeArrowheads="1"/>
              </p:cNvSpPr>
              <p:nvPr/>
            </p:nvSpPr>
            <p:spPr bwMode="auto">
              <a:xfrm>
                <a:off x="2148" y="2394"/>
                <a:ext cx="2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5" name="Rectangle 289"/>
              <p:cNvSpPr>
                <a:spLocks noChangeArrowheads="1"/>
              </p:cNvSpPr>
              <p:nvPr/>
            </p:nvSpPr>
            <p:spPr bwMode="auto">
              <a:xfrm>
                <a:off x="2168" y="2394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6" name="Rectangle 290"/>
              <p:cNvSpPr>
                <a:spLocks noChangeArrowheads="1"/>
              </p:cNvSpPr>
              <p:nvPr/>
            </p:nvSpPr>
            <p:spPr bwMode="auto">
              <a:xfrm>
                <a:off x="2185" y="2394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2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7" name="Freeform 291"/>
              <p:cNvSpPr>
                <a:spLocks/>
              </p:cNvSpPr>
              <p:nvPr/>
            </p:nvSpPr>
            <p:spPr bwMode="auto">
              <a:xfrm>
                <a:off x="1831" y="2707"/>
                <a:ext cx="3758" cy="1341"/>
              </a:xfrm>
              <a:custGeom>
                <a:avLst/>
                <a:gdLst>
                  <a:gd name="T0" fmla="*/ 86 w 3758"/>
                  <a:gd name="T1" fmla="*/ 56 h 1341"/>
                  <a:gd name="T2" fmla="*/ 0 w 3758"/>
                  <a:gd name="T3" fmla="*/ 59 h 1341"/>
                  <a:gd name="T4" fmla="*/ 0 w 3758"/>
                  <a:gd name="T5" fmla="*/ 1341 h 1341"/>
                  <a:gd name="T6" fmla="*/ 3758 w 3758"/>
                  <a:gd name="T7" fmla="*/ 1341 h 1341"/>
                  <a:gd name="T8" fmla="*/ 3758 w 3758"/>
                  <a:gd name="T9" fmla="*/ 0 h 1341"/>
                  <a:gd name="T10" fmla="*/ 3689 w 3758"/>
                  <a:gd name="T11" fmla="*/ 0 h 13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58"/>
                  <a:gd name="T19" fmla="*/ 0 h 1341"/>
                  <a:gd name="T20" fmla="*/ 3758 w 3758"/>
                  <a:gd name="T21" fmla="*/ 1341 h 13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58" h="1341">
                    <a:moveTo>
                      <a:pt x="86" y="56"/>
                    </a:moveTo>
                    <a:lnTo>
                      <a:pt x="0" y="59"/>
                    </a:lnTo>
                    <a:lnTo>
                      <a:pt x="0" y="1341"/>
                    </a:lnTo>
                    <a:lnTo>
                      <a:pt x="3758" y="1341"/>
                    </a:lnTo>
                    <a:lnTo>
                      <a:pt x="3758" y="0"/>
                    </a:lnTo>
                    <a:lnTo>
                      <a:pt x="3689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" name="Line 292"/>
              <p:cNvSpPr>
                <a:spLocks noChangeShapeType="1"/>
              </p:cNvSpPr>
              <p:nvPr/>
            </p:nvSpPr>
            <p:spPr bwMode="auto">
              <a:xfrm flipH="1">
                <a:off x="1743" y="2217"/>
                <a:ext cx="174" cy="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Line 293"/>
              <p:cNvSpPr>
                <a:spLocks noChangeShapeType="1"/>
              </p:cNvSpPr>
              <p:nvPr/>
            </p:nvSpPr>
            <p:spPr bwMode="auto">
              <a:xfrm>
                <a:off x="1741" y="3201"/>
                <a:ext cx="560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Rectangle 294"/>
              <p:cNvSpPr>
                <a:spLocks noChangeArrowheads="1"/>
              </p:cNvSpPr>
              <p:nvPr/>
            </p:nvSpPr>
            <p:spPr bwMode="auto">
              <a:xfrm>
                <a:off x="2384" y="3132"/>
                <a:ext cx="43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1" name="Rectangle 295"/>
              <p:cNvSpPr>
                <a:spLocks noChangeArrowheads="1"/>
              </p:cNvSpPr>
              <p:nvPr/>
            </p:nvSpPr>
            <p:spPr bwMode="auto">
              <a:xfrm>
                <a:off x="2423" y="3132"/>
                <a:ext cx="14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2" name="Rectangle 296"/>
              <p:cNvSpPr>
                <a:spLocks noChangeArrowheads="1"/>
              </p:cNvSpPr>
              <p:nvPr/>
            </p:nvSpPr>
            <p:spPr bwMode="auto">
              <a:xfrm>
                <a:off x="2436" y="3132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g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3" name="Rectangle 297"/>
              <p:cNvSpPr>
                <a:spLocks noChangeArrowheads="1"/>
              </p:cNvSpPr>
              <p:nvPr/>
            </p:nvSpPr>
            <p:spPr bwMode="auto">
              <a:xfrm>
                <a:off x="2470" y="3132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4" name="Rectangle 298"/>
              <p:cNvSpPr>
                <a:spLocks noChangeArrowheads="1"/>
              </p:cNvSpPr>
              <p:nvPr/>
            </p:nvSpPr>
            <p:spPr bwMode="auto">
              <a:xfrm>
                <a:off x="2504" y="3132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85" name="Rectangle 299"/>
              <p:cNvSpPr>
                <a:spLocks noChangeArrowheads="1"/>
              </p:cNvSpPr>
              <p:nvPr/>
            </p:nvSpPr>
            <p:spPr bwMode="auto">
              <a:xfrm>
                <a:off x="2350" y="320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6" name="Rectangle 300"/>
              <p:cNvSpPr>
                <a:spLocks noChangeArrowheads="1"/>
              </p:cNvSpPr>
              <p:nvPr/>
            </p:nvSpPr>
            <p:spPr bwMode="auto">
              <a:xfrm>
                <a:off x="2382" y="3203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x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7" name="Rectangle 301"/>
              <p:cNvSpPr>
                <a:spLocks noChangeArrowheads="1"/>
              </p:cNvSpPr>
              <p:nvPr/>
            </p:nvSpPr>
            <p:spPr bwMode="auto">
              <a:xfrm>
                <a:off x="2413" y="3203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8" name="Rectangle 302"/>
              <p:cNvSpPr>
                <a:spLocks noChangeArrowheads="1"/>
              </p:cNvSpPr>
              <p:nvPr/>
            </p:nvSpPr>
            <p:spPr bwMode="auto">
              <a:xfrm>
                <a:off x="2431" y="320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9" name="Rectangle 303"/>
              <p:cNvSpPr>
                <a:spLocks noChangeArrowheads="1"/>
              </p:cNvSpPr>
              <p:nvPr/>
            </p:nvSpPr>
            <p:spPr bwMode="auto">
              <a:xfrm>
                <a:off x="2463" y="320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0" name="Rectangle 304"/>
              <p:cNvSpPr>
                <a:spLocks noChangeArrowheads="1"/>
              </p:cNvSpPr>
              <p:nvPr/>
            </p:nvSpPr>
            <p:spPr bwMode="auto">
              <a:xfrm>
                <a:off x="2497" y="320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1" name="Line 305"/>
              <p:cNvSpPr>
                <a:spLocks noChangeShapeType="1"/>
              </p:cNvSpPr>
              <p:nvPr/>
            </p:nvSpPr>
            <p:spPr bwMode="auto">
              <a:xfrm flipH="1">
                <a:off x="3018" y="2810"/>
                <a:ext cx="68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" name="Line 306"/>
              <p:cNvSpPr>
                <a:spLocks noChangeShapeType="1"/>
              </p:cNvSpPr>
              <p:nvPr/>
            </p:nvSpPr>
            <p:spPr bwMode="auto">
              <a:xfrm>
                <a:off x="2556" y="3201"/>
                <a:ext cx="177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" name="Rectangle 307"/>
              <p:cNvSpPr>
                <a:spLocks noChangeArrowheads="1"/>
              </p:cNvSpPr>
              <p:nvPr/>
            </p:nvSpPr>
            <p:spPr bwMode="auto">
              <a:xfrm>
                <a:off x="3138" y="2576"/>
                <a:ext cx="53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4" name="Rectangle 308"/>
              <p:cNvSpPr>
                <a:spLocks noChangeArrowheads="1"/>
              </p:cNvSpPr>
              <p:nvPr/>
            </p:nvSpPr>
            <p:spPr bwMode="auto">
              <a:xfrm>
                <a:off x="3187" y="2576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95" name="Rectangle 309"/>
              <p:cNvSpPr>
                <a:spLocks noChangeArrowheads="1"/>
              </p:cNvSpPr>
              <p:nvPr/>
            </p:nvSpPr>
            <p:spPr bwMode="auto">
              <a:xfrm>
                <a:off x="3148" y="2637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6" name="Rectangle 310"/>
              <p:cNvSpPr>
                <a:spLocks noChangeArrowheads="1"/>
              </p:cNvSpPr>
              <p:nvPr/>
            </p:nvSpPr>
            <p:spPr bwMode="auto">
              <a:xfrm>
                <a:off x="3180" y="2637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97" name="Rectangle 311"/>
              <p:cNvSpPr>
                <a:spLocks noChangeArrowheads="1"/>
              </p:cNvSpPr>
              <p:nvPr/>
            </p:nvSpPr>
            <p:spPr bwMode="auto">
              <a:xfrm>
                <a:off x="3148" y="2699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x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8" name="Rectangle 312"/>
              <p:cNvSpPr>
                <a:spLocks noChangeArrowheads="1"/>
              </p:cNvSpPr>
              <p:nvPr/>
            </p:nvSpPr>
            <p:spPr bwMode="auto">
              <a:xfrm>
                <a:off x="3131" y="2775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9" name="Freeform 313"/>
              <p:cNvSpPr>
                <a:spLocks/>
              </p:cNvSpPr>
              <p:nvPr/>
            </p:nvSpPr>
            <p:spPr bwMode="auto">
              <a:xfrm>
                <a:off x="3310" y="2185"/>
                <a:ext cx="380" cy="613"/>
              </a:xfrm>
              <a:custGeom>
                <a:avLst/>
                <a:gdLst>
                  <a:gd name="T0" fmla="*/ 0 w 380"/>
                  <a:gd name="T1" fmla="*/ 0 h 613"/>
                  <a:gd name="T2" fmla="*/ 2 w 380"/>
                  <a:gd name="T3" fmla="*/ 249 h 613"/>
                  <a:gd name="T4" fmla="*/ 64 w 380"/>
                  <a:gd name="T5" fmla="*/ 308 h 613"/>
                  <a:gd name="T6" fmla="*/ 2 w 380"/>
                  <a:gd name="T7" fmla="*/ 367 h 613"/>
                  <a:gd name="T8" fmla="*/ 2 w 380"/>
                  <a:gd name="T9" fmla="*/ 613 h 613"/>
                  <a:gd name="T10" fmla="*/ 380 w 380"/>
                  <a:gd name="T11" fmla="*/ 426 h 613"/>
                  <a:gd name="T12" fmla="*/ 380 w 380"/>
                  <a:gd name="T13" fmla="*/ 190 h 613"/>
                  <a:gd name="T14" fmla="*/ 2 w 380"/>
                  <a:gd name="T15" fmla="*/ 3 h 613"/>
                  <a:gd name="T16" fmla="*/ 2 w 380"/>
                  <a:gd name="T17" fmla="*/ 3 h 613"/>
                  <a:gd name="T18" fmla="*/ 0 w 380"/>
                  <a:gd name="T19" fmla="*/ 0 h 61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0"/>
                  <a:gd name="T31" fmla="*/ 0 h 613"/>
                  <a:gd name="T32" fmla="*/ 380 w 380"/>
                  <a:gd name="T33" fmla="*/ 613 h 61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0" h="613">
                    <a:moveTo>
                      <a:pt x="0" y="0"/>
                    </a:moveTo>
                    <a:lnTo>
                      <a:pt x="2" y="249"/>
                    </a:lnTo>
                    <a:lnTo>
                      <a:pt x="64" y="308"/>
                    </a:lnTo>
                    <a:lnTo>
                      <a:pt x="2" y="367"/>
                    </a:lnTo>
                    <a:lnTo>
                      <a:pt x="2" y="613"/>
                    </a:lnTo>
                    <a:lnTo>
                      <a:pt x="380" y="426"/>
                    </a:lnTo>
                    <a:lnTo>
                      <a:pt x="380" y="190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Freeform 314"/>
              <p:cNvSpPr>
                <a:spLocks/>
              </p:cNvSpPr>
              <p:nvPr/>
            </p:nvSpPr>
            <p:spPr bwMode="auto">
              <a:xfrm>
                <a:off x="3310" y="2185"/>
                <a:ext cx="380" cy="613"/>
              </a:xfrm>
              <a:custGeom>
                <a:avLst/>
                <a:gdLst>
                  <a:gd name="T0" fmla="*/ 0 w 380"/>
                  <a:gd name="T1" fmla="*/ 0 h 613"/>
                  <a:gd name="T2" fmla="*/ 2 w 380"/>
                  <a:gd name="T3" fmla="*/ 249 h 613"/>
                  <a:gd name="T4" fmla="*/ 64 w 380"/>
                  <a:gd name="T5" fmla="*/ 308 h 613"/>
                  <a:gd name="T6" fmla="*/ 2 w 380"/>
                  <a:gd name="T7" fmla="*/ 367 h 613"/>
                  <a:gd name="T8" fmla="*/ 2 w 380"/>
                  <a:gd name="T9" fmla="*/ 613 h 613"/>
                  <a:gd name="T10" fmla="*/ 380 w 380"/>
                  <a:gd name="T11" fmla="*/ 426 h 613"/>
                  <a:gd name="T12" fmla="*/ 380 w 380"/>
                  <a:gd name="T13" fmla="*/ 190 h 613"/>
                  <a:gd name="T14" fmla="*/ 2 w 380"/>
                  <a:gd name="T15" fmla="*/ 3 h 613"/>
                  <a:gd name="T16" fmla="*/ 2 w 380"/>
                  <a:gd name="T17" fmla="*/ 3 h 6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0"/>
                  <a:gd name="T28" fmla="*/ 0 h 613"/>
                  <a:gd name="T29" fmla="*/ 380 w 380"/>
                  <a:gd name="T30" fmla="*/ 613 h 6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0" h="613">
                    <a:moveTo>
                      <a:pt x="0" y="0"/>
                    </a:moveTo>
                    <a:lnTo>
                      <a:pt x="2" y="249"/>
                    </a:lnTo>
                    <a:lnTo>
                      <a:pt x="64" y="308"/>
                    </a:lnTo>
                    <a:lnTo>
                      <a:pt x="2" y="367"/>
                    </a:lnTo>
                    <a:lnTo>
                      <a:pt x="2" y="613"/>
                    </a:lnTo>
                    <a:lnTo>
                      <a:pt x="380" y="426"/>
                    </a:lnTo>
                    <a:lnTo>
                      <a:pt x="380" y="190"/>
                    </a:lnTo>
                    <a:lnTo>
                      <a:pt x="2" y="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Rectangle 315"/>
              <p:cNvSpPr>
                <a:spLocks noChangeArrowheads="1"/>
              </p:cNvSpPr>
              <p:nvPr/>
            </p:nvSpPr>
            <p:spPr bwMode="auto">
              <a:xfrm>
                <a:off x="3563" y="2473"/>
                <a:ext cx="43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2" name="Rectangle 316"/>
              <p:cNvSpPr>
                <a:spLocks noChangeArrowheads="1"/>
              </p:cNvSpPr>
              <p:nvPr/>
            </p:nvSpPr>
            <p:spPr bwMode="auto">
              <a:xfrm>
                <a:off x="3604" y="247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3" name="Rectangle 317"/>
              <p:cNvSpPr>
                <a:spLocks noChangeArrowheads="1"/>
              </p:cNvSpPr>
              <p:nvPr/>
            </p:nvSpPr>
            <p:spPr bwMode="auto">
              <a:xfrm>
                <a:off x="3636" y="2473"/>
                <a:ext cx="4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4" name="Rectangle 318"/>
              <p:cNvSpPr>
                <a:spLocks noChangeArrowheads="1"/>
              </p:cNvSpPr>
              <p:nvPr/>
            </p:nvSpPr>
            <p:spPr bwMode="auto">
              <a:xfrm>
                <a:off x="3681" y="2473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05" name="Rectangle 319"/>
              <p:cNvSpPr>
                <a:spLocks noChangeArrowheads="1"/>
              </p:cNvSpPr>
              <p:nvPr/>
            </p:nvSpPr>
            <p:spPr bwMode="auto">
              <a:xfrm>
                <a:off x="3516" y="2534"/>
                <a:ext cx="2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6" name="Rectangle 320"/>
              <p:cNvSpPr>
                <a:spLocks noChangeArrowheads="1"/>
              </p:cNvSpPr>
              <p:nvPr/>
            </p:nvSpPr>
            <p:spPr bwMode="auto">
              <a:xfrm>
                <a:off x="3536" y="2534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7" name="Rectangle 321"/>
              <p:cNvSpPr>
                <a:spLocks noChangeArrowheads="1"/>
              </p:cNvSpPr>
              <p:nvPr/>
            </p:nvSpPr>
            <p:spPr bwMode="auto">
              <a:xfrm>
                <a:off x="3570" y="2534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8" name="Rectangle 322"/>
              <p:cNvSpPr>
                <a:spLocks noChangeArrowheads="1"/>
              </p:cNvSpPr>
              <p:nvPr/>
            </p:nvSpPr>
            <p:spPr bwMode="auto">
              <a:xfrm>
                <a:off x="3600" y="2534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9" name="Rectangle 323"/>
              <p:cNvSpPr>
                <a:spLocks noChangeArrowheads="1"/>
              </p:cNvSpPr>
              <p:nvPr/>
            </p:nvSpPr>
            <p:spPr bwMode="auto">
              <a:xfrm>
                <a:off x="3634" y="2534"/>
                <a:ext cx="14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0" name="Rectangle 324"/>
              <p:cNvSpPr>
                <a:spLocks noChangeArrowheads="1"/>
              </p:cNvSpPr>
              <p:nvPr/>
            </p:nvSpPr>
            <p:spPr bwMode="auto">
              <a:xfrm>
                <a:off x="3649" y="2534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1" name="Rectangle 325"/>
              <p:cNvSpPr>
                <a:spLocks noChangeArrowheads="1"/>
              </p:cNvSpPr>
              <p:nvPr/>
            </p:nvSpPr>
            <p:spPr bwMode="auto">
              <a:xfrm>
                <a:off x="3548" y="2377"/>
                <a:ext cx="39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Z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2" name="Rectangle 326"/>
              <p:cNvSpPr>
                <a:spLocks noChangeArrowheads="1"/>
              </p:cNvSpPr>
              <p:nvPr/>
            </p:nvSpPr>
            <p:spPr bwMode="auto">
              <a:xfrm>
                <a:off x="3585" y="2377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3" name="Rectangle 327"/>
              <p:cNvSpPr>
                <a:spLocks noChangeArrowheads="1"/>
              </p:cNvSpPr>
              <p:nvPr/>
            </p:nvSpPr>
            <p:spPr bwMode="auto">
              <a:xfrm>
                <a:off x="3619" y="2377"/>
                <a:ext cx="2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4" name="Rectangle 328"/>
              <p:cNvSpPr>
                <a:spLocks noChangeArrowheads="1"/>
              </p:cNvSpPr>
              <p:nvPr/>
            </p:nvSpPr>
            <p:spPr bwMode="auto">
              <a:xfrm>
                <a:off x="3639" y="2377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5" name="Rectangle 329"/>
              <p:cNvSpPr>
                <a:spLocks noChangeArrowheads="1"/>
              </p:cNvSpPr>
              <p:nvPr/>
            </p:nvSpPr>
            <p:spPr bwMode="auto">
              <a:xfrm>
                <a:off x="4336" y="2844"/>
                <a:ext cx="60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W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6" name="Rectangle 330"/>
              <p:cNvSpPr>
                <a:spLocks noChangeArrowheads="1"/>
              </p:cNvSpPr>
              <p:nvPr/>
            </p:nvSpPr>
            <p:spPr bwMode="auto">
              <a:xfrm>
                <a:off x="4393" y="2844"/>
                <a:ext cx="2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7" name="Rectangle 331"/>
              <p:cNvSpPr>
                <a:spLocks noChangeArrowheads="1"/>
              </p:cNvSpPr>
              <p:nvPr/>
            </p:nvSpPr>
            <p:spPr bwMode="auto">
              <a:xfrm>
                <a:off x="4412" y="2844"/>
                <a:ext cx="14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8" name="Rectangle 332"/>
              <p:cNvSpPr>
                <a:spLocks noChangeArrowheads="1"/>
              </p:cNvSpPr>
              <p:nvPr/>
            </p:nvSpPr>
            <p:spPr bwMode="auto">
              <a:xfrm>
                <a:off x="4427" y="2844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9" name="Rectangle 333"/>
              <p:cNvSpPr>
                <a:spLocks noChangeArrowheads="1"/>
              </p:cNvSpPr>
              <p:nvPr/>
            </p:nvSpPr>
            <p:spPr bwMode="auto">
              <a:xfrm>
                <a:off x="4444" y="2844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0" name="Rectangle 334"/>
              <p:cNvSpPr>
                <a:spLocks noChangeArrowheads="1"/>
              </p:cNvSpPr>
              <p:nvPr/>
            </p:nvSpPr>
            <p:spPr bwMode="auto">
              <a:xfrm>
                <a:off x="4476" y="2844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21" name="Rectangle 335"/>
              <p:cNvSpPr>
                <a:spLocks noChangeArrowheads="1"/>
              </p:cNvSpPr>
              <p:nvPr/>
            </p:nvSpPr>
            <p:spPr bwMode="auto">
              <a:xfrm>
                <a:off x="4336" y="2906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2" name="Rectangle 336"/>
              <p:cNvSpPr>
                <a:spLocks noChangeArrowheads="1"/>
              </p:cNvSpPr>
              <p:nvPr/>
            </p:nvSpPr>
            <p:spPr bwMode="auto">
              <a:xfrm>
                <a:off x="4371" y="2906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3" name="Rectangle 337"/>
              <p:cNvSpPr>
                <a:spLocks noChangeArrowheads="1"/>
              </p:cNvSpPr>
              <p:nvPr/>
            </p:nvSpPr>
            <p:spPr bwMode="auto">
              <a:xfrm>
                <a:off x="4403" y="2906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4" name="Rectangle 338"/>
              <p:cNvSpPr>
                <a:spLocks noChangeArrowheads="1"/>
              </p:cNvSpPr>
              <p:nvPr/>
            </p:nvSpPr>
            <p:spPr bwMode="auto">
              <a:xfrm>
                <a:off x="4420" y="2906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5" name="Rectangle 339"/>
              <p:cNvSpPr>
                <a:spLocks noChangeArrowheads="1"/>
              </p:cNvSpPr>
              <p:nvPr/>
            </p:nvSpPr>
            <p:spPr bwMode="auto">
              <a:xfrm>
                <a:off x="4830" y="2505"/>
                <a:ext cx="4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6" name="Rectangle 340"/>
              <p:cNvSpPr>
                <a:spLocks noChangeArrowheads="1"/>
              </p:cNvSpPr>
              <p:nvPr/>
            </p:nvSpPr>
            <p:spPr bwMode="auto">
              <a:xfrm>
                <a:off x="4872" y="2505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7" name="Rectangle 341"/>
              <p:cNvSpPr>
                <a:spLocks noChangeArrowheads="1"/>
              </p:cNvSpPr>
              <p:nvPr/>
            </p:nvSpPr>
            <p:spPr bwMode="auto">
              <a:xfrm>
                <a:off x="4906" y="2505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8" name="Rectangle 342"/>
              <p:cNvSpPr>
                <a:spLocks noChangeArrowheads="1"/>
              </p:cNvSpPr>
              <p:nvPr/>
            </p:nvSpPr>
            <p:spPr bwMode="auto">
              <a:xfrm>
                <a:off x="4940" y="2505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9" name="Rectangle 343"/>
              <p:cNvSpPr>
                <a:spLocks noChangeArrowheads="1"/>
              </p:cNvSpPr>
              <p:nvPr/>
            </p:nvSpPr>
            <p:spPr bwMode="auto">
              <a:xfrm>
                <a:off x="4975" y="2505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30" name="Rectangle 344"/>
              <p:cNvSpPr>
                <a:spLocks noChangeArrowheads="1"/>
              </p:cNvSpPr>
              <p:nvPr/>
            </p:nvSpPr>
            <p:spPr bwMode="auto">
              <a:xfrm>
                <a:off x="4847" y="2564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1" name="Rectangle 345"/>
              <p:cNvSpPr>
                <a:spLocks noChangeArrowheads="1"/>
              </p:cNvSpPr>
              <p:nvPr/>
            </p:nvSpPr>
            <p:spPr bwMode="auto">
              <a:xfrm>
                <a:off x="4881" y="2564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2" name="Rectangle 346"/>
              <p:cNvSpPr>
                <a:spLocks noChangeArrowheads="1"/>
              </p:cNvSpPr>
              <p:nvPr/>
            </p:nvSpPr>
            <p:spPr bwMode="auto">
              <a:xfrm>
                <a:off x="4913" y="2564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3" name="Rectangle 347"/>
              <p:cNvSpPr>
                <a:spLocks noChangeArrowheads="1"/>
              </p:cNvSpPr>
              <p:nvPr/>
            </p:nvSpPr>
            <p:spPr bwMode="auto">
              <a:xfrm>
                <a:off x="4931" y="2564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4" name="Rectangle 348"/>
              <p:cNvSpPr>
                <a:spLocks noChangeArrowheads="1"/>
              </p:cNvSpPr>
              <p:nvPr/>
            </p:nvSpPr>
            <p:spPr bwMode="auto">
              <a:xfrm>
                <a:off x="5436" y="2608"/>
                <a:ext cx="53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5" name="Rectangle 349"/>
              <p:cNvSpPr>
                <a:spLocks noChangeArrowheads="1"/>
              </p:cNvSpPr>
              <p:nvPr/>
            </p:nvSpPr>
            <p:spPr bwMode="auto">
              <a:xfrm>
                <a:off x="5485" y="2608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36" name="Rectangle 350"/>
              <p:cNvSpPr>
                <a:spLocks noChangeArrowheads="1"/>
              </p:cNvSpPr>
              <p:nvPr/>
            </p:nvSpPr>
            <p:spPr bwMode="auto">
              <a:xfrm>
                <a:off x="5446" y="2669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7" name="Rectangle 351"/>
              <p:cNvSpPr>
                <a:spLocks noChangeArrowheads="1"/>
              </p:cNvSpPr>
              <p:nvPr/>
            </p:nvSpPr>
            <p:spPr bwMode="auto">
              <a:xfrm>
                <a:off x="5481" y="2669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38" name="Rectangle 352"/>
              <p:cNvSpPr>
                <a:spLocks noChangeArrowheads="1"/>
              </p:cNvSpPr>
              <p:nvPr/>
            </p:nvSpPr>
            <p:spPr bwMode="auto">
              <a:xfrm>
                <a:off x="5446" y="2731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x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9" name="Rectangle 353"/>
              <p:cNvSpPr>
                <a:spLocks noChangeArrowheads="1"/>
              </p:cNvSpPr>
              <p:nvPr/>
            </p:nvSpPr>
            <p:spPr bwMode="auto">
              <a:xfrm>
                <a:off x="5429" y="2534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0" name="Line 354"/>
              <p:cNvSpPr>
                <a:spLocks noChangeShapeType="1"/>
              </p:cNvSpPr>
              <p:nvPr/>
            </p:nvSpPr>
            <p:spPr bwMode="auto">
              <a:xfrm>
                <a:off x="1741" y="2399"/>
                <a:ext cx="176" cy="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" name="Freeform 355"/>
              <p:cNvSpPr>
                <a:spLocks/>
              </p:cNvSpPr>
              <p:nvPr/>
            </p:nvSpPr>
            <p:spPr bwMode="auto">
              <a:xfrm>
                <a:off x="2725" y="2522"/>
                <a:ext cx="30" cy="32"/>
              </a:xfrm>
              <a:custGeom>
                <a:avLst/>
                <a:gdLst>
                  <a:gd name="T0" fmla="*/ 0 w 30"/>
                  <a:gd name="T1" fmla="*/ 0 h 32"/>
                  <a:gd name="T2" fmla="*/ 0 w 30"/>
                  <a:gd name="T3" fmla="*/ 32 h 32"/>
                  <a:gd name="T4" fmla="*/ 30 w 30"/>
                  <a:gd name="T5" fmla="*/ 17 h 32"/>
                  <a:gd name="T6" fmla="*/ 0 w 30"/>
                  <a:gd name="T7" fmla="*/ 0 h 32"/>
                  <a:gd name="T8" fmla="*/ 0 w 30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2"/>
                  <a:gd name="T17" fmla="*/ 30 w 30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2">
                    <a:moveTo>
                      <a:pt x="0" y="0"/>
                    </a:moveTo>
                    <a:lnTo>
                      <a:pt x="0" y="32"/>
                    </a:lnTo>
                    <a:lnTo>
                      <a:pt x="3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" name="Line 356"/>
              <p:cNvSpPr>
                <a:spLocks noChangeShapeType="1"/>
              </p:cNvSpPr>
              <p:nvPr/>
            </p:nvSpPr>
            <p:spPr bwMode="auto">
              <a:xfrm flipH="1">
                <a:off x="2880" y="2537"/>
                <a:ext cx="206" cy="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Line 357"/>
              <p:cNvSpPr>
                <a:spLocks noChangeShapeType="1"/>
              </p:cNvSpPr>
              <p:nvPr/>
            </p:nvSpPr>
            <p:spPr bwMode="auto">
              <a:xfrm flipH="1">
                <a:off x="2622" y="2537"/>
                <a:ext cx="108" cy="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Freeform 358"/>
              <p:cNvSpPr>
                <a:spLocks/>
              </p:cNvSpPr>
              <p:nvPr/>
            </p:nvSpPr>
            <p:spPr bwMode="auto">
              <a:xfrm>
                <a:off x="2924" y="1833"/>
                <a:ext cx="187" cy="300"/>
              </a:xfrm>
              <a:custGeom>
                <a:avLst/>
                <a:gdLst>
                  <a:gd name="T0" fmla="*/ 91 w 187"/>
                  <a:gd name="T1" fmla="*/ 298 h 300"/>
                  <a:gd name="T2" fmla="*/ 108 w 187"/>
                  <a:gd name="T3" fmla="*/ 298 h 300"/>
                  <a:gd name="T4" fmla="*/ 123 w 187"/>
                  <a:gd name="T5" fmla="*/ 291 h 300"/>
                  <a:gd name="T6" fmla="*/ 135 w 187"/>
                  <a:gd name="T7" fmla="*/ 283 h 300"/>
                  <a:gd name="T8" fmla="*/ 148 w 187"/>
                  <a:gd name="T9" fmla="*/ 271 h 300"/>
                  <a:gd name="T10" fmla="*/ 160 w 187"/>
                  <a:gd name="T11" fmla="*/ 256 h 300"/>
                  <a:gd name="T12" fmla="*/ 170 w 187"/>
                  <a:gd name="T13" fmla="*/ 239 h 300"/>
                  <a:gd name="T14" fmla="*/ 177 w 187"/>
                  <a:gd name="T15" fmla="*/ 219 h 300"/>
                  <a:gd name="T16" fmla="*/ 182 w 187"/>
                  <a:gd name="T17" fmla="*/ 197 h 300"/>
                  <a:gd name="T18" fmla="*/ 184 w 187"/>
                  <a:gd name="T19" fmla="*/ 175 h 300"/>
                  <a:gd name="T20" fmla="*/ 187 w 187"/>
                  <a:gd name="T21" fmla="*/ 150 h 300"/>
                  <a:gd name="T22" fmla="*/ 184 w 187"/>
                  <a:gd name="T23" fmla="*/ 126 h 300"/>
                  <a:gd name="T24" fmla="*/ 182 w 187"/>
                  <a:gd name="T25" fmla="*/ 101 h 300"/>
                  <a:gd name="T26" fmla="*/ 177 w 187"/>
                  <a:gd name="T27" fmla="*/ 81 h 300"/>
                  <a:gd name="T28" fmla="*/ 170 w 187"/>
                  <a:gd name="T29" fmla="*/ 62 h 300"/>
                  <a:gd name="T30" fmla="*/ 160 w 187"/>
                  <a:gd name="T31" fmla="*/ 45 h 300"/>
                  <a:gd name="T32" fmla="*/ 148 w 187"/>
                  <a:gd name="T33" fmla="*/ 30 h 300"/>
                  <a:gd name="T34" fmla="*/ 135 w 187"/>
                  <a:gd name="T35" fmla="*/ 17 h 300"/>
                  <a:gd name="T36" fmla="*/ 123 w 187"/>
                  <a:gd name="T37" fmla="*/ 8 h 300"/>
                  <a:gd name="T38" fmla="*/ 108 w 187"/>
                  <a:gd name="T39" fmla="*/ 3 h 300"/>
                  <a:gd name="T40" fmla="*/ 94 w 187"/>
                  <a:gd name="T41" fmla="*/ 0 h 300"/>
                  <a:gd name="T42" fmla="*/ 79 w 187"/>
                  <a:gd name="T43" fmla="*/ 3 h 300"/>
                  <a:gd name="T44" fmla="*/ 64 w 187"/>
                  <a:gd name="T45" fmla="*/ 8 h 300"/>
                  <a:gd name="T46" fmla="*/ 49 w 187"/>
                  <a:gd name="T47" fmla="*/ 17 h 300"/>
                  <a:gd name="T48" fmla="*/ 37 w 187"/>
                  <a:gd name="T49" fmla="*/ 30 h 300"/>
                  <a:gd name="T50" fmla="*/ 27 w 187"/>
                  <a:gd name="T51" fmla="*/ 45 h 300"/>
                  <a:gd name="T52" fmla="*/ 17 w 187"/>
                  <a:gd name="T53" fmla="*/ 62 h 300"/>
                  <a:gd name="T54" fmla="*/ 10 w 187"/>
                  <a:gd name="T55" fmla="*/ 81 h 300"/>
                  <a:gd name="T56" fmla="*/ 5 w 187"/>
                  <a:gd name="T57" fmla="*/ 101 h 300"/>
                  <a:gd name="T58" fmla="*/ 0 w 187"/>
                  <a:gd name="T59" fmla="*/ 126 h 300"/>
                  <a:gd name="T60" fmla="*/ 0 w 187"/>
                  <a:gd name="T61" fmla="*/ 150 h 300"/>
                  <a:gd name="T62" fmla="*/ 0 w 187"/>
                  <a:gd name="T63" fmla="*/ 175 h 300"/>
                  <a:gd name="T64" fmla="*/ 5 w 187"/>
                  <a:gd name="T65" fmla="*/ 197 h 300"/>
                  <a:gd name="T66" fmla="*/ 10 w 187"/>
                  <a:gd name="T67" fmla="*/ 219 h 300"/>
                  <a:gd name="T68" fmla="*/ 17 w 187"/>
                  <a:gd name="T69" fmla="*/ 239 h 300"/>
                  <a:gd name="T70" fmla="*/ 27 w 187"/>
                  <a:gd name="T71" fmla="*/ 256 h 300"/>
                  <a:gd name="T72" fmla="*/ 37 w 187"/>
                  <a:gd name="T73" fmla="*/ 271 h 300"/>
                  <a:gd name="T74" fmla="*/ 49 w 187"/>
                  <a:gd name="T75" fmla="*/ 283 h 300"/>
                  <a:gd name="T76" fmla="*/ 64 w 187"/>
                  <a:gd name="T77" fmla="*/ 291 h 300"/>
                  <a:gd name="T78" fmla="*/ 79 w 187"/>
                  <a:gd name="T79" fmla="*/ 298 h 300"/>
                  <a:gd name="T80" fmla="*/ 94 w 187"/>
                  <a:gd name="T81" fmla="*/ 300 h 300"/>
                  <a:gd name="T82" fmla="*/ 94 w 187"/>
                  <a:gd name="T83" fmla="*/ 300 h 300"/>
                  <a:gd name="T84" fmla="*/ 91 w 187"/>
                  <a:gd name="T85" fmla="*/ 298 h 30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87"/>
                  <a:gd name="T130" fmla="*/ 0 h 300"/>
                  <a:gd name="T131" fmla="*/ 187 w 187"/>
                  <a:gd name="T132" fmla="*/ 300 h 30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87" h="300">
                    <a:moveTo>
                      <a:pt x="91" y="298"/>
                    </a:moveTo>
                    <a:lnTo>
                      <a:pt x="108" y="298"/>
                    </a:lnTo>
                    <a:lnTo>
                      <a:pt x="123" y="291"/>
                    </a:lnTo>
                    <a:lnTo>
                      <a:pt x="135" y="283"/>
                    </a:lnTo>
                    <a:lnTo>
                      <a:pt x="148" y="271"/>
                    </a:lnTo>
                    <a:lnTo>
                      <a:pt x="160" y="256"/>
                    </a:lnTo>
                    <a:lnTo>
                      <a:pt x="170" y="239"/>
                    </a:lnTo>
                    <a:lnTo>
                      <a:pt x="177" y="219"/>
                    </a:lnTo>
                    <a:lnTo>
                      <a:pt x="182" y="197"/>
                    </a:lnTo>
                    <a:lnTo>
                      <a:pt x="184" y="175"/>
                    </a:lnTo>
                    <a:lnTo>
                      <a:pt x="187" y="150"/>
                    </a:lnTo>
                    <a:lnTo>
                      <a:pt x="184" y="126"/>
                    </a:lnTo>
                    <a:lnTo>
                      <a:pt x="182" y="101"/>
                    </a:lnTo>
                    <a:lnTo>
                      <a:pt x="177" y="81"/>
                    </a:lnTo>
                    <a:lnTo>
                      <a:pt x="170" y="62"/>
                    </a:lnTo>
                    <a:lnTo>
                      <a:pt x="160" y="45"/>
                    </a:lnTo>
                    <a:lnTo>
                      <a:pt x="148" y="30"/>
                    </a:lnTo>
                    <a:lnTo>
                      <a:pt x="135" y="17"/>
                    </a:lnTo>
                    <a:lnTo>
                      <a:pt x="123" y="8"/>
                    </a:lnTo>
                    <a:lnTo>
                      <a:pt x="108" y="3"/>
                    </a:lnTo>
                    <a:lnTo>
                      <a:pt x="94" y="0"/>
                    </a:lnTo>
                    <a:lnTo>
                      <a:pt x="79" y="3"/>
                    </a:lnTo>
                    <a:lnTo>
                      <a:pt x="64" y="8"/>
                    </a:lnTo>
                    <a:lnTo>
                      <a:pt x="49" y="17"/>
                    </a:lnTo>
                    <a:lnTo>
                      <a:pt x="37" y="30"/>
                    </a:lnTo>
                    <a:lnTo>
                      <a:pt x="27" y="45"/>
                    </a:lnTo>
                    <a:lnTo>
                      <a:pt x="17" y="62"/>
                    </a:lnTo>
                    <a:lnTo>
                      <a:pt x="10" y="81"/>
                    </a:lnTo>
                    <a:lnTo>
                      <a:pt x="5" y="101"/>
                    </a:lnTo>
                    <a:lnTo>
                      <a:pt x="0" y="126"/>
                    </a:lnTo>
                    <a:lnTo>
                      <a:pt x="0" y="150"/>
                    </a:lnTo>
                    <a:lnTo>
                      <a:pt x="0" y="175"/>
                    </a:lnTo>
                    <a:lnTo>
                      <a:pt x="5" y="197"/>
                    </a:lnTo>
                    <a:lnTo>
                      <a:pt x="10" y="219"/>
                    </a:lnTo>
                    <a:lnTo>
                      <a:pt x="17" y="239"/>
                    </a:lnTo>
                    <a:lnTo>
                      <a:pt x="27" y="256"/>
                    </a:lnTo>
                    <a:lnTo>
                      <a:pt x="37" y="271"/>
                    </a:lnTo>
                    <a:lnTo>
                      <a:pt x="49" y="283"/>
                    </a:lnTo>
                    <a:lnTo>
                      <a:pt x="64" y="291"/>
                    </a:lnTo>
                    <a:lnTo>
                      <a:pt x="79" y="298"/>
                    </a:lnTo>
                    <a:lnTo>
                      <a:pt x="94" y="300"/>
                    </a:lnTo>
                    <a:lnTo>
                      <a:pt x="91" y="29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Freeform 359"/>
              <p:cNvSpPr>
                <a:spLocks/>
              </p:cNvSpPr>
              <p:nvPr/>
            </p:nvSpPr>
            <p:spPr bwMode="auto">
              <a:xfrm>
                <a:off x="2924" y="1833"/>
                <a:ext cx="187" cy="300"/>
              </a:xfrm>
              <a:custGeom>
                <a:avLst/>
                <a:gdLst>
                  <a:gd name="T0" fmla="*/ 91 w 187"/>
                  <a:gd name="T1" fmla="*/ 298 h 300"/>
                  <a:gd name="T2" fmla="*/ 108 w 187"/>
                  <a:gd name="T3" fmla="*/ 298 h 300"/>
                  <a:gd name="T4" fmla="*/ 123 w 187"/>
                  <a:gd name="T5" fmla="*/ 291 h 300"/>
                  <a:gd name="T6" fmla="*/ 135 w 187"/>
                  <a:gd name="T7" fmla="*/ 283 h 300"/>
                  <a:gd name="T8" fmla="*/ 148 w 187"/>
                  <a:gd name="T9" fmla="*/ 271 h 300"/>
                  <a:gd name="T10" fmla="*/ 160 w 187"/>
                  <a:gd name="T11" fmla="*/ 256 h 300"/>
                  <a:gd name="T12" fmla="*/ 170 w 187"/>
                  <a:gd name="T13" fmla="*/ 239 h 300"/>
                  <a:gd name="T14" fmla="*/ 177 w 187"/>
                  <a:gd name="T15" fmla="*/ 219 h 300"/>
                  <a:gd name="T16" fmla="*/ 182 w 187"/>
                  <a:gd name="T17" fmla="*/ 197 h 300"/>
                  <a:gd name="T18" fmla="*/ 184 w 187"/>
                  <a:gd name="T19" fmla="*/ 175 h 300"/>
                  <a:gd name="T20" fmla="*/ 187 w 187"/>
                  <a:gd name="T21" fmla="*/ 150 h 300"/>
                  <a:gd name="T22" fmla="*/ 184 w 187"/>
                  <a:gd name="T23" fmla="*/ 126 h 300"/>
                  <a:gd name="T24" fmla="*/ 182 w 187"/>
                  <a:gd name="T25" fmla="*/ 101 h 300"/>
                  <a:gd name="T26" fmla="*/ 177 w 187"/>
                  <a:gd name="T27" fmla="*/ 81 h 300"/>
                  <a:gd name="T28" fmla="*/ 170 w 187"/>
                  <a:gd name="T29" fmla="*/ 62 h 300"/>
                  <a:gd name="T30" fmla="*/ 160 w 187"/>
                  <a:gd name="T31" fmla="*/ 45 h 300"/>
                  <a:gd name="T32" fmla="*/ 148 w 187"/>
                  <a:gd name="T33" fmla="*/ 30 h 300"/>
                  <a:gd name="T34" fmla="*/ 135 w 187"/>
                  <a:gd name="T35" fmla="*/ 17 h 300"/>
                  <a:gd name="T36" fmla="*/ 123 w 187"/>
                  <a:gd name="T37" fmla="*/ 8 h 300"/>
                  <a:gd name="T38" fmla="*/ 108 w 187"/>
                  <a:gd name="T39" fmla="*/ 3 h 300"/>
                  <a:gd name="T40" fmla="*/ 94 w 187"/>
                  <a:gd name="T41" fmla="*/ 0 h 300"/>
                  <a:gd name="T42" fmla="*/ 79 w 187"/>
                  <a:gd name="T43" fmla="*/ 3 h 300"/>
                  <a:gd name="T44" fmla="*/ 64 w 187"/>
                  <a:gd name="T45" fmla="*/ 8 h 300"/>
                  <a:gd name="T46" fmla="*/ 49 w 187"/>
                  <a:gd name="T47" fmla="*/ 17 h 300"/>
                  <a:gd name="T48" fmla="*/ 37 w 187"/>
                  <a:gd name="T49" fmla="*/ 30 h 300"/>
                  <a:gd name="T50" fmla="*/ 27 w 187"/>
                  <a:gd name="T51" fmla="*/ 45 h 300"/>
                  <a:gd name="T52" fmla="*/ 17 w 187"/>
                  <a:gd name="T53" fmla="*/ 62 h 300"/>
                  <a:gd name="T54" fmla="*/ 10 w 187"/>
                  <a:gd name="T55" fmla="*/ 81 h 300"/>
                  <a:gd name="T56" fmla="*/ 5 w 187"/>
                  <a:gd name="T57" fmla="*/ 101 h 300"/>
                  <a:gd name="T58" fmla="*/ 0 w 187"/>
                  <a:gd name="T59" fmla="*/ 126 h 300"/>
                  <a:gd name="T60" fmla="*/ 0 w 187"/>
                  <a:gd name="T61" fmla="*/ 150 h 300"/>
                  <a:gd name="T62" fmla="*/ 0 w 187"/>
                  <a:gd name="T63" fmla="*/ 175 h 300"/>
                  <a:gd name="T64" fmla="*/ 5 w 187"/>
                  <a:gd name="T65" fmla="*/ 197 h 300"/>
                  <a:gd name="T66" fmla="*/ 10 w 187"/>
                  <a:gd name="T67" fmla="*/ 219 h 300"/>
                  <a:gd name="T68" fmla="*/ 17 w 187"/>
                  <a:gd name="T69" fmla="*/ 239 h 300"/>
                  <a:gd name="T70" fmla="*/ 27 w 187"/>
                  <a:gd name="T71" fmla="*/ 256 h 300"/>
                  <a:gd name="T72" fmla="*/ 37 w 187"/>
                  <a:gd name="T73" fmla="*/ 271 h 300"/>
                  <a:gd name="T74" fmla="*/ 49 w 187"/>
                  <a:gd name="T75" fmla="*/ 283 h 300"/>
                  <a:gd name="T76" fmla="*/ 64 w 187"/>
                  <a:gd name="T77" fmla="*/ 291 h 300"/>
                  <a:gd name="T78" fmla="*/ 79 w 187"/>
                  <a:gd name="T79" fmla="*/ 298 h 300"/>
                  <a:gd name="T80" fmla="*/ 94 w 187"/>
                  <a:gd name="T81" fmla="*/ 300 h 300"/>
                  <a:gd name="T82" fmla="*/ 94 w 187"/>
                  <a:gd name="T83" fmla="*/ 300 h 30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87"/>
                  <a:gd name="T127" fmla="*/ 0 h 300"/>
                  <a:gd name="T128" fmla="*/ 187 w 187"/>
                  <a:gd name="T129" fmla="*/ 300 h 30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87" h="300">
                    <a:moveTo>
                      <a:pt x="91" y="298"/>
                    </a:moveTo>
                    <a:lnTo>
                      <a:pt x="108" y="298"/>
                    </a:lnTo>
                    <a:lnTo>
                      <a:pt x="123" y="291"/>
                    </a:lnTo>
                    <a:lnTo>
                      <a:pt x="135" y="283"/>
                    </a:lnTo>
                    <a:lnTo>
                      <a:pt x="148" y="271"/>
                    </a:lnTo>
                    <a:lnTo>
                      <a:pt x="160" y="256"/>
                    </a:lnTo>
                    <a:lnTo>
                      <a:pt x="170" y="239"/>
                    </a:lnTo>
                    <a:lnTo>
                      <a:pt x="177" y="219"/>
                    </a:lnTo>
                    <a:lnTo>
                      <a:pt x="182" y="197"/>
                    </a:lnTo>
                    <a:lnTo>
                      <a:pt x="184" y="175"/>
                    </a:lnTo>
                    <a:lnTo>
                      <a:pt x="187" y="150"/>
                    </a:lnTo>
                    <a:lnTo>
                      <a:pt x="184" y="126"/>
                    </a:lnTo>
                    <a:lnTo>
                      <a:pt x="182" y="101"/>
                    </a:lnTo>
                    <a:lnTo>
                      <a:pt x="177" y="81"/>
                    </a:lnTo>
                    <a:lnTo>
                      <a:pt x="170" y="62"/>
                    </a:lnTo>
                    <a:lnTo>
                      <a:pt x="160" y="45"/>
                    </a:lnTo>
                    <a:lnTo>
                      <a:pt x="148" y="30"/>
                    </a:lnTo>
                    <a:lnTo>
                      <a:pt x="135" y="17"/>
                    </a:lnTo>
                    <a:lnTo>
                      <a:pt x="123" y="8"/>
                    </a:lnTo>
                    <a:lnTo>
                      <a:pt x="108" y="3"/>
                    </a:lnTo>
                    <a:lnTo>
                      <a:pt x="94" y="0"/>
                    </a:lnTo>
                    <a:lnTo>
                      <a:pt x="79" y="3"/>
                    </a:lnTo>
                    <a:lnTo>
                      <a:pt x="64" y="8"/>
                    </a:lnTo>
                    <a:lnTo>
                      <a:pt x="49" y="17"/>
                    </a:lnTo>
                    <a:lnTo>
                      <a:pt x="37" y="30"/>
                    </a:lnTo>
                    <a:lnTo>
                      <a:pt x="27" y="45"/>
                    </a:lnTo>
                    <a:lnTo>
                      <a:pt x="17" y="62"/>
                    </a:lnTo>
                    <a:lnTo>
                      <a:pt x="10" y="81"/>
                    </a:lnTo>
                    <a:lnTo>
                      <a:pt x="5" y="101"/>
                    </a:lnTo>
                    <a:lnTo>
                      <a:pt x="0" y="126"/>
                    </a:lnTo>
                    <a:lnTo>
                      <a:pt x="0" y="150"/>
                    </a:lnTo>
                    <a:lnTo>
                      <a:pt x="0" y="175"/>
                    </a:lnTo>
                    <a:lnTo>
                      <a:pt x="5" y="197"/>
                    </a:lnTo>
                    <a:lnTo>
                      <a:pt x="10" y="219"/>
                    </a:lnTo>
                    <a:lnTo>
                      <a:pt x="17" y="239"/>
                    </a:lnTo>
                    <a:lnTo>
                      <a:pt x="27" y="256"/>
                    </a:lnTo>
                    <a:lnTo>
                      <a:pt x="37" y="271"/>
                    </a:lnTo>
                    <a:lnTo>
                      <a:pt x="49" y="283"/>
                    </a:lnTo>
                    <a:lnTo>
                      <a:pt x="64" y="291"/>
                    </a:lnTo>
                    <a:lnTo>
                      <a:pt x="79" y="298"/>
                    </a:lnTo>
                    <a:lnTo>
                      <a:pt x="94" y="30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Rectangle 360"/>
              <p:cNvSpPr>
                <a:spLocks noChangeArrowheads="1"/>
              </p:cNvSpPr>
              <p:nvPr/>
            </p:nvSpPr>
            <p:spPr bwMode="auto">
              <a:xfrm>
                <a:off x="3285" y="3132"/>
                <a:ext cx="43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7" name="Rectangle 361"/>
              <p:cNvSpPr>
                <a:spLocks noChangeArrowheads="1"/>
              </p:cNvSpPr>
              <p:nvPr/>
            </p:nvSpPr>
            <p:spPr bwMode="auto">
              <a:xfrm>
                <a:off x="3327" y="3132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8" name="Rectangle 362"/>
              <p:cNvSpPr>
                <a:spLocks noChangeArrowheads="1"/>
              </p:cNvSpPr>
              <p:nvPr/>
            </p:nvSpPr>
            <p:spPr bwMode="auto">
              <a:xfrm>
                <a:off x="3359" y="3132"/>
                <a:ext cx="4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U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9" name="Rectangle 363"/>
              <p:cNvSpPr>
                <a:spLocks noChangeArrowheads="1"/>
              </p:cNvSpPr>
              <p:nvPr/>
            </p:nvSpPr>
            <p:spPr bwMode="auto">
              <a:xfrm>
                <a:off x="3403" y="3132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50" name="Rectangle 364"/>
              <p:cNvSpPr>
                <a:spLocks noChangeArrowheads="1"/>
              </p:cNvSpPr>
              <p:nvPr/>
            </p:nvSpPr>
            <p:spPr bwMode="auto">
              <a:xfrm>
                <a:off x="3246" y="3203"/>
                <a:ext cx="32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1" name="Rectangle 365"/>
              <p:cNvSpPr>
                <a:spLocks noChangeArrowheads="1"/>
              </p:cNvSpPr>
              <p:nvPr/>
            </p:nvSpPr>
            <p:spPr bwMode="auto">
              <a:xfrm>
                <a:off x="3275" y="320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2" name="Rectangle 366"/>
              <p:cNvSpPr>
                <a:spLocks noChangeArrowheads="1"/>
              </p:cNvSpPr>
              <p:nvPr/>
            </p:nvSpPr>
            <p:spPr bwMode="auto">
              <a:xfrm>
                <a:off x="3310" y="320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n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3" name="Rectangle 367"/>
              <p:cNvSpPr>
                <a:spLocks noChangeArrowheads="1"/>
              </p:cNvSpPr>
              <p:nvPr/>
            </p:nvSpPr>
            <p:spPr bwMode="auto">
              <a:xfrm>
                <a:off x="3344" y="3203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4" name="Rectangle 368"/>
              <p:cNvSpPr>
                <a:spLocks noChangeArrowheads="1"/>
              </p:cNvSpPr>
              <p:nvPr/>
            </p:nvSpPr>
            <p:spPr bwMode="auto">
              <a:xfrm>
                <a:off x="3359" y="3203"/>
                <a:ext cx="2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5" name="Rectangle 369"/>
              <p:cNvSpPr>
                <a:spLocks noChangeArrowheads="1"/>
              </p:cNvSpPr>
              <p:nvPr/>
            </p:nvSpPr>
            <p:spPr bwMode="auto">
              <a:xfrm>
                <a:off x="3381" y="320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o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6" name="Rectangle 370"/>
              <p:cNvSpPr>
                <a:spLocks noChangeArrowheads="1"/>
              </p:cNvSpPr>
              <p:nvPr/>
            </p:nvSpPr>
            <p:spPr bwMode="auto">
              <a:xfrm>
                <a:off x="3413" y="3203"/>
                <a:ext cx="14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7" name="Freeform 371"/>
              <p:cNvSpPr>
                <a:spLocks/>
              </p:cNvSpPr>
              <p:nvPr/>
            </p:nvSpPr>
            <p:spPr bwMode="auto">
              <a:xfrm>
                <a:off x="3194" y="3187"/>
                <a:ext cx="30" cy="32"/>
              </a:xfrm>
              <a:custGeom>
                <a:avLst/>
                <a:gdLst>
                  <a:gd name="T0" fmla="*/ 0 w 30"/>
                  <a:gd name="T1" fmla="*/ 0 h 32"/>
                  <a:gd name="T2" fmla="*/ 0 w 30"/>
                  <a:gd name="T3" fmla="*/ 32 h 32"/>
                  <a:gd name="T4" fmla="*/ 30 w 30"/>
                  <a:gd name="T5" fmla="*/ 14 h 32"/>
                  <a:gd name="T6" fmla="*/ 0 w 30"/>
                  <a:gd name="T7" fmla="*/ 0 h 32"/>
                  <a:gd name="T8" fmla="*/ 0 w 30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2"/>
                  <a:gd name="T17" fmla="*/ 30 w 30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2">
                    <a:moveTo>
                      <a:pt x="0" y="0"/>
                    </a:moveTo>
                    <a:lnTo>
                      <a:pt x="0" y="32"/>
                    </a:lnTo>
                    <a:lnTo>
                      <a:pt x="3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Freeform 372"/>
              <p:cNvSpPr>
                <a:spLocks/>
              </p:cNvSpPr>
              <p:nvPr/>
            </p:nvSpPr>
            <p:spPr bwMode="auto">
              <a:xfrm>
                <a:off x="1726" y="2478"/>
                <a:ext cx="32" cy="29"/>
              </a:xfrm>
              <a:custGeom>
                <a:avLst/>
                <a:gdLst>
                  <a:gd name="T0" fmla="*/ 15 w 32"/>
                  <a:gd name="T1" fmla="*/ 29 h 29"/>
                  <a:gd name="T2" fmla="*/ 20 w 32"/>
                  <a:gd name="T3" fmla="*/ 29 h 29"/>
                  <a:gd name="T4" fmla="*/ 20 w 32"/>
                  <a:gd name="T5" fmla="*/ 29 h 29"/>
                  <a:gd name="T6" fmla="*/ 22 w 32"/>
                  <a:gd name="T7" fmla="*/ 27 h 29"/>
                  <a:gd name="T8" fmla="*/ 24 w 32"/>
                  <a:gd name="T9" fmla="*/ 27 h 29"/>
                  <a:gd name="T10" fmla="*/ 27 w 32"/>
                  <a:gd name="T11" fmla="*/ 25 h 29"/>
                  <a:gd name="T12" fmla="*/ 27 w 32"/>
                  <a:gd name="T13" fmla="*/ 22 h 29"/>
                  <a:gd name="T14" fmla="*/ 29 w 32"/>
                  <a:gd name="T15" fmla="*/ 22 h 29"/>
                  <a:gd name="T16" fmla="*/ 29 w 32"/>
                  <a:gd name="T17" fmla="*/ 20 h 29"/>
                  <a:gd name="T18" fmla="*/ 32 w 32"/>
                  <a:gd name="T19" fmla="*/ 17 h 29"/>
                  <a:gd name="T20" fmla="*/ 32 w 32"/>
                  <a:gd name="T21" fmla="*/ 15 h 29"/>
                  <a:gd name="T22" fmla="*/ 32 w 32"/>
                  <a:gd name="T23" fmla="*/ 12 h 29"/>
                  <a:gd name="T24" fmla="*/ 29 w 32"/>
                  <a:gd name="T25" fmla="*/ 10 h 29"/>
                  <a:gd name="T26" fmla="*/ 29 w 32"/>
                  <a:gd name="T27" fmla="*/ 7 h 29"/>
                  <a:gd name="T28" fmla="*/ 27 w 32"/>
                  <a:gd name="T29" fmla="*/ 5 h 29"/>
                  <a:gd name="T30" fmla="*/ 27 w 32"/>
                  <a:gd name="T31" fmla="*/ 2 h 29"/>
                  <a:gd name="T32" fmla="*/ 24 w 32"/>
                  <a:gd name="T33" fmla="*/ 2 h 29"/>
                  <a:gd name="T34" fmla="*/ 22 w 32"/>
                  <a:gd name="T35" fmla="*/ 0 h 29"/>
                  <a:gd name="T36" fmla="*/ 20 w 32"/>
                  <a:gd name="T37" fmla="*/ 0 h 29"/>
                  <a:gd name="T38" fmla="*/ 20 w 32"/>
                  <a:gd name="T39" fmla="*/ 0 h 29"/>
                  <a:gd name="T40" fmla="*/ 17 w 32"/>
                  <a:gd name="T41" fmla="*/ 0 h 29"/>
                  <a:gd name="T42" fmla="*/ 15 w 32"/>
                  <a:gd name="T43" fmla="*/ 0 h 29"/>
                  <a:gd name="T44" fmla="*/ 12 w 32"/>
                  <a:gd name="T45" fmla="*/ 0 h 29"/>
                  <a:gd name="T46" fmla="*/ 10 w 32"/>
                  <a:gd name="T47" fmla="*/ 0 h 29"/>
                  <a:gd name="T48" fmla="*/ 7 w 32"/>
                  <a:gd name="T49" fmla="*/ 2 h 29"/>
                  <a:gd name="T50" fmla="*/ 5 w 32"/>
                  <a:gd name="T51" fmla="*/ 2 h 29"/>
                  <a:gd name="T52" fmla="*/ 5 w 32"/>
                  <a:gd name="T53" fmla="*/ 5 h 29"/>
                  <a:gd name="T54" fmla="*/ 2 w 32"/>
                  <a:gd name="T55" fmla="*/ 7 h 29"/>
                  <a:gd name="T56" fmla="*/ 2 w 32"/>
                  <a:gd name="T57" fmla="*/ 10 h 29"/>
                  <a:gd name="T58" fmla="*/ 0 w 32"/>
                  <a:gd name="T59" fmla="*/ 12 h 29"/>
                  <a:gd name="T60" fmla="*/ 0 w 32"/>
                  <a:gd name="T61" fmla="*/ 15 h 29"/>
                  <a:gd name="T62" fmla="*/ 0 w 32"/>
                  <a:gd name="T63" fmla="*/ 17 h 29"/>
                  <a:gd name="T64" fmla="*/ 2 w 32"/>
                  <a:gd name="T65" fmla="*/ 20 h 29"/>
                  <a:gd name="T66" fmla="*/ 2 w 32"/>
                  <a:gd name="T67" fmla="*/ 22 h 29"/>
                  <a:gd name="T68" fmla="*/ 5 w 32"/>
                  <a:gd name="T69" fmla="*/ 22 h 29"/>
                  <a:gd name="T70" fmla="*/ 5 w 32"/>
                  <a:gd name="T71" fmla="*/ 25 h 29"/>
                  <a:gd name="T72" fmla="*/ 7 w 32"/>
                  <a:gd name="T73" fmla="*/ 27 h 29"/>
                  <a:gd name="T74" fmla="*/ 10 w 32"/>
                  <a:gd name="T75" fmla="*/ 27 h 29"/>
                  <a:gd name="T76" fmla="*/ 12 w 32"/>
                  <a:gd name="T77" fmla="*/ 29 h 29"/>
                  <a:gd name="T78" fmla="*/ 15 w 32"/>
                  <a:gd name="T79" fmla="*/ 29 h 29"/>
                  <a:gd name="T80" fmla="*/ 17 w 32"/>
                  <a:gd name="T81" fmla="*/ 29 h 29"/>
                  <a:gd name="T82" fmla="*/ 17 w 32"/>
                  <a:gd name="T83" fmla="*/ 29 h 29"/>
                  <a:gd name="T84" fmla="*/ 15 w 32"/>
                  <a:gd name="T85" fmla="*/ 29 h 2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2"/>
                  <a:gd name="T130" fmla="*/ 0 h 29"/>
                  <a:gd name="T131" fmla="*/ 32 w 32"/>
                  <a:gd name="T132" fmla="*/ 29 h 2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2" h="29">
                    <a:moveTo>
                      <a:pt x="15" y="29"/>
                    </a:moveTo>
                    <a:lnTo>
                      <a:pt x="20" y="29"/>
                    </a:lnTo>
                    <a:lnTo>
                      <a:pt x="22" y="27"/>
                    </a:lnTo>
                    <a:lnTo>
                      <a:pt x="24" y="27"/>
                    </a:lnTo>
                    <a:lnTo>
                      <a:pt x="27" y="25"/>
                    </a:lnTo>
                    <a:lnTo>
                      <a:pt x="27" y="22"/>
                    </a:lnTo>
                    <a:lnTo>
                      <a:pt x="29" y="22"/>
                    </a:lnTo>
                    <a:lnTo>
                      <a:pt x="29" y="20"/>
                    </a:lnTo>
                    <a:lnTo>
                      <a:pt x="32" y="17"/>
                    </a:lnTo>
                    <a:lnTo>
                      <a:pt x="32" y="15"/>
                    </a:lnTo>
                    <a:lnTo>
                      <a:pt x="32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7" y="5"/>
                    </a:lnTo>
                    <a:lnTo>
                      <a:pt x="27" y="2"/>
                    </a:lnTo>
                    <a:lnTo>
                      <a:pt x="24" y="2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2" y="7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2" y="20"/>
                    </a:lnTo>
                    <a:lnTo>
                      <a:pt x="2" y="22"/>
                    </a:lnTo>
                    <a:lnTo>
                      <a:pt x="5" y="22"/>
                    </a:lnTo>
                    <a:lnTo>
                      <a:pt x="5" y="25"/>
                    </a:lnTo>
                    <a:lnTo>
                      <a:pt x="7" y="27"/>
                    </a:lnTo>
                    <a:lnTo>
                      <a:pt x="10" y="27"/>
                    </a:lnTo>
                    <a:lnTo>
                      <a:pt x="12" y="29"/>
                    </a:lnTo>
                    <a:lnTo>
                      <a:pt x="15" y="29"/>
                    </a:lnTo>
                    <a:lnTo>
                      <a:pt x="17" y="29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Freeform 373"/>
              <p:cNvSpPr>
                <a:spLocks/>
              </p:cNvSpPr>
              <p:nvPr/>
            </p:nvSpPr>
            <p:spPr bwMode="auto">
              <a:xfrm>
                <a:off x="1726" y="2205"/>
                <a:ext cx="32" cy="29"/>
              </a:xfrm>
              <a:custGeom>
                <a:avLst/>
                <a:gdLst>
                  <a:gd name="T0" fmla="*/ 15 w 32"/>
                  <a:gd name="T1" fmla="*/ 29 h 29"/>
                  <a:gd name="T2" fmla="*/ 20 w 32"/>
                  <a:gd name="T3" fmla="*/ 29 h 29"/>
                  <a:gd name="T4" fmla="*/ 20 w 32"/>
                  <a:gd name="T5" fmla="*/ 29 h 29"/>
                  <a:gd name="T6" fmla="*/ 22 w 32"/>
                  <a:gd name="T7" fmla="*/ 27 h 29"/>
                  <a:gd name="T8" fmla="*/ 24 w 32"/>
                  <a:gd name="T9" fmla="*/ 27 h 29"/>
                  <a:gd name="T10" fmla="*/ 27 w 32"/>
                  <a:gd name="T11" fmla="*/ 24 h 29"/>
                  <a:gd name="T12" fmla="*/ 27 w 32"/>
                  <a:gd name="T13" fmla="*/ 22 h 29"/>
                  <a:gd name="T14" fmla="*/ 29 w 32"/>
                  <a:gd name="T15" fmla="*/ 22 h 29"/>
                  <a:gd name="T16" fmla="*/ 29 w 32"/>
                  <a:gd name="T17" fmla="*/ 19 h 29"/>
                  <a:gd name="T18" fmla="*/ 32 w 32"/>
                  <a:gd name="T19" fmla="*/ 17 h 29"/>
                  <a:gd name="T20" fmla="*/ 32 w 32"/>
                  <a:gd name="T21" fmla="*/ 15 h 29"/>
                  <a:gd name="T22" fmla="*/ 32 w 32"/>
                  <a:gd name="T23" fmla="*/ 12 h 29"/>
                  <a:gd name="T24" fmla="*/ 29 w 32"/>
                  <a:gd name="T25" fmla="*/ 10 h 29"/>
                  <a:gd name="T26" fmla="*/ 29 w 32"/>
                  <a:gd name="T27" fmla="*/ 7 h 29"/>
                  <a:gd name="T28" fmla="*/ 27 w 32"/>
                  <a:gd name="T29" fmla="*/ 5 h 29"/>
                  <a:gd name="T30" fmla="*/ 27 w 32"/>
                  <a:gd name="T31" fmla="*/ 2 h 29"/>
                  <a:gd name="T32" fmla="*/ 24 w 32"/>
                  <a:gd name="T33" fmla="*/ 2 h 29"/>
                  <a:gd name="T34" fmla="*/ 22 w 32"/>
                  <a:gd name="T35" fmla="*/ 0 h 29"/>
                  <a:gd name="T36" fmla="*/ 20 w 32"/>
                  <a:gd name="T37" fmla="*/ 0 h 29"/>
                  <a:gd name="T38" fmla="*/ 20 w 32"/>
                  <a:gd name="T39" fmla="*/ 0 h 29"/>
                  <a:gd name="T40" fmla="*/ 17 w 32"/>
                  <a:gd name="T41" fmla="*/ 0 h 29"/>
                  <a:gd name="T42" fmla="*/ 15 w 32"/>
                  <a:gd name="T43" fmla="*/ 0 h 29"/>
                  <a:gd name="T44" fmla="*/ 12 w 32"/>
                  <a:gd name="T45" fmla="*/ 0 h 29"/>
                  <a:gd name="T46" fmla="*/ 10 w 32"/>
                  <a:gd name="T47" fmla="*/ 0 h 29"/>
                  <a:gd name="T48" fmla="*/ 7 w 32"/>
                  <a:gd name="T49" fmla="*/ 2 h 29"/>
                  <a:gd name="T50" fmla="*/ 5 w 32"/>
                  <a:gd name="T51" fmla="*/ 2 h 29"/>
                  <a:gd name="T52" fmla="*/ 5 w 32"/>
                  <a:gd name="T53" fmla="*/ 5 h 29"/>
                  <a:gd name="T54" fmla="*/ 2 w 32"/>
                  <a:gd name="T55" fmla="*/ 7 h 29"/>
                  <a:gd name="T56" fmla="*/ 2 w 32"/>
                  <a:gd name="T57" fmla="*/ 10 h 29"/>
                  <a:gd name="T58" fmla="*/ 0 w 32"/>
                  <a:gd name="T59" fmla="*/ 12 h 29"/>
                  <a:gd name="T60" fmla="*/ 0 w 32"/>
                  <a:gd name="T61" fmla="*/ 15 h 29"/>
                  <a:gd name="T62" fmla="*/ 0 w 32"/>
                  <a:gd name="T63" fmla="*/ 17 h 29"/>
                  <a:gd name="T64" fmla="*/ 2 w 32"/>
                  <a:gd name="T65" fmla="*/ 19 h 29"/>
                  <a:gd name="T66" fmla="*/ 2 w 32"/>
                  <a:gd name="T67" fmla="*/ 22 h 29"/>
                  <a:gd name="T68" fmla="*/ 5 w 32"/>
                  <a:gd name="T69" fmla="*/ 22 h 29"/>
                  <a:gd name="T70" fmla="*/ 5 w 32"/>
                  <a:gd name="T71" fmla="*/ 24 h 29"/>
                  <a:gd name="T72" fmla="*/ 7 w 32"/>
                  <a:gd name="T73" fmla="*/ 27 h 29"/>
                  <a:gd name="T74" fmla="*/ 10 w 32"/>
                  <a:gd name="T75" fmla="*/ 27 h 29"/>
                  <a:gd name="T76" fmla="*/ 12 w 32"/>
                  <a:gd name="T77" fmla="*/ 29 h 29"/>
                  <a:gd name="T78" fmla="*/ 15 w 32"/>
                  <a:gd name="T79" fmla="*/ 29 h 29"/>
                  <a:gd name="T80" fmla="*/ 17 w 32"/>
                  <a:gd name="T81" fmla="*/ 29 h 29"/>
                  <a:gd name="T82" fmla="*/ 17 w 32"/>
                  <a:gd name="T83" fmla="*/ 29 h 29"/>
                  <a:gd name="T84" fmla="*/ 15 w 32"/>
                  <a:gd name="T85" fmla="*/ 29 h 2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2"/>
                  <a:gd name="T130" fmla="*/ 0 h 29"/>
                  <a:gd name="T131" fmla="*/ 32 w 32"/>
                  <a:gd name="T132" fmla="*/ 29 h 2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2" h="29">
                    <a:moveTo>
                      <a:pt x="15" y="29"/>
                    </a:moveTo>
                    <a:lnTo>
                      <a:pt x="20" y="29"/>
                    </a:lnTo>
                    <a:lnTo>
                      <a:pt x="22" y="27"/>
                    </a:lnTo>
                    <a:lnTo>
                      <a:pt x="24" y="27"/>
                    </a:lnTo>
                    <a:lnTo>
                      <a:pt x="27" y="24"/>
                    </a:lnTo>
                    <a:lnTo>
                      <a:pt x="27" y="22"/>
                    </a:lnTo>
                    <a:lnTo>
                      <a:pt x="29" y="22"/>
                    </a:lnTo>
                    <a:lnTo>
                      <a:pt x="29" y="19"/>
                    </a:lnTo>
                    <a:lnTo>
                      <a:pt x="32" y="17"/>
                    </a:lnTo>
                    <a:lnTo>
                      <a:pt x="32" y="15"/>
                    </a:lnTo>
                    <a:lnTo>
                      <a:pt x="32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7" y="5"/>
                    </a:lnTo>
                    <a:lnTo>
                      <a:pt x="27" y="2"/>
                    </a:lnTo>
                    <a:lnTo>
                      <a:pt x="24" y="2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2" y="7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2" y="19"/>
                    </a:lnTo>
                    <a:lnTo>
                      <a:pt x="2" y="22"/>
                    </a:lnTo>
                    <a:lnTo>
                      <a:pt x="5" y="22"/>
                    </a:lnTo>
                    <a:lnTo>
                      <a:pt x="5" y="24"/>
                    </a:lnTo>
                    <a:lnTo>
                      <a:pt x="7" y="27"/>
                    </a:lnTo>
                    <a:lnTo>
                      <a:pt x="10" y="27"/>
                    </a:lnTo>
                    <a:lnTo>
                      <a:pt x="12" y="29"/>
                    </a:lnTo>
                    <a:lnTo>
                      <a:pt x="15" y="29"/>
                    </a:lnTo>
                    <a:lnTo>
                      <a:pt x="17" y="29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Freeform 374"/>
              <p:cNvSpPr>
                <a:spLocks/>
              </p:cNvSpPr>
              <p:nvPr/>
            </p:nvSpPr>
            <p:spPr bwMode="auto">
              <a:xfrm>
                <a:off x="1726" y="2387"/>
                <a:ext cx="32" cy="29"/>
              </a:xfrm>
              <a:custGeom>
                <a:avLst/>
                <a:gdLst>
                  <a:gd name="T0" fmla="*/ 15 w 32"/>
                  <a:gd name="T1" fmla="*/ 29 h 29"/>
                  <a:gd name="T2" fmla="*/ 20 w 32"/>
                  <a:gd name="T3" fmla="*/ 29 h 29"/>
                  <a:gd name="T4" fmla="*/ 20 w 32"/>
                  <a:gd name="T5" fmla="*/ 29 h 29"/>
                  <a:gd name="T6" fmla="*/ 22 w 32"/>
                  <a:gd name="T7" fmla="*/ 27 h 29"/>
                  <a:gd name="T8" fmla="*/ 24 w 32"/>
                  <a:gd name="T9" fmla="*/ 27 h 29"/>
                  <a:gd name="T10" fmla="*/ 27 w 32"/>
                  <a:gd name="T11" fmla="*/ 24 h 29"/>
                  <a:gd name="T12" fmla="*/ 27 w 32"/>
                  <a:gd name="T13" fmla="*/ 22 h 29"/>
                  <a:gd name="T14" fmla="*/ 29 w 32"/>
                  <a:gd name="T15" fmla="*/ 22 h 29"/>
                  <a:gd name="T16" fmla="*/ 29 w 32"/>
                  <a:gd name="T17" fmla="*/ 20 h 29"/>
                  <a:gd name="T18" fmla="*/ 32 w 32"/>
                  <a:gd name="T19" fmla="*/ 17 h 29"/>
                  <a:gd name="T20" fmla="*/ 32 w 32"/>
                  <a:gd name="T21" fmla="*/ 15 h 29"/>
                  <a:gd name="T22" fmla="*/ 32 w 32"/>
                  <a:gd name="T23" fmla="*/ 12 h 29"/>
                  <a:gd name="T24" fmla="*/ 29 w 32"/>
                  <a:gd name="T25" fmla="*/ 10 h 29"/>
                  <a:gd name="T26" fmla="*/ 29 w 32"/>
                  <a:gd name="T27" fmla="*/ 7 h 29"/>
                  <a:gd name="T28" fmla="*/ 27 w 32"/>
                  <a:gd name="T29" fmla="*/ 5 h 29"/>
                  <a:gd name="T30" fmla="*/ 27 w 32"/>
                  <a:gd name="T31" fmla="*/ 2 h 29"/>
                  <a:gd name="T32" fmla="*/ 24 w 32"/>
                  <a:gd name="T33" fmla="*/ 2 h 29"/>
                  <a:gd name="T34" fmla="*/ 22 w 32"/>
                  <a:gd name="T35" fmla="*/ 0 h 29"/>
                  <a:gd name="T36" fmla="*/ 20 w 32"/>
                  <a:gd name="T37" fmla="*/ 0 h 29"/>
                  <a:gd name="T38" fmla="*/ 20 w 32"/>
                  <a:gd name="T39" fmla="*/ 0 h 29"/>
                  <a:gd name="T40" fmla="*/ 17 w 32"/>
                  <a:gd name="T41" fmla="*/ 0 h 29"/>
                  <a:gd name="T42" fmla="*/ 15 w 32"/>
                  <a:gd name="T43" fmla="*/ 0 h 29"/>
                  <a:gd name="T44" fmla="*/ 12 w 32"/>
                  <a:gd name="T45" fmla="*/ 0 h 29"/>
                  <a:gd name="T46" fmla="*/ 10 w 32"/>
                  <a:gd name="T47" fmla="*/ 0 h 29"/>
                  <a:gd name="T48" fmla="*/ 7 w 32"/>
                  <a:gd name="T49" fmla="*/ 2 h 29"/>
                  <a:gd name="T50" fmla="*/ 5 w 32"/>
                  <a:gd name="T51" fmla="*/ 2 h 29"/>
                  <a:gd name="T52" fmla="*/ 5 w 32"/>
                  <a:gd name="T53" fmla="*/ 5 h 29"/>
                  <a:gd name="T54" fmla="*/ 2 w 32"/>
                  <a:gd name="T55" fmla="*/ 7 h 29"/>
                  <a:gd name="T56" fmla="*/ 2 w 32"/>
                  <a:gd name="T57" fmla="*/ 10 h 29"/>
                  <a:gd name="T58" fmla="*/ 0 w 32"/>
                  <a:gd name="T59" fmla="*/ 12 h 29"/>
                  <a:gd name="T60" fmla="*/ 0 w 32"/>
                  <a:gd name="T61" fmla="*/ 15 h 29"/>
                  <a:gd name="T62" fmla="*/ 0 w 32"/>
                  <a:gd name="T63" fmla="*/ 17 h 29"/>
                  <a:gd name="T64" fmla="*/ 2 w 32"/>
                  <a:gd name="T65" fmla="*/ 20 h 29"/>
                  <a:gd name="T66" fmla="*/ 2 w 32"/>
                  <a:gd name="T67" fmla="*/ 22 h 29"/>
                  <a:gd name="T68" fmla="*/ 5 w 32"/>
                  <a:gd name="T69" fmla="*/ 22 h 29"/>
                  <a:gd name="T70" fmla="*/ 5 w 32"/>
                  <a:gd name="T71" fmla="*/ 24 h 29"/>
                  <a:gd name="T72" fmla="*/ 7 w 32"/>
                  <a:gd name="T73" fmla="*/ 27 h 29"/>
                  <a:gd name="T74" fmla="*/ 10 w 32"/>
                  <a:gd name="T75" fmla="*/ 27 h 29"/>
                  <a:gd name="T76" fmla="*/ 12 w 32"/>
                  <a:gd name="T77" fmla="*/ 29 h 29"/>
                  <a:gd name="T78" fmla="*/ 15 w 32"/>
                  <a:gd name="T79" fmla="*/ 29 h 29"/>
                  <a:gd name="T80" fmla="*/ 17 w 32"/>
                  <a:gd name="T81" fmla="*/ 29 h 29"/>
                  <a:gd name="T82" fmla="*/ 17 w 32"/>
                  <a:gd name="T83" fmla="*/ 29 h 29"/>
                  <a:gd name="T84" fmla="*/ 15 w 32"/>
                  <a:gd name="T85" fmla="*/ 29 h 2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2"/>
                  <a:gd name="T130" fmla="*/ 0 h 29"/>
                  <a:gd name="T131" fmla="*/ 32 w 32"/>
                  <a:gd name="T132" fmla="*/ 29 h 2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2" h="29">
                    <a:moveTo>
                      <a:pt x="15" y="29"/>
                    </a:moveTo>
                    <a:lnTo>
                      <a:pt x="20" y="29"/>
                    </a:lnTo>
                    <a:lnTo>
                      <a:pt x="22" y="27"/>
                    </a:lnTo>
                    <a:lnTo>
                      <a:pt x="24" y="27"/>
                    </a:lnTo>
                    <a:lnTo>
                      <a:pt x="27" y="24"/>
                    </a:lnTo>
                    <a:lnTo>
                      <a:pt x="27" y="22"/>
                    </a:lnTo>
                    <a:lnTo>
                      <a:pt x="29" y="22"/>
                    </a:lnTo>
                    <a:lnTo>
                      <a:pt x="29" y="20"/>
                    </a:lnTo>
                    <a:lnTo>
                      <a:pt x="32" y="17"/>
                    </a:lnTo>
                    <a:lnTo>
                      <a:pt x="32" y="15"/>
                    </a:lnTo>
                    <a:lnTo>
                      <a:pt x="32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7" y="5"/>
                    </a:lnTo>
                    <a:lnTo>
                      <a:pt x="27" y="2"/>
                    </a:lnTo>
                    <a:lnTo>
                      <a:pt x="24" y="2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2" y="7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2" y="20"/>
                    </a:lnTo>
                    <a:lnTo>
                      <a:pt x="2" y="22"/>
                    </a:lnTo>
                    <a:lnTo>
                      <a:pt x="5" y="22"/>
                    </a:lnTo>
                    <a:lnTo>
                      <a:pt x="5" y="24"/>
                    </a:lnTo>
                    <a:lnTo>
                      <a:pt x="7" y="27"/>
                    </a:lnTo>
                    <a:lnTo>
                      <a:pt x="10" y="27"/>
                    </a:lnTo>
                    <a:lnTo>
                      <a:pt x="12" y="29"/>
                    </a:lnTo>
                    <a:lnTo>
                      <a:pt x="15" y="29"/>
                    </a:lnTo>
                    <a:lnTo>
                      <a:pt x="17" y="29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Freeform 375"/>
              <p:cNvSpPr>
                <a:spLocks/>
              </p:cNvSpPr>
              <p:nvPr/>
            </p:nvSpPr>
            <p:spPr bwMode="auto">
              <a:xfrm>
                <a:off x="2934" y="2525"/>
                <a:ext cx="30" cy="29"/>
              </a:xfrm>
              <a:custGeom>
                <a:avLst/>
                <a:gdLst>
                  <a:gd name="T0" fmla="*/ 15 w 30"/>
                  <a:gd name="T1" fmla="*/ 27 h 29"/>
                  <a:gd name="T2" fmla="*/ 17 w 30"/>
                  <a:gd name="T3" fmla="*/ 29 h 29"/>
                  <a:gd name="T4" fmla="*/ 20 w 30"/>
                  <a:gd name="T5" fmla="*/ 29 h 29"/>
                  <a:gd name="T6" fmla="*/ 22 w 30"/>
                  <a:gd name="T7" fmla="*/ 27 h 29"/>
                  <a:gd name="T8" fmla="*/ 25 w 30"/>
                  <a:gd name="T9" fmla="*/ 27 h 29"/>
                  <a:gd name="T10" fmla="*/ 25 w 30"/>
                  <a:gd name="T11" fmla="*/ 24 h 29"/>
                  <a:gd name="T12" fmla="*/ 27 w 30"/>
                  <a:gd name="T13" fmla="*/ 22 h 29"/>
                  <a:gd name="T14" fmla="*/ 27 w 30"/>
                  <a:gd name="T15" fmla="*/ 22 h 29"/>
                  <a:gd name="T16" fmla="*/ 30 w 30"/>
                  <a:gd name="T17" fmla="*/ 19 h 29"/>
                  <a:gd name="T18" fmla="*/ 30 w 30"/>
                  <a:gd name="T19" fmla="*/ 17 h 29"/>
                  <a:gd name="T20" fmla="*/ 30 w 30"/>
                  <a:gd name="T21" fmla="*/ 14 h 29"/>
                  <a:gd name="T22" fmla="*/ 30 w 30"/>
                  <a:gd name="T23" fmla="*/ 12 h 29"/>
                  <a:gd name="T24" fmla="*/ 30 w 30"/>
                  <a:gd name="T25" fmla="*/ 10 h 29"/>
                  <a:gd name="T26" fmla="*/ 27 w 30"/>
                  <a:gd name="T27" fmla="*/ 7 h 29"/>
                  <a:gd name="T28" fmla="*/ 27 w 30"/>
                  <a:gd name="T29" fmla="*/ 5 h 29"/>
                  <a:gd name="T30" fmla="*/ 25 w 30"/>
                  <a:gd name="T31" fmla="*/ 2 h 29"/>
                  <a:gd name="T32" fmla="*/ 25 w 30"/>
                  <a:gd name="T33" fmla="*/ 2 h 29"/>
                  <a:gd name="T34" fmla="*/ 22 w 30"/>
                  <a:gd name="T35" fmla="*/ 0 h 29"/>
                  <a:gd name="T36" fmla="*/ 20 w 30"/>
                  <a:gd name="T37" fmla="*/ 0 h 29"/>
                  <a:gd name="T38" fmla="*/ 17 w 30"/>
                  <a:gd name="T39" fmla="*/ 0 h 29"/>
                  <a:gd name="T40" fmla="*/ 15 w 30"/>
                  <a:gd name="T41" fmla="*/ 0 h 29"/>
                  <a:gd name="T42" fmla="*/ 12 w 30"/>
                  <a:gd name="T43" fmla="*/ 0 h 29"/>
                  <a:gd name="T44" fmla="*/ 10 w 30"/>
                  <a:gd name="T45" fmla="*/ 0 h 29"/>
                  <a:gd name="T46" fmla="*/ 7 w 30"/>
                  <a:gd name="T47" fmla="*/ 0 h 29"/>
                  <a:gd name="T48" fmla="*/ 5 w 30"/>
                  <a:gd name="T49" fmla="*/ 2 h 29"/>
                  <a:gd name="T50" fmla="*/ 5 w 30"/>
                  <a:gd name="T51" fmla="*/ 2 h 29"/>
                  <a:gd name="T52" fmla="*/ 3 w 30"/>
                  <a:gd name="T53" fmla="*/ 5 h 29"/>
                  <a:gd name="T54" fmla="*/ 0 w 30"/>
                  <a:gd name="T55" fmla="*/ 7 h 29"/>
                  <a:gd name="T56" fmla="*/ 0 w 30"/>
                  <a:gd name="T57" fmla="*/ 10 h 29"/>
                  <a:gd name="T58" fmla="*/ 0 w 30"/>
                  <a:gd name="T59" fmla="*/ 12 h 29"/>
                  <a:gd name="T60" fmla="*/ 0 w 30"/>
                  <a:gd name="T61" fmla="*/ 14 h 29"/>
                  <a:gd name="T62" fmla="*/ 0 w 30"/>
                  <a:gd name="T63" fmla="*/ 17 h 29"/>
                  <a:gd name="T64" fmla="*/ 0 w 30"/>
                  <a:gd name="T65" fmla="*/ 19 h 29"/>
                  <a:gd name="T66" fmla="*/ 0 w 30"/>
                  <a:gd name="T67" fmla="*/ 22 h 29"/>
                  <a:gd name="T68" fmla="*/ 3 w 30"/>
                  <a:gd name="T69" fmla="*/ 22 h 29"/>
                  <a:gd name="T70" fmla="*/ 5 w 30"/>
                  <a:gd name="T71" fmla="*/ 24 h 29"/>
                  <a:gd name="T72" fmla="*/ 5 w 30"/>
                  <a:gd name="T73" fmla="*/ 27 h 29"/>
                  <a:gd name="T74" fmla="*/ 7 w 30"/>
                  <a:gd name="T75" fmla="*/ 27 h 29"/>
                  <a:gd name="T76" fmla="*/ 10 w 30"/>
                  <a:gd name="T77" fmla="*/ 29 h 29"/>
                  <a:gd name="T78" fmla="*/ 12 w 30"/>
                  <a:gd name="T79" fmla="*/ 29 h 29"/>
                  <a:gd name="T80" fmla="*/ 15 w 30"/>
                  <a:gd name="T81" fmla="*/ 29 h 29"/>
                  <a:gd name="T82" fmla="*/ 15 w 30"/>
                  <a:gd name="T83" fmla="*/ 29 h 29"/>
                  <a:gd name="T84" fmla="*/ 15 w 30"/>
                  <a:gd name="T85" fmla="*/ 27 h 2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0"/>
                  <a:gd name="T130" fmla="*/ 0 h 29"/>
                  <a:gd name="T131" fmla="*/ 30 w 30"/>
                  <a:gd name="T132" fmla="*/ 29 h 2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0" h="29">
                    <a:moveTo>
                      <a:pt x="15" y="27"/>
                    </a:moveTo>
                    <a:lnTo>
                      <a:pt x="17" y="29"/>
                    </a:lnTo>
                    <a:lnTo>
                      <a:pt x="20" y="29"/>
                    </a:lnTo>
                    <a:lnTo>
                      <a:pt x="22" y="27"/>
                    </a:lnTo>
                    <a:lnTo>
                      <a:pt x="25" y="27"/>
                    </a:lnTo>
                    <a:lnTo>
                      <a:pt x="25" y="24"/>
                    </a:lnTo>
                    <a:lnTo>
                      <a:pt x="27" y="22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30" y="14"/>
                    </a:lnTo>
                    <a:lnTo>
                      <a:pt x="30" y="12"/>
                    </a:lnTo>
                    <a:lnTo>
                      <a:pt x="30" y="10"/>
                    </a:lnTo>
                    <a:lnTo>
                      <a:pt x="27" y="7"/>
                    </a:lnTo>
                    <a:lnTo>
                      <a:pt x="27" y="5"/>
                    </a:lnTo>
                    <a:lnTo>
                      <a:pt x="25" y="2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3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2"/>
                    </a:lnTo>
                    <a:lnTo>
                      <a:pt x="3" y="22"/>
                    </a:lnTo>
                    <a:lnTo>
                      <a:pt x="5" y="24"/>
                    </a:lnTo>
                    <a:lnTo>
                      <a:pt x="5" y="27"/>
                    </a:lnTo>
                    <a:lnTo>
                      <a:pt x="7" y="27"/>
                    </a:lnTo>
                    <a:lnTo>
                      <a:pt x="10" y="29"/>
                    </a:lnTo>
                    <a:lnTo>
                      <a:pt x="12" y="29"/>
                    </a:lnTo>
                    <a:lnTo>
                      <a:pt x="15" y="29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Rectangle 376"/>
              <p:cNvSpPr>
                <a:spLocks noChangeArrowheads="1"/>
              </p:cNvSpPr>
              <p:nvPr/>
            </p:nvSpPr>
            <p:spPr bwMode="auto">
              <a:xfrm>
                <a:off x="2954" y="1912"/>
                <a:ext cx="43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3" name="Rectangle 377"/>
              <p:cNvSpPr>
                <a:spLocks noChangeArrowheads="1"/>
              </p:cNvSpPr>
              <p:nvPr/>
            </p:nvSpPr>
            <p:spPr bwMode="auto">
              <a:xfrm>
                <a:off x="2993" y="1912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h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4" name="Rectangle 378"/>
              <p:cNvSpPr>
                <a:spLocks noChangeArrowheads="1"/>
              </p:cNvSpPr>
              <p:nvPr/>
            </p:nvSpPr>
            <p:spPr bwMode="auto">
              <a:xfrm>
                <a:off x="3027" y="1912"/>
                <a:ext cx="14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5" name="Rectangle 379"/>
              <p:cNvSpPr>
                <a:spLocks noChangeArrowheads="1"/>
              </p:cNvSpPr>
              <p:nvPr/>
            </p:nvSpPr>
            <p:spPr bwMode="auto">
              <a:xfrm>
                <a:off x="3040" y="1912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f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6" name="Rectangle 380"/>
              <p:cNvSpPr>
                <a:spLocks noChangeArrowheads="1"/>
              </p:cNvSpPr>
              <p:nvPr/>
            </p:nvSpPr>
            <p:spPr bwMode="auto">
              <a:xfrm>
                <a:off x="3057" y="1912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7" name="Rectangle 381"/>
              <p:cNvSpPr>
                <a:spLocks noChangeArrowheads="1"/>
              </p:cNvSpPr>
              <p:nvPr/>
            </p:nvSpPr>
            <p:spPr bwMode="auto">
              <a:xfrm>
                <a:off x="3074" y="1912"/>
                <a:ext cx="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kumimoji="0"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68" name="Rectangle 382"/>
              <p:cNvSpPr>
                <a:spLocks noChangeArrowheads="1"/>
              </p:cNvSpPr>
              <p:nvPr/>
            </p:nvSpPr>
            <p:spPr bwMode="auto">
              <a:xfrm>
                <a:off x="2944" y="1983"/>
                <a:ext cx="14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9" name="Rectangle 383"/>
              <p:cNvSpPr>
                <a:spLocks noChangeArrowheads="1"/>
              </p:cNvSpPr>
              <p:nvPr/>
            </p:nvSpPr>
            <p:spPr bwMode="auto">
              <a:xfrm>
                <a:off x="2956" y="198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0" name="Rectangle 384"/>
              <p:cNvSpPr>
                <a:spLocks noChangeArrowheads="1"/>
              </p:cNvSpPr>
              <p:nvPr/>
            </p:nvSpPr>
            <p:spPr bwMode="auto">
              <a:xfrm>
                <a:off x="2991" y="1983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f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1" name="Rectangle 385"/>
              <p:cNvSpPr>
                <a:spLocks noChangeArrowheads="1"/>
              </p:cNvSpPr>
              <p:nvPr/>
            </p:nvSpPr>
            <p:spPr bwMode="auto">
              <a:xfrm>
                <a:off x="3008" y="1983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2" name="Rectangle 386"/>
              <p:cNvSpPr>
                <a:spLocks noChangeArrowheads="1"/>
              </p:cNvSpPr>
              <p:nvPr/>
            </p:nvSpPr>
            <p:spPr bwMode="auto">
              <a:xfrm>
                <a:off x="3025" y="1983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3" name="Rectangle 387"/>
              <p:cNvSpPr>
                <a:spLocks noChangeArrowheads="1"/>
              </p:cNvSpPr>
              <p:nvPr/>
            </p:nvSpPr>
            <p:spPr bwMode="auto">
              <a:xfrm>
                <a:off x="3042" y="1983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000000"/>
                    </a:solidFill>
                    <a:latin typeface="Arial" charset="0"/>
                  </a:rPr>
                  <a:t>2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4" name="Freeform 388"/>
              <p:cNvSpPr>
                <a:spLocks/>
              </p:cNvSpPr>
              <p:nvPr/>
            </p:nvSpPr>
            <p:spPr bwMode="auto">
              <a:xfrm>
                <a:off x="4137" y="2557"/>
                <a:ext cx="30" cy="29"/>
              </a:xfrm>
              <a:custGeom>
                <a:avLst/>
                <a:gdLst>
                  <a:gd name="T0" fmla="*/ 13 w 30"/>
                  <a:gd name="T1" fmla="*/ 29 h 29"/>
                  <a:gd name="T2" fmla="*/ 18 w 30"/>
                  <a:gd name="T3" fmla="*/ 29 h 29"/>
                  <a:gd name="T4" fmla="*/ 20 w 30"/>
                  <a:gd name="T5" fmla="*/ 29 h 29"/>
                  <a:gd name="T6" fmla="*/ 22 w 30"/>
                  <a:gd name="T7" fmla="*/ 27 h 29"/>
                  <a:gd name="T8" fmla="*/ 22 w 30"/>
                  <a:gd name="T9" fmla="*/ 27 h 29"/>
                  <a:gd name="T10" fmla="*/ 25 w 30"/>
                  <a:gd name="T11" fmla="*/ 24 h 29"/>
                  <a:gd name="T12" fmla="*/ 27 w 30"/>
                  <a:gd name="T13" fmla="*/ 22 h 29"/>
                  <a:gd name="T14" fmla="*/ 27 w 30"/>
                  <a:gd name="T15" fmla="*/ 22 h 29"/>
                  <a:gd name="T16" fmla="*/ 30 w 30"/>
                  <a:gd name="T17" fmla="*/ 19 h 29"/>
                  <a:gd name="T18" fmla="*/ 30 w 30"/>
                  <a:gd name="T19" fmla="*/ 17 h 29"/>
                  <a:gd name="T20" fmla="*/ 30 w 30"/>
                  <a:gd name="T21" fmla="*/ 14 h 29"/>
                  <a:gd name="T22" fmla="*/ 30 w 30"/>
                  <a:gd name="T23" fmla="*/ 12 h 29"/>
                  <a:gd name="T24" fmla="*/ 30 w 30"/>
                  <a:gd name="T25" fmla="*/ 9 h 29"/>
                  <a:gd name="T26" fmla="*/ 27 w 30"/>
                  <a:gd name="T27" fmla="*/ 7 h 29"/>
                  <a:gd name="T28" fmla="*/ 27 w 30"/>
                  <a:gd name="T29" fmla="*/ 5 h 29"/>
                  <a:gd name="T30" fmla="*/ 25 w 30"/>
                  <a:gd name="T31" fmla="*/ 2 h 29"/>
                  <a:gd name="T32" fmla="*/ 22 w 30"/>
                  <a:gd name="T33" fmla="*/ 2 h 29"/>
                  <a:gd name="T34" fmla="*/ 22 w 30"/>
                  <a:gd name="T35" fmla="*/ 0 h 29"/>
                  <a:gd name="T36" fmla="*/ 20 w 30"/>
                  <a:gd name="T37" fmla="*/ 0 h 29"/>
                  <a:gd name="T38" fmla="*/ 18 w 30"/>
                  <a:gd name="T39" fmla="*/ 0 h 29"/>
                  <a:gd name="T40" fmla="*/ 15 w 30"/>
                  <a:gd name="T41" fmla="*/ 0 h 29"/>
                  <a:gd name="T42" fmla="*/ 13 w 30"/>
                  <a:gd name="T43" fmla="*/ 0 h 29"/>
                  <a:gd name="T44" fmla="*/ 10 w 30"/>
                  <a:gd name="T45" fmla="*/ 0 h 29"/>
                  <a:gd name="T46" fmla="*/ 8 w 30"/>
                  <a:gd name="T47" fmla="*/ 0 h 29"/>
                  <a:gd name="T48" fmla="*/ 5 w 30"/>
                  <a:gd name="T49" fmla="*/ 2 h 29"/>
                  <a:gd name="T50" fmla="*/ 3 w 30"/>
                  <a:gd name="T51" fmla="*/ 2 h 29"/>
                  <a:gd name="T52" fmla="*/ 3 w 30"/>
                  <a:gd name="T53" fmla="*/ 5 h 29"/>
                  <a:gd name="T54" fmla="*/ 0 w 30"/>
                  <a:gd name="T55" fmla="*/ 7 h 29"/>
                  <a:gd name="T56" fmla="*/ 0 w 30"/>
                  <a:gd name="T57" fmla="*/ 9 h 29"/>
                  <a:gd name="T58" fmla="*/ 0 w 30"/>
                  <a:gd name="T59" fmla="*/ 12 h 29"/>
                  <a:gd name="T60" fmla="*/ 0 w 30"/>
                  <a:gd name="T61" fmla="*/ 14 h 29"/>
                  <a:gd name="T62" fmla="*/ 0 w 30"/>
                  <a:gd name="T63" fmla="*/ 17 h 29"/>
                  <a:gd name="T64" fmla="*/ 0 w 30"/>
                  <a:gd name="T65" fmla="*/ 19 h 29"/>
                  <a:gd name="T66" fmla="*/ 0 w 30"/>
                  <a:gd name="T67" fmla="*/ 22 h 29"/>
                  <a:gd name="T68" fmla="*/ 3 w 30"/>
                  <a:gd name="T69" fmla="*/ 22 h 29"/>
                  <a:gd name="T70" fmla="*/ 3 w 30"/>
                  <a:gd name="T71" fmla="*/ 24 h 29"/>
                  <a:gd name="T72" fmla="*/ 5 w 30"/>
                  <a:gd name="T73" fmla="*/ 27 h 29"/>
                  <a:gd name="T74" fmla="*/ 8 w 30"/>
                  <a:gd name="T75" fmla="*/ 27 h 29"/>
                  <a:gd name="T76" fmla="*/ 10 w 30"/>
                  <a:gd name="T77" fmla="*/ 29 h 29"/>
                  <a:gd name="T78" fmla="*/ 13 w 30"/>
                  <a:gd name="T79" fmla="*/ 29 h 29"/>
                  <a:gd name="T80" fmla="*/ 15 w 30"/>
                  <a:gd name="T81" fmla="*/ 29 h 29"/>
                  <a:gd name="T82" fmla="*/ 15 w 30"/>
                  <a:gd name="T83" fmla="*/ 29 h 29"/>
                  <a:gd name="T84" fmla="*/ 13 w 30"/>
                  <a:gd name="T85" fmla="*/ 29 h 2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0"/>
                  <a:gd name="T130" fmla="*/ 0 h 29"/>
                  <a:gd name="T131" fmla="*/ 30 w 30"/>
                  <a:gd name="T132" fmla="*/ 29 h 2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0" h="29">
                    <a:moveTo>
                      <a:pt x="13" y="29"/>
                    </a:moveTo>
                    <a:lnTo>
                      <a:pt x="18" y="29"/>
                    </a:lnTo>
                    <a:lnTo>
                      <a:pt x="20" y="29"/>
                    </a:lnTo>
                    <a:lnTo>
                      <a:pt x="22" y="27"/>
                    </a:lnTo>
                    <a:lnTo>
                      <a:pt x="25" y="24"/>
                    </a:lnTo>
                    <a:lnTo>
                      <a:pt x="27" y="22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30" y="14"/>
                    </a:lnTo>
                    <a:lnTo>
                      <a:pt x="30" y="12"/>
                    </a:lnTo>
                    <a:lnTo>
                      <a:pt x="30" y="9"/>
                    </a:lnTo>
                    <a:lnTo>
                      <a:pt x="27" y="7"/>
                    </a:lnTo>
                    <a:lnTo>
                      <a:pt x="27" y="5"/>
                    </a:lnTo>
                    <a:lnTo>
                      <a:pt x="25" y="2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2"/>
                    </a:lnTo>
                    <a:lnTo>
                      <a:pt x="3" y="22"/>
                    </a:lnTo>
                    <a:lnTo>
                      <a:pt x="3" y="24"/>
                    </a:lnTo>
                    <a:lnTo>
                      <a:pt x="5" y="27"/>
                    </a:lnTo>
                    <a:lnTo>
                      <a:pt x="8" y="27"/>
                    </a:lnTo>
                    <a:lnTo>
                      <a:pt x="10" y="29"/>
                    </a:lnTo>
                    <a:lnTo>
                      <a:pt x="13" y="29"/>
                    </a:lnTo>
                    <a:lnTo>
                      <a:pt x="15" y="29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" name="Rectangle 389"/>
              <p:cNvSpPr>
                <a:spLocks noChangeArrowheads="1"/>
              </p:cNvSpPr>
              <p:nvPr/>
            </p:nvSpPr>
            <p:spPr bwMode="auto">
              <a:xfrm rot="-5400000">
                <a:off x="2209" y="2025"/>
                <a:ext cx="4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6" name="Rectangle 390"/>
              <p:cNvSpPr>
                <a:spLocks noChangeArrowheads="1"/>
              </p:cNvSpPr>
              <p:nvPr/>
            </p:nvSpPr>
            <p:spPr bwMode="auto">
              <a:xfrm rot="-5400000">
                <a:off x="2214" y="1985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7" name="Rectangle 391"/>
              <p:cNvSpPr>
                <a:spLocks noChangeArrowheads="1"/>
              </p:cNvSpPr>
              <p:nvPr/>
            </p:nvSpPr>
            <p:spPr bwMode="auto">
              <a:xfrm rot="-5400000">
                <a:off x="2214" y="1951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g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8" name="Rectangle 392"/>
              <p:cNvSpPr>
                <a:spLocks noChangeArrowheads="1"/>
              </p:cNvSpPr>
              <p:nvPr/>
            </p:nvSpPr>
            <p:spPr bwMode="auto">
              <a:xfrm rot="-5400000">
                <a:off x="2202" y="1906"/>
                <a:ext cx="60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W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9" name="Rectangle 393"/>
              <p:cNvSpPr>
                <a:spLocks noChangeArrowheads="1"/>
              </p:cNvSpPr>
              <p:nvPr/>
            </p:nvSpPr>
            <p:spPr bwMode="auto">
              <a:xfrm rot="-5400000">
                <a:off x="2221" y="1867"/>
                <a:ext cx="21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0" name="Rectangle 394"/>
              <p:cNvSpPr>
                <a:spLocks noChangeArrowheads="1"/>
              </p:cNvSpPr>
              <p:nvPr/>
            </p:nvSpPr>
            <p:spPr bwMode="auto">
              <a:xfrm rot="-5400000">
                <a:off x="2225" y="1852"/>
                <a:ext cx="14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i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1" name="Rectangle 395"/>
              <p:cNvSpPr>
                <a:spLocks noChangeArrowheads="1"/>
              </p:cNvSpPr>
              <p:nvPr/>
            </p:nvSpPr>
            <p:spPr bwMode="auto">
              <a:xfrm rot="-5400000">
                <a:off x="2223" y="1837"/>
                <a:ext cx="18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t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2" name="Rectangle 396"/>
              <p:cNvSpPr>
                <a:spLocks noChangeArrowheads="1"/>
              </p:cNvSpPr>
              <p:nvPr/>
            </p:nvSpPr>
            <p:spPr bwMode="auto">
              <a:xfrm rot="-5400000">
                <a:off x="2214" y="1810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3" name="Rectangle 397"/>
              <p:cNvSpPr>
                <a:spLocks noChangeArrowheads="1"/>
              </p:cNvSpPr>
              <p:nvPr/>
            </p:nvSpPr>
            <p:spPr bwMode="auto">
              <a:xfrm>
                <a:off x="4680" y="3159"/>
                <a:ext cx="53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4" name="Rectangle 398"/>
              <p:cNvSpPr>
                <a:spLocks noChangeArrowheads="1"/>
              </p:cNvSpPr>
              <p:nvPr/>
            </p:nvSpPr>
            <p:spPr bwMode="auto">
              <a:xfrm>
                <a:off x="4732" y="3159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5" name="Rectangle 399"/>
              <p:cNvSpPr>
                <a:spLocks noChangeArrowheads="1"/>
              </p:cNvSpPr>
              <p:nvPr/>
            </p:nvSpPr>
            <p:spPr bwMode="auto">
              <a:xfrm>
                <a:off x="4766" y="3159"/>
                <a:ext cx="53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m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6" name="Rectangle 400"/>
              <p:cNvSpPr>
                <a:spLocks noChangeArrowheads="1"/>
              </p:cNvSpPr>
              <p:nvPr/>
            </p:nvSpPr>
            <p:spPr bwMode="auto">
              <a:xfrm>
                <a:off x="4815" y="3159"/>
                <a:ext cx="4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R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7" name="Rectangle 401"/>
              <p:cNvSpPr>
                <a:spLocks noChangeArrowheads="1"/>
              </p:cNvSpPr>
              <p:nvPr/>
            </p:nvSpPr>
            <p:spPr bwMode="auto">
              <a:xfrm>
                <a:off x="4859" y="3159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e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8" name="Rectangle 402"/>
              <p:cNvSpPr>
                <a:spLocks noChangeArrowheads="1"/>
              </p:cNvSpPr>
              <p:nvPr/>
            </p:nvSpPr>
            <p:spPr bwMode="auto">
              <a:xfrm>
                <a:off x="4894" y="3159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a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9" name="Rectangle 403"/>
              <p:cNvSpPr>
                <a:spLocks noChangeArrowheads="1"/>
              </p:cNvSpPr>
              <p:nvPr/>
            </p:nvSpPr>
            <p:spPr bwMode="auto">
              <a:xfrm>
                <a:off x="4926" y="3159"/>
                <a:ext cx="3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d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0" name="Freeform 404"/>
              <p:cNvSpPr>
                <a:spLocks/>
              </p:cNvSpPr>
              <p:nvPr/>
            </p:nvSpPr>
            <p:spPr bwMode="auto">
              <a:xfrm>
                <a:off x="2367" y="903"/>
                <a:ext cx="250" cy="532"/>
              </a:xfrm>
              <a:custGeom>
                <a:avLst/>
                <a:gdLst>
                  <a:gd name="T0" fmla="*/ 125 w 250"/>
                  <a:gd name="T1" fmla="*/ 532 h 532"/>
                  <a:gd name="T2" fmla="*/ 145 w 250"/>
                  <a:gd name="T3" fmla="*/ 529 h 532"/>
                  <a:gd name="T4" fmla="*/ 164 w 250"/>
                  <a:gd name="T5" fmla="*/ 519 h 532"/>
                  <a:gd name="T6" fmla="*/ 182 w 250"/>
                  <a:gd name="T7" fmla="*/ 502 h 532"/>
                  <a:gd name="T8" fmla="*/ 199 w 250"/>
                  <a:gd name="T9" fmla="*/ 480 h 532"/>
                  <a:gd name="T10" fmla="*/ 213 w 250"/>
                  <a:gd name="T11" fmla="*/ 453 h 532"/>
                  <a:gd name="T12" fmla="*/ 226 w 250"/>
                  <a:gd name="T13" fmla="*/ 423 h 532"/>
                  <a:gd name="T14" fmla="*/ 236 w 250"/>
                  <a:gd name="T15" fmla="*/ 389 h 532"/>
                  <a:gd name="T16" fmla="*/ 243 w 250"/>
                  <a:gd name="T17" fmla="*/ 350 h 532"/>
                  <a:gd name="T18" fmla="*/ 248 w 250"/>
                  <a:gd name="T19" fmla="*/ 310 h 532"/>
                  <a:gd name="T20" fmla="*/ 250 w 250"/>
                  <a:gd name="T21" fmla="*/ 266 h 532"/>
                  <a:gd name="T22" fmla="*/ 248 w 250"/>
                  <a:gd name="T23" fmla="*/ 222 h 532"/>
                  <a:gd name="T24" fmla="*/ 243 w 250"/>
                  <a:gd name="T25" fmla="*/ 182 h 532"/>
                  <a:gd name="T26" fmla="*/ 236 w 250"/>
                  <a:gd name="T27" fmla="*/ 143 h 532"/>
                  <a:gd name="T28" fmla="*/ 226 w 250"/>
                  <a:gd name="T29" fmla="*/ 108 h 532"/>
                  <a:gd name="T30" fmla="*/ 213 w 250"/>
                  <a:gd name="T31" fmla="*/ 79 h 532"/>
                  <a:gd name="T32" fmla="*/ 199 w 250"/>
                  <a:gd name="T33" fmla="*/ 52 h 532"/>
                  <a:gd name="T34" fmla="*/ 182 w 250"/>
                  <a:gd name="T35" fmla="*/ 30 h 532"/>
                  <a:gd name="T36" fmla="*/ 164 w 250"/>
                  <a:gd name="T37" fmla="*/ 13 h 532"/>
                  <a:gd name="T38" fmla="*/ 145 w 250"/>
                  <a:gd name="T39" fmla="*/ 3 h 532"/>
                  <a:gd name="T40" fmla="*/ 125 w 250"/>
                  <a:gd name="T41" fmla="*/ 0 h 532"/>
                  <a:gd name="T42" fmla="*/ 105 w 250"/>
                  <a:gd name="T43" fmla="*/ 3 h 532"/>
                  <a:gd name="T44" fmla="*/ 86 w 250"/>
                  <a:gd name="T45" fmla="*/ 13 h 532"/>
                  <a:gd name="T46" fmla="*/ 69 w 250"/>
                  <a:gd name="T47" fmla="*/ 30 h 532"/>
                  <a:gd name="T48" fmla="*/ 51 w 250"/>
                  <a:gd name="T49" fmla="*/ 52 h 532"/>
                  <a:gd name="T50" fmla="*/ 37 w 250"/>
                  <a:gd name="T51" fmla="*/ 79 h 532"/>
                  <a:gd name="T52" fmla="*/ 24 w 250"/>
                  <a:gd name="T53" fmla="*/ 108 h 532"/>
                  <a:gd name="T54" fmla="*/ 15 w 250"/>
                  <a:gd name="T55" fmla="*/ 143 h 532"/>
                  <a:gd name="T56" fmla="*/ 7 w 250"/>
                  <a:gd name="T57" fmla="*/ 182 h 532"/>
                  <a:gd name="T58" fmla="*/ 2 w 250"/>
                  <a:gd name="T59" fmla="*/ 222 h 532"/>
                  <a:gd name="T60" fmla="*/ 0 w 250"/>
                  <a:gd name="T61" fmla="*/ 266 h 532"/>
                  <a:gd name="T62" fmla="*/ 2 w 250"/>
                  <a:gd name="T63" fmla="*/ 310 h 532"/>
                  <a:gd name="T64" fmla="*/ 7 w 250"/>
                  <a:gd name="T65" fmla="*/ 350 h 532"/>
                  <a:gd name="T66" fmla="*/ 15 w 250"/>
                  <a:gd name="T67" fmla="*/ 389 h 532"/>
                  <a:gd name="T68" fmla="*/ 24 w 250"/>
                  <a:gd name="T69" fmla="*/ 423 h 532"/>
                  <a:gd name="T70" fmla="*/ 37 w 250"/>
                  <a:gd name="T71" fmla="*/ 453 h 532"/>
                  <a:gd name="T72" fmla="*/ 51 w 250"/>
                  <a:gd name="T73" fmla="*/ 480 h 532"/>
                  <a:gd name="T74" fmla="*/ 69 w 250"/>
                  <a:gd name="T75" fmla="*/ 502 h 532"/>
                  <a:gd name="T76" fmla="*/ 86 w 250"/>
                  <a:gd name="T77" fmla="*/ 519 h 532"/>
                  <a:gd name="T78" fmla="*/ 105 w 250"/>
                  <a:gd name="T79" fmla="*/ 529 h 532"/>
                  <a:gd name="T80" fmla="*/ 125 w 250"/>
                  <a:gd name="T81" fmla="*/ 532 h 532"/>
                  <a:gd name="T82" fmla="*/ 125 w 250"/>
                  <a:gd name="T83" fmla="*/ 532 h 53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50"/>
                  <a:gd name="T127" fmla="*/ 0 h 532"/>
                  <a:gd name="T128" fmla="*/ 250 w 250"/>
                  <a:gd name="T129" fmla="*/ 532 h 53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50" h="532">
                    <a:moveTo>
                      <a:pt x="125" y="532"/>
                    </a:moveTo>
                    <a:lnTo>
                      <a:pt x="145" y="529"/>
                    </a:lnTo>
                    <a:lnTo>
                      <a:pt x="164" y="519"/>
                    </a:lnTo>
                    <a:lnTo>
                      <a:pt x="182" y="502"/>
                    </a:lnTo>
                    <a:lnTo>
                      <a:pt x="199" y="480"/>
                    </a:lnTo>
                    <a:lnTo>
                      <a:pt x="213" y="453"/>
                    </a:lnTo>
                    <a:lnTo>
                      <a:pt x="226" y="423"/>
                    </a:lnTo>
                    <a:lnTo>
                      <a:pt x="236" y="389"/>
                    </a:lnTo>
                    <a:lnTo>
                      <a:pt x="243" y="350"/>
                    </a:lnTo>
                    <a:lnTo>
                      <a:pt x="248" y="310"/>
                    </a:lnTo>
                    <a:lnTo>
                      <a:pt x="250" y="266"/>
                    </a:lnTo>
                    <a:lnTo>
                      <a:pt x="248" y="222"/>
                    </a:lnTo>
                    <a:lnTo>
                      <a:pt x="243" y="182"/>
                    </a:lnTo>
                    <a:lnTo>
                      <a:pt x="236" y="143"/>
                    </a:lnTo>
                    <a:lnTo>
                      <a:pt x="226" y="108"/>
                    </a:lnTo>
                    <a:lnTo>
                      <a:pt x="213" y="79"/>
                    </a:lnTo>
                    <a:lnTo>
                      <a:pt x="199" y="52"/>
                    </a:lnTo>
                    <a:lnTo>
                      <a:pt x="182" y="30"/>
                    </a:lnTo>
                    <a:lnTo>
                      <a:pt x="164" y="13"/>
                    </a:lnTo>
                    <a:lnTo>
                      <a:pt x="145" y="3"/>
                    </a:lnTo>
                    <a:lnTo>
                      <a:pt x="125" y="0"/>
                    </a:lnTo>
                    <a:lnTo>
                      <a:pt x="105" y="3"/>
                    </a:lnTo>
                    <a:lnTo>
                      <a:pt x="86" y="13"/>
                    </a:lnTo>
                    <a:lnTo>
                      <a:pt x="69" y="30"/>
                    </a:lnTo>
                    <a:lnTo>
                      <a:pt x="51" y="52"/>
                    </a:lnTo>
                    <a:lnTo>
                      <a:pt x="37" y="79"/>
                    </a:lnTo>
                    <a:lnTo>
                      <a:pt x="24" y="108"/>
                    </a:lnTo>
                    <a:lnTo>
                      <a:pt x="15" y="143"/>
                    </a:lnTo>
                    <a:lnTo>
                      <a:pt x="7" y="182"/>
                    </a:lnTo>
                    <a:lnTo>
                      <a:pt x="2" y="222"/>
                    </a:lnTo>
                    <a:lnTo>
                      <a:pt x="0" y="266"/>
                    </a:lnTo>
                    <a:lnTo>
                      <a:pt x="2" y="310"/>
                    </a:lnTo>
                    <a:lnTo>
                      <a:pt x="7" y="350"/>
                    </a:lnTo>
                    <a:lnTo>
                      <a:pt x="15" y="389"/>
                    </a:lnTo>
                    <a:lnTo>
                      <a:pt x="24" y="423"/>
                    </a:lnTo>
                    <a:lnTo>
                      <a:pt x="37" y="453"/>
                    </a:lnTo>
                    <a:lnTo>
                      <a:pt x="51" y="480"/>
                    </a:lnTo>
                    <a:lnTo>
                      <a:pt x="69" y="502"/>
                    </a:lnTo>
                    <a:lnTo>
                      <a:pt x="86" y="519"/>
                    </a:lnTo>
                    <a:lnTo>
                      <a:pt x="105" y="529"/>
                    </a:lnTo>
                    <a:lnTo>
                      <a:pt x="125" y="5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405"/>
              <p:cNvSpPr>
                <a:spLocks/>
              </p:cNvSpPr>
              <p:nvPr/>
            </p:nvSpPr>
            <p:spPr bwMode="auto">
              <a:xfrm>
                <a:off x="2367" y="903"/>
                <a:ext cx="250" cy="532"/>
              </a:xfrm>
              <a:custGeom>
                <a:avLst/>
                <a:gdLst>
                  <a:gd name="T0" fmla="*/ 125 w 250"/>
                  <a:gd name="T1" fmla="*/ 532 h 532"/>
                  <a:gd name="T2" fmla="*/ 145 w 250"/>
                  <a:gd name="T3" fmla="*/ 529 h 532"/>
                  <a:gd name="T4" fmla="*/ 164 w 250"/>
                  <a:gd name="T5" fmla="*/ 519 h 532"/>
                  <a:gd name="T6" fmla="*/ 182 w 250"/>
                  <a:gd name="T7" fmla="*/ 502 h 532"/>
                  <a:gd name="T8" fmla="*/ 199 w 250"/>
                  <a:gd name="T9" fmla="*/ 480 h 532"/>
                  <a:gd name="T10" fmla="*/ 213 w 250"/>
                  <a:gd name="T11" fmla="*/ 453 h 532"/>
                  <a:gd name="T12" fmla="*/ 226 w 250"/>
                  <a:gd name="T13" fmla="*/ 423 h 532"/>
                  <a:gd name="T14" fmla="*/ 236 w 250"/>
                  <a:gd name="T15" fmla="*/ 389 h 532"/>
                  <a:gd name="T16" fmla="*/ 243 w 250"/>
                  <a:gd name="T17" fmla="*/ 350 h 532"/>
                  <a:gd name="T18" fmla="*/ 248 w 250"/>
                  <a:gd name="T19" fmla="*/ 310 h 532"/>
                  <a:gd name="T20" fmla="*/ 250 w 250"/>
                  <a:gd name="T21" fmla="*/ 266 h 532"/>
                  <a:gd name="T22" fmla="*/ 248 w 250"/>
                  <a:gd name="T23" fmla="*/ 222 h 532"/>
                  <a:gd name="T24" fmla="*/ 243 w 250"/>
                  <a:gd name="T25" fmla="*/ 182 h 532"/>
                  <a:gd name="T26" fmla="*/ 236 w 250"/>
                  <a:gd name="T27" fmla="*/ 143 h 532"/>
                  <a:gd name="T28" fmla="*/ 226 w 250"/>
                  <a:gd name="T29" fmla="*/ 108 h 532"/>
                  <a:gd name="T30" fmla="*/ 213 w 250"/>
                  <a:gd name="T31" fmla="*/ 79 h 532"/>
                  <a:gd name="T32" fmla="*/ 199 w 250"/>
                  <a:gd name="T33" fmla="*/ 52 h 532"/>
                  <a:gd name="T34" fmla="*/ 182 w 250"/>
                  <a:gd name="T35" fmla="*/ 30 h 532"/>
                  <a:gd name="T36" fmla="*/ 164 w 250"/>
                  <a:gd name="T37" fmla="*/ 13 h 532"/>
                  <a:gd name="T38" fmla="*/ 145 w 250"/>
                  <a:gd name="T39" fmla="*/ 3 h 532"/>
                  <a:gd name="T40" fmla="*/ 125 w 250"/>
                  <a:gd name="T41" fmla="*/ 0 h 532"/>
                  <a:gd name="T42" fmla="*/ 105 w 250"/>
                  <a:gd name="T43" fmla="*/ 3 h 532"/>
                  <a:gd name="T44" fmla="*/ 86 w 250"/>
                  <a:gd name="T45" fmla="*/ 13 h 532"/>
                  <a:gd name="T46" fmla="*/ 69 w 250"/>
                  <a:gd name="T47" fmla="*/ 30 h 532"/>
                  <a:gd name="T48" fmla="*/ 51 w 250"/>
                  <a:gd name="T49" fmla="*/ 52 h 532"/>
                  <a:gd name="T50" fmla="*/ 37 w 250"/>
                  <a:gd name="T51" fmla="*/ 79 h 532"/>
                  <a:gd name="T52" fmla="*/ 24 w 250"/>
                  <a:gd name="T53" fmla="*/ 108 h 532"/>
                  <a:gd name="T54" fmla="*/ 15 w 250"/>
                  <a:gd name="T55" fmla="*/ 143 h 532"/>
                  <a:gd name="T56" fmla="*/ 7 w 250"/>
                  <a:gd name="T57" fmla="*/ 182 h 532"/>
                  <a:gd name="T58" fmla="*/ 2 w 250"/>
                  <a:gd name="T59" fmla="*/ 222 h 532"/>
                  <a:gd name="T60" fmla="*/ 0 w 250"/>
                  <a:gd name="T61" fmla="*/ 266 h 532"/>
                  <a:gd name="T62" fmla="*/ 2 w 250"/>
                  <a:gd name="T63" fmla="*/ 310 h 532"/>
                  <a:gd name="T64" fmla="*/ 7 w 250"/>
                  <a:gd name="T65" fmla="*/ 350 h 532"/>
                  <a:gd name="T66" fmla="*/ 15 w 250"/>
                  <a:gd name="T67" fmla="*/ 389 h 532"/>
                  <a:gd name="T68" fmla="*/ 24 w 250"/>
                  <a:gd name="T69" fmla="*/ 423 h 532"/>
                  <a:gd name="T70" fmla="*/ 37 w 250"/>
                  <a:gd name="T71" fmla="*/ 453 h 532"/>
                  <a:gd name="T72" fmla="*/ 51 w 250"/>
                  <a:gd name="T73" fmla="*/ 480 h 532"/>
                  <a:gd name="T74" fmla="*/ 69 w 250"/>
                  <a:gd name="T75" fmla="*/ 502 h 532"/>
                  <a:gd name="T76" fmla="*/ 86 w 250"/>
                  <a:gd name="T77" fmla="*/ 519 h 532"/>
                  <a:gd name="T78" fmla="*/ 105 w 250"/>
                  <a:gd name="T79" fmla="*/ 529 h 532"/>
                  <a:gd name="T80" fmla="*/ 125 w 250"/>
                  <a:gd name="T81" fmla="*/ 532 h 532"/>
                  <a:gd name="T82" fmla="*/ 125 w 250"/>
                  <a:gd name="T83" fmla="*/ 532 h 53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50"/>
                  <a:gd name="T127" fmla="*/ 0 h 532"/>
                  <a:gd name="T128" fmla="*/ 250 w 250"/>
                  <a:gd name="T129" fmla="*/ 532 h 53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50" h="532">
                    <a:moveTo>
                      <a:pt x="125" y="532"/>
                    </a:moveTo>
                    <a:lnTo>
                      <a:pt x="145" y="529"/>
                    </a:lnTo>
                    <a:lnTo>
                      <a:pt x="164" y="519"/>
                    </a:lnTo>
                    <a:lnTo>
                      <a:pt x="182" y="502"/>
                    </a:lnTo>
                    <a:lnTo>
                      <a:pt x="199" y="480"/>
                    </a:lnTo>
                    <a:lnTo>
                      <a:pt x="213" y="453"/>
                    </a:lnTo>
                    <a:lnTo>
                      <a:pt x="226" y="423"/>
                    </a:lnTo>
                    <a:lnTo>
                      <a:pt x="236" y="389"/>
                    </a:lnTo>
                    <a:lnTo>
                      <a:pt x="243" y="350"/>
                    </a:lnTo>
                    <a:lnTo>
                      <a:pt x="248" y="310"/>
                    </a:lnTo>
                    <a:lnTo>
                      <a:pt x="250" y="266"/>
                    </a:lnTo>
                    <a:lnTo>
                      <a:pt x="248" y="222"/>
                    </a:lnTo>
                    <a:lnTo>
                      <a:pt x="243" y="182"/>
                    </a:lnTo>
                    <a:lnTo>
                      <a:pt x="236" y="143"/>
                    </a:lnTo>
                    <a:lnTo>
                      <a:pt x="226" y="108"/>
                    </a:lnTo>
                    <a:lnTo>
                      <a:pt x="213" y="79"/>
                    </a:lnTo>
                    <a:lnTo>
                      <a:pt x="199" y="52"/>
                    </a:lnTo>
                    <a:lnTo>
                      <a:pt x="182" y="30"/>
                    </a:lnTo>
                    <a:lnTo>
                      <a:pt x="164" y="13"/>
                    </a:lnTo>
                    <a:lnTo>
                      <a:pt x="145" y="3"/>
                    </a:lnTo>
                    <a:lnTo>
                      <a:pt x="125" y="0"/>
                    </a:lnTo>
                    <a:lnTo>
                      <a:pt x="105" y="3"/>
                    </a:lnTo>
                    <a:lnTo>
                      <a:pt x="86" y="13"/>
                    </a:lnTo>
                    <a:lnTo>
                      <a:pt x="69" y="30"/>
                    </a:lnTo>
                    <a:lnTo>
                      <a:pt x="51" y="52"/>
                    </a:lnTo>
                    <a:lnTo>
                      <a:pt x="37" y="79"/>
                    </a:lnTo>
                    <a:lnTo>
                      <a:pt x="24" y="108"/>
                    </a:lnTo>
                    <a:lnTo>
                      <a:pt x="15" y="143"/>
                    </a:lnTo>
                    <a:lnTo>
                      <a:pt x="7" y="182"/>
                    </a:lnTo>
                    <a:lnTo>
                      <a:pt x="2" y="222"/>
                    </a:lnTo>
                    <a:lnTo>
                      <a:pt x="0" y="266"/>
                    </a:lnTo>
                    <a:lnTo>
                      <a:pt x="2" y="310"/>
                    </a:lnTo>
                    <a:lnTo>
                      <a:pt x="7" y="350"/>
                    </a:lnTo>
                    <a:lnTo>
                      <a:pt x="15" y="389"/>
                    </a:lnTo>
                    <a:lnTo>
                      <a:pt x="24" y="423"/>
                    </a:lnTo>
                    <a:lnTo>
                      <a:pt x="37" y="453"/>
                    </a:lnTo>
                    <a:lnTo>
                      <a:pt x="51" y="480"/>
                    </a:lnTo>
                    <a:lnTo>
                      <a:pt x="69" y="502"/>
                    </a:lnTo>
                    <a:lnTo>
                      <a:pt x="86" y="519"/>
                    </a:lnTo>
                    <a:lnTo>
                      <a:pt x="105" y="529"/>
                    </a:lnTo>
                    <a:lnTo>
                      <a:pt x="125" y="532"/>
                    </a:lnTo>
                  </a:path>
                </a:pathLst>
              </a:custGeom>
              <a:solidFill>
                <a:srgbClr val="FFCC66"/>
              </a:solidFill>
              <a:ln w="11113">
                <a:solidFill>
                  <a:srgbClr val="EB7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Rectangle 406"/>
              <p:cNvSpPr>
                <a:spLocks noChangeArrowheads="1"/>
              </p:cNvSpPr>
              <p:nvPr/>
            </p:nvSpPr>
            <p:spPr bwMode="auto">
              <a:xfrm>
                <a:off x="2391" y="1132"/>
                <a:ext cx="46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kumimoji="0" lang="en-US" sz="800">
                    <a:solidFill>
                      <a:srgbClr val="EB7500"/>
                    </a:solidFill>
                    <a:latin typeface="Arial" charset="0"/>
                  </a:rPr>
                  <a:t>C</a:t>
                </a:r>
                <a:endParaRPr kumimoji="0"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Rectangle 407"/>
            <p:cNvSpPr>
              <a:spLocks noChangeArrowheads="1"/>
            </p:cNvSpPr>
            <p:nvPr/>
          </p:nvSpPr>
          <p:spPr bwMode="auto">
            <a:xfrm>
              <a:off x="2436" y="1132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o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7" name="Rectangle 408"/>
            <p:cNvSpPr>
              <a:spLocks noChangeArrowheads="1"/>
            </p:cNvSpPr>
            <p:nvPr/>
          </p:nvSpPr>
          <p:spPr bwMode="auto">
            <a:xfrm>
              <a:off x="2470" y="1132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n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409"/>
            <p:cNvSpPr>
              <a:spLocks noChangeArrowheads="1"/>
            </p:cNvSpPr>
            <p:nvPr/>
          </p:nvSpPr>
          <p:spPr bwMode="auto">
            <a:xfrm>
              <a:off x="2504" y="1132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t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410"/>
            <p:cNvSpPr>
              <a:spLocks noChangeArrowheads="1"/>
            </p:cNvSpPr>
            <p:nvPr/>
          </p:nvSpPr>
          <p:spPr bwMode="auto">
            <a:xfrm>
              <a:off x="2522" y="1132"/>
              <a:ext cx="2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r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411"/>
            <p:cNvSpPr>
              <a:spLocks noChangeArrowheads="1"/>
            </p:cNvSpPr>
            <p:nvPr/>
          </p:nvSpPr>
          <p:spPr bwMode="auto">
            <a:xfrm>
              <a:off x="2541" y="1132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o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1" name="Rectangle 412"/>
            <p:cNvSpPr>
              <a:spLocks noChangeArrowheads="1"/>
            </p:cNvSpPr>
            <p:nvPr/>
          </p:nvSpPr>
          <p:spPr bwMode="auto">
            <a:xfrm>
              <a:off x="2573" y="1132"/>
              <a:ext cx="1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l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413"/>
            <p:cNvSpPr>
              <a:spLocks noChangeArrowheads="1"/>
            </p:cNvSpPr>
            <p:nvPr/>
          </p:nvSpPr>
          <p:spPr bwMode="auto">
            <a:xfrm>
              <a:off x="3388" y="2455"/>
              <a:ext cx="4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A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3" name="Rectangle 414"/>
            <p:cNvSpPr>
              <a:spLocks noChangeArrowheads="1"/>
            </p:cNvSpPr>
            <p:nvPr/>
          </p:nvSpPr>
          <p:spPr bwMode="auto">
            <a:xfrm>
              <a:off x="3428" y="2455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L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4" name="Rectangle 415"/>
            <p:cNvSpPr>
              <a:spLocks noChangeArrowheads="1"/>
            </p:cNvSpPr>
            <p:nvPr/>
          </p:nvSpPr>
          <p:spPr bwMode="auto">
            <a:xfrm>
              <a:off x="3462" y="2455"/>
              <a:ext cx="4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U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5" name="Freeform 416"/>
            <p:cNvSpPr>
              <a:spLocks/>
            </p:cNvSpPr>
            <p:nvPr/>
          </p:nvSpPr>
          <p:spPr bwMode="auto">
            <a:xfrm>
              <a:off x="1485" y="1476"/>
              <a:ext cx="121" cy="2343"/>
            </a:xfrm>
            <a:custGeom>
              <a:avLst/>
              <a:gdLst>
                <a:gd name="T0" fmla="*/ 118 w 121"/>
                <a:gd name="T1" fmla="*/ 2343 h 2343"/>
                <a:gd name="T2" fmla="*/ 121 w 121"/>
                <a:gd name="T3" fmla="*/ 0 h 2343"/>
                <a:gd name="T4" fmla="*/ 0 w 121"/>
                <a:gd name="T5" fmla="*/ 0 h 2343"/>
                <a:gd name="T6" fmla="*/ 0 w 121"/>
                <a:gd name="T7" fmla="*/ 2343 h 2343"/>
                <a:gd name="T8" fmla="*/ 121 w 121"/>
                <a:gd name="T9" fmla="*/ 2343 h 2343"/>
                <a:gd name="T10" fmla="*/ 121 w 121"/>
                <a:gd name="T11" fmla="*/ 2343 h 2343"/>
                <a:gd name="T12" fmla="*/ 118 w 121"/>
                <a:gd name="T13" fmla="*/ 2343 h 23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1"/>
                <a:gd name="T22" fmla="*/ 0 h 2343"/>
                <a:gd name="T23" fmla="*/ 121 w 121"/>
                <a:gd name="T24" fmla="*/ 2343 h 23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1" h="2343">
                  <a:moveTo>
                    <a:pt x="118" y="2343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2343"/>
                  </a:lnTo>
                  <a:lnTo>
                    <a:pt x="121" y="2343"/>
                  </a:lnTo>
                  <a:lnTo>
                    <a:pt x="118" y="23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417"/>
            <p:cNvSpPr>
              <a:spLocks/>
            </p:cNvSpPr>
            <p:nvPr/>
          </p:nvSpPr>
          <p:spPr bwMode="auto">
            <a:xfrm>
              <a:off x="1485" y="1476"/>
              <a:ext cx="121" cy="2343"/>
            </a:xfrm>
            <a:custGeom>
              <a:avLst/>
              <a:gdLst>
                <a:gd name="T0" fmla="*/ 118 w 121"/>
                <a:gd name="T1" fmla="*/ 2343 h 2343"/>
                <a:gd name="T2" fmla="*/ 121 w 121"/>
                <a:gd name="T3" fmla="*/ 0 h 2343"/>
                <a:gd name="T4" fmla="*/ 0 w 121"/>
                <a:gd name="T5" fmla="*/ 0 h 2343"/>
                <a:gd name="T6" fmla="*/ 0 w 121"/>
                <a:gd name="T7" fmla="*/ 2343 h 2343"/>
                <a:gd name="T8" fmla="*/ 121 w 121"/>
                <a:gd name="T9" fmla="*/ 2343 h 2343"/>
                <a:gd name="T10" fmla="*/ 121 w 121"/>
                <a:gd name="T11" fmla="*/ 2343 h 23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1"/>
                <a:gd name="T19" fmla="*/ 0 h 2343"/>
                <a:gd name="T20" fmla="*/ 121 w 121"/>
                <a:gd name="T21" fmla="*/ 2343 h 23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1" h="2343">
                  <a:moveTo>
                    <a:pt x="118" y="2343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2343"/>
                  </a:lnTo>
                  <a:lnTo>
                    <a:pt x="121" y="234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418"/>
            <p:cNvSpPr>
              <a:spLocks noChangeArrowheads="1"/>
            </p:cNvSpPr>
            <p:nvPr/>
          </p:nvSpPr>
          <p:spPr bwMode="auto">
            <a:xfrm>
              <a:off x="1876" y="3614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I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8" name="Rectangle 419"/>
            <p:cNvSpPr>
              <a:spLocks noChangeArrowheads="1"/>
            </p:cNvSpPr>
            <p:nvPr/>
          </p:nvSpPr>
          <p:spPr bwMode="auto">
            <a:xfrm>
              <a:off x="1893" y="3614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n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9" name="Rectangle 420"/>
            <p:cNvSpPr>
              <a:spLocks noChangeArrowheads="1"/>
            </p:cNvSpPr>
            <p:nvPr/>
          </p:nvSpPr>
          <p:spPr bwMode="auto">
            <a:xfrm>
              <a:off x="1927" y="3614"/>
              <a:ext cx="32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s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20" name="Rectangle 421"/>
            <p:cNvSpPr>
              <a:spLocks noChangeArrowheads="1"/>
            </p:cNvSpPr>
            <p:nvPr/>
          </p:nvSpPr>
          <p:spPr bwMode="auto">
            <a:xfrm>
              <a:off x="1957" y="3614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t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422"/>
            <p:cNvSpPr>
              <a:spLocks noChangeArrowheads="1"/>
            </p:cNvSpPr>
            <p:nvPr/>
          </p:nvSpPr>
          <p:spPr bwMode="auto">
            <a:xfrm>
              <a:off x="1974" y="3614"/>
              <a:ext cx="2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r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22" name="Rectangle 423"/>
            <p:cNvSpPr>
              <a:spLocks noChangeArrowheads="1"/>
            </p:cNvSpPr>
            <p:nvPr/>
          </p:nvSpPr>
          <p:spPr bwMode="auto">
            <a:xfrm>
              <a:off x="1994" y="3614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u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23" name="Rectangle 424"/>
            <p:cNvSpPr>
              <a:spLocks noChangeArrowheads="1"/>
            </p:cNvSpPr>
            <p:nvPr/>
          </p:nvSpPr>
          <p:spPr bwMode="auto">
            <a:xfrm>
              <a:off x="2028" y="3614"/>
              <a:ext cx="32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c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24" name="Rectangle 425"/>
            <p:cNvSpPr>
              <a:spLocks noChangeArrowheads="1"/>
            </p:cNvSpPr>
            <p:nvPr/>
          </p:nvSpPr>
          <p:spPr bwMode="auto">
            <a:xfrm>
              <a:off x="2057" y="3614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t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25" name="Rectangle 426"/>
            <p:cNvSpPr>
              <a:spLocks noChangeArrowheads="1"/>
            </p:cNvSpPr>
            <p:nvPr/>
          </p:nvSpPr>
          <p:spPr bwMode="auto">
            <a:xfrm>
              <a:off x="2075" y="3614"/>
              <a:ext cx="1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i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26" name="Rectangle 427"/>
            <p:cNvSpPr>
              <a:spLocks noChangeArrowheads="1"/>
            </p:cNvSpPr>
            <p:nvPr/>
          </p:nvSpPr>
          <p:spPr bwMode="auto">
            <a:xfrm>
              <a:off x="2087" y="3614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o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27" name="Rectangle 428"/>
            <p:cNvSpPr>
              <a:spLocks noChangeArrowheads="1"/>
            </p:cNvSpPr>
            <p:nvPr/>
          </p:nvSpPr>
          <p:spPr bwMode="auto">
            <a:xfrm>
              <a:off x="2121" y="3614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n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28" name="Rectangle 429"/>
            <p:cNvSpPr>
              <a:spLocks noChangeArrowheads="1"/>
            </p:cNvSpPr>
            <p:nvPr/>
          </p:nvSpPr>
          <p:spPr bwMode="auto">
            <a:xfrm>
              <a:off x="2156" y="3614"/>
              <a:ext cx="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endParaRPr kumimoji="0" lang="en-GB">
                <a:solidFill>
                  <a:schemeClr val="tx1"/>
                </a:solidFill>
              </a:endParaRPr>
            </a:p>
          </p:txBody>
        </p:sp>
        <p:sp>
          <p:nvSpPr>
            <p:cNvPr id="29" name="Rectangle 430"/>
            <p:cNvSpPr>
              <a:spLocks noChangeArrowheads="1"/>
            </p:cNvSpPr>
            <p:nvPr/>
          </p:nvSpPr>
          <p:spPr bwMode="auto">
            <a:xfrm>
              <a:off x="1876" y="3676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[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30" name="Rectangle 431"/>
            <p:cNvSpPr>
              <a:spLocks noChangeArrowheads="1"/>
            </p:cNvSpPr>
            <p:nvPr/>
          </p:nvSpPr>
          <p:spPr bwMode="auto">
            <a:xfrm>
              <a:off x="1893" y="3676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1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31" name="Rectangle 432"/>
            <p:cNvSpPr>
              <a:spLocks noChangeArrowheads="1"/>
            </p:cNvSpPr>
            <p:nvPr/>
          </p:nvSpPr>
          <p:spPr bwMode="auto">
            <a:xfrm>
              <a:off x="1927" y="3676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5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32" name="Rectangle 433"/>
            <p:cNvSpPr>
              <a:spLocks noChangeArrowheads="1"/>
            </p:cNvSpPr>
            <p:nvPr/>
          </p:nvSpPr>
          <p:spPr bwMode="auto">
            <a:xfrm>
              <a:off x="1959" y="3676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–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33" name="Rectangle 434"/>
            <p:cNvSpPr>
              <a:spLocks noChangeArrowheads="1"/>
            </p:cNvSpPr>
            <p:nvPr/>
          </p:nvSpPr>
          <p:spPr bwMode="auto">
            <a:xfrm>
              <a:off x="2006" y="3676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1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34" name="Rectangle 435"/>
            <p:cNvSpPr>
              <a:spLocks noChangeArrowheads="1"/>
            </p:cNvSpPr>
            <p:nvPr/>
          </p:nvSpPr>
          <p:spPr bwMode="auto">
            <a:xfrm>
              <a:off x="2040" y="3676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1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35" name="Rectangle 436"/>
            <p:cNvSpPr>
              <a:spLocks noChangeArrowheads="1"/>
            </p:cNvSpPr>
            <p:nvPr/>
          </p:nvSpPr>
          <p:spPr bwMode="auto">
            <a:xfrm>
              <a:off x="2072" y="3676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]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36" name="Freeform 437"/>
            <p:cNvSpPr>
              <a:spLocks/>
            </p:cNvSpPr>
            <p:nvPr/>
          </p:nvSpPr>
          <p:spPr bwMode="auto">
            <a:xfrm>
              <a:off x="1726" y="3187"/>
              <a:ext cx="32" cy="32"/>
            </a:xfrm>
            <a:custGeom>
              <a:avLst/>
              <a:gdLst>
                <a:gd name="T0" fmla="*/ 15 w 32"/>
                <a:gd name="T1" fmla="*/ 29 h 32"/>
                <a:gd name="T2" fmla="*/ 17 w 32"/>
                <a:gd name="T3" fmla="*/ 32 h 32"/>
                <a:gd name="T4" fmla="*/ 20 w 32"/>
                <a:gd name="T5" fmla="*/ 29 h 32"/>
                <a:gd name="T6" fmla="*/ 22 w 32"/>
                <a:gd name="T7" fmla="*/ 29 h 32"/>
                <a:gd name="T8" fmla="*/ 24 w 32"/>
                <a:gd name="T9" fmla="*/ 27 h 32"/>
                <a:gd name="T10" fmla="*/ 27 w 32"/>
                <a:gd name="T11" fmla="*/ 27 h 32"/>
                <a:gd name="T12" fmla="*/ 27 w 32"/>
                <a:gd name="T13" fmla="*/ 24 h 32"/>
                <a:gd name="T14" fmla="*/ 29 w 32"/>
                <a:gd name="T15" fmla="*/ 22 h 32"/>
                <a:gd name="T16" fmla="*/ 29 w 32"/>
                <a:gd name="T17" fmla="*/ 19 h 32"/>
                <a:gd name="T18" fmla="*/ 29 w 32"/>
                <a:gd name="T19" fmla="*/ 17 h 32"/>
                <a:gd name="T20" fmla="*/ 32 w 32"/>
                <a:gd name="T21" fmla="*/ 14 h 32"/>
                <a:gd name="T22" fmla="*/ 29 w 32"/>
                <a:gd name="T23" fmla="*/ 12 h 32"/>
                <a:gd name="T24" fmla="*/ 29 w 32"/>
                <a:gd name="T25" fmla="*/ 9 h 32"/>
                <a:gd name="T26" fmla="*/ 29 w 32"/>
                <a:gd name="T27" fmla="*/ 9 h 32"/>
                <a:gd name="T28" fmla="*/ 27 w 32"/>
                <a:gd name="T29" fmla="*/ 7 h 32"/>
                <a:gd name="T30" fmla="*/ 27 w 32"/>
                <a:gd name="T31" fmla="*/ 4 h 32"/>
                <a:gd name="T32" fmla="*/ 24 w 32"/>
                <a:gd name="T33" fmla="*/ 2 h 32"/>
                <a:gd name="T34" fmla="*/ 22 w 32"/>
                <a:gd name="T35" fmla="*/ 2 h 32"/>
                <a:gd name="T36" fmla="*/ 20 w 32"/>
                <a:gd name="T37" fmla="*/ 2 h 32"/>
                <a:gd name="T38" fmla="*/ 17 w 32"/>
                <a:gd name="T39" fmla="*/ 0 h 32"/>
                <a:gd name="T40" fmla="*/ 15 w 32"/>
                <a:gd name="T41" fmla="*/ 0 h 32"/>
                <a:gd name="T42" fmla="*/ 12 w 32"/>
                <a:gd name="T43" fmla="*/ 0 h 32"/>
                <a:gd name="T44" fmla="*/ 10 w 32"/>
                <a:gd name="T45" fmla="*/ 2 h 32"/>
                <a:gd name="T46" fmla="*/ 10 w 32"/>
                <a:gd name="T47" fmla="*/ 2 h 32"/>
                <a:gd name="T48" fmla="*/ 7 w 32"/>
                <a:gd name="T49" fmla="*/ 2 h 32"/>
                <a:gd name="T50" fmla="*/ 5 w 32"/>
                <a:gd name="T51" fmla="*/ 4 h 32"/>
                <a:gd name="T52" fmla="*/ 2 w 32"/>
                <a:gd name="T53" fmla="*/ 7 h 32"/>
                <a:gd name="T54" fmla="*/ 2 w 32"/>
                <a:gd name="T55" fmla="*/ 9 h 32"/>
                <a:gd name="T56" fmla="*/ 0 w 32"/>
                <a:gd name="T57" fmla="*/ 9 h 32"/>
                <a:gd name="T58" fmla="*/ 0 w 32"/>
                <a:gd name="T59" fmla="*/ 12 h 32"/>
                <a:gd name="T60" fmla="*/ 0 w 32"/>
                <a:gd name="T61" fmla="*/ 14 h 32"/>
                <a:gd name="T62" fmla="*/ 0 w 32"/>
                <a:gd name="T63" fmla="*/ 17 h 32"/>
                <a:gd name="T64" fmla="*/ 0 w 32"/>
                <a:gd name="T65" fmla="*/ 19 h 32"/>
                <a:gd name="T66" fmla="*/ 2 w 32"/>
                <a:gd name="T67" fmla="*/ 22 h 32"/>
                <a:gd name="T68" fmla="*/ 2 w 32"/>
                <a:gd name="T69" fmla="*/ 24 h 32"/>
                <a:gd name="T70" fmla="*/ 5 w 32"/>
                <a:gd name="T71" fmla="*/ 27 h 32"/>
                <a:gd name="T72" fmla="*/ 7 w 32"/>
                <a:gd name="T73" fmla="*/ 27 h 32"/>
                <a:gd name="T74" fmla="*/ 10 w 32"/>
                <a:gd name="T75" fmla="*/ 29 h 32"/>
                <a:gd name="T76" fmla="*/ 10 w 32"/>
                <a:gd name="T77" fmla="*/ 29 h 32"/>
                <a:gd name="T78" fmla="*/ 12 w 32"/>
                <a:gd name="T79" fmla="*/ 32 h 32"/>
                <a:gd name="T80" fmla="*/ 15 w 32"/>
                <a:gd name="T81" fmla="*/ 32 h 32"/>
                <a:gd name="T82" fmla="*/ 15 w 32"/>
                <a:gd name="T83" fmla="*/ 32 h 32"/>
                <a:gd name="T84" fmla="*/ 15 w 32"/>
                <a:gd name="T85" fmla="*/ 29 h 3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"/>
                <a:gd name="T130" fmla="*/ 0 h 32"/>
                <a:gd name="T131" fmla="*/ 32 w 32"/>
                <a:gd name="T132" fmla="*/ 32 h 3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" h="32">
                  <a:moveTo>
                    <a:pt x="15" y="29"/>
                  </a:moveTo>
                  <a:lnTo>
                    <a:pt x="17" y="32"/>
                  </a:lnTo>
                  <a:lnTo>
                    <a:pt x="20" y="29"/>
                  </a:lnTo>
                  <a:lnTo>
                    <a:pt x="22" y="29"/>
                  </a:lnTo>
                  <a:lnTo>
                    <a:pt x="24" y="27"/>
                  </a:lnTo>
                  <a:lnTo>
                    <a:pt x="27" y="27"/>
                  </a:lnTo>
                  <a:lnTo>
                    <a:pt x="27" y="24"/>
                  </a:lnTo>
                  <a:lnTo>
                    <a:pt x="29" y="22"/>
                  </a:lnTo>
                  <a:lnTo>
                    <a:pt x="29" y="19"/>
                  </a:lnTo>
                  <a:lnTo>
                    <a:pt x="29" y="17"/>
                  </a:lnTo>
                  <a:lnTo>
                    <a:pt x="32" y="14"/>
                  </a:lnTo>
                  <a:lnTo>
                    <a:pt x="29" y="12"/>
                  </a:lnTo>
                  <a:lnTo>
                    <a:pt x="29" y="9"/>
                  </a:lnTo>
                  <a:lnTo>
                    <a:pt x="27" y="7"/>
                  </a:lnTo>
                  <a:lnTo>
                    <a:pt x="27" y="4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7" y="2"/>
                  </a:lnTo>
                  <a:lnTo>
                    <a:pt x="5" y="4"/>
                  </a:lnTo>
                  <a:lnTo>
                    <a:pt x="2" y="7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7" y="27"/>
                  </a:lnTo>
                  <a:lnTo>
                    <a:pt x="10" y="29"/>
                  </a:lnTo>
                  <a:lnTo>
                    <a:pt x="12" y="32"/>
                  </a:lnTo>
                  <a:lnTo>
                    <a:pt x="15" y="32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438"/>
            <p:cNvSpPr>
              <a:spLocks/>
            </p:cNvSpPr>
            <p:nvPr/>
          </p:nvSpPr>
          <p:spPr bwMode="auto">
            <a:xfrm>
              <a:off x="1726" y="3474"/>
              <a:ext cx="32" cy="30"/>
            </a:xfrm>
            <a:custGeom>
              <a:avLst/>
              <a:gdLst>
                <a:gd name="T0" fmla="*/ 15 w 32"/>
                <a:gd name="T1" fmla="*/ 30 h 30"/>
                <a:gd name="T2" fmla="*/ 17 w 32"/>
                <a:gd name="T3" fmla="*/ 30 h 30"/>
                <a:gd name="T4" fmla="*/ 20 w 32"/>
                <a:gd name="T5" fmla="*/ 30 h 30"/>
                <a:gd name="T6" fmla="*/ 22 w 32"/>
                <a:gd name="T7" fmla="*/ 30 h 30"/>
                <a:gd name="T8" fmla="*/ 24 w 32"/>
                <a:gd name="T9" fmla="*/ 27 h 30"/>
                <a:gd name="T10" fmla="*/ 27 w 32"/>
                <a:gd name="T11" fmla="*/ 27 h 30"/>
                <a:gd name="T12" fmla="*/ 27 w 32"/>
                <a:gd name="T13" fmla="*/ 25 h 30"/>
                <a:gd name="T14" fmla="*/ 29 w 32"/>
                <a:gd name="T15" fmla="*/ 23 h 30"/>
                <a:gd name="T16" fmla="*/ 29 w 32"/>
                <a:gd name="T17" fmla="*/ 20 h 30"/>
                <a:gd name="T18" fmla="*/ 29 w 32"/>
                <a:gd name="T19" fmla="*/ 18 h 30"/>
                <a:gd name="T20" fmla="*/ 32 w 32"/>
                <a:gd name="T21" fmla="*/ 15 h 30"/>
                <a:gd name="T22" fmla="*/ 29 w 32"/>
                <a:gd name="T23" fmla="*/ 13 h 30"/>
                <a:gd name="T24" fmla="*/ 29 w 32"/>
                <a:gd name="T25" fmla="*/ 10 h 30"/>
                <a:gd name="T26" fmla="*/ 29 w 32"/>
                <a:gd name="T27" fmla="*/ 8 h 30"/>
                <a:gd name="T28" fmla="*/ 27 w 32"/>
                <a:gd name="T29" fmla="*/ 8 h 30"/>
                <a:gd name="T30" fmla="*/ 27 w 32"/>
                <a:gd name="T31" fmla="*/ 5 h 30"/>
                <a:gd name="T32" fmla="*/ 24 w 32"/>
                <a:gd name="T33" fmla="*/ 3 h 30"/>
                <a:gd name="T34" fmla="*/ 22 w 32"/>
                <a:gd name="T35" fmla="*/ 3 h 30"/>
                <a:gd name="T36" fmla="*/ 20 w 32"/>
                <a:gd name="T37" fmla="*/ 0 h 30"/>
                <a:gd name="T38" fmla="*/ 17 w 32"/>
                <a:gd name="T39" fmla="*/ 0 h 30"/>
                <a:gd name="T40" fmla="*/ 15 w 32"/>
                <a:gd name="T41" fmla="*/ 0 h 30"/>
                <a:gd name="T42" fmla="*/ 12 w 32"/>
                <a:gd name="T43" fmla="*/ 0 h 30"/>
                <a:gd name="T44" fmla="*/ 10 w 32"/>
                <a:gd name="T45" fmla="*/ 0 h 30"/>
                <a:gd name="T46" fmla="*/ 10 w 32"/>
                <a:gd name="T47" fmla="*/ 3 h 30"/>
                <a:gd name="T48" fmla="*/ 7 w 32"/>
                <a:gd name="T49" fmla="*/ 3 h 30"/>
                <a:gd name="T50" fmla="*/ 5 w 32"/>
                <a:gd name="T51" fmla="*/ 5 h 30"/>
                <a:gd name="T52" fmla="*/ 2 w 32"/>
                <a:gd name="T53" fmla="*/ 8 h 30"/>
                <a:gd name="T54" fmla="*/ 2 w 32"/>
                <a:gd name="T55" fmla="*/ 8 h 30"/>
                <a:gd name="T56" fmla="*/ 0 w 32"/>
                <a:gd name="T57" fmla="*/ 10 h 30"/>
                <a:gd name="T58" fmla="*/ 0 w 32"/>
                <a:gd name="T59" fmla="*/ 13 h 30"/>
                <a:gd name="T60" fmla="*/ 0 w 32"/>
                <a:gd name="T61" fmla="*/ 15 h 30"/>
                <a:gd name="T62" fmla="*/ 0 w 32"/>
                <a:gd name="T63" fmla="*/ 18 h 30"/>
                <a:gd name="T64" fmla="*/ 0 w 32"/>
                <a:gd name="T65" fmla="*/ 20 h 30"/>
                <a:gd name="T66" fmla="*/ 2 w 32"/>
                <a:gd name="T67" fmla="*/ 23 h 30"/>
                <a:gd name="T68" fmla="*/ 2 w 32"/>
                <a:gd name="T69" fmla="*/ 25 h 30"/>
                <a:gd name="T70" fmla="*/ 5 w 32"/>
                <a:gd name="T71" fmla="*/ 27 h 30"/>
                <a:gd name="T72" fmla="*/ 7 w 32"/>
                <a:gd name="T73" fmla="*/ 27 h 30"/>
                <a:gd name="T74" fmla="*/ 10 w 32"/>
                <a:gd name="T75" fmla="*/ 30 h 30"/>
                <a:gd name="T76" fmla="*/ 10 w 32"/>
                <a:gd name="T77" fmla="*/ 30 h 30"/>
                <a:gd name="T78" fmla="*/ 12 w 32"/>
                <a:gd name="T79" fmla="*/ 30 h 30"/>
                <a:gd name="T80" fmla="*/ 15 w 32"/>
                <a:gd name="T81" fmla="*/ 30 h 30"/>
                <a:gd name="T82" fmla="*/ 15 w 32"/>
                <a:gd name="T83" fmla="*/ 30 h 3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"/>
                <a:gd name="T127" fmla="*/ 0 h 30"/>
                <a:gd name="T128" fmla="*/ 32 w 32"/>
                <a:gd name="T129" fmla="*/ 30 h 3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" h="30">
                  <a:moveTo>
                    <a:pt x="15" y="30"/>
                  </a:moveTo>
                  <a:lnTo>
                    <a:pt x="17" y="30"/>
                  </a:lnTo>
                  <a:lnTo>
                    <a:pt x="20" y="30"/>
                  </a:lnTo>
                  <a:lnTo>
                    <a:pt x="22" y="30"/>
                  </a:lnTo>
                  <a:lnTo>
                    <a:pt x="24" y="27"/>
                  </a:lnTo>
                  <a:lnTo>
                    <a:pt x="27" y="27"/>
                  </a:lnTo>
                  <a:lnTo>
                    <a:pt x="27" y="25"/>
                  </a:lnTo>
                  <a:lnTo>
                    <a:pt x="29" y="23"/>
                  </a:lnTo>
                  <a:lnTo>
                    <a:pt x="29" y="20"/>
                  </a:lnTo>
                  <a:lnTo>
                    <a:pt x="29" y="18"/>
                  </a:lnTo>
                  <a:lnTo>
                    <a:pt x="32" y="15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8"/>
                  </a:lnTo>
                  <a:lnTo>
                    <a:pt x="27" y="8"/>
                  </a:lnTo>
                  <a:lnTo>
                    <a:pt x="27" y="5"/>
                  </a:lnTo>
                  <a:lnTo>
                    <a:pt x="24" y="3"/>
                  </a:lnTo>
                  <a:lnTo>
                    <a:pt x="22" y="3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3"/>
                  </a:lnTo>
                  <a:lnTo>
                    <a:pt x="7" y="3"/>
                  </a:lnTo>
                  <a:lnTo>
                    <a:pt x="5" y="5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2" y="23"/>
                  </a:lnTo>
                  <a:lnTo>
                    <a:pt x="2" y="25"/>
                  </a:lnTo>
                  <a:lnTo>
                    <a:pt x="5" y="27"/>
                  </a:lnTo>
                  <a:lnTo>
                    <a:pt x="7" y="27"/>
                  </a:lnTo>
                  <a:lnTo>
                    <a:pt x="10" y="30"/>
                  </a:lnTo>
                  <a:lnTo>
                    <a:pt x="12" y="30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439"/>
            <p:cNvSpPr>
              <a:spLocks noChangeShapeType="1"/>
            </p:cNvSpPr>
            <p:nvPr/>
          </p:nvSpPr>
          <p:spPr bwMode="auto">
            <a:xfrm>
              <a:off x="3015" y="2131"/>
              <a:ext cx="3" cy="107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440"/>
            <p:cNvSpPr>
              <a:spLocks noChangeShapeType="1"/>
            </p:cNvSpPr>
            <p:nvPr/>
          </p:nvSpPr>
          <p:spPr bwMode="auto">
            <a:xfrm flipH="1">
              <a:off x="3111" y="1981"/>
              <a:ext cx="6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41"/>
            <p:cNvSpPr>
              <a:spLocks/>
            </p:cNvSpPr>
            <p:nvPr/>
          </p:nvSpPr>
          <p:spPr bwMode="auto">
            <a:xfrm>
              <a:off x="3003" y="2795"/>
              <a:ext cx="29" cy="30"/>
            </a:xfrm>
            <a:custGeom>
              <a:avLst/>
              <a:gdLst>
                <a:gd name="T0" fmla="*/ 12 w 29"/>
                <a:gd name="T1" fmla="*/ 30 h 30"/>
                <a:gd name="T2" fmla="*/ 17 w 29"/>
                <a:gd name="T3" fmla="*/ 30 h 30"/>
                <a:gd name="T4" fmla="*/ 19 w 29"/>
                <a:gd name="T5" fmla="*/ 30 h 30"/>
                <a:gd name="T6" fmla="*/ 22 w 29"/>
                <a:gd name="T7" fmla="*/ 30 h 30"/>
                <a:gd name="T8" fmla="*/ 24 w 29"/>
                <a:gd name="T9" fmla="*/ 27 h 30"/>
                <a:gd name="T10" fmla="*/ 24 w 29"/>
                <a:gd name="T11" fmla="*/ 27 h 30"/>
                <a:gd name="T12" fmla="*/ 27 w 29"/>
                <a:gd name="T13" fmla="*/ 25 h 30"/>
                <a:gd name="T14" fmla="*/ 27 w 29"/>
                <a:gd name="T15" fmla="*/ 22 h 30"/>
                <a:gd name="T16" fmla="*/ 29 w 29"/>
                <a:gd name="T17" fmla="*/ 20 h 30"/>
                <a:gd name="T18" fmla="*/ 29 w 29"/>
                <a:gd name="T19" fmla="*/ 18 h 30"/>
                <a:gd name="T20" fmla="*/ 29 w 29"/>
                <a:gd name="T21" fmla="*/ 15 h 30"/>
                <a:gd name="T22" fmla="*/ 29 w 29"/>
                <a:gd name="T23" fmla="*/ 13 h 30"/>
                <a:gd name="T24" fmla="*/ 29 w 29"/>
                <a:gd name="T25" fmla="*/ 10 h 30"/>
                <a:gd name="T26" fmla="*/ 27 w 29"/>
                <a:gd name="T27" fmla="*/ 8 h 30"/>
                <a:gd name="T28" fmla="*/ 27 w 29"/>
                <a:gd name="T29" fmla="*/ 8 h 30"/>
                <a:gd name="T30" fmla="*/ 24 w 29"/>
                <a:gd name="T31" fmla="*/ 5 h 30"/>
                <a:gd name="T32" fmla="*/ 24 w 29"/>
                <a:gd name="T33" fmla="*/ 3 h 30"/>
                <a:gd name="T34" fmla="*/ 22 w 29"/>
                <a:gd name="T35" fmla="*/ 3 h 30"/>
                <a:gd name="T36" fmla="*/ 19 w 29"/>
                <a:gd name="T37" fmla="*/ 0 h 30"/>
                <a:gd name="T38" fmla="*/ 17 w 29"/>
                <a:gd name="T39" fmla="*/ 0 h 30"/>
                <a:gd name="T40" fmla="*/ 15 w 29"/>
                <a:gd name="T41" fmla="*/ 0 h 30"/>
                <a:gd name="T42" fmla="*/ 12 w 29"/>
                <a:gd name="T43" fmla="*/ 0 h 30"/>
                <a:gd name="T44" fmla="*/ 10 w 29"/>
                <a:gd name="T45" fmla="*/ 0 h 30"/>
                <a:gd name="T46" fmla="*/ 7 w 29"/>
                <a:gd name="T47" fmla="*/ 3 h 30"/>
                <a:gd name="T48" fmla="*/ 5 w 29"/>
                <a:gd name="T49" fmla="*/ 3 h 30"/>
                <a:gd name="T50" fmla="*/ 5 w 29"/>
                <a:gd name="T51" fmla="*/ 5 h 30"/>
                <a:gd name="T52" fmla="*/ 2 w 29"/>
                <a:gd name="T53" fmla="*/ 8 h 30"/>
                <a:gd name="T54" fmla="*/ 0 w 29"/>
                <a:gd name="T55" fmla="*/ 8 h 30"/>
                <a:gd name="T56" fmla="*/ 0 w 29"/>
                <a:gd name="T57" fmla="*/ 10 h 30"/>
                <a:gd name="T58" fmla="*/ 0 w 29"/>
                <a:gd name="T59" fmla="*/ 13 h 30"/>
                <a:gd name="T60" fmla="*/ 0 w 29"/>
                <a:gd name="T61" fmla="*/ 15 h 30"/>
                <a:gd name="T62" fmla="*/ 0 w 29"/>
                <a:gd name="T63" fmla="*/ 18 h 30"/>
                <a:gd name="T64" fmla="*/ 0 w 29"/>
                <a:gd name="T65" fmla="*/ 20 h 30"/>
                <a:gd name="T66" fmla="*/ 0 w 29"/>
                <a:gd name="T67" fmla="*/ 22 h 30"/>
                <a:gd name="T68" fmla="*/ 2 w 29"/>
                <a:gd name="T69" fmla="*/ 25 h 30"/>
                <a:gd name="T70" fmla="*/ 5 w 29"/>
                <a:gd name="T71" fmla="*/ 27 h 30"/>
                <a:gd name="T72" fmla="*/ 5 w 29"/>
                <a:gd name="T73" fmla="*/ 27 h 30"/>
                <a:gd name="T74" fmla="*/ 7 w 29"/>
                <a:gd name="T75" fmla="*/ 30 h 30"/>
                <a:gd name="T76" fmla="*/ 10 w 29"/>
                <a:gd name="T77" fmla="*/ 30 h 30"/>
                <a:gd name="T78" fmla="*/ 12 w 29"/>
                <a:gd name="T79" fmla="*/ 30 h 30"/>
                <a:gd name="T80" fmla="*/ 15 w 29"/>
                <a:gd name="T81" fmla="*/ 30 h 30"/>
                <a:gd name="T82" fmla="*/ 15 w 29"/>
                <a:gd name="T83" fmla="*/ 30 h 30"/>
                <a:gd name="T84" fmla="*/ 12 w 29"/>
                <a:gd name="T85" fmla="*/ 30 h 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9"/>
                <a:gd name="T130" fmla="*/ 0 h 30"/>
                <a:gd name="T131" fmla="*/ 29 w 29"/>
                <a:gd name="T132" fmla="*/ 30 h 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9" h="30">
                  <a:moveTo>
                    <a:pt x="12" y="30"/>
                  </a:moveTo>
                  <a:lnTo>
                    <a:pt x="17" y="30"/>
                  </a:lnTo>
                  <a:lnTo>
                    <a:pt x="19" y="30"/>
                  </a:lnTo>
                  <a:lnTo>
                    <a:pt x="22" y="30"/>
                  </a:lnTo>
                  <a:lnTo>
                    <a:pt x="24" y="27"/>
                  </a:lnTo>
                  <a:lnTo>
                    <a:pt x="27" y="25"/>
                  </a:lnTo>
                  <a:lnTo>
                    <a:pt x="27" y="22"/>
                  </a:lnTo>
                  <a:lnTo>
                    <a:pt x="29" y="20"/>
                  </a:lnTo>
                  <a:lnTo>
                    <a:pt x="29" y="18"/>
                  </a:lnTo>
                  <a:lnTo>
                    <a:pt x="29" y="15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7" y="8"/>
                  </a:lnTo>
                  <a:lnTo>
                    <a:pt x="24" y="5"/>
                  </a:lnTo>
                  <a:lnTo>
                    <a:pt x="24" y="3"/>
                  </a:lnTo>
                  <a:lnTo>
                    <a:pt x="22" y="3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3"/>
                  </a:lnTo>
                  <a:lnTo>
                    <a:pt x="5" y="3"/>
                  </a:lnTo>
                  <a:lnTo>
                    <a:pt x="5" y="5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2" y="25"/>
                  </a:lnTo>
                  <a:lnTo>
                    <a:pt x="5" y="27"/>
                  </a:lnTo>
                  <a:lnTo>
                    <a:pt x="7" y="30"/>
                  </a:lnTo>
                  <a:lnTo>
                    <a:pt x="10" y="30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42"/>
            <p:cNvSpPr>
              <a:spLocks/>
            </p:cNvSpPr>
            <p:nvPr/>
          </p:nvSpPr>
          <p:spPr bwMode="auto">
            <a:xfrm>
              <a:off x="2760" y="1476"/>
              <a:ext cx="120" cy="2343"/>
            </a:xfrm>
            <a:custGeom>
              <a:avLst/>
              <a:gdLst>
                <a:gd name="T0" fmla="*/ 120 w 120"/>
                <a:gd name="T1" fmla="*/ 2343 h 2343"/>
                <a:gd name="T2" fmla="*/ 120 w 120"/>
                <a:gd name="T3" fmla="*/ 0 h 2343"/>
                <a:gd name="T4" fmla="*/ 0 w 120"/>
                <a:gd name="T5" fmla="*/ 0 h 2343"/>
                <a:gd name="T6" fmla="*/ 0 w 120"/>
                <a:gd name="T7" fmla="*/ 2343 h 2343"/>
                <a:gd name="T8" fmla="*/ 120 w 120"/>
                <a:gd name="T9" fmla="*/ 2343 h 2343"/>
                <a:gd name="T10" fmla="*/ 120 w 120"/>
                <a:gd name="T11" fmla="*/ 2343 h 23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0"/>
                <a:gd name="T19" fmla="*/ 0 h 2343"/>
                <a:gd name="T20" fmla="*/ 120 w 120"/>
                <a:gd name="T21" fmla="*/ 2343 h 23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0" h="2343">
                  <a:moveTo>
                    <a:pt x="120" y="2343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2343"/>
                  </a:lnTo>
                  <a:lnTo>
                    <a:pt x="120" y="23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43"/>
            <p:cNvSpPr>
              <a:spLocks/>
            </p:cNvSpPr>
            <p:nvPr/>
          </p:nvSpPr>
          <p:spPr bwMode="auto">
            <a:xfrm>
              <a:off x="2760" y="1476"/>
              <a:ext cx="120" cy="2343"/>
            </a:xfrm>
            <a:custGeom>
              <a:avLst/>
              <a:gdLst>
                <a:gd name="T0" fmla="*/ 120 w 120"/>
                <a:gd name="T1" fmla="*/ 2343 h 2343"/>
                <a:gd name="T2" fmla="*/ 120 w 120"/>
                <a:gd name="T3" fmla="*/ 0 h 2343"/>
                <a:gd name="T4" fmla="*/ 0 w 120"/>
                <a:gd name="T5" fmla="*/ 0 h 2343"/>
                <a:gd name="T6" fmla="*/ 0 w 120"/>
                <a:gd name="T7" fmla="*/ 2343 h 2343"/>
                <a:gd name="T8" fmla="*/ 120 w 120"/>
                <a:gd name="T9" fmla="*/ 2343 h 2343"/>
                <a:gd name="T10" fmla="*/ 120 w 120"/>
                <a:gd name="T11" fmla="*/ 2343 h 23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0"/>
                <a:gd name="T19" fmla="*/ 0 h 2343"/>
                <a:gd name="T20" fmla="*/ 120 w 120"/>
                <a:gd name="T21" fmla="*/ 2343 h 23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0" h="2343">
                  <a:moveTo>
                    <a:pt x="120" y="2343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2343"/>
                  </a:lnTo>
                  <a:lnTo>
                    <a:pt x="120" y="234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44"/>
            <p:cNvSpPr>
              <a:spLocks/>
            </p:cNvSpPr>
            <p:nvPr/>
          </p:nvSpPr>
          <p:spPr bwMode="auto">
            <a:xfrm>
              <a:off x="3003" y="3187"/>
              <a:ext cx="29" cy="32"/>
            </a:xfrm>
            <a:custGeom>
              <a:avLst/>
              <a:gdLst>
                <a:gd name="T0" fmla="*/ 12 w 29"/>
                <a:gd name="T1" fmla="*/ 29 h 32"/>
                <a:gd name="T2" fmla="*/ 17 w 29"/>
                <a:gd name="T3" fmla="*/ 32 h 32"/>
                <a:gd name="T4" fmla="*/ 19 w 29"/>
                <a:gd name="T5" fmla="*/ 29 h 32"/>
                <a:gd name="T6" fmla="*/ 22 w 29"/>
                <a:gd name="T7" fmla="*/ 29 h 32"/>
                <a:gd name="T8" fmla="*/ 22 w 29"/>
                <a:gd name="T9" fmla="*/ 27 h 32"/>
                <a:gd name="T10" fmla="*/ 24 w 29"/>
                <a:gd name="T11" fmla="*/ 27 h 32"/>
                <a:gd name="T12" fmla="*/ 27 w 29"/>
                <a:gd name="T13" fmla="*/ 24 h 32"/>
                <a:gd name="T14" fmla="*/ 27 w 29"/>
                <a:gd name="T15" fmla="*/ 22 h 32"/>
                <a:gd name="T16" fmla="*/ 29 w 29"/>
                <a:gd name="T17" fmla="*/ 19 h 32"/>
                <a:gd name="T18" fmla="*/ 29 w 29"/>
                <a:gd name="T19" fmla="*/ 17 h 32"/>
                <a:gd name="T20" fmla="*/ 29 w 29"/>
                <a:gd name="T21" fmla="*/ 14 h 32"/>
                <a:gd name="T22" fmla="*/ 29 w 29"/>
                <a:gd name="T23" fmla="*/ 12 h 32"/>
                <a:gd name="T24" fmla="*/ 29 w 29"/>
                <a:gd name="T25" fmla="*/ 12 h 32"/>
                <a:gd name="T26" fmla="*/ 27 w 29"/>
                <a:gd name="T27" fmla="*/ 9 h 32"/>
                <a:gd name="T28" fmla="*/ 27 w 29"/>
                <a:gd name="T29" fmla="*/ 7 h 32"/>
                <a:gd name="T30" fmla="*/ 24 w 29"/>
                <a:gd name="T31" fmla="*/ 4 h 32"/>
                <a:gd name="T32" fmla="*/ 22 w 29"/>
                <a:gd name="T33" fmla="*/ 2 h 32"/>
                <a:gd name="T34" fmla="*/ 22 w 29"/>
                <a:gd name="T35" fmla="*/ 2 h 32"/>
                <a:gd name="T36" fmla="*/ 19 w 29"/>
                <a:gd name="T37" fmla="*/ 2 h 32"/>
                <a:gd name="T38" fmla="*/ 17 w 29"/>
                <a:gd name="T39" fmla="*/ 0 h 32"/>
                <a:gd name="T40" fmla="*/ 15 w 29"/>
                <a:gd name="T41" fmla="*/ 0 h 32"/>
                <a:gd name="T42" fmla="*/ 12 w 29"/>
                <a:gd name="T43" fmla="*/ 0 h 32"/>
                <a:gd name="T44" fmla="*/ 10 w 29"/>
                <a:gd name="T45" fmla="*/ 2 h 32"/>
                <a:gd name="T46" fmla="*/ 7 w 29"/>
                <a:gd name="T47" fmla="*/ 2 h 32"/>
                <a:gd name="T48" fmla="*/ 5 w 29"/>
                <a:gd name="T49" fmla="*/ 2 h 32"/>
                <a:gd name="T50" fmla="*/ 2 w 29"/>
                <a:gd name="T51" fmla="*/ 4 h 32"/>
                <a:gd name="T52" fmla="*/ 2 w 29"/>
                <a:gd name="T53" fmla="*/ 7 h 32"/>
                <a:gd name="T54" fmla="*/ 0 w 29"/>
                <a:gd name="T55" fmla="*/ 9 h 32"/>
                <a:gd name="T56" fmla="*/ 0 w 29"/>
                <a:gd name="T57" fmla="*/ 12 h 32"/>
                <a:gd name="T58" fmla="*/ 0 w 29"/>
                <a:gd name="T59" fmla="*/ 12 h 32"/>
                <a:gd name="T60" fmla="*/ 0 w 29"/>
                <a:gd name="T61" fmla="*/ 14 h 32"/>
                <a:gd name="T62" fmla="*/ 0 w 29"/>
                <a:gd name="T63" fmla="*/ 17 h 32"/>
                <a:gd name="T64" fmla="*/ 0 w 29"/>
                <a:gd name="T65" fmla="*/ 19 h 32"/>
                <a:gd name="T66" fmla="*/ 0 w 29"/>
                <a:gd name="T67" fmla="*/ 22 h 32"/>
                <a:gd name="T68" fmla="*/ 2 w 29"/>
                <a:gd name="T69" fmla="*/ 24 h 32"/>
                <a:gd name="T70" fmla="*/ 2 w 29"/>
                <a:gd name="T71" fmla="*/ 27 h 32"/>
                <a:gd name="T72" fmla="*/ 5 w 29"/>
                <a:gd name="T73" fmla="*/ 27 h 32"/>
                <a:gd name="T74" fmla="*/ 7 w 29"/>
                <a:gd name="T75" fmla="*/ 29 h 32"/>
                <a:gd name="T76" fmla="*/ 10 w 29"/>
                <a:gd name="T77" fmla="*/ 29 h 32"/>
                <a:gd name="T78" fmla="*/ 12 w 29"/>
                <a:gd name="T79" fmla="*/ 32 h 32"/>
                <a:gd name="T80" fmla="*/ 15 w 29"/>
                <a:gd name="T81" fmla="*/ 32 h 32"/>
                <a:gd name="T82" fmla="*/ 15 w 29"/>
                <a:gd name="T83" fmla="*/ 32 h 32"/>
                <a:gd name="T84" fmla="*/ 12 w 29"/>
                <a:gd name="T85" fmla="*/ 29 h 3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9"/>
                <a:gd name="T130" fmla="*/ 0 h 32"/>
                <a:gd name="T131" fmla="*/ 29 w 29"/>
                <a:gd name="T132" fmla="*/ 32 h 3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9" h="32">
                  <a:moveTo>
                    <a:pt x="12" y="29"/>
                  </a:moveTo>
                  <a:lnTo>
                    <a:pt x="17" y="32"/>
                  </a:lnTo>
                  <a:lnTo>
                    <a:pt x="19" y="29"/>
                  </a:lnTo>
                  <a:lnTo>
                    <a:pt x="22" y="29"/>
                  </a:lnTo>
                  <a:lnTo>
                    <a:pt x="22" y="27"/>
                  </a:lnTo>
                  <a:lnTo>
                    <a:pt x="24" y="27"/>
                  </a:lnTo>
                  <a:lnTo>
                    <a:pt x="27" y="24"/>
                  </a:lnTo>
                  <a:lnTo>
                    <a:pt x="27" y="22"/>
                  </a:lnTo>
                  <a:lnTo>
                    <a:pt x="29" y="19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4" y="4"/>
                  </a:lnTo>
                  <a:lnTo>
                    <a:pt x="22" y="2"/>
                  </a:lnTo>
                  <a:lnTo>
                    <a:pt x="19" y="2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7" y="2"/>
                  </a:lnTo>
                  <a:lnTo>
                    <a:pt x="5" y="2"/>
                  </a:lnTo>
                  <a:lnTo>
                    <a:pt x="2" y="4"/>
                  </a:lnTo>
                  <a:lnTo>
                    <a:pt x="2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2" y="27"/>
                  </a:lnTo>
                  <a:lnTo>
                    <a:pt x="5" y="27"/>
                  </a:lnTo>
                  <a:lnTo>
                    <a:pt x="7" y="29"/>
                  </a:lnTo>
                  <a:lnTo>
                    <a:pt x="10" y="29"/>
                  </a:lnTo>
                  <a:lnTo>
                    <a:pt x="12" y="32"/>
                  </a:lnTo>
                  <a:lnTo>
                    <a:pt x="15" y="32"/>
                  </a:lnTo>
                  <a:lnTo>
                    <a:pt x="12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445"/>
            <p:cNvSpPr>
              <a:spLocks noChangeShapeType="1"/>
            </p:cNvSpPr>
            <p:nvPr/>
          </p:nvSpPr>
          <p:spPr bwMode="auto">
            <a:xfrm flipH="1" flipV="1">
              <a:off x="3101" y="3162"/>
              <a:ext cx="47" cy="7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Rectangle 446"/>
            <p:cNvSpPr>
              <a:spLocks noChangeArrowheads="1"/>
            </p:cNvSpPr>
            <p:nvPr/>
          </p:nvSpPr>
          <p:spPr bwMode="auto">
            <a:xfrm>
              <a:off x="3106" y="3083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6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46" name="Line 447"/>
            <p:cNvSpPr>
              <a:spLocks noChangeShapeType="1"/>
            </p:cNvSpPr>
            <p:nvPr/>
          </p:nvSpPr>
          <p:spPr bwMode="auto">
            <a:xfrm flipH="1">
              <a:off x="2880" y="3762"/>
              <a:ext cx="16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448"/>
            <p:cNvSpPr>
              <a:spLocks noChangeShapeType="1"/>
            </p:cNvSpPr>
            <p:nvPr/>
          </p:nvSpPr>
          <p:spPr bwMode="auto">
            <a:xfrm flipH="1">
              <a:off x="2880" y="3489"/>
              <a:ext cx="16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449"/>
            <p:cNvSpPr>
              <a:spLocks noChangeShapeType="1"/>
            </p:cNvSpPr>
            <p:nvPr/>
          </p:nvSpPr>
          <p:spPr bwMode="auto">
            <a:xfrm>
              <a:off x="1603" y="2490"/>
              <a:ext cx="138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50"/>
            <p:cNvSpPr>
              <a:spLocks/>
            </p:cNvSpPr>
            <p:nvPr/>
          </p:nvSpPr>
          <p:spPr bwMode="auto">
            <a:xfrm>
              <a:off x="1448" y="2475"/>
              <a:ext cx="32" cy="32"/>
            </a:xfrm>
            <a:custGeom>
              <a:avLst/>
              <a:gdLst>
                <a:gd name="T0" fmla="*/ 0 w 32"/>
                <a:gd name="T1" fmla="*/ 0 h 32"/>
                <a:gd name="T2" fmla="*/ 3 w 32"/>
                <a:gd name="T3" fmla="*/ 32 h 32"/>
                <a:gd name="T4" fmla="*/ 32 w 32"/>
                <a:gd name="T5" fmla="*/ 18 h 32"/>
                <a:gd name="T6" fmla="*/ 3 w 32"/>
                <a:gd name="T7" fmla="*/ 3 h 32"/>
                <a:gd name="T8" fmla="*/ 3 w 32"/>
                <a:gd name="T9" fmla="*/ 3 h 32"/>
                <a:gd name="T10" fmla="*/ 0 w 32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2"/>
                <a:gd name="T20" fmla="*/ 32 w 32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2">
                  <a:moveTo>
                    <a:pt x="0" y="0"/>
                  </a:moveTo>
                  <a:lnTo>
                    <a:pt x="3" y="32"/>
                  </a:lnTo>
                  <a:lnTo>
                    <a:pt x="32" y="18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451"/>
            <p:cNvSpPr>
              <a:spLocks noChangeShapeType="1"/>
            </p:cNvSpPr>
            <p:nvPr/>
          </p:nvSpPr>
          <p:spPr bwMode="auto">
            <a:xfrm>
              <a:off x="1392" y="2490"/>
              <a:ext cx="6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52"/>
            <p:cNvSpPr>
              <a:spLocks/>
            </p:cNvSpPr>
            <p:nvPr/>
          </p:nvSpPr>
          <p:spPr bwMode="auto">
            <a:xfrm>
              <a:off x="2725" y="2293"/>
              <a:ext cx="30" cy="32"/>
            </a:xfrm>
            <a:custGeom>
              <a:avLst/>
              <a:gdLst>
                <a:gd name="T0" fmla="*/ 0 w 30"/>
                <a:gd name="T1" fmla="*/ 0 h 32"/>
                <a:gd name="T2" fmla="*/ 0 w 30"/>
                <a:gd name="T3" fmla="*/ 32 h 32"/>
                <a:gd name="T4" fmla="*/ 30 w 30"/>
                <a:gd name="T5" fmla="*/ 18 h 32"/>
                <a:gd name="T6" fmla="*/ 0 w 30"/>
                <a:gd name="T7" fmla="*/ 3 h 32"/>
                <a:gd name="T8" fmla="*/ 0 w 30"/>
                <a:gd name="T9" fmla="*/ 3 h 32"/>
                <a:gd name="T10" fmla="*/ 0 w 30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32"/>
                <a:gd name="T20" fmla="*/ 30 w 30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32">
                  <a:moveTo>
                    <a:pt x="0" y="0"/>
                  </a:moveTo>
                  <a:lnTo>
                    <a:pt x="0" y="32"/>
                  </a:lnTo>
                  <a:lnTo>
                    <a:pt x="30" y="18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453"/>
            <p:cNvSpPr>
              <a:spLocks noChangeShapeType="1"/>
            </p:cNvSpPr>
            <p:nvPr/>
          </p:nvSpPr>
          <p:spPr bwMode="auto">
            <a:xfrm flipH="1">
              <a:off x="2880" y="2311"/>
              <a:ext cx="40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454"/>
            <p:cNvSpPr>
              <a:spLocks noChangeShapeType="1"/>
            </p:cNvSpPr>
            <p:nvPr/>
          </p:nvSpPr>
          <p:spPr bwMode="auto">
            <a:xfrm flipH="1">
              <a:off x="2622" y="2311"/>
              <a:ext cx="10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455"/>
            <p:cNvSpPr>
              <a:spLocks/>
            </p:cNvSpPr>
            <p:nvPr/>
          </p:nvSpPr>
          <p:spPr bwMode="auto">
            <a:xfrm>
              <a:off x="2725" y="3187"/>
              <a:ext cx="30" cy="32"/>
            </a:xfrm>
            <a:custGeom>
              <a:avLst/>
              <a:gdLst>
                <a:gd name="T0" fmla="*/ 0 w 30"/>
                <a:gd name="T1" fmla="*/ 0 h 32"/>
                <a:gd name="T2" fmla="*/ 0 w 30"/>
                <a:gd name="T3" fmla="*/ 32 h 32"/>
                <a:gd name="T4" fmla="*/ 30 w 30"/>
                <a:gd name="T5" fmla="*/ 14 h 32"/>
                <a:gd name="T6" fmla="*/ 0 w 30"/>
                <a:gd name="T7" fmla="*/ 0 h 32"/>
                <a:gd name="T8" fmla="*/ 0 w 30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2"/>
                <a:gd name="T17" fmla="*/ 30 w 30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2">
                  <a:moveTo>
                    <a:pt x="0" y="0"/>
                  </a:moveTo>
                  <a:lnTo>
                    <a:pt x="0" y="32"/>
                  </a:lnTo>
                  <a:lnTo>
                    <a:pt x="3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456"/>
            <p:cNvSpPr>
              <a:spLocks/>
            </p:cNvSpPr>
            <p:nvPr/>
          </p:nvSpPr>
          <p:spPr bwMode="auto">
            <a:xfrm>
              <a:off x="2725" y="3474"/>
              <a:ext cx="30" cy="30"/>
            </a:xfrm>
            <a:custGeom>
              <a:avLst/>
              <a:gdLst>
                <a:gd name="T0" fmla="*/ 0 w 30"/>
                <a:gd name="T1" fmla="*/ 0 h 30"/>
                <a:gd name="T2" fmla="*/ 0 w 30"/>
                <a:gd name="T3" fmla="*/ 30 h 30"/>
                <a:gd name="T4" fmla="*/ 30 w 30"/>
                <a:gd name="T5" fmla="*/ 15 h 30"/>
                <a:gd name="T6" fmla="*/ 0 w 30"/>
                <a:gd name="T7" fmla="*/ 0 h 30"/>
                <a:gd name="T8" fmla="*/ 0 w 30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0"/>
                <a:gd name="T17" fmla="*/ 30 w 30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0">
                  <a:moveTo>
                    <a:pt x="0" y="0"/>
                  </a:moveTo>
                  <a:lnTo>
                    <a:pt x="0" y="30"/>
                  </a:lnTo>
                  <a:lnTo>
                    <a:pt x="3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457"/>
            <p:cNvSpPr>
              <a:spLocks noChangeShapeType="1"/>
            </p:cNvSpPr>
            <p:nvPr/>
          </p:nvSpPr>
          <p:spPr bwMode="auto">
            <a:xfrm>
              <a:off x="1741" y="3489"/>
              <a:ext cx="99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458"/>
            <p:cNvSpPr>
              <a:spLocks/>
            </p:cNvSpPr>
            <p:nvPr/>
          </p:nvSpPr>
          <p:spPr bwMode="auto">
            <a:xfrm>
              <a:off x="2725" y="3748"/>
              <a:ext cx="30" cy="29"/>
            </a:xfrm>
            <a:custGeom>
              <a:avLst/>
              <a:gdLst>
                <a:gd name="T0" fmla="*/ 0 w 30"/>
                <a:gd name="T1" fmla="*/ 0 h 29"/>
                <a:gd name="T2" fmla="*/ 0 w 30"/>
                <a:gd name="T3" fmla="*/ 29 h 29"/>
                <a:gd name="T4" fmla="*/ 30 w 30"/>
                <a:gd name="T5" fmla="*/ 14 h 29"/>
                <a:gd name="T6" fmla="*/ 0 w 30"/>
                <a:gd name="T7" fmla="*/ 0 h 29"/>
                <a:gd name="T8" fmla="*/ 0 w 30"/>
                <a:gd name="T9" fmla="*/ 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29"/>
                <a:gd name="T17" fmla="*/ 30 w 30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29">
                  <a:moveTo>
                    <a:pt x="0" y="0"/>
                  </a:moveTo>
                  <a:lnTo>
                    <a:pt x="0" y="29"/>
                  </a:lnTo>
                  <a:lnTo>
                    <a:pt x="3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459"/>
            <p:cNvSpPr>
              <a:spLocks/>
            </p:cNvSpPr>
            <p:nvPr/>
          </p:nvSpPr>
          <p:spPr bwMode="auto">
            <a:xfrm>
              <a:off x="1741" y="1169"/>
              <a:ext cx="992" cy="2593"/>
            </a:xfrm>
            <a:custGeom>
              <a:avLst/>
              <a:gdLst>
                <a:gd name="T0" fmla="*/ 992 w 992"/>
                <a:gd name="T1" fmla="*/ 2593 h 2593"/>
                <a:gd name="T2" fmla="*/ 2 w 992"/>
                <a:gd name="T3" fmla="*/ 2593 h 2593"/>
                <a:gd name="T4" fmla="*/ 0 w 992"/>
                <a:gd name="T5" fmla="*/ 0 h 2593"/>
                <a:gd name="T6" fmla="*/ 596 w 992"/>
                <a:gd name="T7" fmla="*/ 0 h 25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2"/>
                <a:gd name="T13" fmla="*/ 0 h 2593"/>
                <a:gd name="T14" fmla="*/ 992 w 992"/>
                <a:gd name="T15" fmla="*/ 2593 h 25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2" h="2593">
                  <a:moveTo>
                    <a:pt x="992" y="2593"/>
                  </a:moveTo>
                  <a:lnTo>
                    <a:pt x="2" y="2593"/>
                  </a:lnTo>
                  <a:lnTo>
                    <a:pt x="0" y="0"/>
                  </a:lnTo>
                  <a:lnTo>
                    <a:pt x="596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Rectangle 460"/>
            <p:cNvSpPr>
              <a:spLocks noChangeArrowheads="1"/>
            </p:cNvSpPr>
            <p:nvPr/>
          </p:nvSpPr>
          <p:spPr bwMode="auto">
            <a:xfrm>
              <a:off x="2787" y="1336"/>
              <a:ext cx="4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E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60" name="Rectangle 461"/>
            <p:cNvSpPr>
              <a:spLocks noChangeArrowheads="1"/>
            </p:cNvSpPr>
            <p:nvPr/>
          </p:nvSpPr>
          <p:spPr bwMode="auto">
            <a:xfrm>
              <a:off x="2826" y="1336"/>
              <a:ext cx="4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X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61" name="Freeform 462"/>
            <p:cNvSpPr>
              <a:spLocks/>
            </p:cNvSpPr>
            <p:nvPr/>
          </p:nvSpPr>
          <p:spPr bwMode="auto">
            <a:xfrm>
              <a:off x="2760" y="1066"/>
              <a:ext cx="120" cy="204"/>
            </a:xfrm>
            <a:custGeom>
              <a:avLst/>
              <a:gdLst>
                <a:gd name="T0" fmla="*/ 120 w 120"/>
                <a:gd name="T1" fmla="*/ 204 h 204"/>
                <a:gd name="T2" fmla="*/ 120 w 120"/>
                <a:gd name="T3" fmla="*/ 0 h 204"/>
                <a:gd name="T4" fmla="*/ 0 w 120"/>
                <a:gd name="T5" fmla="*/ 0 h 204"/>
                <a:gd name="T6" fmla="*/ 0 w 120"/>
                <a:gd name="T7" fmla="*/ 204 h 204"/>
                <a:gd name="T8" fmla="*/ 120 w 120"/>
                <a:gd name="T9" fmla="*/ 204 h 204"/>
                <a:gd name="T10" fmla="*/ 120 w 120"/>
                <a:gd name="T11" fmla="*/ 204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0"/>
                <a:gd name="T19" fmla="*/ 0 h 204"/>
                <a:gd name="T20" fmla="*/ 120 w 120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0" h="204">
                  <a:moveTo>
                    <a:pt x="120" y="204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204"/>
                  </a:lnTo>
                  <a:lnTo>
                    <a:pt x="120" y="20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463"/>
            <p:cNvSpPr>
              <a:spLocks/>
            </p:cNvSpPr>
            <p:nvPr/>
          </p:nvSpPr>
          <p:spPr bwMode="auto">
            <a:xfrm>
              <a:off x="2760" y="1066"/>
              <a:ext cx="120" cy="204"/>
            </a:xfrm>
            <a:custGeom>
              <a:avLst/>
              <a:gdLst>
                <a:gd name="T0" fmla="*/ 120 w 120"/>
                <a:gd name="T1" fmla="*/ 204 h 204"/>
                <a:gd name="T2" fmla="*/ 120 w 120"/>
                <a:gd name="T3" fmla="*/ 0 h 204"/>
                <a:gd name="T4" fmla="*/ 0 w 120"/>
                <a:gd name="T5" fmla="*/ 0 h 204"/>
                <a:gd name="T6" fmla="*/ 0 w 120"/>
                <a:gd name="T7" fmla="*/ 204 h 204"/>
                <a:gd name="T8" fmla="*/ 120 w 120"/>
                <a:gd name="T9" fmla="*/ 204 h 204"/>
                <a:gd name="T10" fmla="*/ 120 w 120"/>
                <a:gd name="T11" fmla="*/ 204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0"/>
                <a:gd name="T19" fmla="*/ 0 h 204"/>
                <a:gd name="T20" fmla="*/ 120 w 120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0" h="204">
                  <a:moveTo>
                    <a:pt x="120" y="204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204"/>
                  </a:lnTo>
                  <a:lnTo>
                    <a:pt x="120" y="204"/>
                  </a:lnTo>
                </a:path>
              </a:pathLst>
            </a:custGeom>
            <a:noFill/>
            <a:ln w="11113">
              <a:solidFill>
                <a:srgbClr val="EB75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Rectangle 464"/>
            <p:cNvSpPr>
              <a:spLocks noChangeArrowheads="1"/>
            </p:cNvSpPr>
            <p:nvPr/>
          </p:nvSpPr>
          <p:spPr bwMode="auto">
            <a:xfrm>
              <a:off x="2794" y="1132"/>
              <a:ext cx="5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M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64" name="Freeform 465"/>
            <p:cNvSpPr>
              <a:spLocks/>
            </p:cNvSpPr>
            <p:nvPr/>
          </p:nvSpPr>
          <p:spPr bwMode="auto">
            <a:xfrm>
              <a:off x="2760" y="861"/>
              <a:ext cx="120" cy="205"/>
            </a:xfrm>
            <a:custGeom>
              <a:avLst/>
              <a:gdLst>
                <a:gd name="T0" fmla="*/ 120 w 120"/>
                <a:gd name="T1" fmla="*/ 205 h 205"/>
                <a:gd name="T2" fmla="*/ 120 w 120"/>
                <a:gd name="T3" fmla="*/ 0 h 205"/>
                <a:gd name="T4" fmla="*/ 0 w 120"/>
                <a:gd name="T5" fmla="*/ 0 h 205"/>
                <a:gd name="T6" fmla="*/ 0 w 120"/>
                <a:gd name="T7" fmla="*/ 205 h 205"/>
                <a:gd name="T8" fmla="*/ 120 w 120"/>
                <a:gd name="T9" fmla="*/ 205 h 205"/>
                <a:gd name="T10" fmla="*/ 120 w 120"/>
                <a:gd name="T11" fmla="*/ 205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0"/>
                <a:gd name="T19" fmla="*/ 0 h 205"/>
                <a:gd name="T20" fmla="*/ 120 w 120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0" h="205">
                  <a:moveTo>
                    <a:pt x="120" y="205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205"/>
                  </a:lnTo>
                  <a:lnTo>
                    <a:pt x="120" y="20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466"/>
            <p:cNvSpPr>
              <a:spLocks/>
            </p:cNvSpPr>
            <p:nvPr/>
          </p:nvSpPr>
          <p:spPr bwMode="auto">
            <a:xfrm>
              <a:off x="2760" y="861"/>
              <a:ext cx="120" cy="205"/>
            </a:xfrm>
            <a:custGeom>
              <a:avLst/>
              <a:gdLst>
                <a:gd name="T0" fmla="*/ 120 w 120"/>
                <a:gd name="T1" fmla="*/ 205 h 205"/>
                <a:gd name="T2" fmla="*/ 120 w 120"/>
                <a:gd name="T3" fmla="*/ 0 h 205"/>
                <a:gd name="T4" fmla="*/ 0 w 120"/>
                <a:gd name="T5" fmla="*/ 0 h 205"/>
                <a:gd name="T6" fmla="*/ 0 w 120"/>
                <a:gd name="T7" fmla="*/ 205 h 205"/>
                <a:gd name="T8" fmla="*/ 120 w 120"/>
                <a:gd name="T9" fmla="*/ 205 h 205"/>
                <a:gd name="T10" fmla="*/ 120 w 120"/>
                <a:gd name="T11" fmla="*/ 205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0"/>
                <a:gd name="T19" fmla="*/ 0 h 205"/>
                <a:gd name="T20" fmla="*/ 120 w 120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0" h="205">
                  <a:moveTo>
                    <a:pt x="120" y="205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205"/>
                  </a:lnTo>
                  <a:lnTo>
                    <a:pt x="120" y="205"/>
                  </a:lnTo>
                </a:path>
              </a:pathLst>
            </a:custGeom>
            <a:noFill/>
            <a:ln w="11113">
              <a:solidFill>
                <a:srgbClr val="EB75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467"/>
            <p:cNvSpPr>
              <a:spLocks noChangeArrowheads="1"/>
            </p:cNvSpPr>
            <p:nvPr/>
          </p:nvSpPr>
          <p:spPr bwMode="auto">
            <a:xfrm>
              <a:off x="2774" y="927"/>
              <a:ext cx="60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W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67" name="Rectangle 468"/>
            <p:cNvSpPr>
              <a:spLocks noChangeArrowheads="1"/>
            </p:cNvSpPr>
            <p:nvPr/>
          </p:nvSpPr>
          <p:spPr bwMode="auto">
            <a:xfrm>
              <a:off x="2833" y="927"/>
              <a:ext cx="4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B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68" name="Freeform 469"/>
            <p:cNvSpPr>
              <a:spLocks/>
            </p:cNvSpPr>
            <p:nvPr/>
          </p:nvSpPr>
          <p:spPr bwMode="auto">
            <a:xfrm>
              <a:off x="2725" y="1356"/>
              <a:ext cx="30" cy="32"/>
            </a:xfrm>
            <a:custGeom>
              <a:avLst/>
              <a:gdLst>
                <a:gd name="T0" fmla="*/ 0 w 30"/>
                <a:gd name="T1" fmla="*/ 0 h 32"/>
                <a:gd name="T2" fmla="*/ 0 w 30"/>
                <a:gd name="T3" fmla="*/ 32 h 32"/>
                <a:gd name="T4" fmla="*/ 30 w 30"/>
                <a:gd name="T5" fmla="*/ 17 h 32"/>
                <a:gd name="T6" fmla="*/ 0 w 30"/>
                <a:gd name="T7" fmla="*/ 2 h 32"/>
                <a:gd name="T8" fmla="*/ 0 w 30"/>
                <a:gd name="T9" fmla="*/ 2 h 32"/>
                <a:gd name="T10" fmla="*/ 0 w 30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32"/>
                <a:gd name="T20" fmla="*/ 30 w 30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32">
                  <a:moveTo>
                    <a:pt x="0" y="0"/>
                  </a:moveTo>
                  <a:lnTo>
                    <a:pt x="0" y="32"/>
                  </a:lnTo>
                  <a:lnTo>
                    <a:pt x="30" y="17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7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470"/>
            <p:cNvSpPr>
              <a:spLocks noChangeShapeType="1"/>
            </p:cNvSpPr>
            <p:nvPr/>
          </p:nvSpPr>
          <p:spPr bwMode="auto">
            <a:xfrm>
              <a:off x="2571" y="1373"/>
              <a:ext cx="162" cy="1"/>
            </a:xfrm>
            <a:prstGeom prst="line">
              <a:avLst/>
            </a:prstGeom>
            <a:noFill/>
            <a:ln w="19050">
              <a:solidFill>
                <a:srgbClr val="EB75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471"/>
            <p:cNvSpPr>
              <a:spLocks/>
            </p:cNvSpPr>
            <p:nvPr/>
          </p:nvSpPr>
          <p:spPr bwMode="auto">
            <a:xfrm>
              <a:off x="2725" y="1152"/>
              <a:ext cx="30" cy="32"/>
            </a:xfrm>
            <a:custGeom>
              <a:avLst/>
              <a:gdLst>
                <a:gd name="T0" fmla="*/ 0 w 30"/>
                <a:gd name="T1" fmla="*/ 0 h 32"/>
                <a:gd name="T2" fmla="*/ 0 w 30"/>
                <a:gd name="T3" fmla="*/ 32 h 32"/>
                <a:gd name="T4" fmla="*/ 30 w 30"/>
                <a:gd name="T5" fmla="*/ 17 h 32"/>
                <a:gd name="T6" fmla="*/ 0 w 30"/>
                <a:gd name="T7" fmla="*/ 2 h 32"/>
                <a:gd name="T8" fmla="*/ 0 w 30"/>
                <a:gd name="T9" fmla="*/ 2 h 32"/>
                <a:gd name="T10" fmla="*/ 0 w 30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32"/>
                <a:gd name="T20" fmla="*/ 30 w 30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32">
                  <a:moveTo>
                    <a:pt x="0" y="0"/>
                  </a:moveTo>
                  <a:lnTo>
                    <a:pt x="0" y="32"/>
                  </a:lnTo>
                  <a:lnTo>
                    <a:pt x="30" y="17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7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472"/>
            <p:cNvSpPr>
              <a:spLocks noChangeShapeType="1"/>
            </p:cNvSpPr>
            <p:nvPr/>
          </p:nvSpPr>
          <p:spPr bwMode="auto">
            <a:xfrm>
              <a:off x="2617" y="1166"/>
              <a:ext cx="116" cy="3"/>
            </a:xfrm>
            <a:prstGeom prst="line">
              <a:avLst/>
            </a:prstGeom>
            <a:noFill/>
            <a:ln w="19050">
              <a:solidFill>
                <a:srgbClr val="EB75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473"/>
            <p:cNvSpPr>
              <a:spLocks/>
            </p:cNvSpPr>
            <p:nvPr/>
          </p:nvSpPr>
          <p:spPr bwMode="auto">
            <a:xfrm>
              <a:off x="2725" y="947"/>
              <a:ext cx="30" cy="32"/>
            </a:xfrm>
            <a:custGeom>
              <a:avLst/>
              <a:gdLst>
                <a:gd name="T0" fmla="*/ 0 w 30"/>
                <a:gd name="T1" fmla="*/ 0 h 32"/>
                <a:gd name="T2" fmla="*/ 0 w 30"/>
                <a:gd name="T3" fmla="*/ 32 h 32"/>
                <a:gd name="T4" fmla="*/ 30 w 30"/>
                <a:gd name="T5" fmla="*/ 18 h 32"/>
                <a:gd name="T6" fmla="*/ 0 w 30"/>
                <a:gd name="T7" fmla="*/ 0 h 32"/>
                <a:gd name="T8" fmla="*/ 0 w 30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2"/>
                <a:gd name="T17" fmla="*/ 30 w 30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2">
                  <a:moveTo>
                    <a:pt x="0" y="0"/>
                  </a:moveTo>
                  <a:lnTo>
                    <a:pt x="0" y="32"/>
                  </a:lnTo>
                  <a:lnTo>
                    <a:pt x="3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7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474"/>
            <p:cNvSpPr>
              <a:spLocks noChangeShapeType="1"/>
            </p:cNvSpPr>
            <p:nvPr/>
          </p:nvSpPr>
          <p:spPr bwMode="auto">
            <a:xfrm>
              <a:off x="2571" y="962"/>
              <a:ext cx="162" cy="1"/>
            </a:xfrm>
            <a:prstGeom prst="line">
              <a:avLst/>
            </a:prstGeom>
            <a:noFill/>
            <a:ln w="19050">
              <a:solidFill>
                <a:srgbClr val="EB75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475"/>
            <p:cNvSpPr>
              <a:spLocks/>
            </p:cNvSpPr>
            <p:nvPr/>
          </p:nvSpPr>
          <p:spPr bwMode="auto">
            <a:xfrm>
              <a:off x="3963" y="1270"/>
              <a:ext cx="120" cy="206"/>
            </a:xfrm>
            <a:custGeom>
              <a:avLst/>
              <a:gdLst>
                <a:gd name="T0" fmla="*/ 120 w 120"/>
                <a:gd name="T1" fmla="*/ 204 h 206"/>
                <a:gd name="T2" fmla="*/ 120 w 120"/>
                <a:gd name="T3" fmla="*/ 0 h 206"/>
                <a:gd name="T4" fmla="*/ 0 w 120"/>
                <a:gd name="T5" fmla="*/ 0 h 206"/>
                <a:gd name="T6" fmla="*/ 0 w 120"/>
                <a:gd name="T7" fmla="*/ 206 h 206"/>
                <a:gd name="T8" fmla="*/ 120 w 120"/>
                <a:gd name="T9" fmla="*/ 206 h 206"/>
                <a:gd name="T10" fmla="*/ 120 w 120"/>
                <a:gd name="T11" fmla="*/ 206 h 206"/>
                <a:gd name="T12" fmla="*/ 120 w 120"/>
                <a:gd name="T13" fmla="*/ 204 h 2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"/>
                <a:gd name="T22" fmla="*/ 0 h 206"/>
                <a:gd name="T23" fmla="*/ 120 w 120"/>
                <a:gd name="T24" fmla="*/ 206 h 20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" h="206">
                  <a:moveTo>
                    <a:pt x="120" y="204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206"/>
                  </a:lnTo>
                  <a:lnTo>
                    <a:pt x="120" y="206"/>
                  </a:lnTo>
                  <a:lnTo>
                    <a:pt x="120" y="20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476"/>
            <p:cNvSpPr>
              <a:spLocks/>
            </p:cNvSpPr>
            <p:nvPr/>
          </p:nvSpPr>
          <p:spPr bwMode="auto">
            <a:xfrm>
              <a:off x="3963" y="1270"/>
              <a:ext cx="120" cy="206"/>
            </a:xfrm>
            <a:custGeom>
              <a:avLst/>
              <a:gdLst>
                <a:gd name="T0" fmla="*/ 120 w 120"/>
                <a:gd name="T1" fmla="*/ 204 h 206"/>
                <a:gd name="T2" fmla="*/ 120 w 120"/>
                <a:gd name="T3" fmla="*/ 0 h 206"/>
                <a:gd name="T4" fmla="*/ 0 w 120"/>
                <a:gd name="T5" fmla="*/ 0 h 206"/>
                <a:gd name="T6" fmla="*/ 0 w 120"/>
                <a:gd name="T7" fmla="*/ 206 h 206"/>
                <a:gd name="T8" fmla="*/ 120 w 120"/>
                <a:gd name="T9" fmla="*/ 206 h 206"/>
                <a:gd name="T10" fmla="*/ 120 w 120"/>
                <a:gd name="T11" fmla="*/ 206 h 2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0"/>
                <a:gd name="T19" fmla="*/ 0 h 206"/>
                <a:gd name="T20" fmla="*/ 120 w 120"/>
                <a:gd name="T21" fmla="*/ 206 h 2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0" h="206">
                  <a:moveTo>
                    <a:pt x="120" y="204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206"/>
                  </a:lnTo>
                  <a:lnTo>
                    <a:pt x="120" y="206"/>
                  </a:lnTo>
                </a:path>
              </a:pathLst>
            </a:custGeom>
            <a:noFill/>
            <a:ln w="11113">
              <a:solidFill>
                <a:srgbClr val="EB75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477"/>
            <p:cNvSpPr>
              <a:spLocks/>
            </p:cNvSpPr>
            <p:nvPr/>
          </p:nvSpPr>
          <p:spPr bwMode="auto">
            <a:xfrm>
              <a:off x="3963" y="1476"/>
              <a:ext cx="120" cy="2343"/>
            </a:xfrm>
            <a:custGeom>
              <a:avLst/>
              <a:gdLst>
                <a:gd name="T0" fmla="*/ 120 w 120"/>
                <a:gd name="T1" fmla="*/ 2343 h 2343"/>
                <a:gd name="T2" fmla="*/ 120 w 120"/>
                <a:gd name="T3" fmla="*/ 0 h 2343"/>
                <a:gd name="T4" fmla="*/ 0 w 120"/>
                <a:gd name="T5" fmla="*/ 0 h 2343"/>
                <a:gd name="T6" fmla="*/ 0 w 120"/>
                <a:gd name="T7" fmla="*/ 2343 h 2343"/>
                <a:gd name="T8" fmla="*/ 120 w 120"/>
                <a:gd name="T9" fmla="*/ 2343 h 2343"/>
                <a:gd name="T10" fmla="*/ 120 w 120"/>
                <a:gd name="T11" fmla="*/ 2343 h 23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0"/>
                <a:gd name="T19" fmla="*/ 0 h 2343"/>
                <a:gd name="T20" fmla="*/ 120 w 120"/>
                <a:gd name="T21" fmla="*/ 2343 h 23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0" h="2343">
                  <a:moveTo>
                    <a:pt x="120" y="2343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2343"/>
                  </a:lnTo>
                  <a:lnTo>
                    <a:pt x="120" y="23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478"/>
            <p:cNvSpPr>
              <a:spLocks/>
            </p:cNvSpPr>
            <p:nvPr/>
          </p:nvSpPr>
          <p:spPr bwMode="auto">
            <a:xfrm>
              <a:off x="3963" y="1476"/>
              <a:ext cx="120" cy="2343"/>
            </a:xfrm>
            <a:custGeom>
              <a:avLst/>
              <a:gdLst>
                <a:gd name="T0" fmla="*/ 120 w 120"/>
                <a:gd name="T1" fmla="*/ 2343 h 2343"/>
                <a:gd name="T2" fmla="*/ 120 w 120"/>
                <a:gd name="T3" fmla="*/ 0 h 2343"/>
                <a:gd name="T4" fmla="*/ 0 w 120"/>
                <a:gd name="T5" fmla="*/ 0 h 2343"/>
                <a:gd name="T6" fmla="*/ 0 w 120"/>
                <a:gd name="T7" fmla="*/ 2343 h 2343"/>
                <a:gd name="T8" fmla="*/ 120 w 120"/>
                <a:gd name="T9" fmla="*/ 2343 h 2343"/>
                <a:gd name="T10" fmla="*/ 120 w 120"/>
                <a:gd name="T11" fmla="*/ 2343 h 23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0"/>
                <a:gd name="T19" fmla="*/ 0 h 2343"/>
                <a:gd name="T20" fmla="*/ 120 w 120"/>
                <a:gd name="T21" fmla="*/ 2343 h 23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0" h="2343">
                  <a:moveTo>
                    <a:pt x="120" y="2343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2343"/>
                  </a:lnTo>
                  <a:lnTo>
                    <a:pt x="120" y="234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Rectangle 479"/>
            <p:cNvSpPr>
              <a:spLocks noChangeArrowheads="1"/>
            </p:cNvSpPr>
            <p:nvPr/>
          </p:nvSpPr>
          <p:spPr bwMode="auto">
            <a:xfrm>
              <a:off x="3997" y="1336"/>
              <a:ext cx="5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M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79" name="Freeform 480"/>
            <p:cNvSpPr>
              <a:spLocks/>
            </p:cNvSpPr>
            <p:nvPr/>
          </p:nvSpPr>
          <p:spPr bwMode="auto">
            <a:xfrm>
              <a:off x="3963" y="1066"/>
              <a:ext cx="120" cy="204"/>
            </a:xfrm>
            <a:custGeom>
              <a:avLst/>
              <a:gdLst>
                <a:gd name="T0" fmla="*/ 120 w 120"/>
                <a:gd name="T1" fmla="*/ 204 h 204"/>
                <a:gd name="T2" fmla="*/ 120 w 120"/>
                <a:gd name="T3" fmla="*/ 0 h 204"/>
                <a:gd name="T4" fmla="*/ 0 w 120"/>
                <a:gd name="T5" fmla="*/ 0 h 204"/>
                <a:gd name="T6" fmla="*/ 0 w 120"/>
                <a:gd name="T7" fmla="*/ 204 h 204"/>
                <a:gd name="T8" fmla="*/ 120 w 120"/>
                <a:gd name="T9" fmla="*/ 204 h 204"/>
                <a:gd name="T10" fmla="*/ 120 w 120"/>
                <a:gd name="T11" fmla="*/ 204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0"/>
                <a:gd name="T19" fmla="*/ 0 h 204"/>
                <a:gd name="T20" fmla="*/ 120 w 120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0" h="204">
                  <a:moveTo>
                    <a:pt x="120" y="204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204"/>
                  </a:lnTo>
                  <a:lnTo>
                    <a:pt x="120" y="20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481"/>
            <p:cNvSpPr>
              <a:spLocks/>
            </p:cNvSpPr>
            <p:nvPr/>
          </p:nvSpPr>
          <p:spPr bwMode="auto">
            <a:xfrm>
              <a:off x="3963" y="1066"/>
              <a:ext cx="120" cy="204"/>
            </a:xfrm>
            <a:custGeom>
              <a:avLst/>
              <a:gdLst>
                <a:gd name="T0" fmla="*/ 120 w 120"/>
                <a:gd name="T1" fmla="*/ 204 h 204"/>
                <a:gd name="T2" fmla="*/ 120 w 120"/>
                <a:gd name="T3" fmla="*/ 0 h 204"/>
                <a:gd name="T4" fmla="*/ 0 w 120"/>
                <a:gd name="T5" fmla="*/ 0 h 204"/>
                <a:gd name="T6" fmla="*/ 0 w 120"/>
                <a:gd name="T7" fmla="*/ 204 h 204"/>
                <a:gd name="T8" fmla="*/ 120 w 120"/>
                <a:gd name="T9" fmla="*/ 204 h 204"/>
                <a:gd name="T10" fmla="*/ 120 w 120"/>
                <a:gd name="T11" fmla="*/ 204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0"/>
                <a:gd name="T19" fmla="*/ 0 h 204"/>
                <a:gd name="T20" fmla="*/ 120 w 120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0" h="204">
                  <a:moveTo>
                    <a:pt x="120" y="204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204"/>
                  </a:lnTo>
                  <a:lnTo>
                    <a:pt x="120" y="204"/>
                  </a:lnTo>
                </a:path>
              </a:pathLst>
            </a:custGeom>
            <a:noFill/>
            <a:ln w="11113">
              <a:solidFill>
                <a:srgbClr val="EB75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Rectangle 482"/>
            <p:cNvSpPr>
              <a:spLocks noChangeArrowheads="1"/>
            </p:cNvSpPr>
            <p:nvPr/>
          </p:nvSpPr>
          <p:spPr bwMode="auto">
            <a:xfrm>
              <a:off x="3978" y="1132"/>
              <a:ext cx="60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W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82" name="Rectangle 483"/>
            <p:cNvSpPr>
              <a:spLocks noChangeArrowheads="1"/>
            </p:cNvSpPr>
            <p:nvPr/>
          </p:nvSpPr>
          <p:spPr bwMode="auto">
            <a:xfrm>
              <a:off x="4034" y="1132"/>
              <a:ext cx="4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B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83" name="Freeform 484"/>
            <p:cNvSpPr>
              <a:spLocks/>
            </p:cNvSpPr>
            <p:nvPr/>
          </p:nvSpPr>
          <p:spPr bwMode="auto">
            <a:xfrm>
              <a:off x="3926" y="1282"/>
              <a:ext cx="32" cy="30"/>
            </a:xfrm>
            <a:custGeom>
              <a:avLst/>
              <a:gdLst>
                <a:gd name="T0" fmla="*/ 0 w 32"/>
                <a:gd name="T1" fmla="*/ 0 h 30"/>
                <a:gd name="T2" fmla="*/ 3 w 32"/>
                <a:gd name="T3" fmla="*/ 30 h 30"/>
                <a:gd name="T4" fmla="*/ 32 w 32"/>
                <a:gd name="T5" fmla="*/ 15 h 30"/>
                <a:gd name="T6" fmla="*/ 3 w 32"/>
                <a:gd name="T7" fmla="*/ 0 h 30"/>
                <a:gd name="T8" fmla="*/ 3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0" y="0"/>
                  </a:moveTo>
                  <a:lnTo>
                    <a:pt x="3" y="30"/>
                  </a:lnTo>
                  <a:lnTo>
                    <a:pt x="32" y="15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7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485"/>
            <p:cNvSpPr>
              <a:spLocks/>
            </p:cNvSpPr>
            <p:nvPr/>
          </p:nvSpPr>
          <p:spPr bwMode="auto">
            <a:xfrm>
              <a:off x="2880" y="1169"/>
              <a:ext cx="1056" cy="128"/>
            </a:xfrm>
            <a:custGeom>
              <a:avLst/>
              <a:gdLst>
                <a:gd name="T0" fmla="*/ 1056 w 1056"/>
                <a:gd name="T1" fmla="*/ 128 h 128"/>
                <a:gd name="T2" fmla="*/ 958 w 1056"/>
                <a:gd name="T3" fmla="*/ 128 h 128"/>
                <a:gd name="T4" fmla="*/ 958 w 1056"/>
                <a:gd name="T5" fmla="*/ 0 h 128"/>
                <a:gd name="T6" fmla="*/ 0 w 1056"/>
                <a:gd name="T7" fmla="*/ 0 h 1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128"/>
                <a:gd name="T14" fmla="*/ 1056 w 1056"/>
                <a:gd name="T15" fmla="*/ 128 h 1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128">
                  <a:moveTo>
                    <a:pt x="1056" y="128"/>
                  </a:moveTo>
                  <a:lnTo>
                    <a:pt x="958" y="128"/>
                  </a:lnTo>
                  <a:lnTo>
                    <a:pt x="958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EB75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486"/>
            <p:cNvSpPr>
              <a:spLocks/>
            </p:cNvSpPr>
            <p:nvPr/>
          </p:nvSpPr>
          <p:spPr bwMode="auto">
            <a:xfrm>
              <a:off x="3926" y="1075"/>
              <a:ext cx="32" cy="32"/>
            </a:xfrm>
            <a:custGeom>
              <a:avLst/>
              <a:gdLst>
                <a:gd name="T0" fmla="*/ 0 w 32"/>
                <a:gd name="T1" fmla="*/ 0 h 32"/>
                <a:gd name="T2" fmla="*/ 3 w 32"/>
                <a:gd name="T3" fmla="*/ 32 h 32"/>
                <a:gd name="T4" fmla="*/ 32 w 32"/>
                <a:gd name="T5" fmla="*/ 18 h 32"/>
                <a:gd name="T6" fmla="*/ 3 w 32"/>
                <a:gd name="T7" fmla="*/ 3 h 32"/>
                <a:gd name="T8" fmla="*/ 3 w 32"/>
                <a:gd name="T9" fmla="*/ 3 h 32"/>
                <a:gd name="T10" fmla="*/ 0 w 32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2"/>
                <a:gd name="T20" fmla="*/ 32 w 32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2">
                  <a:moveTo>
                    <a:pt x="0" y="0"/>
                  </a:moveTo>
                  <a:lnTo>
                    <a:pt x="3" y="32"/>
                  </a:lnTo>
                  <a:lnTo>
                    <a:pt x="32" y="18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7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487"/>
            <p:cNvSpPr>
              <a:spLocks/>
            </p:cNvSpPr>
            <p:nvPr/>
          </p:nvSpPr>
          <p:spPr bwMode="auto">
            <a:xfrm>
              <a:off x="2880" y="962"/>
              <a:ext cx="1056" cy="131"/>
            </a:xfrm>
            <a:custGeom>
              <a:avLst/>
              <a:gdLst>
                <a:gd name="T0" fmla="*/ 1056 w 1056"/>
                <a:gd name="T1" fmla="*/ 131 h 131"/>
                <a:gd name="T2" fmla="*/ 992 w 1056"/>
                <a:gd name="T3" fmla="*/ 131 h 131"/>
                <a:gd name="T4" fmla="*/ 992 w 1056"/>
                <a:gd name="T5" fmla="*/ 0 h 131"/>
                <a:gd name="T6" fmla="*/ 0 w 1056"/>
                <a:gd name="T7" fmla="*/ 0 h 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131"/>
                <a:gd name="T14" fmla="*/ 1056 w 1056"/>
                <a:gd name="T15" fmla="*/ 131 h 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131">
                  <a:moveTo>
                    <a:pt x="1056" y="131"/>
                  </a:moveTo>
                  <a:lnTo>
                    <a:pt x="992" y="131"/>
                  </a:lnTo>
                  <a:lnTo>
                    <a:pt x="992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EB75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488"/>
            <p:cNvSpPr>
              <a:spLocks/>
            </p:cNvSpPr>
            <p:nvPr/>
          </p:nvSpPr>
          <p:spPr bwMode="auto">
            <a:xfrm>
              <a:off x="5129" y="1270"/>
              <a:ext cx="121" cy="206"/>
            </a:xfrm>
            <a:custGeom>
              <a:avLst/>
              <a:gdLst>
                <a:gd name="T0" fmla="*/ 118 w 121"/>
                <a:gd name="T1" fmla="*/ 204 h 206"/>
                <a:gd name="T2" fmla="*/ 121 w 121"/>
                <a:gd name="T3" fmla="*/ 0 h 206"/>
                <a:gd name="T4" fmla="*/ 0 w 121"/>
                <a:gd name="T5" fmla="*/ 0 h 206"/>
                <a:gd name="T6" fmla="*/ 0 w 121"/>
                <a:gd name="T7" fmla="*/ 206 h 206"/>
                <a:gd name="T8" fmla="*/ 121 w 121"/>
                <a:gd name="T9" fmla="*/ 206 h 206"/>
                <a:gd name="T10" fmla="*/ 121 w 121"/>
                <a:gd name="T11" fmla="*/ 206 h 206"/>
                <a:gd name="T12" fmla="*/ 118 w 121"/>
                <a:gd name="T13" fmla="*/ 204 h 2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1"/>
                <a:gd name="T22" fmla="*/ 0 h 206"/>
                <a:gd name="T23" fmla="*/ 121 w 121"/>
                <a:gd name="T24" fmla="*/ 206 h 20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1" h="206">
                  <a:moveTo>
                    <a:pt x="118" y="204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206"/>
                  </a:lnTo>
                  <a:lnTo>
                    <a:pt x="121" y="206"/>
                  </a:lnTo>
                  <a:lnTo>
                    <a:pt x="118" y="20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489"/>
            <p:cNvSpPr>
              <a:spLocks/>
            </p:cNvSpPr>
            <p:nvPr/>
          </p:nvSpPr>
          <p:spPr bwMode="auto">
            <a:xfrm>
              <a:off x="5129" y="1270"/>
              <a:ext cx="121" cy="206"/>
            </a:xfrm>
            <a:custGeom>
              <a:avLst/>
              <a:gdLst>
                <a:gd name="T0" fmla="*/ 118 w 121"/>
                <a:gd name="T1" fmla="*/ 204 h 206"/>
                <a:gd name="T2" fmla="*/ 121 w 121"/>
                <a:gd name="T3" fmla="*/ 0 h 206"/>
                <a:gd name="T4" fmla="*/ 0 w 121"/>
                <a:gd name="T5" fmla="*/ 0 h 206"/>
                <a:gd name="T6" fmla="*/ 0 w 121"/>
                <a:gd name="T7" fmla="*/ 206 h 206"/>
                <a:gd name="T8" fmla="*/ 121 w 121"/>
                <a:gd name="T9" fmla="*/ 206 h 206"/>
                <a:gd name="T10" fmla="*/ 121 w 121"/>
                <a:gd name="T11" fmla="*/ 206 h 2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1"/>
                <a:gd name="T19" fmla="*/ 0 h 206"/>
                <a:gd name="T20" fmla="*/ 121 w 121"/>
                <a:gd name="T21" fmla="*/ 206 h 2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1" h="206">
                  <a:moveTo>
                    <a:pt x="118" y="204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206"/>
                  </a:lnTo>
                  <a:lnTo>
                    <a:pt x="121" y="206"/>
                  </a:lnTo>
                </a:path>
              </a:pathLst>
            </a:custGeom>
            <a:noFill/>
            <a:ln w="11113">
              <a:solidFill>
                <a:srgbClr val="EB75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490"/>
            <p:cNvSpPr>
              <a:spLocks/>
            </p:cNvSpPr>
            <p:nvPr/>
          </p:nvSpPr>
          <p:spPr bwMode="auto">
            <a:xfrm>
              <a:off x="5129" y="1476"/>
              <a:ext cx="121" cy="2343"/>
            </a:xfrm>
            <a:custGeom>
              <a:avLst/>
              <a:gdLst>
                <a:gd name="T0" fmla="*/ 121 w 121"/>
                <a:gd name="T1" fmla="*/ 2343 h 2343"/>
                <a:gd name="T2" fmla="*/ 121 w 121"/>
                <a:gd name="T3" fmla="*/ 0 h 2343"/>
                <a:gd name="T4" fmla="*/ 0 w 121"/>
                <a:gd name="T5" fmla="*/ 0 h 2343"/>
                <a:gd name="T6" fmla="*/ 0 w 121"/>
                <a:gd name="T7" fmla="*/ 2343 h 2343"/>
                <a:gd name="T8" fmla="*/ 121 w 121"/>
                <a:gd name="T9" fmla="*/ 2343 h 2343"/>
                <a:gd name="T10" fmla="*/ 121 w 121"/>
                <a:gd name="T11" fmla="*/ 2343 h 23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1"/>
                <a:gd name="T19" fmla="*/ 0 h 2343"/>
                <a:gd name="T20" fmla="*/ 121 w 121"/>
                <a:gd name="T21" fmla="*/ 2343 h 23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1" h="2343">
                  <a:moveTo>
                    <a:pt x="121" y="2343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2343"/>
                  </a:lnTo>
                  <a:lnTo>
                    <a:pt x="121" y="23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491"/>
            <p:cNvSpPr>
              <a:spLocks/>
            </p:cNvSpPr>
            <p:nvPr/>
          </p:nvSpPr>
          <p:spPr bwMode="auto">
            <a:xfrm>
              <a:off x="5129" y="1476"/>
              <a:ext cx="121" cy="2343"/>
            </a:xfrm>
            <a:custGeom>
              <a:avLst/>
              <a:gdLst>
                <a:gd name="T0" fmla="*/ 121 w 121"/>
                <a:gd name="T1" fmla="*/ 2343 h 2343"/>
                <a:gd name="T2" fmla="*/ 121 w 121"/>
                <a:gd name="T3" fmla="*/ 0 h 2343"/>
                <a:gd name="T4" fmla="*/ 0 w 121"/>
                <a:gd name="T5" fmla="*/ 0 h 2343"/>
                <a:gd name="T6" fmla="*/ 0 w 121"/>
                <a:gd name="T7" fmla="*/ 2343 h 2343"/>
                <a:gd name="T8" fmla="*/ 121 w 121"/>
                <a:gd name="T9" fmla="*/ 2343 h 2343"/>
                <a:gd name="T10" fmla="*/ 121 w 121"/>
                <a:gd name="T11" fmla="*/ 2343 h 23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1"/>
                <a:gd name="T19" fmla="*/ 0 h 2343"/>
                <a:gd name="T20" fmla="*/ 121 w 121"/>
                <a:gd name="T21" fmla="*/ 2343 h 23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1" h="2343">
                  <a:moveTo>
                    <a:pt x="121" y="2343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2343"/>
                  </a:lnTo>
                  <a:lnTo>
                    <a:pt x="121" y="234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Rectangle 492"/>
            <p:cNvSpPr>
              <a:spLocks noChangeArrowheads="1"/>
            </p:cNvSpPr>
            <p:nvPr/>
          </p:nvSpPr>
          <p:spPr bwMode="auto">
            <a:xfrm>
              <a:off x="5144" y="1336"/>
              <a:ext cx="60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W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92" name="Rectangle 493"/>
            <p:cNvSpPr>
              <a:spLocks noChangeArrowheads="1"/>
            </p:cNvSpPr>
            <p:nvPr/>
          </p:nvSpPr>
          <p:spPr bwMode="auto">
            <a:xfrm>
              <a:off x="5201" y="1336"/>
              <a:ext cx="4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B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93" name="Freeform 494"/>
            <p:cNvSpPr>
              <a:spLocks/>
            </p:cNvSpPr>
            <p:nvPr/>
          </p:nvSpPr>
          <p:spPr bwMode="auto">
            <a:xfrm>
              <a:off x="2725" y="1602"/>
              <a:ext cx="30" cy="32"/>
            </a:xfrm>
            <a:custGeom>
              <a:avLst/>
              <a:gdLst>
                <a:gd name="T0" fmla="*/ 0 w 30"/>
                <a:gd name="T1" fmla="*/ 0 h 32"/>
                <a:gd name="T2" fmla="*/ 0 w 30"/>
                <a:gd name="T3" fmla="*/ 32 h 32"/>
                <a:gd name="T4" fmla="*/ 30 w 30"/>
                <a:gd name="T5" fmla="*/ 17 h 32"/>
                <a:gd name="T6" fmla="*/ 0 w 30"/>
                <a:gd name="T7" fmla="*/ 0 h 32"/>
                <a:gd name="T8" fmla="*/ 0 w 30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2"/>
                <a:gd name="T17" fmla="*/ 30 w 30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2">
                  <a:moveTo>
                    <a:pt x="0" y="0"/>
                  </a:moveTo>
                  <a:lnTo>
                    <a:pt x="0" y="32"/>
                  </a:lnTo>
                  <a:lnTo>
                    <a:pt x="3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495"/>
            <p:cNvSpPr>
              <a:spLocks/>
            </p:cNvSpPr>
            <p:nvPr/>
          </p:nvSpPr>
          <p:spPr bwMode="auto">
            <a:xfrm>
              <a:off x="3926" y="3610"/>
              <a:ext cx="32" cy="32"/>
            </a:xfrm>
            <a:custGeom>
              <a:avLst/>
              <a:gdLst>
                <a:gd name="T0" fmla="*/ 0 w 32"/>
                <a:gd name="T1" fmla="*/ 0 h 32"/>
                <a:gd name="T2" fmla="*/ 3 w 32"/>
                <a:gd name="T3" fmla="*/ 32 h 32"/>
                <a:gd name="T4" fmla="*/ 32 w 32"/>
                <a:gd name="T5" fmla="*/ 17 h 32"/>
                <a:gd name="T6" fmla="*/ 3 w 32"/>
                <a:gd name="T7" fmla="*/ 2 h 32"/>
                <a:gd name="T8" fmla="*/ 3 w 32"/>
                <a:gd name="T9" fmla="*/ 2 h 32"/>
                <a:gd name="T10" fmla="*/ 0 w 32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2"/>
                <a:gd name="T20" fmla="*/ 32 w 32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2">
                  <a:moveTo>
                    <a:pt x="0" y="0"/>
                  </a:moveTo>
                  <a:lnTo>
                    <a:pt x="3" y="32"/>
                  </a:lnTo>
                  <a:lnTo>
                    <a:pt x="32" y="17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496"/>
            <p:cNvSpPr>
              <a:spLocks noChangeShapeType="1"/>
            </p:cNvSpPr>
            <p:nvPr/>
          </p:nvSpPr>
          <p:spPr bwMode="auto">
            <a:xfrm>
              <a:off x="3175" y="3624"/>
              <a:ext cx="761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497"/>
            <p:cNvSpPr>
              <a:spLocks/>
            </p:cNvSpPr>
            <p:nvPr/>
          </p:nvSpPr>
          <p:spPr bwMode="auto">
            <a:xfrm>
              <a:off x="3926" y="2554"/>
              <a:ext cx="32" cy="32"/>
            </a:xfrm>
            <a:custGeom>
              <a:avLst/>
              <a:gdLst>
                <a:gd name="T0" fmla="*/ 0 w 32"/>
                <a:gd name="T1" fmla="*/ 0 h 32"/>
                <a:gd name="T2" fmla="*/ 3 w 32"/>
                <a:gd name="T3" fmla="*/ 32 h 32"/>
                <a:gd name="T4" fmla="*/ 32 w 32"/>
                <a:gd name="T5" fmla="*/ 17 h 32"/>
                <a:gd name="T6" fmla="*/ 3 w 32"/>
                <a:gd name="T7" fmla="*/ 3 h 32"/>
                <a:gd name="T8" fmla="*/ 3 w 32"/>
                <a:gd name="T9" fmla="*/ 3 h 32"/>
                <a:gd name="T10" fmla="*/ 0 w 32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2"/>
                <a:gd name="T20" fmla="*/ 32 w 32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2">
                  <a:moveTo>
                    <a:pt x="0" y="0"/>
                  </a:moveTo>
                  <a:lnTo>
                    <a:pt x="3" y="32"/>
                  </a:lnTo>
                  <a:lnTo>
                    <a:pt x="32" y="17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498"/>
            <p:cNvSpPr>
              <a:spLocks noChangeShapeType="1"/>
            </p:cNvSpPr>
            <p:nvPr/>
          </p:nvSpPr>
          <p:spPr bwMode="auto">
            <a:xfrm flipH="1">
              <a:off x="4083" y="2569"/>
              <a:ext cx="69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499"/>
            <p:cNvSpPr>
              <a:spLocks noChangeShapeType="1"/>
            </p:cNvSpPr>
            <p:nvPr/>
          </p:nvSpPr>
          <p:spPr bwMode="auto">
            <a:xfrm flipH="1">
              <a:off x="3690" y="2569"/>
              <a:ext cx="24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500"/>
            <p:cNvSpPr>
              <a:spLocks/>
            </p:cNvSpPr>
            <p:nvPr/>
          </p:nvSpPr>
          <p:spPr bwMode="auto">
            <a:xfrm>
              <a:off x="3926" y="2896"/>
              <a:ext cx="32" cy="32"/>
            </a:xfrm>
            <a:custGeom>
              <a:avLst/>
              <a:gdLst>
                <a:gd name="T0" fmla="*/ 0 w 32"/>
                <a:gd name="T1" fmla="*/ 0 h 32"/>
                <a:gd name="T2" fmla="*/ 3 w 32"/>
                <a:gd name="T3" fmla="*/ 32 h 32"/>
                <a:gd name="T4" fmla="*/ 32 w 32"/>
                <a:gd name="T5" fmla="*/ 17 h 32"/>
                <a:gd name="T6" fmla="*/ 3 w 32"/>
                <a:gd name="T7" fmla="*/ 0 h 32"/>
                <a:gd name="T8" fmla="*/ 3 w 32"/>
                <a:gd name="T9" fmla="*/ 0 h 32"/>
                <a:gd name="T10" fmla="*/ 0 w 32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2"/>
                <a:gd name="T20" fmla="*/ 32 w 32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2">
                  <a:moveTo>
                    <a:pt x="0" y="0"/>
                  </a:moveTo>
                  <a:lnTo>
                    <a:pt x="3" y="32"/>
                  </a:lnTo>
                  <a:lnTo>
                    <a:pt x="32" y="17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501"/>
            <p:cNvSpPr>
              <a:spLocks noChangeShapeType="1"/>
            </p:cNvSpPr>
            <p:nvPr/>
          </p:nvSpPr>
          <p:spPr bwMode="auto">
            <a:xfrm flipH="1">
              <a:off x="4083" y="2911"/>
              <a:ext cx="202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502"/>
            <p:cNvSpPr>
              <a:spLocks/>
            </p:cNvSpPr>
            <p:nvPr/>
          </p:nvSpPr>
          <p:spPr bwMode="auto">
            <a:xfrm>
              <a:off x="2949" y="2539"/>
              <a:ext cx="985" cy="374"/>
            </a:xfrm>
            <a:custGeom>
              <a:avLst/>
              <a:gdLst>
                <a:gd name="T0" fmla="*/ 985 w 985"/>
                <a:gd name="T1" fmla="*/ 372 h 374"/>
                <a:gd name="T2" fmla="*/ 0 w 985"/>
                <a:gd name="T3" fmla="*/ 374 h 374"/>
                <a:gd name="T4" fmla="*/ 0 w 985"/>
                <a:gd name="T5" fmla="*/ 0 h 374"/>
                <a:gd name="T6" fmla="*/ 0 60000 65536"/>
                <a:gd name="T7" fmla="*/ 0 60000 65536"/>
                <a:gd name="T8" fmla="*/ 0 60000 65536"/>
                <a:gd name="T9" fmla="*/ 0 w 985"/>
                <a:gd name="T10" fmla="*/ 0 h 374"/>
                <a:gd name="T11" fmla="*/ 985 w 985"/>
                <a:gd name="T12" fmla="*/ 374 h 3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85" h="374">
                  <a:moveTo>
                    <a:pt x="985" y="372"/>
                  </a:moveTo>
                  <a:lnTo>
                    <a:pt x="0" y="374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503"/>
            <p:cNvSpPr>
              <a:spLocks/>
            </p:cNvSpPr>
            <p:nvPr/>
          </p:nvSpPr>
          <p:spPr bwMode="auto">
            <a:xfrm>
              <a:off x="5093" y="1282"/>
              <a:ext cx="32" cy="30"/>
            </a:xfrm>
            <a:custGeom>
              <a:avLst/>
              <a:gdLst>
                <a:gd name="T0" fmla="*/ 0 w 32"/>
                <a:gd name="T1" fmla="*/ 0 h 30"/>
                <a:gd name="T2" fmla="*/ 2 w 32"/>
                <a:gd name="T3" fmla="*/ 30 h 30"/>
                <a:gd name="T4" fmla="*/ 32 w 32"/>
                <a:gd name="T5" fmla="*/ 15 h 30"/>
                <a:gd name="T6" fmla="*/ 2 w 32"/>
                <a:gd name="T7" fmla="*/ 0 h 30"/>
                <a:gd name="T8" fmla="*/ 2 w 32"/>
                <a:gd name="T9" fmla="*/ 0 h 30"/>
                <a:gd name="T10" fmla="*/ 0 w 32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0"/>
                <a:gd name="T20" fmla="*/ 32 w 32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0">
                  <a:moveTo>
                    <a:pt x="0" y="0"/>
                  </a:moveTo>
                  <a:lnTo>
                    <a:pt x="2" y="30"/>
                  </a:lnTo>
                  <a:lnTo>
                    <a:pt x="32" y="15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7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504"/>
            <p:cNvSpPr>
              <a:spLocks/>
            </p:cNvSpPr>
            <p:nvPr/>
          </p:nvSpPr>
          <p:spPr bwMode="auto">
            <a:xfrm>
              <a:off x="4083" y="1169"/>
              <a:ext cx="1019" cy="128"/>
            </a:xfrm>
            <a:custGeom>
              <a:avLst/>
              <a:gdLst>
                <a:gd name="T0" fmla="*/ 1019 w 1019"/>
                <a:gd name="T1" fmla="*/ 128 h 128"/>
                <a:gd name="T2" fmla="*/ 956 w 1019"/>
                <a:gd name="T3" fmla="*/ 128 h 128"/>
                <a:gd name="T4" fmla="*/ 956 w 1019"/>
                <a:gd name="T5" fmla="*/ 0 h 128"/>
                <a:gd name="T6" fmla="*/ 0 w 1019"/>
                <a:gd name="T7" fmla="*/ 0 h 1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9"/>
                <a:gd name="T13" fmla="*/ 0 h 128"/>
                <a:gd name="T14" fmla="*/ 1019 w 1019"/>
                <a:gd name="T15" fmla="*/ 128 h 1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9" h="128">
                  <a:moveTo>
                    <a:pt x="1019" y="128"/>
                  </a:moveTo>
                  <a:lnTo>
                    <a:pt x="956" y="128"/>
                  </a:lnTo>
                  <a:lnTo>
                    <a:pt x="956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EB75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505"/>
            <p:cNvSpPr>
              <a:spLocks/>
            </p:cNvSpPr>
            <p:nvPr/>
          </p:nvSpPr>
          <p:spPr bwMode="auto">
            <a:xfrm>
              <a:off x="5093" y="2554"/>
              <a:ext cx="32" cy="32"/>
            </a:xfrm>
            <a:custGeom>
              <a:avLst/>
              <a:gdLst>
                <a:gd name="T0" fmla="*/ 0 w 32"/>
                <a:gd name="T1" fmla="*/ 0 h 32"/>
                <a:gd name="T2" fmla="*/ 2 w 32"/>
                <a:gd name="T3" fmla="*/ 32 h 32"/>
                <a:gd name="T4" fmla="*/ 32 w 32"/>
                <a:gd name="T5" fmla="*/ 17 h 32"/>
                <a:gd name="T6" fmla="*/ 2 w 32"/>
                <a:gd name="T7" fmla="*/ 3 h 32"/>
                <a:gd name="T8" fmla="*/ 2 w 32"/>
                <a:gd name="T9" fmla="*/ 3 h 32"/>
                <a:gd name="T10" fmla="*/ 0 w 32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2"/>
                <a:gd name="T20" fmla="*/ 32 w 32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2">
                  <a:moveTo>
                    <a:pt x="0" y="0"/>
                  </a:moveTo>
                  <a:lnTo>
                    <a:pt x="2" y="32"/>
                  </a:lnTo>
                  <a:lnTo>
                    <a:pt x="32" y="17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506"/>
            <p:cNvSpPr>
              <a:spLocks noChangeShapeType="1"/>
            </p:cNvSpPr>
            <p:nvPr/>
          </p:nvSpPr>
          <p:spPr bwMode="auto">
            <a:xfrm flipH="1">
              <a:off x="5250" y="2569"/>
              <a:ext cx="135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507"/>
            <p:cNvSpPr>
              <a:spLocks noChangeShapeType="1"/>
            </p:cNvSpPr>
            <p:nvPr/>
          </p:nvSpPr>
          <p:spPr bwMode="auto">
            <a:xfrm flipH="1">
              <a:off x="4992" y="2569"/>
              <a:ext cx="10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508"/>
            <p:cNvSpPr>
              <a:spLocks/>
            </p:cNvSpPr>
            <p:nvPr/>
          </p:nvSpPr>
          <p:spPr bwMode="auto">
            <a:xfrm>
              <a:off x="5093" y="3093"/>
              <a:ext cx="32" cy="32"/>
            </a:xfrm>
            <a:custGeom>
              <a:avLst/>
              <a:gdLst>
                <a:gd name="T0" fmla="*/ 0 w 32"/>
                <a:gd name="T1" fmla="*/ 0 h 32"/>
                <a:gd name="T2" fmla="*/ 2 w 32"/>
                <a:gd name="T3" fmla="*/ 32 h 32"/>
                <a:gd name="T4" fmla="*/ 32 w 32"/>
                <a:gd name="T5" fmla="*/ 17 h 32"/>
                <a:gd name="T6" fmla="*/ 2 w 32"/>
                <a:gd name="T7" fmla="*/ 2 h 32"/>
                <a:gd name="T8" fmla="*/ 2 w 32"/>
                <a:gd name="T9" fmla="*/ 2 h 32"/>
                <a:gd name="T10" fmla="*/ 0 w 32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2"/>
                <a:gd name="T20" fmla="*/ 32 w 32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2">
                  <a:moveTo>
                    <a:pt x="0" y="0"/>
                  </a:moveTo>
                  <a:lnTo>
                    <a:pt x="2" y="32"/>
                  </a:lnTo>
                  <a:lnTo>
                    <a:pt x="32" y="17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509"/>
            <p:cNvSpPr>
              <a:spLocks/>
            </p:cNvSpPr>
            <p:nvPr/>
          </p:nvSpPr>
          <p:spPr bwMode="auto">
            <a:xfrm>
              <a:off x="5250" y="2842"/>
              <a:ext cx="135" cy="268"/>
            </a:xfrm>
            <a:custGeom>
              <a:avLst/>
              <a:gdLst>
                <a:gd name="T0" fmla="*/ 135 w 135"/>
                <a:gd name="T1" fmla="*/ 0 h 268"/>
                <a:gd name="T2" fmla="*/ 66 w 135"/>
                <a:gd name="T3" fmla="*/ 0 h 268"/>
                <a:gd name="T4" fmla="*/ 66 w 135"/>
                <a:gd name="T5" fmla="*/ 268 h 268"/>
                <a:gd name="T6" fmla="*/ 0 w 135"/>
                <a:gd name="T7" fmla="*/ 268 h 2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5"/>
                <a:gd name="T13" fmla="*/ 0 h 268"/>
                <a:gd name="T14" fmla="*/ 135 w 135"/>
                <a:gd name="T15" fmla="*/ 268 h 2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5" h="268">
                  <a:moveTo>
                    <a:pt x="135" y="0"/>
                  </a:moveTo>
                  <a:lnTo>
                    <a:pt x="66" y="0"/>
                  </a:lnTo>
                  <a:lnTo>
                    <a:pt x="66" y="268"/>
                  </a:lnTo>
                  <a:lnTo>
                    <a:pt x="0" y="268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510"/>
            <p:cNvSpPr>
              <a:spLocks/>
            </p:cNvSpPr>
            <p:nvPr/>
          </p:nvSpPr>
          <p:spPr bwMode="auto">
            <a:xfrm>
              <a:off x="4152" y="2571"/>
              <a:ext cx="946" cy="539"/>
            </a:xfrm>
            <a:custGeom>
              <a:avLst/>
              <a:gdLst>
                <a:gd name="T0" fmla="*/ 946 w 946"/>
                <a:gd name="T1" fmla="*/ 537 h 539"/>
                <a:gd name="T2" fmla="*/ 0 w 946"/>
                <a:gd name="T3" fmla="*/ 539 h 539"/>
                <a:gd name="T4" fmla="*/ 0 w 946"/>
                <a:gd name="T5" fmla="*/ 0 h 539"/>
                <a:gd name="T6" fmla="*/ 0 60000 65536"/>
                <a:gd name="T7" fmla="*/ 0 60000 65536"/>
                <a:gd name="T8" fmla="*/ 0 60000 65536"/>
                <a:gd name="T9" fmla="*/ 0 w 946"/>
                <a:gd name="T10" fmla="*/ 0 h 539"/>
                <a:gd name="T11" fmla="*/ 946 w 946"/>
                <a:gd name="T12" fmla="*/ 539 h 5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6" h="539">
                  <a:moveTo>
                    <a:pt x="946" y="537"/>
                  </a:moveTo>
                  <a:lnTo>
                    <a:pt x="0" y="53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511"/>
            <p:cNvSpPr>
              <a:spLocks/>
            </p:cNvSpPr>
            <p:nvPr/>
          </p:nvSpPr>
          <p:spPr bwMode="auto">
            <a:xfrm>
              <a:off x="5093" y="3610"/>
              <a:ext cx="32" cy="32"/>
            </a:xfrm>
            <a:custGeom>
              <a:avLst/>
              <a:gdLst>
                <a:gd name="T0" fmla="*/ 0 w 32"/>
                <a:gd name="T1" fmla="*/ 0 h 32"/>
                <a:gd name="T2" fmla="*/ 2 w 32"/>
                <a:gd name="T3" fmla="*/ 32 h 32"/>
                <a:gd name="T4" fmla="*/ 32 w 32"/>
                <a:gd name="T5" fmla="*/ 17 h 32"/>
                <a:gd name="T6" fmla="*/ 2 w 32"/>
                <a:gd name="T7" fmla="*/ 2 h 32"/>
                <a:gd name="T8" fmla="*/ 2 w 32"/>
                <a:gd name="T9" fmla="*/ 2 h 32"/>
                <a:gd name="T10" fmla="*/ 0 w 32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2"/>
                <a:gd name="T20" fmla="*/ 32 w 32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2">
                  <a:moveTo>
                    <a:pt x="0" y="0"/>
                  </a:moveTo>
                  <a:lnTo>
                    <a:pt x="2" y="32"/>
                  </a:lnTo>
                  <a:lnTo>
                    <a:pt x="32" y="17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512"/>
            <p:cNvSpPr>
              <a:spLocks noChangeShapeType="1"/>
            </p:cNvSpPr>
            <p:nvPr/>
          </p:nvSpPr>
          <p:spPr bwMode="auto">
            <a:xfrm>
              <a:off x="4083" y="3624"/>
              <a:ext cx="1019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Rectangle 513"/>
            <p:cNvSpPr>
              <a:spLocks noChangeArrowheads="1"/>
            </p:cNvSpPr>
            <p:nvPr/>
          </p:nvSpPr>
          <p:spPr bwMode="auto">
            <a:xfrm>
              <a:off x="1478" y="1373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I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13" name="Rectangle 514"/>
            <p:cNvSpPr>
              <a:spLocks noChangeArrowheads="1"/>
            </p:cNvSpPr>
            <p:nvPr/>
          </p:nvSpPr>
          <p:spPr bwMode="auto">
            <a:xfrm>
              <a:off x="1495" y="1373"/>
              <a:ext cx="39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F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14" name="Rectangle 515"/>
            <p:cNvSpPr>
              <a:spLocks noChangeArrowheads="1"/>
            </p:cNvSpPr>
            <p:nvPr/>
          </p:nvSpPr>
          <p:spPr bwMode="auto">
            <a:xfrm>
              <a:off x="1532" y="1373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/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15" name="Rectangle 516"/>
            <p:cNvSpPr>
              <a:spLocks noChangeArrowheads="1"/>
            </p:cNvSpPr>
            <p:nvPr/>
          </p:nvSpPr>
          <p:spPr bwMode="auto">
            <a:xfrm>
              <a:off x="1549" y="1373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I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16" name="Rectangle 517"/>
            <p:cNvSpPr>
              <a:spLocks noChangeArrowheads="1"/>
            </p:cNvSpPr>
            <p:nvPr/>
          </p:nvSpPr>
          <p:spPr bwMode="auto">
            <a:xfrm>
              <a:off x="1564" y="1373"/>
              <a:ext cx="4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D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17" name="Rectangle 518"/>
            <p:cNvSpPr>
              <a:spLocks noChangeArrowheads="1"/>
            </p:cNvSpPr>
            <p:nvPr/>
          </p:nvSpPr>
          <p:spPr bwMode="auto">
            <a:xfrm>
              <a:off x="1056" y="482"/>
              <a:ext cx="4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P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18" name="Rectangle 519"/>
            <p:cNvSpPr>
              <a:spLocks noChangeArrowheads="1"/>
            </p:cNvSpPr>
            <p:nvPr/>
          </p:nvSpPr>
          <p:spPr bwMode="auto">
            <a:xfrm>
              <a:off x="1095" y="482"/>
              <a:ext cx="4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C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19" name="Rectangle 520"/>
            <p:cNvSpPr>
              <a:spLocks noChangeArrowheads="1"/>
            </p:cNvSpPr>
            <p:nvPr/>
          </p:nvSpPr>
          <p:spPr bwMode="auto">
            <a:xfrm>
              <a:off x="1139" y="482"/>
              <a:ext cx="4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S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20" name="Rectangle 521"/>
            <p:cNvSpPr>
              <a:spLocks noChangeArrowheads="1"/>
            </p:cNvSpPr>
            <p:nvPr/>
          </p:nvSpPr>
          <p:spPr bwMode="auto">
            <a:xfrm>
              <a:off x="1178" y="482"/>
              <a:ext cx="2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r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21" name="Rectangle 522"/>
            <p:cNvSpPr>
              <a:spLocks noChangeArrowheads="1"/>
            </p:cNvSpPr>
            <p:nvPr/>
          </p:nvSpPr>
          <p:spPr bwMode="auto">
            <a:xfrm>
              <a:off x="1198" y="482"/>
              <a:ext cx="32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c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22" name="Rectangle 523"/>
            <p:cNvSpPr>
              <a:spLocks noChangeArrowheads="1"/>
            </p:cNvSpPr>
            <p:nvPr/>
          </p:nvSpPr>
          <p:spPr bwMode="auto">
            <a:xfrm>
              <a:off x="2743" y="758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I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23" name="Rectangle 524"/>
            <p:cNvSpPr>
              <a:spLocks noChangeArrowheads="1"/>
            </p:cNvSpPr>
            <p:nvPr/>
          </p:nvSpPr>
          <p:spPr bwMode="auto">
            <a:xfrm>
              <a:off x="2760" y="758"/>
              <a:ext cx="4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D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24" name="Rectangle 525"/>
            <p:cNvSpPr>
              <a:spLocks noChangeArrowheads="1"/>
            </p:cNvSpPr>
            <p:nvPr/>
          </p:nvSpPr>
          <p:spPr bwMode="auto">
            <a:xfrm>
              <a:off x="2801" y="758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/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25" name="Rectangle 526"/>
            <p:cNvSpPr>
              <a:spLocks noChangeArrowheads="1"/>
            </p:cNvSpPr>
            <p:nvPr/>
          </p:nvSpPr>
          <p:spPr bwMode="auto">
            <a:xfrm>
              <a:off x="2819" y="758"/>
              <a:ext cx="4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E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26" name="Rectangle 527"/>
            <p:cNvSpPr>
              <a:spLocks noChangeArrowheads="1"/>
            </p:cNvSpPr>
            <p:nvPr/>
          </p:nvSpPr>
          <p:spPr bwMode="auto">
            <a:xfrm>
              <a:off x="2860" y="758"/>
              <a:ext cx="4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X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27" name="Rectangle 528"/>
            <p:cNvSpPr>
              <a:spLocks noChangeArrowheads="1"/>
            </p:cNvSpPr>
            <p:nvPr/>
          </p:nvSpPr>
          <p:spPr bwMode="auto">
            <a:xfrm>
              <a:off x="3907" y="962"/>
              <a:ext cx="4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E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28" name="Rectangle 529"/>
            <p:cNvSpPr>
              <a:spLocks noChangeArrowheads="1"/>
            </p:cNvSpPr>
            <p:nvPr/>
          </p:nvSpPr>
          <p:spPr bwMode="auto">
            <a:xfrm>
              <a:off x="3946" y="962"/>
              <a:ext cx="4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X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29" name="Rectangle 530"/>
            <p:cNvSpPr>
              <a:spLocks noChangeArrowheads="1"/>
            </p:cNvSpPr>
            <p:nvPr/>
          </p:nvSpPr>
          <p:spPr bwMode="auto">
            <a:xfrm>
              <a:off x="3988" y="962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/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30" name="Rectangle 531"/>
            <p:cNvSpPr>
              <a:spLocks noChangeArrowheads="1"/>
            </p:cNvSpPr>
            <p:nvPr/>
          </p:nvSpPr>
          <p:spPr bwMode="auto">
            <a:xfrm>
              <a:off x="4005" y="962"/>
              <a:ext cx="5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M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31" name="Rectangle 532"/>
            <p:cNvSpPr>
              <a:spLocks noChangeArrowheads="1"/>
            </p:cNvSpPr>
            <p:nvPr/>
          </p:nvSpPr>
          <p:spPr bwMode="auto">
            <a:xfrm>
              <a:off x="4054" y="962"/>
              <a:ext cx="4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E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32" name="Rectangle 533"/>
            <p:cNvSpPr>
              <a:spLocks noChangeArrowheads="1"/>
            </p:cNvSpPr>
            <p:nvPr/>
          </p:nvSpPr>
          <p:spPr bwMode="auto">
            <a:xfrm>
              <a:off x="4096" y="962"/>
              <a:ext cx="5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M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33" name="Rectangle 534"/>
            <p:cNvSpPr>
              <a:spLocks noChangeArrowheads="1"/>
            </p:cNvSpPr>
            <p:nvPr/>
          </p:nvSpPr>
          <p:spPr bwMode="auto">
            <a:xfrm>
              <a:off x="5063" y="1166"/>
              <a:ext cx="5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M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34" name="Rectangle 535"/>
            <p:cNvSpPr>
              <a:spLocks noChangeArrowheads="1"/>
            </p:cNvSpPr>
            <p:nvPr/>
          </p:nvSpPr>
          <p:spPr bwMode="auto">
            <a:xfrm>
              <a:off x="5112" y="1166"/>
              <a:ext cx="4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E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35" name="Rectangle 536"/>
            <p:cNvSpPr>
              <a:spLocks noChangeArrowheads="1"/>
            </p:cNvSpPr>
            <p:nvPr/>
          </p:nvSpPr>
          <p:spPr bwMode="auto">
            <a:xfrm>
              <a:off x="5154" y="1166"/>
              <a:ext cx="5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M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36" name="Rectangle 537"/>
            <p:cNvSpPr>
              <a:spLocks noChangeArrowheads="1"/>
            </p:cNvSpPr>
            <p:nvPr/>
          </p:nvSpPr>
          <p:spPr bwMode="auto">
            <a:xfrm>
              <a:off x="5203" y="1166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/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37" name="Rectangle 538"/>
            <p:cNvSpPr>
              <a:spLocks noChangeArrowheads="1"/>
            </p:cNvSpPr>
            <p:nvPr/>
          </p:nvSpPr>
          <p:spPr bwMode="auto">
            <a:xfrm>
              <a:off x="5220" y="1166"/>
              <a:ext cx="60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W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38" name="Rectangle 539"/>
            <p:cNvSpPr>
              <a:spLocks noChangeArrowheads="1"/>
            </p:cNvSpPr>
            <p:nvPr/>
          </p:nvSpPr>
          <p:spPr bwMode="auto">
            <a:xfrm>
              <a:off x="5277" y="1166"/>
              <a:ext cx="4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B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39" name="Freeform 540"/>
            <p:cNvSpPr>
              <a:spLocks/>
            </p:cNvSpPr>
            <p:nvPr/>
          </p:nvSpPr>
          <p:spPr bwMode="auto">
            <a:xfrm>
              <a:off x="1448" y="1602"/>
              <a:ext cx="32" cy="32"/>
            </a:xfrm>
            <a:custGeom>
              <a:avLst/>
              <a:gdLst>
                <a:gd name="T0" fmla="*/ 0 w 32"/>
                <a:gd name="T1" fmla="*/ 0 h 32"/>
                <a:gd name="T2" fmla="*/ 3 w 32"/>
                <a:gd name="T3" fmla="*/ 32 h 32"/>
                <a:gd name="T4" fmla="*/ 32 w 32"/>
                <a:gd name="T5" fmla="*/ 17 h 32"/>
                <a:gd name="T6" fmla="*/ 3 w 32"/>
                <a:gd name="T7" fmla="*/ 2 h 32"/>
                <a:gd name="T8" fmla="*/ 3 w 32"/>
                <a:gd name="T9" fmla="*/ 2 h 32"/>
                <a:gd name="T10" fmla="*/ 0 w 32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2"/>
                <a:gd name="T20" fmla="*/ 32 w 32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2">
                  <a:moveTo>
                    <a:pt x="0" y="0"/>
                  </a:moveTo>
                  <a:lnTo>
                    <a:pt x="3" y="32"/>
                  </a:lnTo>
                  <a:lnTo>
                    <a:pt x="32" y="17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Line 541"/>
            <p:cNvSpPr>
              <a:spLocks noChangeShapeType="1"/>
            </p:cNvSpPr>
            <p:nvPr/>
          </p:nvSpPr>
          <p:spPr bwMode="auto">
            <a:xfrm flipH="1">
              <a:off x="1606" y="1617"/>
              <a:ext cx="112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Line 542"/>
            <p:cNvSpPr>
              <a:spLocks noChangeShapeType="1"/>
            </p:cNvSpPr>
            <p:nvPr/>
          </p:nvSpPr>
          <p:spPr bwMode="auto">
            <a:xfrm flipH="1">
              <a:off x="1151" y="1617"/>
              <a:ext cx="305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543"/>
            <p:cNvSpPr>
              <a:spLocks/>
            </p:cNvSpPr>
            <p:nvPr/>
          </p:nvSpPr>
          <p:spPr bwMode="auto">
            <a:xfrm>
              <a:off x="960" y="815"/>
              <a:ext cx="29" cy="29"/>
            </a:xfrm>
            <a:custGeom>
              <a:avLst/>
              <a:gdLst>
                <a:gd name="T0" fmla="*/ 0 w 29"/>
                <a:gd name="T1" fmla="*/ 0 h 29"/>
                <a:gd name="T2" fmla="*/ 0 w 29"/>
                <a:gd name="T3" fmla="*/ 29 h 29"/>
                <a:gd name="T4" fmla="*/ 29 w 29"/>
                <a:gd name="T5" fmla="*/ 14 h 29"/>
                <a:gd name="T6" fmla="*/ 0 w 29"/>
                <a:gd name="T7" fmla="*/ 0 h 29"/>
                <a:gd name="T8" fmla="*/ 0 w 29"/>
                <a:gd name="T9" fmla="*/ 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29"/>
                <a:gd name="T17" fmla="*/ 29 w 29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29">
                  <a:moveTo>
                    <a:pt x="0" y="0"/>
                  </a:moveTo>
                  <a:lnTo>
                    <a:pt x="0" y="29"/>
                  </a:lnTo>
                  <a:lnTo>
                    <a:pt x="29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544"/>
            <p:cNvSpPr>
              <a:spLocks/>
            </p:cNvSpPr>
            <p:nvPr/>
          </p:nvSpPr>
          <p:spPr bwMode="auto">
            <a:xfrm>
              <a:off x="960" y="1088"/>
              <a:ext cx="29" cy="29"/>
            </a:xfrm>
            <a:custGeom>
              <a:avLst/>
              <a:gdLst>
                <a:gd name="T0" fmla="*/ 0 w 29"/>
                <a:gd name="T1" fmla="*/ 0 h 29"/>
                <a:gd name="T2" fmla="*/ 0 w 29"/>
                <a:gd name="T3" fmla="*/ 29 h 29"/>
                <a:gd name="T4" fmla="*/ 29 w 29"/>
                <a:gd name="T5" fmla="*/ 15 h 29"/>
                <a:gd name="T6" fmla="*/ 0 w 29"/>
                <a:gd name="T7" fmla="*/ 0 h 29"/>
                <a:gd name="T8" fmla="*/ 0 w 29"/>
                <a:gd name="T9" fmla="*/ 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29"/>
                <a:gd name="T17" fmla="*/ 29 w 29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29">
                  <a:moveTo>
                    <a:pt x="0" y="0"/>
                  </a:moveTo>
                  <a:lnTo>
                    <a:pt x="0" y="29"/>
                  </a:lnTo>
                  <a:lnTo>
                    <a:pt x="29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545"/>
            <p:cNvSpPr>
              <a:spLocks/>
            </p:cNvSpPr>
            <p:nvPr/>
          </p:nvSpPr>
          <p:spPr bwMode="auto">
            <a:xfrm>
              <a:off x="994" y="773"/>
              <a:ext cx="116" cy="386"/>
            </a:xfrm>
            <a:custGeom>
              <a:avLst/>
              <a:gdLst>
                <a:gd name="T0" fmla="*/ 0 w 116"/>
                <a:gd name="T1" fmla="*/ 56 h 386"/>
                <a:gd name="T2" fmla="*/ 3 w 116"/>
                <a:gd name="T3" fmla="*/ 49 h 386"/>
                <a:gd name="T4" fmla="*/ 5 w 116"/>
                <a:gd name="T5" fmla="*/ 39 h 386"/>
                <a:gd name="T6" fmla="*/ 7 w 116"/>
                <a:gd name="T7" fmla="*/ 32 h 386"/>
                <a:gd name="T8" fmla="*/ 12 w 116"/>
                <a:gd name="T9" fmla="*/ 24 h 386"/>
                <a:gd name="T10" fmla="*/ 17 w 116"/>
                <a:gd name="T11" fmla="*/ 17 h 386"/>
                <a:gd name="T12" fmla="*/ 25 w 116"/>
                <a:gd name="T13" fmla="*/ 12 h 386"/>
                <a:gd name="T14" fmla="*/ 32 w 116"/>
                <a:gd name="T15" fmla="*/ 7 h 386"/>
                <a:gd name="T16" fmla="*/ 39 w 116"/>
                <a:gd name="T17" fmla="*/ 2 h 386"/>
                <a:gd name="T18" fmla="*/ 49 w 116"/>
                <a:gd name="T19" fmla="*/ 2 h 386"/>
                <a:gd name="T20" fmla="*/ 59 w 116"/>
                <a:gd name="T21" fmla="*/ 0 h 386"/>
                <a:gd name="T22" fmla="*/ 66 w 116"/>
                <a:gd name="T23" fmla="*/ 2 h 386"/>
                <a:gd name="T24" fmla="*/ 76 w 116"/>
                <a:gd name="T25" fmla="*/ 2 h 386"/>
                <a:gd name="T26" fmla="*/ 84 w 116"/>
                <a:gd name="T27" fmla="*/ 7 h 386"/>
                <a:gd name="T28" fmla="*/ 91 w 116"/>
                <a:gd name="T29" fmla="*/ 12 h 386"/>
                <a:gd name="T30" fmla="*/ 98 w 116"/>
                <a:gd name="T31" fmla="*/ 17 h 386"/>
                <a:gd name="T32" fmla="*/ 103 w 116"/>
                <a:gd name="T33" fmla="*/ 24 h 386"/>
                <a:gd name="T34" fmla="*/ 108 w 116"/>
                <a:gd name="T35" fmla="*/ 32 h 386"/>
                <a:gd name="T36" fmla="*/ 111 w 116"/>
                <a:gd name="T37" fmla="*/ 39 h 386"/>
                <a:gd name="T38" fmla="*/ 113 w 116"/>
                <a:gd name="T39" fmla="*/ 49 h 386"/>
                <a:gd name="T40" fmla="*/ 116 w 116"/>
                <a:gd name="T41" fmla="*/ 56 h 386"/>
                <a:gd name="T42" fmla="*/ 116 w 116"/>
                <a:gd name="T43" fmla="*/ 330 h 386"/>
                <a:gd name="T44" fmla="*/ 113 w 116"/>
                <a:gd name="T45" fmla="*/ 339 h 386"/>
                <a:gd name="T46" fmla="*/ 111 w 116"/>
                <a:gd name="T47" fmla="*/ 347 h 386"/>
                <a:gd name="T48" fmla="*/ 108 w 116"/>
                <a:gd name="T49" fmla="*/ 357 h 386"/>
                <a:gd name="T50" fmla="*/ 103 w 116"/>
                <a:gd name="T51" fmla="*/ 364 h 386"/>
                <a:gd name="T52" fmla="*/ 98 w 116"/>
                <a:gd name="T53" fmla="*/ 369 h 386"/>
                <a:gd name="T54" fmla="*/ 91 w 116"/>
                <a:gd name="T55" fmla="*/ 376 h 386"/>
                <a:gd name="T56" fmla="*/ 84 w 116"/>
                <a:gd name="T57" fmla="*/ 379 h 386"/>
                <a:gd name="T58" fmla="*/ 76 w 116"/>
                <a:gd name="T59" fmla="*/ 384 h 386"/>
                <a:gd name="T60" fmla="*/ 66 w 116"/>
                <a:gd name="T61" fmla="*/ 386 h 386"/>
                <a:gd name="T62" fmla="*/ 59 w 116"/>
                <a:gd name="T63" fmla="*/ 386 h 386"/>
                <a:gd name="T64" fmla="*/ 49 w 116"/>
                <a:gd name="T65" fmla="*/ 386 h 386"/>
                <a:gd name="T66" fmla="*/ 39 w 116"/>
                <a:gd name="T67" fmla="*/ 384 h 386"/>
                <a:gd name="T68" fmla="*/ 32 w 116"/>
                <a:gd name="T69" fmla="*/ 379 h 386"/>
                <a:gd name="T70" fmla="*/ 25 w 116"/>
                <a:gd name="T71" fmla="*/ 376 h 386"/>
                <a:gd name="T72" fmla="*/ 17 w 116"/>
                <a:gd name="T73" fmla="*/ 369 h 386"/>
                <a:gd name="T74" fmla="*/ 12 w 116"/>
                <a:gd name="T75" fmla="*/ 364 h 386"/>
                <a:gd name="T76" fmla="*/ 7 w 116"/>
                <a:gd name="T77" fmla="*/ 357 h 386"/>
                <a:gd name="T78" fmla="*/ 5 w 116"/>
                <a:gd name="T79" fmla="*/ 347 h 386"/>
                <a:gd name="T80" fmla="*/ 3 w 116"/>
                <a:gd name="T81" fmla="*/ 339 h 386"/>
                <a:gd name="T82" fmla="*/ 0 w 116"/>
                <a:gd name="T83" fmla="*/ 330 h 386"/>
                <a:gd name="T84" fmla="*/ 0 w 116"/>
                <a:gd name="T85" fmla="*/ 56 h 386"/>
                <a:gd name="T86" fmla="*/ 0 w 116"/>
                <a:gd name="T87" fmla="*/ 56 h 38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6"/>
                <a:gd name="T133" fmla="*/ 0 h 386"/>
                <a:gd name="T134" fmla="*/ 116 w 116"/>
                <a:gd name="T135" fmla="*/ 386 h 38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6" h="386">
                  <a:moveTo>
                    <a:pt x="0" y="56"/>
                  </a:moveTo>
                  <a:lnTo>
                    <a:pt x="3" y="49"/>
                  </a:lnTo>
                  <a:lnTo>
                    <a:pt x="5" y="39"/>
                  </a:lnTo>
                  <a:lnTo>
                    <a:pt x="7" y="32"/>
                  </a:lnTo>
                  <a:lnTo>
                    <a:pt x="12" y="24"/>
                  </a:lnTo>
                  <a:lnTo>
                    <a:pt x="17" y="17"/>
                  </a:lnTo>
                  <a:lnTo>
                    <a:pt x="25" y="12"/>
                  </a:lnTo>
                  <a:lnTo>
                    <a:pt x="32" y="7"/>
                  </a:lnTo>
                  <a:lnTo>
                    <a:pt x="39" y="2"/>
                  </a:lnTo>
                  <a:lnTo>
                    <a:pt x="49" y="2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6" y="2"/>
                  </a:lnTo>
                  <a:lnTo>
                    <a:pt x="84" y="7"/>
                  </a:lnTo>
                  <a:lnTo>
                    <a:pt x="91" y="12"/>
                  </a:lnTo>
                  <a:lnTo>
                    <a:pt x="98" y="17"/>
                  </a:lnTo>
                  <a:lnTo>
                    <a:pt x="103" y="24"/>
                  </a:lnTo>
                  <a:lnTo>
                    <a:pt x="108" y="32"/>
                  </a:lnTo>
                  <a:lnTo>
                    <a:pt x="111" y="39"/>
                  </a:lnTo>
                  <a:lnTo>
                    <a:pt x="113" y="49"/>
                  </a:lnTo>
                  <a:lnTo>
                    <a:pt x="116" y="56"/>
                  </a:lnTo>
                  <a:lnTo>
                    <a:pt x="116" y="330"/>
                  </a:lnTo>
                  <a:lnTo>
                    <a:pt x="113" y="339"/>
                  </a:lnTo>
                  <a:lnTo>
                    <a:pt x="111" y="347"/>
                  </a:lnTo>
                  <a:lnTo>
                    <a:pt x="108" y="357"/>
                  </a:lnTo>
                  <a:lnTo>
                    <a:pt x="103" y="364"/>
                  </a:lnTo>
                  <a:lnTo>
                    <a:pt x="98" y="369"/>
                  </a:lnTo>
                  <a:lnTo>
                    <a:pt x="91" y="376"/>
                  </a:lnTo>
                  <a:lnTo>
                    <a:pt x="84" y="379"/>
                  </a:lnTo>
                  <a:lnTo>
                    <a:pt x="76" y="384"/>
                  </a:lnTo>
                  <a:lnTo>
                    <a:pt x="66" y="386"/>
                  </a:lnTo>
                  <a:lnTo>
                    <a:pt x="59" y="386"/>
                  </a:lnTo>
                  <a:lnTo>
                    <a:pt x="49" y="386"/>
                  </a:lnTo>
                  <a:lnTo>
                    <a:pt x="39" y="384"/>
                  </a:lnTo>
                  <a:lnTo>
                    <a:pt x="32" y="379"/>
                  </a:lnTo>
                  <a:lnTo>
                    <a:pt x="25" y="376"/>
                  </a:lnTo>
                  <a:lnTo>
                    <a:pt x="17" y="369"/>
                  </a:lnTo>
                  <a:lnTo>
                    <a:pt x="12" y="364"/>
                  </a:lnTo>
                  <a:lnTo>
                    <a:pt x="7" y="357"/>
                  </a:lnTo>
                  <a:lnTo>
                    <a:pt x="5" y="347"/>
                  </a:lnTo>
                  <a:lnTo>
                    <a:pt x="3" y="339"/>
                  </a:lnTo>
                  <a:lnTo>
                    <a:pt x="0" y="33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546"/>
            <p:cNvSpPr>
              <a:spLocks/>
            </p:cNvSpPr>
            <p:nvPr/>
          </p:nvSpPr>
          <p:spPr bwMode="auto">
            <a:xfrm>
              <a:off x="994" y="773"/>
              <a:ext cx="116" cy="386"/>
            </a:xfrm>
            <a:custGeom>
              <a:avLst/>
              <a:gdLst>
                <a:gd name="T0" fmla="*/ 0 w 116"/>
                <a:gd name="T1" fmla="*/ 56 h 386"/>
                <a:gd name="T2" fmla="*/ 3 w 116"/>
                <a:gd name="T3" fmla="*/ 49 h 386"/>
                <a:gd name="T4" fmla="*/ 5 w 116"/>
                <a:gd name="T5" fmla="*/ 39 h 386"/>
                <a:gd name="T6" fmla="*/ 7 w 116"/>
                <a:gd name="T7" fmla="*/ 32 h 386"/>
                <a:gd name="T8" fmla="*/ 12 w 116"/>
                <a:gd name="T9" fmla="*/ 24 h 386"/>
                <a:gd name="T10" fmla="*/ 17 w 116"/>
                <a:gd name="T11" fmla="*/ 17 h 386"/>
                <a:gd name="T12" fmla="*/ 25 w 116"/>
                <a:gd name="T13" fmla="*/ 12 h 386"/>
                <a:gd name="T14" fmla="*/ 32 w 116"/>
                <a:gd name="T15" fmla="*/ 7 h 386"/>
                <a:gd name="T16" fmla="*/ 39 w 116"/>
                <a:gd name="T17" fmla="*/ 2 h 386"/>
                <a:gd name="T18" fmla="*/ 49 w 116"/>
                <a:gd name="T19" fmla="*/ 2 h 386"/>
                <a:gd name="T20" fmla="*/ 59 w 116"/>
                <a:gd name="T21" fmla="*/ 0 h 386"/>
                <a:gd name="T22" fmla="*/ 66 w 116"/>
                <a:gd name="T23" fmla="*/ 2 h 386"/>
                <a:gd name="T24" fmla="*/ 76 w 116"/>
                <a:gd name="T25" fmla="*/ 2 h 386"/>
                <a:gd name="T26" fmla="*/ 84 w 116"/>
                <a:gd name="T27" fmla="*/ 7 h 386"/>
                <a:gd name="T28" fmla="*/ 91 w 116"/>
                <a:gd name="T29" fmla="*/ 12 h 386"/>
                <a:gd name="T30" fmla="*/ 98 w 116"/>
                <a:gd name="T31" fmla="*/ 17 h 386"/>
                <a:gd name="T32" fmla="*/ 103 w 116"/>
                <a:gd name="T33" fmla="*/ 24 h 386"/>
                <a:gd name="T34" fmla="*/ 108 w 116"/>
                <a:gd name="T35" fmla="*/ 32 h 386"/>
                <a:gd name="T36" fmla="*/ 111 w 116"/>
                <a:gd name="T37" fmla="*/ 39 h 386"/>
                <a:gd name="T38" fmla="*/ 113 w 116"/>
                <a:gd name="T39" fmla="*/ 49 h 386"/>
                <a:gd name="T40" fmla="*/ 116 w 116"/>
                <a:gd name="T41" fmla="*/ 56 h 386"/>
                <a:gd name="T42" fmla="*/ 116 w 116"/>
                <a:gd name="T43" fmla="*/ 330 h 386"/>
                <a:gd name="T44" fmla="*/ 113 w 116"/>
                <a:gd name="T45" fmla="*/ 339 h 386"/>
                <a:gd name="T46" fmla="*/ 111 w 116"/>
                <a:gd name="T47" fmla="*/ 347 h 386"/>
                <a:gd name="T48" fmla="*/ 108 w 116"/>
                <a:gd name="T49" fmla="*/ 357 h 386"/>
                <a:gd name="T50" fmla="*/ 103 w 116"/>
                <a:gd name="T51" fmla="*/ 364 h 386"/>
                <a:gd name="T52" fmla="*/ 98 w 116"/>
                <a:gd name="T53" fmla="*/ 369 h 386"/>
                <a:gd name="T54" fmla="*/ 91 w 116"/>
                <a:gd name="T55" fmla="*/ 376 h 386"/>
                <a:gd name="T56" fmla="*/ 84 w 116"/>
                <a:gd name="T57" fmla="*/ 379 h 386"/>
                <a:gd name="T58" fmla="*/ 76 w 116"/>
                <a:gd name="T59" fmla="*/ 384 h 386"/>
                <a:gd name="T60" fmla="*/ 66 w 116"/>
                <a:gd name="T61" fmla="*/ 386 h 386"/>
                <a:gd name="T62" fmla="*/ 59 w 116"/>
                <a:gd name="T63" fmla="*/ 386 h 386"/>
                <a:gd name="T64" fmla="*/ 49 w 116"/>
                <a:gd name="T65" fmla="*/ 386 h 386"/>
                <a:gd name="T66" fmla="*/ 39 w 116"/>
                <a:gd name="T67" fmla="*/ 384 h 386"/>
                <a:gd name="T68" fmla="*/ 32 w 116"/>
                <a:gd name="T69" fmla="*/ 379 h 386"/>
                <a:gd name="T70" fmla="*/ 25 w 116"/>
                <a:gd name="T71" fmla="*/ 376 h 386"/>
                <a:gd name="T72" fmla="*/ 17 w 116"/>
                <a:gd name="T73" fmla="*/ 369 h 386"/>
                <a:gd name="T74" fmla="*/ 12 w 116"/>
                <a:gd name="T75" fmla="*/ 364 h 386"/>
                <a:gd name="T76" fmla="*/ 7 w 116"/>
                <a:gd name="T77" fmla="*/ 357 h 386"/>
                <a:gd name="T78" fmla="*/ 5 w 116"/>
                <a:gd name="T79" fmla="*/ 347 h 386"/>
                <a:gd name="T80" fmla="*/ 3 w 116"/>
                <a:gd name="T81" fmla="*/ 339 h 386"/>
                <a:gd name="T82" fmla="*/ 0 w 116"/>
                <a:gd name="T83" fmla="*/ 330 h 386"/>
                <a:gd name="T84" fmla="*/ 0 w 116"/>
                <a:gd name="T85" fmla="*/ 56 h 386"/>
                <a:gd name="T86" fmla="*/ 0 w 116"/>
                <a:gd name="T87" fmla="*/ 56 h 38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6"/>
                <a:gd name="T133" fmla="*/ 0 h 386"/>
                <a:gd name="T134" fmla="*/ 116 w 116"/>
                <a:gd name="T135" fmla="*/ 386 h 38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6" h="386">
                  <a:moveTo>
                    <a:pt x="0" y="56"/>
                  </a:moveTo>
                  <a:lnTo>
                    <a:pt x="3" y="49"/>
                  </a:lnTo>
                  <a:lnTo>
                    <a:pt x="5" y="39"/>
                  </a:lnTo>
                  <a:lnTo>
                    <a:pt x="7" y="32"/>
                  </a:lnTo>
                  <a:lnTo>
                    <a:pt x="12" y="24"/>
                  </a:lnTo>
                  <a:lnTo>
                    <a:pt x="17" y="17"/>
                  </a:lnTo>
                  <a:lnTo>
                    <a:pt x="25" y="12"/>
                  </a:lnTo>
                  <a:lnTo>
                    <a:pt x="32" y="7"/>
                  </a:lnTo>
                  <a:lnTo>
                    <a:pt x="39" y="2"/>
                  </a:lnTo>
                  <a:lnTo>
                    <a:pt x="49" y="2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6" y="2"/>
                  </a:lnTo>
                  <a:lnTo>
                    <a:pt x="84" y="7"/>
                  </a:lnTo>
                  <a:lnTo>
                    <a:pt x="91" y="12"/>
                  </a:lnTo>
                  <a:lnTo>
                    <a:pt x="98" y="17"/>
                  </a:lnTo>
                  <a:lnTo>
                    <a:pt x="103" y="24"/>
                  </a:lnTo>
                  <a:lnTo>
                    <a:pt x="108" y="32"/>
                  </a:lnTo>
                  <a:lnTo>
                    <a:pt x="111" y="39"/>
                  </a:lnTo>
                  <a:lnTo>
                    <a:pt x="113" y="49"/>
                  </a:lnTo>
                  <a:lnTo>
                    <a:pt x="116" y="56"/>
                  </a:lnTo>
                  <a:lnTo>
                    <a:pt x="116" y="330"/>
                  </a:lnTo>
                  <a:lnTo>
                    <a:pt x="113" y="339"/>
                  </a:lnTo>
                  <a:lnTo>
                    <a:pt x="111" y="347"/>
                  </a:lnTo>
                  <a:lnTo>
                    <a:pt x="108" y="357"/>
                  </a:lnTo>
                  <a:lnTo>
                    <a:pt x="103" y="364"/>
                  </a:lnTo>
                  <a:lnTo>
                    <a:pt x="98" y="369"/>
                  </a:lnTo>
                  <a:lnTo>
                    <a:pt x="91" y="376"/>
                  </a:lnTo>
                  <a:lnTo>
                    <a:pt x="84" y="379"/>
                  </a:lnTo>
                  <a:lnTo>
                    <a:pt x="76" y="384"/>
                  </a:lnTo>
                  <a:lnTo>
                    <a:pt x="66" y="386"/>
                  </a:lnTo>
                  <a:lnTo>
                    <a:pt x="59" y="386"/>
                  </a:lnTo>
                  <a:lnTo>
                    <a:pt x="49" y="386"/>
                  </a:lnTo>
                  <a:lnTo>
                    <a:pt x="39" y="384"/>
                  </a:lnTo>
                  <a:lnTo>
                    <a:pt x="32" y="379"/>
                  </a:lnTo>
                  <a:lnTo>
                    <a:pt x="25" y="376"/>
                  </a:lnTo>
                  <a:lnTo>
                    <a:pt x="17" y="369"/>
                  </a:lnTo>
                  <a:lnTo>
                    <a:pt x="12" y="364"/>
                  </a:lnTo>
                  <a:lnTo>
                    <a:pt x="7" y="357"/>
                  </a:lnTo>
                  <a:lnTo>
                    <a:pt x="5" y="347"/>
                  </a:lnTo>
                  <a:lnTo>
                    <a:pt x="3" y="339"/>
                  </a:lnTo>
                  <a:lnTo>
                    <a:pt x="0" y="330"/>
                  </a:lnTo>
                  <a:lnTo>
                    <a:pt x="0" y="56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Rectangle 547"/>
            <p:cNvSpPr>
              <a:spLocks noChangeArrowheads="1"/>
            </p:cNvSpPr>
            <p:nvPr/>
          </p:nvSpPr>
          <p:spPr bwMode="auto">
            <a:xfrm>
              <a:off x="1024" y="868"/>
              <a:ext cx="5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M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47" name="Rectangle 548"/>
            <p:cNvSpPr>
              <a:spLocks noChangeArrowheads="1"/>
            </p:cNvSpPr>
            <p:nvPr/>
          </p:nvSpPr>
          <p:spPr bwMode="auto">
            <a:xfrm>
              <a:off x="1075" y="868"/>
              <a:ext cx="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endParaRPr kumimoji="0" lang="en-GB">
                <a:solidFill>
                  <a:schemeClr val="tx1"/>
                </a:solidFill>
              </a:endParaRPr>
            </a:p>
          </p:txBody>
        </p:sp>
        <p:sp>
          <p:nvSpPr>
            <p:cNvPr id="148" name="Rectangle 549"/>
            <p:cNvSpPr>
              <a:spLocks noChangeArrowheads="1"/>
            </p:cNvSpPr>
            <p:nvPr/>
          </p:nvSpPr>
          <p:spPr bwMode="auto">
            <a:xfrm>
              <a:off x="1033" y="930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u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49" name="Rectangle 550"/>
            <p:cNvSpPr>
              <a:spLocks noChangeArrowheads="1"/>
            </p:cNvSpPr>
            <p:nvPr/>
          </p:nvSpPr>
          <p:spPr bwMode="auto">
            <a:xfrm>
              <a:off x="1068" y="930"/>
              <a:ext cx="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endParaRPr kumimoji="0" lang="en-GB">
                <a:solidFill>
                  <a:schemeClr val="tx1"/>
                </a:solidFill>
              </a:endParaRPr>
            </a:p>
          </p:txBody>
        </p:sp>
        <p:sp>
          <p:nvSpPr>
            <p:cNvPr id="150" name="Rectangle 551"/>
            <p:cNvSpPr>
              <a:spLocks noChangeArrowheads="1"/>
            </p:cNvSpPr>
            <p:nvPr/>
          </p:nvSpPr>
          <p:spPr bwMode="auto">
            <a:xfrm>
              <a:off x="1033" y="989"/>
              <a:ext cx="32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x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51" name="Rectangle 552"/>
            <p:cNvSpPr>
              <a:spLocks noChangeArrowheads="1"/>
            </p:cNvSpPr>
            <p:nvPr/>
          </p:nvSpPr>
          <p:spPr bwMode="auto">
            <a:xfrm>
              <a:off x="1016" y="792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0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52" name="Rectangle 553"/>
            <p:cNvSpPr>
              <a:spLocks noChangeArrowheads="1"/>
            </p:cNvSpPr>
            <p:nvPr/>
          </p:nvSpPr>
          <p:spPr bwMode="auto">
            <a:xfrm>
              <a:off x="1016" y="1065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1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53" name="Freeform 554"/>
            <p:cNvSpPr>
              <a:spLocks/>
            </p:cNvSpPr>
            <p:nvPr/>
          </p:nvSpPr>
          <p:spPr bwMode="auto">
            <a:xfrm>
              <a:off x="837" y="829"/>
              <a:ext cx="408" cy="790"/>
            </a:xfrm>
            <a:custGeom>
              <a:avLst/>
              <a:gdLst>
                <a:gd name="T0" fmla="*/ 137 w 408"/>
                <a:gd name="T1" fmla="*/ 0 h 790"/>
                <a:gd name="T2" fmla="*/ 0 w 408"/>
                <a:gd name="T3" fmla="*/ 0 h 790"/>
                <a:gd name="T4" fmla="*/ 0 w 408"/>
                <a:gd name="T5" fmla="*/ 443 h 790"/>
                <a:gd name="T6" fmla="*/ 408 w 408"/>
                <a:gd name="T7" fmla="*/ 443 h 790"/>
                <a:gd name="T8" fmla="*/ 408 w 408"/>
                <a:gd name="T9" fmla="*/ 790 h 7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8"/>
                <a:gd name="T16" fmla="*/ 0 h 790"/>
                <a:gd name="T17" fmla="*/ 408 w 408"/>
                <a:gd name="T18" fmla="*/ 790 h 7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8" h="790">
                  <a:moveTo>
                    <a:pt x="137" y="0"/>
                  </a:moveTo>
                  <a:lnTo>
                    <a:pt x="0" y="0"/>
                  </a:lnTo>
                  <a:lnTo>
                    <a:pt x="0" y="443"/>
                  </a:lnTo>
                  <a:lnTo>
                    <a:pt x="408" y="443"/>
                  </a:lnTo>
                  <a:lnTo>
                    <a:pt x="408" y="79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555"/>
            <p:cNvSpPr>
              <a:spLocks/>
            </p:cNvSpPr>
            <p:nvPr/>
          </p:nvSpPr>
          <p:spPr bwMode="auto">
            <a:xfrm>
              <a:off x="348" y="729"/>
              <a:ext cx="828" cy="1535"/>
            </a:xfrm>
            <a:custGeom>
              <a:avLst/>
              <a:gdLst>
                <a:gd name="T0" fmla="*/ 69 w 828"/>
                <a:gd name="T1" fmla="*/ 1535 h 1535"/>
                <a:gd name="T2" fmla="*/ 0 w 828"/>
                <a:gd name="T3" fmla="*/ 1535 h 1535"/>
                <a:gd name="T4" fmla="*/ 0 w 828"/>
                <a:gd name="T5" fmla="*/ 0 h 1535"/>
                <a:gd name="T6" fmla="*/ 828 w 828"/>
                <a:gd name="T7" fmla="*/ 0 h 1535"/>
                <a:gd name="T8" fmla="*/ 828 w 828"/>
                <a:gd name="T9" fmla="*/ 238 h 1535"/>
                <a:gd name="T10" fmla="*/ 759 w 828"/>
                <a:gd name="T11" fmla="*/ 238 h 15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28"/>
                <a:gd name="T19" fmla="*/ 0 h 1535"/>
                <a:gd name="T20" fmla="*/ 828 w 828"/>
                <a:gd name="T21" fmla="*/ 1535 h 15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28" h="1535">
                  <a:moveTo>
                    <a:pt x="69" y="1535"/>
                  </a:moveTo>
                  <a:lnTo>
                    <a:pt x="0" y="1535"/>
                  </a:lnTo>
                  <a:lnTo>
                    <a:pt x="0" y="0"/>
                  </a:lnTo>
                  <a:lnTo>
                    <a:pt x="828" y="0"/>
                  </a:lnTo>
                  <a:lnTo>
                    <a:pt x="828" y="238"/>
                  </a:lnTo>
                  <a:lnTo>
                    <a:pt x="759" y="238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556"/>
            <p:cNvSpPr>
              <a:spLocks/>
            </p:cNvSpPr>
            <p:nvPr/>
          </p:nvSpPr>
          <p:spPr bwMode="auto">
            <a:xfrm>
              <a:off x="903" y="637"/>
              <a:ext cx="3554" cy="1164"/>
            </a:xfrm>
            <a:custGeom>
              <a:avLst/>
              <a:gdLst>
                <a:gd name="T0" fmla="*/ 3180 w 3554"/>
                <a:gd name="T1" fmla="*/ 1162 h 1164"/>
                <a:gd name="T2" fmla="*/ 3554 w 3554"/>
                <a:gd name="T3" fmla="*/ 1164 h 1164"/>
                <a:gd name="T4" fmla="*/ 3554 w 3554"/>
                <a:gd name="T5" fmla="*/ 0 h 1164"/>
                <a:gd name="T6" fmla="*/ 410 w 3554"/>
                <a:gd name="T7" fmla="*/ 0 h 1164"/>
                <a:gd name="T8" fmla="*/ 410 w 3554"/>
                <a:gd name="T9" fmla="*/ 569 h 1164"/>
                <a:gd name="T10" fmla="*/ 0 w 3554"/>
                <a:gd name="T11" fmla="*/ 569 h 1164"/>
                <a:gd name="T12" fmla="*/ 0 w 3554"/>
                <a:gd name="T13" fmla="*/ 466 h 1164"/>
                <a:gd name="T14" fmla="*/ 71 w 3554"/>
                <a:gd name="T15" fmla="*/ 466 h 11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54"/>
                <a:gd name="T25" fmla="*/ 0 h 1164"/>
                <a:gd name="T26" fmla="*/ 3554 w 3554"/>
                <a:gd name="T27" fmla="*/ 1164 h 116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54" h="1164">
                  <a:moveTo>
                    <a:pt x="3180" y="1162"/>
                  </a:moveTo>
                  <a:lnTo>
                    <a:pt x="3554" y="1164"/>
                  </a:lnTo>
                  <a:lnTo>
                    <a:pt x="3554" y="0"/>
                  </a:lnTo>
                  <a:lnTo>
                    <a:pt x="410" y="0"/>
                  </a:lnTo>
                  <a:lnTo>
                    <a:pt x="410" y="569"/>
                  </a:lnTo>
                  <a:lnTo>
                    <a:pt x="0" y="569"/>
                  </a:lnTo>
                  <a:lnTo>
                    <a:pt x="0" y="466"/>
                  </a:lnTo>
                  <a:lnTo>
                    <a:pt x="71" y="466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557"/>
            <p:cNvSpPr>
              <a:spLocks/>
            </p:cNvSpPr>
            <p:nvPr/>
          </p:nvSpPr>
          <p:spPr bwMode="auto">
            <a:xfrm>
              <a:off x="1230" y="1602"/>
              <a:ext cx="29" cy="32"/>
            </a:xfrm>
            <a:custGeom>
              <a:avLst/>
              <a:gdLst>
                <a:gd name="T0" fmla="*/ 15 w 29"/>
                <a:gd name="T1" fmla="*/ 30 h 32"/>
                <a:gd name="T2" fmla="*/ 17 w 29"/>
                <a:gd name="T3" fmla="*/ 32 h 32"/>
                <a:gd name="T4" fmla="*/ 20 w 29"/>
                <a:gd name="T5" fmla="*/ 30 h 32"/>
                <a:gd name="T6" fmla="*/ 22 w 29"/>
                <a:gd name="T7" fmla="*/ 30 h 32"/>
                <a:gd name="T8" fmla="*/ 24 w 29"/>
                <a:gd name="T9" fmla="*/ 30 h 32"/>
                <a:gd name="T10" fmla="*/ 24 w 29"/>
                <a:gd name="T11" fmla="*/ 27 h 32"/>
                <a:gd name="T12" fmla="*/ 27 w 29"/>
                <a:gd name="T13" fmla="*/ 25 h 32"/>
                <a:gd name="T14" fmla="*/ 27 w 29"/>
                <a:gd name="T15" fmla="*/ 22 h 32"/>
                <a:gd name="T16" fmla="*/ 29 w 29"/>
                <a:gd name="T17" fmla="*/ 22 h 32"/>
                <a:gd name="T18" fmla="*/ 29 w 29"/>
                <a:gd name="T19" fmla="*/ 20 h 32"/>
                <a:gd name="T20" fmla="*/ 29 w 29"/>
                <a:gd name="T21" fmla="*/ 17 h 32"/>
                <a:gd name="T22" fmla="*/ 29 w 29"/>
                <a:gd name="T23" fmla="*/ 15 h 32"/>
                <a:gd name="T24" fmla="*/ 29 w 29"/>
                <a:gd name="T25" fmla="*/ 12 h 32"/>
                <a:gd name="T26" fmla="*/ 27 w 29"/>
                <a:gd name="T27" fmla="*/ 10 h 32"/>
                <a:gd name="T28" fmla="*/ 27 w 29"/>
                <a:gd name="T29" fmla="*/ 7 h 32"/>
                <a:gd name="T30" fmla="*/ 24 w 29"/>
                <a:gd name="T31" fmla="*/ 5 h 32"/>
                <a:gd name="T32" fmla="*/ 24 w 29"/>
                <a:gd name="T33" fmla="*/ 5 h 32"/>
                <a:gd name="T34" fmla="*/ 22 w 29"/>
                <a:gd name="T35" fmla="*/ 2 h 32"/>
                <a:gd name="T36" fmla="*/ 20 w 29"/>
                <a:gd name="T37" fmla="*/ 2 h 32"/>
                <a:gd name="T38" fmla="*/ 17 w 29"/>
                <a:gd name="T39" fmla="*/ 2 h 32"/>
                <a:gd name="T40" fmla="*/ 15 w 29"/>
                <a:gd name="T41" fmla="*/ 0 h 32"/>
                <a:gd name="T42" fmla="*/ 12 w 29"/>
                <a:gd name="T43" fmla="*/ 2 h 32"/>
                <a:gd name="T44" fmla="*/ 10 w 29"/>
                <a:gd name="T45" fmla="*/ 2 h 32"/>
                <a:gd name="T46" fmla="*/ 7 w 29"/>
                <a:gd name="T47" fmla="*/ 2 h 32"/>
                <a:gd name="T48" fmla="*/ 5 w 29"/>
                <a:gd name="T49" fmla="*/ 5 h 32"/>
                <a:gd name="T50" fmla="*/ 5 w 29"/>
                <a:gd name="T51" fmla="*/ 5 h 32"/>
                <a:gd name="T52" fmla="*/ 2 w 29"/>
                <a:gd name="T53" fmla="*/ 7 h 32"/>
                <a:gd name="T54" fmla="*/ 2 w 29"/>
                <a:gd name="T55" fmla="*/ 10 h 32"/>
                <a:gd name="T56" fmla="*/ 0 w 29"/>
                <a:gd name="T57" fmla="*/ 12 h 32"/>
                <a:gd name="T58" fmla="*/ 0 w 29"/>
                <a:gd name="T59" fmla="*/ 15 h 32"/>
                <a:gd name="T60" fmla="*/ 0 w 29"/>
                <a:gd name="T61" fmla="*/ 17 h 32"/>
                <a:gd name="T62" fmla="*/ 0 w 29"/>
                <a:gd name="T63" fmla="*/ 20 h 32"/>
                <a:gd name="T64" fmla="*/ 0 w 29"/>
                <a:gd name="T65" fmla="*/ 22 h 32"/>
                <a:gd name="T66" fmla="*/ 2 w 29"/>
                <a:gd name="T67" fmla="*/ 22 h 32"/>
                <a:gd name="T68" fmla="*/ 2 w 29"/>
                <a:gd name="T69" fmla="*/ 25 h 32"/>
                <a:gd name="T70" fmla="*/ 5 w 29"/>
                <a:gd name="T71" fmla="*/ 27 h 32"/>
                <a:gd name="T72" fmla="*/ 5 w 29"/>
                <a:gd name="T73" fmla="*/ 30 h 32"/>
                <a:gd name="T74" fmla="*/ 7 w 29"/>
                <a:gd name="T75" fmla="*/ 30 h 32"/>
                <a:gd name="T76" fmla="*/ 10 w 29"/>
                <a:gd name="T77" fmla="*/ 30 h 32"/>
                <a:gd name="T78" fmla="*/ 12 w 29"/>
                <a:gd name="T79" fmla="*/ 32 h 32"/>
                <a:gd name="T80" fmla="*/ 15 w 29"/>
                <a:gd name="T81" fmla="*/ 32 h 32"/>
                <a:gd name="T82" fmla="*/ 15 w 29"/>
                <a:gd name="T83" fmla="*/ 32 h 32"/>
                <a:gd name="T84" fmla="*/ 15 w 29"/>
                <a:gd name="T85" fmla="*/ 30 h 3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9"/>
                <a:gd name="T130" fmla="*/ 0 h 32"/>
                <a:gd name="T131" fmla="*/ 29 w 29"/>
                <a:gd name="T132" fmla="*/ 32 h 3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9" h="32">
                  <a:moveTo>
                    <a:pt x="15" y="30"/>
                  </a:moveTo>
                  <a:lnTo>
                    <a:pt x="17" y="32"/>
                  </a:lnTo>
                  <a:lnTo>
                    <a:pt x="20" y="30"/>
                  </a:lnTo>
                  <a:lnTo>
                    <a:pt x="22" y="30"/>
                  </a:lnTo>
                  <a:lnTo>
                    <a:pt x="24" y="30"/>
                  </a:lnTo>
                  <a:lnTo>
                    <a:pt x="24" y="27"/>
                  </a:lnTo>
                  <a:lnTo>
                    <a:pt x="27" y="25"/>
                  </a:lnTo>
                  <a:lnTo>
                    <a:pt x="27" y="22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29" y="17"/>
                  </a:lnTo>
                  <a:lnTo>
                    <a:pt x="29" y="15"/>
                  </a:lnTo>
                  <a:lnTo>
                    <a:pt x="29" y="12"/>
                  </a:lnTo>
                  <a:lnTo>
                    <a:pt x="27" y="10"/>
                  </a:lnTo>
                  <a:lnTo>
                    <a:pt x="27" y="7"/>
                  </a:lnTo>
                  <a:lnTo>
                    <a:pt x="24" y="5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17" y="2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7" y="2"/>
                  </a:lnTo>
                  <a:lnTo>
                    <a:pt x="5" y="5"/>
                  </a:lnTo>
                  <a:lnTo>
                    <a:pt x="2" y="7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2" y="22"/>
                  </a:lnTo>
                  <a:lnTo>
                    <a:pt x="2" y="25"/>
                  </a:lnTo>
                  <a:lnTo>
                    <a:pt x="5" y="27"/>
                  </a:lnTo>
                  <a:lnTo>
                    <a:pt x="5" y="30"/>
                  </a:lnTo>
                  <a:lnTo>
                    <a:pt x="7" y="30"/>
                  </a:lnTo>
                  <a:lnTo>
                    <a:pt x="10" y="30"/>
                  </a:lnTo>
                  <a:lnTo>
                    <a:pt x="12" y="32"/>
                  </a:lnTo>
                  <a:lnTo>
                    <a:pt x="15" y="32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558"/>
            <p:cNvSpPr>
              <a:spLocks/>
            </p:cNvSpPr>
            <p:nvPr/>
          </p:nvSpPr>
          <p:spPr bwMode="auto">
            <a:xfrm>
              <a:off x="1674" y="2584"/>
              <a:ext cx="3645" cy="1395"/>
            </a:xfrm>
            <a:custGeom>
              <a:avLst/>
              <a:gdLst>
                <a:gd name="T0" fmla="*/ 3576 w 3645"/>
                <a:gd name="T1" fmla="*/ 1040 h 1395"/>
                <a:gd name="T2" fmla="*/ 3645 w 3645"/>
                <a:gd name="T3" fmla="*/ 1043 h 1395"/>
                <a:gd name="T4" fmla="*/ 3645 w 3645"/>
                <a:gd name="T5" fmla="*/ 1395 h 1395"/>
                <a:gd name="T6" fmla="*/ 0 w 3645"/>
                <a:gd name="T7" fmla="*/ 1395 h 1395"/>
                <a:gd name="T8" fmla="*/ 0 w 3645"/>
                <a:gd name="T9" fmla="*/ 0 h 1395"/>
                <a:gd name="T10" fmla="*/ 243 w 3645"/>
                <a:gd name="T11" fmla="*/ 0 h 13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45"/>
                <a:gd name="T19" fmla="*/ 0 h 1395"/>
                <a:gd name="T20" fmla="*/ 3645 w 3645"/>
                <a:gd name="T21" fmla="*/ 1395 h 139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45" h="1395">
                  <a:moveTo>
                    <a:pt x="3576" y="1040"/>
                  </a:moveTo>
                  <a:lnTo>
                    <a:pt x="3645" y="1043"/>
                  </a:lnTo>
                  <a:lnTo>
                    <a:pt x="3645" y="1395"/>
                  </a:lnTo>
                  <a:lnTo>
                    <a:pt x="0" y="1395"/>
                  </a:lnTo>
                  <a:lnTo>
                    <a:pt x="0" y="0"/>
                  </a:lnTo>
                  <a:lnTo>
                    <a:pt x="243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Rectangle 559"/>
            <p:cNvSpPr>
              <a:spLocks noChangeArrowheads="1"/>
            </p:cNvSpPr>
            <p:nvPr/>
          </p:nvSpPr>
          <p:spPr bwMode="auto">
            <a:xfrm rot="-5400000">
              <a:off x="4575" y="2213"/>
              <a:ext cx="5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M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59" name="Rectangle 560"/>
            <p:cNvSpPr>
              <a:spLocks noChangeArrowheads="1"/>
            </p:cNvSpPr>
            <p:nvPr/>
          </p:nvSpPr>
          <p:spPr bwMode="auto">
            <a:xfrm rot="-5400000">
              <a:off x="4584" y="2172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e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60" name="Rectangle 561"/>
            <p:cNvSpPr>
              <a:spLocks noChangeArrowheads="1"/>
            </p:cNvSpPr>
            <p:nvPr/>
          </p:nvSpPr>
          <p:spPr bwMode="auto">
            <a:xfrm rot="-5400000">
              <a:off x="4575" y="2129"/>
              <a:ext cx="5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m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61" name="Rectangle 562"/>
            <p:cNvSpPr>
              <a:spLocks noChangeArrowheads="1"/>
            </p:cNvSpPr>
            <p:nvPr/>
          </p:nvSpPr>
          <p:spPr bwMode="auto">
            <a:xfrm rot="-5400000">
              <a:off x="4572" y="2074"/>
              <a:ext cx="60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W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62" name="Rectangle 563"/>
            <p:cNvSpPr>
              <a:spLocks noChangeArrowheads="1"/>
            </p:cNvSpPr>
            <p:nvPr/>
          </p:nvSpPr>
          <p:spPr bwMode="auto">
            <a:xfrm rot="-5400000">
              <a:off x="4591" y="2037"/>
              <a:ext cx="2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r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63" name="Rectangle 564"/>
            <p:cNvSpPr>
              <a:spLocks noChangeArrowheads="1"/>
            </p:cNvSpPr>
            <p:nvPr/>
          </p:nvSpPr>
          <p:spPr bwMode="auto">
            <a:xfrm rot="-5400000">
              <a:off x="4595" y="2021"/>
              <a:ext cx="1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i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64" name="Rectangle 565"/>
            <p:cNvSpPr>
              <a:spLocks noChangeArrowheads="1"/>
            </p:cNvSpPr>
            <p:nvPr/>
          </p:nvSpPr>
          <p:spPr bwMode="auto">
            <a:xfrm rot="-5400000">
              <a:off x="4593" y="2005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t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65" name="Rectangle 566"/>
            <p:cNvSpPr>
              <a:spLocks noChangeArrowheads="1"/>
            </p:cNvSpPr>
            <p:nvPr/>
          </p:nvSpPr>
          <p:spPr bwMode="auto">
            <a:xfrm rot="-5400000">
              <a:off x="4584" y="1980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EB7500"/>
                  </a:solidFill>
                  <a:latin typeface="Arial" charset="0"/>
                </a:rPr>
                <a:t>e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66" name="Freeform 567"/>
            <p:cNvSpPr>
              <a:spLocks/>
            </p:cNvSpPr>
            <p:nvPr/>
          </p:nvSpPr>
          <p:spPr bwMode="auto">
            <a:xfrm>
              <a:off x="4277" y="2557"/>
              <a:ext cx="32" cy="29"/>
            </a:xfrm>
            <a:custGeom>
              <a:avLst/>
              <a:gdLst>
                <a:gd name="T0" fmla="*/ 0 w 32"/>
                <a:gd name="T1" fmla="*/ 0 h 29"/>
                <a:gd name="T2" fmla="*/ 3 w 32"/>
                <a:gd name="T3" fmla="*/ 29 h 29"/>
                <a:gd name="T4" fmla="*/ 32 w 32"/>
                <a:gd name="T5" fmla="*/ 14 h 29"/>
                <a:gd name="T6" fmla="*/ 3 w 32"/>
                <a:gd name="T7" fmla="*/ 0 h 29"/>
                <a:gd name="T8" fmla="*/ 3 w 32"/>
                <a:gd name="T9" fmla="*/ 0 h 29"/>
                <a:gd name="T10" fmla="*/ 0 w 32"/>
                <a:gd name="T11" fmla="*/ 0 h 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29"/>
                <a:gd name="T20" fmla="*/ 32 w 32"/>
                <a:gd name="T21" fmla="*/ 29 h 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29">
                  <a:moveTo>
                    <a:pt x="0" y="0"/>
                  </a:moveTo>
                  <a:lnTo>
                    <a:pt x="3" y="29"/>
                  </a:lnTo>
                  <a:lnTo>
                    <a:pt x="32" y="14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Rectangle 568"/>
            <p:cNvSpPr>
              <a:spLocks noChangeArrowheads="1"/>
            </p:cNvSpPr>
            <p:nvPr/>
          </p:nvSpPr>
          <p:spPr bwMode="auto">
            <a:xfrm>
              <a:off x="4339" y="2532"/>
              <a:ext cx="4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A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68" name="Rectangle 569"/>
            <p:cNvSpPr>
              <a:spLocks noChangeArrowheads="1"/>
            </p:cNvSpPr>
            <p:nvPr/>
          </p:nvSpPr>
          <p:spPr bwMode="auto">
            <a:xfrm>
              <a:off x="4380" y="2532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d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69" name="Rectangle 570"/>
            <p:cNvSpPr>
              <a:spLocks noChangeArrowheads="1"/>
            </p:cNvSpPr>
            <p:nvPr/>
          </p:nvSpPr>
          <p:spPr bwMode="auto">
            <a:xfrm>
              <a:off x="4412" y="2532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d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70" name="Rectangle 571"/>
            <p:cNvSpPr>
              <a:spLocks noChangeArrowheads="1"/>
            </p:cNvSpPr>
            <p:nvPr/>
          </p:nvSpPr>
          <p:spPr bwMode="auto">
            <a:xfrm>
              <a:off x="4447" y="2532"/>
              <a:ext cx="2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r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71" name="Rectangle 572"/>
            <p:cNvSpPr>
              <a:spLocks noChangeArrowheads="1"/>
            </p:cNvSpPr>
            <p:nvPr/>
          </p:nvSpPr>
          <p:spPr bwMode="auto">
            <a:xfrm>
              <a:off x="4466" y="2532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e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72" name="Rectangle 573"/>
            <p:cNvSpPr>
              <a:spLocks noChangeArrowheads="1"/>
            </p:cNvSpPr>
            <p:nvPr/>
          </p:nvSpPr>
          <p:spPr bwMode="auto">
            <a:xfrm>
              <a:off x="4501" y="2532"/>
              <a:ext cx="32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s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73" name="Rectangle 574"/>
            <p:cNvSpPr>
              <a:spLocks noChangeArrowheads="1"/>
            </p:cNvSpPr>
            <p:nvPr/>
          </p:nvSpPr>
          <p:spPr bwMode="auto">
            <a:xfrm>
              <a:off x="4530" y="2532"/>
              <a:ext cx="32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s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74" name="Line 575"/>
            <p:cNvSpPr>
              <a:spLocks noChangeShapeType="1"/>
            </p:cNvSpPr>
            <p:nvPr/>
          </p:nvSpPr>
          <p:spPr bwMode="auto">
            <a:xfrm flipH="1">
              <a:off x="4086" y="2569"/>
              <a:ext cx="19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Rectangle 576"/>
            <p:cNvSpPr>
              <a:spLocks noChangeArrowheads="1"/>
            </p:cNvSpPr>
            <p:nvPr/>
          </p:nvSpPr>
          <p:spPr bwMode="auto">
            <a:xfrm>
              <a:off x="4599" y="2615"/>
              <a:ext cx="4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D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76" name="Rectangle 577"/>
            <p:cNvSpPr>
              <a:spLocks noChangeArrowheads="1"/>
            </p:cNvSpPr>
            <p:nvPr/>
          </p:nvSpPr>
          <p:spPr bwMode="auto">
            <a:xfrm>
              <a:off x="4643" y="2615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a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77" name="Rectangle 578"/>
            <p:cNvSpPr>
              <a:spLocks noChangeArrowheads="1"/>
            </p:cNvSpPr>
            <p:nvPr/>
          </p:nvSpPr>
          <p:spPr bwMode="auto">
            <a:xfrm>
              <a:off x="4678" y="2615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t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78" name="Rectangle 579"/>
            <p:cNvSpPr>
              <a:spLocks noChangeArrowheads="1"/>
            </p:cNvSpPr>
            <p:nvPr/>
          </p:nvSpPr>
          <p:spPr bwMode="auto">
            <a:xfrm>
              <a:off x="4692" y="2615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a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79" name="Rectangle 580"/>
            <p:cNvSpPr>
              <a:spLocks noChangeArrowheads="1"/>
            </p:cNvSpPr>
            <p:nvPr/>
          </p:nvSpPr>
          <p:spPr bwMode="auto">
            <a:xfrm>
              <a:off x="4727" y="2615"/>
              <a:ext cx="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endParaRPr kumimoji="0" lang="en-GB">
                <a:solidFill>
                  <a:schemeClr val="tx1"/>
                </a:solidFill>
              </a:endParaRPr>
            </a:p>
          </p:txBody>
        </p:sp>
        <p:sp>
          <p:nvSpPr>
            <p:cNvPr id="180" name="Rectangle 581"/>
            <p:cNvSpPr>
              <a:spLocks noChangeArrowheads="1"/>
            </p:cNvSpPr>
            <p:nvPr/>
          </p:nvSpPr>
          <p:spPr bwMode="auto">
            <a:xfrm>
              <a:off x="4557" y="2687"/>
              <a:ext cx="5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m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81" name="Rectangle 582"/>
            <p:cNvSpPr>
              <a:spLocks noChangeArrowheads="1"/>
            </p:cNvSpPr>
            <p:nvPr/>
          </p:nvSpPr>
          <p:spPr bwMode="auto">
            <a:xfrm>
              <a:off x="4606" y="2687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e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82" name="Rectangle 583"/>
            <p:cNvSpPr>
              <a:spLocks noChangeArrowheads="1"/>
            </p:cNvSpPr>
            <p:nvPr/>
          </p:nvSpPr>
          <p:spPr bwMode="auto">
            <a:xfrm>
              <a:off x="4641" y="2687"/>
              <a:ext cx="5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m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83" name="Rectangle 584"/>
            <p:cNvSpPr>
              <a:spLocks noChangeArrowheads="1"/>
            </p:cNvSpPr>
            <p:nvPr/>
          </p:nvSpPr>
          <p:spPr bwMode="auto">
            <a:xfrm>
              <a:off x="4690" y="2687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o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84" name="Rectangle 585"/>
            <p:cNvSpPr>
              <a:spLocks noChangeArrowheads="1"/>
            </p:cNvSpPr>
            <p:nvPr/>
          </p:nvSpPr>
          <p:spPr bwMode="auto">
            <a:xfrm>
              <a:off x="4724" y="2687"/>
              <a:ext cx="2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r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85" name="Rectangle 586"/>
            <p:cNvSpPr>
              <a:spLocks noChangeArrowheads="1"/>
            </p:cNvSpPr>
            <p:nvPr/>
          </p:nvSpPr>
          <p:spPr bwMode="auto">
            <a:xfrm>
              <a:off x="4744" y="2687"/>
              <a:ext cx="32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y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86" name="Rectangle 587"/>
            <p:cNvSpPr>
              <a:spLocks noChangeArrowheads="1"/>
            </p:cNvSpPr>
            <p:nvPr/>
          </p:nvSpPr>
          <p:spPr bwMode="auto">
            <a:xfrm>
              <a:off x="744" y="2224"/>
              <a:ext cx="4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A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87" name="Rectangle 588"/>
            <p:cNvSpPr>
              <a:spLocks noChangeArrowheads="1"/>
            </p:cNvSpPr>
            <p:nvPr/>
          </p:nvSpPr>
          <p:spPr bwMode="auto">
            <a:xfrm>
              <a:off x="783" y="2224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d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88" name="Rectangle 589"/>
            <p:cNvSpPr>
              <a:spLocks noChangeArrowheads="1"/>
            </p:cNvSpPr>
            <p:nvPr/>
          </p:nvSpPr>
          <p:spPr bwMode="auto">
            <a:xfrm>
              <a:off x="817" y="2224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d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89" name="Rectangle 590"/>
            <p:cNvSpPr>
              <a:spLocks noChangeArrowheads="1"/>
            </p:cNvSpPr>
            <p:nvPr/>
          </p:nvSpPr>
          <p:spPr bwMode="auto">
            <a:xfrm>
              <a:off x="852" y="2224"/>
              <a:ext cx="2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r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90" name="Rectangle 591"/>
            <p:cNvSpPr>
              <a:spLocks noChangeArrowheads="1"/>
            </p:cNvSpPr>
            <p:nvPr/>
          </p:nvSpPr>
          <p:spPr bwMode="auto">
            <a:xfrm>
              <a:off x="874" y="2224"/>
              <a:ext cx="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e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91" name="Rectangle 592"/>
            <p:cNvSpPr>
              <a:spLocks noChangeArrowheads="1"/>
            </p:cNvSpPr>
            <p:nvPr/>
          </p:nvSpPr>
          <p:spPr bwMode="auto">
            <a:xfrm>
              <a:off x="908" y="2224"/>
              <a:ext cx="32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s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  <p:sp>
          <p:nvSpPr>
            <p:cNvPr id="192" name="Rectangle 593"/>
            <p:cNvSpPr>
              <a:spLocks noChangeArrowheads="1"/>
            </p:cNvSpPr>
            <p:nvPr/>
          </p:nvSpPr>
          <p:spPr bwMode="auto">
            <a:xfrm>
              <a:off x="938" y="2224"/>
              <a:ext cx="32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kumimoji="0" lang="en-US" sz="800">
                  <a:solidFill>
                    <a:srgbClr val="000000"/>
                  </a:solidFill>
                  <a:latin typeface="Arial" charset="0"/>
                </a:rPr>
                <a:t>s</a:t>
              </a:r>
              <a:endParaRPr kumimoji="0" 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</a:t>
            </a:r>
            <a:r>
              <a:rPr lang="en-US" dirty="0" err="1" smtClean="0"/>
              <a:t>FSMs</a:t>
            </a:r>
            <a:r>
              <a:rPr lang="en-US" dirty="0" smtClean="0"/>
              <a:t> in processors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073150"/>
            <a:ext cx="8585200" cy="1203722"/>
          </a:xfrm>
        </p:spPr>
        <p:txBody>
          <a:bodyPr/>
          <a:lstStyle/>
          <a:p>
            <a:r>
              <a:rPr lang="en-US" dirty="0" smtClean="0"/>
              <a:t>Memory hierarchy: cache </a:t>
            </a:r>
            <a:r>
              <a:rPr lang="en-US" dirty="0" err="1" smtClean="0"/>
              <a:t>controler</a:t>
            </a:r>
            <a:r>
              <a:rPr lang="en-US" dirty="0" smtClean="0"/>
              <a:t>, </a:t>
            </a:r>
            <a:r>
              <a:rPr lang="en-US" dirty="0" err="1" smtClean="0"/>
              <a:t>controling</a:t>
            </a:r>
            <a:r>
              <a:rPr lang="en-US" dirty="0" smtClean="0"/>
              <a:t> cache misses</a:t>
            </a:r>
            <a:endParaRPr lang="en-US" dirty="0"/>
          </a:p>
        </p:txBody>
      </p:sp>
      <p:pic>
        <p:nvPicPr>
          <p:cNvPr id="4" name="Picture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88840"/>
            <a:ext cx="6768752" cy="474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04048" y="2132856"/>
            <a:ext cx="1965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access address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</a:t>
            </a:r>
            <a:r>
              <a:rPr lang="en-US" dirty="0" err="1" smtClean="0"/>
              <a:t>FSMs</a:t>
            </a:r>
            <a:r>
              <a:rPr lang="en-US" dirty="0" smtClean="0"/>
              <a:t> in processors: Cache coherence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196752"/>
            <a:ext cx="8585200" cy="1584176"/>
          </a:xfrm>
        </p:spPr>
        <p:txBody>
          <a:bodyPr/>
          <a:lstStyle/>
          <a:p>
            <a:pPr eaLnBrk="1" hangingPunct="1"/>
            <a:r>
              <a:rPr lang="en-US" sz="2400" dirty="0" smtClean="0"/>
              <a:t>Snooping: 3 states for each cache line: </a:t>
            </a:r>
          </a:p>
          <a:p>
            <a:pPr lvl="1" eaLnBrk="1" hangingPunct="1"/>
            <a:r>
              <a:rPr lang="en-US" sz="2000" dirty="0" smtClean="0">
                <a:solidFill>
                  <a:srgbClr val="CC0000"/>
                </a:solidFill>
              </a:rPr>
              <a:t>invalid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rgbClr val="CC0000"/>
                </a:solidFill>
              </a:rPr>
              <a:t>shared</a:t>
            </a:r>
            <a:r>
              <a:rPr lang="en-US" sz="2000" dirty="0" smtClean="0"/>
              <a:t> (read only), </a:t>
            </a:r>
            <a:r>
              <a:rPr lang="en-US" sz="2000" dirty="0" smtClean="0">
                <a:solidFill>
                  <a:srgbClr val="CC0000"/>
                </a:solidFill>
              </a:rPr>
              <a:t>modified</a:t>
            </a:r>
            <a:r>
              <a:rPr lang="en-US" sz="2000" dirty="0" smtClean="0"/>
              <a:t> (also called </a:t>
            </a:r>
            <a:r>
              <a:rPr lang="en-US" sz="2000" dirty="0" smtClean="0">
                <a:solidFill>
                  <a:srgbClr val="CC0000"/>
                </a:solidFill>
              </a:rPr>
              <a:t>exclusive</a:t>
            </a:r>
            <a:r>
              <a:rPr lang="en-US" sz="2000" dirty="0" smtClean="0"/>
              <a:t>, you may write it)</a:t>
            </a:r>
          </a:p>
          <a:p>
            <a:pPr eaLnBrk="1" hangingPunct="1"/>
            <a:r>
              <a:rPr lang="en-US" sz="2400" dirty="0" err="1" smtClean="0"/>
              <a:t>FSM</a:t>
            </a:r>
            <a:r>
              <a:rPr lang="en-US" sz="2400" dirty="0" smtClean="0"/>
              <a:t> per cache, gets requests from processor and </a:t>
            </a:r>
            <a:r>
              <a:rPr lang="en-US" sz="2400" dirty="0" err="1" smtClean="0"/>
              <a:t>bu</a:t>
            </a:r>
            <a:endParaRPr lang="en-US" sz="2400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59024" y="5820544"/>
            <a:ext cx="5181600" cy="7620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645424" y="5820544"/>
            <a:ext cx="1600200" cy="762000"/>
          </a:xfrm>
          <a:prstGeom prst="rect">
            <a:avLst/>
          </a:prstGeom>
          <a:solidFill>
            <a:srgbClr val="CC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064024" y="5972944"/>
            <a:ext cx="15684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latin typeface="Arial" pitchFamily="34" charset="0"/>
              </a:rPr>
              <a:t>Main memory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797824" y="5972944"/>
            <a:ext cx="13144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latin typeface="Arial" pitchFamily="34" charset="0"/>
              </a:rPr>
              <a:t>I/O System</a:t>
            </a: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159024" y="2924944"/>
            <a:ext cx="1600200" cy="1828800"/>
            <a:chOff x="960" y="2064"/>
            <a:chExt cx="1008" cy="1152"/>
          </a:xfrm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960" y="2064"/>
              <a:ext cx="1008" cy="1152"/>
            </a:xfrm>
            <a:prstGeom prst="rect">
              <a:avLst/>
            </a:prstGeom>
            <a:solidFill>
              <a:srgbClr val="66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1008" y="2592"/>
              <a:ext cx="912" cy="576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1008" y="2112"/>
              <a:ext cx="912" cy="336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1176" y="2592"/>
              <a:ext cx="532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</a:rPr>
                <a:t>Cache</a:t>
              </a: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1104" y="2160"/>
              <a:ext cx="7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</a:rPr>
                <a:t>Processor</a:t>
              </a: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1488" y="2448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36"/>
          <p:cNvSpPr>
            <a:spLocks noChangeShapeType="1"/>
          </p:cNvSpPr>
          <p:nvPr/>
        </p:nvSpPr>
        <p:spPr bwMode="auto">
          <a:xfrm>
            <a:off x="1159024" y="5287144"/>
            <a:ext cx="7162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37"/>
          <p:cNvSpPr>
            <a:spLocks noChangeShapeType="1"/>
          </p:cNvSpPr>
          <p:nvPr/>
        </p:nvSpPr>
        <p:spPr bwMode="auto">
          <a:xfrm>
            <a:off x="1921024" y="4753744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38"/>
          <p:cNvSpPr>
            <a:spLocks noChangeShapeType="1"/>
          </p:cNvSpPr>
          <p:nvPr/>
        </p:nvSpPr>
        <p:spPr bwMode="auto">
          <a:xfrm>
            <a:off x="3749824" y="4753744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39"/>
          <p:cNvSpPr>
            <a:spLocks noChangeShapeType="1"/>
          </p:cNvSpPr>
          <p:nvPr/>
        </p:nvSpPr>
        <p:spPr bwMode="auto">
          <a:xfrm>
            <a:off x="5578624" y="4753744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40"/>
          <p:cNvSpPr>
            <a:spLocks noChangeShapeType="1"/>
          </p:cNvSpPr>
          <p:nvPr/>
        </p:nvSpPr>
        <p:spPr bwMode="auto">
          <a:xfrm>
            <a:off x="7407424" y="4753744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41"/>
          <p:cNvSpPr>
            <a:spLocks noChangeShapeType="1"/>
          </p:cNvSpPr>
          <p:nvPr/>
        </p:nvSpPr>
        <p:spPr bwMode="auto">
          <a:xfrm>
            <a:off x="3597424" y="5287144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42"/>
          <p:cNvSpPr>
            <a:spLocks noChangeShapeType="1"/>
          </p:cNvSpPr>
          <p:nvPr/>
        </p:nvSpPr>
        <p:spPr bwMode="auto">
          <a:xfrm>
            <a:off x="7178824" y="5287144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43"/>
          <p:cNvSpPr>
            <a:spLocks noChangeShapeType="1"/>
          </p:cNvSpPr>
          <p:nvPr/>
        </p:nvSpPr>
        <p:spPr bwMode="auto">
          <a:xfrm>
            <a:off x="1235224" y="39155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44"/>
          <p:cNvSpPr>
            <a:spLocks noChangeShapeType="1"/>
          </p:cNvSpPr>
          <p:nvPr/>
        </p:nvSpPr>
        <p:spPr bwMode="auto">
          <a:xfrm>
            <a:off x="1235224" y="40679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45"/>
          <p:cNvSpPr>
            <a:spLocks noChangeShapeType="1"/>
          </p:cNvSpPr>
          <p:nvPr/>
        </p:nvSpPr>
        <p:spPr bwMode="auto">
          <a:xfrm>
            <a:off x="1235224" y="42203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46"/>
          <p:cNvSpPr>
            <a:spLocks noChangeShapeType="1"/>
          </p:cNvSpPr>
          <p:nvPr/>
        </p:nvSpPr>
        <p:spPr bwMode="auto">
          <a:xfrm>
            <a:off x="1235224" y="43727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47"/>
          <p:cNvSpPr>
            <a:spLocks noChangeShapeType="1"/>
          </p:cNvSpPr>
          <p:nvPr/>
        </p:nvSpPr>
        <p:spPr bwMode="auto">
          <a:xfrm>
            <a:off x="1387624" y="376314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48"/>
          <p:cNvSpPr>
            <a:spLocks noChangeShapeType="1"/>
          </p:cNvSpPr>
          <p:nvPr/>
        </p:nvSpPr>
        <p:spPr bwMode="auto">
          <a:xfrm>
            <a:off x="1616224" y="376314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0" name="Group 49"/>
          <p:cNvGrpSpPr>
            <a:grpSpLocks/>
          </p:cNvGrpSpPr>
          <p:nvPr/>
        </p:nvGrpSpPr>
        <p:grpSpPr bwMode="auto">
          <a:xfrm>
            <a:off x="2987824" y="2924944"/>
            <a:ext cx="1600200" cy="1828800"/>
            <a:chOff x="960" y="2064"/>
            <a:chExt cx="1008" cy="1152"/>
          </a:xfrm>
        </p:grpSpPr>
        <p:sp>
          <p:nvSpPr>
            <p:cNvPr id="31" name="Rectangle 50"/>
            <p:cNvSpPr>
              <a:spLocks noChangeArrowheads="1"/>
            </p:cNvSpPr>
            <p:nvPr/>
          </p:nvSpPr>
          <p:spPr bwMode="auto">
            <a:xfrm>
              <a:off x="960" y="2064"/>
              <a:ext cx="1008" cy="1152"/>
            </a:xfrm>
            <a:prstGeom prst="rect">
              <a:avLst/>
            </a:prstGeom>
            <a:solidFill>
              <a:srgbClr val="66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51"/>
            <p:cNvSpPr>
              <a:spLocks noChangeArrowheads="1"/>
            </p:cNvSpPr>
            <p:nvPr/>
          </p:nvSpPr>
          <p:spPr bwMode="auto">
            <a:xfrm>
              <a:off x="1008" y="2592"/>
              <a:ext cx="912" cy="576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52"/>
            <p:cNvSpPr>
              <a:spLocks noChangeArrowheads="1"/>
            </p:cNvSpPr>
            <p:nvPr/>
          </p:nvSpPr>
          <p:spPr bwMode="auto">
            <a:xfrm>
              <a:off x="1008" y="2112"/>
              <a:ext cx="912" cy="336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Text Box 53"/>
            <p:cNvSpPr txBox="1">
              <a:spLocks noChangeArrowheads="1"/>
            </p:cNvSpPr>
            <p:nvPr/>
          </p:nvSpPr>
          <p:spPr bwMode="auto">
            <a:xfrm>
              <a:off x="1176" y="2592"/>
              <a:ext cx="532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</a:rPr>
                <a:t>Cache</a:t>
              </a:r>
            </a:p>
          </p:txBody>
        </p:sp>
        <p:sp>
          <p:nvSpPr>
            <p:cNvPr id="35" name="Text Box 54"/>
            <p:cNvSpPr txBox="1">
              <a:spLocks noChangeArrowheads="1"/>
            </p:cNvSpPr>
            <p:nvPr/>
          </p:nvSpPr>
          <p:spPr bwMode="auto">
            <a:xfrm>
              <a:off x="1104" y="2160"/>
              <a:ext cx="7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</a:rPr>
                <a:t>Processor</a:t>
              </a:r>
            </a:p>
          </p:txBody>
        </p:sp>
        <p:sp>
          <p:nvSpPr>
            <p:cNvPr id="36" name="Line 55"/>
            <p:cNvSpPr>
              <a:spLocks noChangeShapeType="1"/>
            </p:cNvSpPr>
            <p:nvPr/>
          </p:nvSpPr>
          <p:spPr bwMode="auto">
            <a:xfrm>
              <a:off x="1488" y="2448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Line 56"/>
          <p:cNvSpPr>
            <a:spLocks noChangeShapeType="1"/>
          </p:cNvSpPr>
          <p:nvPr/>
        </p:nvSpPr>
        <p:spPr bwMode="auto">
          <a:xfrm>
            <a:off x="3064024" y="39155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" name="Line 57"/>
          <p:cNvSpPr>
            <a:spLocks noChangeShapeType="1"/>
          </p:cNvSpPr>
          <p:nvPr/>
        </p:nvSpPr>
        <p:spPr bwMode="auto">
          <a:xfrm>
            <a:off x="3064024" y="40679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Line 58"/>
          <p:cNvSpPr>
            <a:spLocks noChangeShapeType="1"/>
          </p:cNvSpPr>
          <p:nvPr/>
        </p:nvSpPr>
        <p:spPr bwMode="auto">
          <a:xfrm>
            <a:off x="3064024" y="42203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" name="Line 59"/>
          <p:cNvSpPr>
            <a:spLocks noChangeShapeType="1"/>
          </p:cNvSpPr>
          <p:nvPr/>
        </p:nvSpPr>
        <p:spPr bwMode="auto">
          <a:xfrm>
            <a:off x="3064024" y="43727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" name="Line 60"/>
          <p:cNvSpPr>
            <a:spLocks noChangeShapeType="1"/>
          </p:cNvSpPr>
          <p:nvPr/>
        </p:nvSpPr>
        <p:spPr bwMode="auto">
          <a:xfrm>
            <a:off x="3216424" y="376314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" name="Line 61"/>
          <p:cNvSpPr>
            <a:spLocks noChangeShapeType="1"/>
          </p:cNvSpPr>
          <p:nvPr/>
        </p:nvSpPr>
        <p:spPr bwMode="auto">
          <a:xfrm>
            <a:off x="3445024" y="376314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3" name="Group 62"/>
          <p:cNvGrpSpPr>
            <a:grpSpLocks/>
          </p:cNvGrpSpPr>
          <p:nvPr/>
        </p:nvGrpSpPr>
        <p:grpSpPr bwMode="auto">
          <a:xfrm>
            <a:off x="4892824" y="2924944"/>
            <a:ext cx="1600200" cy="1828800"/>
            <a:chOff x="960" y="2064"/>
            <a:chExt cx="1008" cy="1152"/>
          </a:xfrm>
        </p:grpSpPr>
        <p:sp>
          <p:nvSpPr>
            <p:cNvPr id="44" name="Rectangle 63"/>
            <p:cNvSpPr>
              <a:spLocks noChangeArrowheads="1"/>
            </p:cNvSpPr>
            <p:nvPr/>
          </p:nvSpPr>
          <p:spPr bwMode="auto">
            <a:xfrm>
              <a:off x="960" y="2064"/>
              <a:ext cx="1008" cy="1152"/>
            </a:xfrm>
            <a:prstGeom prst="rect">
              <a:avLst/>
            </a:prstGeom>
            <a:solidFill>
              <a:srgbClr val="66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Rectangle 64"/>
            <p:cNvSpPr>
              <a:spLocks noChangeArrowheads="1"/>
            </p:cNvSpPr>
            <p:nvPr/>
          </p:nvSpPr>
          <p:spPr bwMode="auto">
            <a:xfrm>
              <a:off x="1008" y="2592"/>
              <a:ext cx="912" cy="576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65"/>
            <p:cNvSpPr>
              <a:spLocks noChangeArrowheads="1"/>
            </p:cNvSpPr>
            <p:nvPr/>
          </p:nvSpPr>
          <p:spPr bwMode="auto">
            <a:xfrm>
              <a:off x="1008" y="2112"/>
              <a:ext cx="912" cy="336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Text Box 66"/>
            <p:cNvSpPr txBox="1">
              <a:spLocks noChangeArrowheads="1"/>
            </p:cNvSpPr>
            <p:nvPr/>
          </p:nvSpPr>
          <p:spPr bwMode="auto">
            <a:xfrm>
              <a:off x="1176" y="2592"/>
              <a:ext cx="532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</a:rPr>
                <a:t>Cache</a:t>
              </a:r>
            </a:p>
          </p:txBody>
        </p:sp>
        <p:sp>
          <p:nvSpPr>
            <p:cNvPr id="48" name="Text Box 67"/>
            <p:cNvSpPr txBox="1">
              <a:spLocks noChangeArrowheads="1"/>
            </p:cNvSpPr>
            <p:nvPr/>
          </p:nvSpPr>
          <p:spPr bwMode="auto">
            <a:xfrm>
              <a:off x="1104" y="2160"/>
              <a:ext cx="7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</a:rPr>
                <a:t>Processor</a:t>
              </a:r>
            </a:p>
          </p:txBody>
        </p:sp>
        <p:sp>
          <p:nvSpPr>
            <p:cNvPr id="49" name="Line 68"/>
            <p:cNvSpPr>
              <a:spLocks noChangeShapeType="1"/>
            </p:cNvSpPr>
            <p:nvPr/>
          </p:nvSpPr>
          <p:spPr bwMode="auto">
            <a:xfrm>
              <a:off x="1488" y="2448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" name="Line 69"/>
          <p:cNvSpPr>
            <a:spLocks noChangeShapeType="1"/>
          </p:cNvSpPr>
          <p:nvPr/>
        </p:nvSpPr>
        <p:spPr bwMode="auto">
          <a:xfrm>
            <a:off x="4969024" y="39155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" name="Line 70"/>
          <p:cNvSpPr>
            <a:spLocks noChangeShapeType="1"/>
          </p:cNvSpPr>
          <p:nvPr/>
        </p:nvSpPr>
        <p:spPr bwMode="auto">
          <a:xfrm>
            <a:off x="4969024" y="40679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" name="Line 71"/>
          <p:cNvSpPr>
            <a:spLocks noChangeShapeType="1"/>
          </p:cNvSpPr>
          <p:nvPr/>
        </p:nvSpPr>
        <p:spPr bwMode="auto">
          <a:xfrm>
            <a:off x="4969024" y="42203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" name="Line 72"/>
          <p:cNvSpPr>
            <a:spLocks noChangeShapeType="1"/>
          </p:cNvSpPr>
          <p:nvPr/>
        </p:nvSpPr>
        <p:spPr bwMode="auto">
          <a:xfrm>
            <a:off x="4969024" y="43727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" name="Line 73"/>
          <p:cNvSpPr>
            <a:spLocks noChangeShapeType="1"/>
          </p:cNvSpPr>
          <p:nvPr/>
        </p:nvSpPr>
        <p:spPr bwMode="auto">
          <a:xfrm>
            <a:off x="5121424" y="376314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" name="Line 74"/>
          <p:cNvSpPr>
            <a:spLocks noChangeShapeType="1"/>
          </p:cNvSpPr>
          <p:nvPr/>
        </p:nvSpPr>
        <p:spPr bwMode="auto">
          <a:xfrm>
            <a:off x="5350024" y="376314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6" name="Group 75"/>
          <p:cNvGrpSpPr>
            <a:grpSpLocks/>
          </p:cNvGrpSpPr>
          <p:nvPr/>
        </p:nvGrpSpPr>
        <p:grpSpPr bwMode="auto">
          <a:xfrm>
            <a:off x="6721624" y="2924944"/>
            <a:ext cx="1600200" cy="1828800"/>
            <a:chOff x="960" y="2064"/>
            <a:chExt cx="1008" cy="1152"/>
          </a:xfrm>
        </p:grpSpPr>
        <p:sp>
          <p:nvSpPr>
            <p:cNvPr id="57" name="Rectangle 76"/>
            <p:cNvSpPr>
              <a:spLocks noChangeArrowheads="1"/>
            </p:cNvSpPr>
            <p:nvPr/>
          </p:nvSpPr>
          <p:spPr bwMode="auto">
            <a:xfrm>
              <a:off x="960" y="2064"/>
              <a:ext cx="1008" cy="1152"/>
            </a:xfrm>
            <a:prstGeom prst="rect">
              <a:avLst/>
            </a:prstGeom>
            <a:solidFill>
              <a:srgbClr val="66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Rectangle 77"/>
            <p:cNvSpPr>
              <a:spLocks noChangeArrowheads="1"/>
            </p:cNvSpPr>
            <p:nvPr/>
          </p:nvSpPr>
          <p:spPr bwMode="auto">
            <a:xfrm>
              <a:off x="1008" y="2592"/>
              <a:ext cx="912" cy="576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Rectangle 78"/>
            <p:cNvSpPr>
              <a:spLocks noChangeArrowheads="1"/>
            </p:cNvSpPr>
            <p:nvPr/>
          </p:nvSpPr>
          <p:spPr bwMode="auto">
            <a:xfrm>
              <a:off x="1008" y="2112"/>
              <a:ext cx="912" cy="336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Text Box 79"/>
            <p:cNvSpPr txBox="1">
              <a:spLocks noChangeArrowheads="1"/>
            </p:cNvSpPr>
            <p:nvPr/>
          </p:nvSpPr>
          <p:spPr bwMode="auto">
            <a:xfrm>
              <a:off x="1176" y="2592"/>
              <a:ext cx="532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</a:rPr>
                <a:t>Cache</a:t>
              </a:r>
            </a:p>
          </p:txBody>
        </p:sp>
        <p:sp>
          <p:nvSpPr>
            <p:cNvPr id="61" name="Text Box 80"/>
            <p:cNvSpPr txBox="1">
              <a:spLocks noChangeArrowheads="1"/>
            </p:cNvSpPr>
            <p:nvPr/>
          </p:nvSpPr>
          <p:spPr bwMode="auto">
            <a:xfrm>
              <a:off x="1104" y="2160"/>
              <a:ext cx="7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</a:rPr>
                <a:t>Processor</a:t>
              </a:r>
            </a:p>
          </p:txBody>
        </p:sp>
        <p:sp>
          <p:nvSpPr>
            <p:cNvPr id="62" name="Line 81"/>
            <p:cNvSpPr>
              <a:spLocks noChangeShapeType="1"/>
            </p:cNvSpPr>
            <p:nvPr/>
          </p:nvSpPr>
          <p:spPr bwMode="auto">
            <a:xfrm>
              <a:off x="1488" y="2448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" name="Line 82"/>
          <p:cNvSpPr>
            <a:spLocks noChangeShapeType="1"/>
          </p:cNvSpPr>
          <p:nvPr/>
        </p:nvSpPr>
        <p:spPr bwMode="auto">
          <a:xfrm>
            <a:off x="6797824" y="39155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" name="Line 83"/>
          <p:cNvSpPr>
            <a:spLocks noChangeShapeType="1"/>
          </p:cNvSpPr>
          <p:nvPr/>
        </p:nvSpPr>
        <p:spPr bwMode="auto">
          <a:xfrm>
            <a:off x="6797824" y="40679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" name="Line 84"/>
          <p:cNvSpPr>
            <a:spLocks noChangeShapeType="1"/>
          </p:cNvSpPr>
          <p:nvPr/>
        </p:nvSpPr>
        <p:spPr bwMode="auto">
          <a:xfrm>
            <a:off x="6797824" y="42203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" name="Line 85"/>
          <p:cNvSpPr>
            <a:spLocks noChangeShapeType="1"/>
          </p:cNvSpPr>
          <p:nvPr/>
        </p:nvSpPr>
        <p:spPr bwMode="auto">
          <a:xfrm>
            <a:off x="6797824" y="43727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" name="Line 86"/>
          <p:cNvSpPr>
            <a:spLocks noChangeShapeType="1"/>
          </p:cNvSpPr>
          <p:nvPr/>
        </p:nvSpPr>
        <p:spPr bwMode="auto">
          <a:xfrm>
            <a:off x="6950224" y="376314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Line 87"/>
          <p:cNvSpPr>
            <a:spLocks noChangeShapeType="1"/>
          </p:cNvSpPr>
          <p:nvPr/>
        </p:nvSpPr>
        <p:spPr bwMode="auto">
          <a:xfrm>
            <a:off x="7178824" y="376314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581400" cy="3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Arial" charset="0"/>
                <a:cs typeface="Arial" charset="0"/>
              </a:rPr>
              <a:t>Modeling, Design, Analysis</a:t>
            </a:r>
          </a:p>
        </p:txBody>
      </p:sp>
      <p:sp>
        <p:nvSpPr>
          <p:cNvPr id="33796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686800" cy="4572000"/>
          </a:xfrm>
        </p:spPr>
        <p:txBody>
          <a:bodyPr/>
          <a:lstStyle/>
          <a:p>
            <a:pPr marL="0" indent="0">
              <a:spcBef>
                <a:spcPts val="1800"/>
              </a:spcBef>
              <a:buFont typeface="Wingdings" charset="0"/>
              <a:buNone/>
            </a:pPr>
            <a:r>
              <a:rPr lang="en-US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Modeling </a:t>
            </a:r>
            <a:r>
              <a:rPr lang="en-US" dirty="0">
                <a:latin typeface="Arial" charset="0"/>
                <a:cs typeface="Arial" charset="0"/>
              </a:rPr>
              <a:t>is the process of </a:t>
            </a:r>
            <a:br>
              <a:rPr lang="en-US" dirty="0">
                <a:latin typeface="Arial" charset="0"/>
                <a:cs typeface="Arial" charset="0"/>
              </a:rPr>
            </a:br>
            <a:r>
              <a:rPr lang="en-US" dirty="0">
                <a:latin typeface="Arial" charset="0"/>
                <a:cs typeface="Arial" charset="0"/>
              </a:rPr>
              <a:t>gaining a deeper understanding </a:t>
            </a:r>
            <a:br>
              <a:rPr lang="en-US" dirty="0">
                <a:latin typeface="Arial" charset="0"/>
                <a:cs typeface="Arial" charset="0"/>
              </a:rPr>
            </a:br>
            <a:r>
              <a:rPr lang="en-US" dirty="0">
                <a:latin typeface="Arial" charset="0"/>
                <a:cs typeface="Arial" charset="0"/>
              </a:rPr>
              <a:t>of a system through imitation. </a:t>
            </a:r>
            <a:br>
              <a:rPr lang="en-US" dirty="0">
                <a:latin typeface="Arial" charset="0"/>
                <a:cs typeface="Arial" charset="0"/>
              </a:rPr>
            </a:br>
            <a:r>
              <a:rPr lang="en-US" dirty="0">
                <a:latin typeface="Arial" charset="0"/>
                <a:cs typeface="Arial" charset="0"/>
              </a:rPr>
              <a:t>Models specify </a:t>
            </a: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what </a:t>
            </a:r>
            <a:r>
              <a:rPr lang="en-US" dirty="0">
                <a:latin typeface="Arial" charset="0"/>
                <a:cs typeface="Arial" charset="0"/>
              </a:rPr>
              <a:t>a system does. </a:t>
            </a:r>
          </a:p>
          <a:p>
            <a:pPr marL="0" indent="0">
              <a:spcBef>
                <a:spcPts val="1800"/>
              </a:spcBef>
              <a:buFont typeface="Wingdings" charset="0"/>
              <a:buNone/>
            </a:pPr>
            <a:r>
              <a:rPr lang="en-US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Design </a:t>
            </a:r>
            <a:r>
              <a:rPr lang="en-US" dirty="0">
                <a:latin typeface="Arial" charset="0"/>
                <a:cs typeface="Arial" charset="0"/>
              </a:rPr>
              <a:t>is the structured creation of </a:t>
            </a:r>
            <a:r>
              <a:rPr lang="en-US" dirty="0" smtClean="0">
                <a:latin typeface="Arial" charset="0"/>
                <a:cs typeface="Arial" charset="0"/>
              </a:rPr>
              <a:t>a system. </a:t>
            </a:r>
            <a:r>
              <a:rPr lang="en-US" dirty="0">
                <a:latin typeface="Arial" charset="0"/>
                <a:cs typeface="Arial" charset="0"/>
              </a:rPr>
              <a:t/>
            </a:r>
            <a:br>
              <a:rPr lang="en-US" dirty="0">
                <a:latin typeface="Arial" charset="0"/>
                <a:cs typeface="Arial" charset="0"/>
              </a:rPr>
            </a:br>
            <a:r>
              <a:rPr lang="en-US" dirty="0">
                <a:latin typeface="Arial" charset="0"/>
                <a:cs typeface="Arial" charset="0"/>
              </a:rPr>
              <a:t>It specifies </a:t>
            </a: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how </a:t>
            </a:r>
            <a:r>
              <a:rPr lang="en-US" dirty="0">
                <a:latin typeface="Arial" charset="0"/>
                <a:cs typeface="Arial" charset="0"/>
              </a:rPr>
              <a:t>a system does what it does. </a:t>
            </a:r>
          </a:p>
          <a:p>
            <a:pPr marL="0" indent="0">
              <a:spcBef>
                <a:spcPts val="1800"/>
              </a:spcBef>
              <a:buFont typeface="Wingdings" charset="0"/>
              <a:buNone/>
            </a:pPr>
            <a:r>
              <a:rPr lang="en-US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Analysis </a:t>
            </a:r>
            <a:r>
              <a:rPr lang="en-US" dirty="0">
                <a:latin typeface="Arial" charset="0"/>
                <a:cs typeface="Arial" charset="0"/>
              </a:rPr>
              <a:t>is the process of gaining a deeper understanding of a system through dissection. </a:t>
            </a:r>
            <a:br>
              <a:rPr lang="en-US" dirty="0">
                <a:latin typeface="Arial" charset="0"/>
                <a:cs typeface="Arial" charset="0"/>
              </a:rPr>
            </a:br>
            <a:r>
              <a:rPr lang="en-US" dirty="0">
                <a:latin typeface="Arial" charset="0"/>
                <a:cs typeface="Arial" charset="0"/>
              </a:rPr>
              <a:t>It specifies </a:t>
            </a: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why </a:t>
            </a:r>
            <a:r>
              <a:rPr lang="en-US" dirty="0">
                <a:latin typeface="Arial" charset="0"/>
                <a:cs typeface="Arial" charset="0"/>
              </a:rPr>
              <a:t>a system does what it does </a:t>
            </a:r>
            <a:br>
              <a:rPr lang="en-US" dirty="0">
                <a:latin typeface="Arial" charset="0"/>
                <a:cs typeface="Arial" charset="0"/>
              </a:rPr>
            </a:br>
            <a:r>
              <a:rPr lang="en-US" dirty="0">
                <a:latin typeface="Arial" charset="0"/>
                <a:cs typeface="Arial" charset="0"/>
              </a:rPr>
              <a:t>(or fails to do what a model says it should do). </a:t>
            </a:r>
          </a:p>
        </p:txBody>
      </p:sp>
    </p:spTree>
    <p:extLst>
      <p:ext uri="{BB962C8B-B14F-4D97-AF65-F5344CB8AC3E}">
        <p14:creationId xmlns:p14="http://schemas.microsoft.com/office/powerpoint/2010/main" xmlns="" val="249376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Snoopy </a:t>
            </a:r>
            <a:r>
              <a:rPr lang="en-US" dirty="0" err="1" smtClean="0"/>
              <a:t>FSM</a:t>
            </a:r>
            <a:r>
              <a:rPr lang="en-US" dirty="0" smtClean="0"/>
              <a:t> </a:t>
            </a:r>
            <a:r>
              <a:rPr lang="en-US" dirty="0" err="1" smtClean="0"/>
              <a:t>controler</a:t>
            </a:r>
            <a:endParaRPr lang="en-US" dirty="0"/>
          </a:p>
        </p:txBody>
      </p:sp>
      <p:sp>
        <p:nvSpPr>
          <p:cNvPr id="7" name="Oval 21"/>
          <p:cNvSpPr>
            <a:spLocks noChangeArrowheads="1"/>
          </p:cNvSpPr>
          <p:nvPr/>
        </p:nvSpPr>
        <p:spPr bwMode="auto">
          <a:xfrm>
            <a:off x="6661150" y="1365250"/>
            <a:ext cx="1403350" cy="1346200"/>
          </a:xfrm>
          <a:prstGeom prst="ellipse">
            <a:avLst/>
          </a:prstGeom>
          <a:solidFill>
            <a:srgbClr val="CCE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22"/>
          <p:cNvSpPr>
            <a:spLocks noChangeArrowheads="1"/>
          </p:cNvSpPr>
          <p:nvPr/>
        </p:nvSpPr>
        <p:spPr bwMode="auto">
          <a:xfrm>
            <a:off x="3270250" y="4851400"/>
            <a:ext cx="1403350" cy="1346200"/>
          </a:xfrm>
          <a:prstGeom prst="ellipse">
            <a:avLst/>
          </a:prstGeom>
          <a:solidFill>
            <a:srgbClr val="CCE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20"/>
          <p:cNvSpPr>
            <a:spLocks noChangeArrowheads="1"/>
          </p:cNvSpPr>
          <p:nvPr/>
        </p:nvSpPr>
        <p:spPr bwMode="auto">
          <a:xfrm>
            <a:off x="3270250" y="1365250"/>
            <a:ext cx="1403350" cy="1346200"/>
          </a:xfrm>
          <a:prstGeom prst="ellipse">
            <a:avLst/>
          </a:prstGeom>
          <a:solidFill>
            <a:srgbClr val="CCEC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1085850"/>
            <a:ext cx="36195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State machine</a:t>
            </a:r>
            <a:b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 </a:t>
            </a:r>
            <a:r>
              <a:rPr kumimoji="0" lang="en-GB" sz="2800" b="0" i="1" u="sng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CPU</a:t>
            </a: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requests</a:t>
            </a:r>
            <a:b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 each </a:t>
            </a:r>
            <a:b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GB" sz="2800" b="0" i="0" u="sng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cache block</a:t>
            </a:r>
            <a:endParaRPr kumimoji="0" lang="en-GB" sz="2800" b="0" i="0" u="sng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800350" y="1047750"/>
            <a:ext cx="6350" cy="63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509963" y="1863725"/>
            <a:ext cx="841375" cy="363538"/>
          </a:xfrm>
          <a:prstGeom prst="rect">
            <a:avLst/>
          </a:prstGeom>
          <a:solidFill>
            <a:srgbClr val="CCECFF"/>
          </a:solidFill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GB" sz="1800">
                <a:latin typeface="Arial" pitchFamily="34" charset="0"/>
              </a:rPr>
              <a:t>Invalid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6748463" y="1692275"/>
            <a:ext cx="128905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sz="1800">
                <a:latin typeface="Arial" pitchFamily="34" charset="0"/>
              </a:rPr>
              <a:t>Shared</a:t>
            </a:r>
          </a:p>
          <a:p>
            <a:pPr eaLnBrk="0" hangingPunct="0"/>
            <a:r>
              <a:rPr lang="en-GB" sz="1800">
                <a:latin typeface="Arial" pitchFamily="34" charset="0"/>
              </a:rPr>
              <a:t>(read-only)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335338" y="5076825"/>
            <a:ext cx="1389062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sz="1800">
                <a:latin typeface="Arial" pitchFamily="34" charset="0"/>
              </a:rPr>
              <a:t>Exclusive</a:t>
            </a:r>
          </a:p>
          <a:p>
            <a:pPr eaLnBrk="0" hangingPunct="0"/>
            <a:r>
              <a:rPr lang="en-GB" sz="1800">
                <a:latin typeface="Arial" pitchFamily="34" charset="0"/>
              </a:rPr>
              <a:t>(read/write)</a:t>
            </a: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4724400" y="1676400"/>
            <a:ext cx="1285875" cy="36353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GB" sz="1800" b="1">
                <a:solidFill>
                  <a:srgbClr val="00CC00"/>
                </a:solidFill>
                <a:latin typeface="Arial" pitchFamily="34" charset="0"/>
              </a:rPr>
              <a:t>CPU Read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3395663" y="2930525"/>
            <a:ext cx="1298575" cy="36353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GB" sz="1800" b="1">
                <a:solidFill>
                  <a:srgbClr val="FF0000"/>
                </a:solidFill>
                <a:latin typeface="Arial" pitchFamily="34" charset="0"/>
              </a:rPr>
              <a:t>CPU Write</a:t>
            </a: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7091363" y="911225"/>
            <a:ext cx="1628775" cy="36353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GB" sz="1800" b="1">
                <a:solidFill>
                  <a:srgbClr val="00CC00"/>
                </a:solidFill>
                <a:latin typeface="Arial" pitchFamily="34" charset="0"/>
              </a:rPr>
              <a:t>CPU Read hit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4767263" y="2130425"/>
            <a:ext cx="1806575" cy="6381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GB" sz="1800">
                <a:latin typeface="Arial" pitchFamily="34" charset="0"/>
              </a:rPr>
              <a:t>Place read miss</a:t>
            </a:r>
          </a:p>
          <a:p>
            <a:pPr algn="l" eaLnBrk="0" hangingPunct="0"/>
            <a:r>
              <a:rPr lang="en-GB" sz="1800">
                <a:latin typeface="Arial" pitchFamily="34" charset="0"/>
              </a:rPr>
              <a:t>on bus</a:t>
            </a: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2514600" y="3581400"/>
            <a:ext cx="14128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GB" sz="1800">
                <a:latin typeface="Arial" pitchFamily="34" charset="0"/>
              </a:rPr>
              <a:t>Place Write </a:t>
            </a:r>
            <a:br>
              <a:rPr lang="en-GB" sz="1800">
                <a:latin typeface="Arial" pitchFamily="34" charset="0"/>
              </a:rPr>
            </a:br>
            <a:r>
              <a:rPr lang="en-GB" sz="1800">
                <a:latin typeface="Arial" pitchFamily="34" charset="0"/>
              </a:rPr>
              <a:t>Miss on bus</a:t>
            </a: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4481513" y="3216275"/>
            <a:ext cx="1857375" cy="6381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GB" sz="1800" b="1">
                <a:solidFill>
                  <a:srgbClr val="00CC00"/>
                </a:solidFill>
                <a:latin typeface="Arial" pitchFamily="34" charset="0"/>
              </a:rPr>
              <a:t>CPU read miss</a:t>
            </a:r>
            <a:endParaRPr lang="en-GB" sz="1800">
              <a:solidFill>
                <a:srgbClr val="00CC00"/>
              </a:solidFill>
              <a:latin typeface="Arial" pitchFamily="34" charset="0"/>
            </a:endParaRPr>
          </a:p>
          <a:p>
            <a:pPr algn="l" eaLnBrk="0" hangingPunct="0"/>
            <a:r>
              <a:rPr lang="en-GB" sz="1800">
                <a:latin typeface="Arial" pitchFamily="34" charset="0"/>
              </a:rPr>
              <a:t>Write back block</a:t>
            </a: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5510213" y="4416425"/>
            <a:ext cx="2657475" cy="6381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GB" sz="1800" b="1">
                <a:solidFill>
                  <a:srgbClr val="FF0000"/>
                </a:solidFill>
                <a:latin typeface="Arial" pitchFamily="34" charset="0"/>
              </a:rPr>
              <a:t>CPU Write</a:t>
            </a:r>
          </a:p>
          <a:p>
            <a:pPr algn="l" eaLnBrk="0" hangingPunct="0"/>
            <a:r>
              <a:rPr lang="en-GB" sz="1800">
                <a:latin typeface="Arial" pitchFamily="34" charset="0"/>
              </a:rPr>
              <a:t>Place Write Miss on Bus</a:t>
            </a: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7086600" y="2971800"/>
            <a:ext cx="1870075" cy="91281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GB" sz="1800" b="1">
                <a:solidFill>
                  <a:srgbClr val="00CC00"/>
                </a:solidFill>
                <a:latin typeface="Arial" pitchFamily="34" charset="0"/>
              </a:rPr>
              <a:t>CPU Read miss</a:t>
            </a:r>
          </a:p>
          <a:p>
            <a:pPr algn="l" eaLnBrk="0" hangingPunct="0"/>
            <a:r>
              <a:rPr lang="en-GB" sz="1800">
                <a:latin typeface="Arial" pitchFamily="34" charset="0"/>
              </a:rPr>
              <a:t>Place read miss </a:t>
            </a:r>
          </a:p>
          <a:p>
            <a:pPr algn="l" eaLnBrk="0" hangingPunct="0"/>
            <a:r>
              <a:rPr lang="en-GB" sz="1800">
                <a:latin typeface="Arial" pitchFamily="34" charset="0"/>
              </a:rPr>
              <a:t>on bus</a:t>
            </a: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5243513" y="5673725"/>
            <a:ext cx="2581275" cy="91281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GB" sz="1800" b="1">
                <a:solidFill>
                  <a:srgbClr val="FF0000"/>
                </a:solidFill>
                <a:latin typeface="Arial" pitchFamily="34" charset="0"/>
              </a:rPr>
              <a:t>CPU Write Miss</a:t>
            </a:r>
            <a:endParaRPr lang="en-GB" sz="1800">
              <a:solidFill>
                <a:srgbClr val="FF0000"/>
              </a:solidFill>
              <a:latin typeface="Arial" pitchFamily="34" charset="0"/>
            </a:endParaRPr>
          </a:p>
          <a:p>
            <a:pPr algn="l" eaLnBrk="0" hangingPunct="0"/>
            <a:r>
              <a:rPr lang="en-GB" sz="1800">
                <a:latin typeface="Arial" pitchFamily="34" charset="0"/>
              </a:rPr>
              <a:t>Write back cache block</a:t>
            </a:r>
          </a:p>
          <a:p>
            <a:pPr algn="l" eaLnBrk="0" hangingPunct="0"/>
            <a:r>
              <a:rPr lang="en-GB" sz="1800">
                <a:latin typeface="Arial" pitchFamily="34" charset="0"/>
              </a:rPr>
              <a:t>Place write miss on bus</a:t>
            </a: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1700213" y="5654675"/>
            <a:ext cx="1603375" cy="6381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GB" sz="1800" b="1">
                <a:solidFill>
                  <a:srgbClr val="00CC00"/>
                </a:solidFill>
                <a:latin typeface="Arial" pitchFamily="34" charset="0"/>
              </a:rPr>
              <a:t>CPU read hit</a:t>
            </a:r>
            <a:endParaRPr lang="en-GB" sz="1800">
              <a:solidFill>
                <a:srgbClr val="00CC00"/>
              </a:solidFill>
              <a:latin typeface="Arial" pitchFamily="34" charset="0"/>
            </a:endParaRPr>
          </a:p>
          <a:p>
            <a:pPr algn="l" eaLnBrk="0" hangingPunct="0"/>
            <a:r>
              <a:rPr lang="en-GB" sz="1800" b="1">
                <a:solidFill>
                  <a:srgbClr val="FF0000"/>
                </a:solidFill>
                <a:latin typeface="Arial" pitchFamily="34" charset="0"/>
              </a:rPr>
              <a:t>CPU write hit</a:t>
            </a:r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633413" y="4633913"/>
            <a:ext cx="2011362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GB" b="1">
                <a:latin typeface="Arial" pitchFamily="34" charset="0"/>
              </a:rPr>
              <a:t>Cache Block</a:t>
            </a:r>
          </a:p>
          <a:p>
            <a:pPr algn="l" eaLnBrk="0" hangingPunct="0"/>
            <a:r>
              <a:rPr lang="en-GB" b="1">
                <a:latin typeface="Arial" pitchFamily="34" charset="0"/>
              </a:rPr>
              <a:t>State</a:t>
            </a: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>
            <a:off x="4686300" y="2114550"/>
            <a:ext cx="20002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>
            <a:off x="3943350" y="2705100"/>
            <a:ext cx="0" cy="21145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 flipV="1">
            <a:off x="4438650" y="2533650"/>
            <a:ext cx="2381250" cy="2438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 flipV="1">
            <a:off x="4648200" y="2724150"/>
            <a:ext cx="2495550" cy="2533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>
            <a:spLocks/>
          </p:cNvSpPr>
          <p:nvPr/>
        </p:nvSpPr>
        <p:spPr bwMode="auto">
          <a:xfrm>
            <a:off x="2755900" y="4711700"/>
            <a:ext cx="825500" cy="800100"/>
          </a:xfrm>
          <a:custGeom>
            <a:avLst/>
            <a:gdLst>
              <a:gd name="T0" fmla="*/ 2147483647 w 520"/>
              <a:gd name="T1" fmla="*/ 2147483647 h 504"/>
              <a:gd name="T2" fmla="*/ 2147483647 w 520"/>
              <a:gd name="T3" fmla="*/ 2147483647 h 504"/>
              <a:gd name="T4" fmla="*/ 2147483647 w 520"/>
              <a:gd name="T5" fmla="*/ 2147483647 h 504"/>
              <a:gd name="T6" fmla="*/ 2147483647 w 520"/>
              <a:gd name="T7" fmla="*/ 2147483647 h 504"/>
              <a:gd name="T8" fmla="*/ 2147483647 w 520"/>
              <a:gd name="T9" fmla="*/ 2147483647 h 5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0"/>
              <a:gd name="T16" fmla="*/ 0 h 504"/>
              <a:gd name="T17" fmla="*/ 520 w 520"/>
              <a:gd name="T18" fmla="*/ 504 h 5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0" h="504">
                <a:moveTo>
                  <a:pt x="520" y="152"/>
                </a:moveTo>
                <a:cubicBezTo>
                  <a:pt x="464" y="84"/>
                  <a:pt x="408" y="16"/>
                  <a:pt x="328" y="8"/>
                </a:cubicBezTo>
                <a:cubicBezTo>
                  <a:pt x="248" y="0"/>
                  <a:pt x="80" y="32"/>
                  <a:pt x="40" y="104"/>
                </a:cubicBezTo>
                <a:cubicBezTo>
                  <a:pt x="0" y="176"/>
                  <a:pt x="40" y="376"/>
                  <a:pt x="88" y="440"/>
                </a:cubicBezTo>
                <a:cubicBezTo>
                  <a:pt x="136" y="504"/>
                  <a:pt x="232" y="496"/>
                  <a:pt x="328" y="48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>
            <a:spLocks/>
          </p:cNvSpPr>
          <p:nvPr/>
        </p:nvSpPr>
        <p:spPr bwMode="auto">
          <a:xfrm flipH="1" flipV="1">
            <a:off x="4343400" y="5516563"/>
            <a:ext cx="825500" cy="800100"/>
          </a:xfrm>
          <a:custGeom>
            <a:avLst/>
            <a:gdLst>
              <a:gd name="T0" fmla="*/ 2147483647 w 520"/>
              <a:gd name="T1" fmla="*/ 2147483647 h 504"/>
              <a:gd name="T2" fmla="*/ 2147483647 w 520"/>
              <a:gd name="T3" fmla="*/ 2147483647 h 504"/>
              <a:gd name="T4" fmla="*/ 2147483647 w 520"/>
              <a:gd name="T5" fmla="*/ 2147483647 h 504"/>
              <a:gd name="T6" fmla="*/ 2147483647 w 520"/>
              <a:gd name="T7" fmla="*/ 2147483647 h 504"/>
              <a:gd name="T8" fmla="*/ 2147483647 w 520"/>
              <a:gd name="T9" fmla="*/ 2147483647 h 5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0"/>
              <a:gd name="T16" fmla="*/ 0 h 504"/>
              <a:gd name="T17" fmla="*/ 520 w 520"/>
              <a:gd name="T18" fmla="*/ 504 h 5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0" h="504">
                <a:moveTo>
                  <a:pt x="520" y="152"/>
                </a:moveTo>
                <a:cubicBezTo>
                  <a:pt x="464" y="84"/>
                  <a:pt x="408" y="16"/>
                  <a:pt x="328" y="8"/>
                </a:cubicBezTo>
                <a:cubicBezTo>
                  <a:pt x="248" y="0"/>
                  <a:pt x="80" y="32"/>
                  <a:pt x="40" y="104"/>
                </a:cubicBezTo>
                <a:cubicBezTo>
                  <a:pt x="0" y="176"/>
                  <a:pt x="40" y="376"/>
                  <a:pt x="88" y="440"/>
                </a:cubicBezTo>
                <a:cubicBezTo>
                  <a:pt x="136" y="504"/>
                  <a:pt x="232" y="496"/>
                  <a:pt x="328" y="48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>
            <a:spLocks/>
          </p:cNvSpPr>
          <p:nvPr/>
        </p:nvSpPr>
        <p:spPr bwMode="auto">
          <a:xfrm flipH="1" flipV="1">
            <a:off x="7772400" y="2057400"/>
            <a:ext cx="825500" cy="800100"/>
          </a:xfrm>
          <a:custGeom>
            <a:avLst/>
            <a:gdLst>
              <a:gd name="T0" fmla="*/ 2147483647 w 520"/>
              <a:gd name="T1" fmla="*/ 2147483647 h 504"/>
              <a:gd name="T2" fmla="*/ 2147483647 w 520"/>
              <a:gd name="T3" fmla="*/ 2147483647 h 504"/>
              <a:gd name="T4" fmla="*/ 2147483647 w 520"/>
              <a:gd name="T5" fmla="*/ 2147483647 h 504"/>
              <a:gd name="T6" fmla="*/ 2147483647 w 520"/>
              <a:gd name="T7" fmla="*/ 2147483647 h 504"/>
              <a:gd name="T8" fmla="*/ 2147483647 w 520"/>
              <a:gd name="T9" fmla="*/ 2147483647 h 5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0"/>
              <a:gd name="T16" fmla="*/ 0 h 504"/>
              <a:gd name="T17" fmla="*/ 520 w 520"/>
              <a:gd name="T18" fmla="*/ 504 h 5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0" h="504">
                <a:moveTo>
                  <a:pt x="520" y="152"/>
                </a:moveTo>
                <a:cubicBezTo>
                  <a:pt x="464" y="84"/>
                  <a:pt x="408" y="16"/>
                  <a:pt x="328" y="8"/>
                </a:cubicBezTo>
                <a:cubicBezTo>
                  <a:pt x="248" y="0"/>
                  <a:pt x="80" y="32"/>
                  <a:pt x="40" y="104"/>
                </a:cubicBezTo>
                <a:cubicBezTo>
                  <a:pt x="0" y="176"/>
                  <a:pt x="40" y="376"/>
                  <a:pt x="88" y="440"/>
                </a:cubicBezTo>
                <a:cubicBezTo>
                  <a:pt x="136" y="504"/>
                  <a:pt x="232" y="496"/>
                  <a:pt x="328" y="48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>
            <a:spLocks/>
          </p:cNvSpPr>
          <p:nvPr/>
        </p:nvSpPr>
        <p:spPr bwMode="auto">
          <a:xfrm>
            <a:off x="6362700" y="863600"/>
            <a:ext cx="800100" cy="812800"/>
          </a:xfrm>
          <a:custGeom>
            <a:avLst/>
            <a:gdLst>
              <a:gd name="T0" fmla="*/ 2147483647 w 504"/>
              <a:gd name="T1" fmla="*/ 2147483647 h 512"/>
              <a:gd name="T2" fmla="*/ 2147483647 w 504"/>
              <a:gd name="T3" fmla="*/ 2147483647 h 512"/>
              <a:gd name="T4" fmla="*/ 2147483647 w 504"/>
              <a:gd name="T5" fmla="*/ 2147483647 h 512"/>
              <a:gd name="T6" fmla="*/ 2147483647 w 504"/>
              <a:gd name="T7" fmla="*/ 2147483647 h 512"/>
              <a:gd name="T8" fmla="*/ 2147483647 w 504"/>
              <a:gd name="T9" fmla="*/ 2147483647 h 5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4"/>
              <a:gd name="T16" fmla="*/ 0 h 512"/>
              <a:gd name="T17" fmla="*/ 504 w 504"/>
              <a:gd name="T18" fmla="*/ 512 h 5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4" h="512">
                <a:moveTo>
                  <a:pt x="264" y="512"/>
                </a:moveTo>
                <a:cubicBezTo>
                  <a:pt x="156" y="472"/>
                  <a:pt x="48" y="432"/>
                  <a:pt x="24" y="368"/>
                </a:cubicBezTo>
                <a:cubicBezTo>
                  <a:pt x="0" y="304"/>
                  <a:pt x="56" y="184"/>
                  <a:pt x="120" y="128"/>
                </a:cubicBezTo>
                <a:cubicBezTo>
                  <a:pt x="184" y="72"/>
                  <a:pt x="344" y="0"/>
                  <a:pt x="408" y="32"/>
                </a:cubicBezTo>
                <a:cubicBezTo>
                  <a:pt x="472" y="64"/>
                  <a:pt x="488" y="192"/>
                  <a:pt x="504" y="32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a typeface="ＭＳ Ｐゴシック" pitchFamily="34" charset="-128"/>
              </a:rPr>
              <a:t>When</a:t>
            </a:r>
            <a:r>
              <a:rPr lang="en-US" dirty="0" smtClean="0">
                <a:ea typeface="ＭＳ Ｐゴシック" pitchFamily="34" charset="-128"/>
              </a:rPr>
              <a:t> does a reaction occur?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304800" y="4191000"/>
            <a:ext cx="8610600" cy="2286000"/>
          </a:xfrm>
        </p:spPr>
        <p:txBody>
          <a:bodyPr/>
          <a:lstStyle/>
          <a:p>
            <a:pPr marL="0" indent="0"/>
            <a:r>
              <a:rPr lang="en-US" smtClean="0">
                <a:ea typeface="ＭＳ Ｐゴシック" pitchFamily="34" charset="-128"/>
              </a:rPr>
              <a:t>When a reaction occurs is not specified in the state machine itself. It is up to the environment.</a:t>
            </a:r>
          </a:p>
          <a:p>
            <a:pPr marL="0" indent="0"/>
            <a:endParaRPr lang="en-US" smtClean="0">
              <a:ea typeface="ＭＳ Ｐゴシック" pitchFamily="34" charset="-128"/>
            </a:endParaRPr>
          </a:p>
          <a:p>
            <a:pPr marL="0" indent="0"/>
            <a:r>
              <a:rPr lang="en-US" smtClean="0">
                <a:ea typeface="ＭＳ Ｐゴシック" pitchFamily="34" charset="-128"/>
              </a:rPr>
              <a:t>This traffic light controller design assumes one reaction per second. This is a </a:t>
            </a:r>
            <a:r>
              <a:rPr lang="en-US" i="1" smtClean="0">
                <a:solidFill>
                  <a:srgbClr val="FF0000"/>
                </a:solidFill>
                <a:ea typeface="ＭＳ Ｐゴシック" pitchFamily="34" charset="-128"/>
              </a:rPr>
              <a:t>time-triggered model</a:t>
            </a:r>
            <a:r>
              <a:rPr lang="en-US" smtClean="0">
                <a:ea typeface="ＭＳ Ｐゴシック" pitchFamily="34" charset="-128"/>
              </a:rPr>
              <a:t>.</a:t>
            </a:r>
          </a:p>
        </p:txBody>
      </p:sp>
      <p:pic>
        <p:nvPicPr>
          <p:cNvPr id="13315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9954" y="1484784"/>
            <a:ext cx="4673546" cy="231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a typeface="ＭＳ Ｐゴシック" pitchFamily="34" charset="-128"/>
              </a:rPr>
              <a:t>When</a:t>
            </a:r>
            <a:r>
              <a:rPr lang="en-US" dirty="0" smtClean="0">
                <a:ea typeface="ＭＳ Ｐゴシック" pitchFamily="34" charset="-128"/>
              </a:rPr>
              <a:t> does a reaction occur?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304800" y="4191000"/>
            <a:ext cx="8839200" cy="2286000"/>
          </a:xfrm>
        </p:spPr>
        <p:txBody>
          <a:bodyPr/>
          <a:lstStyle/>
          <a:p>
            <a:pPr marL="0" indent="0"/>
            <a:r>
              <a:rPr lang="en-US" smtClean="0">
                <a:ea typeface="ＭＳ Ｐゴシック" pitchFamily="34" charset="-128"/>
              </a:rPr>
              <a:t>Suppose all inputs are discrete and a reaction occurs when any input is present. Then the above transition will be taken whenever the current state is s1 and </a:t>
            </a:r>
            <a:r>
              <a:rPr lang="en-US" i="1" smtClean="0">
                <a:ea typeface="ＭＳ Ｐゴシック" pitchFamily="34" charset="-128"/>
              </a:rPr>
              <a:t>x </a:t>
            </a:r>
            <a:r>
              <a:rPr lang="en-US" smtClean="0">
                <a:ea typeface="ＭＳ Ｐゴシック" pitchFamily="34" charset="-128"/>
              </a:rPr>
              <a:t>is present.</a:t>
            </a:r>
          </a:p>
          <a:p>
            <a:pPr marL="0" indent="0"/>
            <a:endParaRPr lang="en-US" smtClean="0">
              <a:ea typeface="ＭＳ Ｐゴシック" pitchFamily="34" charset="-128"/>
            </a:endParaRPr>
          </a:p>
          <a:p>
            <a:pPr marL="0" indent="0"/>
            <a:r>
              <a:rPr lang="en-US" smtClean="0">
                <a:ea typeface="ＭＳ Ｐゴシック" pitchFamily="34" charset="-128"/>
              </a:rPr>
              <a:t>This is an </a:t>
            </a:r>
            <a:r>
              <a:rPr lang="en-US" i="1" smtClean="0">
                <a:solidFill>
                  <a:srgbClr val="FF0000"/>
                </a:solidFill>
                <a:ea typeface="ＭＳ Ｐゴシック" pitchFamily="34" charset="-128"/>
              </a:rPr>
              <a:t>event-triggered model</a:t>
            </a:r>
            <a:r>
              <a:rPr lang="en-US" smtClean="0">
                <a:ea typeface="ＭＳ Ｐゴシック" pitchFamily="34" charset="-128"/>
              </a:rPr>
              <a:t>.</a:t>
            </a:r>
          </a:p>
        </p:txBody>
      </p:sp>
      <p:pic>
        <p:nvPicPr>
          <p:cNvPr id="14339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4015" y="1412776"/>
            <a:ext cx="3855485" cy="215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a typeface="ＭＳ Ｐゴシック" pitchFamily="34" charset="-128"/>
              </a:rPr>
              <a:t>When</a:t>
            </a:r>
            <a:r>
              <a:rPr lang="en-US" dirty="0" smtClean="0">
                <a:ea typeface="ＭＳ Ｐゴシック" pitchFamily="34" charset="-128"/>
              </a:rPr>
              <a:t> does a reaction occur?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304800" y="4191000"/>
            <a:ext cx="8610600" cy="2286000"/>
          </a:xfrm>
        </p:spPr>
        <p:txBody>
          <a:bodyPr/>
          <a:lstStyle/>
          <a:p>
            <a:pPr marL="0" indent="0"/>
            <a:r>
              <a:rPr lang="en-US" smtClean="0">
                <a:ea typeface="ＭＳ Ｐゴシック" pitchFamily="34" charset="-128"/>
              </a:rPr>
              <a:t>Suppose </a:t>
            </a:r>
            <a:r>
              <a:rPr lang="en-US" i="1" smtClean="0">
                <a:ea typeface="ＭＳ Ｐゴシック" pitchFamily="34" charset="-128"/>
              </a:rPr>
              <a:t>x</a:t>
            </a:r>
            <a:r>
              <a:rPr lang="en-US" smtClean="0">
                <a:ea typeface="ＭＳ Ｐゴシック" pitchFamily="34" charset="-128"/>
              </a:rPr>
              <a:t> and </a:t>
            </a:r>
            <a:r>
              <a:rPr lang="en-US" i="1" smtClean="0">
                <a:ea typeface="ＭＳ Ｐゴシック" pitchFamily="34" charset="-128"/>
              </a:rPr>
              <a:t>y</a:t>
            </a:r>
            <a:r>
              <a:rPr lang="en-US" smtClean="0">
                <a:ea typeface="ＭＳ Ｐゴシック" pitchFamily="34" charset="-128"/>
              </a:rPr>
              <a:t> are discrete and pure signals. </a:t>
            </a:r>
            <a:br>
              <a:rPr lang="en-US" smtClean="0">
                <a:ea typeface="ＭＳ Ｐゴシック" pitchFamily="34" charset="-128"/>
              </a:rPr>
            </a:br>
            <a:r>
              <a:rPr lang="en-US" smtClean="0">
                <a:ea typeface="ＭＳ Ｐゴシック" pitchFamily="34" charset="-128"/>
              </a:rPr>
              <a:t>When does the transition occur?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85813" y="5257800"/>
            <a:ext cx="79009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>
                <a:solidFill>
                  <a:srgbClr val="FF0000"/>
                </a:solidFill>
              </a:rPr>
              <a:t>Answer: when the environment triggers a reaction and x is absent.</a:t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0000"/>
                </a:solidFill>
              </a:rPr>
              <a:t>If this is a (complete) event-triggered model, then the transition will never be taken because the reaction will only occur when x is present!</a:t>
            </a:r>
          </a:p>
        </p:txBody>
      </p:sp>
      <p:pic>
        <p:nvPicPr>
          <p:cNvPr id="15364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9080" y="1412776"/>
            <a:ext cx="3732820" cy="204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systems (Ch 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Combine Continuous + Discrete dynamics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Examples:</a:t>
            </a:r>
          </a:p>
          <a:p>
            <a:r>
              <a:rPr lang="en-US" dirty="0" smtClean="0">
                <a:ea typeface="ＭＳ Ｐゴシック" pitchFamily="34" charset="-128"/>
              </a:rPr>
              <a:t>Digital controller of physical </a:t>
            </a:r>
            <a:r>
              <a:rPr lang="ja-JP" altLang="en-US" smtClean="0">
                <a:ea typeface="ＭＳ Ｐゴシック" pitchFamily="34" charset="-128"/>
              </a:rPr>
              <a:t>“</a:t>
            </a:r>
            <a:r>
              <a:rPr lang="en-US" altLang="ja-JP" dirty="0" smtClean="0">
                <a:ea typeface="ＭＳ Ｐゴシック" pitchFamily="34" charset="-128"/>
              </a:rPr>
              <a:t>plant</a:t>
            </a:r>
            <a:r>
              <a:rPr lang="ja-JP" altLang="en-US" smtClean="0">
                <a:ea typeface="ＭＳ Ｐゴシック" pitchFamily="34" charset="-128"/>
              </a:rPr>
              <a:t>”</a:t>
            </a:r>
            <a:r>
              <a:rPr lang="en-US" altLang="ja-JP" dirty="0" smtClean="0">
                <a:ea typeface="ＭＳ Ｐゴシック" pitchFamily="34" charset="-128"/>
              </a:rPr>
              <a:t> </a:t>
            </a:r>
          </a:p>
          <a:p>
            <a:pPr marL="939800" lvl="1" indent="-457200">
              <a:buClr>
                <a:schemeClr val="tx2"/>
              </a:buClr>
            </a:pPr>
            <a:r>
              <a:rPr lang="en-US" dirty="0" smtClean="0"/>
              <a:t>thermostat </a:t>
            </a:r>
          </a:p>
          <a:p>
            <a:pPr marL="939800" lvl="1" indent="-457200">
              <a:buClr>
                <a:schemeClr val="tx2"/>
              </a:buClr>
            </a:pPr>
            <a:r>
              <a:rPr lang="en-US" dirty="0" smtClean="0"/>
              <a:t>intelligent cruise control in cars </a:t>
            </a:r>
          </a:p>
          <a:p>
            <a:pPr marL="939800" lvl="1" indent="-457200">
              <a:buClr>
                <a:schemeClr val="tx2"/>
              </a:buClr>
            </a:pPr>
            <a:r>
              <a:rPr lang="en-US" dirty="0" smtClean="0"/>
              <a:t>aircraft auto pilot</a:t>
            </a:r>
          </a:p>
          <a:p>
            <a:r>
              <a:rPr lang="en-US" dirty="0" smtClean="0">
                <a:ea typeface="ＭＳ Ｐゴシック" pitchFamily="34" charset="-128"/>
              </a:rPr>
              <a:t>Phased operation of natural phenomena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  bouncing ball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  biological cell growth</a:t>
            </a:r>
          </a:p>
          <a:p>
            <a:r>
              <a:rPr lang="en-US" dirty="0" smtClean="0">
                <a:ea typeface="ＭＳ Ｐゴシック" pitchFamily="34" charset="-128"/>
              </a:rPr>
              <a:t> Multi-agent systems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  ground and air transportation systems</a:t>
            </a:r>
          </a:p>
          <a:p>
            <a:pPr lvl="1">
              <a:buClr>
                <a:schemeClr val="tx2"/>
              </a:buClr>
            </a:pPr>
            <a:r>
              <a:rPr lang="en-US" dirty="0" smtClean="0"/>
              <a:t>  interacting robots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val 2"/>
          <p:cNvSpPr>
            <a:spLocks noChangeArrowheads="1"/>
          </p:cNvSpPr>
          <p:nvPr/>
        </p:nvSpPr>
        <p:spPr bwMode="auto">
          <a:xfrm>
            <a:off x="2057400" y="1143000"/>
            <a:ext cx="228600" cy="2286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Oval 3"/>
          <p:cNvSpPr>
            <a:spLocks noChangeArrowheads="1"/>
          </p:cNvSpPr>
          <p:nvPr/>
        </p:nvSpPr>
        <p:spPr bwMode="auto">
          <a:xfrm>
            <a:off x="3352800" y="1143000"/>
            <a:ext cx="228600" cy="2286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4800600" y="838200"/>
            <a:ext cx="228600" cy="2286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4800600" y="1600200"/>
            <a:ext cx="228600" cy="2286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6172200" y="1219200"/>
            <a:ext cx="228600" cy="2286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>
            <a:off x="2286000" y="1219200"/>
            <a:ext cx="1066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 flipV="1">
            <a:off x="3581400" y="990600"/>
            <a:ext cx="121920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>
            <a:off x="3505200" y="1371600"/>
            <a:ext cx="1219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 flipV="1">
            <a:off x="5029200" y="1447800"/>
            <a:ext cx="121920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>
            <a:off x="5029200" y="914400"/>
            <a:ext cx="1219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381000" y="228600"/>
            <a:ext cx="35972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95300" indent="-495300" eaLnBrk="0" hangingPunct="0">
              <a:defRPr sz="2400" i="1">
                <a:solidFill>
                  <a:srgbClr val="003399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eaLnBrk="0" hangingPunct="0"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buClr>
                <a:schemeClr val="tx1"/>
              </a:buClr>
              <a:buFont typeface="Wingdings" charset="0"/>
              <a:buNone/>
              <a:defRPr/>
            </a:pPr>
            <a:r>
              <a:rPr lang="en-US" sz="2600" i="0" smtClean="0"/>
              <a:t>Discrete System (FSM)</a:t>
            </a: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381000" y="2209800"/>
            <a:ext cx="30511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95300" indent="-495300" eaLnBrk="0" hangingPunct="0">
              <a:defRPr sz="2400" i="1">
                <a:solidFill>
                  <a:srgbClr val="003399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eaLnBrk="0" hangingPunct="0"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buClr>
                <a:schemeClr val="tx1"/>
              </a:buClr>
              <a:buFont typeface="Wingdings" charset="0"/>
              <a:buNone/>
              <a:defRPr/>
            </a:pPr>
            <a:r>
              <a:rPr lang="en-US" sz="2600" i="0" smtClean="0"/>
              <a:t>Continuous System</a:t>
            </a:r>
          </a:p>
        </p:txBody>
      </p:sp>
      <p:sp>
        <p:nvSpPr>
          <p:cNvPr id="36878" name="Oval 14"/>
          <p:cNvSpPr>
            <a:spLocks noChangeArrowheads="1"/>
          </p:cNvSpPr>
          <p:nvPr/>
        </p:nvSpPr>
        <p:spPr bwMode="auto">
          <a:xfrm>
            <a:off x="2057400" y="3429000"/>
            <a:ext cx="228600" cy="2286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79" name="Oval 15"/>
          <p:cNvSpPr>
            <a:spLocks noChangeArrowheads="1"/>
          </p:cNvSpPr>
          <p:nvPr/>
        </p:nvSpPr>
        <p:spPr bwMode="auto">
          <a:xfrm>
            <a:off x="5715000" y="3352800"/>
            <a:ext cx="228600" cy="2286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80" name="Freeform 16"/>
          <p:cNvSpPr>
            <a:spLocks/>
          </p:cNvSpPr>
          <p:nvPr/>
        </p:nvSpPr>
        <p:spPr bwMode="auto">
          <a:xfrm>
            <a:off x="2286000" y="2870200"/>
            <a:ext cx="3429000" cy="1206500"/>
          </a:xfrm>
          <a:custGeom>
            <a:avLst/>
            <a:gdLst>
              <a:gd name="T0" fmla="*/ 0 w 2160"/>
              <a:gd name="T1" fmla="*/ 635000 h 760"/>
              <a:gd name="T2" fmla="*/ 533400 w 2160"/>
              <a:gd name="T3" fmla="*/ 25400 h 760"/>
              <a:gd name="T4" fmla="*/ 609600 w 2160"/>
              <a:gd name="T5" fmla="*/ 787400 h 760"/>
              <a:gd name="T6" fmla="*/ 1295400 w 2160"/>
              <a:gd name="T7" fmla="*/ 330200 h 760"/>
              <a:gd name="T8" fmla="*/ 1981200 w 2160"/>
              <a:gd name="T9" fmla="*/ 1168400 h 760"/>
              <a:gd name="T10" fmla="*/ 2514600 w 2160"/>
              <a:gd name="T11" fmla="*/ 101600 h 760"/>
              <a:gd name="T12" fmla="*/ 2971800 w 2160"/>
              <a:gd name="T13" fmla="*/ 711200 h 760"/>
              <a:gd name="T14" fmla="*/ 3429000 w 2160"/>
              <a:gd name="T15" fmla="*/ 635000 h 7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60" h="760">
                <a:moveTo>
                  <a:pt x="0" y="400"/>
                </a:moveTo>
                <a:cubicBezTo>
                  <a:pt x="136" y="200"/>
                  <a:pt x="272" y="0"/>
                  <a:pt x="336" y="16"/>
                </a:cubicBezTo>
                <a:cubicBezTo>
                  <a:pt x="400" y="32"/>
                  <a:pt x="304" y="464"/>
                  <a:pt x="384" y="496"/>
                </a:cubicBezTo>
                <a:cubicBezTo>
                  <a:pt x="464" y="528"/>
                  <a:pt x="672" y="168"/>
                  <a:pt x="816" y="208"/>
                </a:cubicBezTo>
                <a:cubicBezTo>
                  <a:pt x="960" y="248"/>
                  <a:pt x="1120" y="760"/>
                  <a:pt x="1248" y="736"/>
                </a:cubicBezTo>
                <a:cubicBezTo>
                  <a:pt x="1376" y="712"/>
                  <a:pt x="1480" y="112"/>
                  <a:pt x="1584" y="64"/>
                </a:cubicBezTo>
                <a:cubicBezTo>
                  <a:pt x="1688" y="16"/>
                  <a:pt x="1776" y="392"/>
                  <a:pt x="1872" y="448"/>
                </a:cubicBezTo>
                <a:cubicBezTo>
                  <a:pt x="1968" y="504"/>
                  <a:pt x="2064" y="452"/>
                  <a:pt x="2160" y="400"/>
                </a:cubicBezTo>
              </a:path>
            </a:pathLst>
          </a:cu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533400" y="4191000"/>
            <a:ext cx="24987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95300" indent="-495300" eaLnBrk="0" hangingPunct="0">
              <a:defRPr sz="2400" i="1">
                <a:solidFill>
                  <a:srgbClr val="003399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eaLnBrk="0" hangingPunct="0"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buClr>
                <a:schemeClr val="tx1"/>
              </a:buClr>
              <a:buFont typeface="Wingdings" charset="0"/>
              <a:buNone/>
              <a:defRPr/>
            </a:pPr>
            <a:r>
              <a:rPr lang="en-US" sz="2600" b="1" i="0" smtClean="0"/>
              <a:t>Hybrid System</a:t>
            </a:r>
          </a:p>
        </p:txBody>
      </p:sp>
      <p:sp>
        <p:nvSpPr>
          <p:cNvPr id="36882" name="Oval 18"/>
          <p:cNvSpPr>
            <a:spLocks noChangeArrowheads="1"/>
          </p:cNvSpPr>
          <p:nvPr/>
        </p:nvSpPr>
        <p:spPr bwMode="auto">
          <a:xfrm>
            <a:off x="1295400" y="5257800"/>
            <a:ext cx="228600" cy="2286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83" name="Oval 19"/>
          <p:cNvSpPr>
            <a:spLocks noChangeArrowheads="1"/>
          </p:cNvSpPr>
          <p:nvPr/>
        </p:nvSpPr>
        <p:spPr bwMode="auto">
          <a:xfrm>
            <a:off x="5486400" y="4800600"/>
            <a:ext cx="228600" cy="2286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84" name="Oval 20"/>
          <p:cNvSpPr>
            <a:spLocks noChangeArrowheads="1"/>
          </p:cNvSpPr>
          <p:nvPr/>
        </p:nvSpPr>
        <p:spPr bwMode="auto">
          <a:xfrm>
            <a:off x="4114800" y="4800600"/>
            <a:ext cx="228600" cy="2286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85" name="Oval 21"/>
          <p:cNvSpPr>
            <a:spLocks noChangeArrowheads="1"/>
          </p:cNvSpPr>
          <p:nvPr/>
        </p:nvSpPr>
        <p:spPr bwMode="auto">
          <a:xfrm>
            <a:off x="2743200" y="4876800"/>
            <a:ext cx="228600" cy="2286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86" name="Oval 22"/>
          <p:cNvSpPr>
            <a:spLocks noChangeArrowheads="1"/>
          </p:cNvSpPr>
          <p:nvPr/>
        </p:nvSpPr>
        <p:spPr bwMode="auto">
          <a:xfrm>
            <a:off x="4495800" y="5943600"/>
            <a:ext cx="228600" cy="2286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87" name="Freeform 23"/>
          <p:cNvSpPr>
            <a:spLocks/>
          </p:cNvSpPr>
          <p:nvPr/>
        </p:nvSpPr>
        <p:spPr bwMode="auto">
          <a:xfrm>
            <a:off x="1524000" y="4927600"/>
            <a:ext cx="1308100" cy="584200"/>
          </a:xfrm>
          <a:custGeom>
            <a:avLst/>
            <a:gdLst>
              <a:gd name="T0" fmla="*/ 0 w 824"/>
              <a:gd name="T1" fmla="*/ 406400 h 368"/>
              <a:gd name="T2" fmla="*/ 304800 w 824"/>
              <a:gd name="T3" fmla="*/ 25400 h 368"/>
              <a:gd name="T4" fmla="*/ 1143000 w 824"/>
              <a:gd name="T5" fmla="*/ 558800 h 368"/>
              <a:gd name="T6" fmla="*/ 1295400 w 824"/>
              <a:gd name="T7" fmla="*/ 177800 h 36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24" h="368">
                <a:moveTo>
                  <a:pt x="0" y="256"/>
                </a:moveTo>
                <a:cubicBezTo>
                  <a:pt x="36" y="128"/>
                  <a:pt x="72" y="0"/>
                  <a:pt x="192" y="16"/>
                </a:cubicBezTo>
                <a:cubicBezTo>
                  <a:pt x="312" y="32"/>
                  <a:pt x="616" y="336"/>
                  <a:pt x="720" y="352"/>
                </a:cubicBezTo>
                <a:cubicBezTo>
                  <a:pt x="824" y="368"/>
                  <a:pt x="820" y="240"/>
                  <a:pt x="816" y="112"/>
                </a:cubicBezTo>
              </a:path>
            </a:pathLst>
          </a:cu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6888" name="Line 24"/>
          <p:cNvSpPr>
            <a:spLocks noChangeShapeType="1"/>
          </p:cNvSpPr>
          <p:nvPr/>
        </p:nvSpPr>
        <p:spPr bwMode="auto">
          <a:xfrm>
            <a:off x="2895600" y="4953000"/>
            <a:ext cx="1219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89" name="Line 25"/>
          <p:cNvSpPr>
            <a:spLocks noChangeShapeType="1"/>
          </p:cNvSpPr>
          <p:nvPr/>
        </p:nvSpPr>
        <p:spPr bwMode="auto">
          <a:xfrm>
            <a:off x="4343400" y="4953000"/>
            <a:ext cx="1143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90" name="Freeform 26"/>
          <p:cNvSpPr>
            <a:spLocks/>
          </p:cNvSpPr>
          <p:nvPr/>
        </p:nvSpPr>
        <p:spPr bwMode="auto">
          <a:xfrm>
            <a:off x="4648200" y="5029200"/>
            <a:ext cx="1270000" cy="914400"/>
          </a:xfrm>
          <a:custGeom>
            <a:avLst/>
            <a:gdLst>
              <a:gd name="T0" fmla="*/ 990600 w 800"/>
              <a:gd name="T1" fmla="*/ 0 h 576"/>
              <a:gd name="T2" fmla="*/ 1143000 w 800"/>
              <a:gd name="T3" fmla="*/ 457200 h 576"/>
              <a:gd name="T4" fmla="*/ 228600 w 800"/>
              <a:gd name="T5" fmla="*/ 457200 h 576"/>
              <a:gd name="T6" fmla="*/ 0 w 800"/>
              <a:gd name="T7" fmla="*/ 914400 h 5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" h="576">
                <a:moveTo>
                  <a:pt x="624" y="0"/>
                </a:moveTo>
                <a:cubicBezTo>
                  <a:pt x="712" y="120"/>
                  <a:pt x="800" y="240"/>
                  <a:pt x="720" y="288"/>
                </a:cubicBezTo>
                <a:cubicBezTo>
                  <a:pt x="640" y="336"/>
                  <a:pt x="264" y="240"/>
                  <a:pt x="144" y="288"/>
                </a:cubicBezTo>
                <a:cubicBezTo>
                  <a:pt x="24" y="336"/>
                  <a:pt x="12" y="456"/>
                  <a:pt x="0" y="576"/>
                </a:cubicBezTo>
              </a:path>
            </a:pathLst>
          </a:cu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6891" name="Line 27"/>
          <p:cNvSpPr>
            <a:spLocks noChangeShapeType="1"/>
          </p:cNvSpPr>
          <p:nvPr/>
        </p:nvSpPr>
        <p:spPr bwMode="auto">
          <a:xfrm flipH="1" flipV="1">
            <a:off x="4267200" y="5029200"/>
            <a:ext cx="228600" cy="990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92" name="Line 28"/>
          <p:cNvSpPr>
            <a:spLocks noChangeShapeType="1"/>
          </p:cNvSpPr>
          <p:nvPr/>
        </p:nvSpPr>
        <p:spPr bwMode="auto">
          <a:xfrm>
            <a:off x="6477000" y="4343400"/>
            <a:ext cx="1143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93" name="Freeform 29"/>
          <p:cNvSpPr>
            <a:spLocks/>
          </p:cNvSpPr>
          <p:nvPr/>
        </p:nvSpPr>
        <p:spPr bwMode="auto">
          <a:xfrm>
            <a:off x="6477000" y="4800600"/>
            <a:ext cx="1066800" cy="254000"/>
          </a:xfrm>
          <a:custGeom>
            <a:avLst/>
            <a:gdLst>
              <a:gd name="T0" fmla="*/ 0 w 672"/>
              <a:gd name="T1" fmla="*/ 228600 h 160"/>
              <a:gd name="T2" fmla="*/ 381000 w 672"/>
              <a:gd name="T3" fmla="*/ 0 h 160"/>
              <a:gd name="T4" fmla="*/ 609600 w 672"/>
              <a:gd name="T5" fmla="*/ 228600 h 160"/>
              <a:gd name="T6" fmla="*/ 1066800 w 672"/>
              <a:gd name="T7" fmla="*/ 152400 h 1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72" h="160">
                <a:moveTo>
                  <a:pt x="0" y="144"/>
                </a:moveTo>
                <a:cubicBezTo>
                  <a:pt x="88" y="72"/>
                  <a:pt x="176" y="0"/>
                  <a:pt x="240" y="0"/>
                </a:cubicBezTo>
                <a:cubicBezTo>
                  <a:pt x="304" y="0"/>
                  <a:pt x="312" y="128"/>
                  <a:pt x="384" y="144"/>
                </a:cubicBezTo>
                <a:cubicBezTo>
                  <a:pt x="456" y="160"/>
                  <a:pt x="564" y="128"/>
                  <a:pt x="672" y="96"/>
                </a:cubicBezTo>
              </a:path>
            </a:pathLst>
          </a:cu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6894" name="Text Box 30"/>
          <p:cNvSpPr txBox="1">
            <a:spLocks noChangeArrowheads="1"/>
          </p:cNvSpPr>
          <p:nvPr/>
        </p:nvSpPr>
        <p:spPr bwMode="auto">
          <a:xfrm>
            <a:off x="7772400" y="4038600"/>
            <a:ext cx="90011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95300" indent="-495300" eaLnBrk="0" hangingPunct="0">
              <a:defRPr sz="2400" i="1">
                <a:solidFill>
                  <a:srgbClr val="003399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eaLnBrk="0" hangingPunct="0"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Font typeface="Wingdings" charset="0"/>
              <a:buNone/>
              <a:defRPr/>
            </a:pPr>
            <a:r>
              <a:rPr lang="en-US" sz="2600" i="0" smtClean="0">
                <a:solidFill>
                  <a:srgbClr val="0000FF"/>
                </a:solidFill>
              </a:rPr>
              <a:t>jump</a:t>
            </a:r>
          </a:p>
        </p:txBody>
      </p:sp>
      <p:sp>
        <p:nvSpPr>
          <p:cNvPr id="36895" name="Text Box 31"/>
          <p:cNvSpPr txBox="1">
            <a:spLocks noChangeArrowheads="1"/>
          </p:cNvSpPr>
          <p:nvPr/>
        </p:nvSpPr>
        <p:spPr bwMode="auto">
          <a:xfrm>
            <a:off x="7772400" y="4724400"/>
            <a:ext cx="7715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95300" indent="-495300" eaLnBrk="0" hangingPunct="0">
              <a:defRPr sz="2400" i="1">
                <a:solidFill>
                  <a:srgbClr val="003399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eaLnBrk="0" hangingPunct="0"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2400" i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Font typeface="Wingdings" charset="0"/>
              <a:buNone/>
              <a:defRPr/>
            </a:pPr>
            <a:r>
              <a:rPr lang="en-US" sz="2600" i="0" smtClean="0">
                <a:solidFill>
                  <a:srgbClr val="CC0000"/>
                </a:solidFill>
              </a:rPr>
              <a:t>flow</a:t>
            </a: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6248400" y="3886200"/>
            <a:ext cx="2590800" cy="1676400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292100" y="228600"/>
            <a:ext cx="8547100" cy="1400200"/>
          </a:xfrm>
        </p:spPr>
        <p:txBody>
          <a:bodyPr/>
          <a:lstStyle/>
          <a:p>
            <a:r>
              <a:rPr lang="en-US" sz="3200" dirty="0" smtClean="0">
                <a:ea typeface="ＭＳ Ｐゴシック" pitchFamily="34" charset="-128"/>
              </a:rPr>
              <a:t>An alternative to </a:t>
            </a:r>
            <a:r>
              <a:rPr lang="en-US" sz="3200" dirty="0" err="1" smtClean="0">
                <a:ea typeface="ＭＳ Ｐゴシック" pitchFamily="34" charset="-128"/>
              </a:rPr>
              <a:t>FSMs</a:t>
            </a:r>
            <a:r>
              <a:rPr lang="en-US" sz="3200" dirty="0" smtClean="0">
                <a:ea typeface="ＭＳ Ｐゴシック" pitchFamily="34" charset="-128"/>
              </a:rPr>
              <a:t> that is explicit about the passage of time: </a:t>
            </a:r>
            <a:r>
              <a:rPr lang="en-US" sz="3200" b="1" i="1" dirty="0" smtClean="0">
                <a:ea typeface="ＭＳ Ｐゴシック" pitchFamily="34" charset="-128"/>
              </a:rPr>
              <a:t>Timed automata</a:t>
            </a:r>
            <a:r>
              <a:rPr lang="en-US" sz="3200" dirty="0" smtClean="0">
                <a:ea typeface="ＭＳ Ｐゴシック" pitchFamily="34" charset="-128"/>
              </a:rPr>
              <a:t>, a special case of hybrid systems.</a:t>
            </a:r>
          </a:p>
        </p:txBody>
      </p:sp>
      <p:pic>
        <p:nvPicPr>
          <p:cNvPr id="19458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981200"/>
            <a:ext cx="5600700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12573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Example: </a:t>
            </a:r>
            <a:r>
              <a:rPr lang="ja-JP" altLang="en-US" smtClean="0">
                <a:ea typeface="ＭＳ Ｐゴシック" pitchFamily="34" charset="-128"/>
              </a:rPr>
              <a:t>“</a:t>
            </a:r>
            <a:r>
              <a:rPr lang="en-US" altLang="ja-JP" smtClean="0">
                <a:ea typeface="ＭＳ Ｐゴシック" pitchFamily="34" charset="-128"/>
              </a:rPr>
              <a:t>Tick</a:t>
            </a:r>
            <a:r>
              <a:rPr lang="ja-JP" altLang="en-US" smtClean="0">
                <a:ea typeface="ＭＳ Ｐゴシック" pitchFamily="34" charset="-128"/>
              </a:rPr>
              <a:t>”</a:t>
            </a:r>
            <a:r>
              <a:rPr lang="en-US" altLang="ja-JP" smtClean="0">
                <a:ea typeface="ＭＳ Ｐゴシック" pitchFamily="34" charset="-128"/>
              </a:rPr>
              <a:t> Generator (Timer)</a:t>
            </a:r>
            <a:endParaRPr lang="en-US" smtClean="0">
              <a:ea typeface="ＭＳ Ｐゴシック" pitchFamily="34" charset="-128"/>
            </a:endParaRPr>
          </a:p>
        </p:txBody>
      </p:sp>
      <p:pic>
        <p:nvPicPr>
          <p:cNvPr id="48132" name="Picture 4" descr="Figure_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362200"/>
            <a:ext cx="7366000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747713" y="1219200"/>
            <a:ext cx="7151687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How would you model a timer that generates a </a:t>
            </a:r>
            <a:r>
              <a:rPr lang="ja-JP" altLang="en-US"/>
              <a:t>‘</a:t>
            </a:r>
            <a:r>
              <a:rPr lang="en-US" altLang="ja-JP"/>
              <a:t>tick</a:t>
            </a:r>
            <a:r>
              <a:rPr lang="ja-JP" altLang="en-US"/>
              <a:t>’</a:t>
            </a:r>
            <a:endParaRPr lang="en-US" altLang="ja-JP"/>
          </a:p>
          <a:p>
            <a:pPr algn="l"/>
            <a:r>
              <a:rPr lang="en-US"/>
              <a:t>each time T time units elapses?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925513" y="5505450"/>
            <a:ext cx="6846887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 typeface="Wingdings" charset="0"/>
              <a:buNone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similar timed automaton can model a generator</a:t>
            </a:r>
          </a:p>
          <a:p>
            <a:pPr algn="l">
              <a:buFont typeface="Wingdings" charset="0"/>
              <a:buNone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of a timer interrupt.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a typeface="ＭＳ Ｐゴシック" pitchFamily="34" charset="-128"/>
              </a:rPr>
              <a:t>Example: Mouse Double Click Detector</a:t>
            </a:r>
          </a:p>
        </p:txBody>
      </p:sp>
      <p:pic>
        <p:nvPicPr>
          <p:cNvPr id="2048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254" y="1124744"/>
            <a:ext cx="570303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3528" y="5805264"/>
            <a:ext cx="8610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buClr>
                <a:schemeClr val="tx1"/>
              </a:buClr>
              <a:buSzPct val="70000"/>
              <a:buFont typeface="Wingdings" pitchFamily="-105" charset="2"/>
              <a:buNone/>
              <a:defRPr/>
            </a:pPr>
            <a:r>
              <a:rPr lang="en-US" sz="2600" kern="0" dirty="0" smtClean="0">
                <a:latin typeface="+mn-lt"/>
              </a:rPr>
              <a:t>= </a:t>
            </a:r>
            <a:r>
              <a:rPr lang="en-US" sz="2600" kern="0" dirty="0" smtClean="0">
                <a:latin typeface="+mn-lt"/>
                <a:ea typeface="+mn-ea"/>
              </a:rPr>
              <a:t>timed </a:t>
            </a:r>
            <a:r>
              <a:rPr lang="en-US" sz="2600" kern="0" dirty="0">
                <a:latin typeface="+mn-lt"/>
                <a:ea typeface="+mn-ea"/>
              </a:rPr>
              <a:t>automaton</a:t>
            </a:r>
            <a:r>
              <a:rPr lang="en-US" sz="2600" i="0" kern="0" dirty="0">
                <a:latin typeface="+mn-lt"/>
                <a:ea typeface="+mn-ea"/>
              </a:rPr>
              <a:t>, where the dynamics is just passage of time.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00192" y="5013176"/>
            <a:ext cx="267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x(t) = time counter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 idx="4294967295"/>
          </p:nvPr>
        </p:nvSpPr>
        <p:spPr>
          <a:xfrm>
            <a:off x="304800" y="0"/>
            <a:ext cx="8610600" cy="1257300"/>
          </a:xfrm>
        </p:spPr>
        <p:txBody>
          <a:bodyPr/>
          <a:lstStyle/>
          <a:p>
            <a:r>
              <a:rPr lang="en-US" sz="3600" dirty="0" smtClean="0">
                <a:ea typeface="ＭＳ Ｐゴシック" pitchFamily="34" charset="-128"/>
              </a:rPr>
              <a:t>Example: Mouse Double Click Detector</a:t>
            </a:r>
          </a:p>
        </p:txBody>
      </p:sp>
      <p:pic>
        <p:nvPicPr>
          <p:cNvPr id="21506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084263"/>
            <a:ext cx="5715000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83568" y="5877272"/>
            <a:ext cx="7239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buClr>
                <a:schemeClr val="tx1"/>
              </a:buClr>
              <a:buSzPct val="70000"/>
            </a:pPr>
            <a:r>
              <a:rPr lang="en-US" sz="2600" dirty="0"/>
              <a:t>How many states does this automaton have?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76308"/>
            <a:ext cx="7164288" cy="6081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rial" charset="0"/>
                <a:cs typeface="Arial" charset="0"/>
              </a:rPr>
              <a:t>Book Map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152400" y="4005064"/>
            <a:ext cx="153928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600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dirty="0"/>
              <a:t>The three threads are designed to be read concurrently and fit nicely within a 15-week semester.</a:t>
            </a:r>
          </a:p>
        </p:txBody>
      </p:sp>
    </p:spTree>
    <p:extLst>
      <p:ext uri="{BB962C8B-B14F-4D97-AF65-F5344CB8AC3E}">
        <p14:creationId xmlns:p14="http://schemas.microsoft.com/office/powerpoint/2010/main" xmlns="" val="267061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Hybrid automaton model of a traffic light controller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251520" y="5445224"/>
            <a:ext cx="8610600" cy="11430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ea typeface="ＭＳ Ｐゴシック" pitchFamily="34" charset="-128"/>
              </a:rPr>
              <a:t>Light remains green at least 60 seconds, and then turns yellow if a pedestrian has requested a crossing. It then remains red for 60 seconds.</a:t>
            </a: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850" y="1143000"/>
            <a:ext cx="74803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When do reactions occur in a hybrid automaton?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304800" y="5638800"/>
            <a:ext cx="8610600" cy="914400"/>
          </a:xfrm>
        </p:spPr>
        <p:txBody>
          <a:bodyPr/>
          <a:lstStyle/>
          <a:p>
            <a:pPr marL="0" indent="0"/>
            <a:r>
              <a:rPr lang="en-US" smtClean="0">
                <a:ea typeface="ＭＳ Ｐゴシック" pitchFamily="34" charset="-128"/>
              </a:rPr>
              <a:t>Reactions are occurring continually, with the continuous state variable </a:t>
            </a:r>
            <a:r>
              <a:rPr lang="en-US" i="1" smtClean="0">
                <a:ea typeface="ＭＳ Ｐゴシック" pitchFamily="34" charset="-128"/>
              </a:rPr>
              <a:t>x</a:t>
            </a:r>
            <a:r>
              <a:rPr lang="en-US" smtClean="0">
                <a:ea typeface="ＭＳ Ｐゴシック" pitchFamily="34" charset="-128"/>
              </a:rPr>
              <a:t> being continually updated.</a:t>
            </a:r>
          </a:p>
        </p:txBody>
      </p:sp>
      <p:pic>
        <p:nvPicPr>
          <p:cNvPr id="27651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850" y="1390650"/>
            <a:ext cx="74803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610600" cy="12573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Hybrid Automaton for Bouncing Ball</a:t>
            </a:r>
          </a:p>
        </p:txBody>
      </p:sp>
      <p:pic>
        <p:nvPicPr>
          <p:cNvPr id="25602" name="Picture 4" descr="Bouncewiki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5300" y="4876800"/>
            <a:ext cx="7429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685800" y="4953000"/>
            <a:ext cx="6394450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95300" indent="-495300" algn="l">
              <a:buClr>
                <a:schemeClr val="tx1"/>
              </a:buClr>
            </a:pPr>
            <a:r>
              <a:rPr lang="en-US" sz="2600">
                <a:latin typeface="Times New Roman" pitchFamily="18" charset="0"/>
              </a:rPr>
              <a:t>y</a:t>
            </a:r>
            <a:r>
              <a:rPr lang="en-US" sz="2600" i="0"/>
              <a:t> – vertical distance from ground (position)</a:t>
            </a:r>
          </a:p>
          <a:p>
            <a:pPr marL="495300" indent="-495300" algn="l">
              <a:buClr>
                <a:schemeClr val="tx1"/>
              </a:buClr>
            </a:pPr>
            <a:r>
              <a:rPr lang="en-US" sz="2600">
                <a:latin typeface="Times New Roman" pitchFamily="18" charset="0"/>
              </a:rPr>
              <a:t>a</a:t>
            </a:r>
            <a:r>
              <a:rPr lang="en-US" sz="2600" i="0"/>
              <a:t> – coefficient of restitution, </a:t>
            </a:r>
            <a:r>
              <a:rPr lang="en-US" sz="2600" i="0">
                <a:latin typeface="Times New Roman" pitchFamily="18" charset="0"/>
              </a:rPr>
              <a:t>0 </a:t>
            </a:r>
            <a:r>
              <a:rPr lang="en-US" sz="2600" i="0">
                <a:latin typeface="cmsy10" pitchFamily="34" charset="0"/>
              </a:rPr>
              <a:t>·</a:t>
            </a:r>
            <a:r>
              <a:rPr lang="en-US" sz="2600" i="0">
                <a:latin typeface="Times New Roman" pitchFamily="18" charset="0"/>
              </a:rPr>
              <a:t> </a:t>
            </a:r>
            <a:r>
              <a:rPr lang="en-US" sz="2600">
                <a:latin typeface="Times New Roman" pitchFamily="18" charset="0"/>
              </a:rPr>
              <a:t>a</a:t>
            </a:r>
            <a:r>
              <a:rPr lang="en-US" sz="2600" i="0">
                <a:latin typeface="Times New Roman" pitchFamily="18" charset="0"/>
              </a:rPr>
              <a:t> </a:t>
            </a:r>
            <a:r>
              <a:rPr lang="en-US" sz="2600" i="0">
                <a:latin typeface="cmsy10" pitchFamily="34" charset="0"/>
              </a:rPr>
              <a:t>·</a:t>
            </a:r>
            <a:r>
              <a:rPr lang="en-US" sz="2600" i="0">
                <a:latin typeface="Times New Roman" pitchFamily="18" charset="0"/>
              </a:rPr>
              <a:t> 1</a:t>
            </a:r>
          </a:p>
        </p:txBody>
      </p:sp>
      <p:pic>
        <p:nvPicPr>
          <p:cNvPr id="25604" name="Picture 6" descr="Figure_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1263"/>
            <a:ext cx="8229600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5638800" y="1066800"/>
            <a:ext cx="29718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593725" y="6059488"/>
            <a:ext cx="5741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 typeface="Wingdings" charset="0"/>
              <a:buNone/>
              <a:defRPr/>
            </a:pPr>
            <a:r>
              <a:rPr lang="en-US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rPr>
              <a:t>If you plotted y(t), what would it look like?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610600" cy="12573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Hybrid Automaton for Bouncing Ball</a:t>
            </a:r>
          </a:p>
        </p:txBody>
      </p:sp>
      <p:pic>
        <p:nvPicPr>
          <p:cNvPr id="26626" name="Picture 3" descr="Bouncewiki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5300" y="4876800"/>
            <a:ext cx="7429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685800" y="4953000"/>
            <a:ext cx="6394450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95300" indent="-495300" algn="l">
              <a:buClr>
                <a:schemeClr val="tx1"/>
              </a:buClr>
            </a:pPr>
            <a:r>
              <a:rPr lang="en-US" sz="2600">
                <a:latin typeface="Times New Roman" pitchFamily="18" charset="0"/>
              </a:rPr>
              <a:t>y</a:t>
            </a:r>
            <a:r>
              <a:rPr lang="en-US" sz="2600" i="0"/>
              <a:t> – vertical distance from ground (position)</a:t>
            </a:r>
          </a:p>
          <a:p>
            <a:pPr marL="495300" indent="-495300" algn="l">
              <a:buClr>
                <a:schemeClr val="tx1"/>
              </a:buClr>
            </a:pPr>
            <a:r>
              <a:rPr lang="en-US" sz="2600">
                <a:latin typeface="Times New Roman" pitchFamily="18" charset="0"/>
              </a:rPr>
              <a:t>a</a:t>
            </a:r>
            <a:r>
              <a:rPr lang="en-US" sz="2600" i="0"/>
              <a:t> – coefficient of restitution, </a:t>
            </a:r>
            <a:r>
              <a:rPr lang="en-US" sz="2600" i="0">
                <a:latin typeface="Times New Roman" pitchFamily="18" charset="0"/>
              </a:rPr>
              <a:t>0 </a:t>
            </a:r>
            <a:r>
              <a:rPr lang="en-US" sz="2600" i="0">
                <a:latin typeface="cmsy10" pitchFamily="34" charset="0"/>
              </a:rPr>
              <a:t>·</a:t>
            </a:r>
            <a:r>
              <a:rPr lang="en-US" sz="2600" i="0">
                <a:latin typeface="Times New Roman" pitchFamily="18" charset="0"/>
              </a:rPr>
              <a:t> </a:t>
            </a:r>
            <a:r>
              <a:rPr lang="en-US" sz="2600">
                <a:latin typeface="Times New Roman" pitchFamily="18" charset="0"/>
              </a:rPr>
              <a:t>a</a:t>
            </a:r>
            <a:r>
              <a:rPr lang="en-US" sz="2600" i="0">
                <a:latin typeface="Times New Roman" pitchFamily="18" charset="0"/>
              </a:rPr>
              <a:t> </a:t>
            </a:r>
            <a:r>
              <a:rPr lang="en-US" sz="2600" i="0">
                <a:latin typeface="cmsy10" pitchFamily="34" charset="0"/>
              </a:rPr>
              <a:t>·</a:t>
            </a:r>
            <a:r>
              <a:rPr lang="en-US" sz="2600" i="0">
                <a:latin typeface="Times New Roman" pitchFamily="18" charset="0"/>
              </a:rPr>
              <a:t> 1</a:t>
            </a:r>
          </a:p>
        </p:txBody>
      </p:sp>
      <p:pic>
        <p:nvPicPr>
          <p:cNvPr id="26628" name="Picture 5" descr="Figure_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1263"/>
            <a:ext cx="8229600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Sticky mass </a:t>
            </a:r>
            <a:br>
              <a:rPr lang="en-US" dirty="0" smtClean="0"/>
            </a:br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268760"/>
            <a:ext cx="3500512" cy="4992216"/>
          </a:xfrm>
        </p:spPr>
        <p:txBody>
          <a:bodyPr/>
          <a:lstStyle/>
          <a:p>
            <a:r>
              <a:rPr lang="en-US" sz="2400" dirty="0" smtClean="0"/>
              <a:t>Spring constant k</a:t>
            </a:r>
          </a:p>
          <a:p>
            <a:r>
              <a:rPr lang="en-US" sz="2400" dirty="0" smtClean="0"/>
              <a:t>p1 / p2 neutral positions</a:t>
            </a:r>
          </a:p>
          <a:p>
            <a:r>
              <a:rPr lang="en-US" sz="2400" dirty="0" smtClean="0"/>
              <a:t>No friction</a:t>
            </a:r>
          </a:p>
          <a:p>
            <a:r>
              <a:rPr lang="en-US" sz="2400" dirty="0" smtClean="0"/>
              <a:t>Masses stick together when touching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Split after some time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60648"/>
            <a:ext cx="5148064" cy="640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589240"/>
            <a:ext cx="3096344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573016"/>
            <a:ext cx="3590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941168"/>
            <a:ext cx="32956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Timed Automaton for Sticky Mass </a:t>
            </a:r>
            <a:endParaRPr lang="en-US" dirty="0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036496" cy="5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Models of Computation (</a:t>
            </a:r>
            <a:r>
              <a:rPr lang="en-US" dirty="0" err="1" smtClean="0">
                <a:ea typeface="ＭＳ Ｐゴシック" pitchFamily="34" charset="-128"/>
              </a:rPr>
              <a:t>MoC</a:t>
            </a:r>
            <a:r>
              <a:rPr lang="en-US" dirty="0" smtClean="0">
                <a:ea typeface="ＭＳ Ｐゴシック" pitchFamily="34" charset="-128"/>
              </a:rPr>
              <a:t>, Ch6)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dirty="0" smtClean="0">
                <a:ea typeface="ＭＳ Ｐゴシック" pitchFamily="34" charset="-128"/>
              </a:rPr>
              <a:t>A model of computation assigns semantics 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 (meaning) to the syntax defined in the actor model.</a:t>
            </a:r>
          </a:p>
          <a:p>
            <a:pPr marL="0" indent="0" eaLnBrk="1" hangingPunct="1"/>
            <a:endParaRPr lang="en-US" dirty="0" smtClean="0">
              <a:ea typeface="ＭＳ Ｐゴシック" pitchFamily="34" charset="-128"/>
            </a:endParaRPr>
          </a:p>
          <a:p>
            <a:pPr marL="0" indent="0" eaLnBrk="1" hangingPunct="1"/>
            <a:r>
              <a:rPr lang="en-US" dirty="0" smtClean="0">
                <a:ea typeface="ＭＳ Ｐゴシック" pitchFamily="34" charset="-128"/>
              </a:rPr>
              <a:t>The </a:t>
            </a:r>
            <a:r>
              <a:rPr lang="en-US" dirty="0" err="1" smtClean="0">
                <a:ea typeface="ＭＳ Ｐゴシック" pitchFamily="34" charset="-128"/>
              </a:rPr>
              <a:t>MoC</a:t>
            </a:r>
            <a:r>
              <a:rPr lang="en-US" dirty="0" smtClean="0">
                <a:ea typeface="ＭＳ Ｐゴシック" pitchFamily="34" charset="-128"/>
              </a:rPr>
              <a:t> gives operational rules for executing a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  model. </a:t>
            </a:r>
          </a:p>
          <a:p>
            <a:pPr marL="482600" lvl="1" indent="0" eaLnBrk="1" hangingPunct="1"/>
            <a:r>
              <a:rPr lang="en-US" dirty="0" smtClean="0">
                <a:ea typeface="ＭＳ Ｐゴシック" pitchFamily="34" charset="-128"/>
              </a:rPr>
              <a:t>These rules determine when actors perform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  internal computation, update their internal state,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  and perform external communication. </a:t>
            </a:r>
          </a:p>
          <a:p>
            <a:pPr marL="0" indent="0" eaLnBrk="1" hangingPunct="1"/>
            <a:endParaRPr lang="en-US" dirty="0" smtClean="0">
              <a:ea typeface="ＭＳ Ｐゴシック" pitchFamily="34" charset="-128"/>
            </a:endParaRPr>
          </a:p>
          <a:p>
            <a:pPr marL="0" indent="0" eaLnBrk="1" hangingPunct="1"/>
            <a:r>
              <a:rPr lang="en-US" dirty="0" smtClean="0">
                <a:ea typeface="ＭＳ Ｐゴシック" pitchFamily="34" charset="-128"/>
              </a:rPr>
              <a:t> An </a:t>
            </a:r>
            <a:r>
              <a:rPr lang="en-US" dirty="0" err="1" smtClean="0">
                <a:ea typeface="ＭＳ Ｐゴシック" pitchFamily="34" charset="-128"/>
              </a:rPr>
              <a:t>MoC</a:t>
            </a:r>
            <a:r>
              <a:rPr lang="en-US" dirty="0" smtClean="0">
                <a:ea typeface="ＭＳ Ｐゴシック" pitchFamily="34" charset="-128"/>
              </a:rPr>
              <a:t> also defines the nature of communication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  between components (e.g., buffered I/O).</a:t>
            </a:r>
          </a:p>
          <a:p>
            <a:pPr marL="0" indent="0"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Recall: Actor Model for State Machines</a:t>
            </a:r>
          </a:p>
        </p:txBody>
      </p:sp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839200" cy="4800600"/>
          </a:xfrm>
        </p:spPr>
        <p:txBody>
          <a:bodyPr/>
          <a:lstStyle/>
          <a:p>
            <a:pPr marL="0" indent="0"/>
            <a:r>
              <a:rPr lang="en-US" smtClean="0">
                <a:ea typeface="ＭＳ Ｐゴシック" pitchFamily="34" charset="-128"/>
              </a:rPr>
              <a:t>Expose inputs and outputs, enabling composition:</a:t>
            </a:r>
          </a:p>
        </p:txBody>
      </p:sp>
      <p:pic>
        <p:nvPicPr>
          <p:cNvPr id="7171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362200"/>
            <a:ext cx="4724400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Recall: Actor Model of Continuous-Time Systems</a:t>
            </a:r>
          </a:p>
        </p:txBody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4483224" cy="4800600"/>
          </a:xfrm>
        </p:spPr>
        <p:txBody>
          <a:bodyPr/>
          <a:lstStyle/>
          <a:p>
            <a:pPr marL="0" indent="0" eaLnBrk="1" hangingPunct="1"/>
            <a:r>
              <a:rPr lang="en-US" dirty="0" smtClean="0">
                <a:ea typeface="ＭＳ Ｐゴシック" pitchFamily="34" charset="-128"/>
              </a:rPr>
              <a:t>A </a:t>
            </a:r>
            <a:r>
              <a:rPr lang="en-US" i="1" dirty="0" smtClean="0">
                <a:ea typeface="ＭＳ Ｐゴシック" pitchFamily="34" charset="-128"/>
              </a:rPr>
              <a:t>system</a:t>
            </a:r>
            <a:r>
              <a:rPr lang="en-US" dirty="0" smtClean="0">
                <a:ea typeface="ＭＳ Ｐゴシック" pitchFamily="34" charset="-128"/>
              </a:rPr>
              <a:t> is a function that accepts an input </a:t>
            </a:r>
            <a:r>
              <a:rPr lang="en-US" i="1" dirty="0" smtClean="0">
                <a:ea typeface="ＭＳ Ｐゴシック" pitchFamily="34" charset="-128"/>
              </a:rPr>
              <a:t>signal</a:t>
            </a:r>
            <a:r>
              <a:rPr lang="en-US" dirty="0" smtClean="0">
                <a:ea typeface="ＭＳ Ｐゴシック" pitchFamily="34" charset="-128"/>
              </a:rPr>
              <a:t> and yields an output signal.</a:t>
            </a:r>
          </a:p>
          <a:p>
            <a:pPr marL="0" indent="0" eaLnBrk="1" hangingPunct="1"/>
            <a:endParaRPr lang="en-US" dirty="0" smtClean="0">
              <a:ea typeface="ＭＳ Ｐゴシック" pitchFamily="34" charset="-128"/>
            </a:endParaRPr>
          </a:p>
          <a:p>
            <a:pPr marL="0" indent="0" eaLnBrk="1" hangingPunct="1"/>
            <a:r>
              <a:rPr lang="en-US" dirty="0" smtClean="0">
                <a:ea typeface="ＭＳ Ｐゴシック" pitchFamily="34" charset="-128"/>
              </a:rPr>
              <a:t>The domain and range of the system function are sets of signals, which themselves are functions.</a:t>
            </a:r>
          </a:p>
          <a:p>
            <a:pPr marL="0" indent="0" eaLnBrk="1" hangingPunct="1"/>
            <a:endParaRPr lang="en-US" dirty="0" smtClean="0">
              <a:ea typeface="ＭＳ Ｐゴシック" pitchFamily="34" charset="-128"/>
            </a:endParaRPr>
          </a:p>
          <a:p>
            <a:pPr marL="0" indent="0" eaLnBrk="1" hangingPunct="1"/>
            <a:r>
              <a:rPr lang="en-US" dirty="0" smtClean="0">
                <a:ea typeface="ＭＳ Ｐゴシック" pitchFamily="34" charset="-128"/>
              </a:rPr>
              <a:t>Parameters may affect the definition of the function </a:t>
            </a:r>
            <a:r>
              <a:rPr lang="en-US" i="1" dirty="0" smtClean="0">
                <a:ea typeface="ＭＳ Ｐゴシック" pitchFamily="34" charset="-128"/>
              </a:rPr>
              <a:t>S</a:t>
            </a:r>
            <a:r>
              <a:rPr lang="en-US" dirty="0" smtClean="0">
                <a:ea typeface="ＭＳ Ｐゴシック" pitchFamily="34" charset="-128"/>
              </a:rPr>
              <a:t>.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524000"/>
            <a:ext cx="4275584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5838" y="3438525"/>
            <a:ext cx="3800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6450" y="4191000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4905375"/>
            <a:ext cx="32385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219200"/>
            <a:ext cx="54102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Recall: Actor model of the helicopter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4267200" cy="4800600"/>
          </a:xfrm>
        </p:spPr>
        <p:txBody>
          <a:bodyPr/>
          <a:lstStyle/>
          <a:p>
            <a:pPr marL="0" indent="0" eaLnBrk="1" hangingPunct="1"/>
            <a:r>
              <a:rPr lang="en-US" smtClean="0">
                <a:ea typeface="ＭＳ Ｐゴシック" pitchFamily="34" charset="-128"/>
              </a:rPr>
              <a:t>Input is the net torque of the tail rotor and the top rotor. Output is the angular velocity around the </a:t>
            </a:r>
            <a:r>
              <a:rPr lang="en-US" i="1" smtClean="0">
                <a:ea typeface="ＭＳ Ｐゴシック" pitchFamily="34" charset="-128"/>
              </a:rPr>
              <a:t>y</a:t>
            </a:r>
            <a:r>
              <a:rPr lang="en-US" smtClean="0">
                <a:ea typeface="ＭＳ Ｐゴシック" pitchFamily="34" charset="-128"/>
              </a:rPr>
              <a:t> axis.</a:t>
            </a:r>
          </a:p>
          <a:p>
            <a:pPr marL="0" indent="0"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4267200"/>
            <a:ext cx="51625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304800" y="3810000"/>
            <a:ext cx="3429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sz="2600" baseline="0">
                <a:solidFill>
                  <a:schemeClr val="bg2"/>
                </a:solidFill>
              </a:rPr>
              <a:t>Parameters of the model are shown in the box. The input and output relation is given by the equation to the right.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980728"/>
            <a:ext cx="8585200" cy="5496272"/>
          </a:xfrm>
        </p:spPr>
        <p:txBody>
          <a:bodyPr/>
          <a:lstStyle/>
          <a:p>
            <a:r>
              <a:rPr lang="en-US" dirty="0" smtClean="0"/>
              <a:t>system</a:t>
            </a:r>
          </a:p>
          <a:p>
            <a:pPr lvl="1"/>
            <a:r>
              <a:rPr lang="en-US" dirty="0" smtClean="0"/>
              <a:t>system is just a combination of parts</a:t>
            </a:r>
          </a:p>
          <a:p>
            <a:pPr lvl="1"/>
            <a:r>
              <a:rPr lang="en-US" dirty="0" smtClean="0"/>
              <a:t>physical system, realized in matter</a:t>
            </a:r>
          </a:p>
          <a:p>
            <a:pPr lvl="1"/>
            <a:r>
              <a:rPr lang="en-US" dirty="0" smtClean="0"/>
              <a:t>logical system, like software and algorithms</a:t>
            </a:r>
          </a:p>
          <a:p>
            <a:r>
              <a:rPr lang="en-US" dirty="0" smtClean="0"/>
              <a:t>dynamics of a system</a:t>
            </a:r>
          </a:p>
          <a:p>
            <a:pPr lvl="1"/>
            <a:r>
              <a:rPr lang="en-US" dirty="0" smtClean="0"/>
              <a:t>evolution in time</a:t>
            </a:r>
          </a:p>
          <a:p>
            <a:endParaRPr lang="en-US" dirty="0" smtClean="0"/>
          </a:p>
          <a:p>
            <a:r>
              <a:rPr lang="en-US" dirty="0" smtClean="0"/>
              <a:t>modeling a system: </a:t>
            </a:r>
          </a:p>
          <a:p>
            <a:pPr lvl="1"/>
            <a:r>
              <a:rPr lang="en-US" dirty="0" smtClean="0"/>
              <a:t>abstraction, formal?</a:t>
            </a:r>
          </a:p>
          <a:p>
            <a:pPr lvl="1"/>
            <a:r>
              <a:rPr lang="en-US" dirty="0" smtClean="0"/>
              <a:t>description of certain aspects (could be static and/or dynamic aspects)</a:t>
            </a:r>
          </a:p>
          <a:p>
            <a:pPr lvl="1"/>
            <a:r>
              <a:rPr lang="en-US" dirty="0" smtClean="0"/>
              <a:t>distinction between aspect models and design (for synthesis) models</a:t>
            </a:r>
          </a:p>
          <a:p>
            <a:r>
              <a:rPr lang="en-US" dirty="0" smtClean="0"/>
              <a:t>Q: why do we make models?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Recall: Composition of actor models</a:t>
            </a:r>
          </a:p>
        </p:txBody>
      </p:sp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175" y="3457575"/>
            <a:ext cx="568642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200525"/>
            <a:ext cx="11811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1900" y="4295775"/>
            <a:ext cx="12573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3152775"/>
            <a:ext cx="11715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400175"/>
            <a:ext cx="3276600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Line 16"/>
          <p:cNvSpPr>
            <a:spLocks noChangeShapeType="1"/>
          </p:cNvSpPr>
          <p:nvPr/>
        </p:nvSpPr>
        <p:spPr bwMode="auto">
          <a:xfrm flipV="1">
            <a:off x="2362200" y="1781175"/>
            <a:ext cx="46482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8" name="Line 17"/>
          <p:cNvSpPr>
            <a:spLocks noChangeShapeType="1"/>
          </p:cNvSpPr>
          <p:nvPr/>
        </p:nvSpPr>
        <p:spPr bwMode="auto">
          <a:xfrm flipV="1">
            <a:off x="6781800" y="2543175"/>
            <a:ext cx="129540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Recall: Feedback Composition</a:t>
            </a:r>
          </a:p>
        </p:txBody>
      </p:sp>
      <p:pic>
        <p:nvPicPr>
          <p:cNvPr id="1126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304925"/>
            <a:ext cx="6172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657600"/>
            <a:ext cx="47529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 Box 19"/>
          <p:cNvSpPr txBox="1">
            <a:spLocks noChangeArrowheads="1"/>
          </p:cNvSpPr>
          <p:nvPr/>
        </p:nvSpPr>
        <p:spPr bwMode="auto">
          <a:xfrm>
            <a:off x="5759450" y="3733800"/>
            <a:ext cx="3155950" cy="2282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aseline="0"/>
              <a:t>Angular velocity appears </a:t>
            </a:r>
            <a:r>
              <a:rPr lang="en-US" sz="2400" baseline="0">
                <a:solidFill>
                  <a:srgbClr val="0000FF"/>
                </a:solidFill>
              </a:rPr>
              <a:t>on both sides</a:t>
            </a:r>
            <a:r>
              <a:rPr lang="en-US" sz="2400" baseline="0"/>
              <a:t>. The semantics (meaning) of the model is the solution to this equation.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Observation: Any Composition is a </a:t>
            </a:r>
            <a:br>
              <a:rPr lang="en-US" smtClean="0">
                <a:ea typeface="ＭＳ Ｐゴシック" pitchFamily="34" charset="-128"/>
              </a:rPr>
            </a:br>
            <a:r>
              <a:rPr lang="en-US" smtClean="0">
                <a:ea typeface="ＭＳ Ｐゴシック" pitchFamily="34" charset="-128"/>
              </a:rPr>
              <a:t>Feedback Composition</a:t>
            </a:r>
          </a:p>
        </p:txBody>
      </p:sp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5486400" cy="4581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4724400" y="4198938"/>
            <a:ext cx="903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baseline="0">
                <a:solidFill>
                  <a:schemeClr val="tx2"/>
                </a:solidFill>
                <a:latin typeface="Times New Roman" pitchFamily="18" charset="0"/>
              </a:rPr>
              <a:t>s</a:t>
            </a:r>
            <a:r>
              <a:rPr lang="en-US" sz="2000" baseline="0">
                <a:solidFill>
                  <a:schemeClr val="tx2"/>
                </a:solidFill>
              </a:rPr>
              <a:t> </a:t>
            </a:r>
            <a:r>
              <a:rPr lang="en-US" sz="2000" baseline="0">
                <a:solidFill>
                  <a:schemeClr val="tx2"/>
                </a:solidFill>
                <a:sym typeface="Symbol" pitchFamily="18" charset="2"/>
              </a:rPr>
              <a:t> </a:t>
            </a:r>
            <a:r>
              <a:rPr lang="en-US" sz="2000" i="1" baseline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S </a:t>
            </a:r>
            <a:r>
              <a:rPr lang="en-US" sz="2000" i="1" baseline="3000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N</a:t>
            </a:r>
          </a:p>
        </p:txBody>
      </p:sp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895600"/>
            <a:ext cx="335280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5791200" y="4572000"/>
            <a:ext cx="32559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aseline="0">
                <a:solidFill>
                  <a:srgbClr val="CC0000"/>
                </a:solidFill>
              </a:rPr>
              <a:t>The behavior of the system is a </a:t>
            </a:r>
            <a:r>
              <a:rPr lang="ja-JP" altLang="en-US" sz="2000" baseline="0">
                <a:solidFill>
                  <a:srgbClr val="CC0000"/>
                </a:solidFill>
              </a:rPr>
              <a:t>“</a:t>
            </a:r>
            <a:r>
              <a:rPr lang="en-US" altLang="ja-JP" sz="2000" baseline="0">
                <a:solidFill>
                  <a:srgbClr val="CC0000"/>
                </a:solidFill>
              </a:rPr>
              <a:t>fixed point.</a:t>
            </a:r>
            <a:r>
              <a:rPr lang="ja-JP" altLang="en-US" sz="2000" baseline="0">
                <a:solidFill>
                  <a:srgbClr val="CC0000"/>
                </a:solidFill>
              </a:rPr>
              <a:t>”</a:t>
            </a:r>
            <a:endParaRPr lang="en-US" sz="2000" baseline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Model of Computation (MoC):</a:t>
            </a:r>
            <a:br>
              <a:rPr lang="en-US" smtClean="0">
                <a:ea typeface="ＭＳ Ｐゴシック" pitchFamily="34" charset="-128"/>
              </a:rPr>
            </a:br>
            <a:r>
              <a:rPr lang="en-US" smtClean="0">
                <a:ea typeface="ＭＳ Ｐゴシック" pitchFamily="34" charset="-128"/>
              </a:rPr>
              <a:t>Continuous Time (CT)</a:t>
            </a:r>
          </a:p>
        </p:txBody>
      </p:sp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00200"/>
            <a:ext cx="6172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488" y="3789363"/>
            <a:ext cx="5584825" cy="200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Discrete-Time (DT) Actor Models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962400"/>
            <a:ext cx="8610600" cy="2514600"/>
          </a:xfrm>
        </p:spPr>
        <p:txBody>
          <a:bodyPr/>
          <a:lstStyle/>
          <a:p>
            <a:pPr marL="0" indent="0" eaLnBrk="1" hangingPunct="1"/>
            <a:r>
              <a:rPr lang="en-US" smtClean="0">
                <a:ea typeface="ＭＳ Ｐゴシック" pitchFamily="34" charset="-128"/>
              </a:rPr>
              <a:t>Discrete-time helicopter model looks the same: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505325"/>
            <a:ext cx="6172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19200"/>
            <a:ext cx="6810375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304800" y="190500"/>
            <a:ext cx="8610600" cy="952500"/>
          </a:xfrm>
        </p:spPr>
        <p:txBody>
          <a:bodyPr/>
          <a:lstStyle/>
          <a:p>
            <a:r>
              <a:rPr lang="en-US" sz="3600" dirty="0" smtClean="0">
                <a:ea typeface="ＭＳ Ｐゴシック" pitchFamily="34" charset="-128"/>
              </a:rPr>
              <a:t>Time-Triggered Reactions of </a:t>
            </a:r>
            <a:r>
              <a:rPr lang="en-US" sz="3600" dirty="0" err="1" smtClean="0">
                <a:ea typeface="ＭＳ Ｐゴシック" pitchFamily="34" charset="-128"/>
              </a:rPr>
              <a:t>FSMs</a:t>
            </a:r>
            <a:r>
              <a:rPr lang="en-US" sz="3600" dirty="0" smtClean="0">
                <a:ea typeface="ＭＳ Ｐゴシック" pitchFamily="34" charset="-128"/>
              </a:rPr>
              <a:t> use a </a:t>
            </a:r>
            <a:br>
              <a:rPr lang="en-US" sz="3600" dirty="0" smtClean="0">
                <a:ea typeface="ＭＳ Ｐゴシック" pitchFamily="34" charset="-128"/>
              </a:rPr>
            </a:br>
            <a:r>
              <a:rPr lang="en-US" sz="3600" dirty="0" smtClean="0">
                <a:ea typeface="ＭＳ Ｐゴシック" pitchFamily="34" charset="-128"/>
              </a:rPr>
              <a:t>Discrete-Time </a:t>
            </a:r>
            <a:r>
              <a:rPr lang="en-US" sz="3600" dirty="0" err="1" smtClean="0">
                <a:ea typeface="ＭＳ Ｐゴシック" pitchFamily="34" charset="-128"/>
              </a:rPr>
              <a:t>MoC</a:t>
            </a:r>
            <a:endParaRPr lang="en-US" sz="3600" dirty="0" smtClean="0">
              <a:ea typeface="ＭＳ Ｐゴシック" pitchFamily="34" charset="-128"/>
            </a:endParaRPr>
          </a:p>
        </p:txBody>
      </p:sp>
      <p:sp>
        <p:nvSpPr>
          <p:cNvPr id="16386" name="Isosceles Triangle 4"/>
          <p:cNvSpPr>
            <a:spLocks noChangeArrowheads="1"/>
          </p:cNvSpPr>
          <p:nvPr/>
        </p:nvSpPr>
        <p:spPr bwMode="auto">
          <a:xfrm rot="5400000">
            <a:off x="5943600" y="1752600"/>
            <a:ext cx="228600" cy="2286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tx2"/>
            </a:solidFill>
            <a:round/>
            <a:headEnd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387" name="Isosceles Triangle 5"/>
          <p:cNvSpPr>
            <a:spLocks noChangeArrowheads="1"/>
          </p:cNvSpPr>
          <p:nvPr/>
        </p:nvSpPr>
        <p:spPr bwMode="auto">
          <a:xfrm rot="5400000">
            <a:off x="5943600" y="2438400"/>
            <a:ext cx="228600" cy="2286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tx2"/>
            </a:solidFill>
            <a:round/>
            <a:headEnd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388" name="Isosceles Triangle 6"/>
          <p:cNvSpPr>
            <a:spLocks noChangeArrowheads="1"/>
          </p:cNvSpPr>
          <p:nvPr/>
        </p:nvSpPr>
        <p:spPr bwMode="auto">
          <a:xfrm rot="5400000">
            <a:off x="5943600" y="3128963"/>
            <a:ext cx="228600" cy="2286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tx2"/>
            </a:solidFill>
            <a:round/>
            <a:headEnd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389" name="Isosceles Triangle 7"/>
          <p:cNvSpPr>
            <a:spLocks noChangeArrowheads="1"/>
          </p:cNvSpPr>
          <p:nvPr/>
        </p:nvSpPr>
        <p:spPr bwMode="auto">
          <a:xfrm rot="5400000">
            <a:off x="4648200" y="5029200"/>
            <a:ext cx="228600" cy="2286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tx2"/>
            </a:solidFill>
            <a:round/>
            <a:headEnd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6172200" y="2133600"/>
            <a:ext cx="606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Times New Roman" pitchFamily="18" charset="0"/>
                <a:cs typeface="Times New Roman" pitchFamily="18" charset="0"/>
              </a:rPr>
              <a:t>sigG</a:t>
            </a:r>
          </a:p>
        </p:txBody>
      </p:sp>
      <p:sp>
        <p:nvSpPr>
          <p:cNvPr id="16391" name="TextBox 10"/>
          <p:cNvSpPr txBox="1">
            <a:spLocks noChangeArrowheads="1"/>
          </p:cNvSpPr>
          <p:nvPr/>
        </p:nvSpPr>
        <p:spPr bwMode="auto">
          <a:xfrm>
            <a:off x="6172200" y="1443038"/>
            <a:ext cx="5826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Times New Roman" pitchFamily="18" charset="0"/>
                <a:cs typeface="Times New Roman" pitchFamily="18" charset="0"/>
              </a:rPr>
              <a:t>sigY</a:t>
            </a:r>
          </a:p>
        </p:txBody>
      </p:sp>
      <p:sp>
        <p:nvSpPr>
          <p:cNvPr id="16392" name="TextBox 11"/>
          <p:cNvSpPr txBox="1">
            <a:spLocks noChangeArrowheads="1"/>
          </p:cNvSpPr>
          <p:nvPr/>
        </p:nvSpPr>
        <p:spPr bwMode="auto">
          <a:xfrm>
            <a:off x="6172200" y="2738438"/>
            <a:ext cx="5826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Times New Roman" pitchFamily="18" charset="0"/>
                <a:cs typeface="Times New Roman" pitchFamily="18" charset="0"/>
              </a:rPr>
              <a:t>sigR</a:t>
            </a:r>
          </a:p>
        </p:txBody>
      </p:sp>
      <p:sp>
        <p:nvSpPr>
          <p:cNvPr id="16393" name="TextBox 12"/>
          <p:cNvSpPr txBox="1">
            <a:spLocks noChangeArrowheads="1"/>
          </p:cNvSpPr>
          <p:nvPr/>
        </p:nvSpPr>
        <p:spPr bwMode="auto">
          <a:xfrm>
            <a:off x="3827463" y="4648200"/>
            <a:ext cx="5826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Times New Roman" pitchFamily="18" charset="0"/>
                <a:cs typeface="Times New Roman" pitchFamily="18" charset="0"/>
              </a:rPr>
              <a:t>sigR</a:t>
            </a:r>
          </a:p>
        </p:txBody>
      </p:sp>
      <p:cxnSp>
        <p:nvCxnSpPr>
          <p:cNvPr id="16394" name="Shape 21"/>
          <p:cNvCxnSpPr>
            <a:cxnSpLocks noChangeShapeType="1"/>
            <a:stCxn id="16388" idx="0"/>
            <a:endCxn id="16389" idx="3"/>
          </p:cNvCxnSpPr>
          <p:nvPr/>
        </p:nvCxnSpPr>
        <p:spPr bwMode="auto">
          <a:xfrm flipH="1">
            <a:off x="4648200" y="3243263"/>
            <a:ext cx="1524000" cy="1900237"/>
          </a:xfrm>
          <a:prstGeom prst="bentConnector5">
            <a:avLst>
              <a:gd name="adj1" fmla="val -28394"/>
              <a:gd name="adj2" fmla="val 61935"/>
              <a:gd name="adj3" fmla="val 155926"/>
            </a:avLst>
          </a:prstGeom>
          <a:noFill/>
          <a:ln w="28575">
            <a:solidFill>
              <a:schemeClr val="tx2"/>
            </a:solidFill>
            <a:round/>
            <a:headEnd/>
            <a:tailEnd type="arrow" w="med" len="med"/>
          </a:ln>
        </p:spPr>
      </p:cxnSp>
      <p:pic>
        <p:nvPicPr>
          <p:cNvPr id="16395" name="Picture 2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3000"/>
            <a:ext cx="5791200" cy="2927350"/>
          </a:xfrm>
          <a:prstGeom prst="rect">
            <a:avLst/>
          </a:prstGeom>
          <a:noFill/>
          <a:ln w="9525">
            <a:solidFill>
              <a:srgbClr val="336666"/>
            </a:solidFill>
            <a:miter lim="800000"/>
            <a:headEnd/>
            <a:tailEnd/>
          </a:ln>
        </p:spPr>
      </p:pic>
      <p:sp>
        <p:nvSpPr>
          <p:cNvPr id="16396" name="Isosceles Triangle 4"/>
          <p:cNvSpPr>
            <a:spLocks noChangeArrowheads="1"/>
          </p:cNvSpPr>
          <p:nvPr/>
        </p:nvSpPr>
        <p:spPr bwMode="auto">
          <a:xfrm rot="5400000">
            <a:off x="8001000" y="5105400"/>
            <a:ext cx="228600" cy="2286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tx2"/>
            </a:solidFill>
            <a:round/>
            <a:headEnd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397" name="Isosceles Triangle 5"/>
          <p:cNvSpPr>
            <a:spLocks noChangeArrowheads="1"/>
          </p:cNvSpPr>
          <p:nvPr/>
        </p:nvSpPr>
        <p:spPr bwMode="auto">
          <a:xfrm rot="5400000">
            <a:off x="8001000" y="5791200"/>
            <a:ext cx="228600" cy="2286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tx2"/>
            </a:solidFill>
            <a:round/>
            <a:headEnd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398" name="TextBox 9"/>
          <p:cNvSpPr txBox="1">
            <a:spLocks noChangeArrowheads="1"/>
          </p:cNvSpPr>
          <p:nvPr/>
        </p:nvSpPr>
        <p:spPr bwMode="auto">
          <a:xfrm>
            <a:off x="8229600" y="5486400"/>
            <a:ext cx="6461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Times New Roman" pitchFamily="18" charset="0"/>
                <a:cs typeface="Times New Roman" pitchFamily="18" charset="0"/>
              </a:rPr>
              <a:t>pedR</a:t>
            </a:r>
          </a:p>
        </p:txBody>
      </p:sp>
      <p:sp>
        <p:nvSpPr>
          <p:cNvPr id="16399" name="TextBox 10"/>
          <p:cNvSpPr txBox="1">
            <a:spLocks noChangeArrowheads="1"/>
          </p:cNvSpPr>
          <p:nvPr/>
        </p:nvSpPr>
        <p:spPr bwMode="auto">
          <a:xfrm>
            <a:off x="8229600" y="4795838"/>
            <a:ext cx="669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Times New Roman" pitchFamily="18" charset="0"/>
                <a:cs typeface="Times New Roman" pitchFamily="18" charset="0"/>
              </a:rPr>
              <a:t>pedG</a:t>
            </a:r>
          </a:p>
        </p:txBody>
      </p:sp>
      <p:pic>
        <p:nvPicPr>
          <p:cNvPr id="16400" name="Picture 3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495800"/>
            <a:ext cx="3100388" cy="2070100"/>
          </a:xfrm>
          <a:prstGeom prst="rect">
            <a:avLst/>
          </a:prstGeom>
          <a:noFill/>
          <a:ln w="9525">
            <a:solidFill>
              <a:srgbClr val="33666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Mixed Signal Models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dirty="0" smtClean="0">
                <a:ea typeface="ＭＳ Ｐゴシック" pitchFamily="34" charset="-128"/>
              </a:rPr>
              <a:t>A more reasonable model of a discrete helicopter controller would be a mixed-signal model:</a:t>
            </a:r>
          </a:p>
          <a:p>
            <a:pPr marL="0" indent="0" eaLnBrk="1" hangingPunct="1">
              <a:lnSpc>
                <a:spcPct val="90000"/>
              </a:lnSpc>
            </a:pPr>
            <a:endParaRPr lang="en-US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</a:pPr>
            <a:endParaRPr lang="en-US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</a:pPr>
            <a:endParaRPr lang="en-US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</a:pPr>
            <a:endParaRPr lang="en-US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</a:pPr>
            <a:endParaRPr lang="en-US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</a:pPr>
            <a:endParaRPr lang="en-US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dirty="0" smtClean="0">
                <a:ea typeface="ＭＳ Ｐゴシック" pitchFamily="34" charset="-128"/>
              </a:rPr>
              <a:t>Signals inside the blue area are continuous-time signals, and the ones outside are discrete-time signals.</a:t>
            </a: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18" y="2204864"/>
            <a:ext cx="8412746" cy="232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600" smtClean="0">
                <a:ea typeface="ＭＳ Ｐゴシック" pitchFamily="34" charset="-128"/>
              </a:rPr>
              <a:t>To jointly model discrete and continuous-time signals in the same MoC, use the notion of </a:t>
            </a:r>
            <a:r>
              <a:rPr lang="ja-JP" altLang="en-US" sz="2600" smtClean="0">
                <a:ea typeface="ＭＳ Ｐゴシック" pitchFamily="34" charset="-128"/>
              </a:rPr>
              <a:t>“</a:t>
            </a:r>
            <a:r>
              <a:rPr lang="en-US" altLang="ja-JP" sz="2600" smtClean="0">
                <a:ea typeface="ＭＳ Ｐゴシック" pitchFamily="34" charset="-128"/>
              </a:rPr>
              <a:t>absent</a:t>
            </a:r>
            <a:r>
              <a:rPr lang="ja-JP" altLang="en-US" sz="2600" smtClean="0">
                <a:ea typeface="ＭＳ Ｐゴシック" pitchFamily="34" charset="-128"/>
              </a:rPr>
              <a:t>”</a:t>
            </a:r>
            <a:r>
              <a:rPr lang="en-US" altLang="ja-JP" sz="2600" smtClean="0">
                <a:ea typeface="ＭＳ Ｐゴシック" pitchFamily="34" charset="-128"/>
              </a:rPr>
              <a:t> values</a:t>
            </a:r>
            <a:endParaRPr lang="en-US" sz="2600" smtClean="0">
              <a:ea typeface="ＭＳ Ｐゴシック" pitchFamily="34" charset="-128"/>
            </a:endParaRP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142" y="1916832"/>
            <a:ext cx="7417083" cy="349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228600" y="5791200"/>
            <a:ext cx="861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aseline="0"/>
              <a:t>Event-triggered composition of state machines uses a discrete-event MoC.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Models of Computation (</a:t>
            </a:r>
            <a:r>
              <a:rPr lang="en-US" dirty="0" err="1" smtClean="0"/>
              <a:t>MoCs</a:t>
            </a:r>
            <a:r>
              <a:rPr lang="en-US" dirty="0" smtClean="0"/>
              <a:t>, Ch6)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980728"/>
            <a:ext cx="8585200" cy="5616624"/>
          </a:xfrm>
        </p:spPr>
        <p:txBody>
          <a:bodyPr/>
          <a:lstStyle/>
          <a:p>
            <a:r>
              <a:rPr lang="en-US" dirty="0" smtClean="0"/>
              <a:t>Synchronous-Reactive</a:t>
            </a:r>
          </a:p>
          <a:p>
            <a:pPr lvl="1"/>
            <a:r>
              <a:rPr lang="en-US" dirty="0" smtClean="0"/>
              <a:t>global clock triggers execution of all actors (simultaneous, synchronous) and instantaneous</a:t>
            </a:r>
          </a:p>
          <a:p>
            <a:pPr lvl="1"/>
            <a:r>
              <a:rPr lang="en-US" dirty="0" smtClean="0"/>
              <a:t>execution does </a:t>
            </a:r>
            <a:r>
              <a:rPr lang="en-US" b="1" dirty="0" smtClean="0"/>
              <a:t>not</a:t>
            </a:r>
            <a:r>
              <a:rPr lang="en-US" dirty="0" smtClean="0"/>
              <a:t> take time</a:t>
            </a:r>
          </a:p>
          <a:p>
            <a:pPr lvl="1"/>
            <a:r>
              <a:rPr lang="en-US" dirty="0" smtClean="0"/>
              <a:t>languages: </a:t>
            </a:r>
            <a:r>
              <a:rPr lang="en-US" dirty="0" err="1" smtClean="0"/>
              <a:t>Esterel</a:t>
            </a:r>
            <a:r>
              <a:rPr lang="en-US" dirty="0" smtClean="0"/>
              <a:t>, </a:t>
            </a:r>
            <a:r>
              <a:rPr lang="en-US" dirty="0" err="1" smtClean="0"/>
              <a:t>Lustre</a:t>
            </a:r>
            <a:r>
              <a:rPr lang="en-US" dirty="0" smtClean="0"/>
              <a:t>, </a:t>
            </a:r>
            <a:r>
              <a:rPr lang="en-US" dirty="0" err="1" smtClean="0"/>
              <a:t>Statecharts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Models of Computation (</a:t>
            </a:r>
            <a:r>
              <a:rPr lang="en-US" dirty="0" err="1" smtClean="0"/>
              <a:t>MoCs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Dataflow</a:t>
            </a:r>
          </a:p>
          <a:p>
            <a:pPr lvl="1"/>
            <a:r>
              <a:rPr lang="en-US" dirty="0" smtClean="0"/>
              <a:t>asynchronous execution</a:t>
            </a:r>
          </a:p>
          <a:p>
            <a:pPr lvl="1"/>
            <a:r>
              <a:rPr lang="en-US" dirty="0" smtClean="0"/>
              <a:t>actor dependences due to flow of data</a:t>
            </a:r>
          </a:p>
          <a:p>
            <a:pPr lvl="1"/>
            <a:r>
              <a:rPr lang="en-US" dirty="0" smtClean="0"/>
              <a:t>communication between actors : sequence of messages (called tokens)</a:t>
            </a:r>
          </a:p>
          <a:p>
            <a:pPr lvl="1"/>
            <a:r>
              <a:rPr lang="en-US" dirty="0" smtClean="0"/>
              <a:t>actor executes (fires) if (sufficient) input data (tokens) are available </a:t>
            </a:r>
          </a:p>
          <a:p>
            <a:pPr lvl="1"/>
            <a:r>
              <a:rPr lang="en-US" dirty="0" smtClean="0"/>
              <a:t>Many models: </a:t>
            </a:r>
            <a:r>
              <a:rPr lang="en-US" dirty="0" err="1" smtClean="0"/>
              <a:t>SDF</a:t>
            </a:r>
            <a:r>
              <a:rPr lang="en-US" dirty="0" smtClean="0"/>
              <a:t>, </a:t>
            </a:r>
            <a:r>
              <a:rPr lang="en-US" dirty="0" err="1" smtClean="0"/>
              <a:t>HSDF</a:t>
            </a:r>
            <a:r>
              <a:rPr lang="en-US" dirty="0" smtClean="0"/>
              <a:t>, </a:t>
            </a:r>
            <a:r>
              <a:rPr lang="en-US" dirty="0" err="1" smtClean="0"/>
              <a:t>DynamicDF</a:t>
            </a:r>
            <a:r>
              <a:rPr lang="en-US" dirty="0" smtClean="0"/>
              <a:t>, Kahn Process Networks, etc.</a:t>
            </a:r>
          </a:p>
          <a:p>
            <a:pPr lvl="1"/>
            <a:r>
              <a:rPr lang="en-US" dirty="0" smtClean="0"/>
              <a:t>See e.g. Tuesday lecture of Bart </a:t>
            </a:r>
            <a:r>
              <a:rPr lang="en-US" dirty="0" err="1" smtClean="0"/>
              <a:t>Theelen</a:t>
            </a:r>
            <a:r>
              <a:rPr lang="en-US" dirty="0" smtClean="0"/>
              <a:t> and Friday lecture of </a:t>
            </a:r>
            <a:r>
              <a:rPr lang="en-US" dirty="0" err="1" smtClean="0"/>
              <a:t>Twan</a:t>
            </a:r>
            <a:r>
              <a:rPr lang="en-US" dirty="0" smtClean="0"/>
              <a:t> </a:t>
            </a:r>
            <a:r>
              <a:rPr lang="en-US" dirty="0" err="1" smtClean="0"/>
              <a:t>Basten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in the 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0838" indent="-350838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 smtClean="0">
                <a:ea typeface="ＭＳ Ｐゴシック" pitchFamily="34" charset="-128"/>
              </a:rPr>
              <a:t>Continuous-time models</a:t>
            </a:r>
          </a:p>
          <a:p>
            <a:pPr marL="693738" lvl="1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000" dirty="0" smtClean="0"/>
              <a:t>models of physical dynamics</a:t>
            </a:r>
          </a:p>
          <a:p>
            <a:pPr marL="693738" lvl="1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000" dirty="0" smtClean="0"/>
              <a:t>extended to </a:t>
            </a:r>
            <a:r>
              <a:rPr lang="ja-JP" altLang="en-US" sz="2000" smtClean="0">
                <a:ea typeface="ＭＳ Ｐゴシック" pitchFamily="34" charset="-128"/>
              </a:rPr>
              <a:t>“</a:t>
            </a:r>
            <a:r>
              <a:rPr lang="en-US" altLang="ja-JP" sz="2000" dirty="0" smtClean="0">
                <a:ea typeface="ＭＳ Ｐゴシック" pitchFamily="34" charset="-128"/>
              </a:rPr>
              <a:t>hybrid systems</a:t>
            </a:r>
            <a:r>
              <a:rPr lang="ja-JP" altLang="en-US" sz="2000" smtClean="0">
                <a:ea typeface="ＭＳ Ｐゴシック" pitchFamily="34" charset="-128"/>
              </a:rPr>
              <a:t>”</a:t>
            </a:r>
            <a:r>
              <a:rPr lang="en-US" altLang="ja-JP" sz="2000" dirty="0" smtClean="0">
                <a:ea typeface="ＭＳ Ｐゴシック" pitchFamily="34" charset="-128"/>
              </a:rPr>
              <a:t> to embrace computation</a:t>
            </a:r>
            <a:endParaRPr lang="en-US" sz="2000" dirty="0" smtClean="0"/>
          </a:p>
          <a:p>
            <a:pPr marL="350838" indent="-350838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 smtClean="0">
                <a:ea typeface="ＭＳ Ｐゴシック" pitchFamily="34" charset="-128"/>
              </a:rPr>
              <a:t>State machines</a:t>
            </a:r>
          </a:p>
          <a:p>
            <a:pPr marL="693738" lvl="1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000" dirty="0" smtClean="0"/>
              <a:t>sequential decision logic</a:t>
            </a:r>
          </a:p>
          <a:p>
            <a:pPr marL="350838" indent="-350838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 smtClean="0">
                <a:ea typeface="ＭＳ Ｐゴシック" pitchFamily="34" charset="-128"/>
              </a:rPr>
              <a:t>Synchronous/reactive concurrent composition</a:t>
            </a:r>
          </a:p>
          <a:p>
            <a:pPr marL="693738" lvl="1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000" dirty="0" smtClean="0"/>
              <a:t>concurrent computation</a:t>
            </a:r>
          </a:p>
          <a:p>
            <a:pPr marL="693738" lvl="1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000" dirty="0" smtClean="0"/>
              <a:t>composes well with state machines</a:t>
            </a:r>
          </a:p>
          <a:p>
            <a:pPr marL="350838" indent="-350838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 smtClean="0">
                <a:ea typeface="ＭＳ Ｐゴシック" pitchFamily="34" charset="-128"/>
              </a:rPr>
              <a:t>Dataflow models</a:t>
            </a:r>
          </a:p>
          <a:p>
            <a:pPr marL="693738" lvl="1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000" dirty="0" smtClean="0"/>
              <a:t>exploitable parallelism</a:t>
            </a:r>
          </a:p>
          <a:p>
            <a:pPr marL="693738" lvl="1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000" dirty="0" smtClean="0"/>
              <a:t>well suited to signal processing</a:t>
            </a:r>
          </a:p>
          <a:p>
            <a:pPr marL="350838" indent="-350838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 smtClean="0">
                <a:ea typeface="ＭＳ Ｐゴシック" pitchFamily="34" charset="-128"/>
              </a:rPr>
              <a:t>Discrete-event models</a:t>
            </a:r>
          </a:p>
          <a:p>
            <a:pPr marL="693738" lvl="1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000" dirty="0" smtClean="0"/>
              <a:t>explicit about time</a:t>
            </a:r>
          </a:p>
          <a:p>
            <a:pPr marL="350838" indent="-350838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 smtClean="0">
                <a:ea typeface="ＭＳ Ｐゴシック" pitchFamily="34" charset="-128"/>
              </a:rPr>
              <a:t>Time-driven</a:t>
            </a:r>
          </a:p>
          <a:p>
            <a:pPr marL="693738" lvl="1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000" dirty="0" smtClean="0"/>
              <a:t>suitable for periodic, timed actions</a:t>
            </a:r>
          </a:p>
          <a:p>
            <a:pPr marL="211138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en-US" sz="2400" dirty="0" smtClean="0"/>
              <a:t>Hybrid models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Models of Computation (</a:t>
            </a:r>
            <a:r>
              <a:rPr lang="en-US" dirty="0" err="1" smtClean="0"/>
              <a:t>MoCs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980728"/>
            <a:ext cx="8585200" cy="5616624"/>
          </a:xfrm>
        </p:spPr>
        <p:txBody>
          <a:bodyPr/>
          <a:lstStyle/>
          <a:p>
            <a:r>
              <a:rPr lang="en-US" dirty="0" smtClean="0"/>
              <a:t>Timed </a:t>
            </a:r>
          </a:p>
          <a:p>
            <a:pPr lvl="1"/>
            <a:r>
              <a:rPr lang="en-US" dirty="0" err="1" smtClean="0"/>
              <a:t>TTA</a:t>
            </a:r>
            <a:r>
              <a:rPr lang="en-US" dirty="0" smtClean="0"/>
              <a:t>: time triggered architecture</a:t>
            </a:r>
          </a:p>
          <a:p>
            <a:pPr lvl="1"/>
            <a:r>
              <a:rPr lang="en-US" dirty="0" smtClean="0"/>
              <a:t>Global clock triggers execution</a:t>
            </a:r>
          </a:p>
          <a:p>
            <a:pPr lvl="1"/>
            <a:r>
              <a:rPr lang="en-US" dirty="0" smtClean="0"/>
              <a:t>Comparable to </a:t>
            </a:r>
            <a:r>
              <a:rPr lang="en-US" dirty="0" err="1" smtClean="0"/>
              <a:t>Synchrounous</a:t>
            </a:r>
            <a:r>
              <a:rPr lang="en-US" dirty="0" smtClean="0"/>
              <a:t>-Reactive, but now: Actions take time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CPS example from </a:t>
            </a:r>
            <a:r>
              <a:rPr lang="en-US" dirty="0" err="1" smtClean="0"/>
              <a:t>Sorama</a:t>
            </a:r>
            <a:endParaRPr lang="en-US" dirty="0"/>
          </a:p>
        </p:txBody>
      </p:sp>
      <p:pic>
        <p:nvPicPr>
          <p:cNvPr id="3074" name="Picture 2" descr="D:\heco\onderwijs\ASCI\ASCIautumnschool-2014\Sorama-Emilio\Sorama_C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43486" y="-3126"/>
            <a:ext cx="5953171" cy="7488831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33256"/>
            <a:ext cx="1798449" cy="1124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Cutter</a:t>
            </a:r>
            <a:endParaRPr lang="en-US" dirty="0"/>
          </a:p>
        </p:txBody>
      </p:sp>
      <p:pic>
        <p:nvPicPr>
          <p:cNvPr id="7" name="cnc_wood_trimmed.wm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71600" y="1988840"/>
            <a:ext cx="6791475" cy="3816424"/>
          </a:xfrm>
        </p:spPr>
      </p:pic>
    </p:spTree>
    <p:extLst>
      <p:ext uri="{BB962C8B-B14F-4D97-AF65-F5344CB8AC3E}">
        <p14:creationId xmlns:p14="http://schemas.microsoft.com/office/powerpoint/2010/main" xmlns="" val="374350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Problem:</a:t>
            </a:r>
            <a:br>
              <a:rPr lang="es-MX" smtClean="0"/>
            </a:br>
            <a:r>
              <a:rPr lang="es-MX" smtClean="0"/>
              <a:t>Undesired vibrations</a:t>
            </a:r>
            <a:endParaRPr lang="en-US"/>
          </a:p>
        </p:txBody>
      </p:sp>
      <p:pic>
        <p:nvPicPr>
          <p:cNvPr id="8" name="chatter_lathe_trimmed.wm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75656" y="2276872"/>
            <a:ext cx="6022629" cy="3384376"/>
          </a:xfrm>
        </p:spPr>
      </p:pic>
      <p:sp>
        <p:nvSpPr>
          <p:cNvPr id="11" name="TextBox 10"/>
          <p:cNvSpPr txBox="1"/>
          <p:nvPr/>
        </p:nvSpPr>
        <p:spPr>
          <a:xfrm>
            <a:off x="1403648" y="1411422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mtClean="0"/>
              <a:t>Example application: tool / workpiece chattering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432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Proposed solution:</a:t>
            </a:r>
            <a:br>
              <a:rPr lang="es-MX" smtClean="0"/>
            </a:br>
            <a:r>
              <a:rPr lang="es-MX" sz="3000" smtClean="0"/>
              <a:t>Vibration detection &amp; control loop</a:t>
            </a:r>
            <a:endParaRPr lang="en-US" sz="3000"/>
          </a:p>
        </p:txBody>
      </p:sp>
      <p:grpSp>
        <p:nvGrpSpPr>
          <p:cNvPr id="3" name="Group 36"/>
          <p:cNvGrpSpPr/>
          <p:nvPr/>
        </p:nvGrpSpPr>
        <p:grpSpPr>
          <a:xfrm>
            <a:off x="395536" y="2755141"/>
            <a:ext cx="7992888" cy="2762091"/>
            <a:chOff x="467544" y="2539117"/>
            <a:chExt cx="7992888" cy="2762091"/>
          </a:xfrm>
        </p:grpSpPr>
        <p:grpSp>
          <p:nvGrpSpPr>
            <p:cNvPr id="4" name="Group 39"/>
            <p:cNvGrpSpPr/>
            <p:nvPr/>
          </p:nvGrpSpPr>
          <p:grpSpPr>
            <a:xfrm>
              <a:off x="467544" y="2539117"/>
              <a:ext cx="7992888" cy="2762091"/>
              <a:chOff x="467544" y="2539117"/>
              <a:chExt cx="7992888" cy="2762091"/>
            </a:xfrm>
          </p:grpSpPr>
          <p:grpSp>
            <p:nvGrpSpPr>
              <p:cNvPr id="5" name="Group 43"/>
              <p:cNvGrpSpPr/>
              <p:nvPr/>
            </p:nvGrpSpPr>
            <p:grpSpPr>
              <a:xfrm>
                <a:off x="467544" y="2564904"/>
                <a:ext cx="5544616" cy="2304256"/>
                <a:chOff x="1835696" y="2664064"/>
                <a:chExt cx="5544616" cy="2304256"/>
              </a:xfrm>
            </p:grpSpPr>
            <p:grpSp>
              <p:nvGrpSpPr>
                <p:cNvPr id="6" name="Group 46"/>
                <p:cNvGrpSpPr/>
                <p:nvPr/>
              </p:nvGrpSpPr>
              <p:grpSpPr>
                <a:xfrm>
                  <a:off x="1835696" y="2664064"/>
                  <a:ext cx="5544616" cy="2304256"/>
                  <a:chOff x="1835696" y="2664064"/>
                  <a:chExt cx="5544616" cy="2304256"/>
                </a:xfrm>
              </p:grpSpPr>
              <p:grpSp>
                <p:nvGrpSpPr>
                  <p:cNvPr id="7" name="Group 49"/>
                  <p:cNvGrpSpPr/>
                  <p:nvPr/>
                </p:nvGrpSpPr>
                <p:grpSpPr>
                  <a:xfrm>
                    <a:off x="1835696" y="2664064"/>
                    <a:ext cx="4896544" cy="2304256"/>
                    <a:chOff x="2051720" y="2852936"/>
                    <a:chExt cx="4896544" cy="2304256"/>
                  </a:xfrm>
                </p:grpSpPr>
                <p:grpSp>
                  <p:nvGrpSpPr>
                    <p:cNvPr id="8" name="Group 51"/>
                    <p:cNvGrpSpPr/>
                    <p:nvPr/>
                  </p:nvGrpSpPr>
                  <p:grpSpPr>
                    <a:xfrm>
                      <a:off x="2051720" y="2852936"/>
                      <a:ext cx="4896544" cy="2304256"/>
                      <a:chOff x="2051720" y="2852936"/>
                      <a:chExt cx="4896544" cy="2304256"/>
                    </a:xfrm>
                  </p:grpSpPr>
                  <p:sp>
                    <p:nvSpPr>
                      <p:cNvPr id="55" name="Rectangle 54"/>
                      <p:cNvSpPr/>
                      <p:nvPr/>
                    </p:nvSpPr>
                    <p:spPr>
                      <a:xfrm>
                        <a:off x="2051720" y="4365104"/>
                        <a:ext cx="4896544" cy="792088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ysClr val="windowText" lastClr="000000">
                              <a:tint val="50000"/>
                              <a:satMod val="300000"/>
                            </a:sysClr>
                          </a:gs>
                          <a:gs pos="35000">
                            <a:sysClr val="windowText" lastClr="000000">
                              <a:tint val="37000"/>
                              <a:satMod val="300000"/>
                            </a:sysClr>
                          </a:gs>
                          <a:gs pos="100000">
                            <a:sysClr val="windowText" lastClr="000000">
                              <a:tint val="15000"/>
                              <a:satMod val="350000"/>
                            </a:sysClr>
                          </a:gs>
                        </a:gsLst>
                        <a:lin ang="16200000" scaled="1"/>
                      </a:gradFill>
                      <a:ln w="9525" cap="flat" cmpd="sng" algn="ctr">
                        <a:solidFill>
                          <a:sysClr val="windowText" lastClr="000000">
                            <a:shade val="95000"/>
                            <a:satMod val="105000"/>
                          </a:sysClr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0" name="Group 55"/>
                      <p:cNvGrpSpPr/>
                      <p:nvPr/>
                    </p:nvGrpSpPr>
                    <p:grpSpPr>
                      <a:xfrm>
                        <a:off x="2627784" y="2852936"/>
                        <a:ext cx="3600400" cy="1512168"/>
                        <a:chOff x="2627784" y="2852936"/>
                        <a:chExt cx="3600400" cy="1512168"/>
                      </a:xfrm>
                    </p:grpSpPr>
                    <p:sp>
                      <p:nvSpPr>
                        <p:cNvPr id="57" name="Rectangle 56"/>
                        <p:cNvSpPr/>
                        <p:nvPr/>
                      </p:nvSpPr>
                      <p:spPr>
                        <a:xfrm>
                          <a:off x="3419872" y="4005064"/>
                          <a:ext cx="2160240" cy="360040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4F81BD">
                                <a:tint val="50000"/>
                                <a:satMod val="300000"/>
                              </a:srgbClr>
                            </a:gs>
                            <a:gs pos="35000">
                              <a:srgbClr val="4F81BD">
                                <a:tint val="37000"/>
                                <a:satMod val="300000"/>
                              </a:srgbClr>
                            </a:gs>
                            <a:gs pos="100000">
                              <a:srgbClr val="4F81BD">
                                <a:tint val="15000"/>
                                <a:satMod val="350000"/>
                              </a:srgbClr>
                            </a:gs>
                          </a:gsLst>
                          <a:lin ang="16200000" scaled="1"/>
                        </a:gradFill>
                        <a:ln w="9525" cap="flat" cmpd="sng" algn="ctr">
                          <a:solidFill>
                            <a:srgbClr val="4F81BD">
                              <a:shade val="95000"/>
                              <a:satMod val="105000"/>
                            </a:srgbClr>
                          </a:solidFill>
                          <a:prstDash val="solid"/>
                        </a:ln>
                        <a:effectLst>
                          <a:outerShdw blurRad="40000" dist="20000" dir="5400000" rotWithShape="0">
                            <a:srgbClr val="000000">
                              <a:alpha val="38000"/>
                            </a:srgbClr>
                          </a:outerShdw>
                        </a:effectLst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8" name="Rectangle 57"/>
                        <p:cNvSpPr/>
                        <p:nvPr/>
                      </p:nvSpPr>
                      <p:spPr>
                        <a:xfrm>
                          <a:off x="4355976" y="2852936"/>
                          <a:ext cx="216024" cy="1152128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ysClr val="windowText" lastClr="000000">
                                <a:tint val="50000"/>
                                <a:satMod val="300000"/>
                              </a:sysClr>
                            </a:gs>
                            <a:gs pos="35000">
                              <a:sysClr val="windowText" lastClr="000000">
                                <a:tint val="37000"/>
                                <a:satMod val="300000"/>
                              </a:sysClr>
                            </a:gs>
                            <a:gs pos="100000">
                              <a:sysClr val="windowText" lastClr="000000">
                                <a:tint val="15000"/>
                                <a:satMod val="350000"/>
                              </a:sysClr>
                            </a:gs>
                          </a:gsLst>
                          <a:lin ang="16200000" scaled="1"/>
                        </a:gradFill>
                        <a:ln w="9525" cap="flat" cmpd="sng" algn="ctr">
                          <a:solidFill>
                            <a:sysClr val="windowText" lastClr="000000">
                              <a:shade val="95000"/>
                              <a:satMod val="105000"/>
                            </a:sysClr>
                          </a:solidFill>
                          <a:prstDash val="solid"/>
                        </a:ln>
                        <a:effectLst>
                          <a:outerShdw blurRad="40000" dist="20000" dir="5400000" rotWithShape="0">
                            <a:srgbClr val="000000">
                              <a:alpha val="38000"/>
                            </a:srgbClr>
                          </a:outerShdw>
                        </a:effectLst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9" name="Rectangle 58"/>
                        <p:cNvSpPr/>
                        <p:nvPr/>
                      </p:nvSpPr>
                      <p:spPr>
                        <a:xfrm>
                          <a:off x="2627784" y="3140968"/>
                          <a:ext cx="3600400" cy="288032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C0504D">
                                <a:tint val="50000"/>
                                <a:satMod val="300000"/>
                              </a:srgbClr>
                            </a:gs>
                            <a:gs pos="35000">
                              <a:srgbClr val="C0504D">
                                <a:tint val="37000"/>
                                <a:satMod val="300000"/>
                              </a:srgbClr>
                            </a:gs>
                            <a:gs pos="100000">
                              <a:srgbClr val="C0504D">
                                <a:tint val="15000"/>
                                <a:satMod val="350000"/>
                              </a:srgbClr>
                            </a:gs>
                          </a:gsLst>
                          <a:lin ang="16200000" scaled="1"/>
                        </a:gradFill>
                        <a:ln w="9525" cap="flat" cmpd="sng" algn="ctr">
                          <a:solidFill>
                            <a:srgbClr val="C0504D">
                              <a:shade val="95000"/>
                              <a:satMod val="105000"/>
                            </a:srgbClr>
                          </a:solidFill>
                          <a:prstDash val="solid"/>
                        </a:ln>
                        <a:effectLst>
                          <a:outerShdw blurRad="40000" dist="20000" dir="5400000" rotWithShape="0">
                            <a:srgbClr val="000000">
                              <a:alpha val="38000"/>
                            </a:srgbClr>
                          </a:outerShdw>
                        </a:effectLst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53" name="TextBox 52"/>
                    <p:cNvSpPr txBox="1"/>
                    <p:nvPr/>
                  </p:nvSpPr>
                  <p:spPr>
                    <a:xfrm>
                      <a:off x="2724994" y="4571836"/>
                      <a:ext cx="3934337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20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Mounting</a:t>
                      </a:r>
                      <a:r>
                        <a:rPr kumimoji="0" lang="es-MX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</a:t>
                      </a:r>
                      <a:r>
                        <a:rPr kumimoji="0" lang="es-MX" sz="20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table</a:t>
                      </a:r>
                      <a:r>
                        <a:rPr kumimoji="0" lang="es-MX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and </a:t>
                      </a:r>
                      <a:r>
                        <a:rPr kumimoji="0" lang="es-MX" sz="20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actuators</a:t>
                      </a:r>
                      <a:endPara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54" name="TextBox 53"/>
                    <p:cNvSpPr txBox="1"/>
                    <p:nvPr/>
                  </p:nvSpPr>
                  <p:spPr>
                    <a:xfrm>
                      <a:off x="3463077" y="4005064"/>
                      <a:ext cx="20306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Machined piece</a:t>
                      </a:r>
                      <a:endParaRPr kumimoji="0" lang="en-US" sz="2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endParaRPr>
                    </a:p>
                  </p:txBody>
                </p:sp>
              </p:grp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5796136" y="3356992"/>
                    <a:ext cx="158417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MX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Machining tool</a:t>
                    </a: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</p:grpSp>
            <p:cxnSp>
              <p:nvCxnSpPr>
                <p:cNvPr id="48" name="Straight Arrow Connector 47"/>
                <p:cNvCxnSpPr>
                  <a:stCxn id="51" idx="1"/>
                </p:cNvCxnSpPr>
                <p:nvPr/>
              </p:nvCxnSpPr>
              <p:spPr>
                <a:xfrm flipH="1" flipV="1">
                  <a:off x="4355976" y="3501008"/>
                  <a:ext cx="1440160" cy="4065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49" name="TextBox 48"/>
                <p:cNvSpPr txBox="1"/>
                <p:nvPr/>
              </p:nvSpPr>
              <p:spPr>
                <a:xfrm>
                  <a:off x="2483768" y="2952096"/>
                  <a:ext cx="338437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1024 channel microphone array</a:t>
                  </a: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  <p:sp>
            <p:nvSpPr>
              <p:cNvPr id="45" name="Rectangle 44"/>
              <p:cNvSpPr/>
              <p:nvPr/>
            </p:nvSpPr>
            <p:spPr>
              <a:xfrm>
                <a:off x="6876256" y="2539117"/>
                <a:ext cx="1584176" cy="1152128"/>
              </a:xfrm>
              <a:prstGeom prst="rect">
                <a:avLst/>
              </a:prstGeom>
              <a:gradFill rotWithShape="1">
                <a:gsLst>
                  <a:gs pos="0">
                    <a:srgbClr val="C0504D">
                      <a:tint val="50000"/>
                      <a:satMod val="300000"/>
                    </a:srgbClr>
                  </a:gs>
                  <a:gs pos="35000">
                    <a:srgbClr val="C0504D">
                      <a:tint val="37000"/>
                      <a:satMod val="300000"/>
                    </a:srgbClr>
                  </a:gs>
                  <a:gs pos="100000">
                    <a:srgbClr val="C0504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C0504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876256" y="4149080"/>
                <a:ext cx="1584176" cy="1152128"/>
              </a:xfrm>
              <a:prstGeom prst="rect">
                <a:avLst/>
              </a:prstGeom>
              <a:gradFill rotWithShape="1">
                <a:gsLst>
                  <a:gs pos="0">
                    <a:srgbClr val="F79646">
                      <a:tint val="50000"/>
                      <a:satMod val="300000"/>
                    </a:srgbClr>
                  </a:gs>
                  <a:gs pos="35000">
                    <a:srgbClr val="F79646">
                      <a:tint val="37000"/>
                      <a:satMod val="300000"/>
                    </a:srgbClr>
                  </a:gs>
                  <a:gs pos="100000">
                    <a:srgbClr val="F7964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7964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7236296" y="4366845"/>
              <a:ext cx="10801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Control </a:t>
              </a:r>
              <a:r>
                <a:rPr kumimoji="0" lang="es-MX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Loop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cxnSp>
        <p:nvCxnSpPr>
          <p:cNvPr id="38" name="Elbow Connector 37"/>
          <p:cNvCxnSpPr>
            <a:endCxn id="45" idx="0"/>
          </p:cNvCxnSpPr>
          <p:nvPr/>
        </p:nvCxnSpPr>
        <p:spPr>
          <a:xfrm flipV="1">
            <a:off x="3563888" y="2755141"/>
            <a:ext cx="4032448" cy="313819"/>
          </a:xfrm>
          <a:prstGeom prst="bentConnector4">
            <a:avLst>
              <a:gd name="adj1" fmla="val 138"/>
              <a:gd name="adj2" fmla="val 217471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9" name="Elbow Connector 38"/>
          <p:cNvCxnSpPr>
            <a:stCxn id="46" idx="2"/>
            <a:endCxn id="55" idx="2"/>
          </p:cNvCxnSpPr>
          <p:nvPr/>
        </p:nvCxnSpPr>
        <p:spPr>
          <a:xfrm rot="5400000" flipH="1">
            <a:off x="5004048" y="2924944"/>
            <a:ext cx="432048" cy="4752528"/>
          </a:xfrm>
          <a:prstGeom prst="bentConnector3">
            <a:avLst>
              <a:gd name="adj1" fmla="val -52911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0" name="Straight Arrow Connector 59"/>
          <p:cNvCxnSpPr/>
          <p:nvPr/>
        </p:nvCxnSpPr>
        <p:spPr>
          <a:xfrm>
            <a:off x="7596336" y="3888804"/>
            <a:ext cx="0" cy="4578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3568" y="1268760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>
                <a:solidFill>
                  <a:srgbClr val="000000"/>
                </a:solidFill>
              </a:rPr>
              <a:t>PNAH</a:t>
            </a:r>
            <a:r>
              <a:rPr lang="es-MX" dirty="0" smtClean="0">
                <a:solidFill>
                  <a:srgbClr val="000000"/>
                </a:solidFill>
              </a:rPr>
              <a:t> – </a:t>
            </a:r>
            <a:r>
              <a:rPr lang="es-MX" dirty="0" err="1" smtClean="0">
                <a:solidFill>
                  <a:srgbClr val="000000"/>
                </a:solidFill>
              </a:rPr>
              <a:t>Planar</a:t>
            </a:r>
            <a:r>
              <a:rPr lang="es-MX" dirty="0" smtClean="0">
                <a:solidFill>
                  <a:srgbClr val="000000"/>
                </a:solidFill>
              </a:rPr>
              <a:t> </a:t>
            </a:r>
            <a:r>
              <a:rPr lang="es-MX" dirty="0" err="1" smtClean="0">
                <a:solidFill>
                  <a:srgbClr val="000000"/>
                </a:solidFill>
              </a:rPr>
              <a:t>Near-Field</a:t>
            </a:r>
            <a:r>
              <a:rPr lang="es-MX" dirty="0" smtClean="0">
                <a:solidFill>
                  <a:srgbClr val="000000"/>
                </a:solidFill>
              </a:rPr>
              <a:t> </a:t>
            </a:r>
            <a:r>
              <a:rPr lang="es-MX" dirty="0" err="1" smtClean="0">
                <a:solidFill>
                  <a:srgbClr val="000000"/>
                </a:solidFill>
              </a:rPr>
              <a:t>Acoustic</a:t>
            </a:r>
            <a:r>
              <a:rPr lang="es-MX" dirty="0" smtClean="0">
                <a:solidFill>
                  <a:srgbClr val="000000"/>
                </a:solidFill>
              </a:rPr>
              <a:t> </a:t>
            </a:r>
            <a:r>
              <a:rPr lang="es-MX" dirty="0" err="1" smtClean="0">
                <a:solidFill>
                  <a:srgbClr val="000000"/>
                </a:solidFill>
              </a:rPr>
              <a:t>Holography</a:t>
            </a:r>
            <a:endParaRPr lang="es-MX" dirty="0" smtClean="0">
              <a:solidFill>
                <a:srgbClr val="000000"/>
              </a:solidFill>
            </a:endParaRPr>
          </a:p>
          <a:p>
            <a:r>
              <a:rPr lang="es-MX" dirty="0" smtClean="0">
                <a:solidFill>
                  <a:srgbClr val="000000"/>
                </a:solidFill>
              </a:rPr>
              <a:t>- Real-time control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984268" y="2895500"/>
            <a:ext cx="1332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MX" sz="2000" dirty="0" err="1" smtClean="0">
                <a:solidFill>
                  <a:prstClr val="black"/>
                </a:solidFill>
                <a:latin typeface="Calibri"/>
              </a:rPr>
              <a:t>Vibration</a:t>
            </a:r>
            <a:r>
              <a:rPr lang="es-MX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MX" sz="2000" dirty="0" err="1" smtClean="0">
                <a:solidFill>
                  <a:prstClr val="black"/>
                </a:solidFill>
                <a:latin typeface="Calibri"/>
              </a:rPr>
              <a:t>Detection</a:t>
            </a:r>
            <a:r>
              <a:rPr lang="es-MX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MX" sz="2000" dirty="0" err="1" smtClean="0">
                <a:solidFill>
                  <a:prstClr val="black"/>
                </a:solidFill>
                <a:latin typeface="Calibri"/>
              </a:rPr>
              <a:t>Algorithm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44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1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Solution tool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971600" y="1340768"/>
            <a:ext cx="6984776" cy="864096"/>
          </a:xfrm>
        </p:spPr>
        <p:txBody>
          <a:bodyPr/>
          <a:lstStyle/>
          <a:p>
            <a:pPr marL="0" indent="0" algn="ctr">
              <a:buNone/>
            </a:pPr>
            <a:r>
              <a:rPr lang="es-MX" sz="2000" smtClean="0"/>
              <a:t>Planar </a:t>
            </a:r>
            <a:r>
              <a:rPr lang="es-MX" sz="2000"/>
              <a:t>N</a:t>
            </a:r>
            <a:r>
              <a:rPr lang="es-MX" sz="2000" smtClean="0"/>
              <a:t>ear-field Acoustic Holography (PNAH)</a:t>
            </a:r>
          </a:p>
          <a:p>
            <a:pPr marL="0" indent="0" algn="ctr">
              <a:buNone/>
            </a:pPr>
            <a:r>
              <a:rPr lang="es-MX" sz="1800" smtClean="0"/>
              <a:t>Method to visualize sound (Pressure Distribution)</a:t>
            </a:r>
            <a:endParaRPr lang="es-MX" sz="1800" u="sng" smtClean="0"/>
          </a:p>
        </p:txBody>
      </p:sp>
      <p:pic>
        <p:nvPicPr>
          <p:cNvPr id="1026" name="Picture 2" descr="http://canelada.com.br/wp-content/uploads/2011/11/ventilador-como-consert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538" y="4293096"/>
            <a:ext cx="2318096" cy="201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20"/>
          <p:cNvGrpSpPr/>
          <p:nvPr/>
        </p:nvGrpSpPr>
        <p:grpSpPr>
          <a:xfrm>
            <a:off x="6190680" y="2204864"/>
            <a:ext cx="2989832" cy="2088232"/>
            <a:chOff x="6041308" y="1700808"/>
            <a:chExt cx="2989832" cy="2088232"/>
          </a:xfrm>
        </p:grpSpPr>
        <p:sp>
          <p:nvSpPr>
            <p:cNvPr id="26" name="TextBox 25"/>
            <p:cNvSpPr txBox="1"/>
            <p:nvPr/>
          </p:nvSpPr>
          <p:spPr>
            <a:xfrm>
              <a:off x="7514658" y="2021939"/>
              <a:ext cx="1516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smtClean="0"/>
                <a:t>Measurement plane </a:t>
              </a:r>
            </a:p>
            <a:p>
              <a:pPr algn="ctr"/>
              <a:r>
                <a:rPr lang="es-MX" sz="1600" b="1" smtClean="0"/>
                <a:t>hologram</a:t>
              </a:r>
              <a:endParaRPr lang="en-US" sz="1600" b="1"/>
            </a:p>
          </p:txBody>
        </p:sp>
        <p:pic>
          <p:nvPicPr>
            <p:cNvPr id="16" name="fanmeasured.avi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xmlns="" r:embed="rId6"/>
                </p:ext>
              </p:ext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041308" y="1700808"/>
              <a:ext cx="1358280" cy="1358280"/>
            </a:xfrm>
            <a:prstGeom prst="rect">
              <a:avLst/>
            </a:prstGeom>
          </p:spPr>
        </p:pic>
        <p:sp>
          <p:nvSpPr>
            <p:cNvPr id="22" name="Down Arrow 21"/>
            <p:cNvSpPr/>
            <p:nvPr/>
          </p:nvSpPr>
          <p:spPr>
            <a:xfrm rot="10800000">
              <a:off x="6614345" y="3131096"/>
              <a:ext cx="222607" cy="657944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17"/>
          <p:cNvGrpSpPr/>
          <p:nvPr/>
        </p:nvGrpSpPr>
        <p:grpSpPr>
          <a:xfrm>
            <a:off x="5539581" y="4270458"/>
            <a:ext cx="3712939" cy="2330059"/>
            <a:chOff x="5390209" y="3766402"/>
            <a:chExt cx="3712939" cy="2330059"/>
          </a:xfrm>
        </p:grpSpPr>
        <p:pic>
          <p:nvPicPr>
            <p:cNvPr id="12" name="Picture 2" descr="S:\_CamPILOT_\Pictures\SoramaCam_CAD_back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209" y="3766402"/>
              <a:ext cx="3105693" cy="2330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7397628" y="4006952"/>
              <a:ext cx="17055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smtClean="0"/>
                <a:t>Sorama Cam</a:t>
              </a:r>
            </a:p>
            <a:p>
              <a:pPr algn="ctr"/>
              <a:r>
                <a:rPr lang="es-MX" sz="1600" b="1" smtClean="0"/>
                <a:t>1024 </a:t>
              </a:r>
            </a:p>
            <a:p>
              <a:pPr algn="ctr"/>
              <a:r>
                <a:rPr lang="es-MX" sz="1600" b="1" smtClean="0"/>
                <a:t>mics.</a:t>
              </a:r>
              <a:endParaRPr lang="en-US" sz="1600" b="1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3" y="0"/>
            <a:ext cx="2123727" cy="1328172"/>
          </a:xfrm>
          <a:prstGeom prst="rect">
            <a:avLst/>
          </a:prstGeom>
        </p:spPr>
      </p:pic>
      <p:grpSp>
        <p:nvGrpSpPr>
          <p:cNvPr id="6" name="Group 8"/>
          <p:cNvGrpSpPr/>
          <p:nvPr/>
        </p:nvGrpSpPr>
        <p:grpSpPr>
          <a:xfrm>
            <a:off x="-105914" y="2204864"/>
            <a:ext cx="5933527" cy="1358280"/>
            <a:chOff x="-255286" y="1700808"/>
            <a:chExt cx="5933527" cy="1358280"/>
          </a:xfrm>
        </p:grpSpPr>
        <p:grpSp>
          <p:nvGrpSpPr>
            <p:cNvPr id="7" name="Group 27"/>
            <p:cNvGrpSpPr/>
            <p:nvPr/>
          </p:nvGrpSpPr>
          <p:grpSpPr>
            <a:xfrm>
              <a:off x="-255286" y="1700808"/>
              <a:ext cx="5933527" cy="1358280"/>
              <a:chOff x="-255286" y="1700808"/>
              <a:chExt cx="5933527" cy="1358280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-255286" y="1916832"/>
                <a:ext cx="12935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600" b="1" smtClean="0"/>
                  <a:t>Source</a:t>
                </a:r>
              </a:p>
              <a:p>
                <a:pPr algn="ctr"/>
                <a:r>
                  <a:rPr lang="es-MX" sz="1600" b="1" smtClean="0"/>
                  <a:t>plane hologram</a:t>
                </a:r>
                <a:endParaRPr lang="en-US" sz="1600" b="1"/>
              </a:p>
            </p:txBody>
          </p:sp>
          <p:pic>
            <p:nvPicPr>
              <p:cNvPr id="15" name="fapropagated.avi">
                <a:hlinkClick r:id="" action="ppaction://media"/>
              </p:cNvPr>
              <p:cNvPicPr>
                <a:picLocks noChangeAspect="1"/>
              </p:cNvPicPr>
              <p:nvPr>
                <a:videoFile r:link="rId1"/>
                <p:extLst>
                  <p:ext uri="{DAA4B4D4-6D71-4841-9C94-3DE7FCFB9230}">
                    <p14:media xmlns:p14="http://schemas.microsoft.com/office/powerpoint/2010/main" xmlns="" r:embed="rId10"/>
                  </p:ext>
                </p:extLst>
              </p:nvPr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925713" y="1700808"/>
                <a:ext cx="1358280" cy="1358280"/>
              </a:xfrm>
              <a:prstGeom prst="rect">
                <a:avLst/>
              </a:prstGeom>
            </p:spPr>
          </p:pic>
          <p:sp>
            <p:nvSpPr>
              <p:cNvPr id="19" name="Right Arrow 18"/>
              <p:cNvSpPr/>
              <p:nvPr/>
            </p:nvSpPr>
            <p:spPr>
              <a:xfrm rot="10800000">
                <a:off x="2694587" y="2289132"/>
                <a:ext cx="2983654" cy="216024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3419872" y="1844824"/>
              <a:ext cx="1440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b="1" smtClean="0"/>
                <a:t>PNAH</a:t>
              </a:r>
              <a:endParaRPr lang="en-US" sz="2000" b="1"/>
            </a:p>
          </p:txBody>
        </p:sp>
      </p:grpSp>
      <p:grpSp>
        <p:nvGrpSpPr>
          <p:cNvPr id="9" name="Group 19"/>
          <p:cNvGrpSpPr/>
          <p:nvPr/>
        </p:nvGrpSpPr>
        <p:grpSpPr>
          <a:xfrm>
            <a:off x="2987975" y="3356992"/>
            <a:ext cx="2983654" cy="3475858"/>
            <a:chOff x="2838603" y="3193502"/>
            <a:chExt cx="2983654" cy="3475858"/>
          </a:xfrm>
        </p:grpSpPr>
        <p:grpSp>
          <p:nvGrpSpPr>
            <p:cNvPr id="13" name="Group 12"/>
            <p:cNvGrpSpPr/>
            <p:nvPr/>
          </p:nvGrpSpPr>
          <p:grpSpPr>
            <a:xfrm>
              <a:off x="2838603" y="3193502"/>
              <a:ext cx="2637338" cy="3475858"/>
              <a:chOff x="2838603" y="3193502"/>
              <a:chExt cx="2637338" cy="3475858"/>
            </a:xfrm>
          </p:grpSpPr>
          <p:sp>
            <p:nvSpPr>
              <p:cNvPr id="10" name="Block Arc 9"/>
              <p:cNvSpPr/>
              <p:nvPr/>
            </p:nvSpPr>
            <p:spPr>
              <a:xfrm rot="5400000">
                <a:off x="2483817" y="4735748"/>
                <a:ext cx="1100938" cy="391366"/>
              </a:xfrm>
              <a:prstGeom prst="blockArc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/>
              <p:cNvSpPr/>
              <p:nvPr/>
            </p:nvSpPr>
            <p:spPr>
              <a:xfrm rot="5400000">
                <a:off x="2782852" y="4451790"/>
                <a:ext cx="1817657" cy="923424"/>
              </a:xfrm>
              <a:prstGeom prst="blockArc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Block Arc 13"/>
              <p:cNvSpPr/>
              <p:nvPr/>
            </p:nvSpPr>
            <p:spPr>
              <a:xfrm rot="5400000">
                <a:off x="2795046" y="3988465"/>
                <a:ext cx="3475858" cy="1885932"/>
              </a:xfrm>
              <a:prstGeom prst="blockArc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Right Arrow 28"/>
            <p:cNvSpPr/>
            <p:nvPr/>
          </p:nvSpPr>
          <p:spPr>
            <a:xfrm>
              <a:off x="2838603" y="4812317"/>
              <a:ext cx="2983654" cy="216024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9370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PNAH Algorithm Overview</a:t>
            </a:r>
            <a:endParaRPr lang="en-US"/>
          </a:p>
        </p:txBody>
      </p:sp>
      <p:grpSp>
        <p:nvGrpSpPr>
          <p:cNvPr id="3" name="Group 24"/>
          <p:cNvGrpSpPr/>
          <p:nvPr/>
        </p:nvGrpSpPr>
        <p:grpSpPr>
          <a:xfrm>
            <a:off x="189462" y="1328172"/>
            <a:ext cx="8808731" cy="5413196"/>
            <a:chOff x="189462" y="1328172"/>
            <a:chExt cx="8808731" cy="5413196"/>
          </a:xfrm>
        </p:grpSpPr>
        <p:grpSp>
          <p:nvGrpSpPr>
            <p:cNvPr id="4" name="Group 88"/>
            <p:cNvGrpSpPr/>
            <p:nvPr/>
          </p:nvGrpSpPr>
          <p:grpSpPr>
            <a:xfrm>
              <a:off x="189462" y="1367302"/>
              <a:ext cx="8808731" cy="601420"/>
              <a:chOff x="271966" y="644465"/>
              <a:chExt cx="8808731" cy="601420"/>
            </a:xfrm>
          </p:grpSpPr>
          <p:grpSp>
            <p:nvGrpSpPr>
              <p:cNvPr id="5" name="Group 89"/>
              <p:cNvGrpSpPr/>
              <p:nvPr/>
            </p:nvGrpSpPr>
            <p:grpSpPr>
              <a:xfrm>
                <a:off x="776022" y="644465"/>
                <a:ext cx="7931589" cy="601420"/>
                <a:chOff x="420871" y="644465"/>
                <a:chExt cx="7931589" cy="601420"/>
              </a:xfrm>
            </p:grpSpPr>
            <p:grpSp>
              <p:nvGrpSpPr>
                <p:cNvPr id="6" name="Group 97"/>
                <p:cNvGrpSpPr/>
                <p:nvPr/>
              </p:nvGrpSpPr>
              <p:grpSpPr>
                <a:xfrm>
                  <a:off x="420871" y="651329"/>
                  <a:ext cx="976997" cy="576064"/>
                  <a:chOff x="276855" y="769335"/>
                  <a:chExt cx="976997" cy="576064"/>
                </a:xfrm>
              </p:grpSpPr>
              <p:sp>
                <p:nvSpPr>
                  <p:cNvPr id="114" name="Rectangle 113"/>
                  <p:cNvSpPr/>
                  <p:nvPr/>
                </p:nvSpPr>
                <p:spPr>
                  <a:xfrm>
                    <a:off x="307970" y="769335"/>
                    <a:ext cx="864096" cy="57606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79646">
                          <a:tint val="50000"/>
                          <a:satMod val="300000"/>
                        </a:srgbClr>
                      </a:gs>
                      <a:gs pos="35000">
                        <a:srgbClr val="F79646">
                          <a:tint val="37000"/>
                          <a:satMod val="300000"/>
                        </a:srgbClr>
                      </a:gs>
                      <a:gs pos="100000">
                        <a:srgbClr val="F79646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F79646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TextBox 114"/>
                  <p:cNvSpPr txBox="1"/>
                  <p:nvPr/>
                </p:nvSpPr>
                <p:spPr>
                  <a:xfrm>
                    <a:off x="276855" y="857312"/>
                    <a:ext cx="976997" cy="4154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MX" sz="105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Spatial-Time Processing</a:t>
                    </a:r>
                    <a:endPara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</p:grpSp>
            <p:grpSp>
              <p:nvGrpSpPr>
                <p:cNvPr id="7" name="Group 98"/>
                <p:cNvGrpSpPr/>
                <p:nvPr/>
              </p:nvGrpSpPr>
              <p:grpSpPr>
                <a:xfrm>
                  <a:off x="1872407" y="646738"/>
                  <a:ext cx="941897" cy="599147"/>
                  <a:chOff x="540259" y="786268"/>
                  <a:chExt cx="941897" cy="599147"/>
                </a:xfrm>
              </p:grpSpPr>
              <p:sp>
                <p:nvSpPr>
                  <p:cNvPr id="112" name="Rectangle 111"/>
                  <p:cNvSpPr/>
                  <p:nvPr/>
                </p:nvSpPr>
                <p:spPr>
                  <a:xfrm>
                    <a:off x="546815" y="786268"/>
                    <a:ext cx="864096" cy="57606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9BBB59">
                          <a:tint val="50000"/>
                          <a:satMod val="300000"/>
                        </a:srgbClr>
                      </a:gs>
                      <a:gs pos="35000">
                        <a:srgbClr val="9BBB59">
                          <a:tint val="37000"/>
                          <a:satMod val="300000"/>
                        </a:srgbClr>
                      </a:gs>
                      <a:gs pos="100000">
                        <a:srgbClr val="9BBB59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9BBB59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TextBox 112"/>
                  <p:cNvSpPr txBox="1"/>
                  <p:nvPr/>
                </p:nvSpPr>
                <p:spPr>
                  <a:xfrm>
                    <a:off x="540259" y="808334"/>
                    <a:ext cx="941897" cy="57708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MX" sz="105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Spatial</a:t>
                    </a: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MX" sz="105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Time-to-Freq. Transform</a:t>
                    </a:r>
                    <a:endParaRPr kumimoji="0" lang="en-US" sz="105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</p:grpSp>
            <p:grpSp>
              <p:nvGrpSpPr>
                <p:cNvPr id="8" name="Group 99"/>
                <p:cNvGrpSpPr/>
                <p:nvPr/>
              </p:nvGrpSpPr>
              <p:grpSpPr>
                <a:xfrm>
                  <a:off x="3160710" y="646738"/>
                  <a:ext cx="954538" cy="576064"/>
                  <a:chOff x="604426" y="785551"/>
                  <a:chExt cx="954538" cy="576064"/>
                </a:xfrm>
              </p:grpSpPr>
              <p:sp>
                <p:nvSpPr>
                  <p:cNvPr id="110" name="Rectangle 109"/>
                  <p:cNvSpPr/>
                  <p:nvPr/>
                </p:nvSpPr>
                <p:spPr>
                  <a:xfrm>
                    <a:off x="649647" y="785551"/>
                    <a:ext cx="864096" cy="57606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79646">
                          <a:tint val="50000"/>
                          <a:satMod val="300000"/>
                        </a:srgbClr>
                      </a:gs>
                      <a:gs pos="35000">
                        <a:srgbClr val="F79646">
                          <a:tint val="37000"/>
                          <a:satMod val="300000"/>
                        </a:srgbClr>
                      </a:gs>
                      <a:gs pos="100000">
                        <a:srgbClr val="F79646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F79646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" name="TextBox 110"/>
                  <p:cNvSpPr txBox="1"/>
                  <p:nvPr/>
                </p:nvSpPr>
                <p:spPr>
                  <a:xfrm>
                    <a:off x="604426" y="873546"/>
                    <a:ext cx="954538" cy="4154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MX" sz="105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Spatial-Freq. Processing</a:t>
                    </a:r>
                    <a:endParaRPr kumimoji="0" lang="en-US" sz="105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</p:grpSp>
            <p:grpSp>
              <p:nvGrpSpPr>
                <p:cNvPr id="9" name="Group 100"/>
                <p:cNvGrpSpPr/>
                <p:nvPr/>
              </p:nvGrpSpPr>
              <p:grpSpPr>
                <a:xfrm>
                  <a:off x="4514659" y="644465"/>
                  <a:ext cx="936104" cy="578337"/>
                  <a:chOff x="698235" y="773464"/>
                  <a:chExt cx="936104" cy="578337"/>
                </a:xfrm>
              </p:grpSpPr>
              <p:sp>
                <p:nvSpPr>
                  <p:cNvPr id="108" name="Rectangle 107"/>
                  <p:cNvSpPr/>
                  <p:nvPr/>
                </p:nvSpPr>
                <p:spPr>
                  <a:xfrm>
                    <a:off x="729350" y="775737"/>
                    <a:ext cx="864096" cy="57606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9BBB59">
                          <a:tint val="50000"/>
                          <a:satMod val="300000"/>
                        </a:srgbClr>
                      </a:gs>
                      <a:gs pos="35000">
                        <a:srgbClr val="9BBB59">
                          <a:tint val="37000"/>
                          <a:satMod val="300000"/>
                        </a:srgbClr>
                      </a:gs>
                      <a:gs pos="100000">
                        <a:srgbClr val="9BBB59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9BBB59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" name="TextBox 108"/>
                  <p:cNvSpPr txBox="1"/>
                  <p:nvPr/>
                </p:nvSpPr>
                <p:spPr>
                  <a:xfrm>
                    <a:off x="698235" y="773464"/>
                    <a:ext cx="936104" cy="57708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MX" sz="105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K-</a:t>
                    </a:r>
                    <a:r>
                      <a:rPr kumimoji="0" lang="es-MX" sz="1050" b="1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space</a:t>
                    </a:r>
                    <a:r>
                      <a:rPr kumimoji="0" lang="es-MX" sz="105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 </a:t>
                    </a:r>
                    <a:r>
                      <a:rPr kumimoji="0" lang="es-MX" sz="1050" b="1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Domain</a:t>
                    </a:r>
                    <a:r>
                      <a:rPr kumimoji="0" lang="es-MX" sz="105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 </a:t>
                    </a:r>
                    <a:r>
                      <a:rPr kumimoji="0" lang="es-MX" sz="1050" b="1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Transform</a:t>
                    </a:r>
                    <a:endPara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</p:grpSp>
            <p:grpSp>
              <p:nvGrpSpPr>
                <p:cNvPr id="10" name="Group 101"/>
                <p:cNvGrpSpPr/>
                <p:nvPr/>
              </p:nvGrpSpPr>
              <p:grpSpPr>
                <a:xfrm>
                  <a:off x="5839728" y="651329"/>
                  <a:ext cx="936104" cy="584319"/>
                  <a:chOff x="727160" y="790142"/>
                  <a:chExt cx="936104" cy="584319"/>
                </a:xfrm>
              </p:grpSpPr>
              <p:sp>
                <p:nvSpPr>
                  <p:cNvPr id="106" name="Rectangle 105"/>
                  <p:cNvSpPr/>
                  <p:nvPr/>
                </p:nvSpPr>
                <p:spPr>
                  <a:xfrm>
                    <a:off x="770243" y="790142"/>
                    <a:ext cx="864096" cy="57606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79646">
                          <a:tint val="50000"/>
                          <a:satMod val="300000"/>
                        </a:srgbClr>
                      </a:gs>
                      <a:gs pos="35000">
                        <a:srgbClr val="F79646">
                          <a:tint val="37000"/>
                          <a:satMod val="300000"/>
                        </a:srgbClr>
                      </a:gs>
                      <a:gs pos="100000">
                        <a:srgbClr val="F79646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F79646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TextBox 106"/>
                  <p:cNvSpPr txBox="1"/>
                  <p:nvPr/>
                </p:nvSpPr>
                <p:spPr>
                  <a:xfrm>
                    <a:off x="727160" y="797380"/>
                    <a:ext cx="936104" cy="57708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MX" sz="105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K-</a:t>
                    </a:r>
                    <a:r>
                      <a:rPr kumimoji="0" lang="es-MX" sz="1050" b="1" i="0" u="none" strike="noStrike" kern="0" cap="none" spc="0" normalizeH="0" baseline="0" noProof="0" err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space</a:t>
                    </a:r>
                    <a:r>
                      <a:rPr kumimoji="0" lang="es-MX" sz="105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    Domain</a:t>
                    </a: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s-MX" sz="1050" b="1" kern="0" smtClean="0">
                        <a:solidFill>
                          <a:prstClr val="black"/>
                        </a:solidFill>
                        <a:latin typeface="Calibri"/>
                      </a:rPr>
                      <a:t>Processing</a:t>
                    </a:r>
                    <a:endParaRPr kumimoji="0" lang="es-MX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</p:grpSp>
            <p:grpSp>
              <p:nvGrpSpPr>
                <p:cNvPr id="11" name="Group 102"/>
                <p:cNvGrpSpPr/>
                <p:nvPr/>
              </p:nvGrpSpPr>
              <p:grpSpPr>
                <a:xfrm>
                  <a:off x="7243414" y="650820"/>
                  <a:ext cx="1109046" cy="579694"/>
                  <a:chOff x="870706" y="768786"/>
                  <a:chExt cx="1109046" cy="579694"/>
                </a:xfrm>
              </p:grpSpPr>
              <p:sp>
                <p:nvSpPr>
                  <p:cNvPr id="104" name="Rectangle 103"/>
                  <p:cNvSpPr/>
                  <p:nvPr/>
                </p:nvSpPr>
                <p:spPr>
                  <a:xfrm>
                    <a:off x="950263" y="772416"/>
                    <a:ext cx="949932" cy="57606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9BBB59">
                          <a:tint val="50000"/>
                          <a:satMod val="300000"/>
                        </a:srgbClr>
                      </a:gs>
                      <a:gs pos="35000">
                        <a:srgbClr val="9BBB59">
                          <a:tint val="37000"/>
                          <a:satMod val="300000"/>
                        </a:srgbClr>
                      </a:gs>
                      <a:gs pos="100000">
                        <a:srgbClr val="9BBB59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9BBB59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" name="TextBox 104"/>
                  <p:cNvSpPr txBox="1"/>
                  <p:nvPr/>
                </p:nvSpPr>
                <p:spPr>
                  <a:xfrm>
                    <a:off x="870706" y="768786"/>
                    <a:ext cx="1109046" cy="57708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MX" sz="105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K-</a:t>
                    </a:r>
                    <a:r>
                      <a:rPr kumimoji="0" lang="es-MX" sz="1050" b="1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space</a:t>
                    </a:r>
                    <a:endParaRPr kumimoji="0" lang="es-MX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MX" sz="105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 Dom. </a:t>
                    </a:r>
                    <a:r>
                      <a:rPr kumimoji="0" lang="es-MX" sz="1050" b="1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Inverse</a:t>
                    </a:r>
                    <a:endParaRPr kumimoji="0" lang="es-MX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MX" sz="105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   </a:t>
                    </a:r>
                    <a:r>
                      <a:rPr kumimoji="0" lang="es-MX" sz="1050" b="1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Transform</a:t>
                    </a:r>
                    <a:endPara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</p:grpSp>
          </p:grpSp>
          <p:cxnSp>
            <p:nvCxnSpPr>
              <p:cNvPr id="91" name="Straight Arrow Connector 90"/>
              <p:cNvCxnSpPr>
                <a:endCxn id="114" idx="1"/>
              </p:cNvCxnSpPr>
              <p:nvPr/>
            </p:nvCxnSpPr>
            <p:spPr>
              <a:xfrm>
                <a:off x="271966" y="939361"/>
                <a:ext cx="535171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92" name="Straight Arrow Connector 91"/>
              <p:cNvCxnSpPr>
                <a:stCxn id="114" idx="3"/>
                <a:endCxn id="112" idx="1"/>
              </p:cNvCxnSpPr>
              <p:nvPr/>
            </p:nvCxnSpPr>
            <p:spPr>
              <a:xfrm flipV="1">
                <a:off x="1671233" y="934770"/>
                <a:ext cx="562881" cy="4591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93" name="Straight Arrow Connector 92"/>
              <p:cNvCxnSpPr>
                <a:stCxn id="112" idx="3"/>
                <a:endCxn id="110" idx="1"/>
              </p:cNvCxnSpPr>
              <p:nvPr/>
            </p:nvCxnSpPr>
            <p:spPr>
              <a:xfrm>
                <a:off x="3098210" y="934770"/>
                <a:ext cx="462872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94" name="Straight Arrow Connector 93"/>
              <p:cNvCxnSpPr>
                <a:stCxn id="110" idx="3"/>
                <a:endCxn id="108" idx="1"/>
              </p:cNvCxnSpPr>
              <p:nvPr/>
            </p:nvCxnSpPr>
            <p:spPr>
              <a:xfrm>
                <a:off x="4425178" y="934770"/>
                <a:ext cx="475747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95" name="Straight Arrow Connector 94"/>
              <p:cNvCxnSpPr>
                <a:stCxn id="108" idx="3"/>
                <a:endCxn id="106" idx="1"/>
              </p:cNvCxnSpPr>
              <p:nvPr/>
            </p:nvCxnSpPr>
            <p:spPr>
              <a:xfrm>
                <a:off x="5765021" y="934770"/>
                <a:ext cx="472941" cy="4591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96" name="Straight Arrow Connector 95"/>
              <p:cNvCxnSpPr>
                <a:stCxn id="106" idx="3"/>
                <a:endCxn id="104" idx="1"/>
              </p:cNvCxnSpPr>
              <p:nvPr/>
            </p:nvCxnSpPr>
            <p:spPr>
              <a:xfrm>
                <a:off x="7102058" y="939361"/>
                <a:ext cx="576064" cy="3121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97" name="Straight Arrow Connector 96"/>
              <p:cNvCxnSpPr>
                <a:stCxn id="104" idx="3"/>
              </p:cNvCxnSpPr>
              <p:nvPr/>
            </p:nvCxnSpPr>
            <p:spPr>
              <a:xfrm flipV="1">
                <a:off x="8628054" y="941012"/>
                <a:ext cx="452643" cy="147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triangle"/>
              </a:ln>
              <a:effectLst/>
            </p:spPr>
          </p:cxnSp>
        </p:grpSp>
        <p:cxnSp>
          <p:nvCxnSpPr>
            <p:cNvPr id="116" name="Straight Connector 115"/>
            <p:cNvCxnSpPr/>
            <p:nvPr/>
          </p:nvCxnSpPr>
          <p:spPr>
            <a:xfrm>
              <a:off x="1870887" y="1328172"/>
              <a:ext cx="0" cy="5112568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>
            <a:xfrm>
              <a:off x="3269844" y="1328172"/>
              <a:ext cx="0" cy="5413196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>
            <a:xfrm>
              <a:off x="4562962" y="1328172"/>
              <a:ext cx="17585" cy="5413196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>
            <a:xfrm>
              <a:off x="5936704" y="1328172"/>
              <a:ext cx="0" cy="5413196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>
            <a:xfrm>
              <a:off x="7307586" y="1328172"/>
              <a:ext cx="0" cy="4477092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</p:grpSp>
      <p:grpSp>
        <p:nvGrpSpPr>
          <p:cNvPr id="12" name="Group 124"/>
          <p:cNvGrpSpPr/>
          <p:nvPr/>
        </p:nvGrpSpPr>
        <p:grpSpPr>
          <a:xfrm>
            <a:off x="0" y="2081929"/>
            <a:ext cx="1794607" cy="1527894"/>
            <a:chOff x="-158664" y="1446145"/>
            <a:chExt cx="1794607" cy="1527894"/>
          </a:xfrm>
        </p:grpSpPr>
        <p:grpSp>
          <p:nvGrpSpPr>
            <p:cNvPr id="13" name="Group 125"/>
            <p:cNvGrpSpPr/>
            <p:nvPr/>
          </p:nvGrpSpPr>
          <p:grpSpPr>
            <a:xfrm>
              <a:off x="-158664" y="1446145"/>
              <a:ext cx="1589447" cy="884596"/>
              <a:chOff x="-17944" y="2372968"/>
              <a:chExt cx="1589447" cy="884596"/>
            </a:xfrm>
          </p:grpSpPr>
          <p:sp>
            <p:nvSpPr>
              <p:cNvPr id="136" name="TextBox 135"/>
              <p:cNvSpPr txBox="1"/>
              <p:nvPr/>
            </p:nvSpPr>
            <p:spPr>
              <a:xfrm>
                <a:off x="-17944" y="2826677"/>
                <a:ext cx="118273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1024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32-bit streams</a:t>
                </a:r>
              </a:p>
            </p:txBody>
          </p:sp>
          <p:grpSp>
            <p:nvGrpSpPr>
              <p:cNvPr id="14" name="Group 136"/>
              <p:cNvGrpSpPr/>
              <p:nvPr/>
            </p:nvGrpSpPr>
            <p:grpSpPr>
              <a:xfrm>
                <a:off x="353753" y="2372968"/>
                <a:ext cx="1217750" cy="434133"/>
                <a:chOff x="1300146" y="2372968"/>
                <a:chExt cx="1217750" cy="434133"/>
              </a:xfrm>
            </p:grpSpPr>
            <p:sp>
              <p:nvSpPr>
                <p:cNvPr id="138" name="TextBox 137"/>
                <p:cNvSpPr txBox="1"/>
                <p:nvPr/>
              </p:nvSpPr>
              <p:spPr>
                <a:xfrm>
                  <a:off x="1300146" y="2372968"/>
                  <a:ext cx="54583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8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11010…</a:t>
                  </a:r>
                  <a:endParaRPr kumimoji="0" lang="en-US" sz="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cxnSp>
              <p:nvCxnSpPr>
                <p:cNvPr id="139" name="Straight Arrow Connector 138"/>
                <p:cNvCxnSpPr>
                  <a:endCxn id="141" idx="1"/>
                </p:cNvCxnSpPr>
                <p:nvPr/>
              </p:nvCxnSpPr>
              <p:spPr>
                <a:xfrm>
                  <a:off x="1404158" y="2590166"/>
                  <a:ext cx="348834" cy="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C0504D"/>
                  </a:solidFill>
                  <a:prstDash val="solid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grpSp>
              <p:nvGrpSpPr>
                <p:cNvPr id="15" name="Group 139"/>
                <p:cNvGrpSpPr/>
                <p:nvPr/>
              </p:nvGrpSpPr>
              <p:grpSpPr>
                <a:xfrm>
                  <a:off x="1653800" y="2406991"/>
                  <a:ext cx="864096" cy="400110"/>
                  <a:chOff x="1653800" y="2262975"/>
                  <a:chExt cx="864096" cy="400110"/>
                </a:xfrm>
              </p:grpSpPr>
              <p:sp>
                <p:nvSpPr>
                  <p:cNvPr id="141" name="Rectangle 140"/>
                  <p:cNvSpPr/>
                  <p:nvPr/>
                </p:nvSpPr>
                <p:spPr>
                  <a:xfrm>
                    <a:off x="1752992" y="2276874"/>
                    <a:ext cx="658768" cy="33855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ysClr val="windowText" lastClr="000000">
                          <a:tint val="50000"/>
                          <a:satMod val="300000"/>
                        </a:sysClr>
                      </a:gs>
                      <a:gs pos="35000">
                        <a:sysClr val="windowText" lastClr="000000">
                          <a:tint val="37000"/>
                          <a:satMod val="300000"/>
                        </a:sysClr>
                      </a:gs>
                      <a:gs pos="100000">
                        <a:sysClr val="windowText" lastClr="000000">
                          <a:tint val="15000"/>
                          <a:satMod val="350000"/>
                        </a:sys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TextBox 141"/>
                  <p:cNvSpPr txBox="1"/>
                  <p:nvPr/>
                </p:nvSpPr>
                <p:spPr>
                  <a:xfrm>
                    <a:off x="1653800" y="2262975"/>
                    <a:ext cx="864096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MX" sz="1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Decimation filter</a:t>
                    </a:r>
                    <a:endParaRPr kumimoji="0" lang="en-US" sz="1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</p:grpSp>
          </p:grpSp>
        </p:grpSp>
        <p:grpSp>
          <p:nvGrpSpPr>
            <p:cNvPr id="16" name="Group 126"/>
            <p:cNvGrpSpPr/>
            <p:nvPr/>
          </p:nvGrpSpPr>
          <p:grpSpPr>
            <a:xfrm>
              <a:off x="589387" y="1832619"/>
              <a:ext cx="1046556" cy="1141420"/>
              <a:chOff x="542891" y="2215572"/>
              <a:chExt cx="1046556" cy="1141420"/>
            </a:xfrm>
          </p:grpSpPr>
          <p:grpSp>
            <p:nvGrpSpPr>
              <p:cNvPr id="17" name="Group 127"/>
              <p:cNvGrpSpPr/>
              <p:nvPr/>
            </p:nvGrpSpPr>
            <p:grpSpPr>
              <a:xfrm>
                <a:off x="542891" y="2215572"/>
                <a:ext cx="1046556" cy="1141420"/>
                <a:chOff x="717132" y="1855532"/>
                <a:chExt cx="1046556" cy="1141420"/>
              </a:xfrm>
            </p:grpSpPr>
            <p:cxnSp>
              <p:nvCxnSpPr>
                <p:cNvPr id="130" name="Straight Arrow Connector 129"/>
                <p:cNvCxnSpPr>
                  <a:stCxn id="134" idx="3"/>
                </p:cNvCxnSpPr>
                <p:nvPr/>
              </p:nvCxnSpPr>
              <p:spPr>
                <a:xfrm>
                  <a:off x="1465367" y="2708921"/>
                  <a:ext cx="298321" cy="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C0504D"/>
                  </a:solidFill>
                  <a:prstDash val="solid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grpSp>
              <p:nvGrpSpPr>
                <p:cNvPr id="18" name="Group 130"/>
                <p:cNvGrpSpPr/>
                <p:nvPr/>
              </p:nvGrpSpPr>
              <p:grpSpPr>
                <a:xfrm>
                  <a:off x="717132" y="1855532"/>
                  <a:ext cx="827018" cy="1141420"/>
                  <a:chOff x="1663525" y="1855532"/>
                  <a:chExt cx="827018" cy="1141420"/>
                </a:xfrm>
              </p:grpSpPr>
              <p:cxnSp>
                <p:nvCxnSpPr>
                  <p:cNvPr id="132" name="Straight Arrow Connector 131"/>
                  <p:cNvCxnSpPr>
                    <a:stCxn id="141" idx="2"/>
                    <a:endCxn id="134" idx="0"/>
                  </p:cNvCxnSpPr>
                  <p:nvPr/>
                </p:nvCxnSpPr>
                <p:spPr>
                  <a:xfrm>
                    <a:off x="2071693" y="1855532"/>
                    <a:ext cx="10683" cy="565358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rgbClr val="C0504D"/>
                    </a:solidFill>
                    <a:prstDash val="solid"/>
                    <a:tailEnd type="triangle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grpSp>
                <p:nvGrpSpPr>
                  <p:cNvPr id="19" name="Group 132"/>
                  <p:cNvGrpSpPr/>
                  <p:nvPr/>
                </p:nvGrpSpPr>
                <p:grpSpPr>
                  <a:xfrm>
                    <a:off x="1663525" y="2403430"/>
                    <a:ext cx="827018" cy="593522"/>
                    <a:chOff x="1663525" y="2259414"/>
                    <a:chExt cx="827018" cy="593522"/>
                  </a:xfrm>
                </p:grpSpPr>
                <p:sp>
                  <p:nvSpPr>
                    <p:cNvPr id="134" name="Rectangle 133"/>
                    <p:cNvSpPr/>
                    <p:nvPr/>
                  </p:nvSpPr>
                  <p:spPr>
                    <a:xfrm>
                      <a:off x="1752992" y="2276874"/>
                      <a:ext cx="658768" cy="576062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ysClr val="windowText" lastClr="000000">
                            <a:tint val="50000"/>
                            <a:satMod val="300000"/>
                          </a:sysClr>
                        </a:gs>
                        <a:gs pos="35000">
                          <a:sysClr val="windowText" lastClr="000000">
                            <a:tint val="37000"/>
                            <a:satMod val="300000"/>
                          </a:sysClr>
                        </a:gs>
                        <a:gs pos="100000">
                          <a:sysClr val="windowText" lastClr="000000">
                            <a:tint val="15000"/>
                            <a:satMod val="350000"/>
                          </a:sysClr>
                        </a:gs>
                      </a:gsLst>
                      <a:lin ang="16200000" scaled="1"/>
                    </a:gradFill>
                    <a:ln w="9525" cap="flat" cmpd="sng" algn="ctr">
                      <a:solidFill>
                        <a:sysClr val="windowText" lastClr="000000">
                          <a:shade val="95000"/>
                          <a:satMod val="105000"/>
                        </a:sysClr>
                      </a:solidFill>
                      <a:prstDash val="solid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5" name="TextBox 134"/>
                    <p:cNvSpPr txBox="1"/>
                    <p:nvPr/>
                  </p:nvSpPr>
                  <p:spPr>
                    <a:xfrm>
                      <a:off x="1663525" y="2259414"/>
                      <a:ext cx="827018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Windowing</a:t>
                      </a:r>
                      <a:endParaRPr kumimoji="0" lang="en-US" sz="1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endParaRPr>
                    </a:p>
                  </p:txBody>
                </p:sp>
              </p:grpSp>
            </p:grpSp>
          </p:grpSp>
          <p:pic>
            <p:nvPicPr>
              <p:cNvPr id="129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72062" y="2996372"/>
                <a:ext cx="579360" cy="2997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0" name="Group 142"/>
          <p:cNvGrpSpPr/>
          <p:nvPr/>
        </p:nvGrpSpPr>
        <p:grpSpPr>
          <a:xfrm>
            <a:off x="1907704" y="2468403"/>
            <a:ext cx="1285375" cy="2647500"/>
            <a:chOff x="1911069" y="1772816"/>
            <a:chExt cx="1285375" cy="2647500"/>
          </a:xfrm>
        </p:grpSpPr>
        <p:grpSp>
          <p:nvGrpSpPr>
            <p:cNvPr id="21" name="Group 143"/>
            <p:cNvGrpSpPr/>
            <p:nvPr/>
          </p:nvGrpSpPr>
          <p:grpSpPr>
            <a:xfrm>
              <a:off x="1911069" y="1772816"/>
              <a:ext cx="1285375" cy="2647500"/>
              <a:chOff x="1918473" y="1357474"/>
              <a:chExt cx="1285375" cy="2647500"/>
            </a:xfrm>
          </p:grpSpPr>
          <p:grpSp>
            <p:nvGrpSpPr>
              <p:cNvPr id="22" name="Group 145"/>
              <p:cNvGrpSpPr/>
              <p:nvPr/>
            </p:nvGrpSpPr>
            <p:grpSpPr>
              <a:xfrm>
                <a:off x="1979712" y="1357474"/>
                <a:ext cx="1224136" cy="2647500"/>
                <a:chOff x="1979712" y="1357474"/>
                <a:chExt cx="1224136" cy="2647500"/>
              </a:xfrm>
            </p:grpSpPr>
            <p:grpSp>
              <p:nvGrpSpPr>
                <p:cNvPr id="23" name="Group 147"/>
                <p:cNvGrpSpPr/>
                <p:nvPr/>
              </p:nvGrpSpPr>
              <p:grpSpPr>
                <a:xfrm>
                  <a:off x="1979712" y="1357474"/>
                  <a:ext cx="1050671" cy="2647500"/>
                  <a:chOff x="1979712" y="1357474"/>
                  <a:chExt cx="1050671" cy="2647500"/>
                </a:xfrm>
              </p:grpSpPr>
              <p:grpSp>
                <p:nvGrpSpPr>
                  <p:cNvPr id="24" name="Group 149"/>
                  <p:cNvGrpSpPr/>
                  <p:nvPr/>
                </p:nvGrpSpPr>
                <p:grpSpPr>
                  <a:xfrm>
                    <a:off x="1979712" y="1357474"/>
                    <a:ext cx="1004804" cy="1956195"/>
                    <a:chOff x="1979712" y="1357474"/>
                    <a:chExt cx="1004804" cy="1956195"/>
                  </a:xfrm>
                </p:grpSpPr>
                <p:grpSp>
                  <p:nvGrpSpPr>
                    <p:cNvPr id="25" name="Group 154"/>
                    <p:cNvGrpSpPr/>
                    <p:nvPr/>
                  </p:nvGrpSpPr>
                  <p:grpSpPr>
                    <a:xfrm>
                      <a:off x="2184150" y="1357474"/>
                      <a:ext cx="800366" cy="1414204"/>
                      <a:chOff x="2180054" y="1350465"/>
                      <a:chExt cx="800366" cy="1414204"/>
                    </a:xfrm>
                  </p:grpSpPr>
                  <p:grpSp>
                    <p:nvGrpSpPr>
                      <p:cNvPr id="26" name="Group 157"/>
                      <p:cNvGrpSpPr/>
                      <p:nvPr/>
                    </p:nvGrpSpPr>
                    <p:grpSpPr>
                      <a:xfrm>
                        <a:off x="2180054" y="1350465"/>
                        <a:ext cx="800366" cy="1414204"/>
                        <a:chOff x="2180054" y="1350465"/>
                        <a:chExt cx="800366" cy="1414204"/>
                      </a:xfrm>
                    </p:grpSpPr>
                    <p:sp>
                      <p:nvSpPr>
                        <p:cNvPr id="160" name="Rectangle 159"/>
                        <p:cNvSpPr/>
                        <p:nvPr/>
                      </p:nvSpPr>
                      <p:spPr>
                        <a:xfrm>
                          <a:off x="2180054" y="1350465"/>
                          <a:ext cx="800366" cy="1414204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ysClr val="windowText" lastClr="000000">
                                <a:tint val="50000"/>
                                <a:satMod val="300000"/>
                              </a:sysClr>
                            </a:gs>
                            <a:gs pos="35000">
                              <a:sysClr val="windowText" lastClr="000000">
                                <a:tint val="37000"/>
                                <a:satMod val="300000"/>
                              </a:sysClr>
                            </a:gs>
                            <a:gs pos="100000">
                              <a:sysClr val="windowText" lastClr="000000">
                                <a:tint val="15000"/>
                                <a:satMod val="350000"/>
                              </a:sysClr>
                            </a:gs>
                          </a:gsLst>
                          <a:lin ang="16200000" scaled="1"/>
                        </a:gradFill>
                        <a:ln w="9525" cap="flat" cmpd="sng" algn="ctr">
                          <a:solidFill>
                            <a:sysClr val="windowText" lastClr="000000">
                              <a:shade val="95000"/>
                              <a:satMod val="105000"/>
                            </a:sysClr>
                          </a:solidFill>
                          <a:prstDash val="solid"/>
                        </a:ln>
                        <a:effectLst>
                          <a:outerShdw blurRad="40000" dist="20000" dir="5400000" rotWithShape="0">
                            <a:srgbClr val="000000">
                              <a:alpha val="38000"/>
                            </a:srgbClr>
                          </a:outerShdw>
                        </a:effectLst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pic>
                      <p:nvPicPr>
                        <p:cNvPr id="161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 cstate="print">
                          <a:extLst>
                            <a:ext uri="{28A0092B-C50C-407E-A947-70E740481C1C}">
                              <a14:useLocalDpi xmlns:a14="http://schemas.microsoft.com/office/drawing/2010/main" xmlns="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5862" y="2142553"/>
                          <a:ext cx="677027" cy="533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sp>
                    <p:nvSpPr>
                      <p:cNvPr id="159" name="TextBox 158"/>
                      <p:cNvSpPr txBox="1"/>
                      <p:nvPr/>
                    </p:nvSpPr>
                    <p:spPr>
                      <a:xfrm>
                        <a:off x="2264121" y="1926529"/>
                        <a:ext cx="658768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s-MX" sz="10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</a:rPr>
                          <a:t>1D FFT</a:t>
                        </a:r>
                        <a:endParaRPr kumimoji="0" lang="en-US" sz="1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</a:endParaRPr>
                      </a:p>
                    </p:txBody>
                  </p:sp>
                </p:grpSp>
                <p:cxnSp>
                  <p:nvCxnSpPr>
                    <p:cNvPr id="156" name="Straight Arrow Connector 155"/>
                    <p:cNvCxnSpPr/>
                    <p:nvPr/>
                  </p:nvCxnSpPr>
                  <p:spPr>
                    <a:xfrm flipV="1">
                      <a:off x="1979712" y="2218066"/>
                      <a:ext cx="204438" cy="3504"/>
                    </a:xfrm>
                    <a:prstGeom prst="straightConnector1">
                      <a:avLst/>
                    </a:prstGeom>
                    <a:noFill/>
                    <a:ln w="25400" cap="flat" cmpd="sng" algn="ctr">
                      <a:solidFill>
                        <a:srgbClr val="C0504D"/>
                      </a:solidFill>
                      <a:prstDash val="solid"/>
                      <a:tailEnd type="triangle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</p:cxnSp>
                <p:cxnSp>
                  <p:nvCxnSpPr>
                    <p:cNvPr id="157" name="Straight Arrow Connector 156"/>
                    <p:cNvCxnSpPr>
                      <a:stCxn id="160" idx="2"/>
                      <a:endCxn id="152" idx="0"/>
                    </p:cNvCxnSpPr>
                    <p:nvPr/>
                  </p:nvCxnSpPr>
                  <p:spPr>
                    <a:xfrm>
                      <a:off x="2584333" y="2771678"/>
                      <a:ext cx="4138" cy="541991"/>
                    </a:xfrm>
                    <a:prstGeom prst="straightConnector1">
                      <a:avLst/>
                    </a:prstGeom>
                    <a:noFill/>
                    <a:ln w="25400" cap="flat" cmpd="sng" algn="ctr">
                      <a:solidFill>
                        <a:srgbClr val="C0504D"/>
                      </a:solidFill>
                      <a:prstDash val="solid"/>
                      <a:tailEnd type="triangle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</p:cxnSp>
              </p:grpSp>
              <p:grpSp>
                <p:nvGrpSpPr>
                  <p:cNvPr id="27" name="Group 150"/>
                  <p:cNvGrpSpPr/>
                  <p:nvPr/>
                </p:nvGrpSpPr>
                <p:grpSpPr>
                  <a:xfrm>
                    <a:off x="2153176" y="3313669"/>
                    <a:ext cx="877207" cy="691305"/>
                    <a:chOff x="2288220" y="3313758"/>
                    <a:chExt cx="877207" cy="691305"/>
                  </a:xfrm>
                </p:grpSpPr>
                <p:sp>
                  <p:nvSpPr>
                    <p:cNvPr id="152" name="Rectangle 151"/>
                    <p:cNvSpPr/>
                    <p:nvPr/>
                  </p:nvSpPr>
                  <p:spPr>
                    <a:xfrm>
                      <a:off x="2352848" y="3313758"/>
                      <a:ext cx="741334" cy="691305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ysClr val="windowText" lastClr="000000">
                            <a:tint val="50000"/>
                            <a:satMod val="300000"/>
                          </a:sysClr>
                        </a:gs>
                        <a:gs pos="35000">
                          <a:sysClr val="windowText" lastClr="000000">
                            <a:tint val="37000"/>
                            <a:satMod val="300000"/>
                          </a:sysClr>
                        </a:gs>
                        <a:gs pos="100000">
                          <a:sysClr val="windowText" lastClr="000000">
                            <a:tint val="15000"/>
                            <a:satMod val="350000"/>
                          </a:sysClr>
                        </a:gs>
                      </a:gsLst>
                      <a:lin ang="16200000" scaled="1"/>
                    </a:gradFill>
                    <a:ln w="9525" cap="flat" cmpd="sng" algn="ctr">
                      <a:solidFill>
                        <a:sysClr val="windowText" lastClr="000000">
                          <a:shade val="95000"/>
                          <a:satMod val="105000"/>
                        </a:sysClr>
                      </a:solidFill>
                      <a:prstDash val="solid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3" name="TextBox 152"/>
                    <p:cNvSpPr txBox="1"/>
                    <p:nvPr/>
                  </p:nvSpPr>
                  <p:spPr>
                    <a:xfrm>
                      <a:off x="2288220" y="3319265"/>
                      <a:ext cx="877207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n</a:t>
                      </a:r>
                      <a:r>
                        <a:rPr kumimoji="0" lang="es-MX" sz="1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</a:t>
                      </a:r>
                      <a:r>
                        <a:rPr kumimoji="0" lang="es-MX" sz="10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H</a:t>
                      </a:r>
                      <a:r>
                        <a:rPr kumimoji="0" lang="es-MX" sz="1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olograms</a:t>
                      </a:r>
                      <a:endParaRPr kumimoji="0" lang="en-US" sz="10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endParaRPr>
                    </a:p>
                  </p:txBody>
                </p:sp>
                <p:pic>
                  <p:nvPicPr>
                    <p:cNvPr id="154" name="Picture 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xmlns="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505790" y="3550848"/>
                      <a:ext cx="435450" cy="4320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cxnSp>
              <p:nvCxnSpPr>
                <p:cNvPr id="149" name="Straight Arrow Connector 148"/>
                <p:cNvCxnSpPr>
                  <a:stCxn id="152" idx="3"/>
                </p:cNvCxnSpPr>
                <p:nvPr/>
              </p:nvCxnSpPr>
              <p:spPr>
                <a:xfrm flipV="1">
                  <a:off x="2959138" y="3659321"/>
                  <a:ext cx="244710" cy="1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C0504D"/>
                  </a:solidFill>
                  <a:prstDash val="solid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147" name="TextBox 146"/>
              <p:cNvSpPr txBox="1"/>
              <p:nvPr/>
            </p:nvSpPr>
            <p:spPr>
              <a:xfrm>
                <a:off x="1918473" y="2870222"/>
                <a:ext cx="69948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1024 channels</a:t>
                </a:r>
              </a:p>
            </p:txBody>
          </p:sp>
        </p:grpSp>
        <p:pic>
          <p:nvPicPr>
            <p:cNvPr id="145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944" y="1844824"/>
              <a:ext cx="696246" cy="548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176"/>
          <p:cNvGrpSpPr/>
          <p:nvPr/>
        </p:nvGrpSpPr>
        <p:grpSpPr>
          <a:xfrm>
            <a:off x="3275856" y="4214516"/>
            <a:ext cx="1368841" cy="2496913"/>
            <a:chOff x="3347175" y="1584840"/>
            <a:chExt cx="1368841" cy="2496913"/>
          </a:xfrm>
        </p:grpSpPr>
        <p:grpSp>
          <p:nvGrpSpPr>
            <p:cNvPr id="29" name="Group 177"/>
            <p:cNvGrpSpPr/>
            <p:nvPr/>
          </p:nvGrpSpPr>
          <p:grpSpPr>
            <a:xfrm>
              <a:off x="3347175" y="1584840"/>
              <a:ext cx="1313177" cy="2496913"/>
              <a:chOff x="3347175" y="1584840"/>
              <a:chExt cx="1313177" cy="2496913"/>
            </a:xfrm>
          </p:grpSpPr>
          <p:grpSp>
            <p:nvGrpSpPr>
              <p:cNvPr id="30" name="Group 179"/>
              <p:cNvGrpSpPr/>
              <p:nvPr/>
            </p:nvGrpSpPr>
            <p:grpSpPr>
              <a:xfrm>
                <a:off x="3426261" y="1584840"/>
                <a:ext cx="1234091" cy="1145071"/>
                <a:chOff x="3426261" y="1584840"/>
                <a:chExt cx="1234091" cy="1145071"/>
              </a:xfrm>
            </p:grpSpPr>
            <p:grpSp>
              <p:nvGrpSpPr>
                <p:cNvPr id="31" name="Group 187"/>
                <p:cNvGrpSpPr/>
                <p:nvPr/>
              </p:nvGrpSpPr>
              <p:grpSpPr>
                <a:xfrm>
                  <a:off x="3426261" y="1584840"/>
                  <a:ext cx="1234091" cy="1145071"/>
                  <a:chOff x="3440049" y="1584838"/>
                  <a:chExt cx="1055579" cy="770471"/>
                </a:xfrm>
              </p:grpSpPr>
              <p:sp>
                <p:nvSpPr>
                  <p:cNvPr id="190" name="Rectangle 189"/>
                  <p:cNvSpPr/>
                  <p:nvPr/>
                </p:nvSpPr>
                <p:spPr>
                  <a:xfrm>
                    <a:off x="3557770" y="1584838"/>
                    <a:ext cx="800695" cy="770471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ysClr val="windowText" lastClr="000000">
                          <a:tint val="50000"/>
                          <a:satMod val="300000"/>
                        </a:sysClr>
                      </a:gs>
                      <a:gs pos="35000">
                        <a:sysClr val="windowText" lastClr="000000">
                          <a:tint val="37000"/>
                          <a:satMod val="300000"/>
                        </a:sysClr>
                      </a:gs>
                      <a:gs pos="100000">
                        <a:sysClr val="windowText" lastClr="000000">
                          <a:tint val="15000"/>
                          <a:satMod val="350000"/>
                        </a:sys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TextBox 190"/>
                  <p:cNvSpPr txBox="1"/>
                  <p:nvPr/>
                </p:nvSpPr>
                <p:spPr>
                  <a:xfrm>
                    <a:off x="3440049" y="1595290"/>
                    <a:ext cx="1055579" cy="2692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MX" sz="1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2D Extrapolation</a:t>
                    </a: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</p:grpSp>
            <p:pic>
              <p:nvPicPr>
                <p:cNvPr id="189" name="Picture 7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83451" y="1936668"/>
                  <a:ext cx="750383" cy="748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24" name="Group 180"/>
              <p:cNvGrpSpPr/>
              <p:nvPr/>
            </p:nvGrpSpPr>
            <p:grpSpPr>
              <a:xfrm>
                <a:off x="3502022" y="2936683"/>
                <a:ext cx="1045244" cy="1145070"/>
                <a:chOff x="3617590" y="3212976"/>
                <a:chExt cx="1045244" cy="1145070"/>
              </a:xfrm>
            </p:grpSpPr>
            <p:grpSp>
              <p:nvGrpSpPr>
                <p:cNvPr id="225" name="Group 183"/>
                <p:cNvGrpSpPr/>
                <p:nvPr/>
              </p:nvGrpSpPr>
              <p:grpSpPr>
                <a:xfrm>
                  <a:off x="3617590" y="3212976"/>
                  <a:ext cx="1045244" cy="1145070"/>
                  <a:chOff x="3499355" y="1584838"/>
                  <a:chExt cx="894049" cy="770471"/>
                </a:xfrm>
              </p:grpSpPr>
              <p:sp>
                <p:nvSpPr>
                  <p:cNvPr id="186" name="Rectangle 185"/>
                  <p:cNvSpPr/>
                  <p:nvPr/>
                </p:nvSpPr>
                <p:spPr>
                  <a:xfrm>
                    <a:off x="3533934" y="1584838"/>
                    <a:ext cx="830371" cy="770471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ysClr val="windowText" lastClr="000000">
                          <a:tint val="50000"/>
                          <a:satMod val="300000"/>
                        </a:sysClr>
                      </a:gs>
                      <a:gs pos="35000">
                        <a:sysClr val="windowText" lastClr="000000">
                          <a:tint val="37000"/>
                          <a:satMod val="300000"/>
                        </a:sysClr>
                      </a:gs>
                      <a:gs pos="100000">
                        <a:sysClr val="windowText" lastClr="000000">
                          <a:tint val="15000"/>
                          <a:satMod val="350000"/>
                        </a:sys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TextBox 186"/>
                  <p:cNvSpPr txBox="1"/>
                  <p:nvPr/>
                </p:nvSpPr>
                <p:spPr>
                  <a:xfrm>
                    <a:off x="3499355" y="1584838"/>
                    <a:ext cx="894049" cy="1656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MX" sz="1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2D Windowing</a:t>
                    </a:r>
                  </a:p>
                </p:txBody>
              </p:sp>
            </p:grpSp>
            <p:pic>
              <p:nvPicPr>
                <p:cNvPr id="185" name="Picture 8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32002" y="3455831"/>
                  <a:ext cx="822825" cy="82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182" name="Straight Arrow Connector 181"/>
              <p:cNvCxnSpPr>
                <a:stCxn id="190" idx="2"/>
                <a:endCxn id="186" idx="0"/>
              </p:cNvCxnSpPr>
              <p:nvPr/>
            </p:nvCxnSpPr>
            <p:spPr>
              <a:xfrm flipH="1">
                <a:off x="4027848" y="2729908"/>
                <a:ext cx="4093" cy="206775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3" name="Straight Arrow Connector 182"/>
              <p:cNvCxnSpPr>
                <a:endCxn id="190" idx="1"/>
              </p:cNvCxnSpPr>
              <p:nvPr/>
            </p:nvCxnSpPr>
            <p:spPr>
              <a:xfrm>
                <a:off x="3347175" y="2157373"/>
                <a:ext cx="216714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cxnSp>
          <p:nvCxnSpPr>
            <p:cNvPr id="179" name="Straight Arrow Connector 178"/>
            <p:cNvCxnSpPr>
              <a:stCxn id="186" idx="3"/>
            </p:cNvCxnSpPr>
            <p:nvPr/>
          </p:nvCxnSpPr>
          <p:spPr>
            <a:xfrm>
              <a:off x="4513246" y="3509218"/>
              <a:ext cx="20277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226" name="Group 200"/>
          <p:cNvGrpSpPr/>
          <p:nvPr/>
        </p:nvGrpSpPr>
        <p:grpSpPr>
          <a:xfrm>
            <a:off x="4599050" y="2171335"/>
            <a:ext cx="1308824" cy="1119353"/>
            <a:chOff x="4610881" y="1460697"/>
            <a:chExt cx="1308824" cy="1119353"/>
          </a:xfrm>
        </p:grpSpPr>
        <p:grpSp>
          <p:nvGrpSpPr>
            <p:cNvPr id="229" name="Group 201"/>
            <p:cNvGrpSpPr/>
            <p:nvPr/>
          </p:nvGrpSpPr>
          <p:grpSpPr>
            <a:xfrm>
              <a:off x="4610881" y="1460697"/>
              <a:ext cx="1308824" cy="1119353"/>
              <a:chOff x="4610881" y="1460697"/>
              <a:chExt cx="1308824" cy="1119353"/>
            </a:xfrm>
          </p:grpSpPr>
          <p:grpSp>
            <p:nvGrpSpPr>
              <p:cNvPr id="232" name="Group 203"/>
              <p:cNvGrpSpPr/>
              <p:nvPr/>
            </p:nvGrpSpPr>
            <p:grpSpPr>
              <a:xfrm>
                <a:off x="4610881" y="1460697"/>
                <a:ext cx="1163226" cy="1119353"/>
                <a:chOff x="4610881" y="1460697"/>
                <a:chExt cx="1163226" cy="1119353"/>
              </a:xfrm>
            </p:grpSpPr>
            <p:grpSp>
              <p:nvGrpSpPr>
                <p:cNvPr id="235" name="Group 205"/>
                <p:cNvGrpSpPr/>
                <p:nvPr/>
              </p:nvGrpSpPr>
              <p:grpSpPr>
                <a:xfrm>
                  <a:off x="4728863" y="1460697"/>
                  <a:ext cx="1045244" cy="1119353"/>
                  <a:chOff x="4728863" y="1460697"/>
                  <a:chExt cx="1045244" cy="1119353"/>
                </a:xfrm>
              </p:grpSpPr>
              <p:sp>
                <p:nvSpPr>
                  <p:cNvPr id="208" name="Rectangle 207"/>
                  <p:cNvSpPr/>
                  <p:nvPr/>
                </p:nvSpPr>
                <p:spPr>
                  <a:xfrm>
                    <a:off x="4781736" y="1460697"/>
                    <a:ext cx="936103" cy="1119353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ysClr val="windowText" lastClr="000000">
                          <a:tint val="50000"/>
                          <a:satMod val="300000"/>
                        </a:sysClr>
                      </a:gs>
                      <a:gs pos="35000">
                        <a:sysClr val="windowText" lastClr="000000">
                          <a:tint val="37000"/>
                          <a:satMod val="300000"/>
                        </a:sysClr>
                      </a:gs>
                      <a:gs pos="100000">
                        <a:sysClr val="windowText" lastClr="000000">
                          <a:tint val="15000"/>
                          <a:satMod val="350000"/>
                        </a:sys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9" name="TextBox 208"/>
                  <p:cNvSpPr txBox="1"/>
                  <p:nvPr/>
                </p:nvSpPr>
                <p:spPr>
                  <a:xfrm>
                    <a:off x="4728863" y="1460697"/>
                    <a:ext cx="1045244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MX" sz="1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2D FFT</a:t>
                    </a:r>
                    <a:endParaRPr kumimoji="0" lang="en-US" sz="1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</p:grpSp>
            <p:cxnSp>
              <p:nvCxnSpPr>
                <p:cNvPr id="207" name="Straight Arrow Connector 206"/>
                <p:cNvCxnSpPr>
                  <a:endCxn id="208" idx="1"/>
                </p:cNvCxnSpPr>
                <p:nvPr/>
              </p:nvCxnSpPr>
              <p:spPr>
                <a:xfrm>
                  <a:off x="4610881" y="2020373"/>
                  <a:ext cx="170855" cy="1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C0504D"/>
                  </a:solidFill>
                  <a:prstDash val="solid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cxnSp>
            <p:nvCxnSpPr>
              <p:cNvPr id="205" name="Straight Arrow Connector 204"/>
              <p:cNvCxnSpPr>
                <a:stCxn id="208" idx="3"/>
              </p:cNvCxnSpPr>
              <p:nvPr/>
            </p:nvCxnSpPr>
            <p:spPr>
              <a:xfrm>
                <a:off x="5717839" y="2020374"/>
                <a:ext cx="201866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pic>
          <p:nvPicPr>
            <p:cNvPr id="203" name="Picture 1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1677412"/>
              <a:ext cx="809033" cy="809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8" name="Group 209"/>
          <p:cNvGrpSpPr/>
          <p:nvPr/>
        </p:nvGrpSpPr>
        <p:grpSpPr>
          <a:xfrm>
            <a:off x="5918987" y="3250974"/>
            <a:ext cx="1460607" cy="1266963"/>
            <a:chOff x="5962787" y="2526778"/>
            <a:chExt cx="1460607" cy="1266963"/>
          </a:xfrm>
        </p:grpSpPr>
        <p:grpSp>
          <p:nvGrpSpPr>
            <p:cNvPr id="239" name="Group 210"/>
            <p:cNvGrpSpPr/>
            <p:nvPr/>
          </p:nvGrpSpPr>
          <p:grpSpPr>
            <a:xfrm>
              <a:off x="5962787" y="2526778"/>
              <a:ext cx="1460607" cy="1266963"/>
              <a:chOff x="4546534" y="1460696"/>
              <a:chExt cx="1460607" cy="1266963"/>
            </a:xfrm>
          </p:grpSpPr>
          <p:grpSp>
            <p:nvGrpSpPr>
              <p:cNvPr id="241" name="Group 212"/>
              <p:cNvGrpSpPr/>
              <p:nvPr/>
            </p:nvGrpSpPr>
            <p:grpSpPr>
              <a:xfrm>
                <a:off x="4546534" y="1460696"/>
                <a:ext cx="1345516" cy="1266963"/>
                <a:chOff x="4546534" y="1460696"/>
                <a:chExt cx="1345516" cy="1266963"/>
              </a:xfrm>
            </p:grpSpPr>
            <p:grpSp>
              <p:nvGrpSpPr>
                <p:cNvPr id="245" name="Group 214"/>
                <p:cNvGrpSpPr/>
                <p:nvPr/>
              </p:nvGrpSpPr>
              <p:grpSpPr>
                <a:xfrm>
                  <a:off x="4638989" y="1460696"/>
                  <a:ext cx="1253061" cy="1266963"/>
                  <a:chOff x="4638989" y="1460696"/>
                  <a:chExt cx="1253061" cy="1266963"/>
                </a:xfrm>
              </p:grpSpPr>
              <p:sp>
                <p:nvSpPr>
                  <p:cNvPr id="217" name="Rectangle 216"/>
                  <p:cNvSpPr/>
                  <p:nvPr/>
                </p:nvSpPr>
                <p:spPr>
                  <a:xfrm>
                    <a:off x="4710997" y="1460696"/>
                    <a:ext cx="1093947" cy="1266963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ysClr val="windowText" lastClr="000000">
                          <a:tint val="50000"/>
                          <a:satMod val="300000"/>
                        </a:sysClr>
                      </a:gs>
                      <a:gs pos="35000">
                        <a:sysClr val="windowText" lastClr="000000">
                          <a:tint val="37000"/>
                          <a:satMod val="300000"/>
                        </a:sysClr>
                      </a:gs>
                      <a:gs pos="100000">
                        <a:sysClr val="windowText" lastClr="000000">
                          <a:tint val="15000"/>
                          <a:satMod val="350000"/>
                        </a:sys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8" name="TextBox 217"/>
                  <p:cNvSpPr txBox="1"/>
                  <p:nvPr/>
                </p:nvSpPr>
                <p:spPr>
                  <a:xfrm>
                    <a:off x="4638989" y="1477150"/>
                    <a:ext cx="125306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MX" sz="1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rPr>
                      <a:t>Regularization + Inverse Propagator</a:t>
                    </a:r>
                    <a:endParaRPr kumimoji="0" lang="en-US" sz="1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</p:grpSp>
            <p:cxnSp>
              <p:nvCxnSpPr>
                <p:cNvPr id="216" name="Straight Arrow Connector 215"/>
                <p:cNvCxnSpPr>
                  <a:endCxn id="217" idx="1"/>
                </p:cNvCxnSpPr>
                <p:nvPr/>
              </p:nvCxnSpPr>
              <p:spPr>
                <a:xfrm>
                  <a:off x="4546534" y="2076036"/>
                  <a:ext cx="164463" cy="18142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C0504D"/>
                  </a:solidFill>
                  <a:prstDash val="solid"/>
                  <a:tailEnd type="triangle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cxnSp>
            <p:nvCxnSpPr>
              <p:cNvPr id="214" name="Straight Arrow Connector 213"/>
              <p:cNvCxnSpPr>
                <a:stCxn id="217" idx="3"/>
              </p:cNvCxnSpPr>
              <p:nvPr/>
            </p:nvCxnSpPr>
            <p:spPr>
              <a:xfrm flipV="1">
                <a:off x="5804944" y="2076036"/>
                <a:ext cx="202197" cy="18142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854" t="6897" r="17060" b="10345"/>
            <a:stretch/>
          </p:blipFill>
          <p:spPr>
            <a:xfrm>
              <a:off x="6261826" y="2915606"/>
              <a:ext cx="830453" cy="830453"/>
            </a:xfrm>
            <a:prstGeom prst="rect">
              <a:avLst/>
            </a:prstGeom>
          </p:spPr>
        </p:pic>
      </p:grpSp>
      <p:grpSp>
        <p:nvGrpSpPr>
          <p:cNvPr id="246" name="Group 225"/>
          <p:cNvGrpSpPr/>
          <p:nvPr/>
        </p:nvGrpSpPr>
        <p:grpSpPr>
          <a:xfrm>
            <a:off x="163009" y="2039906"/>
            <a:ext cx="1666252" cy="4227391"/>
            <a:chOff x="-26562" y="3085380"/>
            <a:chExt cx="1666252" cy="5177698"/>
          </a:xfrm>
        </p:grpSpPr>
        <p:sp>
          <p:nvSpPr>
            <p:cNvPr id="227" name="Rectangle 226"/>
            <p:cNvSpPr/>
            <p:nvPr/>
          </p:nvSpPr>
          <p:spPr>
            <a:xfrm>
              <a:off x="26343" y="3085380"/>
              <a:ext cx="1613347" cy="5177698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-26562" y="6406667"/>
              <a:ext cx="1613347" cy="64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smtClean="0"/>
                <a:t>Spatial-Time Domain</a:t>
              </a:r>
              <a:endParaRPr lang="en-US" sz="1400" b="1"/>
            </a:p>
          </p:txBody>
        </p:sp>
      </p:grpSp>
      <p:grpSp>
        <p:nvGrpSpPr>
          <p:cNvPr id="247" name="Group 228"/>
          <p:cNvGrpSpPr/>
          <p:nvPr/>
        </p:nvGrpSpPr>
        <p:grpSpPr>
          <a:xfrm>
            <a:off x="1831576" y="2042656"/>
            <a:ext cx="2723006" cy="4668773"/>
            <a:chOff x="1776986" y="1347646"/>
            <a:chExt cx="2723006" cy="5177698"/>
          </a:xfrm>
        </p:grpSpPr>
        <p:sp>
          <p:nvSpPr>
            <p:cNvPr id="230" name="Rectangle 229"/>
            <p:cNvSpPr/>
            <p:nvPr/>
          </p:nvSpPr>
          <p:spPr>
            <a:xfrm>
              <a:off x="1862871" y="1347646"/>
              <a:ext cx="2637121" cy="517769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1776986" y="5618015"/>
              <a:ext cx="1678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smtClean="0">
                  <a:solidFill>
                    <a:srgbClr val="FF0000"/>
                  </a:solidFill>
                </a:rPr>
                <a:t>Spatial-Freq. Domain</a:t>
              </a:r>
              <a:endParaRPr lang="en-US" sz="14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248" name="Group 231"/>
          <p:cNvGrpSpPr/>
          <p:nvPr/>
        </p:nvGrpSpPr>
        <p:grpSpPr>
          <a:xfrm>
            <a:off x="4657609" y="2032682"/>
            <a:ext cx="2668611" cy="4678747"/>
            <a:chOff x="4569253" y="1355855"/>
            <a:chExt cx="2668611" cy="5177698"/>
          </a:xfrm>
        </p:grpSpPr>
        <p:sp>
          <p:nvSpPr>
            <p:cNvPr id="233" name="Rectangle 232"/>
            <p:cNvSpPr/>
            <p:nvPr/>
          </p:nvSpPr>
          <p:spPr>
            <a:xfrm>
              <a:off x="4569253" y="1355855"/>
              <a:ext cx="2668611" cy="5177698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4597597" y="5638605"/>
              <a:ext cx="15164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smtClean="0">
                  <a:solidFill>
                    <a:srgbClr val="000000"/>
                  </a:solidFill>
                </a:rPr>
                <a:t>K-space Domain</a:t>
              </a:r>
              <a:endParaRPr lang="en-US" sz="14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249" name="Group 237"/>
          <p:cNvGrpSpPr/>
          <p:nvPr/>
        </p:nvGrpSpPr>
        <p:grpSpPr>
          <a:xfrm>
            <a:off x="7633560" y="4571224"/>
            <a:ext cx="1129977" cy="1118245"/>
            <a:chOff x="7476609" y="3576046"/>
            <a:chExt cx="1129977" cy="1118245"/>
          </a:xfrm>
        </p:grpSpPr>
        <p:grpSp>
          <p:nvGrpSpPr>
            <p:cNvPr id="250" name="Group 238"/>
            <p:cNvGrpSpPr/>
            <p:nvPr/>
          </p:nvGrpSpPr>
          <p:grpSpPr>
            <a:xfrm>
              <a:off x="7476609" y="3576046"/>
              <a:ext cx="1129977" cy="1118245"/>
              <a:chOff x="4638989" y="1460697"/>
              <a:chExt cx="1129977" cy="1118245"/>
            </a:xfrm>
          </p:grpSpPr>
          <p:grpSp>
            <p:nvGrpSpPr>
              <p:cNvPr id="251" name="Group 240"/>
              <p:cNvGrpSpPr/>
              <p:nvPr/>
            </p:nvGrpSpPr>
            <p:grpSpPr>
              <a:xfrm>
                <a:off x="4723722" y="1460697"/>
                <a:ext cx="1045244" cy="1118245"/>
                <a:chOff x="4723722" y="1460697"/>
                <a:chExt cx="1045244" cy="1118245"/>
              </a:xfrm>
            </p:grpSpPr>
            <p:sp>
              <p:nvSpPr>
                <p:cNvPr id="243" name="Rectangle 242"/>
                <p:cNvSpPr/>
                <p:nvPr/>
              </p:nvSpPr>
              <p:spPr>
                <a:xfrm>
                  <a:off x="4781736" y="1460697"/>
                  <a:ext cx="936103" cy="1118245"/>
                </a:xfrm>
                <a:prstGeom prst="rect">
                  <a:avLst/>
                </a:prstGeom>
                <a:gradFill rotWithShape="1">
                  <a:gsLst>
                    <a:gs pos="0">
                      <a:sysClr val="windowText" lastClr="000000">
                        <a:tint val="50000"/>
                        <a:satMod val="300000"/>
                      </a:sysClr>
                    </a:gs>
                    <a:gs pos="35000">
                      <a:sysClr val="windowText" lastClr="000000">
                        <a:tint val="37000"/>
                        <a:satMod val="300000"/>
                      </a:sysClr>
                    </a:gs>
                    <a:gs pos="100000">
                      <a:sysClr val="windowText" lastClr="000000">
                        <a:tint val="15000"/>
                        <a:satMod val="350000"/>
                      </a:sysClr>
                    </a:gs>
                  </a:gsLst>
                  <a:lin ang="16200000" scaled="1"/>
                </a:gradFill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TextBox 243"/>
                <p:cNvSpPr txBox="1"/>
                <p:nvPr/>
              </p:nvSpPr>
              <p:spPr>
                <a:xfrm>
                  <a:off x="4723722" y="1477150"/>
                  <a:ext cx="104524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1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2D Inverse FFT</a:t>
                  </a:r>
                  <a:endParaRPr kumimoji="0" lang="en-US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  <p:cxnSp>
            <p:nvCxnSpPr>
              <p:cNvPr id="242" name="Straight Arrow Connector 241"/>
              <p:cNvCxnSpPr>
                <a:endCxn id="243" idx="1"/>
              </p:cNvCxnSpPr>
              <p:nvPr/>
            </p:nvCxnSpPr>
            <p:spPr>
              <a:xfrm>
                <a:off x="4638989" y="2019820"/>
                <a:ext cx="142747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pic>
          <p:nvPicPr>
            <p:cNvPr id="240" name="Picture 1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7491" y="3823098"/>
              <a:ext cx="799832" cy="804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2" name="Group 234"/>
          <p:cNvGrpSpPr/>
          <p:nvPr/>
        </p:nvGrpSpPr>
        <p:grpSpPr>
          <a:xfrm>
            <a:off x="7405058" y="2042656"/>
            <a:ext cx="1678600" cy="3870041"/>
            <a:chOff x="7408656" y="1347646"/>
            <a:chExt cx="1678600" cy="5177698"/>
          </a:xfrm>
        </p:grpSpPr>
        <p:sp>
          <p:nvSpPr>
            <p:cNvPr id="236" name="Rectangle 235"/>
            <p:cNvSpPr/>
            <p:nvPr/>
          </p:nvSpPr>
          <p:spPr>
            <a:xfrm>
              <a:off x="7452320" y="1347646"/>
              <a:ext cx="1584176" cy="517769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7408656" y="2385477"/>
              <a:ext cx="1678600" cy="595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smtClean="0">
                  <a:solidFill>
                    <a:srgbClr val="FF0000"/>
                  </a:solidFill>
                </a:rPr>
                <a:t>Spatial-Freq. Domain</a:t>
              </a:r>
              <a:endParaRPr lang="en-US" sz="14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98830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49"/>
            </p:par>
            <p:par>
              <p:cTn id="50"/>
            </p:par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0381" y="2033487"/>
            <a:ext cx="5210051" cy="382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Current system: Implementation</a:t>
            </a:r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95746"/>
            <a:ext cx="3594225" cy="145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68"/>
          <p:cNvGrpSpPr/>
          <p:nvPr/>
        </p:nvGrpSpPr>
        <p:grpSpPr>
          <a:xfrm>
            <a:off x="1017468" y="1332057"/>
            <a:ext cx="7488044" cy="4712969"/>
            <a:chOff x="1017468" y="1332057"/>
            <a:chExt cx="7488044" cy="4712969"/>
          </a:xfrm>
        </p:grpSpPr>
        <p:sp>
          <p:nvSpPr>
            <p:cNvPr id="77" name="TextBox 76"/>
            <p:cNvSpPr txBox="1"/>
            <p:nvPr/>
          </p:nvSpPr>
          <p:spPr>
            <a:xfrm>
              <a:off x="1017468" y="1332057"/>
              <a:ext cx="13553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MX" sz="1600" b="1" smtClean="0">
                  <a:solidFill>
                    <a:prstClr val="black"/>
                  </a:solidFill>
                  <a:latin typeface="Calibri"/>
                </a:rPr>
                <a:t>Spatial-Time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MX" sz="1600" b="1" smtClean="0">
                  <a:solidFill>
                    <a:prstClr val="black"/>
                  </a:solidFill>
                  <a:latin typeface="Calibri"/>
                </a:rPr>
                <a:t>Domain</a:t>
              </a:r>
              <a:endParaRPr lang="en-US" sz="16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716016" y="1332057"/>
              <a:ext cx="17116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MX" sz="1600" b="1" smtClean="0">
                  <a:solidFill>
                    <a:prstClr val="black"/>
                  </a:solidFill>
                  <a:latin typeface="Calibri"/>
                </a:rPr>
                <a:t>Spatial-Frequency Domain</a:t>
              </a:r>
              <a:endParaRPr lang="en-US" sz="16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279767" y="1332057"/>
              <a:ext cx="12257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MX" sz="1600" b="1" smtClean="0">
                  <a:solidFill>
                    <a:prstClr val="black"/>
                  </a:solidFill>
                  <a:latin typeface="Calibri"/>
                </a:rPr>
                <a:t>K-Space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MX" sz="1600" b="1" smtClean="0">
                  <a:solidFill>
                    <a:prstClr val="black"/>
                  </a:solidFill>
                  <a:latin typeface="Calibri"/>
                </a:rPr>
                <a:t>Domain</a:t>
              </a:r>
              <a:endParaRPr lang="en-US" sz="1600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" name="Group 67"/>
            <p:cNvGrpSpPr/>
            <p:nvPr/>
          </p:nvGrpSpPr>
          <p:grpSpPr>
            <a:xfrm>
              <a:off x="4572000" y="1412776"/>
              <a:ext cx="2016224" cy="4632250"/>
              <a:chOff x="4572000" y="1412776"/>
              <a:chExt cx="2016224" cy="4632250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>
                <a:off x="4572000" y="1438077"/>
                <a:ext cx="0" cy="838795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dash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4572000" y="2734221"/>
                <a:ext cx="0" cy="838795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dash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4572000" y="3861048"/>
                <a:ext cx="0" cy="2088232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dash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6588224" y="1412776"/>
                <a:ext cx="0" cy="838795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dash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6588224" y="2734221"/>
                <a:ext cx="0" cy="838795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dash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6588224" y="3814341"/>
                <a:ext cx="0" cy="838795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dash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6588224" y="5038477"/>
                <a:ext cx="0" cy="1006549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dash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8696" y="2158449"/>
            <a:ext cx="1929138" cy="159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2"/>
          <p:cNvGrpSpPr/>
          <p:nvPr/>
        </p:nvGrpSpPr>
        <p:grpSpPr>
          <a:xfrm>
            <a:off x="-36512" y="2166173"/>
            <a:ext cx="6552728" cy="2270939"/>
            <a:chOff x="-137389" y="2180756"/>
            <a:chExt cx="6460847" cy="2256356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2180756"/>
              <a:ext cx="1319410" cy="56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7389" y="3760837"/>
              <a:ext cx="3414713" cy="676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5407" y="2264134"/>
            <a:ext cx="1524906" cy="152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191616"/>
            <a:ext cx="1542472" cy="2821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6"/>
          <p:cNvGrpSpPr/>
          <p:nvPr/>
        </p:nvGrpSpPr>
        <p:grpSpPr>
          <a:xfrm>
            <a:off x="3889375" y="4509120"/>
            <a:ext cx="2970763" cy="2334939"/>
            <a:chOff x="3889375" y="4509120"/>
            <a:chExt cx="2970763" cy="2334939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4294" y="4509120"/>
              <a:ext cx="1575844" cy="23349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9375" y="6045026"/>
              <a:ext cx="1365250" cy="768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6746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you learn?</a:t>
            </a:r>
            <a:endParaRPr lang="en-US" dirty="0"/>
          </a:p>
        </p:txBody>
      </p:sp>
      <p:pic>
        <p:nvPicPr>
          <p:cNvPr id="342020" name="Picture 4" descr="http://www.mynamesnotmommy.com/wp-content/uploads/2013/05/question-mar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268760"/>
            <a:ext cx="5256584" cy="52565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>
                <a:sym typeface="Symbol" pitchFamily="18" charset="2"/>
              </a:rPr>
              <a:t>Embedded system -&gt; CPS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sym typeface="Symbol" pitchFamily="18" charset="2"/>
              </a:rPr>
              <a:t>environment interaction, control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ym typeface="Symbol" pitchFamily="18" charset="2"/>
              </a:rPr>
              <a:t>Modeling dynamic behavior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ym typeface="Symbol" pitchFamily="18" charset="2"/>
              </a:rPr>
              <a:t>continuous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ym typeface="Symbol" pitchFamily="18" charset="2"/>
              </a:rPr>
              <a:t>discrete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ym typeface="Symbol" pitchFamily="18" charset="2"/>
              </a:rPr>
              <a:t>hybrid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ym typeface="Symbol" pitchFamily="18" charset="2"/>
              </a:rPr>
              <a:t>many </a:t>
            </a:r>
            <a:r>
              <a:rPr lang="en-US" dirty="0" err="1" smtClean="0">
                <a:sym typeface="Symbol" pitchFamily="18" charset="2"/>
              </a:rPr>
              <a:t>MoCs</a:t>
            </a:r>
            <a:endParaRPr lang="en-US" dirty="0" smtClean="0">
              <a:sym typeface="Symbol" pitchFamily="18" charset="2"/>
            </a:endParaRPr>
          </a:p>
          <a:p>
            <a:pPr>
              <a:lnSpc>
                <a:spcPct val="120000"/>
              </a:lnSpc>
            </a:pPr>
            <a:r>
              <a:rPr lang="en-US" sz="2800" dirty="0" smtClean="0">
                <a:sym typeface="Symbol" pitchFamily="18" charset="2"/>
              </a:rPr>
              <a:t>Want more?: 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sym typeface="Symbol" pitchFamily="18" charset="2"/>
              </a:rPr>
              <a:t>see book 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sym typeface="Symbol" pitchFamily="18" charset="2"/>
              </a:rPr>
              <a:t>next: Ptolemy book</a:t>
            </a:r>
          </a:p>
        </p:txBody>
      </p:sp>
      <p:pic>
        <p:nvPicPr>
          <p:cNvPr id="325634" name="Picture 2" descr="http://3.bp.blogspot.com/-Fyyo92Ouo14/USoRPb90tOI/AAAAAAAABXU/poSOCn2msZ0/s1600/summ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6883" y="0"/>
            <a:ext cx="2647118" cy="1988840"/>
          </a:xfrm>
          <a:prstGeom prst="rect">
            <a:avLst/>
          </a:prstGeom>
          <a:noFill/>
        </p:spPr>
      </p:pic>
      <p:pic>
        <p:nvPicPr>
          <p:cNvPr id="23554" name="Picture 2" descr="http://ptolemy.eecs.berkeley.edu/%7Eeal/images/pt_cover_onlin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365104"/>
            <a:ext cx="1728192" cy="2298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comp">
  <a:themeElements>
    <a:clrScheme name="">
      <a:dk1>
        <a:srgbClr val="000000"/>
      </a:dk1>
      <a:lt1>
        <a:srgbClr val="FFFFFF"/>
      </a:lt1>
      <a:dk2>
        <a:srgbClr val="FF0000"/>
      </a:dk2>
      <a:lt2>
        <a:srgbClr val="808080"/>
      </a:lt2>
      <a:accent1>
        <a:srgbClr val="339933"/>
      </a:accent1>
      <a:accent2>
        <a:srgbClr val="3333CC"/>
      </a:accent2>
      <a:accent3>
        <a:srgbClr val="FFFFFF"/>
      </a:accent3>
      <a:accent4>
        <a:srgbClr val="000000"/>
      </a:accent4>
      <a:accent5>
        <a:srgbClr val="ADCAAD"/>
      </a:accent5>
      <a:accent6>
        <a:srgbClr val="2D2DB9"/>
      </a:accent6>
      <a:hlink>
        <a:srgbClr val="990099"/>
      </a:hlink>
      <a:folHlink>
        <a:srgbClr val="FFFF00"/>
      </a:folHlink>
    </a:clrScheme>
    <a:fontScheme name="comp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om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D:\werk\comp\comp.pot</Template>
  <TotalTime>39756</TotalTime>
  <Words>4553</Words>
  <Application>Microsoft Office PowerPoint</Application>
  <PresentationFormat>On-screen Show (4:3)</PresentationFormat>
  <Paragraphs>1855</Paragraphs>
  <Slides>100</Slides>
  <Notes>20</Notes>
  <HiddenSlides>1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100</vt:i4>
      </vt:variant>
    </vt:vector>
  </HeadingPairs>
  <TitlesOfParts>
    <vt:vector size="104" baseType="lpstr">
      <vt:lpstr>comp</vt:lpstr>
      <vt:lpstr>Picture</vt:lpstr>
      <vt:lpstr>Photo Editor Photo</vt:lpstr>
      <vt:lpstr>CorelDRAW</vt:lpstr>
      <vt:lpstr>Introduction to  Embedded Systems  A Cyber-Physical Systems Approach</vt:lpstr>
      <vt:lpstr>Slide 2</vt:lpstr>
      <vt:lpstr>Embedded Systems :  what systems are we talking about?</vt:lpstr>
      <vt:lpstr>Cyber-Physical Systems (CPS): Orchestrating networked computational  resources with physical systems</vt:lpstr>
      <vt:lpstr>CPS definition</vt:lpstr>
      <vt:lpstr>Modeling, Design, Analysis</vt:lpstr>
      <vt:lpstr>Book Map</vt:lpstr>
      <vt:lpstr>Modeling</vt:lpstr>
      <vt:lpstr>Modeling in the book</vt:lpstr>
      <vt:lpstr>Overview</vt:lpstr>
      <vt:lpstr>Modeling of Continuous Dynamics (Ch2)</vt:lpstr>
      <vt:lpstr>Example: Modeling Helicopter Continuous Dynamics</vt:lpstr>
      <vt:lpstr>Modeling Physical Motion</vt:lpstr>
      <vt:lpstr>Notation</vt:lpstr>
      <vt:lpstr>Notation</vt:lpstr>
      <vt:lpstr>Newton’s Second Law</vt:lpstr>
      <vt:lpstr>Orientation</vt:lpstr>
      <vt:lpstr>Torque</vt:lpstr>
      <vt:lpstr>Rotational Version of Newton’s Second Law</vt:lpstr>
      <vt:lpstr>Simple Example</vt:lpstr>
      <vt:lpstr>Feedback Control Problem</vt:lpstr>
      <vt:lpstr>Actor Model of Systems</vt:lpstr>
      <vt:lpstr>Actor model of the helicopter</vt:lpstr>
      <vt:lpstr>Composition of actor models</vt:lpstr>
      <vt:lpstr>Actor models with multiple inputs</vt:lpstr>
      <vt:lpstr>Proportional controller</vt:lpstr>
      <vt:lpstr>Behavior of the controller</vt:lpstr>
      <vt:lpstr>Properties of systems</vt:lpstr>
      <vt:lpstr>Discrete systems (Ch 3)</vt:lpstr>
      <vt:lpstr>Discrete Systems Example</vt:lpstr>
      <vt:lpstr>Reaction</vt:lpstr>
      <vt:lpstr>State Space</vt:lpstr>
      <vt:lpstr>Garage Counter (FSM)</vt:lpstr>
      <vt:lpstr>Garage Counter (FSM)</vt:lpstr>
      <vt:lpstr>Garage Counter (FSM)</vt:lpstr>
      <vt:lpstr>Garage Counter Mathematical Model</vt:lpstr>
      <vt:lpstr>general FSM Notation</vt:lpstr>
      <vt:lpstr>Examples of Guards for Pure Signals</vt:lpstr>
      <vt:lpstr>Examples of Guards for Signals with Numerical Values</vt:lpstr>
      <vt:lpstr>Example: Thermostat</vt:lpstr>
      <vt:lpstr>More Notation: Default Transitions</vt:lpstr>
      <vt:lpstr>Default transitions need not be shown</vt:lpstr>
      <vt:lpstr>Extended State Machines</vt:lpstr>
      <vt:lpstr>Traffic Light Controller: extended FSM</vt:lpstr>
      <vt:lpstr>Non-determinism</vt:lpstr>
      <vt:lpstr>Nondeterminate FSM</vt:lpstr>
      <vt:lpstr>Uses of nondeterminism</vt:lpstr>
      <vt:lpstr>Size Matters</vt:lpstr>
      <vt:lpstr>Non-deterministic Behavior: Tree of Computations</vt:lpstr>
      <vt:lpstr>Actor Model of an FSM</vt:lpstr>
      <vt:lpstr>What can we do with FSMs?</vt:lpstr>
      <vt:lpstr>Exercise</vt:lpstr>
      <vt:lpstr>Intermezzo: FSM in processors - e.g. multicycle implementation</vt:lpstr>
      <vt:lpstr>FSM control - 10 states -  variable #cycles/    instruction</vt:lpstr>
      <vt:lpstr>Implementing this FSM</vt:lpstr>
      <vt:lpstr>Slide 56</vt:lpstr>
      <vt:lpstr>Pipelined processor: any FSM?</vt:lpstr>
      <vt:lpstr>Other FSMs in processors</vt:lpstr>
      <vt:lpstr>Other FSMs in processors: Cache coherence control</vt:lpstr>
      <vt:lpstr>Snoopy FSM controler</vt:lpstr>
      <vt:lpstr>When does a reaction occur?</vt:lpstr>
      <vt:lpstr>When does a reaction occur?</vt:lpstr>
      <vt:lpstr>When does a reaction occur?</vt:lpstr>
      <vt:lpstr>Hybrid systems (Ch 4)</vt:lpstr>
      <vt:lpstr>Slide 65</vt:lpstr>
      <vt:lpstr>An alternative to FSMs that is explicit about the passage of time: Timed automata, a special case of hybrid systems.</vt:lpstr>
      <vt:lpstr>Example: “Tick” Generator (Timer)</vt:lpstr>
      <vt:lpstr>Example: Mouse Double Click Detector</vt:lpstr>
      <vt:lpstr>Example: Mouse Double Click Detector</vt:lpstr>
      <vt:lpstr>Hybrid automaton model of a traffic light controller</vt:lpstr>
      <vt:lpstr>When do reactions occur in a hybrid automaton?</vt:lpstr>
      <vt:lpstr>Hybrid Automaton for Bouncing Ball</vt:lpstr>
      <vt:lpstr>Hybrid Automaton for Bouncing Ball</vt:lpstr>
      <vt:lpstr>Sticky mass  system</vt:lpstr>
      <vt:lpstr>Timed Automaton for Sticky Mass </vt:lpstr>
      <vt:lpstr>Models of Computation (MoC, Ch6)</vt:lpstr>
      <vt:lpstr>Recall: Actor Model for State Machines</vt:lpstr>
      <vt:lpstr>Recall: Actor Model of Continuous-Time Systems</vt:lpstr>
      <vt:lpstr>Recall: Actor model of the helicopter</vt:lpstr>
      <vt:lpstr>Recall: Composition of actor models</vt:lpstr>
      <vt:lpstr>Recall: Feedback Composition</vt:lpstr>
      <vt:lpstr>Observation: Any Composition is a  Feedback Composition</vt:lpstr>
      <vt:lpstr>Model of Computation (MoC): Continuous Time (CT)</vt:lpstr>
      <vt:lpstr>Discrete-Time (DT) Actor Models</vt:lpstr>
      <vt:lpstr>Time-Triggered Reactions of FSMs use a  Discrete-Time MoC</vt:lpstr>
      <vt:lpstr>Mixed Signal Models</vt:lpstr>
      <vt:lpstr>To jointly model discrete and continuous-time signals in the same MoC, use the notion of “absent” values</vt:lpstr>
      <vt:lpstr>Models of Computation (MoCs, Ch6)</vt:lpstr>
      <vt:lpstr>Models of Computation (MoCs)</vt:lpstr>
      <vt:lpstr>Models of Computation (MoCs)</vt:lpstr>
      <vt:lpstr>A CPS example from Sorama</vt:lpstr>
      <vt:lpstr>Cutter</vt:lpstr>
      <vt:lpstr>Problem: Undesired vibrations</vt:lpstr>
      <vt:lpstr>Proposed solution: Vibration detection &amp; control loop</vt:lpstr>
      <vt:lpstr>Solution tool</vt:lpstr>
      <vt:lpstr>PNAH Algorithm Overview</vt:lpstr>
      <vt:lpstr>Current system: Implementation</vt:lpstr>
      <vt:lpstr>What did you learn?</vt:lpstr>
      <vt:lpstr>Slide 99</vt:lpstr>
      <vt:lpstr>CPS: please HELP 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</dc:title>
  <dc:creator>Henk Corporaal</dc:creator>
  <cp:lastModifiedBy>Henk Corporaal</cp:lastModifiedBy>
  <cp:revision>284</cp:revision>
  <dcterms:created xsi:type="dcterms:W3CDTF">2001-08-18T17:28:58Z</dcterms:created>
  <dcterms:modified xsi:type="dcterms:W3CDTF">2014-10-07T16:12:47Z</dcterms:modified>
</cp:coreProperties>
</file>