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454" r:id="rId2"/>
    <p:sldId id="345" r:id="rId3"/>
    <p:sldId id="431" r:id="rId4"/>
    <p:sldId id="473" r:id="rId5"/>
    <p:sldId id="474" r:id="rId6"/>
    <p:sldId id="475" r:id="rId7"/>
    <p:sldId id="422" r:id="rId8"/>
    <p:sldId id="456" r:id="rId9"/>
    <p:sldId id="457" r:id="rId10"/>
    <p:sldId id="423" r:id="rId11"/>
    <p:sldId id="392" r:id="rId12"/>
    <p:sldId id="421" r:id="rId13"/>
    <p:sldId id="472" r:id="rId14"/>
    <p:sldId id="458" r:id="rId15"/>
    <p:sldId id="461" r:id="rId16"/>
    <p:sldId id="462" r:id="rId17"/>
    <p:sldId id="424" r:id="rId18"/>
    <p:sldId id="425" r:id="rId19"/>
    <p:sldId id="426" r:id="rId20"/>
    <p:sldId id="466" r:id="rId21"/>
    <p:sldId id="463" r:id="rId22"/>
    <p:sldId id="467" r:id="rId23"/>
    <p:sldId id="468" r:id="rId24"/>
    <p:sldId id="469" r:id="rId25"/>
    <p:sldId id="470" r:id="rId26"/>
    <p:sldId id="471" r:id="rId27"/>
    <p:sldId id="427" r:id="rId28"/>
    <p:sldId id="428" r:id="rId29"/>
    <p:sldId id="390" r:id="rId3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CC33"/>
    <a:srgbClr val="FFCC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2" autoAdjust="0"/>
    <p:restoredTop sz="94718" autoAdjust="0"/>
  </p:normalViewPr>
  <p:slideViewPr>
    <p:cSldViewPr>
      <p:cViewPr varScale="1">
        <p:scale>
          <a:sx n="93" d="100"/>
          <a:sy n="93" d="100"/>
        </p:scale>
        <p:origin x="42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63"/>
    </p:cViewPr>
  </p:sorterViewPr>
  <p:notesViewPr>
    <p:cSldViewPr>
      <p:cViewPr varScale="1">
        <p:scale>
          <a:sx n="87" d="100"/>
          <a:sy n="87" d="100"/>
        </p:scale>
        <p:origin x="-37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5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B25B85A-40D1-4058-91E7-86B442941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44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22" y="1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67" y="4715482"/>
            <a:ext cx="4986142" cy="44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96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22" y="9430963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7024148-3C49-4103-AC27-AF9D683A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3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7289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EA14B-0710-4F68-9328-778D03AAAE5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350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09CC0-6B47-436E-839D-05656CB34CB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5471"/>
            <a:ext cx="4983689" cy="4466034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0050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CF14F-3274-450E-94A1-16476F4EB06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101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2320415-B78C-4920-AEF0-4D638B8EB1BA}" type="datetime3">
              <a:rPr lang="en-US" smtClean="0"/>
              <a:pPr/>
              <a:t>10 January 2017</a:t>
            </a:fld>
            <a:endParaRPr lang="en-US" smtClean="0"/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5CC80-D235-4B20-8DE0-5BD8F36D38C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86655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ED143-E320-4371-AED6-8F2226624C3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84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F65D7-C928-44BF-A14F-AAF8CF355F0C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877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1C4B2-886C-4BDB-86BE-EC88268E913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5188"/>
            <a:ext cx="4640263" cy="3481387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142" y="4717191"/>
            <a:ext cx="4994934" cy="417740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209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75650-CD59-4EA9-9C51-D76F832426E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5471"/>
            <a:ext cx="4983689" cy="4466034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785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0F877-7C0D-42DF-A741-62FE5CEB69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1672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0168113-4AC2-4B7B-864A-7080800FF20A}" type="datetime3">
              <a:rPr lang="en-US" smtClean="0"/>
              <a:pPr/>
              <a:t>10 January 2017</a:t>
            </a:fld>
            <a:endParaRPr lang="en-US" smtClean="0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7CB9F-F6F7-4E77-9D4A-885963214CF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21200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C7088-94E0-4D1F-A5BF-3897A865700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2825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EFF20-F968-432D-B021-0898BF9EC8C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5471"/>
            <a:ext cx="4983689" cy="4466034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257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306513"/>
            <a:ext cx="7772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92735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32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 i="0"/>
            </a:lvl1pPr>
          </a:lstStyle>
          <a:p>
            <a:pPr>
              <a:defRPr/>
            </a:pPr>
            <a:fld id="{6328305D-513A-4C3E-994D-AE338B5C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228600"/>
            <a:ext cx="2146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28600"/>
            <a:ext cx="6286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73150"/>
            <a:ext cx="4216400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3150"/>
            <a:ext cx="4216400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228600"/>
            <a:ext cx="85471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modeltitel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73150"/>
            <a:ext cx="85852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opmaakprofielen</a:t>
            </a:r>
            <a:r>
              <a:rPr lang="en-US" dirty="0" smtClean="0"/>
              <a:t> van de </a:t>
            </a:r>
            <a:r>
              <a:rPr lang="en-US" dirty="0" err="1" smtClean="0"/>
              <a:t>modeltekst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16216" y="6627168"/>
            <a:ext cx="2627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Embedded Computer Architecture       </a:t>
            </a:r>
            <a:fld id="{08FFB19C-4C3F-4E48-9052-3F8614C204F7}" type="slidenum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9pPr>
    </p:titleStyle>
    <p:bodyStyle>
      <a:lvl1pPr marL="1905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68400" indent="-2095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875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288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60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2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04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76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cs.ele.tue.nl/~heco/courses/ECA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839200" cy="1143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Embedded Computer Architecture</a:t>
            </a:r>
            <a:br>
              <a:rPr lang="en-US" b="1" dirty="0" smtClean="0"/>
            </a:br>
            <a:r>
              <a:rPr lang="en-US" b="1" dirty="0" smtClean="0"/>
              <a:t>5SAI0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sz="4800" b="1" dirty="0" smtClean="0">
                <a:solidFill>
                  <a:srgbClr val="CC3300"/>
                </a:solidFill>
              </a:rPr>
              <a:t>Multi-Processor Systems</a:t>
            </a:r>
            <a:endParaRPr lang="en-US" sz="4400" b="1" dirty="0" smtClean="0">
              <a:solidFill>
                <a:srgbClr val="CC33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2261" y="4388147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946" y="4267201"/>
            <a:ext cx="1876454" cy="2433528"/>
          </a:xfrm>
          <a:prstGeom prst="rect">
            <a:avLst/>
          </a:prstGeom>
          <a:noFill/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4077072"/>
            <a:ext cx="6635080" cy="1866528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  <a:hlinkClick r:id="rId5"/>
              </a:rPr>
              <a:t>www.ics.ele.tue.nl/~heco/courses/ECA</a:t>
            </a:r>
            <a:endParaRPr lang="en-US" sz="28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endParaRPr lang="en-US" sz="28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TUEindhoven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2016-2017</a:t>
            </a:r>
          </a:p>
          <a:p>
            <a:pPr algn="l"/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Communication models: Shared Memory</a:t>
            </a:r>
          </a:p>
        </p:txBody>
      </p:sp>
      <p:sp>
        <p:nvSpPr>
          <p:cNvPr id="7174" name="Oval 3"/>
          <p:cNvSpPr>
            <a:spLocks noChangeArrowheads="1"/>
          </p:cNvSpPr>
          <p:nvPr/>
        </p:nvSpPr>
        <p:spPr bwMode="auto">
          <a:xfrm>
            <a:off x="1447800" y="4114800"/>
            <a:ext cx="1828800" cy="9906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 P1</a:t>
            </a:r>
          </a:p>
        </p:txBody>
      </p:sp>
      <p:sp>
        <p:nvSpPr>
          <p:cNvPr id="7175" name="Oval 4"/>
          <p:cNvSpPr>
            <a:spLocks noChangeArrowheads="1"/>
          </p:cNvSpPr>
          <p:nvPr/>
        </p:nvSpPr>
        <p:spPr bwMode="auto">
          <a:xfrm>
            <a:off x="5486400" y="4038600"/>
            <a:ext cx="1828800" cy="9906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 P2</a:t>
            </a: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3124200" y="1524000"/>
            <a:ext cx="2209800" cy="1143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Shared</a:t>
            </a:r>
          </a:p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flipV="1">
            <a:off x="2667000" y="2667000"/>
            <a:ext cx="990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H="1" flipV="1">
            <a:off x="4800600" y="2667000"/>
            <a:ext cx="990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990600" y="5410200"/>
            <a:ext cx="39512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>
                <a:latin typeface="Arial" charset="0"/>
              </a:rPr>
              <a:t> Coherence problem</a:t>
            </a:r>
          </a:p>
          <a:p>
            <a:pPr algn="l" eaLnBrk="0" hangingPunct="0">
              <a:buFontTx/>
              <a:buChar char="•"/>
            </a:pPr>
            <a:r>
              <a:rPr lang="en-US">
                <a:latin typeface="Arial" charset="0"/>
              </a:rPr>
              <a:t> Memory consistency issue</a:t>
            </a:r>
          </a:p>
          <a:p>
            <a:pPr algn="l" eaLnBrk="0" hangingPunct="0">
              <a:buFontTx/>
              <a:buChar char="•"/>
            </a:pPr>
            <a:r>
              <a:rPr lang="en-US">
                <a:latin typeface="Arial" charset="0"/>
              </a:rPr>
              <a:t> Synchronization problem</a:t>
            </a:r>
          </a:p>
        </p:txBody>
      </p:sp>
      <p:sp>
        <p:nvSpPr>
          <p:cNvPr id="7180" name="Text Box 9"/>
          <p:cNvSpPr txBox="1">
            <a:spLocks noChangeArrowheads="1"/>
          </p:cNvSpPr>
          <p:nvPr/>
        </p:nvSpPr>
        <p:spPr bwMode="auto">
          <a:xfrm>
            <a:off x="5257800" y="3124200"/>
            <a:ext cx="1403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(read, write)</a:t>
            </a:r>
          </a:p>
        </p:txBody>
      </p:sp>
      <p:sp>
        <p:nvSpPr>
          <p:cNvPr id="7181" name="Text Box 10"/>
          <p:cNvSpPr txBox="1">
            <a:spLocks noChangeArrowheads="1"/>
          </p:cNvSpPr>
          <p:nvPr/>
        </p:nvSpPr>
        <p:spPr bwMode="auto">
          <a:xfrm>
            <a:off x="1752600" y="3124200"/>
            <a:ext cx="1403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(read, write)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50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6" grpId="1" animBg="1"/>
      <p:bldP spid="215047" grpId="0" animBg="1"/>
      <p:bldP spid="215047" grpId="1" animBg="1"/>
      <p:bldP spid="2150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4891955" cy="411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Shared memory multiprocessors: Types</a:t>
            </a:r>
            <a:endParaRPr lang="en-AU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1073150"/>
            <a:ext cx="4724648" cy="5403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Shared memory multi-processors</a:t>
            </a:r>
          </a:p>
          <a:p>
            <a:pPr lvl="1" eaLnBrk="1" hangingPunct="1"/>
            <a:r>
              <a:rPr lang="en-US" dirty="0" smtClean="0"/>
              <a:t>all memory addresses visible by every processor</a:t>
            </a:r>
          </a:p>
          <a:p>
            <a:pPr lvl="1" eaLnBrk="1" hangingPunct="1"/>
            <a:r>
              <a:rPr lang="en-US" sz="2200" dirty="0" smtClean="0"/>
              <a:t>communication by loads and stores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2 Types</a:t>
            </a:r>
            <a:r>
              <a:rPr lang="en-US" sz="24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a. </a:t>
            </a:r>
            <a:r>
              <a:rPr lang="en-US" sz="2400" dirty="0" smtClean="0">
                <a:solidFill>
                  <a:schemeClr val="accent2"/>
                </a:solidFill>
              </a:rPr>
              <a:t>Symmetric multiprocessors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(SMP)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Small number of cores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Share single memory with uniform memory latency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multiprocessors: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073150"/>
            <a:ext cx="8585200" cy="22838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b. </a:t>
            </a:r>
            <a:r>
              <a:rPr lang="en-US" dirty="0" smtClean="0">
                <a:solidFill>
                  <a:schemeClr val="accent2"/>
                </a:solidFill>
              </a:rPr>
              <a:t>Distributed shared memory</a:t>
            </a:r>
            <a:r>
              <a:rPr lang="en-US" dirty="0" smtClean="0"/>
              <a:t> (DSM)</a:t>
            </a:r>
          </a:p>
          <a:p>
            <a:pPr lvl="1" eaLnBrk="1" hangingPunct="1"/>
            <a:r>
              <a:rPr lang="en-US" sz="2000" dirty="0" smtClean="0"/>
              <a:t>Memory distributed among processors</a:t>
            </a:r>
          </a:p>
          <a:p>
            <a:pPr lvl="1" eaLnBrk="1" hangingPunct="1"/>
            <a:r>
              <a:rPr lang="en-US" sz="2000" dirty="0" smtClean="0"/>
              <a:t>Non-uniform memory access/latency (NUMA)</a:t>
            </a:r>
          </a:p>
          <a:p>
            <a:pPr lvl="1" eaLnBrk="1" hangingPunct="1"/>
            <a:r>
              <a:rPr lang="en-US" sz="2000" dirty="0" smtClean="0"/>
              <a:t>Processors connected via direct (switched) and non-direct (multi-hop) interconnection networks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18548"/>
            <a:ext cx="7560840" cy="358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4 Cache </a:t>
            </a:r>
            <a:r>
              <a:rPr lang="en-US" sz="3600" dirty="0" smtClean="0">
                <a:latin typeface="Comic Sans MS" pitchFamily="66" charset="0"/>
              </a:rPr>
              <a:t>organizations for SMPs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Rest of discussion considers organization (c) and (d)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27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916833"/>
            <a:ext cx="4499992" cy="41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789317" cy="406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matrix multiply + sum</a:t>
            </a:r>
            <a:endParaRPr lang="en-US" dirty="0" smtClean="0"/>
          </a:p>
        </p:txBody>
      </p:sp>
      <p:sp>
        <p:nvSpPr>
          <p:cNvPr id="413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Sequential program: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  sum = 0;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2  for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=0,i&lt;n,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++)      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3    	for (j=0,j&lt;n, j++){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4        C[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 = 0;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5        for (k=0,k&lt;n, k++)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6         	C[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 = C[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 + A[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i,k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]*A[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k,j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7        sum += C[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8     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 Multiply A[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n,n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 by B[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n,n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 and store result in C[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n,n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 Add all elements of matrix C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13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881563"/>
            <a:ext cx="4906541" cy="13335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</a:t>
            </a:r>
            <a:r>
              <a:rPr lang="en-US" dirty="0" err="1" smtClean="0"/>
              <a:t>mem</a:t>
            </a:r>
            <a:r>
              <a:rPr lang="en-US" dirty="0" smtClean="0"/>
              <a:t>: matrix multiply + 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71550"/>
            <a:ext cx="8723312" cy="5384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/* A, B, C, bar, lv and sum are shared, all others are private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1a low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*n/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nproc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	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=0...Nproc-1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1b hi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low + n/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nproc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/each proc sums rows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0" dirty="0" smtClean="0">
                <a:latin typeface="Courier New" pitchFamily="49" charset="0"/>
                <a:cs typeface="Courier New" pitchFamily="49" charset="0"/>
              </a:rPr>
              <a:t>1c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mysum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b="0" dirty="0" smtClean="0">
                <a:latin typeface="Courier New" pitchFamily="49" charset="0"/>
                <a:cs typeface="Courier New" pitchFamily="49" charset="0"/>
              </a:rPr>
              <a:t>sum = 0;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/low to hi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  for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low,i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&lt;hi,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++)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3     for (j=0,j&lt;n, j++){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        C[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= 0;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5        for (k=0,k&lt;n, k++)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6         	C[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= C[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+ A[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]*B[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];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7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mysum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+=C[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];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/C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summed in shared memory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8     }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9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barrier(bar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10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lock(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lv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fontAlgn="auto" hangingPunct="1">
              <a:spcAft>
                <a:spcPts val="0"/>
              </a:spcAft>
              <a:buFont typeface="Arial"/>
              <a:buAutoNum type="arabicPlain" startAt="11"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sum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mysum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/>
              <a:buAutoNum type="arabicPlain" startAt="11"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unlock(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lv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fontAlgn="auto" hangingPunct="1">
              <a:spcAft>
                <a:spcPts val="0"/>
              </a:spcAft>
              <a:buFont typeface="Arial"/>
              <a:buAutoNum type="arabicPlain" startAt="12"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15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562" y="4875213"/>
            <a:ext cx="3629917" cy="15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90963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Why </a:t>
            </a: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Mutual Exclusion</a:t>
            </a:r>
            <a:r>
              <a:rPr lang="en-US" sz="36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38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 smtClean="0"/>
              <a:t>Assume the following statements are executed by 2 threads, </a:t>
            </a:r>
            <a:r>
              <a:rPr lang="en-US" sz="2100" dirty="0" smtClean="0"/>
              <a:t>T1 </a:t>
            </a:r>
            <a:r>
              <a:rPr lang="en-US" sz="2100" dirty="0" smtClean="0"/>
              <a:t>and </a:t>
            </a:r>
            <a:r>
              <a:rPr lang="en-US" sz="2100" dirty="0" smtClean="0"/>
              <a:t>T2, </a:t>
            </a:r>
            <a:r>
              <a:rPr lang="en-US" sz="2100" dirty="0" smtClean="0"/>
              <a:t>on sum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dirty="0" smtClean="0"/>
              <a:t>		</a:t>
            </a:r>
            <a:r>
              <a:rPr lang="en-US" sz="21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T1					T2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		sum&lt;- sum+1				sum&lt;- sum+1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1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 smtClean="0"/>
              <a:t>Compiled code on a RISC machine includes several instructions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 smtClean="0"/>
              <a:t>A </a:t>
            </a:r>
            <a:r>
              <a:rPr lang="en-US" sz="2100" dirty="0" smtClean="0">
                <a:solidFill>
                  <a:schemeClr val="accent2"/>
                </a:solidFill>
              </a:rPr>
              <a:t>possible interleaving </a:t>
            </a:r>
            <a:r>
              <a:rPr lang="en-US" sz="2100" dirty="0" smtClean="0"/>
              <a:t>of execution is: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1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dirty="0" smtClean="0"/>
              <a:t>		</a:t>
            </a:r>
            <a:r>
              <a:rPr lang="en-US" sz="21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T1					T2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		r1 &lt;- sum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							R1 &lt;- sum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		r1 &lt;- r1 + 1				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							r1 &lt;- r1 + 1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		sum &lt;- r1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							sum &lt;- r1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1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 smtClean="0"/>
              <a:t>At the end the result is that sum is incremented by 1 (not 2)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Communication models: </a:t>
            </a:r>
            <a:r>
              <a:rPr lang="en-US" sz="3600" b="1" smtClean="0"/>
              <a:t>Message Passing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93850"/>
            <a:ext cx="8305800" cy="3130550"/>
          </a:xfrm>
        </p:spPr>
        <p:txBody>
          <a:bodyPr/>
          <a:lstStyle/>
          <a:p>
            <a:pPr eaLnBrk="1" hangingPunct="1"/>
            <a:r>
              <a:rPr lang="en-US" smtClean="0"/>
              <a:t>Communication primitives</a:t>
            </a:r>
          </a:p>
          <a:p>
            <a:pPr lvl="1" eaLnBrk="1" hangingPunct="1"/>
            <a:r>
              <a:rPr lang="en-US" smtClean="0"/>
              <a:t>e.g., send, receive library calls</a:t>
            </a:r>
          </a:p>
          <a:p>
            <a:pPr lvl="1" eaLnBrk="1" hangingPunct="1"/>
            <a:r>
              <a:rPr lang="en-US" smtClean="0"/>
              <a:t>standard MPI: Message Passing Interface </a:t>
            </a:r>
          </a:p>
          <a:p>
            <a:pPr lvl="2" eaLnBrk="1" hangingPunct="1"/>
            <a:r>
              <a:rPr lang="en-US" smtClean="0"/>
              <a:t>www.mpi-forum.org</a:t>
            </a:r>
          </a:p>
          <a:p>
            <a:pPr eaLnBrk="1" hangingPunct="1"/>
            <a:r>
              <a:rPr lang="en-US" i="1" smtClean="0"/>
              <a:t>Note that MP can be build on top of SM and vice versa !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4953000"/>
            <a:ext cx="5867400" cy="1433513"/>
            <a:chOff x="960" y="3216"/>
            <a:chExt cx="3696" cy="903"/>
          </a:xfrm>
        </p:grpSpPr>
        <p:sp>
          <p:nvSpPr>
            <p:cNvPr id="12296" name="Oval 5"/>
            <p:cNvSpPr>
              <a:spLocks noChangeArrowheads="1"/>
            </p:cNvSpPr>
            <p:nvPr/>
          </p:nvSpPr>
          <p:spPr bwMode="auto">
            <a:xfrm>
              <a:off x="960" y="3312"/>
              <a:ext cx="1152" cy="62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Arial" charset="0"/>
                </a:rPr>
                <a:t>Process P1</a:t>
              </a:r>
            </a:p>
          </p:txBody>
        </p:sp>
        <p:sp>
          <p:nvSpPr>
            <p:cNvPr id="12297" name="Oval 6"/>
            <p:cNvSpPr>
              <a:spLocks noChangeArrowheads="1"/>
            </p:cNvSpPr>
            <p:nvPr/>
          </p:nvSpPr>
          <p:spPr bwMode="auto">
            <a:xfrm>
              <a:off x="3504" y="3264"/>
              <a:ext cx="1152" cy="62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Arial" charset="0"/>
                </a:rPr>
                <a:t>Process P2</a:t>
              </a:r>
            </a:p>
          </p:txBody>
        </p:sp>
        <p:sp>
          <p:nvSpPr>
            <p:cNvPr id="12298" name="Line 7"/>
            <p:cNvSpPr>
              <a:spLocks noChangeShapeType="1"/>
            </p:cNvSpPr>
            <p:nvPr/>
          </p:nvSpPr>
          <p:spPr bwMode="auto">
            <a:xfrm>
              <a:off x="2064" y="3744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Rectangle 8"/>
            <p:cNvSpPr>
              <a:spLocks noChangeArrowheads="1"/>
            </p:cNvSpPr>
            <p:nvPr/>
          </p:nvSpPr>
          <p:spPr bwMode="auto">
            <a:xfrm>
              <a:off x="2592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9"/>
            <p:cNvSpPr>
              <a:spLocks noChangeArrowheads="1"/>
            </p:cNvSpPr>
            <p:nvPr/>
          </p:nvSpPr>
          <p:spPr bwMode="auto">
            <a:xfrm>
              <a:off x="2688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0"/>
            <p:cNvSpPr>
              <a:spLocks noChangeArrowheads="1"/>
            </p:cNvSpPr>
            <p:nvPr/>
          </p:nvSpPr>
          <p:spPr bwMode="auto">
            <a:xfrm>
              <a:off x="2784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11"/>
            <p:cNvSpPr>
              <a:spLocks noChangeArrowheads="1"/>
            </p:cNvSpPr>
            <p:nvPr/>
          </p:nvSpPr>
          <p:spPr bwMode="auto">
            <a:xfrm>
              <a:off x="2784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>
              <a:off x="2880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13"/>
            <p:cNvSpPr>
              <a:spLocks noChangeArrowheads="1"/>
            </p:cNvSpPr>
            <p:nvPr/>
          </p:nvSpPr>
          <p:spPr bwMode="auto">
            <a:xfrm>
              <a:off x="2976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14"/>
            <p:cNvSpPr>
              <a:spLocks noChangeShapeType="1"/>
            </p:cNvSpPr>
            <p:nvPr/>
          </p:nvSpPr>
          <p:spPr bwMode="auto">
            <a:xfrm flipH="1">
              <a:off x="3072" y="345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5"/>
            <p:cNvSpPr>
              <a:spLocks noChangeShapeType="1"/>
            </p:cNvSpPr>
            <p:nvPr/>
          </p:nvSpPr>
          <p:spPr bwMode="auto">
            <a:xfrm flipH="1">
              <a:off x="2016" y="345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6"/>
            <p:cNvSpPr>
              <a:spLocks noChangeShapeType="1"/>
            </p:cNvSpPr>
            <p:nvPr/>
          </p:nvSpPr>
          <p:spPr bwMode="auto">
            <a:xfrm>
              <a:off x="2880" y="374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Text Box 17"/>
            <p:cNvSpPr txBox="1">
              <a:spLocks noChangeArrowheads="1"/>
            </p:cNvSpPr>
            <p:nvPr/>
          </p:nvSpPr>
          <p:spPr bwMode="auto">
            <a:xfrm>
              <a:off x="3072" y="3744"/>
              <a:ext cx="5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receive</a:t>
              </a:r>
            </a:p>
          </p:txBody>
        </p:sp>
        <p:sp>
          <p:nvSpPr>
            <p:cNvPr id="12309" name="Text Box 18"/>
            <p:cNvSpPr txBox="1">
              <a:spLocks noChangeArrowheads="1"/>
            </p:cNvSpPr>
            <p:nvPr/>
          </p:nvSpPr>
          <p:spPr bwMode="auto">
            <a:xfrm>
              <a:off x="1872" y="3216"/>
              <a:ext cx="5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receive</a:t>
              </a:r>
            </a:p>
          </p:txBody>
        </p:sp>
        <p:sp>
          <p:nvSpPr>
            <p:cNvPr id="12310" name="Text Box 19"/>
            <p:cNvSpPr txBox="1">
              <a:spLocks noChangeArrowheads="1"/>
            </p:cNvSpPr>
            <p:nvPr/>
          </p:nvSpPr>
          <p:spPr bwMode="auto">
            <a:xfrm>
              <a:off x="3168" y="3216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send</a:t>
              </a:r>
            </a:p>
          </p:txBody>
        </p:sp>
        <p:sp>
          <p:nvSpPr>
            <p:cNvPr id="12311" name="Text Box 20"/>
            <p:cNvSpPr txBox="1">
              <a:spLocks noChangeArrowheads="1"/>
            </p:cNvSpPr>
            <p:nvPr/>
          </p:nvSpPr>
          <p:spPr bwMode="auto">
            <a:xfrm>
              <a:off x="1968" y="3744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send</a:t>
              </a:r>
            </a:p>
          </p:txBody>
        </p:sp>
        <p:sp>
          <p:nvSpPr>
            <p:cNvPr id="12312" name="Text Box 21"/>
            <p:cNvSpPr txBox="1">
              <a:spLocks noChangeArrowheads="1"/>
            </p:cNvSpPr>
            <p:nvPr/>
          </p:nvSpPr>
          <p:spPr bwMode="auto">
            <a:xfrm>
              <a:off x="2496" y="3888"/>
              <a:ext cx="43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FiFO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 Passing Model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3150"/>
            <a:ext cx="8585200" cy="3075930"/>
          </a:xfrm>
        </p:spPr>
        <p:txBody>
          <a:bodyPr/>
          <a:lstStyle/>
          <a:p>
            <a:pPr eaLnBrk="1" hangingPunct="1"/>
            <a:r>
              <a:rPr lang="en-US" dirty="0" smtClean="0"/>
              <a:t>Explicit message send and receive operations: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Send</a:t>
            </a:r>
            <a:r>
              <a:rPr lang="en-US" dirty="0" smtClean="0"/>
              <a:t> specifies local buffer + receiving process on remote computer 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Receive</a:t>
            </a:r>
            <a:r>
              <a:rPr lang="en-US" dirty="0" smtClean="0"/>
              <a:t> specifies sending process on remote computer  + local buffer to place data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Typically blocking communication, but may use DMA</a:t>
            </a:r>
          </a:p>
          <a:p>
            <a:pPr lvl="1" eaLnBrk="1" hangingPunct="1"/>
            <a:r>
              <a:rPr lang="en-US" dirty="0" smtClean="0"/>
              <a:t>DMA = Direct Memory Access (</a:t>
            </a:r>
            <a:r>
              <a:rPr lang="en-US" dirty="0" smtClean="0">
                <a:solidFill>
                  <a:schemeClr val="tx2"/>
                </a:solidFill>
              </a:rPr>
              <a:t>check this out!</a:t>
            </a:r>
            <a:r>
              <a:rPr lang="en-US" dirty="0" smtClean="0"/>
              <a:t>)</a:t>
            </a: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883568" y="5157192"/>
            <a:ext cx="16002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Header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2483768" y="5157192"/>
            <a:ext cx="4953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Data</a:t>
            </a: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7436768" y="5157192"/>
            <a:ext cx="9906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Trailer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356518" y="4699992"/>
            <a:ext cx="2203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latin typeface="Arial" charset="0"/>
              </a:rPr>
              <a:t>Message structure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 passing communication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1066800" y="5410200"/>
            <a:ext cx="76200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</a:endParaRPr>
          </a:p>
          <a:p>
            <a:pPr eaLnBrk="0" hangingPunct="0">
              <a:defRPr/>
            </a:pPr>
            <a:endParaRPr lang="en-US" sz="1800">
              <a:latin typeface="Arial" charset="0"/>
            </a:endParaRPr>
          </a:p>
          <a:p>
            <a:pPr eaLnBrk="0" hangingPunct="0">
              <a:defRPr/>
            </a:pPr>
            <a:r>
              <a:rPr lang="en-US" sz="1800">
                <a:latin typeface="Arial" charset="0"/>
              </a:rPr>
              <a:t>Interconnection Network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5181600"/>
            <a:ext cx="1066800" cy="625475"/>
            <a:chOff x="144" y="1046"/>
            <a:chExt cx="672" cy="394"/>
          </a:xfrm>
        </p:grpSpPr>
        <p:sp>
          <p:nvSpPr>
            <p:cNvPr id="14409" name="Rectangle 5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Text Box 6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57600" y="5181600"/>
            <a:ext cx="1066800" cy="625475"/>
            <a:chOff x="144" y="1046"/>
            <a:chExt cx="672" cy="394"/>
          </a:xfrm>
        </p:grpSpPr>
        <p:sp>
          <p:nvSpPr>
            <p:cNvPr id="14407" name="Rectangle 8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Text Box 9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638800" y="5181600"/>
            <a:ext cx="1066800" cy="625475"/>
            <a:chOff x="144" y="1046"/>
            <a:chExt cx="672" cy="394"/>
          </a:xfrm>
        </p:grpSpPr>
        <p:sp>
          <p:nvSpPr>
            <p:cNvPr id="14405" name="Rectangle 11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Text Box 12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543800" y="5181600"/>
            <a:ext cx="1066800" cy="625475"/>
            <a:chOff x="144" y="1046"/>
            <a:chExt cx="672" cy="394"/>
          </a:xfrm>
        </p:grpSpPr>
        <p:sp>
          <p:nvSpPr>
            <p:cNvPr id="14403" name="Rectangle 14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Text Box 15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9906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10668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8"/>
          <p:cNvSpPr>
            <a:spLocks noChangeArrowheads="1"/>
          </p:cNvSpPr>
          <p:nvPr/>
        </p:nvSpPr>
        <p:spPr bwMode="auto">
          <a:xfrm>
            <a:off x="10668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9"/>
          <p:cNvSpPr>
            <a:spLocks noChangeArrowheads="1"/>
          </p:cNvSpPr>
          <p:nvPr/>
        </p:nvSpPr>
        <p:spPr bwMode="auto">
          <a:xfrm>
            <a:off x="10668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20"/>
          <p:cNvSpPr txBox="1">
            <a:spLocks noChangeArrowheads="1"/>
          </p:cNvSpPr>
          <p:nvPr/>
        </p:nvSpPr>
        <p:spPr bwMode="auto">
          <a:xfrm>
            <a:off x="1143000" y="2667000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1219200" y="1981200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53" name="Line 22"/>
          <p:cNvSpPr>
            <a:spLocks noChangeShapeType="1"/>
          </p:cNvSpPr>
          <p:nvPr/>
        </p:nvSpPr>
        <p:spPr bwMode="auto">
          <a:xfrm>
            <a:off x="24384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23"/>
          <p:cNvSpPr txBox="1">
            <a:spLocks noChangeArrowheads="1"/>
          </p:cNvSpPr>
          <p:nvPr/>
        </p:nvSpPr>
        <p:spPr bwMode="auto">
          <a:xfrm>
            <a:off x="1143000" y="3505200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55" name="Line 24"/>
          <p:cNvSpPr>
            <a:spLocks noChangeShapeType="1"/>
          </p:cNvSpPr>
          <p:nvPr/>
        </p:nvSpPr>
        <p:spPr bwMode="auto">
          <a:xfrm>
            <a:off x="21336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5"/>
          <p:cNvSpPr>
            <a:spLocks noChangeShapeType="1"/>
          </p:cNvSpPr>
          <p:nvPr/>
        </p:nvSpPr>
        <p:spPr bwMode="auto">
          <a:xfrm>
            <a:off x="21336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485900" y="4191000"/>
            <a:ext cx="692150" cy="533400"/>
            <a:chOff x="2415" y="2592"/>
            <a:chExt cx="600" cy="336"/>
          </a:xfrm>
        </p:grpSpPr>
        <p:sp>
          <p:nvSpPr>
            <p:cNvPr id="14401" name="Rectangle 27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Text Box 28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58" name="Line 29"/>
          <p:cNvSpPr>
            <a:spLocks noChangeShapeType="1"/>
          </p:cNvSpPr>
          <p:nvPr/>
        </p:nvSpPr>
        <p:spPr bwMode="auto">
          <a:xfrm>
            <a:off x="21336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58" name="Rectangle 30"/>
          <p:cNvSpPr>
            <a:spLocks noChangeArrowheads="1"/>
          </p:cNvSpPr>
          <p:nvPr/>
        </p:nvSpPr>
        <p:spPr bwMode="auto">
          <a:xfrm>
            <a:off x="30480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60" name="Rectangle 31"/>
          <p:cNvSpPr>
            <a:spLocks noChangeArrowheads="1"/>
          </p:cNvSpPr>
          <p:nvPr/>
        </p:nvSpPr>
        <p:spPr bwMode="auto">
          <a:xfrm>
            <a:off x="31242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32"/>
          <p:cNvSpPr>
            <a:spLocks noChangeArrowheads="1"/>
          </p:cNvSpPr>
          <p:nvPr/>
        </p:nvSpPr>
        <p:spPr bwMode="auto">
          <a:xfrm>
            <a:off x="31242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31242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34"/>
          <p:cNvSpPr txBox="1">
            <a:spLocks noChangeArrowheads="1"/>
          </p:cNvSpPr>
          <p:nvPr/>
        </p:nvSpPr>
        <p:spPr bwMode="auto">
          <a:xfrm>
            <a:off x="3200400" y="2667000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64" name="Text Box 35"/>
          <p:cNvSpPr txBox="1">
            <a:spLocks noChangeArrowheads="1"/>
          </p:cNvSpPr>
          <p:nvPr/>
        </p:nvSpPr>
        <p:spPr bwMode="auto">
          <a:xfrm>
            <a:off x="3276600" y="1981200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65" name="Line 36"/>
          <p:cNvSpPr>
            <a:spLocks noChangeShapeType="1"/>
          </p:cNvSpPr>
          <p:nvPr/>
        </p:nvSpPr>
        <p:spPr bwMode="auto">
          <a:xfrm>
            <a:off x="44958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7"/>
          <p:cNvSpPr txBox="1">
            <a:spLocks noChangeArrowheads="1"/>
          </p:cNvSpPr>
          <p:nvPr/>
        </p:nvSpPr>
        <p:spPr bwMode="auto">
          <a:xfrm>
            <a:off x="3200400" y="3505200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67" name="Line 38"/>
          <p:cNvSpPr>
            <a:spLocks noChangeShapeType="1"/>
          </p:cNvSpPr>
          <p:nvPr/>
        </p:nvSpPr>
        <p:spPr bwMode="auto">
          <a:xfrm>
            <a:off x="41910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9"/>
          <p:cNvSpPr>
            <a:spLocks noChangeShapeType="1"/>
          </p:cNvSpPr>
          <p:nvPr/>
        </p:nvSpPr>
        <p:spPr bwMode="auto">
          <a:xfrm>
            <a:off x="41910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3543300" y="4191000"/>
            <a:ext cx="692150" cy="533400"/>
            <a:chOff x="2415" y="2592"/>
            <a:chExt cx="600" cy="336"/>
          </a:xfrm>
        </p:grpSpPr>
        <p:sp>
          <p:nvSpPr>
            <p:cNvPr id="14399" name="Rectangle 41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Text Box 42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70" name="Line 43"/>
          <p:cNvSpPr>
            <a:spLocks noChangeShapeType="1"/>
          </p:cNvSpPr>
          <p:nvPr/>
        </p:nvSpPr>
        <p:spPr bwMode="auto">
          <a:xfrm>
            <a:off x="41910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72" name="Rectangle 44"/>
          <p:cNvSpPr>
            <a:spLocks noChangeArrowheads="1"/>
          </p:cNvSpPr>
          <p:nvPr/>
        </p:nvSpPr>
        <p:spPr bwMode="auto">
          <a:xfrm>
            <a:off x="49530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72" name="Rectangle 45"/>
          <p:cNvSpPr>
            <a:spLocks noChangeArrowheads="1"/>
          </p:cNvSpPr>
          <p:nvPr/>
        </p:nvSpPr>
        <p:spPr bwMode="auto">
          <a:xfrm>
            <a:off x="50292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6"/>
          <p:cNvSpPr>
            <a:spLocks noChangeArrowheads="1"/>
          </p:cNvSpPr>
          <p:nvPr/>
        </p:nvSpPr>
        <p:spPr bwMode="auto">
          <a:xfrm>
            <a:off x="50292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Rectangle 47"/>
          <p:cNvSpPr>
            <a:spLocks noChangeArrowheads="1"/>
          </p:cNvSpPr>
          <p:nvPr/>
        </p:nvSpPr>
        <p:spPr bwMode="auto">
          <a:xfrm>
            <a:off x="50292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Text Box 48"/>
          <p:cNvSpPr txBox="1">
            <a:spLocks noChangeArrowheads="1"/>
          </p:cNvSpPr>
          <p:nvPr/>
        </p:nvSpPr>
        <p:spPr bwMode="auto">
          <a:xfrm>
            <a:off x="5105400" y="2667000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76" name="Text Box 49"/>
          <p:cNvSpPr txBox="1">
            <a:spLocks noChangeArrowheads="1"/>
          </p:cNvSpPr>
          <p:nvPr/>
        </p:nvSpPr>
        <p:spPr bwMode="auto">
          <a:xfrm>
            <a:off x="5181600" y="1981200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77" name="Line 50"/>
          <p:cNvSpPr>
            <a:spLocks noChangeShapeType="1"/>
          </p:cNvSpPr>
          <p:nvPr/>
        </p:nvSpPr>
        <p:spPr bwMode="auto">
          <a:xfrm>
            <a:off x="64008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Text Box 51"/>
          <p:cNvSpPr txBox="1">
            <a:spLocks noChangeArrowheads="1"/>
          </p:cNvSpPr>
          <p:nvPr/>
        </p:nvSpPr>
        <p:spPr bwMode="auto">
          <a:xfrm>
            <a:off x="5105400" y="3505200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79" name="Line 52"/>
          <p:cNvSpPr>
            <a:spLocks noChangeShapeType="1"/>
          </p:cNvSpPr>
          <p:nvPr/>
        </p:nvSpPr>
        <p:spPr bwMode="auto">
          <a:xfrm>
            <a:off x="60960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Line 53"/>
          <p:cNvSpPr>
            <a:spLocks noChangeShapeType="1"/>
          </p:cNvSpPr>
          <p:nvPr/>
        </p:nvSpPr>
        <p:spPr bwMode="auto">
          <a:xfrm>
            <a:off x="60960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448300" y="4191000"/>
            <a:ext cx="692150" cy="533400"/>
            <a:chOff x="2415" y="2592"/>
            <a:chExt cx="600" cy="336"/>
          </a:xfrm>
        </p:grpSpPr>
        <p:sp>
          <p:nvSpPr>
            <p:cNvPr id="14397" name="Rectangle 55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Text Box 56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82" name="Line 57"/>
          <p:cNvSpPr>
            <a:spLocks noChangeShapeType="1"/>
          </p:cNvSpPr>
          <p:nvPr/>
        </p:nvSpPr>
        <p:spPr bwMode="auto">
          <a:xfrm>
            <a:off x="60960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86" name="Rectangle 58"/>
          <p:cNvSpPr>
            <a:spLocks noChangeArrowheads="1"/>
          </p:cNvSpPr>
          <p:nvPr/>
        </p:nvSpPr>
        <p:spPr bwMode="auto">
          <a:xfrm>
            <a:off x="69342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84" name="Rectangle 59"/>
          <p:cNvSpPr>
            <a:spLocks noChangeArrowheads="1"/>
          </p:cNvSpPr>
          <p:nvPr/>
        </p:nvSpPr>
        <p:spPr bwMode="auto">
          <a:xfrm>
            <a:off x="70104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Rectangle 60"/>
          <p:cNvSpPr>
            <a:spLocks noChangeArrowheads="1"/>
          </p:cNvSpPr>
          <p:nvPr/>
        </p:nvSpPr>
        <p:spPr bwMode="auto">
          <a:xfrm>
            <a:off x="70104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Rectangle 61"/>
          <p:cNvSpPr>
            <a:spLocks noChangeArrowheads="1"/>
          </p:cNvSpPr>
          <p:nvPr/>
        </p:nvSpPr>
        <p:spPr bwMode="auto">
          <a:xfrm>
            <a:off x="70104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Text Box 62"/>
          <p:cNvSpPr txBox="1">
            <a:spLocks noChangeArrowheads="1"/>
          </p:cNvSpPr>
          <p:nvPr/>
        </p:nvSpPr>
        <p:spPr bwMode="auto">
          <a:xfrm>
            <a:off x="7086600" y="2667000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88" name="Text Box 63"/>
          <p:cNvSpPr txBox="1">
            <a:spLocks noChangeArrowheads="1"/>
          </p:cNvSpPr>
          <p:nvPr/>
        </p:nvSpPr>
        <p:spPr bwMode="auto">
          <a:xfrm>
            <a:off x="7162800" y="1981200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89" name="Line 64"/>
          <p:cNvSpPr>
            <a:spLocks noChangeShapeType="1"/>
          </p:cNvSpPr>
          <p:nvPr/>
        </p:nvSpPr>
        <p:spPr bwMode="auto">
          <a:xfrm>
            <a:off x="83820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Text Box 65"/>
          <p:cNvSpPr txBox="1">
            <a:spLocks noChangeArrowheads="1"/>
          </p:cNvSpPr>
          <p:nvPr/>
        </p:nvSpPr>
        <p:spPr bwMode="auto">
          <a:xfrm>
            <a:off x="7086600" y="3505200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91" name="Line 66"/>
          <p:cNvSpPr>
            <a:spLocks noChangeShapeType="1"/>
          </p:cNvSpPr>
          <p:nvPr/>
        </p:nvSpPr>
        <p:spPr bwMode="auto">
          <a:xfrm>
            <a:off x="80772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67"/>
          <p:cNvSpPr>
            <a:spLocks noChangeShapeType="1"/>
          </p:cNvSpPr>
          <p:nvPr/>
        </p:nvSpPr>
        <p:spPr bwMode="auto">
          <a:xfrm>
            <a:off x="80772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7429500" y="4191000"/>
            <a:ext cx="692150" cy="533400"/>
            <a:chOff x="2415" y="2592"/>
            <a:chExt cx="600" cy="336"/>
          </a:xfrm>
        </p:grpSpPr>
        <p:sp>
          <p:nvSpPr>
            <p:cNvPr id="14395" name="Rectangle 69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Text Box 70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94" name="Line 71"/>
          <p:cNvSpPr>
            <a:spLocks noChangeShapeType="1"/>
          </p:cNvSpPr>
          <p:nvPr/>
        </p:nvSpPr>
        <p:spPr bwMode="auto">
          <a:xfrm>
            <a:off x="80772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Multi-Processors</a:t>
            </a:r>
          </a:p>
          <a:p>
            <a:r>
              <a:rPr lang="en-US" dirty="0" smtClean="0"/>
              <a:t>Shared memory architectures</a:t>
            </a:r>
          </a:p>
          <a:p>
            <a:pPr lvl="1"/>
            <a:r>
              <a:rPr lang="en-US" dirty="0" smtClean="0"/>
              <a:t>symmetric</a:t>
            </a:r>
          </a:p>
          <a:p>
            <a:pPr lvl="1"/>
            <a:r>
              <a:rPr lang="en-US" dirty="0" smtClean="0"/>
              <a:t>distributed</a:t>
            </a:r>
          </a:p>
          <a:p>
            <a:r>
              <a:rPr lang="en-US" dirty="0" smtClean="0"/>
              <a:t>Message passing architectures</a:t>
            </a:r>
          </a:p>
          <a:p>
            <a:r>
              <a:rPr lang="en-US" dirty="0" smtClean="0"/>
              <a:t>Programming model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Material: </a:t>
            </a:r>
          </a:p>
          <a:p>
            <a:pPr lvl="1"/>
            <a:r>
              <a:rPr lang="en-US" dirty="0" smtClean="0"/>
              <a:t>Book Chapter 5-5.4.1</a:t>
            </a:r>
          </a:p>
        </p:txBody>
      </p:sp>
      <p:pic>
        <p:nvPicPr>
          <p:cNvPr id="5" name="Picture 2" descr="Front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437112"/>
            <a:ext cx="1523342" cy="197558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90963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Synchronous 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86800" cy="5384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= 10;                 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 = 5;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800" b="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a,sizeof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(a),t2,send_a);  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800" b="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b,sizeof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(b),t1,send_a);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a = a+1;                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b=b+1;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8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,sizeof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(c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),t2,send_b);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800" b="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b,sizeof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(b),t1,send_b);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rintf</a:t>
            </a:r>
            <a:r>
              <a:rPr lang="en-US" sz="1800" b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(a);</a:t>
            </a:r>
            <a:endParaRPr lang="en-US" sz="1800" b="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Each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send/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recv</a:t>
            </a:r>
            <a:r>
              <a:rPr lang="en-US" dirty="0" smtClean="0"/>
              <a:t> has 4 operands: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Starting address in memory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Size of message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Destination/source thread id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Tag connecting sends and receives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Synchronous</a:t>
            </a:r>
            <a:r>
              <a:rPr lang="en-US" dirty="0" smtClean="0"/>
              <a:t> communication = sender blocks until </a:t>
            </a:r>
            <a:r>
              <a:rPr lang="en-US" dirty="0" err="1" smtClean="0"/>
              <a:t>recv</a:t>
            </a:r>
            <a:r>
              <a:rPr lang="en-US" dirty="0" smtClean="0"/>
              <a:t> is completed and receiver blocks until message has been sent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What is the value printed under synchronous  MP?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5868144" y="3356992"/>
            <a:ext cx="2736304" cy="720080"/>
          </a:xfrm>
          <a:prstGeom prst="wedgeRoundRectCallout">
            <a:avLst>
              <a:gd name="adj1" fmla="val 36476"/>
              <a:gd name="adj2" fmla="val -146918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Tag,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en-US" dirty="0" smtClean="0"/>
              <a:t>not really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needed; why not?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Message-passing: matrix multiply + sum</a:t>
            </a:r>
            <a:endParaRPr lang="en-US" dirty="0"/>
          </a:p>
        </p:txBody>
      </p:sp>
      <p:pic>
        <p:nvPicPr>
          <p:cNvPr id="417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44" y="1439862"/>
            <a:ext cx="9050856" cy="436540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014009"/>
            <a:ext cx="3312367" cy="14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Comic Sans MS" pitchFamily="66" charset="0"/>
              </a:rPr>
              <a:t>Synchronous 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86800" cy="46847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Advantage: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ommunication protocol enforces synchronization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Disadvantages: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Prone to deadlock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Block threads: no overlap of communication with computation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Deadlock example</a:t>
            </a:r>
            <a:r>
              <a:rPr lang="en-US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2"/>
                </a:solidFill>
              </a:rPr>
              <a:t>thread </a:t>
            </a:r>
            <a:r>
              <a:rPr lang="en-US" dirty="0" smtClean="0">
                <a:solidFill>
                  <a:schemeClr val="accent2"/>
                </a:solidFill>
              </a:rPr>
              <a:t>T1</a:t>
            </a:r>
            <a:r>
              <a:rPr lang="en-US" dirty="0" smtClean="0">
                <a:solidFill>
                  <a:schemeClr val="accent2"/>
                </a:solidFill>
              </a:rPr>
              <a:t>:                                thread </a:t>
            </a:r>
            <a:r>
              <a:rPr lang="en-US" dirty="0" smtClean="0">
                <a:solidFill>
                  <a:schemeClr val="accent2"/>
                </a:solidFill>
              </a:rPr>
              <a:t>T2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= 10;                         b = 5;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send(&amp;</a:t>
            </a:r>
            <a:r>
              <a:rPr lang="en-US" sz="1800" b="0" dirty="0" err="1" smtClean="0">
                <a:latin typeface="Courier New" pitchFamily="49" charset="0"/>
                <a:cs typeface="Courier New" pitchFamily="49" charset="0"/>
              </a:rPr>
              <a:t>a,sizeof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(a),t2,send_a);   send(&amp;</a:t>
            </a:r>
            <a:r>
              <a:rPr lang="en-US" sz="1800" b="0" dirty="0" err="1" smtClean="0">
                <a:latin typeface="Courier New" pitchFamily="49" charset="0"/>
                <a:cs typeface="Courier New" pitchFamily="49" charset="0"/>
              </a:rPr>
              <a:t>b,sizeof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(b),t1,send_b)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="0" dirty="0" err="1" smtClean="0"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800" b="0" dirty="0" err="1" smtClean="0">
                <a:latin typeface="Courier New" pitchFamily="49" charset="0"/>
                <a:cs typeface="Courier New" pitchFamily="49" charset="0"/>
              </a:rPr>
              <a:t>c,sizeof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(c),t2,send_b);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0" dirty="0" err="1" smtClean="0"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800" b="0" dirty="0" err="1" smtClean="0">
                <a:latin typeface="Courier New" pitchFamily="49" charset="0"/>
                <a:cs typeface="Courier New" pitchFamily="49" charset="0"/>
              </a:rPr>
              <a:t>d,sizeof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(d),t1,send_a);</a:t>
            </a:r>
            <a:endParaRPr lang="en-US" sz="1700" b="0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To eliminate the deadlock: swap the send/</a:t>
            </a:r>
            <a:r>
              <a:rPr lang="en-US" dirty="0" err="1" smtClean="0"/>
              <a:t>recv</a:t>
            </a:r>
            <a:r>
              <a:rPr lang="en-US" dirty="0" smtClean="0"/>
              <a:t> pair in </a:t>
            </a:r>
            <a:r>
              <a:rPr lang="en-US" dirty="0" smtClean="0"/>
              <a:t>T2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Or employ </a:t>
            </a:r>
            <a:r>
              <a:rPr lang="en-US" dirty="0" smtClean="0">
                <a:solidFill>
                  <a:schemeClr val="accent2"/>
                </a:solidFill>
              </a:rPr>
              <a:t>asynchronous</a:t>
            </a:r>
            <a:r>
              <a:rPr lang="en-US" dirty="0" smtClean="0"/>
              <a:t> message-passing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(A)Synchronous </a:t>
            </a:r>
            <a:r>
              <a:rPr lang="en-US" sz="3600" dirty="0">
                <a:latin typeface="Comic Sans MS" pitchFamily="66" charset="0"/>
              </a:rPr>
              <a:t>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971551"/>
            <a:ext cx="8707437" cy="188138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 </a:t>
            </a:r>
            <a:r>
              <a:rPr lang="en-US" sz="20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</a:t>
            </a:r>
            <a:r>
              <a:rPr lang="en-US" sz="20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             thread </a:t>
            </a:r>
            <a:r>
              <a:rPr lang="en-US" sz="20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T2</a:t>
            </a:r>
            <a:r>
              <a:rPr lang="en-US" sz="20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a = 10;                      	   b = 5;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600" b="0" dirty="0" err="1" smtClean="0"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600" b="0" dirty="0" err="1" smtClean="0">
                <a:latin typeface="Courier New" pitchFamily="49" charset="0"/>
                <a:cs typeface="Courier New" pitchFamily="49" charset="0"/>
              </a:rPr>
              <a:t>a,sizeof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(a),t2,send_a);   </a:t>
            </a:r>
            <a:r>
              <a:rPr lang="en-US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600" b="0" dirty="0" err="1" smtClean="0"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600" b="0" dirty="0" err="1" smtClean="0">
                <a:latin typeface="Courier New" pitchFamily="49" charset="0"/>
                <a:cs typeface="Courier New" pitchFamily="49" charset="0"/>
              </a:rPr>
              <a:t>b,sizeof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(b),t1,send_b);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	  &lt;unrelated computation;&gt;        &lt;unrelated computation;&gt;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600" b="0" dirty="0" err="1" smtClean="0"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600" b="0" dirty="0" err="1" smtClean="0">
                <a:latin typeface="Courier New" pitchFamily="49" charset="0"/>
                <a:cs typeface="Courier New" pitchFamily="49" charset="0"/>
              </a:rPr>
              <a:t>b,sizeof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(b),t2,send_b);   </a:t>
            </a:r>
            <a:r>
              <a:rPr lang="en-US" sz="1600" b="0" dirty="0" err="1" smtClean="0">
                <a:latin typeface="Courier New" pitchFamily="49" charset="0"/>
                <a:cs typeface="Courier New" pitchFamily="49" charset="0"/>
              </a:rPr>
              <a:t>srecv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600" b="0" dirty="0" err="1" smtClean="0">
                <a:latin typeface="Courier New" pitchFamily="49" charset="0"/>
                <a:cs typeface="Courier New" pitchFamily="49" charset="0"/>
              </a:rPr>
              <a:t>a,sizeof</a:t>
            </a:r>
            <a:r>
              <a:rPr lang="en-US" sz="1600" b="0" dirty="0" smtClean="0">
                <a:latin typeface="Courier New" pitchFamily="49" charset="0"/>
                <a:cs typeface="Courier New" pitchFamily="49" charset="0"/>
              </a:rPr>
              <a:t>(b),t1,send_a);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pic>
        <p:nvPicPr>
          <p:cNvPr id="421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7848872" cy="34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(A)Synchronous </a:t>
            </a:r>
            <a:r>
              <a:rPr lang="en-US" sz="3600" dirty="0">
                <a:latin typeface="Comic Sans MS" pitchFamily="66" charset="0"/>
              </a:rPr>
              <a:t>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397500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solidFill>
                  <a:srgbClr val="FF0043"/>
                </a:solidFill>
              </a:rPr>
              <a:t>In general multiple threads are running on a core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This handshake is for synchronous message passing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Can also be applied to blocking or non-blocking asynchronous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Sender continues after send (a) and receiver after </a:t>
            </a:r>
            <a:r>
              <a:rPr lang="en-US" dirty="0" err="1" smtClean="0"/>
              <a:t>recv</a:t>
            </a:r>
            <a:r>
              <a:rPr lang="en-US" dirty="0" smtClean="0"/>
              <a:t> (b)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If blocking, sender must make a copy of message first </a:t>
            </a:r>
            <a:endParaRPr lang="en-US" dirty="0"/>
          </a:p>
        </p:txBody>
      </p:sp>
      <p:pic>
        <p:nvPicPr>
          <p:cNvPr id="422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270000"/>
            <a:ext cx="79470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651304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Comic Sans MS" pitchFamily="66" charset="0"/>
              </a:rPr>
              <a:t>Support for message passing protocols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51304" cy="5384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Data must be copied from/to memory to/from NI (NW </a:t>
            </a:r>
            <a:r>
              <a:rPr lang="en-US" dirty="0" err="1" smtClean="0"/>
              <a:t>interf</a:t>
            </a:r>
            <a:r>
              <a:rPr lang="en-US" dirty="0" smtClean="0"/>
              <a:t>.)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Processor could do it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DMA (direct memory access) can speed up message transfers and off-load the processor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DMA is programmed by the processor;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Start address and size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Dedicated message processors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Use a special processor to process messages on both ends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Thus relieving the compute O/S from doing it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Support for user-level messages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Basic message passing systems drive DMA engine from OS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This is needed for protection between users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Message is first copied into system space and then into user space (</a:t>
            </a:r>
            <a:r>
              <a:rPr lang="en-US" dirty="0" smtClean="0">
                <a:solidFill>
                  <a:schemeClr val="accent2"/>
                </a:solidFill>
              </a:rPr>
              <a:t>receive</a:t>
            </a:r>
            <a:r>
              <a:rPr lang="en-US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Message is copied from user space to system space (</a:t>
            </a:r>
            <a:r>
              <a:rPr lang="en-US" dirty="0" smtClean="0">
                <a:solidFill>
                  <a:schemeClr val="accent2"/>
                </a:solidFill>
              </a:rPr>
              <a:t>send</a:t>
            </a:r>
            <a:r>
              <a:rPr lang="en-US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Tag user messages so that they are picked up and delivered directly in user memory space (</a:t>
            </a:r>
            <a:r>
              <a:rPr lang="en-US" dirty="0" smtClean="0">
                <a:solidFill>
                  <a:schemeClr val="accent2"/>
                </a:solidFill>
              </a:rPr>
              <a:t>zero copy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Comic Sans MS" pitchFamily="66" charset="0"/>
              </a:rPr>
              <a:t>Message-passing support</a:t>
            </a:r>
          </a:p>
        </p:txBody>
      </p:sp>
      <p:sp>
        <p:nvSpPr>
          <p:cNvPr id="424962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384800"/>
          </a:xfrm>
        </p:spPr>
        <p:txBody>
          <a:bodyPr/>
          <a:lstStyle/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24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2300"/>
            <a:ext cx="8440738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Communication Models: </a:t>
            </a:r>
            <a:r>
              <a:rPr lang="en-US" dirty="0" smtClean="0">
                <a:solidFill>
                  <a:schemeClr val="accent2"/>
                </a:solidFill>
              </a:rPr>
              <a:t>Comparison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143000"/>
            <a:ext cx="8667750" cy="5486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Shared-Memory</a:t>
            </a:r>
            <a:r>
              <a:rPr lang="en-US" sz="2800" dirty="0" smtClean="0"/>
              <a:t> (used by e.g. </a:t>
            </a:r>
            <a:r>
              <a:rPr lang="en-US" sz="2800" b="1" dirty="0" err="1" smtClean="0">
                <a:solidFill>
                  <a:srgbClr val="00B050"/>
                </a:solidFill>
              </a:rPr>
              <a:t>OpenMP</a:t>
            </a:r>
            <a:r>
              <a:rPr lang="en-US" sz="2800" dirty="0" smtClean="0"/>
              <a:t>)</a:t>
            </a:r>
          </a:p>
          <a:p>
            <a:pPr lvl="1" eaLnBrk="1" hangingPunct="1"/>
            <a:r>
              <a:rPr lang="en-US" sz="2400" dirty="0" smtClean="0"/>
              <a:t>Compatibility with well-understood (language) mechanisms</a:t>
            </a:r>
          </a:p>
          <a:p>
            <a:pPr lvl="1" eaLnBrk="1" hangingPunct="1"/>
            <a:r>
              <a:rPr lang="en-US" sz="2400" dirty="0" smtClean="0"/>
              <a:t>Ease of programming for complex or dynamic communications patterns</a:t>
            </a:r>
          </a:p>
          <a:p>
            <a:pPr lvl="1" eaLnBrk="1" hangingPunct="1"/>
            <a:r>
              <a:rPr lang="en-US" sz="2400" dirty="0" smtClean="0"/>
              <a:t>Shared-memory applications; sharing of large data structures</a:t>
            </a:r>
          </a:p>
          <a:p>
            <a:pPr lvl="1" eaLnBrk="1" hangingPunct="1"/>
            <a:r>
              <a:rPr lang="en-US" sz="2400" dirty="0" smtClean="0"/>
              <a:t>Efficient for small items</a:t>
            </a:r>
          </a:p>
          <a:p>
            <a:pPr lvl="1" eaLnBrk="1" hangingPunct="1"/>
            <a:r>
              <a:rPr lang="en-US" sz="2400" dirty="0" smtClean="0"/>
              <a:t>Supports hardware caching</a:t>
            </a: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Messaging Passing</a:t>
            </a:r>
            <a:r>
              <a:rPr lang="en-US" sz="2800" dirty="0" smtClean="0"/>
              <a:t> (used by e.g. </a:t>
            </a:r>
            <a:r>
              <a:rPr lang="en-US" sz="2800" b="1" dirty="0" smtClean="0">
                <a:solidFill>
                  <a:srgbClr val="00B050"/>
                </a:solidFill>
              </a:rPr>
              <a:t>MPI</a:t>
            </a:r>
            <a:r>
              <a:rPr lang="en-US" sz="2800" dirty="0" smtClean="0"/>
              <a:t>)</a:t>
            </a:r>
          </a:p>
          <a:p>
            <a:pPr lvl="1" eaLnBrk="1" hangingPunct="1"/>
            <a:r>
              <a:rPr lang="en-US" sz="2400" dirty="0" smtClean="0"/>
              <a:t>Simpler hardware</a:t>
            </a:r>
          </a:p>
          <a:p>
            <a:pPr lvl="1" eaLnBrk="1" hangingPunct="1"/>
            <a:r>
              <a:rPr lang="en-US" sz="2400" dirty="0" smtClean="0"/>
              <a:t>Explicit communication</a:t>
            </a:r>
          </a:p>
          <a:p>
            <a:pPr lvl="1" eaLnBrk="1" hangingPunct="1"/>
            <a:r>
              <a:rPr lang="en-US" sz="2400" dirty="0" smtClean="0"/>
              <a:t>Implicit synchronization (with any communication)</a:t>
            </a:r>
          </a:p>
          <a:p>
            <a:pPr eaLnBrk="1" hangingPunct="1"/>
            <a:r>
              <a:rPr lang="en-US" sz="2600" dirty="0" smtClean="0">
                <a:solidFill>
                  <a:srgbClr val="00B050"/>
                </a:solidFill>
              </a:rPr>
              <a:t>What do you prefer?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</a:t>
            </a:r>
            <a:r>
              <a:rPr lang="en-US" smtClean="0"/>
              <a:t>: 3 fundamental </a:t>
            </a:r>
            <a:r>
              <a:rPr lang="en-US" dirty="0" smtClean="0"/>
              <a:t>issues for </a:t>
            </a:r>
            <a:r>
              <a:rPr lang="en-US" dirty="0" smtClean="0">
                <a:solidFill>
                  <a:srgbClr val="00B050"/>
                </a:solidFill>
              </a:rPr>
              <a:t>shared memory</a:t>
            </a:r>
            <a:r>
              <a:rPr lang="en-US" dirty="0" smtClean="0"/>
              <a:t> multiprocessors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4625"/>
            <a:ext cx="8305800" cy="5032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Coherence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about: </a:t>
            </a:r>
            <a:r>
              <a:rPr lang="en-US" sz="2800" i="1" dirty="0" smtClean="0">
                <a:solidFill>
                  <a:srgbClr val="0033CC"/>
                </a:solidFill>
              </a:rPr>
              <a:t>Do I see the most recent data?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Consistency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about: </a:t>
            </a:r>
            <a:r>
              <a:rPr lang="en-US" sz="2800" b="1" i="1" dirty="0" smtClean="0">
                <a:solidFill>
                  <a:srgbClr val="0033CC"/>
                </a:solidFill>
              </a:rPr>
              <a:t>When</a:t>
            </a:r>
            <a:r>
              <a:rPr lang="en-US" sz="2800" i="1" dirty="0" smtClean="0">
                <a:solidFill>
                  <a:srgbClr val="0033CC"/>
                </a:solidFill>
              </a:rPr>
              <a:t> do I see a written value?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e.g. do different processors see writes at the same time (w.r.t. other memory accesses)?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Synchronization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>
                <a:solidFill>
                  <a:srgbClr val="0033CC"/>
                </a:solidFill>
              </a:rPr>
              <a:t>How to synchronize processes?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how to protect access to shared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dirty="0">
                <a:latin typeface="Comic Sans MS" pitchFamily="66" charset="0"/>
              </a:rPr>
              <a:t>Concluding remarks</a:t>
            </a:r>
            <a:endParaRPr lang="en-AU" sz="3600" dirty="0">
              <a:latin typeface="Comic Sans MS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Number of transistors still scales well</a:t>
            </a:r>
          </a:p>
          <a:p>
            <a:pPr eaLnBrk="1" hangingPunct="1"/>
            <a:r>
              <a:rPr lang="en-US" dirty="0" smtClean="0"/>
              <a:t>However power/energy limits reached</a:t>
            </a:r>
          </a:p>
          <a:p>
            <a:pPr eaLnBrk="1" hangingPunct="1"/>
            <a:r>
              <a:rPr lang="en-US" dirty="0" smtClean="0"/>
              <a:t>Frequency not further increased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Therefore: After 2005 going Multi-Core</a:t>
            </a:r>
          </a:p>
          <a:p>
            <a:pPr lvl="1" eaLnBrk="1" hangingPunct="1"/>
            <a:r>
              <a:rPr lang="en-US" dirty="0" smtClean="0"/>
              <a:t>exploiting task / thread level parallelism (</a:t>
            </a:r>
            <a:r>
              <a:rPr lang="en-US" dirty="0" err="1" smtClean="0"/>
              <a:t>TLP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can be combined with exploiting DLP (SIMD / Sub-word parallelism)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2 types of systems and programming models</a:t>
            </a:r>
          </a:p>
          <a:p>
            <a:pPr lvl="1" eaLnBrk="1" hangingPunct="1"/>
            <a:r>
              <a:rPr lang="en-US" dirty="0" smtClean="0"/>
              <a:t>Shared memory</a:t>
            </a:r>
          </a:p>
          <a:p>
            <a:pPr lvl="1" eaLnBrk="1" hangingPunct="1"/>
            <a:r>
              <a:rPr lang="en-US" dirty="0" smtClean="0"/>
              <a:t>Message passing</a:t>
            </a:r>
          </a:p>
          <a:p>
            <a:pPr lvl="1" eaLnBrk="1" hangingPunct="1"/>
            <a:r>
              <a:rPr lang="en-US" b="1" i="1" dirty="0" smtClean="0">
                <a:solidFill>
                  <a:srgbClr val="FF0000"/>
                </a:solidFill>
              </a:rPr>
              <a:t>What are the pros and cons of both systems?</a:t>
            </a:r>
          </a:p>
        </p:txBody>
      </p:sp>
      <p:pic>
        <p:nvPicPr>
          <p:cNvPr id="4" name="Picture 2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514" y="0"/>
            <a:ext cx="3030485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Should we go Multi-Processing?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Diminishing returns for exploiting ILP </a:t>
            </a:r>
          </a:p>
          <a:p>
            <a:pPr lvl="1" eaLnBrk="1" hangingPunct="1"/>
            <a:r>
              <a:rPr lang="en-US" dirty="0" smtClean="0"/>
              <a:t>limited Instruction Level Parallelism costly to exploit</a:t>
            </a:r>
          </a:p>
          <a:p>
            <a:pPr eaLnBrk="1" hangingPunct="1"/>
            <a:r>
              <a:rPr lang="en-US" dirty="0" smtClean="0"/>
              <a:t>Power issues</a:t>
            </a:r>
          </a:p>
          <a:p>
            <a:pPr eaLnBrk="1" hangingPunct="1"/>
            <a:r>
              <a:rPr lang="en-US" dirty="0" smtClean="0"/>
              <a:t>Wiring issues (faster transistors do not help that much)</a:t>
            </a:r>
          </a:p>
          <a:p>
            <a:pPr eaLnBrk="1" hangingPunct="1"/>
            <a:r>
              <a:rPr lang="en-US" dirty="0" smtClean="0"/>
              <a:t>More vector and task-level parallel applications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Multi-core architectures hit all markets (even embedded)</a:t>
            </a:r>
          </a:p>
          <a:p>
            <a:pPr lvl="1" eaLnBrk="1" hangingPunct="1"/>
            <a:r>
              <a:rPr lang="en-US" dirty="0" smtClean="0"/>
              <a:t>lower energy (due to same performance with lower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dd</a:t>
            </a:r>
            <a:r>
              <a:rPr lang="en-US" dirty="0" smtClean="0"/>
              <a:t>) </a:t>
            </a:r>
          </a:p>
          <a:p>
            <a:pPr lvl="1" eaLnBrk="1" hangingPunct="1"/>
            <a:r>
              <a:rPr lang="en-US" dirty="0" smtClean="0"/>
              <a:t>silicon technology still scales =&gt; abundance of transistors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2" descr="C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239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Text Box 3"/>
          <p:cNvSpPr txBox="1">
            <a:spLocks noChangeArrowheads="1"/>
          </p:cNvSpPr>
          <p:nvPr/>
        </p:nvSpPr>
        <p:spPr bwMode="auto">
          <a:xfrm>
            <a:off x="0" y="4191000"/>
            <a:ext cx="2117725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Trends:</a:t>
            </a:r>
            <a:endParaRPr lang="en-US">
              <a:solidFill>
                <a:schemeClr val="folHlink"/>
              </a:solidFill>
            </a:endParaRPr>
          </a:p>
          <a:p>
            <a:pPr>
              <a:buFontTx/>
              <a:buChar char="•"/>
            </a:pPr>
            <a:r>
              <a:rPr lang="en-US" sz="1800"/>
              <a:t> #transistors follows</a:t>
            </a:r>
            <a:br>
              <a:rPr lang="en-US" sz="1800"/>
            </a:br>
            <a:r>
              <a:rPr lang="en-US" sz="1800"/>
              <a:t>  Moore</a:t>
            </a:r>
          </a:p>
          <a:p>
            <a:pPr>
              <a:buFontTx/>
              <a:buChar char="•"/>
            </a:pPr>
            <a:r>
              <a:rPr lang="en-US" sz="1800"/>
              <a:t> but not freq. and</a:t>
            </a:r>
            <a:br>
              <a:rPr lang="en-US" sz="1800"/>
            </a:br>
            <a:r>
              <a:rPr lang="en-US" sz="1800"/>
              <a:t>  performance/core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108950" y="838200"/>
            <a:ext cx="1063625" cy="381000"/>
            <a:chOff x="432" y="2016"/>
            <a:chExt cx="670" cy="240"/>
          </a:xfrm>
        </p:grpSpPr>
        <p:sp>
          <p:nvSpPr>
            <p:cNvPr id="96268" name="AutoShape 5"/>
            <p:cNvSpPr>
              <a:spLocks noChangeArrowheads="1"/>
            </p:cNvSpPr>
            <p:nvPr/>
          </p:nvSpPr>
          <p:spPr bwMode="auto">
            <a:xfrm rot="10800000">
              <a:off x="432" y="2064"/>
              <a:ext cx="624" cy="192"/>
            </a:xfrm>
            <a:prstGeom prst="homePlate">
              <a:avLst>
                <a:gd name="adj" fmla="val 81250"/>
              </a:avLst>
            </a:prstGeom>
            <a:solidFill>
              <a:srgbClr val="99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96269" name="Rectangle 6"/>
            <p:cNvSpPr>
              <a:spLocks noChangeArrowheads="1"/>
            </p:cNvSpPr>
            <p:nvPr/>
          </p:nvSpPr>
          <p:spPr bwMode="auto">
            <a:xfrm>
              <a:off x="558" y="2016"/>
              <a:ext cx="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CC"/>
                  </a:solidFill>
                </a:rPr>
                <a:t>Core i7</a:t>
              </a:r>
            </a:p>
          </p:txBody>
        </p:sp>
      </p:grpSp>
      <p:sp>
        <p:nvSpPr>
          <p:cNvPr id="96264" name="Text Box 7"/>
          <p:cNvSpPr txBox="1">
            <a:spLocks noChangeArrowheads="1"/>
          </p:cNvSpPr>
          <p:nvPr/>
        </p:nvSpPr>
        <p:spPr bwMode="auto">
          <a:xfrm>
            <a:off x="8153400" y="2590800"/>
            <a:ext cx="7921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3GHz</a:t>
            </a:r>
          </a:p>
        </p:txBody>
      </p:sp>
      <p:sp>
        <p:nvSpPr>
          <p:cNvPr id="96265" name="Text Box 8"/>
          <p:cNvSpPr txBox="1">
            <a:spLocks noChangeArrowheads="1"/>
          </p:cNvSpPr>
          <p:nvPr/>
        </p:nvSpPr>
        <p:spPr bwMode="auto">
          <a:xfrm>
            <a:off x="8153400" y="3657600"/>
            <a:ext cx="804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100W</a:t>
            </a:r>
          </a:p>
        </p:txBody>
      </p:sp>
      <p:sp>
        <p:nvSpPr>
          <p:cNvPr id="96266" name="Text Box 9"/>
          <p:cNvSpPr txBox="1">
            <a:spLocks noChangeArrowheads="1"/>
          </p:cNvSpPr>
          <p:nvPr/>
        </p:nvSpPr>
        <p:spPr bwMode="auto">
          <a:xfrm>
            <a:off x="8399463" y="4724400"/>
            <a:ext cx="311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96267" name="Text Box 10"/>
          <p:cNvSpPr txBox="1">
            <a:spLocks noChangeArrowheads="1"/>
          </p:cNvSpPr>
          <p:nvPr/>
        </p:nvSpPr>
        <p:spPr bwMode="auto">
          <a:xfrm>
            <a:off x="152400" y="152400"/>
            <a:ext cx="145415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Next?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thardware.com/ContentImages/NewsItem/35727/content/Xeon_Phi_D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6664063" cy="4392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941168"/>
            <a:ext cx="6532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- 14 nm</a:t>
            </a:r>
          </a:p>
          <a:p>
            <a:pPr>
              <a:buFontTx/>
              <a:buChar char="-"/>
            </a:pPr>
            <a:r>
              <a:rPr lang="en-US" dirty="0" smtClean="0"/>
              <a:t> 3D Tri-gate transistors</a:t>
            </a:r>
          </a:p>
          <a:p>
            <a:pPr>
              <a:buFontTx/>
              <a:buChar char="-"/>
            </a:pPr>
            <a:r>
              <a:rPr lang="en-US" dirty="0" smtClean="0"/>
              <a:t> 3 </a:t>
            </a:r>
            <a:r>
              <a:rPr lang="en-US" dirty="0" err="1" smtClean="0"/>
              <a:t>TFlops</a:t>
            </a:r>
            <a:r>
              <a:rPr lang="en-US" dirty="0" smtClean="0"/>
              <a:t> double / 6 </a:t>
            </a:r>
            <a:r>
              <a:rPr lang="en-US" dirty="0" err="1" smtClean="0"/>
              <a:t>TFlops</a:t>
            </a:r>
            <a:r>
              <a:rPr lang="en-US" dirty="0" smtClean="0"/>
              <a:t> single precision</a:t>
            </a:r>
          </a:p>
          <a:p>
            <a:pPr>
              <a:buFontTx/>
              <a:buChar char="-"/>
            </a:pPr>
            <a:r>
              <a:rPr lang="en-US" dirty="0" smtClean="0"/>
              <a:t> 512-bit </a:t>
            </a:r>
            <a:r>
              <a:rPr lang="en-US" dirty="0" err="1" smtClean="0"/>
              <a:t>SIMD</a:t>
            </a:r>
            <a:r>
              <a:rPr lang="en-US" dirty="0" smtClean="0"/>
              <a:t>/Vector processing per core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2100" y="228600"/>
            <a:ext cx="8851900" cy="728663"/>
          </a:xfrm>
        </p:spPr>
        <p:txBody>
          <a:bodyPr/>
          <a:lstStyle/>
          <a:p>
            <a:r>
              <a:rPr lang="en-US" dirty="0" smtClean="0"/>
              <a:t>Intel’s 72-core ‘Knight’s Landing’ XEON Phi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ages.anandtech.com/doci/9802/Overview_575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0389"/>
            <a:ext cx="9144000" cy="512495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100" y="228600"/>
            <a:ext cx="8851900" cy="728663"/>
          </a:xfrm>
        </p:spPr>
        <p:txBody>
          <a:bodyPr/>
          <a:lstStyle/>
          <a:p>
            <a:r>
              <a:rPr lang="en-US" dirty="0" smtClean="0"/>
              <a:t>Intel’s 72-core ‘Knight’s Landing’ XEON Phi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Multi-core Architecture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162800" cy="2794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Parallel / Multi-core Architecture extends traditional computer architecture with a </a:t>
            </a:r>
            <a:r>
              <a:rPr lang="en-US" dirty="0" smtClean="0">
                <a:solidFill>
                  <a:schemeClr val="accent2"/>
                </a:solidFill>
              </a:rPr>
              <a:t>communication network</a:t>
            </a:r>
          </a:p>
          <a:p>
            <a:pPr lvl="1" eaLnBrk="1" hangingPunct="1"/>
            <a:r>
              <a:rPr lang="en-US" dirty="0" smtClean="0"/>
              <a:t>abstractions (HW/SW interface)</a:t>
            </a:r>
          </a:p>
          <a:p>
            <a:pPr lvl="1" eaLnBrk="1" hangingPunct="1"/>
            <a:r>
              <a:rPr lang="en-US" dirty="0" smtClean="0"/>
              <a:t>organizational structure to realize abstraction efficiently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1719064" y="4655227"/>
            <a:ext cx="6934200" cy="5334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Arial" charset="0"/>
              </a:rPr>
              <a:t>Communication Network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719064" y="5874427"/>
            <a:ext cx="1143000" cy="685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Processing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node</a:t>
            </a: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3166864" y="5874427"/>
            <a:ext cx="1143000" cy="685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Processing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node</a:t>
            </a: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4614664" y="5874427"/>
            <a:ext cx="1143000" cy="685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Processing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node</a:t>
            </a: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6062464" y="5874427"/>
            <a:ext cx="1143000" cy="685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Processing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node</a:t>
            </a: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7510264" y="5874427"/>
            <a:ext cx="1143000" cy="685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Arial" charset="0"/>
              </a:rPr>
              <a:t>Processing</a:t>
            </a:r>
          </a:p>
          <a:p>
            <a:pPr algn="ctr" eaLnBrk="0" hangingPunct="0"/>
            <a:r>
              <a:rPr lang="en-US" sz="1600">
                <a:latin typeface="Arial" charset="0"/>
              </a:rPr>
              <a:t>node</a:t>
            </a:r>
          </a:p>
        </p:txBody>
      </p:sp>
      <p:sp>
        <p:nvSpPr>
          <p:cNvPr id="6157" name="Line 10"/>
          <p:cNvSpPr>
            <a:spLocks noChangeShapeType="1"/>
          </p:cNvSpPr>
          <p:nvPr/>
        </p:nvSpPr>
        <p:spPr bwMode="auto">
          <a:xfrm>
            <a:off x="2328664" y="5188627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1"/>
          <p:cNvSpPr>
            <a:spLocks noChangeShapeType="1"/>
          </p:cNvSpPr>
          <p:nvPr/>
        </p:nvSpPr>
        <p:spPr bwMode="auto">
          <a:xfrm>
            <a:off x="3776464" y="5188627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2"/>
          <p:cNvSpPr>
            <a:spLocks noChangeShapeType="1"/>
          </p:cNvSpPr>
          <p:nvPr/>
        </p:nvSpPr>
        <p:spPr bwMode="auto">
          <a:xfrm>
            <a:off x="5224264" y="5188627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13"/>
          <p:cNvSpPr>
            <a:spLocks noChangeShapeType="1"/>
          </p:cNvSpPr>
          <p:nvPr/>
        </p:nvSpPr>
        <p:spPr bwMode="auto">
          <a:xfrm>
            <a:off x="6672064" y="5188627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14"/>
          <p:cNvSpPr>
            <a:spLocks noChangeShapeType="1"/>
          </p:cNvSpPr>
          <p:nvPr/>
        </p:nvSpPr>
        <p:spPr bwMode="auto">
          <a:xfrm>
            <a:off x="8119864" y="5188627"/>
            <a:ext cx="0" cy="7040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291267" y="3280292"/>
            <a:ext cx="11430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 dirty="0" smtClean="0">
                <a:latin typeface="Arial" charset="0"/>
              </a:rPr>
              <a:t>Memory</a:t>
            </a:r>
            <a:endParaRPr lang="en-US" sz="1600" dirty="0">
              <a:latin typeface="Arial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3851920" y="3963879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868144" y="3284984"/>
            <a:ext cx="11430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 dirty="0" smtClean="0">
                <a:latin typeface="Arial" charset="0"/>
              </a:rPr>
              <a:t>I/O</a:t>
            </a:r>
            <a:endParaRPr lang="en-US" sz="1600" dirty="0">
              <a:latin typeface="Arial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6428797" y="3968571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Parallel programming models</a:t>
            </a:r>
          </a:p>
        </p:txBody>
      </p:sp>
      <p:sp>
        <p:nvSpPr>
          <p:cNvPr id="411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How parallel computations can be expressed in a high-level language?</a:t>
            </a:r>
          </a:p>
          <a:p>
            <a:pPr lvl="1" eaLnBrk="1" hangingPunct="1"/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Simple extensions</a:t>
            </a:r>
            <a:r>
              <a:rPr lang="en-US" dirty="0" smtClean="0">
                <a:latin typeface="Comic Sans MS" pitchFamily="66" charset="0"/>
              </a:rPr>
              <a:t> through an API (application-programming interface) </a:t>
            </a:r>
            <a:r>
              <a:rPr lang="en-US" b="1" dirty="0" smtClean="0">
                <a:latin typeface="Comic Sans MS" pitchFamily="66" charset="0"/>
              </a:rPr>
              <a:t>of common programming languages </a:t>
            </a:r>
            <a:r>
              <a:rPr lang="en-US" dirty="0" smtClean="0">
                <a:latin typeface="Comic Sans MS" pitchFamily="66" charset="0"/>
              </a:rPr>
              <a:t>such as C/C++ or </a:t>
            </a:r>
            <a:r>
              <a:rPr lang="en-US" dirty="0" smtClean="0">
                <a:latin typeface="Comic Sans MS" pitchFamily="66" charset="0"/>
              </a:rPr>
              <a:t>FORTRAN:</a:t>
            </a:r>
            <a:endParaRPr lang="en-US" dirty="0" smtClean="0">
              <a:latin typeface="Comic Sans MS" pitchFamily="66" charset="0"/>
            </a:endParaRPr>
          </a:p>
          <a:p>
            <a:pPr lvl="2" eaLnBrk="1" hangingPunct="1"/>
            <a:r>
              <a:rPr lang="en-US" dirty="0" smtClean="0">
                <a:latin typeface="Comic Sans MS" pitchFamily="66" charset="0"/>
              </a:rPr>
              <a:t>Shared-memory: </a:t>
            </a:r>
            <a:r>
              <a:rPr lang="en-US" b="1" dirty="0" err="1" smtClean="0">
                <a:latin typeface="Comic Sans MS" pitchFamily="66" charset="0"/>
              </a:rPr>
              <a:t>OpenMP</a:t>
            </a:r>
            <a:r>
              <a:rPr lang="en-US" dirty="0" smtClean="0">
                <a:latin typeface="Comic Sans MS" pitchFamily="66" charset="0"/>
              </a:rPr>
              <a:t> or </a:t>
            </a:r>
            <a:r>
              <a:rPr lang="en-US" dirty="0" err="1" smtClean="0">
                <a:latin typeface="Comic Sans MS" pitchFamily="66" charset="0"/>
              </a:rPr>
              <a:t>Pthreads</a:t>
            </a:r>
            <a:endParaRPr lang="en-US" dirty="0" smtClean="0">
              <a:latin typeface="Comic Sans MS" pitchFamily="66" charset="0"/>
            </a:endParaRPr>
          </a:p>
          <a:p>
            <a:pPr lvl="2" eaLnBrk="1" hangingPunct="1"/>
            <a:r>
              <a:rPr lang="en-US" dirty="0" smtClean="0">
                <a:latin typeface="Comic Sans MS" pitchFamily="66" charset="0"/>
              </a:rPr>
              <a:t>Message-passing: </a:t>
            </a:r>
            <a:r>
              <a:rPr lang="en-US" b="1" dirty="0" err="1" smtClean="0">
                <a:latin typeface="Comic Sans MS" pitchFamily="66" charset="0"/>
              </a:rPr>
              <a:t>MPI</a:t>
            </a:r>
            <a:r>
              <a:rPr lang="en-US" dirty="0" smtClean="0">
                <a:latin typeface="Comic Sans MS" pitchFamily="66" charset="0"/>
              </a:rPr>
              <a:t> (message-passing interface)</a:t>
            </a:r>
          </a:p>
          <a:p>
            <a:pPr lvl="1" eaLnBrk="1" hangingPunct="1"/>
            <a:endParaRPr lang="en-US" dirty="0" smtClean="0">
              <a:latin typeface="Comic Sans MS" pitchFamily="66" charset="0"/>
            </a:endParaRPr>
          </a:p>
          <a:p>
            <a:pPr lvl="1" eaLnBrk="1" hangingPunct="1"/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Parallelizing compilers</a:t>
            </a:r>
            <a:r>
              <a:rPr lang="en-US" dirty="0" smtClean="0">
                <a:latin typeface="Comic Sans MS" pitchFamily="66" charset="0"/>
              </a:rPr>
              <a:t> translate a sequential program into parallel threads</a:t>
            </a:r>
          </a:p>
          <a:p>
            <a:pPr lvl="1"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Threads or processes must communicate and coordinate their activity (synchronization)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vs function parallelism</a:t>
            </a:r>
            <a:endParaRPr lang="en-US" dirty="0" smtClean="0"/>
          </a:p>
        </p:txBody>
      </p:sp>
      <p:sp>
        <p:nvSpPr>
          <p:cNvPr id="412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parallelism:</a:t>
            </a:r>
          </a:p>
          <a:p>
            <a:pPr lvl="1"/>
            <a:r>
              <a:rPr lang="en-US" dirty="0" smtClean="0"/>
              <a:t>Partition the data set</a:t>
            </a:r>
          </a:p>
          <a:p>
            <a:pPr lvl="1"/>
            <a:r>
              <a:rPr lang="en-US" dirty="0" smtClean="0"/>
              <a:t>Apply the same function to each partition</a:t>
            </a:r>
          </a:p>
          <a:p>
            <a:pPr lvl="1"/>
            <a:r>
              <a:rPr lang="en-US" dirty="0" smtClean="0"/>
              <a:t>SPMD (= single </a:t>
            </a:r>
            <a:r>
              <a:rPr lang="en-US" dirty="0" smtClean="0"/>
              <a:t>program multiple data)</a:t>
            </a:r>
          </a:p>
          <a:p>
            <a:pPr lvl="2"/>
            <a:r>
              <a:rPr lang="en-US" dirty="0" smtClean="0"/>
              <a:t>SPMD ≠ SIMD; </a:t>
            </a:r>
            <a:r>
              <a:rPr lang="en-US" i="1" dirty="0" smtClean="0">
                <a:solidFill>
                  <a:schemeClr val="accent2"/>
                </a:solidFill>
              </a:rPr>
              <a:t>what's the difference?</a:t>
            </a:r>
            <a:endParaRPr lang="en-US" i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Massive parallelism</a:t>
            </a:r>
          </a:p>
          <a:p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dirty="0" smtClean="0"/>
              <a:t>(Task-level) parallelism</a:t>
            </a:r>
            <a:endParaRPr lang="en-US" dirty="0" smtClean="0"/>
          </a:p>
          <a:p>
            <a:pPr lvl="1"/>
            <a:r>
              <a:rPr lang="en-US" dirty="0" smtClean="0"/>
              <a:t>Independent functions are executed on different processors</a:t>
            </a:r>
          </a:p>
          <a:p>
            <a:pPr lvl="1"/>
            <a:r>
              <a:rPr lang="en-US" dirty="0" smtClean="0"/>
              <a:t>E.G.: Streaming--software pipeline</a:t>
            </a:r>
          </a:p>
          <a:p>
            <a:pPr lvl="1"/>
            <a:r>
              <a:rPr lang="en-US" dirty="0" smtClean="0"/>
              <a:t>More complex, limited parallelism</a:t>
            </a:r>
          </a:p>
          <a:p>
            <a:endParaRPr lang="en-US" dirty="0" smtClean="0"/>
          </a:p>
          <a:p>
            <a:r>
              <a:rPr lang="en-US" dirty="0" smtClean="0"/>
              <a:t>Combine both: function + data parallelism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3399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DCAAD"/>
      </a:accent5>
      <a:accent6>
        <a:srgbClr val="2D2DB9"/>
      </a:accent6>
      <a:hlink>
        <a:srgbClr val="990099"/>
      </a:hlink>
      <a:folHlink>
        <a:srgbClr val="FFFF00"/>
      </a:folHlink>
    </a:clrScheme>
    <a:fontScheme name="comp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D:\werk\comp\comp.pot</Template>
  <TotalTime>42427</TotalTime>
  <Words>1114</Words>
  <Application>Microsoft Office PowerPoint</Application>
  <PresentationFormat>On-screen Show (4:3)</PresentationFormat>
  <Paragraphs>340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Comic Sans MS</vt:lpstr>
      <vt:lpstr>Courier New</vt:lpstr>
      <vt:lpstr>Times New Roman</vt:lpstr>
      <vt:lpstr>comp</vt:lpstr>
      <vt:lpstr>Embedded Computer Architecture 5SAI0  Multi-Processor Systems</vt:lpstr>
      <vt:lpstr>Welcome back</vt:lpstr>
      <vt:lpstr>Should we go Multi-Processing?</vt:lpstr>
      <vt:lpstr>PowerPoint Presentation</vt:lpstr>
      <vt:lpstr>Intel’s 72-core ‘Knight’s Landing’ XEON Phi</vt:lpstr>
      <vt:lpstr>Intel’s 72-core ‘Knight’s Landing’ XEON Phi</vt:lpstr>
      <vt:lpstr>Multi-core Architecture</vt:lpstr>
      <vt:lpstr>Parallel programming models</vt:lpstr>
      <vt:lpstr>Data vs function parallelism</vt:lpstr>
      <vt:lpstr>Communication models: Shared Memory</vt:lpstr>
      <vt:lpstr>Shared memory multiprocessors: Types</vt:lpstr>
      <vt:lpstr>Shared memory multiprocessors: Types</vt:lpstr>
      <vt:lpstr>4 Cache organizations for SMPs</vt:lpstr>
      <vt:lpstr>Example: matrix multiply + sum</vt:lpstr>
      <vt:lpstr>Shared mem: matrix multiply + sum</vt:lpstr>
      <vt:lpstr>Why Mutual Exclusion?</vt:lpstr>
      <vt:lpstr>Communication models: Message Passing</vt:lpstr>
      <vt:lpstr>Message Passing Model</vt:lpstr>
      <vt:lpstr>Message passing communication</vt:lpstr>
      <vt:lpstr>Synchronous message-passing</vt:lpstr>
      <vt:lpstr>Message-passing: matrix multiply + sum</vt:lpstr>
      <vt:lpstr>Synchronous message-passing</vt:lpstr>
      <vt:lpstr>(A)Synchronous message-passing</vt:lpstr>
      <vt:lpstr>(A)Synchronous message-passing</vt:lpstr>
      <vt:lpstr>Support for message passing protocols </vt:lpstr>
      <vt:lpstr>Message-passing support</vt:lpstr>
      <vt:lpstr>Communication Models: Comparison</vt:lpstr>
      <vt:lpstr>Next: 3 fundamental issues for shared memory multiprocessors</vt:lpstr>
      <vt:lpstr>Concluding remarks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</dc:title>
  <dc:creator>Henk Corporaal</dc:creator>
  <cp:lastModifiedBy>Corporaal, H.</cp:lastModifiedBy>
  <cp:revision>169</cp:revision>
  <cp:lastPrinted>2016-12-22T14:11:29Z</cp:lastPrinted>
  <dcterms:created xsi:type="dcterms:W3CDTF">2001-08-18T17:28:58Z</dcterms:created>
  <dcterms:modified xsi:type="dcterms:W3CDTF">2017-01-10T13:59:17Z</dcterms:modified>
</cp:coreProperties>
</file>