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5" r:id="rId1"/>
  </p:sldMasterIdLst>
  <p:notesMasterIdLst>
    <p:notesMasterId r:id="rId41"/>
  </p:notesMasterIdLst>
  <p:handoutMasterIdLst>
    <p:handoutMasterId r:id="rId42"/>
  </p:handoutMasterIdLst>
  <p:sldIdLst>
    <p:sldId id="660" r:id="rId2"/>
    <p:sldId id="618" r:id="rId3"/>
    <p:sldId id="662" r:id="rId4"/>
    <p:sldId id="665" r:id="rId5"/>
    <p:sldId id="620" r:id="rId6"/>
    <p:sldId id="658" r:id="rId7"/>
    <p:sldId id="621" r:id="rId8"/>
    <p:sldId id="622" r:id="rId9"/>
    <p:sldId id="623" r:id="rId10"/>
    <p:sldId id="624" r:id="rId11"/>
    <p:sldId id="659" r:id="rId12"/>
    <p:sldId id="626" r:id="rId13"/>
    <p:sldId id="663" r:id="rId14"/>
    <p:sldId id="627" r:id="rId15"/>
    <p:sldId id="629" r:id="rId16"/>
    <p:sldId id="630" r:id="rId17"/>
    <p:sldId id="631" r:id="rId18"/>
    <p:sldId id="666" r:id="rId19"/>
    <p:sldId id="632" r:id="rId20"/>
    <p:sldId id="633" r:id="rId21"/>
    <p:sldId id="634" r:id="rId22"/>
    <p:sldId id="664" r:id="rId23"/>
    <p:sldId id="636" r:id="rId24"/>
    <p:sldId id="638" r:id="rId25"/>
    <p:sldId id="637" r:id="rId26"/>
    <p:sldId id="667" r:id="rId27"/>
    <p:sldId id="639" r:id="rId28"/>
    <p:sldId id="640" r:id="rId29"/>
    <p:sldId id="641" r:id="rId30"/>
    <p:sldId id="642" r:id="rId31"/>
    <p:sldId id="644" r:id="rId32"/>
    <p:sldId id="648" r:id="rId33"/>
    <p:sldId id="649" r:id="rId34"/>
    <p:sldId id="650" r:id="rId35"/>
    <p:sldId id="651" r:id="rId36"/>
    <p:sldId id="652" r:id="rId37"/>
    <p:sldId id="653" r:id="rId38"/>
    <p:sldId id="655" r:id="rId39"/>
    <p:sldId id="657" r:id="rId40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230EBC"/>
    <a:srgbClr val="FF9900"/>
    <a:srgbClr val="FFFFCC"/>
    <a:srgbClr val="FF0043"/>
    <a:srgbClr val="FF0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5" autoAdjust="0"/>
    <p:restoredTop sz="85642" autoAdjust="0"/>
  </p:normalViewPr>
  <p:slideViewPr>
    <p:cSldViewPr snapToGrid="0" snapToObjects="1">
      <p:cViewPr varScale="1">
        <p:scale>
          <a:sx n="60" d="100"/>
          <a:sy n="60" d="100"/>
        </p:scale>
        <p:origin x="51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0358FF-6F9E-4DED-AE98-2A1C16899DEF}" type="datetimeFigureOut">
              <a:rPr lang="en-US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0FE1FA-4541-459F-9714-E454CCFB5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3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A26F09-BE63-4303-989E-70A939765CFE}" type="datetimeFigureOut">
              <a:rPr lang="en-US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ECC727-8076-43F8-B4BD-4849E5967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182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10AD5-E35D-4C66-B433-F97B71581C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144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3EEB0-5CDF-460C-82C3-D19AF31C68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Parity </a:t>
            </a:r>
            <a:r>
              <a:rPr lang="en-US" smtClean="0"/>
              <a:t>will convert SDC into True DUE, but also convert “benign fault no error” into False DUE</a:t>
            </a:r>
          </a:p>
          <a:p>
            <a:pPr eaLnBrk="1" hangingPunct="1">
              <a:spcBef>
                <a:spcPct val="0"/>
              </a:spcBef>
            </a:pPr>
            <a:r>
              <a:rPr lang="en-US" sz="2300" b="1" smtClean="0"/>
              <a:t>EXAMPLE</a:t>
            </a:r>
            <a:r>
              <a:rPr lang="en-US" smtClean="0"/>
              <a:t> </a:t>
            </a:r>
            <a:r>
              <a:rPr lang="en-US" smtClean="0"/>
              <a:t>of False </a:t>
            </a:r>
            <a:r>
              <a:rPr lang="en-US" smtClean="0"/>
              <a:t>DUE: </a:t>
            </a:r>
            <a:r>
              <a:rPr lang="en-US" smtClean="0"/>
              <a:t>strike on wrong-path instruction in instruction queue, show the similarity with other branch of </a:t>
            </a:r>
            <a:r>
              <a:rPr lang="en-US" smtClean="0"/>
              <a:t>tree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529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2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4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8BBD8-A2E7-4EAA-BBD2-34597C5814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0" hangingPunct="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αCV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341313" indent="-341313" eaLnBrk="0" hangingPunct="0"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 has logic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 with delay of </a:t>
            </a: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FO4 (the delay of an inverter with fan-out of 4)</a:t>
            </a:r>
          </a:p>
          <a:p>
            <a:pPr marL="341313" indent="-341313" eaLnBrk="0" hangingPunct="0">
              <a:spcBef>
                <a:spcPct val="20000"/>
              </a:spcBef>
            </a:pP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Pipelining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C and V do not change, f doubles, P doubles, t halves, E same;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however, if we keep f the same (as in picture, i.e. same performance), than we can reduce V and therefore P and E</a:t>
            </a:r>
          </a:p>
          <a:p>
            <a:pPr marL="0" indent="0" eaLnBrk="0" hangingPunct="0">
              <a:spcBef>
                <a:spcPct val="20000"/>
              </a:spcBef>
              <a:buFontTx/>
              <a:buNone/>
            </a:pP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Parallel units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C doubles, f same, V same, P doubles, t halves, E same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</a:pPr>
            <a:r>
              <a:rPr lang="en-US" sz="2400" baseline="0" smtClean="0">
                <a:latin typeface="Times New Roman" pitchFamily="18" charset="0"/>
                <a:cs typeface="Times New Roman" pitchFamily="18" charset="0"/>
              </a:rPr>
              <a:t>however, if we halve f (as in picture, i.e. same performance), than we can reduce V and therefore P and 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CC727-8076-43F8-B4BD-4849E5967E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6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B505D-7830-4262-A434-0DFEA490FA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Simply stated, variations occur when we have too few dopant atoms. In a 65 NM technology roughly 100 dopant toms are present per transistor. If we loose a couple of those dopant atoms that is essentially 2% variability in the electrical characteristics of that device. </a:t>
            </a:r>
          </a:p>
        </p:txBody>
      </p:sp>
    </p:spTree>
    <p:extLst>
      <p:ext uri="{BB962C8B-B14F-4D97-AF65-F5344CB8AC3E}">
        <p14:creationId xmlns:p14="http://schemas.microsoft.com/office/powerpoint/2010/main" val="270190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681A-F976-4936-86FB-58E97C4920AD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603705"/>
            <a:ext cx="38608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ECA  Henk Corporaal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0BC2-70FB-4620-8523-937452E91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199"/>
            <a:ext cx="10972800" cy="9099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1140"/>
            <a:ext cx="10972800" cy="53852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198"/>
            <a:ext cx="10972800" cy="8459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4199"/>
            <a:ext cx="5384800" cy="492196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4199"/>
            <a:ext cx="5384800" cy="492196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199"/>
            <a:ext cx="10972800" cy="89926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60467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00229"/>
            <a:ext cx="5386917" cy="45259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60467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00229"/>
            <a:ext cx="5389033" cy="45259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152401"/>
            <a:ext cx="11502312" cy="89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773" y="1193962"/>
            <a:ext cx="11502312" cy="539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603705"/>
            <a:ext cx="284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593183"/>
            <a:ext cx="2844800" cy="1930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  <p:sldLayoutId id="2147483817" r:id="rId12"/>
    <p:sldLayoutId id="214748382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30EBC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rgbClr val="FF0043"/>
          </a:solidFill>
          <a:latin typeface="Comic Sans MS" pitchFamily="6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ve"/>
          <p:cNvPicPr>
            <a:picLocks noChangeAspect="1" noChangeArrowheads="1"/>
          </p:cNvPicPr>
          <p:nvPr/>
        </p:nvPicPr>
        <p:blipFill>
          <a:blip r:embed="rId3" cstate="print">
            <a:lum bright="70000" contrast="-60000"/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10134600" cy="1524000"/>
          </a:xfrm>
        </p:spPr>
        <p:txBody>
          <a:bodyPr/>
          <a:lstStyle/>
          <a:p>
            <a:pPr eaLnBrk="1" hangingPunct="1"/>
            <a:r>
              <a:rPr lang="en-US" b="1" dirty="0" smtClean="0"/>
              <a:t>Embedded Computer Architecture</a:t>
            </a:r>
            <a:br>
              <a:rPr lang="en-US" b="1" dirty="0" smtClean="0"/>
            </a:br>
            <a:r>
              <a:rPr lang="en-US" b="1" dirty="0" smtClean="0"/>
              <a:t>5SAI0</a:t>
            </a:r>
            <a:r>
              <a:rPr lang="en-US" b="1" dirty="0" smtClean="0">
                <a:solidFill>
                  <a:srgbClr val="CC3300"/>
                </a:solidFill>
              </a:rPr>
              <a:t/>
            </a:r>
            <a:br>
              <a:rPr lang="en-US" b="1" dirty="0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sz="4800" b="1" smtClean="0"/>
              <a:t>Technology</a:t>
            </a:r>
            <a:endParaRPr lang="en-US" sz="44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66261" y="4388148"/>
            <a:ext cx="6400800" cy="23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>
              <a:spcBef>
                <a:spcPct val="20000"/>
              </a:spcBef>
              <a:defRPr/>
            </a:pPr>
            <a:endParaRPr lang="en-US" sz="2400" kern="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48600" cy="1905000"/>
          </a:xfrm>
        </p:spPr>
        <p:txBody>
          <a:bodyPr/>
          <a:lstStyle/>
          <a:p>
            <a:pPr lvl="0" algn="l" eaLnBrk="1" hangingPunct="1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Henk Corporaal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rgbClr val="230EBC"/>
                </a:solidFill>
                <a:cs typeface="Times New Roman" pitchFamily="18" charset="0"/>
              </a:rPr>
              <a:t>www.ics.ele.tue.nl/~heco/courses/ECA</a:t>
            </a:r>
          </a:p>
          <a:p>
            <a:pPr lvl="0" algn="l" eaLnBrk="1" hangingPunct="1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h.corporaal@tue.nl</a:t>
            </a:r>
          </a:p>
          <a:p>
            <a:pPr lvl="0" algn="l" eaLnBrk="1" hangingPunct="1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TUEindhoven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lvl="0" algn="l" eaLnBrk="1" hangingPunct="1">
              <a:defRPr/>
            </a:pPr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2019-2020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00200"/>
            <a:ext cx="2693857" cy="3319702"/>
          </a:xfrm>
          <a:prstGeom prst="rect">
            <a:avLst/>
          </a:prstGeom>
        </p:spPr>
      </p:pic>
      <p:pic>
        <p:nvPicPr>
          <p:cNvPr id="6" name="Picture 2" descr="Front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1200" y="3499246"/>
            <a:ext cx="2409854" cy="312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01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scaling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2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Scaling dimensions with </a:t>
                </a:r>
                <a:r>
                  <a:rPr lang="en-US" dirty="0" smtClean="0">
                    <a:solidFill>
                      <a:srgbClr val="230EBC"/>
                    </a:solidFill>
                  </a:rPr>
                  <a:t>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230EB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mtClean="0">
                            <a:solidFill>
                              <a:srgbClr val="230EB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doubles device density</a:t>
                </a:r>
              </a:p>
              <a:p>
                <a:r>
                  <a:rPr lang="en-US" dirty="0" smtClean="0"/>
                  <a:t>Frequency increases by 41%</a:t>
                </a:r>
              </a:p>
              <a:p>
                <a:r>
                  <a:rPr lang="en-US" dirty="0" smtClean="0"/>
                  <a:t>Scaling (reducing) voltage simultaneously </a:t>
                </a:r>
                <a:r>
                  <a:rPr lang="en-US" dirty="0" smtClean="0">
                    <a:solidFill>
                      <a:srgbClr val="230EBC"/>
                    </a:solidFill>
                  </a:rPr>
                  <a:t>keeps the power constant</a:t>
                </a:r>
              </a:p>
              <a:p>
                <a:pPr lvl="1"/>
                <a:r>
                  <a:rPr lang="en-US" dirty="0" smtClean="0"/>
                  <a:t>P = α.f.C.V</a:t>
                </a:r>
                <a:r>
                  <a:rPr lang="en-US" baseline="30000" dirty="0" smtClean="0"/>
                  <a:t>2   </a:t>
                </a:r>
                <a:r>
                  <a:rPr lang="en-US" dirty="0" smtClean="0"/>
                  <a:t>=&gt;  scaling = S.S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.S</a:t>
                </a:r>
                <a:r>
                  <a:rPr lang="en-US" baseline="30000" dirty="0" smtClean="0"/>
                  <a:t>-2 </a:t>
                </a:r>
                <a:r>
                  <a:rPr lang="en-US" dirty="0" smtClean="0"/>
                  <a:t>= S</a:t>
                </a:r>
                <a:r>
                  <a:rPr lang="en-US" baseline="30000" dirty="0" smtClean="0"/>
                  <a:t>-2</a:t>
                </a:r>
                <a:r>
                  <a:rPr lang="en-US" dirty="0"/>
                  <a:t> </a:t>
                </a:r>
                <a:r>
                  <a:rPr lang="en-US" dirty="0" smtClean="0"/>
                  <a:t>per transistor</a:t>
                </a:r>
              </a:p>
              <a:p>
                <a:pPr lvl="1"/>
                <a:r>
                  <a:rPr lang="en-US" dirty="0" smtClean="0"/>
                  <a:t>N transistors/area ~ S</a:t>
                </a:r>
                <a:r>
                  <a:rPr lang="en-US" baseline="30000" dirty="0" smtClean="0"/>
                  <a:t>2</a:t>
                </a:r>
              </a:p>
              <a:p>
                <a:r>
                  <a:rPr lang="en-US" dirty="0" smtClean="0"/>
                  <a:t>If voltage is not scaled then clock frequency can scale even faster but dynamic power grows!</a:t>
                </a:r>
              </a:p>
              <a:p>
                <a:r>
                  <a:rPr lang="en-US" dirty="0" smtClean="0"/>
                  <a:t>Threshold voltage (down)scaling causes gate leakage power growth!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Note, for more details on MOSFET see: 				   </a:t>
                </a:r>
                <a:br>
                  <a:rPr lang="en-US" dirty="0" smtClean="0"/>
                </a:br>
                <a:r>
                  <a:rPr lang="en-US" dirty="0" smtClean="0"/>
                  <a:t>            </a:t>
                </a:r>
                <a:r>
                  <a:rPr lang="en-US" i="1" dirty="0">
                    <a:solidFill>
                      <a:srgbClr val="00B050"/>
                    </a:solidFill>
                  </a:rPr>
                  <a:t>https://en.wikipedia.org/wiki/MOSFET</a:t>
                </a:r>
                <a:endParaRPr lang="en-US" i="1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120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0" t="-339" b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ED58-2BC6-4480-8F0E-EBFE71227616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uiExpand="1" build="p"/>
      <p:bldP spid="5120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CMOS inverter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71561" y="319367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pMOS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71561" y="474905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nMOS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48870" y="3946199"/>
            <a:ext cx="62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Vin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6" y="1826377"/>
            <a:ext cx="3505200" cy="4733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69079" y="3946199"/>
            <a:ext cx="159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Vout = Vin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07426" y="3996259"/>
            <a:ext cx="463826" cy="0"/>
          </a:xfrm>
          <a:prstGeom prst="line">
            <a:avLst/>
          </a:prstGeom>
          <a:effectLst>
            <a:outerShdw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40684" y="163395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Vdd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40684" y="6318239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Vss = ground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010574" y="1725695"/>
            <a:ext cx="3391914" cy="1587264"/>
            <a:chOff x="8010574" y="1725695"/>
            <a:chExt cx="3391914" cy="1587264"/>
          </a:xfrm>
        </p:grpSpPr>
        <p:sp>
          <p:nvSpPr>
            <p:cNvPr id="18" name="TextBox 17"/>
            <p:cNvSpPr txBox="1"/>
            <p:nvPr/>
          </p:nvSpPr>
          <p:spPr>
            <a:xfrm>
              <a:off x="8742646" y="1725695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230EBC"/>
                  </a:solidFill>
                </a:rPr>
                <a:t>Inverter Symbol</a:t>
              </a:r>
              <a:endParaRPr lang="en-US" sz="2000" i="1" dirty="0">
                <a:solidFill>
                  <a:srgbClr val="230EBC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1802" y="2095623"/>
              <a:ext cx="1881337" cy="121733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010574" y="2496603"/>
              <a:ext cx="624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Vin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01628" y="2461956"/>
              <a:ext cx="800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Vout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397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5" descr="Screen shot 2010-09-01 at 1.11.5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664" y="87436"/>
            <a:ext cx="8697268" cy="41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CMOS inverter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013B-1DFD-4B10-8D5F-CEDC39FFC3BE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2226" name="Content Placeholder 10"/>
          <p:cNvSpPr>
            <a:spLocks/>
          </p:cNvSpPr>
          <p:nvPr/>
        </p:nvSpPr>
        <p:spPr bwMode="auto">
          <a:xfrm>
            <a:off x="406399" y="4377690"/>
            <a:ext cx="111669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313" indent="-341313" eaLnBrk="0" hangingPunct="0">
              <a:lnSpc>
                <a:spcPct val="85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Dynamic power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consumed when device changes ON-&gt;OFF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&gt;ON</a:t>
            </a: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1-&gt;0 current flows to move charge to the capacitance</a:t>
            </a: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0-&gt;1 current flows from capacitance to ground</a:t>
            </a:r>
          </a:p>
          <a:p>
            <a:pPr marL="341313" indent="-341313" eaLnBrk="0" hangingPunct="0">
              <a:lnSpc>
                <a:spcPct val="85000"/>
              </a:lnSpc>
              <a:buFont typeface="Arial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1313" indent="-341313" eaLnBrk="0" hangingPunct="0">
              <a:lnSpc>
                <a:spcPct val="85000"/>
              </a:lnSpc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Charging and discharging of capacitance causes power dissipation: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98513" lvl="1" indent="-341313" eaLnBrk="0" hangingPunct="0">
              <a:lnSpc>
                <a:spcPct val="85000"/>
              </a:lnSpc>
              <a:buFont typeface="Arial" charset="0"/>
              <a:buChar char="•"/>
            </a:pPr>
            <a:r>
              <a:rPr lang="en-US" sz="2400" b="1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C*</a:t>
            </a:r>
            <a:r>
              <a:rPr lang="en-US" sz="2400" b="1" err="1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err="1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b="1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400" b="1" dirty="0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charge + discharge</a:t>
            </a:r>
            <a:endParaRPr lang="en-US" sz="2400" b="1" dirty="0">
              <a:solidFill>
                <a:srgbClr val="230EB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8513" lvl="1" indent="-341313" eaLnBrk="0" hangingPunct="0">
              <a:lnSpc>
                <a:spcPct val="85000"/>
              </a:lnSpc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https://en.wikipedia.org/wiki/CMOS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798513" lvl="1" indent="-341313" eaLnBrk="0" hangingPunct="0">
              <a:lnSpc>
                <a:spcPct val="85000"/>
              </a:lnSpc>
            </a:pPr>
            <a:r>
              <a:rPr lang="en-US" sz="2000" dirty="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1313" indent="-341313" eaLnBrk="0" hangingPunct="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7664" y="2480982"/>
            <a:ext cx="1163171" cy="517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87187" y="2566146"/>
            <a:ext cx="915419" cy="43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69139" y="2622174"/>
            <a:ext cx="915419" cy="43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92485" y="2461928"/>
            <a:ext cx="915419" cy="4325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4" descr="Screen shot 2010-07-16 at 1.27.57 PM.png"/>
          <p:cNvPicPr>
            <a:picLocks noChangeAspect="1"/>
          </p:cNvPicPr>
          <p:nvPr/>
        </p:nvPicPr>
        <p:blipFill>
          <a:blip r:embed="rId3"/>
          <a:srcRect t="-15942" b="-15942"/>
          <a:stretch>
            <a:fillRect/>
          </a:stretch>
        </p:blipFill>
        <p:spPr bwMode="auto">
          <a:xfrm>
            <a:off x="6099786" y="1517765"/>
            <a:ext cx="5434126" cy="29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smtClean="0"/>
              <a:t>of </a:t>
            </a:r>
            <a:r>
              <a:rPr lang="en-US" smtClean="0"/>
              <a:t>Technology</a:t>
            </a:r>
            <a:endParaRPr lang="en-US" sz="36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Transistor basics</a:t>
            </a:r>
          </a:p>
          <a:p>
            <a:r>
              <a:rPr lang="en-US" b="1" dirty="0" smtClean="0"/>
              <a:t>Power issues</a:t>
            </a:r>
          </a:p>
          <a:p>
            <a:pPr lvl="1"/>
            <a:r>
              <a:rPr lang="en-US" b="1" dirty="0" smtClean="0"/>
              <a:t>Dynamic</a:t>
            </a:r>
          </a:p>
          <a:p>
            <a:pPr lvl="1"/>
            <a:r>
              <a:rPr lang="en-US" b="1" dirty="0" smtClean="0"/>
              <a:t>Static</a:t>
            </a:r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smtClean="0"/>
              <a:t>MTTF</a:t>
            </a:r>
          </a:p>
          <a:p>
            <a:pPr lvl="1"/>
            <a:r>
              <a:rPr lang="en-US" smtClean="0"/>
              <a:t>AVF</a:t>
            </a:r>
            <a:endParaRPr lang="en-US" dirty="0" smtClean="0"/>
          </a:p>
          <a:p>
            <a:pPr lvl="1"/>
            <a:r>
              <a:rPr lang="en-US" dirty="0" smtClean="0"/>
              <a:t>ACE</a:t>
            </a:r>
          </a:p>
          <a:p>
            <a:pPr lvl="1"/>
            <a:r>
              <a:rPr lang="en-US" dirty="0" smtClean="0"/>
              <a:t>NBTI</a:t>
            </a:r>
          </a:p>
          <a:p>
            <a:pPr lvl="1"/>
            <a:r>
              <a:rPr lang="en-US" dirty="0" smtClean="0"/>
              <a:t>EM</a:t>
            </a:r>
          </a:p>
          <a:p>
            <a:pPr lvl="1"/>
            <a:r>
              <a:rPr lang="en-US" dirty="0" smtClean="0"/>
              <a:t>TDDB</a:t>
            </a:r>
          </a:p>
          <a:p>
            <a:pPr lvl="1"/>
            <a:r>
              <a:rPr lang="en-US" dirty="0" smtClean="0"/>
              <a:t>... what is all of </a:t>
            </a:r>
            <a:r>
              <a:rPr lang="en-US" smtClean="0"/>
              <a:t>this</a:t>
            </a:r>
            <a:r>
              <a:rPr lang="en-US" smtClean="0"/>
              <a:t>?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003-A99D-4466-A3D9-290F4D59E932}" type="datetime1">
              <a:rPr lang="en-US" smtClean="0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dynamic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8310"/>
            <a:ext cx="10972800" cy="5385211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dynamic</a:t>
            </a:r>
            <a:r>
              <a:rPr lang="en-US" dirty="0" smtClean="0"/>
              <a:t> = α.f.C.V</a:t>
            </a:r>
            <a:r>
              <a:rPr lang="en-US" baseline="-25000" dirty="0" smtClean="0"/>
              <a:t>dd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α </a:t>
            </a:r>
            <a:r>
              <a:rPr lang="en-US" dirty="0"/>
              <a:t>=</a:t>
            </a:r>
            <a:r>
              <a:rPr lang="en-US" dirty="0" smtClean="0"/>
              <a:t> fraction of clock cycles when gate switches (at most ½) = activity factor</a:t>
            </a:r>
          </a:p>
          <a:p>
            <a:pPr lvl="1"/>
            <a:r>
              <a:rPr lang="en-US" dirty="0" smtClean="0"/>
              <a:t>C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r>
              <a:rPr lang="en-US" dirty="0" smtClean="0"/>
              <a:t> ~1/S and f ~S =&gt;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dynamic</a:t>
            </a:r>
            <a:r>
              <a:rPr lang="en-US" dirty="0" smtClean="0"/>
              <a:t> scales like 1/S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Number of transistor in unit area ~ 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Hence power density (power/area) = constant </a:t>
            </a:r>
            <a:r>
              <a:rPr lang="en-US" smtClean="0"/>
              <a:t>with </a:t>
            </a:r>
            <a:r>
              <a:rPr lang="en-US" smtClean="0"/>
              <a:t>ideal scaling</a:t>
            </a:r>
            <a:endParaRPr lang="en-US" dirty="0" smtClean="0"/>
          </a:p>
          <a:p>
            <a:endParaRPr lang="en-US" smtClean="0"/>
          </a:p>
          <a:p>
            <a:r>
              <a:rPr lang="en-US" smtClean="0"/>
              <a:t>If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r>
              <a:rPr lang="en-US" dirty="0" smtClean="0"/>
              <a:t> does not scale (down with factor S) then power density grows</a:t>
            </a:r>
          </a:p>
          <a:p>
            <a:pPr lvl="1"/>
            <a:r>
              <a:rPr lang="en-US"/>
              <a:t>S</a:t>
            </a:r>
            <a:r>
              <a:rPr lang="en-US" smtClean="0"/>
              <a:t>erious </a:t>
            </a:r>
            <a:r>
              <a:rPr lang="en-US" smtClean="0"/>
              <a:t>issue </a:t>
            </a:r>
            <a:r>
              <a:rPr lang="en-US" smtClean="0"/>
              <a:t>since </a:t>
            </a:r>
            <a:r>
              <a:rPr lang="en-US" dirty="0" smtClean="0"/>
              <a:t>voltage can not reduce very much beyond current levels</a:t>
            </a:r>
          </a:p>
          <a:p>
            <a:pPr lvl="1"/>
            <a:r>
              <a:rPr lang="en-US" dirty="0" smtClean="0"/>
              <a:t>If chip size grows then total power grows</a:t>
            </a:r>
          </a:p>
          <a:p>
            <a:r>
              <a:rPr lang="en-US" dirty="0" smtClean="0"/>
              <a:t>Power dissipation leads to heat generation</a:t>
            </a:r>
          </a:p>
          <a:p>
            <a:pPr lvl="1"/>
            <a:r>
              <a:rPr lang="en-US" dirty="0" smtClean="0"/>
              <a:t>When heat is not removed at the same rate it causes thermal emergencies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C417-31F9-4178-B25F-4B13FCF8FD9C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Screen shot 2010-09-01 at 1.39.2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068" y="1882477"/>
            <a:ext cx="7230332" cy="503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dynamic </a:t>
            </a:r>
            <a:r>
              <a:rPr lang="en-US" smtClean="0"/>
              <a:t>power: </a:t>
            </a:r>
            <a:r>
              <a:rPr lang="en-US"/>
              <a:t>P</a:t>
            </a:r>
            <a:r>
              <a:rPr lang="en-US" baseline="-25000"/>
              <a:t>dynamic</a:t>
            </a:r>
            <a:r>
              <a:rPr lang="en-US"/>
              <a:t> </a:t>
            </a:r>
            <a:r>
              <a:rPr lang="en-US"/>
              <a:t>= </a:t>
            </a:r>
            <a:r>
              <a:rPr lang="en-US" smtClean="0"/>
              <a:t>α.f.C.V</a:t>
            </a:r>
            <a:r>
              <a:rPr lang="en-US" baseline="-25000" smtClean="0"/>
              <a:t>dd</a:t>
            </a:r>
            <a:r>
              <a:rPr lang="en-US" baseline="30000" smtClean="0"/>
              <a:t>2</a:t>
            </a:r>
            <a:endParaRPr lang="en-US" dirty="0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Reduce </a:t>
            </a:r>
            <a:r>
              <a:rPr lang="en-US" smtClean="0"/>
              <a:t>α (switching activity)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230EBC"/>
                </a:solidFill>
              </a:rPr>
              <a:t>Power gating</a:t>
            </a:r>
            <a:r>
              <a:rPr lang="en-US" dirty="0" smtClean="0"/>
              <a:t> cuts off power from idle units</a:t>
            </a:r>
          </a:p>
          <a:p>
            <a:pPr lvl="1"/>
            <a:r>
              <a:rPr lang="en-US" b="1" dirty="0" smtClean="0">
                <a:solidFill>
                  <a:srgbClr val="230EBC"/>
                </a:solidFill>
              </a:rPr>
              <a:t>Clock gating</a:t>
            </a:r>
            <a:r>
              <a:rPr lang="en-US" dirty="0" smtClean="0"/>
              <a:t> cuts off power-hungry clock</a:t>
            </a:r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210F-CE93-449B-A0FC-CDFA87080D16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dynamic power: P</a:t>
            </a:r>
            <a:r>
              <a:rPr lang="en-US" baseline="-25000"/>
              <a:t>dynamic</a:t>
            </a:r>
            <a:r>
              <a:rPr lang="en-US"/>
              <a:t> = α.f.C.V</a:t>
            </a:r>
            <a:r>
              <a:rPr lang="en-US" baseline="-25000"/>
              <a:t>dd</a:t>
            </a:r>
            <a:r>
              <a:rPr lang="en-US" baseline="30000"/>
              <a:t>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r>
              <a:rPr lang="en-US" dirty="0" smtClean="0"/>
              <a:t> – most effective approach </a:t>
            </a:r>
          </a:p>
          <a:p>
            <a:pPr lvl="1"/>
            <a:r>
              <a:rPr lang="en-US" dirty="0" smtClean="0"/>
              <a:t>Voltage scaling</a:t>
            </a:r>
          </a:p>
          <a:p>
            <a:pPr lvl="1"/>
            <a:r>
              <a:rPr lang="en-US" dirty="0" smtClean="0"/>
              <a:t>For correct circuit operation it also requires simultaneous reduction in frequency since transistor becomes slower at lower voltage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Reducing both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smtClean="0"/>
              <a:t>f  </a:t>
            </a:r>
            <a:r>
              <a:rPr lang="en-US" dirty="0" smtClean="0"/>
              <a:t>reduces power </a:t>
            </a:r>
            <a:r>
              <a:rPr lang="en-US" dirty="0" smtClean="0">
                <a:solidFill>
                  <a:srgbClr val="00B050"/>
                </a:solidFill>
              </a:rPr>
              <a:t>cubically</a:t>
            </a:r>
          </a:p>
          <a:p>
            <a:pPr lvl="1"/>
            <a:r>
              <a:rPr lang="en-US" dirty="0" smtClean="0"/>
              <a:t>Reduction comes at the cost of performance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Smart Scaling is the key to preserve performance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4A35-F452-47A7-A764-2984795090FF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4" descr="Screen shot 2010-07-16 at 1.27.57 PM.png"/>
          <p:cNvPicPr>
            <a:picLocks noChangeAspect="1"/>
          </p:cNvPicPr>
          <p:nvPr/>
        </p:nvPicPr>
        <p:blipFill>
          <a:blip r:embed="rId2"/>
          <a:srcRect t="-15942" b="-15942"/>
          <a:stretch>
            <a:fillRect/>
          </a:stretch>
        </p:blipFill>
        <p:spPr bwMode="auto">
          <a:xfrm>
            <a:off x="7355541" y="4434348"/>
            <a:ext cx="4836459" cy="265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smtClean="0"/>
              <a:t>scaling </a:t>
            </a:r>
            <a:r>
              <a:rPr lang="en-US" smtClean="0"/>
              <a:t>approaches: adapting V</a:t>
            </a:r>
            <a:r>
              <a:rPr lang="en-US" baseline="-25000" smtClean="0"/>
              <a:t>th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675-D732-4038-A04D-8929A1D7BD83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6297" y="1078758"/>
            <a:ext cx="11366311" cy="55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mtClean="0"/>
              <a:t>Reduce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dd</a:t>
            </a:r>
            <a:r>
              <a:rPr lang="en-US" dirty="0" smtClean="0"/>
              <a:t> and V</a:t>
            </a:r>
            <a:r>
              <a:rPr lang="en-US" baseline="-25000" dirty="0" smtClean="0"/>
              <a:t>th</a:t>
            </a:r>
            <a:r>
              <a:rPr lang="en-US" dirty="0" smtClean="0"/>
              <a:t> simultaneously so frequency does not need </a:t>
            </a:r>
            <a:r>
              <a:rPr lang="en-US" smtClean="0"/>
              <a:t>to </a:t>
            </a:r>
            <a:r>
              <a:rPr lang="en-US" smtClean="0"/>
              <a:t>reduce</a:t>
            </a:r>
            <a:endParaRPr lang="en-US" dirty="0" smtClean="0"/>
          </a:p>
          <a:p>
            <a:pPr lvl="1"/>
            <a:r>
              <a:rPr lang="en-US"/>
              <a:t>Reducing </a:t>
            </a:r>
            <a:r>
              <a:rPr lang="en-US"/>
              <a:t>V</a:t>
            </a:r>
            <a:r>
              <a:rPr lang="en-US" baseline="-25000"/>
              <a:t>th </a:t>
            </a:r>
            <a:r>
              <a:rPr lang="en-US"/>
              <a:t>i</a:t>
            </a:r>
            <a:r>
              <a:rPr lang="en-US" smtClean="0"/>
              <a:t>ncreases </a:t>
            </a:r>
            <a:r>
              <a:rPr lang="en-US" dirty="0" smtClean="0"/>
              <a:t>leakage !!</a:t>
            </a:r>
          </a:p>
          <a:p>
            <a:pPr marL="514350" indent="-514350">
              <a:buFont typeface="+mj-lt"/>
              <a:buAutoNum type="arabicPeriod"/>
            </a:pPr>
            <a:endParaRPr lang="en-US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Use </a:t>
            </a:r>
            <a:r>
              <a:rPr lang="en-US" b="1" dirty="0" smtClean="0">
                <a:solidFill>
                  <a:srgbClr val="230EBC"/>
                </a:solidFill>
              </a:rPr>
              <a:t>multiple threshold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CMOS devices (</a:t>
            </a:r>
            <a:r>
              <a:rPr lang="en-US" dirty="0" smtClean="0">
                <a:solidFill>
                  <a:srgbClr val="230EBC"/>
                </a:solidFill>
              </a:rPr>
              <a:t>MTCMOS</a:t>
            </a:r>
            <a:r>
              <a:rPr lang="en-US" dirty="0" smtClean="0"/>
              <a:t>)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high leakage, i.e. lower V</a:t>
            </a:r>
            <a:r>
              <a:rPr lang="en-US" baseline="-25000" dirty="0" smtClean="0"/>
              <a:t>th</a:t>
            </a:r>
            <a:r>
              <a:rPr lang="en-US" dirty="0" smtClean="0"/>
              <a:t> but faster, devices when speed is critical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low leakage </a:t>
            </a:r>
            <a:r>
              <a:rPr lang="en-US" dirty="0"/>
              <a:t>devices, i.e. </a:t>
            </a:r>
            <a:r>
              <a:rPr lang="en-US" dirty="0" smtClean="0"/>
              <a:t>higher V</a:t>
            </a:r>
            <a:r>
              <a:rPr lang="en-US" baseline="-25000" dirty="0" smtClean="0"/>
              <a:t>th</a:t>
            </a:r>
            <a:r>
              <a:rPr lang="en-US" dirty="0" smtClean="0"/>
              <a:t> but slower, on non critical paths</a:t>
            </a:r>
          </a:p>
          <a:p>
            <a:pPr lvl="1"/>
            <a:r>
              <a:rPr lang="en-US" dirty="0" smtClean="0"/>
              <a:t>Or </a:t>
            </a:r>
            <a:r>
              <a:rPr lang="en-US" smtClean="0"/>
              <a:t>use </a:t>
            </a:r>
            <a:r>
              <a:rPr lang="en-US" smtClean="0"/>
              <a:t>(dynamic) </a:t>
            </a:r>
            <a:r>
              <a:rPr lang="en-US" b="1" smtClean="0">
                <a:solidFill>
                  <a:srgbClr val="230EBC"/>
                </a:solidFill>
              </a:rPr>
              <a:t>Body Biasing</a:t>
            </a:r>
            <a:r>
              <a:rPr lang="en-US" smtClean="0"/>
              <a:t>, i.e. changing body voltage</a:t>
            </a:r>
            <a:endParaRPr lang="en-US" dirty="0" smtClean="0"/>
          </a:p>
          <a:p>
            <a:pPr lvl="2"/>
            <a:r>
              <a:rPr lang="en-US" sz="2200" dirty="0" smtClean="0"/>
              <a:t>Forward Body Biasing (FBB</a:t>
            </a:r>
            <a:r>
              <a:rPr lang="en-US" sz="2200" smtClean="0"/>
              <a:t>): 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reduces </a:t>
            </a:r>
            <a:r>
              <a:rPr lang="en-US" sz="2200" dirty="0" smtClean="0"/>
              <a:t>V</a:t>
            </a:r>
            <a:r>
              <a:rPr lang="en-US" sz="2200" baseline="-25000" dirty="0" smtClean="0"/>
              <a:t>th</a:t>
            </a:r>
            <a:r>
              <a:rPr lang="en-US" sz="2200" dirty="0" smtClean="0"/>
              <a:t>, increases performance and leakage</a:t>
            </a:r>
          </a:p>
          <a:p>
            <a:pPr lvl="2"/>
            <a:r>
              <a:rPr lang="en-US" sz="2200" dirty="0" smtClean="0"/>
              <a:t>Backward Body Biasing (BBB</a:t>
            </a:r>
            <a:r>
              <a:rPr lang="en-US" sz="2200" smtClean="0"/>
              <a:t>): </a:t>
            </a:r>
            <a:r>
              <a:rPr lang="en-US" sz="2200" smtClean="0"/>
              <a:t/>
            </a:r>
            <a:br>
              <a:rPr lang="en-US" sz="2200" smtClean="0"/>
            </a:br>
            <a:r>
              <a:rPr lang="en-US" sz="2200" smtClean="0"/>
              <a:t>increases </a:t>
            </a:r>
            <a:r>
              <a:rPr lang="en-US" sz="2200" dirty="0" smtClean="0"/>
              <a:t>V</a:t>
            </a:r>
            <a:r>
              <a:rPr lang="en-US" sz="2200" baseline="-25000" dirty="0" smtClean="0"/>
              <a:t>th</a:t>
            </a:r>
            <a:r>
              <a:rPr lang="en-US" sz="2200" dirty="0" smtClean="0"/>
              <a:t>, reduces performance </a:t>
            </a:r>
            <a:r>
              <a:rPr lang="en-US" sz="2200" smtClean="0"/>
              <a:t>and </a:t>
            </a:r>
            <a:r>
              <a:rPr lang="en-US" sz="2200" smtClean="0"/>
              <a:t>leakage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smtClean="0"/>
              <a:t>scaling </a:t>
            </a:r>
            <a:r>
              <a:rPr lang="en-US" smtClean="0"/>
              <a:t>approaches: power islands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A675-D732-4038-A04D-8929A1D7BD83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66297" y="1078758"/>
            <a:ext cx="11366311" cy="55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mtClean="0"/>
              <a:t>Use </a:t>
            </a:r>
            <a:r>
              <a:rPr lang="en-US" smtClean="0">
                <a:solidFill>
                  <a:srgbClr val="230EBC"/>
                </a:solidFill>
              </a:rPr>
              <a:t>multiple </a:t>
            </a:r>
            <a:r>
              <a:rPr lang="en-US" smtClean="0">
                <a:solidFill>
                  <a:srgbClr val="230EBC"/>
                </a:solidFill>
              </a:rPr>
              <a:t>power (adaptive voltage &amp; frequency) </a:t>
            </a:r>
            <a:r>
              <a:rPr lang="en-US" dirty="0" smtClean="0">
                <a:solidFill>
                  <a:srgbClr val="230EBC"/>
                </a:solidFill>
              </a:rPr>
              <a:t>domains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when caches run at a different voltage than logic</a:t>
            </a:r>
          </a:p>
        </p:txBody>
      </p:sp>
    </p:spTree>
    <p:extLst>
      <p:ext uri="{BB962C8B-B14F-4D97-AF65-F5344CB8AC3E}">
        <p14:creationId xmlns:p14="http://schemas.microsoft.com/office/powerpoint/2010/main" val="32576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3" descr="Screen shot 2010-09-01 at 2.07.40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3336" y="357399"/>
            <a:ext cx="7065477" cy="4982343"/>
          </a:xfrm>
        </p:spPr>
      </p:pic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Parallelism impact on Energy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D08-301A-4DB9-89AA-471181B74FB0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7347" name="Content Placeholder 10"/>
          <p:cNvSpPr>
            <a:spLocks/>
          </p:cNvSpPr>
          <p:nvPr/>
        </p:nvSpPr>
        <p:spPr bwMode="auto">
          <a:xfrm>
            <a:off x="508720" y="3712191"/>
            <a:ext cx="8229600" cy="296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0" hangingPunct="0">
              <a:lnSpc>
                <a:spcPct val="8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choices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the same design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eaLnBrk="0" hangingPunct="0">
              <a:lnSpc>
                <a:spcPct val="8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Pipeline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design so each of the two stages runs at the same frequency but does half the work</a:t>
            </a:r>
          </a:p>
          <a:p>
            <a:pPr marL="914400" lvl="1" indent="-457200" eaLnBrk="0" hangingPunct="0">
              <a:lnSpc>
                <a:spcPct val="85000"/>
              </a:lnSpc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Divide the work into </a:t>
            </a:r>
            <a:r>
              <a:rPr lang="en-US" sz="2400" dirty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two parallel units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each running at half the frequency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endParaRPr lang="en-US" sz="2400" dirty="0" smtClean="0">
              <a:solidFill>
                <a:srgbClr val="FF0043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What happens to </a:t>
            </a:r>
            <a:r>
              <a:rPr lang="en-US" sz="2400" dirty="0" err="1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2400" dirty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α.f.C.V</a:t>
            </a:r>
            <a:r>
              <a:rPr lang="en-US" sz="2400" baseline="-250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baseline="300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And to E = </a:t>
            </a:r>
            <a:r>
              <a:rPr lang="en-US" sz="2400" dirty="0" err="1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2400" dirty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43"/>
                </a:solidFill>
                <a:latin typeface="Times New Roman" pitchFamily="18" charset="0"/>
                <a:cs typeface="Times New Roman" pitchFamily="18" charset="0"/>
              </a:rPr>
              <a:t>t ?</a:t>
            </a:r>
          </a:p>
          <a:p>
            <a:pPr marL="341313" indent="-341313" eaLnBrk="0" hangingPunct="0"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4" descr="Screen shot 2010-07-16 at 1.27.57 PM.png"/>
          <p:cNvPicPr>
            <a:picLocks noChangeAspect="1"/>
          </p:cNvPicPr>
          <p:nvPr/>
        </p:nvPicPr>
        <p:blipFill>
          <a:blip r:embed="rId3"/>
          <a:srcRect t="-15942" b="-15942"/>
          <a:stretch>
            <a:fillRect/>
          </a:stretch>
        </p:blipFill>
        <p:spPr bwMode="auto">
          <a:xfrm>
            <a:off x="6099786" y="1517765"/>
            <a:ext cx="5434126" cy="29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Title 4"/>
          <p:cNvSpPr>
            <a:spLocks noGrp="1"/>
          </p:cNvSpPr>
          <p:nvPr>
            <p:ph type="title"/>
          </p:nvPr>
        </p:nvSpPr>
        <p:spPr>
          <a:xfrm>
            <a:off x="609600" y="61199"/>
            <a:ext cx="10972800" cy="1344613"/>
          </a:xfrm>
        </p:spPr>
        <p:txBody>
          <a:bodyPr/>
          <a:lstStyle/>
          <a:p>
            <a:r>
              <a:rPr lang="en-US" dirty="0" smtClean="0"/>
              <a:t>Impact of Technology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i="1"/>
              <a:t> </a:t>
            </a:r>
            <a:r>
              <a:rPr lang="en-US" sz="2400" i="1" smtClean="0"/>
              <a:t> 				(</a:t>
            </a:r>
            <a:r>
              <a:rPr lang="en-US" sz="2400" i="1" smtClean="0"/>
              <a:t>s</a:t>
            </a:r>
            <a:r>
              <a:rPr lang="en-US" sz="2400" i="1" smtClean="0"/>
              <a:t>lides based on book</a:t>
            </a:r>
            <a:r>
              <a:rPr lang="en-US" sz="2400" i="1" dirty="0" smtClean="0"/>
              <a:t>: Parallel Computer Organization </a:t>
            </a:r>
            <a:r>
              <a:rPr lang="en-US" sz="2400" i="1" smtClean="0"/>
              <a:t>and </a:t>
            </a:r>
            <a:r>
              <a:rPr lang="en-US" sz="2400" i="1" smtClean="0"/>
              <a:t>Design)</a:t>
            </a:r>
            <a:endParaRPr lang="en-US" sz="36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05812"/>
            <a:ext cx="10972800" cy="4950539"/>
          </a:xfrm>
        </p:spPr>
        <p:txBody>
          <a:bodyPr/>
          <a:lstStyle/>
          <a:p>
            <a:r>
              <a:rPr lang="en-US" dirty="0" smtClean="0"/>
              <a:t>Transistor basics</a:t>
            </a:r>
          </a:p>
          <a:p>
            <a:r>
              <a:rPr lang="en-US" dirty="0" smtClean="0"/>
              <a:t>Power issues</a:t>
            </a:r>
          </a:p>
          <a:p>
            <a:pPr lvl="1"/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Static</a:t>
            </a:r>
          </a:p>
          <a:p>
            <a:r>
              <a:rPr lang="en-US" dirty="0" smtClean="0"/>
              <a:t>Reliability</a:t>
            </a:r>
          </a:p>
          <a:p>
            <a:pPr lvl="1"/>
            <a:r>
              <a:rPr lang="en-US" dirty="0" smtClean="0"/>
              <a:t>AVF</a:t>
            </a:r>
          </a:p>
          <a:p>
            <a:pPr lvl="1"/>
            <a:r>
              <a:rPr lang="en-US" dirty="0" smtClean="0"/>
              <a:t>ACE</a:t>
            </a:r>
          </a:p>
          <a:p>
            <a:pPr lvl="1"/>
            <a:r>
              <a:rPr lang="en-US" dirty="0" smtClean="0"/>
              <a:t>NBTI</a:t>
            </a:r>
          </a:p>
          <a:p>
            <a:pPr lvl="1"/>
            <a:r>
              <a:rPr lang="en-US" dirty="0" smtClean="0"/>
              <a:t>EM</a:t>
            </a:r>
          </a:p>
          <a:p>
            <a:pPr lvl="1"/>
            <a:r>
              <a:rPr lang="en-US" dirty="0" smtClean="0"/>
              <a:t>TDDB</a:t>
            </a:r>
          </a:p>
          <a:p>
            <a:pPr lvl="1"/>
            <a:r>
              <a:rPr lang="en-US" dirty="0" smtClean="0"/>
              <a:t>... what is all of </a:t>
            </a:r>
            <a:r>
              <a:rPr lang="en-US" smtClean="0"/>
              <a:t>this</a:t>
            </a:r>
            <a:r>
              <a:rPr lang="en-US" smtClean="0"/>
              <a:t>?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003-A99D-4466-A3D9-290F4D59E932}" type="datetime1">
              <a:rPr lang="en-US" smtClean="0"/>
              <a:pPr/>
              <a:t>11/24/2019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power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1571-6AEC-4F32-95FA-6FE3115F76B0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06399" y="1066800"/>
            <a:ext cx="11330675" cy="5361296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700" dirty="0" err="1" smtClean="0">
                <a:solidFill>
                  <a:schemeClr val="tx2"/>
                </a:solidFill>
              </a:rPr>
              <a:t>P</a:t>
            </a:r>
            <a:r>
              <a:rPr lang="en-US" sz="4700" baseline="-25000" dirty="0" err="1" smtClean="0">
                <a:solidFill>
                  <a:schemeClr val="tx2"/>
                </a:solidFill>
              </a:rPr>
              <a:t>static</a:t>
            </a:r>
            <a:r>
              <a:rPr lang="en-US" sz="4700" baseline="-25000" dirty="0" smtClean="0">
                <a:solidFill>
                  <a:schemeClr val="tx2"/>
                </a:solidFill>
              </a:rPr>
              <a:t> </a:t>
            </a:r>
            <a:r>
              <a:rPr lang="en-US" sz="4700" dirty="0" smtClean="0">
                <a:solidFill>
                  <a:schemeClr val="tx2"/>
                </a:solidFill>
              </a:rPr>
              <a:t>=</a:t>
            </a:r>
            <a:r>
              <a:rPr lang="en-US" sz="4700" baseline="-25000" dirty="0" smtClean="0">
                <a:solidFill>
                  <a:schemeClr val="tx2"/>
                </a:solidFill>
              </a:rPr>
              <a:t> </a:t>
            </a:r>
            <a:r>
              <a:rPr lang="en-US" sz="4700" dirty="0" err="1" smtClean="0">
                <a:solidFill>
                  <a:schemeClr val="tx2"/>
                </a:solidFill>
              </a:rPr>
              <a:t>V.I</a:t>
            </a:r>
            <a:r>
              <a:rPr lang="en-US" sz="4700" baseline="-25000" dirty="0" err="1" smtClean="0">
                <a:solidFill>
                  <a:schemeClr val="tx2"/>
                </a:solidFill>
              </a:rPr>
              <a:t>sub</a:t>
            </a:r>
            <a:r>
              <a:rPr lang="en-US" sz="4700" dirty="0" smtClean="0">
                <a:solidFill>
                  <a:schemeClr val="tx2"/>
                </a:solidFill>
                <a:ea typeface="Lucida Grande"/>
              </a:rPr>
              <a:t> </a:t>
            </a:r>
            <a:r>
              <a:rPr lang="en-US" sz="4700" dirty="0">
                <a:solidFill>
                  <a:schemeClr val="tx2"/>
                </a:solidFill>
              </a:rPr>
              <a:t>~</a:t>
            </a:r>
            <a:r>
              <a:rPr lang="en-US" sz="4700" dirty="0" smtClean="0">
                <a:solidFill>
                  <a:schemeClr val="tx2"/>
                </a:solidFill>
                <a:ea typeface="Lucida Grande"/>
              </a:rPr>
              <a:t> </a:t>
            </a:r>
            <a:r>
              <a:rPr lang="en-US" sz="4700" dirty="0" err="1" smtClean="0">
                <a:solidFill>
                  <a:schemeClr val="tx2"/>
                </a:solidFill>
                <a:ea typeface="Lucida Grande"/>
              </a:rPr>
              <a:t>V.e</a:t>
            </a:r>
            <a:r>
              <a:rPr lang="en-US" sz="4700" baseline="30000" dirty="0" err="1" smtClean="0">
                <a:solidFill>
                  <a:schemeClr val="tx2"/>
                </a:solidFill>
                <a:ea typeface="Lucida Grande"/>
              </a:rPr>
              <a:t>-kV</a:t>
            </a:r>
            <a:r>
              <a:rPr lang="en-US" sz="4700" baseline="20000" dirty="0" err="1" smtClean="0">
                <a:solidFill>
                  <a:schemeClr val="tx2"/>
                </a:solidFill>
                <a:ea typeface="Lucida Grande"/>
              </a:rPr>
              <a:t>th</a:t>
            </a:r>
            <a:r>
              <a:rPr lang="en-US" sz="4700" baseline="30000" dirty="0" smtClean="0">
                <a:solidFill>
                  <a:schemeClr val="tx2"/>
                </a:solidFill>
                <a:ea typeface="Lucida Grande"/>
              </a:rPr>
              <a:t>/T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When V</a:t>
            </a:r>
            <a:r>
              <a:rPr lang="en-US" baseline="-25000" dirty="0" smtClean="0"/>
              <a:t>GS </a:t>
            </a:r>
            <a:r>
              <a:rPr lang="en-US" dirty="0" smtClean="0"/>
              <a:t>drops below V</a:t>
            </a:r>
            <a:r>
              <a:rPr lang="en-US" baseline="-25000" dirty="0" smtClean="0"/>
              <a:t>th</a:t>
            </a:r>
            <a:r>
              <a:rPr lang="en-US" dirty="0" smtClean="0"/>
              <a:t>, I</a:t>
            </a:r>
            <a:r>
              <a:rPr lang="en-US" baseline="-25000" dirty="0" smtClean="0"/>
              <a:t>DS</a:t>
            </a:r>
            <a:r>
              <a:rPr lang="en-US" dirty="0" smtClean="0"/>
              <a:t> still exists, leading to </a:t>
            </a:r>
            <a:r>
              <a:rPr lang="en-US" dirty="0" smtClean="0">
                <a:solidFill>
                  <a:schemeClr val="tx2"/>
                </a:solidFill>
              </a:rPr>
              <a:t>static power dissipation</a:t>
            </a:r>
            <a:endParaRPr lang="en-US" baseline="-250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 current in sub-threshold region is exponentially dependent on V</a:t>
            </a:r>
            <a:r>
              <a:rPr lang="en-US" baseline="-25000" dirty="0" smtClean="0"/>
              <a:t>th</a:t>
            </a:r>
            <a:r>
              <a:rPr lang="en-US" dirty="0" smtClean="0"/>
              <a:t> as well as the operating temperature.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Hence as V</a:t>
            </a:r>
            <a:r>
              <a:rPr lang="en-US" baseline="-25000" dirty="0" smtClean="0"/>
              <a:t>th </a:t>
            </a:r>
            <a:r>
              <a:rPr lang="en-US" dirty="0" smtClean="0"/>
              <a:t>decreases static power increases exponentially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Techniques to reduce static power are similar to dynamic power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HOWEVER, from a static power point of view, pipelining is better than parallelism (</a:t>
            </a:r>
            <a:r>
              <a:rPr lang="en-US" b="1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?)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aseline="-250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aseline="-250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baseline="-25000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8598089" y="341194"/>
            <a:ext cx="2674962" cy="941696"/>
          </a:xfrm>
          <a:prstGeom prst="wedgeRoundRectCallout">
            <a:avLst>
              <a:gd name="adj1" fmla="val -60629"/>
              <a:gd name="adj2" fmla="val 86356"/>
              <a:gd name="adj3" fmla="val 16667"/>
            </a:avLst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Higher V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th</a:t>
            </a:r>
            <a:r>
              <a:rPr lang="en-US" sz="2400" i="1" dirty="0" smtClean="0">
                <a:solidFill>
                  <a:schemeClr val="tx1"/>
                </a:solidFill>
              </a:rPr>
              <a:t> and lower T are better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43CD-B683-446F-8D05-1C57C77DB13C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971550"/>
            <a:ext cx="11182066" cy="563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Power is good metric for deciding on the </a:t>
            </a:r>
            <a:r>
              <a:rPr lang="en-US" b="1" dirty="0" smtClean="0"/>
              <a:t>thermal envelope</a:t>
            </a:r>
            <a:r>
              <a:rPr lang="en-US" dirty="0" smtClean="0"/>
              <a:t> of the processor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Energy is good metric in </a:t>
            </a:r>
            <a:r>
              <a:rPr lang="en-US" b="1" dirty="0" smtClean="0"/>
              <a:t>battery</a:t>
            </a:r>
            <a:r>
              <a:rPr lang="en-US" dirty="0" smtClean="0"/>
              <a:t> constrained environments </a:t>
            </a:r>
          </a:p>
          <a:p>
            <a:pPr lvl="1" eaLnBrk="1" hangingPunct="1"/>
            <a:r>
              <a:rPr lang="en-US" sz="2200" dirty="0" smtClean="0"/>
              <a:t>E.g., app executed at ½ speed but ¼ power means: ½ the energy (2T * ¼ P = ½ E) =&gt;</a:t>
            </a:r>
          </a:p>
          <a:p>
            <a:pPr lvl="1" eaLnBrk="1" hangingPunct="1"/>
            <a:r>
              <a:rPr lang="en-US" sz="2200" dirty="0" smtClean="0"/>
              <a:t>2X battery life!</a:t>
            </a:r>
          </a:p>
          <a:p>
            <a:pPr lvl="1" eaLnBrk="1" hangingPunct="1"/>
            <a:endParaRPr lang="en-US" sz="1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Energy*Delay (ED) metric gives higher weight to </a:t>
            </a:r>
            <a:r>
              <a:rPr lang="en-US" b="1" dirty="0" smtClean="0"/>
              <a:t>performance</a:t>
            </a:r>
          </a:p>
          <a:p>
            <a:pPr lvl="1" eaLnBrk="1" hangingPunct="1"/>
            <a:r>
              <a:rPr lang="en-US" sz="2200" dirty="0" smtClean="0"/>
              <a:t>Same example above, ED ((2T)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* ¼ P) stays same</a:t>
            </a:r>
          </a:p>
          <a:p>
            <a:pPr lvl="1" eaLnBrk="1" hangingPunct="1"/>
            <a:endParaRPr lang="en-US" sz="1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Energy*Delay</a:t>
            </a:r>
            <a:r>
              <a:rPr lang="en-US" baseline="30000" dirty="0" smtClean="0"/>
              <a:t>2</a:t>
            </a:r>
            <a:r>
              <a:rPr lang="en-US" dirty="0" smtClean="0"/>
              <a:t> gives </a:t>
            </a:r>
            <a:r>
              <a:rPr lang="en-US" b="1" dirty="0" smtClean="0"/>
              <a:t>even more weight to performance</a:t>
            </a:r>
          </a:p>
          <a:p>
            <a:pPr lvl="1" eaLnBrk="1" hangingPunct="1"/>
            <a:r>
              <a:rPr lang="en-US" sz="2200" dirty="0" smtClean="0"/>
              <a:t>Same example above shows that ½ speed is 2X worse on ED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metric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4" descr="Screen shot 2010-07-16 at 1.27.57 PM.png"/>
          <p:cNvPicPr>
            <a:picLocks noChangeAspect="1"/>
          </p:cNvPicPr>
          <p:nvPr/>
        </p:nvPicPr>
        <p:blipFill>
          <a:blip r:embed="rId3"/>
          <a:srcRect t="-15942" b="-15942"/>
          <a:stretch>
            <a:fillRect/>
          </a:stretch>
        </p:blipFill>
        <p:spPr bwMode="auto">
          <a:xfrm>
            <a:off x="6099786" y="1517765"/>
            <a:ext cx="5434126" cy="298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Technology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Transistor basics</a:t>
            </a:r>
          </a:p>
          <a:p>
            <a:r>
              <a:rPr lang="en-US" smtClean="0"/>
              <a:t>Power issues</a:t>
            </a:r>
          </a:p>
          <a:p>
            <a:r>
              <a:rPr lang="en-US" b="1" smtClean="0"/>
              <a:t>Reliability</a:t>
            </a:r>
          </a:p>
          <a:p>
            <a:pPr lvl="1"/>
            <a:r>
              <a:rPr lang="en-US" smtClean="0"/>
              <a:t>MTTF</a:t>
            </a:r>
          </a:p>
          <a:p>
            <a:pPr lvl="1"/>
            <a:r>
              <a:rPr lang="en-US" smtClean="0"/>
              <a:t>SDC</a:t>
            </a:r>
          </a:p>
          <a:p>
            <a:pPr lvl="1"/>
            <a:r>
              <a:rPr lang="en-US" smtClean="0"/>
              <a:t>SER</a:t>
            </a:r>
          </a:p>
          <a:p>
            <a:pPr lvl="1"/>
            <a:r>
              <a:rPr lang="en-US" smtClean="0"/>
              <a:t>AVF</a:t>
            </a:r>
          </a:p>
          <a:p>
            <a:pPr lvl="1"/>
            <a:r>
              <a:rPr lang="en-US" smtClean="0"/>
              <a:t>ACE</a:t>
            </a:r>
          </a:p>
          <a:p>
            <a:pPr lvl="1"/>
            <a:r>
              <a:rPr lang="en-US" smtClean="0"/>
              <a:t>NBTI</a:t>
            </a:r>
          </a:p>
          <a:p>
            <a:pPr lvl="1"/>
            <a:r>
              <a:rPr lang="en-US" smtClean="0"/>
              <a:t>EM</a:t>
            </a:r>
          </a:p>
          <a:p>
            <a:pPr lvl="1"/>
            <a:r>
              <a:rPr lang="en-US" smtClean="0"/>
              <a:t>TDDB</a:t>
            </a:r>
          </a:p>
          <a:p>
            <a:pPr lvl="1"/>
            <a:r>
              <a:rPr lang="en-US" smtClean="0"/>
              <a:t>... what is all of this?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003-A99D-4466-A3D9-290F4D59E932}" type="datetime1">
              <a:rPr lang="en-US" smtClean="0"/>
              <a:pPr/>
              <a:t>11/24/2019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problems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AEE6-4187-4604-80A6-B61490DDD3E2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32CE8-4DA0-4FAD-BB43-1A845F954C0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0847" y="4320725"/>
            <a:ext cx="10972800" cy="2187575"/>
          </a:xfrm>
        </p:spPr>
        <p:txBody>
          <a:bodyPr/>
          <a:lstStyle/>
          <a:p>
            <a:r>
              <a:rPr lang="en-US" sz="3200" dirty="0" smtClean="0"/>
              <a:t>Smaller dimensions leads to:</a:t>
            </a:r>
          </a:p>
          <a:p>
            <a:pPr lvl="1"/>
            <a:r>
              <a:rPr lang="en-US" sz="2800" dirty="0" smtClean="0"/>
              <a:t>Increased magnitude of within-die parameter </a:t>
            </a:r>
            <a:r>
              <a:rPr lang="en-US" sz="2800" dirty="0" smtClean="0">
                <a:solidFill>
                  <a:srgbClr val="FF0000"/>
                </a:solidFill>
              </a:rPr>
              <a:t>variations</a:t>
            </a:r>
          </a:p>
          <a:p>
            <a:pPr lvl="1"/>
            <a:r>
              <a:rPr lang="en-US" sz="2800" dirty="0" smtClean="0"/>
              <a:t>Greater susceptibility to </a:t>
            </a:r>
            <a:r>
              <a:rPr lang="en-US" sz="2800" dirty="0" smtClean="0">
                <a:solidFill>
                  <a:srgbClr val="FF0000"/>
                </a:solidFill>
              </a:rPr>
              <a:t>soft errors</a:t>
            </a:r>
          </a:p>
          <a:p>
            <a:pPr lvl="1"/>
            <a:r>
              <a:rPr lang="en-US" sz="2800" dirty="0" smtClean="0"/>
              <a:t>More rapid </a:t>
            </a:r>
            <a:r>
              <a:rPr lang="en-US" sz="2800" dirty="0" smtClean="0">
                <a:solidFill>
                  <a:srgbClr val="FF0000"/>
                </a:solidFill>
              </a:rPr>
              <a:t>wear-out</a:t>
            </a:r>
          </a:p>
        </p:txBody>
      </p:sp>
      <p:pic>
        <p:nvPicPr>
          <p:cNvPr id="604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867" y="266973"/>
            <a:ext cx="5830383" cy="3865952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0420" name="Text Box 9"/>
          <p:cNvSpPr txBox="1">
            <a:spLocks noChangeArrowheads="1"/>
          </p:cNvSpPr>
          <p:nvPr/>
        </p:nvSpPr>
        <p:spPr bwMode="auto">
          <a:xfrm>
            <a:off x="8435325" y="4132925"/>
            <a:ext cx="1600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err="1"/>
              <a:t>Shekhar</a:t>
            </a:r>
            <a:r>
              <a:rPr lang="en-US" sz="1400" i="1" dirty="0"/>
              <a:t> </a:t>
            </a:r>
            <a:r>
              <a:rPr lang="en-US" sz="1400" i="1" dirty="0" err="1"/>
              <a:t>Borkar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AFF-CAD5-4C50-B3AA-32279F47BAA2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969566-F9B0-4B12-B1AE-E3CF15EFA94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6400" y="971550"/>
            <a:ext cx="11502312" cy="538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SDC 	= </a:t>
            </a:r>
            <a:r>
              <a:rPr lang="en-US" dirty="0" smtClean="0">
                <a:solidFill>
                  <a:srgbClr val="0070C0"/>
                </a:solidFill>
              </a:rPr>
              <a:t>Silent</a:t>
            </a:r>
            <a:r>
              <a:rPr lang="en-US" dirty="0" smtClean="0"/>
              <a:t> Data Corruption (= not detected)</a:t>
            </a:r>
          </a:p>
          <a:p>
            <a:pPr eaLnBrk="1" hangingPunct="1"/>
            <a:r>
              <a:rPr lang="en-US" dirty="0" smtClean="0"/>
              <a:t>DUE 	= </a:t>
            </a:r>
            <a:r>
              <a:rPr lang="en-US" dirty="0" smtClean="0">
                <a:solidFill>
                  <a:srgbClr val="0070C0"/>
                </a:solidFill>
              </a:rPr>
              <a:t>Detected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Unrecoverable</a:t>
            </a:r>
            <a:r>
              <a:rPr lang="en-US" dirty="0" smtClean="0"/>
              <a:t> Error</a:t>
            </a:r>
          </a:p>
          <a:p>
            <a:pPr eaLnBrk="1" hangingPunct="1"/>
            <a:r>
              <a:rPr lang="en-US" dirty="0" smtClean="0"/>
              <a:t>SER 	= </a:t>
            </a:r>
            <a:r>
              <a:rPr lang="en-US" dirty="0" smtClean="0">
                <a:solidFill>
                  <a:srgbClr val="0070C0"/>
                </a:solidFill>
              </a:rPr>
              <a:t>Soft Error Rate</a:t>
            </a:r>
            <a:r>
              <a:rPr lang="en-US" dirty="0" smtClean="0"/>
              <a:t> = SDC + DUE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Failure</a:t>
            </a:r>
            <a:r>
              <a:rPr lang="en-US" dirty="0" smtClean="0"/>
              <a:t> is measured as</a:t>
            </a:r>
          </a:p>
          <a:p>
            <a:pPr lvl="1" eaLnBrk="1" hangingPunct="1"/>
            <a:r>
              <a:rPr lang="en-US" b="1" dirty="0" smtClean="0">
                <a:solidFill>
                  <a:srgbClr val="230EBC"/>
                </a:solidFill>
              </a:rPr>
              <a:t>MTTF</a:t>
            </a:r>
            <a:r>
              <a:rPr lang="en-US" dirty="0" smtClean="0">
                <a:solidFill>
                  <a:srgbClr val="230EBC"/>
                </a:solidFill>
              </a:rPr>
              <a:t> </a:t>
            </a:r>
            <a:r>
              <a:rPr lang="en-US" dirty="0" smtClean="0"/>
              <a:t>	= Mean Time to Failure</a:t>
            </a:r>
          </a:p>
          <a:p>
            <a:pPr lvl="1" eaLnBrk="1" hangingPunct="1"/>
            <a:r>
              <a:rPr lang="en-US" b="1" dirty="0" smtClean="0">
                <a:solidFill>
                  <a:srgbClr val="230EBC"/>
                </a:solidFill>
              </a:rPr>
              <a:t>FIT</a:t>
            </a:r>
            <a:r>
              <a:rPr lang="en-US" b="1" dirty="0" smtClean="0">
                <a:solidFill>
                  <a:srgbClr val="FF0333"/>
                </a:solidFill>
              </a:rPr>
              <a:t> 		</a:t>
            </a:r>
            <a:r>
              <a:rPr lang="en-US" dirty="0" smtClean="0"/>
              <a:t>= Failure in Time ; 1 FIT = 1 failure in billion hours</a:t>
            </a:r>
          </a:p>
          <a:p>
            <a:pPr lvl="2" eaLnBrk="1" hangingPunct="1"/>
            <a:r>
              <a:rPr lang="en-US" sz="2400" dirty="0" smtClean="0"/>
              <a:t>MTTF = 1  </a:t>
            </a:r>
            <a:r>
              <a:rPr lang="en-US" sz="2400" dirty="0" smtClean="0">
                <a:solidFill>
                  <a:srgbClr val="0070C0"/>
                </a:solidFill>
              </a:rPr>
              <a:t>=&gt;</a:t>
            </a:r>
            <a:r>
              <a:rPr lang="en-US" sz="2400" dirty="0" smtClean="0"/>
              <a:t>  1 failure in 24*365 hours  </a:t>
            </a:r>
            <a:r>
              <a:rPr lang="en-US" sz="2400" dirty="0" smtClean="0">
                <a:solidFill>
                  <a:srgbClr val="0070C0"/>
                </a:solidFill>
              </a:rPr>
              <a:t>=&gt; </a:t>
            </a:r>
            <a:r>
              <a:rPr lang="en-US" sz="2400" dirty="0" smtClean="0"/>
              <a:t>  1 billion/(24*365)= 114,155 FIT</a:t>
            </a:r>
            <a:endParaRPr lang="en-US" dirty="0" smtClean="0"/>
          </a:p>
          <a:p>
            <a:pPr lvl="1" eaLnBrk="1" hangingPunct="1"/>
            <a:r>
              <a:rPr lang="en-US" dirty="0" smtClean="0"/>
              <a:t>FIT is commonly used because </a:t>
            </a:r>
            <a:r>
              <a:rPr lang="en-US" b="1" dirty="0" smtClean="0"/>
              <a:t>FIT is additive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Fault =&gt; Error =&gt; Failure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C57C-A109-41CF-9082-22F00C96122D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9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C8D6D-0563-4669-8EC9-E458C14A2F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2500" name="Text Box 38"/>
          <p:cNvSpPr txBox="1">
            <a:spLocks noChangeArrowheads="1"/>
          </p:cNvSpPr>
          <p:nvPr/>
        </p:nvSpPr>
        <p:spPr bwMode="auto">
          <a:xfrm>
            <a:off x="7620001" y="6613526"/>
            <a:ext cx="1954381" cy="246221"/>
          </a:xfrm>
          <a:prstGeom prst="rect">
            <a:avLst/>
          </a:prstGeom>
          <a:noFill/>
          <a:ln w="50800">
            <a:noFill/>
            <a:miter lim="800000"/>
            <a:headEnd type="none" w="med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>
                <a:latin typeface="Calibri" pitchFamily="34" charset="0"/>
              </a:rPr>
              <a:t>Source: Shubhu Mukherjee, INTEL</a:t>
            </a:r>
          </a:p>
        </p:txBody>
      </p:sp>
      <p:sp>
        <p:nvSpPr>
          <p:cNvPr id="62501" name="TextBox 3"/>
          <p:cNvSpPr txBox="1">
            <a:spLocks noChangeArrowheads="1"/>
          </p:cNvSpPr>
          <p:nvPr/>
        </p:nvSpPr>
        <p:spPr bwMode="auto">
          <a:xfrm>
            <a:off x="406400" y="5529623"/>
            <a:ext cx="11488530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fault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(e.g. cause by alpha particle) can give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(bit toggle in memory or flip-flop)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affect correct execution it becomes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30EBC"/>
                </a:solidFill>
              </a:rPr>
              <a:t>Vulnerability Factor </a:t>
            </a:r>
            <a:r>
              <a:rPr lang="en-US" sz="2400"/>
              <a:t>= fraction of faults that </a:t>
            </a:r>
            <a:r>
              <a:rPr lang="en-US" sz="2400"/>
              <a:t>become </a:t>
            </a:r>
            <a:r>
              <a:rPr lang="en-US" sz="2400" smtClean="0"/>
              <a:t>errors</a:t>
            </a:r>
            <a:endParaRPr lang="en-US" sz="2400"/>
          </a:p>
        </p:txBody>
      </p:sp>
      <p:grpSp>
        <p:nvGrpSpPr>
          <p:cNvPr id="2" name="Group 1"/>
          <p:cNvGrpSpPr/>
          <p:nvPr/>
        </p:nvGrpSpPr>
        <p:grpSpPr>
          <a:xfrm>
            <a:off x="2756253" y="455255"/>
            <a:ext cx="8509892" cy="4843879"/>
            <a:chOff x="1532633" y="708026"/>
            <a:chExt cx="8509892" cy="4843879"/>
          </a:xfrm>
        </p:grpSpPr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6348413" y="717551"/>
              <a:ext cx="846138" cy="5847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Bit</a:t>
              </a:r>
            </a:p>
            <a:p>
              <a:pPr algn="ctr"/>
              <a:r>
                <a:rPr lang="en-US" sz="1600" b="1" dirty="0">
                  <a:latin typeface="Calibri" pitchFamily="34" charset="0"/>
                </a:rPr>
                <a:t>Read?</a:t>
              </a:r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auto">
            <a:xfrm>
              <a:off x="6278563" y="708026"/>
              <a:ext cx="990600" cy="6143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4788536" y="1651001"/>
              <a:ext cx="1676400" cy="58102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Calibri" pitchFamily="34" charset="0"/>
                </a:rPr>
                <a:t>Bit has error protection?</a:t>
              </a:r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4754563" y="1663701"/>
              <a:ext cx="1676400" cy="6143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5745163" y="1230313"/>
              <a:ext cx="464486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yes</a:t>
              </a:r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7421563" y="1162050"/>
              <a:ext cx="405880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no</a:t>
              </a:r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auto">
            <a:xfrm>
              <a:off x="7194551" y="2578101"/>
              <a:ext cx="1185837" cy="5847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detection &amp;</a:t>
              </a:r>
            </a:p>
            <a:p>
              <a:pPr algn="ctr"/>
              <a:r>
                <a:rPr lang="en-US" sz="1600" b="1">
                  <a:latin typeface="Calibri" pitchFamily="34" charset="0"/>
                </a:rPr>
                <a:t>correction</a:t>
              </a: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auto">
            <a:xfrm>
              <a:off x="3949700" y="2624138"/>
              <a:ext cx="405880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no</a:t>
              </a: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8747125" y="2674938"/>
              <a:ext cx="1295400" cy="3385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no error</a:t>
              </a: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>
              <a:off x="7345363" y="1663701"/>
              <a:ext cx="1600200" cy="53553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benign fault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n-US" sz="1600" b="1">
                  <a:latin typeface="Calibri" pitchFamily="34" charset="0"/>
                </a:rPr>
                <a:t>no error</a:t>
              </a: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auto">
            <a:xfrm>
              <a:off x="5424488" y="3016250"/>
              <a:ext cx="1410258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detection only</a:t>
              </a:r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6384926" y="2100264"/>
              <a:ext cx="2392363" cy="682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grpSp>
          <p:nvGrpSpPr>
            <p:cNvPr id="62479" name="Group 15"/>
            <p:cNvGrpSpPr>
              <a:grpSpLocks/>
            </p:cNvGrpSpPr>
            <p:nvPr/>
          </p:nvGrpSpPr>
          <p:grpSpPr bwMode="auto">
            <a:xfrm>
              <a:off x="6918326" y="3521076"/>
              <a:ext cx="2163763" cy="790575"/>
              <a:chOff x="3799" y="2477"/>
              <a:chExt cx="1363" cy="557"/>
            </a:xfrm>
          </p:grpSpPr>
          <p:sp>
            <p:nvSpPr>
              <p:cNvPr id="62502" name="Text Box 16"/>
              <p:cNvSpPr txBox="1">
                <a:spLocks noChangeArrowheads="1"/>
              </p:cNvSpPr>
              <p:nvPr/>
            </p:nvSpPr>
            <p:spPr bwMode="auto">
              <a:xfrm>
                <a:off x="3907" y="2573"/>
                <a:ext cx="992" cy="41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Calibri" pitchFamily="34" charset="0"/>
                  </a:rPr>
                  <a:t>affects program </a:t>
                </a:r>
              </a:p>
              <a:p>
                <a:pPr algn="ctr"/>
                <a:r>
                  <a:rPr lang="en-US" sz="1600" b="1" dirty="0">
                    <a:latin typeface="Calibri" pitchFamily="34" charset="0"/>
                  </a:rPr>
                  <a:t>outcome?</a:t>
                </a:r>
              </a:p>
            </p:txBody>
          </p:sp>
          <p:sp>
            <p:nvSpPr>
              <p:cNvPr id="62503" name="Oval 17"/>
              <p:cNvSpPr>
                <a:spLocks noChangeArrowheads="1"/>
              </p:cNvSpPr>
              <p:nvPr/>
            </p:nvSpPr>
            <p:spPr bwMode="auto">
              <a:xfrm>
                <a:off x="3799" y="2477"/>
                <a:ext cx="1363" cy="55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>
                  <a:latin typeface="Calibri" pitchFamily="34" charset="0"/>
                </a:endParaRPr>
              </a:p>
            </p:txBody>
          </p:sp>
        </p:grpSp>
        <p:sp>
          <p:nvSpPr>
            <p:cNvPr id="62480" name="Text Box 18"/>
            <p:cNvSpPr txBox="1">
              <a:spLocks noChangeArrowheads="1"/>
            </p:cNvSpPr>
            <p:nvPr/>
          </p:nvSpPr>
          <p:spPr bwMode="auto">
            <a:xfrm>
              <a:off x="5775325" y="4884738"/>
              <a:ext cx="1905000" cy="33855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True DUE</a:t>
              </a:r>
            </a:p>
          </p:txBody>
        </p:sp>
        <p:sp>
          <p:nvSpPr>
            <p:cNvPr id="62481" name="Line 19"/>
            <p:cNvSpPr>
              <a:spLocks noChangeShapeType="1"/>
            </p:cNvSpPr>
            <p:nvPr/>
          </p:nvSpPr>
          <p:spPr bwMode="auto">
            <a:xfrm flipH="1">
              <a:off x="6689725" y="4256088"/>
              <a:ext cx="547688" cy="62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82" name="Text Box 20"/>
            <p:cNvSpPr txBox="1">
              <a:spLocks noChangeArrowheads="1"/>
            </p:cNvSpPr>
            <p:nvPr/>
          </p:nvSpPr>
          <p:spPr bwMode="auto">
            <a:xfrm>
              <a:off x="8137525" y="4851400"/>
              <a:ext cx="1905000" cy="33855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False DUE</a:t>
              </a:r>
            </a:p>
          </p:txBody>
        </p:sp>
        <p:sp>
          <p:nvSpPr>
            <p:cNvPr id="62483" name="Line 21"/>
            <p:cNvSpPr>
              <a:spLocks noChangeShapeType="1"/>
            </p:cNvSpPr>
            <p:nvPr/>
          </p:nvSpPr>
          <p:spPr bwMode="auto">
            <a:xfrm>
              <a:off x="8640763" y="4175126"/>
              <a:ext cx="715962" cy="709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84" name="Text Box 22"/>
            <p:cNvSpPr txBox="1">
              <a:spLocks noChangeArrowheads="1"/>
            </p:cNvSpPr>
            <p:nvPr/>
          </p:nvSpPr>
          <p:spPr bwMode="auto">
            <a:xfrm>
              <a:off x="9005888" y="4338638"/>
              <a:ext cx="405880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no</a:t>
              </a:r>
            </a:p>
          </p:txBody>
        </p:sp>
        <p:sp>
          <p:nvSpPr>
            <p:cNvPr id="62485" name="Text Box 23"/>
            <p:cNvSpPr txBox="1">
              <a:spLocks noChangeArrowheads="1"/>
            </p:cNvSpPr>
            <p:nvPr/>
          </p:nvSpPr>
          <p:spPr bwMode="auto">
            <a:xfrm>
              <a:off x="7085013" y="4338638"/>
              <a:ext cx="464486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yes</a:t>
              </a:r>
            </a:p>
          </p:txBody>
        </p:sp>
        <p:sp>
          <p:nvSpPr>
            <p:cNvPr id="62486" name="Line 24"/>
            <p:cNvSpPr>
              <a:spLocks noChangeShapeType="1"/>
            </p:cNvSpPr>
            <p:nvPr/>
          </p:nvSpPr>
          <p:spPr bwMode="auto">
            <a:xfrm flipH="1">
              <a:off x="3595688" y="2265364"/>
              <a:ext cx="1752600" cy="12969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87" name="Line 25"/>
            <p:cNvSpPr>
              <a:spLocks noChangeShapeType="1"/>
            </p:cNvSpPr>
            <p:nvPr/>
          </p:nvSpPr>
          <p:spPr bwMode="auto">
            <a:xfrm>
              <a:off x="5789613" y="2249489"/>
              <a:ext cx="1738312" cy="1285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88" name="Text Box 26"/>
            <p:cNvSpPr txBox="1">
              <a:spLocks noChangeArrowheads="1"/>
            </p:cNvSpPr>
            <p:nvPr/>
          </p:nvSpPr>
          <p:spPr bwMode="auto">
            <a:xfrm>
              <a:off x="2452688" y="4260850"/>
              <a:ext cx="464486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yes</a:t>
              </a:r>
            </a:p>
          </p:txBody>
        </p:sp>
        <p:sp>
          <p:nvSpPr>
            <p:cNvPr id="62489" name="Text Box 27"/>
            <p:cNvSpPr txBox="1">
              <a:spLocks noChangeArrowheads="1"/>
            </p:cNvSpPr>
            <p:nvPr/>
          </p:nvSpPr>
          <p:spPr bwMode="auto">
            <a:xfrm>
              <a:off x="4281488" y="4329113"/>
              <a:ext cx="405880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no</a:t>
              </a:r>
            </a:p>
          </p:txBody>
        </p:sp>
        <p:sp>
          <p:nvSpPr>
            <p:cNvPr id="62490" name="Text Box 28"/>
            <p:cNvSpPr txBox="1">
              <a:spLocks noChangeArrowheads="1"/>
            </p:cNvSpPr>
            <p:nvPr/>
          </p:nvSpPr>
          <p:spPr bwMode="auto">
            <a:xfrm>
              <a:off x="2884489" y="3629026"/>
              <a:ext cx="1574021" cy="584775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affects program </a:t>
              </a:r>
            </a:p>
            <a:p>
              <a:pPr algn="ctr"/>
              <a:r>
                <a:rPr lang="en-US" sz="1600" b="1">
                  <a:latin typeface="Calibri" pitchFamily="34" charset="0"/>
                </a:rPr>
                <a:t>outcome?</a:t>
              </a:r>
            </a:p>
          </p:txBody>
        </p:sp>
        <p:sp>
          <p:nvSpPr>
            <p:cNvPr id="62491" name="Oval 29"/>
            <p:cNvSpPr>
              <a:spLocks noChangeArrowheads="1"/>
            </p:cNvSpPr>
            <p:nvPr/>
          </p:nvSpPr>
          <p:spPr bwMode="auto">
            <a:xfrm>
              <a:off x="2509838" y="3533775"/>
              <a:ext cx="2241550" cy="75088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GB">
                <a:latin typeface="Calibri" pitchFamily="34" charset="0"/>
              </a:endParaRPr>
            </a:p>
          </p:txBody>
        </p:sp>
        <p:sp>
          <p:nvSpPr>
            <p:cNvPr id="62492" name="Text Box 30"/>
            <p:cNvSpPr txBox="1">
              <a:spLocks noChangeArrowheads="1"/>
            </p:cNvSpPr>
            <p:nvPr/>
          </p:nvSpPr>
          <p:spPr bwMode="auto">
            <a:xfrm>
              <a:off x="3824288" y="4784726"/>
              <a:ext cx="1600200" cy="5556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Calibri" pitchFamily="34" charset="0"/>
                </a:rPr>
                <a:t>benign fault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n-US" sz="1600" b="1" dirty="0">
                  <a:latin typeface="Calibri" pitchFamily="34" charset="0"/>
                </a:rPr>
                <a:t>no error</a:t>
              </a:r>
            </a:p>
          </p:txBody>
        </p:sp>
        <p:sp>
          <p:nvSpPr>
            <p:cNvPr id="62493" name="Text Box 31"/>
            <p:cNvSpPr txBox="1">
              <a:spLocks noChangeArrowheads="1"/>
            </p:cNvSpPr>
            <p:nvPr/>
          </p:nvSpPr>
          <p:spPr bwMode="auto">
            <a:xfrm>
              <a:off x="1766888" y="4899025"/>
              <a:ext cx="1905000" cy="338554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Calibri" pitchFamily="34" charset="0"/>
                </a:rPr>
                <a:t>SDC</a:t>
              </a:r>
            </a:p>
          </p:txBody>
        </p:sp>
        <p:sp>
          <p:nvSpPr>
            <p:cNvPr id="62494" name="Line 32"/>
            <p:cNvSpPr>
              <a:spLocks noChangeShapeType="1"/>
            </p:cNvSpPr>
            <p:nvPr/>
          </p:nvSpPr>
          <p:spPr bwMode="auto">
            <a:xfrm flipH="1">
              <a:off x="2681289" y="4243389"/>
              <a:ext cx="503237" cy="6556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95" name="Line 33"/>
            <p:cNvSpPr>
              <a:spLocks noChangeShapeType="1"/>
            </p:cNvSpPr>
            <p:nvPr/>
          </p:nvSpPr>
          <p:spPr bwMode="auto">
            <a:xfrm>
              <a:off x="4052888" y="4270376"/>
              <a:ext cx="457200" cy="492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96" name="Line 34"/>
            <p:cNvSpPr>
              <a:spLocks noChangeShapeType="1"/>
            </p:cNvSpPr>
            <p:nvPr/>
          </p:nvSpPr>
          <p:spPr bwMode="auto">
            <a:xfrm>
              <a:off x="7116763" y="1185864"/>
              <a:ext cx="838200" cy="4778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97" name="Line 35"/>
            <p:cNvSpPr>
              <a:spLocks noChangeShapeType="1"/>
            </p:cNvSpPr>
            <p:nvPr/>
          </p:nvSpPr>
          <p:spPr bwMode="auto">
            <a:xfrm flipH="1">
              <a:off x="5973763" y="1254125"/>
              <a:ext cx="457200" cy="477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2498" name="Text Box 36"/>
            <p:cNvSpPr txBox="1">
              <a:spLocks noChangeArrowheads="1"/>
            </p:cNvSpPr>
            <p:nvPr/>
          </p:nvSpPr>
          <p:spPr bwMode="auto">
            <a:xfrm>
              <a:off x="6529388" y="4279900"/>
              <a:ext cx="464486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yes</a:t>
              </a:r>
            </a:p>
          </p:txBody>
        </p:sp>
        <p:sp>
          <p:nvSpPr>
            <p:cNvPr id="62499" name="Text Box 37"/>
            <p:cNvSpPr txBox="1">
              <a:spLocks noChangeArrowheads="1"/>
            </p:cNvSpPr>
            <p:nvPr/>
          </p:nvSpPr>
          <p:spPr bwMode="auto">
            <a:xfrm>
              <a:off x="8909050" y="4254500"/>
              <a:ext cx="405880" cy="33855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no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32633" y="5213351"/>
              <a:ext cx="22012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Silent Data Corruption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63302" y="5213351"/>
              <a:ext cx="3252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Detected and unrecoverable error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detection &amp; correction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adding redundancy bits to the data</a:t>
            </a:r>
          </a:p>
          <a:p>
            <a:r>
              <a:rPr lang="en-US" smtClean="0"/>
              <a:t>e.g. even parity: add a parity bit to every byte</a:t>
            </a:r>
          </a:p>
          <a:p>
            <a:pPr lvl="1"/>
            <a:r>
              <a:rPr lang="en-US" b="1" smtClean="0">
                <a:solidFill>
                  <a:srgbClr val="00B050"/>
                </a:solidFill>
              </a:rPr>
              <a:t>0 0 1 1 0 1 0 0  + 1</a:t>
            </a:r>
            <a:r>
              <a:rPr lang="en-US" smtClean="0"/>
              <a:t> makes even parity</a:t>
            </a:r>
          </a:p>
          <a:p>
            <a:pPr lvl="1"/>
            <a:r>
              <a:rPr lang="en-US" smtClean="0"/>
              <a:t>detects single bit errors</a:t>
            </a:r>
          </a:p>
          <a:p>
            <a:pPr lvl="1"/>
            <a:r>
              <a:rPr lang="en-US" smtClean="0"/>
              <a:t>no correction possible</a:t>
            </a:r>
          </a:p>
          <a:p>
            <a:r>
              <a:rPr lang="en-US" smtClean="0"/>
              <a:t>SECDED: single error correction, double error detection</a:t>
            </a:r>
          </a:p>
          <a:p>
            <a:r>
              <a:rPr lang="en-US" smtClean="0"/>
              <a:t>Many codes:</a:t>
            </a:r>
            <a:endParaRPr lang="en-US"/>
          </a:p>
          <a:p>
            <a:pPr lvl="1"/>
            <a:r>
              <a:rPr lang="en-US" smtClean="0"/>
              <a:t>hash function  / signature; </a:t>
            </a:r>
          </a:p>
          <a:p>
            <a:pPr lvl="1"/>
            <a:r>
              <a:rPr lang="en-US" smtClean="0"/>
              <a:t>checksum (like the 1-bit parity)</a:t>
            </a:r>
          </a:p>
          <a:p>
            <a:pPr lvl="1"/>
            <a:r>
              <a:rPr lang="en-US" smtClean="0"/>
              <a:t>CRC (cyclic redundancy check)</a:t>
            </a:r>
          </a:p>
          <a:p>
            <a:pPr lvl="1"/>
            <a:r>
              <a:rPr lang="en-US" smtClean="0"/>
              <a:t>Hamming codes: 2 valid codes have a minimum hamming distance &gt; 1</a:t>
            </a:r>
          </a:p>
          <a:p>
            <a:pPr lvl="2"/>
            <a:r>
              <a:rPr lang="en-US" smtClean="0"/>
              <a:t>parity is a code with Hamming Distance = 2</a:t>
            </a:r>
          </a:p>
          <a:p>
            <a:pPr lvl="2"/>
            <a:r>
              <a:rPr lang="en-US" smtClean="0"/>
              <a:t>SECDED has Hamming Distance = 3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Containment</a:t>
            </a:r>
            <a:endParaRPr lang="en-US" dirty="0"/>
          </a:p>
        </p:txBody>
      </p:sp>
      <p:pic>
        <p:nvPicPr>
          <p:cNvPr id="66562" name="Content Placeholder 5" descr="Screen shot 2010-09-01 at 5.47.25 PM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5009" y="863380"/>
            <a:ext cx="10540621" cy="4305493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CC03-541B-4676-84C0-DF36519965EB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1327786" y="5735700"/>
            <a:ext cx="108032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i="1" dirty="0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SDC or a DUE becomes a failure if it affects program execution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7786" y="5030909"/>
            <a:ext cx="825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B050"/>
                </a:solidFill>
              </a:rPr>
              <a:t>SECDED = Single Error Correction, Double Error Detection</a:t>
            </a:r>
            <a:endParaRPr lang="en-US" sz="2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Content Placeholder 3" descr="Screen shot 2010-09-01 at 5.50.20 PM.png"/>
          <p:cNvPicPr>
            <a:picLocks noChangeAspect="1"/>
          </p:cNvPicPr>
          <p:nvPr/>
        </p:nvPicPr>
        <p:blipFill>
          <a:blip r:embed="rId2"/>
          <a:srcRect t="-4440" b="-4440"/>
          <a:stretch>
            <a:fillRect/>
          </a:stretch>
        </p:blipFill>
        <p:spPr bwMode="auto">
          <a:xfrm>
            <a:off x="3532246" y="152401"/>
            <a:ext cx="809587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06400" y="152401"/>
            <a:ext cx="3510280" cy="1508759"/>
          </a:xfrm>
        </p:spPr>
        <p:txBody>
          <a:bodyPr/>
          <a:lstStyle/>
          <a:p>
            <a:r>
              <a:rPr lang="en-US" dirty="0" smtClean="0"/>
              <a:t>Lifetime </a:t>
            </a:r>
            <a:br>
              <a:rPr lang="en-US" dirty="0" smtClean="0"/>
            </a:br>
            <a:r>
              <a:rPr lang="en-US" dirty="0" smtClean="0"/>
              <a:t>failure rates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041A-5043-4241-ADE4-4C1F4FCC6492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7586" name="Content Placeholder 10"/>
          <p:cNvSpPr>
            <a:spLocks/>
          </p:cNvSpPr>
          <p:nvPr/>
        </p:nvSpPr>
        <p:spPr bwMode="auto">
          <a:xfrm>
            <a:off x="472786" y="4657029"/>
            <a:ext cx="1043143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313" indent="-341313" eaLnBrk="0" hangingPunct="0">
              <a:lnSpc>
                <a:spcPct val="85000"/>
              </a:lnSpc>
              <a:buFont typeface="Arial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Failure rate follows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bathtub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curve: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Higher failure rates at the initial stage of the manufacturing and operation</a:t>
            </a: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Long useful life</a:t>
            </a:r>
          </a:p>
          <a:p>
            <a:pPr marL="798513" lvl="1" indent="-341313" eaLnBrk="0" hangingPunct="0">
              <a:lnSpc>
                <a:spcPct val="85000"/>
              </a:lnSpc>
              <a:buFont typeface="Lucida Grande"/>
              <a:buChar char="−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Finally ageing-related wear-out errors</a:t>
            </a:r>
          </a:p>
          <a:p>
            <a:pPr marL="341313" indent="-341313" eaLnBrk="0" hangingPunct="0">
              <a:lnSpc>
                <a:spcPct val="85000"/>
              </a:lnSpc>
              <a:buFont typeface="Arial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1313" indent="-341313" eaLnBrk="0" hangingPunct="0">
              <a:lnSpc>
                <a:spcPct val="85000"/>
              </a:lnSpc>
              <a:buFont typeface="Arial" charset="0"/>
              <a:buChar char="•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Burn-in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removes early failure components</a:t>
            </a:r>
          </a:p>
          <a:p>
            <a:pPr marL="341313" indent="-341313" eaLnBrk="0" hangingPunct="0">
              <a:lnSpc>
                <a:spcPct val="85000"/>
              </a:lnSpc>
              <a:buFont typeface="Lucida Grande"/>
              <a:buChar char="−"/>
            </a:pPr>
            <a:endParaRPr lang="en-US" sz="2400" dirty="0">
              <a:solidFill>
                <a:srgbClr val="008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8513" lvl="1" indent="-341313" eaLnBrk="0" hangingPunct="0">
              <a:lnSpc>
                <a:spcPct val="85000"/>
              </a:lnSpc>
            </a:pPr>
            <a:endParaRPr lang="en-US" sz="2400" dirty="0">
              <a:solidFill>
                <a:srgbClr val="008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eaLnBrk="0" hangingPunct="0">
              <a:spcBef>
                <a:spcPct val="200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SEUs: Single Event Upsets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85D3-06E0-4312-B0AB-B3578EB4D1A5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18A516-BAB6-47D8-93E3-17AA776C86BE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8610" name="Group 26"/>
          <p:cNvGrpSpPr>
            <a:grpSpLocks/>
          </p:cNvGrpSpPr>
          <p:nvPr/>
        </p:nvGrpSpPr>
        <p:grpSpPr bwMode="auto">
          <a:xfrm>
            <a:off x="4002393" y="744543"/>
            <a:ext cx="6412854" cy="3485909"/>
            <a:chOff x="1066800" y="3459033"/>
            <a:chExt cx="5071859" cy="2756453"/>
          </a:xfrm>
        </p:grpSpPr>
        <p:sp>
          <p:nvSpPr>
            <p:cNvPr id="68612" name="Rectangle 28"/>
            <p:cNvSpPr>
              <a:spLocks noChangeArrowheads="1"/>
            </p:cNvSpPr>
            <p:nvPr/>
          </p:nvSpPr>
          <p:spPr bwMode="auto">
            <a:xfrm>
              <a:off x="1295400" y="4662845"/>
              <a:ext cx="4419600" cy="114300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sp>
          <p:nvSpPr>
            <p:cNvPr id="68613" name="TextBox 29"/>
            <p:cNvSpPr txBox="1">
              <a:spLocks noChangeArrowheads="1"/>
            </p:cNvSpPr>
            <p:nvPr/>
          </p:nvSpPr>
          <p:spPr bwMode="auto">
            <a:xfrm>
              <a:off x="1283921" y="5421868"/>
              <a:ext cx="1283418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p</a:t>
              </a:r>
              <a:r>
                <a:rPr lang="en-US" sz="2400" baseline="30000">
                  <a:latin typeface="Calibri" pitchFamily="34" charset="0"/>
                </a:rPr>
                <a:t> </a:t>
              </a:r>
              <a:r>
                <a:rPr lang="en-US" sz="2400">
                  <a:latin typeface="Calibri" pitchFamily="34" charset="0"/>
                </a:rPr>
                <a:t>substrate </a:t>
              </a:r>
              <a:endParaRPr lang="en-US" sz="2400" baseline="300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599718" y="4662969"/>
              <a:ext cx="838289" cy="609551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571834" y="4662969"/>
              <a:ext cx="838289" cy="609551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4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285591" y="4434387"/>
              <a:ext cx="2438659" cy="22858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285591" y="4129612"/>
              <a:ext cx="2438659" cy="30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dirty="0"/>
            </a:p>
          </p:txBody>
        </p:sp>
        <p:sp>
          <p:nvSpPr>
            <p:cNvPr id="41" name="Donut 40"/>
            <p:cNvSpPr/>
            <p:nvPr/>
          </p:nvSpPr>
          <p:spPr bwMode="auto">
            <a:xfrm>
              <a:off x="3428712" y="3813725"/>
              <a:ext cx="152416" cy="152388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/>
            </a:p>
          </p:txBody>
        </p:sp>
        <p:cxnSp>
          <p:nvCxnSpPr>
            <p:cNvPr id="68619" name="Straight Connector 42"/>
            <p:cNvCxnSpPr>
              <a:cxnSpLocks noChangeShapeType="1"/>
            </p:cNvCxnSpPr>
            <p:nvPr/>
          </p:nvCxnSpPr>
          <p:spPr bwMode="auto">
            <a:xfrm rot="5400000" flipH="1" flipV="1">
              <a:off x="3390850" y="4015095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" name="Donut 43"/>
            <p:cNvSpPr/>
            <p:nvPr/>
          </p:nvSpPr>
          <p:spPr bwMode="auto">
            <a:xfrm>
              <a:off x="1875973" y="4347082"/>
              <a:ext cx="152416" cy="152388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/>
            </a:p>
          </p:txBody>
        </p:sp>
        <p:cxnSp>
          <p:nvCxnSpPr>
            <p:cNvPr id="68621" name="Straight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1837511" y="4548495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7" name="Donut 46"/>
            <p:cNvSpPr/>
            <p:nvPr/>
          </p:nvSpPr>
          <p:spPr bwMode="auto">
            <a:xfrm>
              <a:off x="5000504" y="4347082"/>
              <a:ext cx="152416" cy="152388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/>
            </a:p>
          </p:txBody>
        </p:sp>
        <p:cxnSp>
          <p:nvCxnSpPr>
            <p:cNvPr id="68623" name="Straight Connector 48"/>
            <p:cNvCxnSpPr>
              <a:cxnSpLocks noChangeShapeType="1"/>
            </p:cNvCxnSpPr>
            <p:nvPr/>
          </p:nvCxnSpPr>
          <p:spPr bwMode="auto">
            <a:xfrm rot="5400000" flipH="1" flipV="1">
              <a:off x="4961711" y="4548495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8624" name="Straight Connector 49"/>
            <p:cNvCxnSpPr>
              <a:cxnSpLocks noChangeShapeType="1"/>
            </p:cNvCxnSpPr>
            <p:nvPr/>
          </p:nvCxnSpPr>
          <p:spPr bwMode="auto">
            <a:xfrm rot="5400000" flipH="1" flipV="1">
              <a:off x="3392439" y="5918607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" name="Donut 50"/>
            <p:cNvSpPr/>
            <p:nvPr/>
          </p:nvSpPr>
          <p:spPr bwMode="auto">
            <a:xfrm>
              <a:off x="3428712" y="6034457"/>
              <a:ext cx="152416" cy="152388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/>
            </a:p>
          </p:txBody>
        </p:sp>
        <p:sp>
          <p:nvSpPr>
            <p:cNvPr id="68626" name="TextBox 52"/>
            <p:cNvSpPr txBox="1">
              <a:spLocks noChangeArrowheads="1"/>
            </p:cNvSpPr>
            <p:nvPr/>
          </p:nvSpPr>
          <p:spPr bwMode="auto">
            <a:xfrm>
              <a:off x="2819400" y="5850428"/>
              <a:ext cx="644296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Body</a:t>
              </a:r>
            </a:p>
          </p:txBody>
        </p:sp>
        <p:cxnSp>
          <p:nvCxnSpPr>
            <p:cNvPr id="68627" name="Curved Connector 54"/>
            <p:cNvCxnSpPr>
              <a:cxnSpLocks noChangeShapeType="1"/>
            </p:cNvCxnSpPr>
            <p:nvPr/>
          </p:nvCxnSpPr>
          <p:spPr bwMode="auto">
            <a:xfrm rot="16200000" flipH="1">
              <a:off x="1752599" y="4114800"/>
              <a:ext cx="1524000" cy="1371599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8628" name="Merge 55"/>
            <p:cNvSpPr>
              <a:spLocks noChangeArrowheads="1"/>
            </p:cNvSpPr>
            <p:nvPr/>
          </p:nvSpPr>
          <p:spPr bwMode="auto">
            <a:xfrm>
              <a:off x="3084520" y="4724400"/>
              <a:ext cx="496880" cy="794144"/>
            </a:xfrm>
            <a:prstGeom prst="flowChartMerge">
              <a:avLst/>
            </a:prstGeom>
            <a:solidFill>
              <a:schemeClr val="bg1">
                <a:alpha val="90979"/>
              </a:schemeClr>
            </a:solidFill>
            <a:ln w="9525" algn="ctr">
              <a:solidFill>
                <a:schemeClr val="bg1">
                  <a:alpha val="74901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68629" name="TextBox 56"/>
            <p:cNvSpPr txBox="1">
              <a:spLocks noChangeArrowheads="1"/>
            </p:cNvSpPr>
            <p:nvPr/>
          </p:nvSpPr>
          <p:spPr bwMode="auto">
            <a:xfrm>
              <a:off x="3162300" y="4572000"/>
              <a:ext cx="381000" cy="85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+ -</a:t>
              </a:r>
            </a:p>
            <a:p>
              <a:r>
                <a:rPr lang="en-US" sz="1600" b="1">
                  <a:latin typeface="Calibri" pitchFamily="34" charset="0"/>
                </a:rPr>
                <a:t>+ -</a:t>
              </a:r>
            </a:p>
            <a:p>
              <a:r>
                <a:rPr lang="en-US" sz="1600" b="1">
                  <a:latin typeface="Calibri" pitchFamily="34" charset="0"/>
                </a:rPr>
                <a:t>+ -</a:t>
              </a:r>
            </a:p>
            <a:p>
              <a:r>
                <a:rPr lang="en-US" sz="1600" b="1">
                  <a:latin typeface="Calibri" pitchFamily="34" charset="0"/>
                </a:rPr>
                <a:t>+ -</a:t>
              </a:r>
            </a:p>
          </p:txBody>
        </p:sp>
        <p:sp>
          <p:nvSpPr>
            <p:cNvPr id="68630" name="Explosion 1 57"/>
            <p:cNvSpPr>
              <a:spLocks noChangeArrowheads="1"/>
            </p:cNvSpPr>
            <p:nvPr/>
          </p:nvSpPr>
          <p:spPr bwMode="auto">
            <a:xfrm>
              <a:off x="3048000" y="4495800"/>
              <a:ext cx="533400" cy="228600"/>
            </a:xfrm>
            <a:prstGeom prst="irregularSeal1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sp>
          <p:nvSpPr>
            <p:cNvPr id="68631" name="TextBox 58"/>
            <p:cNvSpPr txBox="1">
              <a:spLocks noChangeArrowheads="1"/>
            </p:cNvSpPr>
            <p:nvPr/>
          </p:nvSpPr>
          <p:spPr bwMode="auto">
            <a:xfrm>
              <a:off x="3655279" y="4347082"/>
              <a:ext cx="1121241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Insulation</a:t>
              </a:r>
              <a:endParaRPr lang="en-US" sz="2400" dirty="0">
                <a:latin typeface="Calibri" pitchFamily="34" charset="0"/>
              </a:endParaRPr>
            </a:p>
          </p:txBody>
        </p:sp>
        <p:sp>
          <p:nvSpPr>
            <p:cNvPr id="68632" name="TextBox 60"/>
            <p:cNvSpPr txBox="1">
              <a:spLocks noChangeArrowheads="1"/>
            </p:cNvSpPr>
            <p:nvPr/>
          </p:nvSpPr>
          <p:spPr bwMode="auto">
            <a:xfrm>
              <a:off x="1066800" y="3745468"/>
              <a:ext cx="1583379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230EBC"/>
                  </a:solidFill>
                  <a:latin typeface="Calibri" pitchFamily="34" charset="0"/>
                </a:rPr>
                <a:t>Neutron Strike</a:t>
              </a:r>
            </a:p>
          </p:txBody>
        </p:sp>
        <p:sp>
          <p:nvSpPr>
            <p:cNvPr id="68633" name="TextBox 61"/>
            <p:cNvSpPr txBox="1">
              <a:spLocks noChangeArrowheads="1"/>
            </p:cNvSpPr>
            <p:nvPr/>
          </p:nvSpPr>
          <p:spPr bwMode="auto">
            <a:xfrm>
              <a:off x="4167182" y="3459033"/>
              <a:ext cx="1971477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Single Event Upset</a:t>
              </a:r>
            </a:p>
          </p:txBody>
        </p:sp>
        <p:cxnSp>
          <p:nvCxnSpPr>
            <p:cNvPr id="68634" name="Straight Arrow Connector 62"/>
            <p:cNvCxnSpPr>
              <a:cxnSpLocks noChangeShapeType="1"/>
            </p:cNvCxnSpPr>
            <p:nvPr/>
          </p:nvCxnSpPr>
          <p:spPr bwMode="auto">
            <a:xfrm flipH="1">
              <a:off x="3505202" y="3813725"/>
              <a:ext cx="992716" cy="68207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8635" name="TextBox 64"/>
            <p:cNvSpPr txBox="1">
              <a:spLocks noChangeArrowheads="1"/>
            </p:cNvSpPr>
            <p:nvPr/>
          </p:nvSpPr>
          <p:spPr bwMode="auto">
            <a:xfrm>
              <a:off x="2838094" y="5421868"/>
              <a:ext cx="2514297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Electron-Hole Tunneling</a:t>
              </a:r>
            </a:p>
          </p:txBody>
        </p:sp>
        <p:sp>
          <p:nvSpPr>
            <p:cNvPr id="33" name="TextBox 58"/>
            <p:cNvSpPr txBox="1">
              <a:spLocks noChangeArrowheads="1"/>
            </p:cNvSpPr>
            <p:nvPr/>
          </p:nvSpPr>
          <p:spPr bwMode="auto">
            <a:xfrm>
              <a:off x="2340437" y="4070675"/>
              <a:ext cx="614020" cy="36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Gate</a:t>
              </a:r>
              <a:endParaRPr lang="en-US" sz="2400" dirty="0">
                <a:latin typeface="Calibri" pitchFamily="34" charset="0"/>
              </a:endParaRPr>
            </a:p>
          </p:txBody>
        </p:sp>
      </p:grpSp>
      <p:sp>
        <p:nvSpPr>
          <p:cNvPr id="68611" name="Content Placeholder 10"/>
          <p:cNvSpPr>
            <a:spLocks/>
          </p:cNvSpPr>
          <p:nvPr/>
        </p:nvSpPr>
        <p:spPr bwMode="auto">
          <a:xfrm>
            <a:off x="406400" y="4110187"/>
            <a:ext cx="11337499" cy="27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marL="341313" indent="-341313" eaLnBrk="0" hangingPunct="0">
              <a:buFont typeface="Arial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neutron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strike: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8513" lvl="1" indent="-341313" eaLnBrk="0" hangingPunct="0">
              <a:buFont typeface="Lucida Grande"/>
              <a:buChar char="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electron-hole pairs by splitting silicon nucleus</a:t>
            </a:r>
          </a:p>
          <a:p>
            <a:pPr marL="798513" lvl="1" indent="-341313" eaLnBrk="0" hangingPunct="0">
              <a:buFont typeface="Lucida Grande"/>
              <a:buChar char="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charge from the pairs travels toward gate diffusion region</a:t>
            </a:r>
          </a:p>
          <a:p>
            <a:pPr marL="798513" lvl="1" indent="-341313" eaLnBrk="0" hangingPunct="0">
              <a:buFont typeface="Lucida Grande"/>
              <a:buChar char="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the transistor charge to flip</a:t>
            </a:r>
          </a:p>
          <a:p>
            <a:pPr marL="798513" lvl="1" indent="-341313" eaLnBrk="0" hangingPunct="0">
              <a:buFont typeface="Lucida Grande"/>
              <a:buChar char="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a bit to flip </a:t>
            </a:r>
          </a:p>
          <a:p>
            <a:pPr marL="798513" lvl="1" indent="-341313" eaLnBrk="0" hangingPunct="0">
              <a:buFont typeface="Lucida Grande"/>
              <a:buChar char="−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0 or 1 stored can be flipped (depending on holes or electron interactions)</a:t>
            </a:r>
          </a:p>
          <a:p>
            <a:pPr marL="798513" lvl="1" indent="-341313" eaLnBrk="0" hangingPunct="0"/>
            <a:endParaRPr lang="en-US" sz="2400" dirty="0">
              <a:solidFill>
                <a:srgbClr val="008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313" indent="-341313" eaLnBrk="0" hangingPunct="0">
              <a:spcBef>
                <a:spcPct val="200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4" descr="Screen shot 2010-07-16 at 1.27.57 PM.png"/>
          <p:cNvPicPr>
            <a:picLocks noChangeAspect="1"/>
          </p:cNvPicPr>
          <p:nvPr/>
        </p:nvPicPr>
        <p:blipFill>
          <a:blip r:embed="rId3"/>
          <a:srcRect t="-15942" b="-15942"/>
          <a:stretch>
            <a:fillRect/>
          </a:stretch>
        </p:blipFill>
        <p:spPr bwMode="auto">
          <a:xfrm>
            <a:off x="4784686" y="0"/>
            <a:ext cx="7126913" cy="39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Title 4"/>
          <p:cNvSpPr>
            <a:spLocks noGrp="1"/>
          </p:cNvSpPr>
          <p:nvPr>
            <p:ph type="title"/>
          </p:nvPr>
        </p:nvSpPr>
        <p:spPr>
          <a:xfrm>
            <a:off x="609600" y="61200"/>
            <a:ext cx="10972800" cy="1074702"/>
          </a:xfrm>
        </p:spPr>
        <p:txBody>
          <a:bodyPr/>
          <a:lstStyle/>
          <a:p>
            <a:r>
              <a:rPr lang="en-US"/>
              <a:t>Transistor </a:t>
            </a:r>
            <a:r>
              <a:rPr lang="en-US" smtClean="0"/>
              <a:t>basics</a:t>
            </a:r>
            <a:endParaRPr lang="en-US" sz="36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05812"/>
            <a:ext cx="10972800" cy="4950539"/>
          </a:xfrm>
        </p:spPr>
        <p:txBody>
          <a:bodyPr/>
          <a:lstStyle/>
          <a:p>
            <a:r>
              <a:rPr lang="en-US" smtClean="0"/>
              <a:t>Operation</a:t>
            </a:r>
          </a:p>
          <a:p>
            <a:r>
              <a:rPr lang="en-US" smtClean="0"/>
              <a:t>Scaling issues</a:t>
            </a:r>
          </a:p>
          <a:p>
            <a:r>
              <a:rPr lang="en-US" smtClean="0"/>
              <a:t>Inverter</a:t>
            </a:r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003-A99D-4466-A3D9-290F4D59E932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251513" y="6593183"/>
            <a:ext cx="2844800" cy="193084"/>
          </a:xfrm>
        </p:spPr>
        <p:txBody>
          <a:bodyPr/>
          <a:lstStyle/>
          <a:p>
            <a:fld id="{B4D31C78-9B82-4A10-AC4A-9435B54AC9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95" y="4657400"/>
            <a:ext cx="1698951" cy="1698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12" y="4341594"/>
            <a:ext cx="3276190" cy="20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2222170" y="4217709"/>
            <a:ext cx="1595774" cy="22191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2967" y="6207345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230EBC"/>
                </a:solidFill>
              </a:rPr>
              <a:t>Symbols for transistors</a:t>
            </a:r>
            <a:endParaRPr lang="en-US" sz="2000" dirty="0">
              <a:solidFill>
                <a:srgbClr val="230EB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9724" y="357201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nMOS transistor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Soft Error Rates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5AA8-9A8F-4B46-B620-C33286B1043F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6400" y="1244599"/>
            <a:ext cx="11596806" cy="5464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230EBC"/>
                </a:solidFill>
              </a:rPr>
              <a:t>SER:   </a:t>
            </a:r>
            <a:r>
              <a:rPr lang="el-GR" sz="3200" smtClean="0">
                <a:solidFill>
                  <a:srgbClr val="230EBC"/>
                </a:solidFill>
              </a:rPr>
              <a:t>λ</a:t>
            </a:r>
            <a:r>
              <a:rPr lang="en-US" sz="3200" smtClean="0">
                <a:solidFill>
                  <a:srgbClr val="230EBC"/>
                </a:solidFill>
              </a:rPr>
              <a:t>   </a:t>
            </a:r>
            <a:r>
              <a:rPr lang="en-US" sz="3200" dirty="0">
                <a:solidFill>
                  <a:srgbClr val="230EB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~</a:t>
            </a:r>
            <a:r>
              <a:rPr lang="en-US" sz="3200" smtClean="0">
                <a:solidFill>
                  <a:srgbClr val="230EBC"/>
                </a:solidFill>
              </a:rPr>
              <a:t>   </a:t>
            </a:r>
            <a:r>
              <a:rPr lang="en-US" sz="3200" dirty="0" smtClean="0">
                <a:solidFill>
                  <a:srgbClr val="230EBC"/>
                </a:solidFill>
              </a:rPr>
              <a:t>flux * </a:t>
            </a:r>
            <a:r>
              <a:rPr lang="en-US" sz="3200" dirty="0" err="1" smtClean="0">
                <a:solidFill>
                  <a:srgbClr val="230EBC"/>
                </a:solidFill>
              </a:rPr>
              <a:t>bit_area</a:t>
            </a:r>
            <a:r>
              <a:rPr lang="en-US" sz="3200" dirty="0" smtClean="0">
                <a:solidFill>
                  <a:srgbClr val="230EBC"/>
                </a:solidFill>
              </a:rPr>
              <a:t> * </a:t>
            </a:r>
            <a:r>
              <a:rPr lang="en-US" sz="3200" dirty="0" err="1" smtClean="0">
                <a:solidFill>
                  <a:srgbClr val="230EBC"/>
                </a:solidFill>
              </a:rPr>
              <a:t>e</a:t>
            </a:r>
            <a:r>
              <a:rPr lang="en-US" sz="3200" baseline="30000" dirty="0" err="1" smtClean="0">
                <a:solidFill>
                  <a:srgbClr val="230EBC"/>
                </a:solidFill>
              </a:rPr>
              <a:t>Q</a:t>
            </a:r>
            <a:r>
              <a:rPr lang="en-US" sz="3200" baseline="16000" dirty="0" err="1" smtClean="0">
                <a:solidFill>
                  <a:srgbClr val="230EBC"/>
                </a:solidFill>
              </a:rPr>
              <a:t>critical</a:t>
            </a:r>
            <a:r>
              <a:rPr lang="en-US" sz="3200" baseline="30000" dirty="0" smtClean="0">
                <a:solidFill>
                  <a:srgbClr val="230EBC"/>
                </a:solidFill>
              </a:rPr>
              <a:t>/</a:t>
            </a:r>
            <a:r>
              <a:rPr lang="en-US" sz="3200" baseline="30000" dirty="0" err="1" smtClean="0">
                <a:solidFill>
                  <a:srgbClr val="230EBC"/>
                </a:solidFill>
              </a:rPr>
              <a:t>Q</a:t>
            </a:r>
            <a:r>
              <a:rPr lang="en-US" sz="3200" baseline="16000" dirty="0" err="1" smtClean="0">
                <a:solidFill>
                  <a:srgbClr val="230EBC"/>
                </a:solidFill>
              </a:rPr>
              <a:t>collect</a:t>
            </a:r>
            <a:endParaRPr lang="en-US" sz="3600" baseline="16000" dirty="0" smtClean="0">
              <a:solidFill>
                <a:srgbClr val="230EBC"/>
              </a:solidFill>
            </a:endParaRPr>
          </a:p>
          <a:p>
            <a:pPr lvl="1" eaLnBrk="1" hangingPunct="1"/>
            <a:r>
              <a:rPr lang="en-US" dirty="0" smtClean="0"/>
              <a:t>Particle Flux depends on altitude</a:t>
            </a:r>
          </a:p>
          <a:p>
            <a:pPr lvl="1" eaLnBrk="1" hangingPunct="1"/>
            <a:r>
              <a:rPr lang="en-US" dirty="0" err="1" smtClean="0"/>
              <a:t>Bit_area</a:t>
            </a:r>
            <a:r>
              <a:rPr lang="en-US" dirty="0" smtClean="0"/>
              <a:t> is silicon area required to implement 1 bit</a:t>
            </a:r>
          </a:p>
          <a:p>
            <a:pPr lvl="1" eaLnBrk="1" hangingPunct="1"/>
            <a:r>
              <a:rPr lang="en-US" dirty="0" err="1" smtClean="0"/>
              <a:t>Q</a:t>
            </a:r>
            <a:r>
              <a:rPr lang="en-US" baseline="-25000" dirty="0" err="1" smtClean="0"/>
              <a:t>collect</a:t>
            </a:r>
            <a:r>
              <a:rPr lang="en-US" baseline="-25000" dirty="0" smtClean="0"/>
              <a:t> </a:t>
            </a:r>
            <a:r>
              <a:rPr lang="en-US" dirty="0" smtClean="0"/>
              <a:t>is charge collection efficiency also technology dependent</a:t>
            </a:r>
          </a:p>
          <a:p>
            <a:pPr lvl="1" eaLnBrk="1" hangingPunct="1"/>
            <a:r>
              <a:rPr lang="en-US" dirty="0" smtClean="0"/>
              <a:t>Charge needed to flip a bit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critical</a:t>
            </a:r>
            <a:endParaRPr lang="en-US" baseline="-25000" dirty="0" smtClean="0"/>
          </a:p>
          <a:p>
            <a:pPr lvl="2" eaLnBrk="1" hangingPunct="1"/>
            <a:r>
              <a:rPr lang="en-US" sz="2400" err="1" smtClean="0"/>
              <a:t>Q</a:t>
            </a:r>
            <a:r>
              <a:rPr lang="en-US" sz="2400" baseline="-25000" err="1" smtClean="0"/>
              <a:t>critical</a:t>
            </a:r>
            <a:r>
              <a:rPr lang="en-US" sz="2400" baseline="-25000" smtClean="0"/>
              <a:t>   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~</a:t>
            </a:r>
            <a:r>
              <a:rPr lang="en-US" sz="240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400" smtClean="0"/>
              <a:t> 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node</a:t>
            </a:r>
            <a:r>
              <a:rPr lang="en-US" sz="2400" dirty="0" smtClean="0"/>
              <a:t> *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dd</a:t>
            </a:r>
            <a:endParaRPr lang="en-US" sz="2400" dirty="0" smtClean="0"/>
          </a:p>
          <a:p>
            <a:pPr lvl="2" eaLnBrk="1" hangingPunct="1"/>
            <a:r>
              <a:rPr lang="en-US" sz="2400" dirty="0" smtClean="0"/>
              <a:t>According to scaling rules both C and V decrease and hence Q decreases rapidly</a:t>
            </a:r>
            <a:endParaRPr lang="en-US" dirty="0" smtClean="0"/>
          </a:p>
          <a:p>
            <a:pPr eaLnBrk="1" hangingPunct="1"/>
            <a:r>
              <a:rPr lang="en-US" sz="3200" dirty="0" smtClean="0"/>
              <a:t>Probability of a soft error in a clock cycle P</a:t>
            </a:r>
            <a:r>
              <a:rPr lang="en-US" sz="3200" baseline="-25000" dirty="0" smtClean="0"/>
              <a:t>SE</a:t>
            </a:r>
          </a:p>
          <a:p>
            <a:pPr lvl="1" eaLnBrk="1" hangingPunct="1"/>
            <a:r>
              <a:rPr lang="en-US" dirty="0" smtClean="0">
                <a:solidFill>
                  <a:srgbClr val="230EBC"/>
                </a:solidFill>
              </a:rPr>
              <a:t>P</a:t>
            </a:r>
            <a:r>
              <a:rPr lang="en-US" baseline="-25000" dirty="0" smtClean="0">
                <a:solidFill>
                  <a:srgbClr val="230EBC"/>
                </a:solidFill>
              </a:rPr>
              <a:t>SE</a:t>
            </a:r>
            <a:r>
              <a:rPr lang="en-US" dirty="0" smtClean="0">
                <a:solidFill>
                  <a:srgbClr val="230EBC"/>
                </a:solidFill>
              </a:rPr>
              <a:t> = </a:t>
            </a:r>
            <a:r>
              <a:rPr lang="en-US" dirty="0" err="1" smtClean="0">
                <a:solidFill>
                  <a:srgbClr val="230EBC"/>
                </a:solidFill>
              </a:rPr>
              <a:t>Σe</a:t>
            </a:r>
            <a:r>
              <a:rPr lang="en-US" baseline="30000" dirty="0" smtClean="0">
                <a:solidFill>
                  <a:srgbClr val="230EBC"/>
                </a:solidFill>
              </a:rPr>
              <a:t>-</a:t>
            </a:r>
            <a:r>
              <a:rPr lang="el-GR" baseline="30000" dirty="0" smtClean="0">
                <a:solidFill>
                  <a:srgbClr val="230EBC"/>
                </a:solidFill>
              </a:rPr>
              <a:t>λ</a:t>
            </a:r>
            <a:r>
              <a:rPr lang="en-US" dirty="0" smtClean="0">
                <a:solidFill>
                  <a:srgbClr val="230EBC"/>
                </a:solidFill>
              </a:rPr>
              <a:t> T</a:t>
            </a:r>
            <a:r>
              <a:rPr lang="en-US" baseline="-25000" dirty="0" smtClean="0">
                <a:solidFill>
                  <a:srgbClr val="230EBC"/>
                </a:solidFill>
              </a:rPr>
              <a:t>c</a:t>
            </a:r>
            <a:r>
              <a:rPr lang="en-US" dirty="0" smtClean="0">
                <a:solidFill>
                  <a:srgbClr val="230EBC"/>
                </a:solidFill>
              </a:rPr>
              <a:t>(</a:t>
            </a:r>
            <a:r>
              <a:rPr lang="en-US" dirty="0" err="1">
                <a:solidFill>
                  <a:srgbClr val="230EBC"/>
                </a:solidFill>
              </a:rPr>
              <a:t>λ</a:t>
            </a:r>
            <a:r>
              <a:rPr lang="en-US" dirty="0" err="1" smtClean="0">
                <a:solidFill>
                  <a:srgbClr val="230EBC"/>
                </a:solidFill>
              </a:rPr>
              <a:t>T</a:t>
            </a:r>
            <a:r>
              <a:rPr lang="en-US" baseline="-25000" dirty="0" err="1" smtClean="0">
                <a:solidFill>
                  <a:srgbClr val="230EBC"/>
                </a:solidFill>
              </a:rPr>
              <a:t>c</a:t>
            </a:r>
            <a:r>
              <a:rPr lang="en-US" dirty="0" smtClean="0">
                <a:solidFill>
                  <a:srgbClr val="230EBC"/>
                </a:solidFill>
              </a:rPr>
              <a:t>)</a:t>
            </a:r>
            <a:r>
              <a:rPr lang="en-US" baseline="30000" dirty="0" smtClean="0">
                <a:solidFill>
                  <a:srgbClr val="230EBC"/>
                </a:solidFill>
              </a:rPr>
              <a:t>k</a:t>
            </a:r>
            <a:r>
              <a:rPr lang="en-US" dirty="0" smtClean="0">
                <a:solidFill>
                  <a:srgbClr val="230EBC"/>
                </a:solidFill>
              </a:rPr>
              <a:t>/k!  for all odd k</a:t>
            </a:r>
            <a:r>
              <a:rPr lang="en-US" dirty="0" smtClean="0"/>
              <a:t> (only odd number of bit-flips gives an error)</a:t>
            </a:r>
          </a:p>
          <a:p>
            <a:pPr lvl="1" eaLnBrk="1" hangingPunct="1"/>
            <a:r>
              <a:rPr lang="en-US" dirty="0" smtClean="0"/>
              <a:t>T</a:t>
            </a:r>
            <a:r>
              <a:rPr lang="en-US" baseline="-25000" dirty="0" smtClean="0"/>
              <a:t>c</a:t>
            </a:r>
            <a:r>
              <a:rPr lang="en-US" dirty="0" smtClean="0"/>
              <a:t> and </a:t>
            </a:r>
            <a:r>
              <a:rPr lang="en-US" dirty="0" err="1" smtClean="0"/>
              <a:t>bit_area</a:t>
            </a:r>
            <a:r>
              <a:rPr lang="en-US" dirty="0" smtClean="0"/>
              <a:t> decrease, but </a:t>
            </a:r>
            <a:r>
              <a:rPr lang="el-GR" dirty="0" smtClean="0"/>
              <a:t>λ</a:t>
            </a:r>
            <a:r>
              <a:rPr lang="en-US" dirty="0" smtClean="0"/>
              <a:t> depends exponentially on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critical</a:t>
            </a:r>
            <a:endParaRPr lang="en-US" baseline="-25000" dirty="0" smtClean="0"/>
          </a:p>
          <a:p>
            <a:pPr lvl="1" eaLnBrk="1" hangingPunct="1"/>
            <a:r>
              <a:rPr lang="en-US" dirty="0" smtClean="0"/>
              <a:t>Hence probability of soft error is largely dependent on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critical</a:t>
            </a:r>
            <a:endParaRPr lang="en-US" baseline="-250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AVF  </a:t>
            </a:r>
            <a:r>
              <a:rPr lang="en-US" sz="4800" dirty="0" smtClean="0"/>
              <a:t> </a:t>
            </a:r>
            <a:r>
              <a:rPr lang="en-US" dirty="0" smtClean="0"/>
              <a:t>(Architectural Vulnerability Factor)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4776-E091-4401-957E-022F0DA08BB7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9D88B-7060-4D0B-8D81-D84ACE5804F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4967" y="1048358"/>
            <a:ext cx="11543292" cy="53079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AVF</a:t>
            </a:r>
            <a:r>
              <a:rPr lang="en-US" baseline="-25000" dirty="0" err="1" smtClean="0"/>
              <a:t>bit</a:t>
            </a:r>
            <a:r>
              <a:rPr lang="en-US" dirty="0" smtClean="0"/>
              <a:t> = Probability that bit matters</a:t>
            </a:r>
          </a:p>
          <a:p>
            <a:pPr lvl="1"/>
            <a:r>
              <a:rPr lang="en-US" dirty="0" smtClean="0"/>
              <a:t>=  # of  Errors visible to user / Total # </a:t>
            </a:r>
            <a:r>
              <a:rPr lang="en-US" smtClean="0"/>
              <a:t>of </a:t>
            </a:r>
            <a:r>
              <a:rPr lang="en-US" smtClean="0"/>
              <a:t>possible Bit </a:t>
            </a:r>
            <a:r>
              <a:rPr lang="en-US" dirty="0" smtClean="0"/>
              <a:t>Flips</a:t>
            </a:r>
          </a:p>
          <a:p>
            <a:pPr lvl="1"/>
            <a:r>
              <a:rPr lang="en-US" dirty="0" smtClean="0"/>
              <a:t>If we assume AVF = 100% then we will be over-designing the system </a:t>
            </a:r>
          </a:p>
          <a:p>
            <a:pPr lvl="1"/>
            <a:r>
              <a:rPr lang="en-US" dirty="0" smtClean="0"/>
              <a:t>Need to estimate AVF to optimize the system design for reliability</a:t>
            </a:r>
          </a:p>
          <a:p>
            <a:r>
              <a:rPr lang="en-US" dirty="0" smtClean="0"/>
              <a:t>Example: timeline of events cache bit (in a cache block):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3540343"/>
            <a:ext cx="10502152" cy="331765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ACE/unACE BITS IN microARCHITECTURE</a:t>
            </a:r>
            <a:endParaRPr lang="en-US"/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AVF requires identifying </a:t>
            </a:r>
            <a:r>
              <a:rPr lang="en-US" b="1" smtClean="0"/>
              <a:t>ACE bits</a:t>
            </a:r>
            <a:r>
              <a:rPr lang="en-US" smtClean="0"/>
              <a:t> (required for Architecturally </a:t>
            </a:r>
            <a:r>
              <a:rPr lang="en-US" dirty="0" smtClean="0"/>
              <a:t>Correct Execution) and </a:t>
            </a:r>
            <a:r>
              <a:rPr lang="en-US" b="1" dirty="0" err="1" smtClean="0"/>
              <a:t>unACE</a:t>
            </a:r>
            <a:r>
              <a:rPr lang="en-US" b="1" dirty="0" smtClean="0"/>
              <a:t> bits</a:t>
            </a:r>
          </a:p>
          <a:p>
            <a:endParaRPr lang="en-US" dirty="0" smtClean="0"/>
          </a:p>
          <a:p>
            <a:r>
              <a:rPr lang="en-US" dirty="0" err="1" smtClean="0"/>
              <a:t>Microarchitectural</a:t>
            </a:r>
            <a:r>
              <a:rPr lang="en-US" dirty="0" smtClean="0"/>
              <a:t> </a:t>
            </a:r>
            <a:r>
              <a:rPr lang="en-US" b="1" dirty="0" err="1" smtClean="0"/>
              <a:t>unACE</a:t>
            </a:r>
            <a:r>
              <a:rPr lang="en-US" b="1" dirty="0" smtClean="0"/>
              <a:t> bits</a:t>
            </a:r>
            <a:r>
              <a:rPr lang="en-US" dirty="0" smtClean="0"/>
              <a:t> (i.e. bits that do not change behavior):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Idle/Invalid State</a:t>
            </a:r>
            <a:r>
              <a:rPr lang="en-US" dirty="0" smtClean="0"/>
              <a:t>: instructions where the opcode bits do not matter or reserved opcode bits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Mis</a:t>
            </a:r>
            <a:r>
              <a:rPr lang="en-US" dirty="0" smtClean="0">
                <a:solidFill>
                  <a:srgbClr val="00B050"/>
                </a:solidFill>
              </a:rPr>
              <a:t>-Speculated State</a:t>
            </a:r>
            <a:r>
              <a:rPr lang="en-US" dirty="0" smtClean="0"/>
              <a:t>: instructions that are being executed speculatively and are not going to retire due to </a:t>
            </a:r>
            <a:r>
              <a:rPr lang="en-US" dirty="0" err="1" smtClean="0"/>
              <a:t>mis</a:t>
            </a:r>
            <a:r>
              <a:rPr lang="en-US" dirty="0" smtClean="0"/>
              <a:t>-speculation (or exceptions)</a:t>
            </a:r>
          </a:p>
          <a:p>
            <a:pPr lvl="1"/>
            <a:r>
              <a:rPr lang="en-US" dirty="0" smtClean="0"/>
              <a:t>All forms of </a:t>
            </a:r>
            <a:r>
              <a:rPr lang="en-US" dirty="0" smtClean="0">
                <a:solidFill>
                  <a:srgbClr val="00B050"/>
                </a:solidFill>
              </a:rPr>
              <a:t>predictors</a:t>
            </a:r>
            <a:r>
              <a:rPr lang="en-US" dirty="0" smtClean="0"/>
              <a:t>: Branch predictor, RAS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Dead bits</a:t>
            </a:r>
            <a:r>
              <a:rPr lang="en-US" dirty="0" smtClean="0"/>
              <a:t>: Physical registers that have been read by the last consumer but are not deallocated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2E3D-9C6F-4993-A380-ADA052AB55EB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FEDED-6B17-4EC5-9696-3B6CADB8518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ARCHITECTURAL unACE BITS</a:t>
            </a:r>
            <a:endParaRPr lang="en-US"/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More </a:t>
            </a:r>
            <a:r>
              <a:rPr lang="en-US" sz="3200" dirty="0" err="1" smtClean="0"/>
              <a:t>unACE</a:t>
            </a:r>
            <a:r>
              <a:rPr lang="en-US" sz="3200" dirty="0" smtClean="0"/>
              <a:t> cases:</a:t>
            </a:r>
          </a:p>
          <a:p>
            <a:pPr lvl="1"/>
            <a:r>
              <a:rPr lang="en-US" sz="2800" dirty="0" smtClean="0"/>
              <a:t>NOP instructions: Plenty of them around (particularly in VLIW style processors)</a:t>
            </a:r>
          </a:p>
          <a:p>
            <a:pPr lvl="2"/>
            <a:r>
              <a:rPr lang="en-US" sz="2400" b="1" dirty="0" smtClean="0">
                <a:solidFill>
                  <a:srgbClr val="00B050"/>
                </a:solidFill>
              </a:rPr>
              <a:t>Only opcode must be protected; everything else is a don’t care</a:t>
            </a:r>
          </a:p>
          <a:p>
            <a:pPr lvl="1"/>
            <a:r>
              <a:rPr lang="en-US" sz="2800" dirty="0" smtClean="0"/>
              <a:t>Performance-enhancing instructions: </a:t>
            </a:r>
            <a:r>
              <a:rPr lang="en-US" sz="2800" dirty="0" err="1" smtClean="0"/>
              <a:t>Prefetch</a:t>
            </a:r>
            <a:r>
              <a:rPr lang="en-US" sz="2800" dirty="0" smtClean="0"/>
              <a:t>, Hint bits</a:t>
            </a:r>
          </a:p>
          <a:p>
            <a:pPr lvl="1"/>
            <a:r>
              <a:rPr lang="en-US" sz="2800" dirty="0" smtClean="0"/>
              <a:t>Predicated-false instructions: Itanium ISA supports predication to remove branch prediction (only predicate is ACE)</a:t>
            </a:r>
          </a:p>
          <a:p>
            <a:pPr lvl="1"/>
            <a:r>
              <a:rPr lang="en-US" sz="2800" dirty="0" smtClean="0"/>
              <a:t>Dynamically dead instructions: due to compiler inefficiencies</a:t>
            </a:r>
          </a:p>
          <a:p>
            <a:pPr lvl="1"/>
            <a:r>
              <a:rPr lang="en-US" sz="2800" dirty="0" smtClean="0"/>
              <a:t>Logical masking: Bit masking operations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75C3-C04C-40A0-AC42-051974F64123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BA632-5D3E-4BAD-9F51-CC6819DD071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Electromigration</a:t>
            </a:r>
            <a:r>
              <a:rPr lang="en-US" dirty="0" smtClean="0"/>
              <a:t> (EM)</a:t>
            </a:r>
            <a:endParaRPr lang="en-US" dirty="0"/>
          </a:p>
        </p:txBody>
      </p:sp>
      <p:sp>
        <p:nvSpPr>
          <p:cNvPr id="74754" name="Content Placeholder 24"/>
          <p:cNvSpPr>
            <a:spLocks noGrp="1"/>
          </p:cNvSpPr>
          <p:nvPr>
            <p:ph idx="1"/>
          </p:nvPr>
        </p:nvSpPr>
        <p:spPr>
          <a:xfrm>
            <a:off x="502920" y="3910766"/>
            <a:ext cx="10972800" cy="3039945"/>
          </a:xfrm>
        </p:spPr>
        <p:txBody>
          <a:bodyPr/>
          <a:lstStyle/>
          <a:p>
            <a:r>
              <a:rPr lang="en-US" dirty="0" smtClean="0"/>
              <a:t>Wire width decreases with scaling</a:t>
            </a:r>
          </a:p>
          <a:p>
            <a:pPr lvl="1"/>
            <a:r>
              <a:rPr lang="en-US" dirty="0" smtClean="0"/>
              <a:t>But current density increases</a:t>
            </a:r>
          </a:p>
          <a:p>
            <a:pPr lvl="1"/>
            <a:r>
              <a:rPr lang="en-US" dirty="0" smtClean="0"/>
              <a:t>Nearly 1000 amps can move through a wire</a:t>
            </a:r>
          </a:p>
          <a:p>
            <a:r>
              <a:rPr lang="en-US" dirty="0" smtClean="0"/>
              <a:t>Metal atoms in wire gather momentum and move with the electron flow</a:t>
            </a:r>
          </a:p>
          <a:p>
            <a:r>
              <a:rPr lang="en-US" dirty="0" smtClean="0"/>
              <a:t>Leads to shorts and opens in the wires</a:t>
            </a:r>
          </a:p>
          <a:p>
            <a:endParaRPr lang="en-US" dirty="0" smtClean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2AB8-2BF7-49D8-B8BA-593E26832412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74755" name="Group 22"/>
          <p:cNvGrpSpPr>
            <a:grpSpLocks/>
          </p:cNvGrpSpPr>
          <p:nvPr/>
        </p:nvGrpSpPr>
        <p:grpSpPr bwMode="auto">
          <a:xfrm>
            <a:off x="2438399" y="1142999"/>
            <a:ext cx="8792811" cy="2667001"/>
            <a:chOff x="626414" y="3200400"/>
            <a:chExt cx="6923570" cy="1676400"/>
          </a:xfrm>
        </p:grpSpPr>
        <p:sp>
          <p:nvSpPr>
            <p:cNvPr id="74756" name="Rectangle 3"/>
            <p:cNvSpPr>
              <a:spLocks noChangeArrowheads="1"/>
            </p:cNvSpPr>
            <p:nvPr/>
          </p:nvSpPr>
          <p:spPr bwMode="auto">
            <a:xfrm>
              <a:off x="2247935" y="4267200"/>
              <a:ext cx="1143000" cy="609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4686335" y="4267200"/>
              <a:ext cx="1143000" cy="609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sp>
          <p:nvSpPr>
            <p:cNvPr id="74758" name="Rectangle 5"/>
            <p:cNvSpPr>
              <a:spLocks noChangeArrowheads="1"/>
            </p:cNvSpPr>
            <p:nvPr/>
          </p:nvSpPr>
          <p:spPr bwMode="auto">
            <a:xfrm>
              <a:off x="2628935" y="3810000"/>
              <a:ext cx="304800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sp>
          <p:nvSpPr>
            <p:cNvPr id="74759" name="Rectangle 7"/>
            <p:cNvSpPr>
              <a:spLocks noChangeArrowheads="1"/>
            </p:cNvSpPr>
            <p:nvPr/>
          </p:nvSpPr>
          <p:spPr bwMode="auto">
            <a:xfrm>
              <a:off x="5067335" y="3810000"/>
              <a:ext cx="304800" cy="4572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2247935" y="3200400"/>
              <a:ext cx="3581400" cy="6096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400"/>
            </a:p>
          </p:txBody>
        </p:sp>
        <p:grpSp>
          <p:nvGrpSpPr>
            <p:cNvPr id="74761" name="Group 37"/>
            <p:cNvGrpSpPr>
              <a:grpSpLocks/>
            </p:cNvGrpSpPr>
            <p:nvPr/>
          </p:nvGrpSpPr>
          <p:grpSpPr bwMode="auto">
            <a:xfrm>
              <a:off x="2637402" y="3655483"/>
              <a:ext cx="2810933" cy="916517"/>
              <a:chOff x="1151467" y="5027083"/>
              <a:chExt cx="2810933" cy="916517"/>
            </a:xfrm>
          </p:grpSpPr>
          <p:sp>
            <p:nvSpPr>
              <p:cNvPr id="74774" name="Freeform 34"/>
              <p:cNvSpPr>
                <a:spLocks/>
              </p:cNvSpPr>
              <p:nvPr/>
            </p:nvSpPr>
            <p:spPr bwMode="auto">
              <a:xfrm>
                <a:off x="1151467" y="5027083"/>
                <a:ext cx="2810933" cy="916517"/>
              </a:xfrm>
              <a:custGeom>
                <a:avLst/>
                <a:gdLst>
                  <a:gd name="T0" fmla="*/ 385233 w 2810933"/>
                  <a:gd name="T1" fmla="*/ 916517 h 916517"/>
                  <a:gd name="T2" fmla="*/ 347133 w 2810933"/>
                  <a:gd name="T3" fmla="*/ 129117 h 916517"/>
                  <a:gd name="T4" fmla="*/ 2468033 w 2810933"/>
                  <a:gd name="T5" fmla="*/ 141817 h 916517"/>
                  <a:gd name="T6" fmla="*/ 2404533 w 2810933"/>
                  <a:gd name="T7" fmla="*/ 903817 h 916517"/>
                  <a:gd name="T8" fmla="*/ 2404533 w 2810933"/>
                  <a:gd name="T9" fmla="*/ 903817 h 9165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10933"/>
                  <a:gd name="T16" fmla="*/ 0 h 916517"/>
                  <a:gd name="T17" fmla="*/ 2810933 w 2810933"/>
                  <a:gd name="T18" fmla="*/ 916517 h 9165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10933" h="916517">
                    <a:moveTo>
                      <a:pt x="385233" y="916517"/>
                    </a:moveTo>
                    <a:cubicBezTo>
                      <a:pt x="192616" y="587375"/>
                      <a:pt x="0" y="258234"/>
                      <a:pt x="347133" y="129117"/>
                    </a:cubicBezTo>
                    <a:cubicBezTo>
                      <a:pt x="694266" y="0"/>
                      <a:pt x="2125133" y="12700"/>
                      <a:pt x="2468033" y="141817"/>
                    </a:cubicBezTo>
                    <a:cubicBezTo>
                      <a:pt x="2810933" y="270934"/>
                      <a:pt x="2404533" y="903817"/>
                      <a:pt x="2404533" y="903817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4775" name="TextBox 35"/>
              <p:cNvSpPr txBox="1">
                <a:spLocks noChangeArrowheads="1"/>
              </p:cNvSpPr>
              <p:nvPr/>
            </p:nvSpPr>
            <p:spPr bwMode="auto">
              <a:xfrm>
                <a:off x="1600200" y="5105400"/>
                <a:ext cx="1829317" cy="290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Calibri" pitchFamily="34" charset="0"/>
                  </a:rPr>
                  <a:t>Metal Atom Flow</a:t>
                </a:r>
              </a:p>
            </p:txBody>
          </p:sp>
        </p:grpSp>
        <p:sp>
          <p:nvSpPr>
            <p:cNvPr id="74762" name="Freeform 71"/>
            <p:cNvSpPr>
              <a:spLocks/>
            </p:cNvSpPr>
            <p:nvPr/>
          </p:nvSpPr>
          <p:spPr bwMode="auto">
            <a:xfrm>
              <a:off x="2783757" y="3918313"/>
              <a:ext cx="226178" cy="298087"/>
            </a:xfrm>
            <a:custGeom>
              <a:avLst/>
              <a:gdLst>
                <a:gd name="T0" fmla="*/ 124578 w 226178"/>
                <a:gd name="T1" fmla="*/ 18687 h 298087"/>
                <a:gd name="T2" fmla="*/ 86478 w 226178"/>
                <a:gd name="T3" fmla="*/ 5987 h 298087"/>
                <a:gd name="T4" fmla="*/ 86478 w 226178"/>
                <a:gd name="T5" fmla="*/ 82187 h 298087"/>
                <a:gd name="T6" fmla="*/ 22978 w 226178"/>
                <a:gd name="T7" fmla="*/ 132987 h 298087"/>
                <a:gd name="T8" fmla="*/ 86478 w 226178"/>
                <a:gd name="T9" fmla="*/ 145687 h 298087"/>
                <a:gd name="T10" fmla="*/ 99178 w 226178"/>
                <a:gd name="T11" fmla="*/ 196487 h 298087"/>
                <a:gd name="T12" fmla="*/ 111878 w 226178"/>
                <a:gd name="T13" fmla="*/ 285387 h 298087"/>
                <a:gd name="T14" fmla="*/ 149978 w 226178"/>
                <a:gd name="T15" fmla="*/ 298087 h 298087"/>
                <a:gd name="T16" fmla="*/ 226178 w 226178"/>
                <a:gd name="T17" fmla="*/ 259987 h 2980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178"/>
                <a:gd name="T28" fmla="*/ 0 h 298087"/>
                <a:gd name="T29" fmla="*/ 226178 w 226178"/>
                <a:gd name="T30" fmla="*/ 298087 h 2980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178" h="298087">
                  <a:moveTo>
                    <a:pt x="124578" y="18687"/>
                  </a:moveTo>
                  <a:cubicBezTo>
                    <a:pt x="111878" y="14454"/>
                    <a:pt x="98452" y="0"/>
                    <a:pt x="86478" y="5987"/>
                  </a:cubicBezTo>
                  <a:cubicBezTo>
                    <a:pt x="57449" y="20501"/>
                    <a:pt x="81640" y="67673"/>
                    <a:pt x="86478" y="82187"/>
                  </a:cubicBezTo>
                  <a:cubicBezTo>
                    <a:pt x="82841" y="83399"/>
                    <a:pt x="0" y="102350"/>
                    <a:pt x="22978" y="132987"/>
                  </a:cubicBezTo>
                  <a:cubicBezTo>
                    <a:pt x="35930" y="150256"/>
                    <a:pt x="65311" y="141454"/>
                    <a:pt x="86478" y="145687"/>
                  </a:cubicBezTo>
                  <a:cubicBezTo>
                    <a:pt x="90711" y="162620"/>
                    <a:pt x="99178" y="179033"/>
                    <a:pt x="99178" y="196487"/>
                  </a:cubicBezTo>
                  <a:cubicBezTo>
                    <a:pt x="99178" y="247134"/>
                    <a:pt x="62453" y="245847"/>
                    <a:pt x="111878" y="285387"/>
                  </a:cubicBezTo>
                  <a:cubicBezTo>
                    <a:pt x="122331" y="293750"/>
                    <a:pt x="137278" y="293854"/>
                    <a:pt x="149978" y="298087"/>
                  </a:cubicBezTo>
                  <a:lnTo>
                    <a:pt x="226178" y="259987"/>
                  </a:ln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763" name="Freeform 72"/>
            <p:cNvSpPr>
              <a:spLocks/>
            </p:cNvSpPr>
            <p:nvPr/>
          </p:nvSpPr>
          <p:spPr bwMode="auto">
            <a:xfrm>
              <a:off x="2616235" y="3962400"/>
              <a:ext cx="123593" cy="266700"/>
            </a:xfrm>
            <a:custGeom>
              <a:avLst/>
              <a:gdLst>
                <a:gd name="T0" fmla="*/ 12700 w 123593"/>
                <a:gd name="T1" fmla="*/ 0 h 266700"/>
                <a:gd name="T2" fmla="*/ 50800 w 123593"/>
                <a:gd name="T3" fmla="*/ 12700 h 266700"/>
                <a:gd name="T4" fmla="*/ 76200 w 123593"/>
                <a:gd name="T5" fmla="*/ 50800 h 266700"/>
                <a:gd name="T6" fmla="*/ 114300 w 123593"/>
                <a:gd name="T7" fmla="*/ 38100 h 266700"/>
                <a:gd name="T8" fmla="*/ 88900 w 123593"/>
                <a:gd name="T9" fmla="*/ 76200 h 266700"/>
                <a:gd name="T10" fmla="*/ 50800 w 123593"/>
                <a:gd name="T11" fmla="*/ 152400 h 266700"/>
                <a:gd name="T12" fmla="*/ 88900 w 123593"/>
                <a:gd name="T13" fmla="*/ 165100 h 266700"/>
                <a:gd name="T14" fmla="*/ 114300 w 123593"/>
                <a:gd name="T15" fmla="*/ 241300 h 266700"/>
                <a:gd name="T16" fmla="*/ 76200 w 123593"/>
                <a:gd name="T17" fmla="*/ 266700 h 266700"/>
                <a:gd name="T18" fmla="*/ 38100 w 123593"/>
                <a:gd name="T19" fmla="*/ 241300 h 266700"/>
                <a:gd name="T20" fmla="*/ 0 w 123593"/>
                <a:gd name="T21" fmla="*/ 241300 h 2667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593"/>
                <a:gd name="T34" fmla="*/ 0 h 266700"/>
                <a:gd name="T35" fmla="*/ 123593 w 123593"/>
                <a:gd name="T36" fmla="*/ 266700 h 2667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593" h="266700">
                  <a:moveTo>
                    <a:pt x="12700" y="0"/>
                  </a:moveTo>
                  <a:cubicBezTo>
                    <a:pt x="25400" y="4233"/>
                    <a:pt x="40347" y="4337"/>
                    <a:pt x="50800" y="12700"/>
                  </a:cubicBezTo>
                  <a:cubicBezTo>
                    <a:pt x="62719" y="22235"/>
                    <a:pt x="62028" y="45131"/>
                    <a:pt x="76200" y="50800"/>
                  </a:cubicBezTo>
                  <a:cubicBezTo>
                    <a:pt x="88629" y="55772"/>
                    <a:pt x="101600" y="42333"/>
                    <a:pt x="114300" y="38100"/>
                  </a:cubicBezTo>
                  <a:cubicBezTo>
                    <a:pt x="105833" y="50800"/>
                    <a:pt x="95726" y="62548"/>
                    <a:pt x="88900" y="76200"/>
                  </a:cubicBezTo>
                  <a:cubicBezTo>
                    <a:pt x="36320" y="181360"/>
                    <a:pt x="123593" y="43211"/>
                    <a:pt x="50800" y="152400"/>
                  </a:cubicBezTo>
                  <a:cubicBezTo>
                    <a:pt x="63500" y="156633"/>
                    <a:pt x="81119" y="154207"/>
                    <a:pt x="88900" y="165100"/>
                  </a:cubicBezTo>
                  <a:cubicBezTo>
                    <a:pt x="104462" y="186887"/>
                    <a:pt x="114300" y="241300"/>
                    <a:pt x="114300" y="241300"/>
                  </a:cubicBezTo>
                  <a:cubicBezTo>
                    <a:pt x="101600" y="249767"/>
                    <a:pt x="91464" y="266700"/>
                    <a:pt x="76200" y="266700"/>
                  </a:cubicBezTo>
                  <a:cubicBezTo>
                    <a:pt x="60936" y="266700"/>
                    <a:pt x="52580" y="246127"/>
                    <a:pt x="38100" y="241300"/>
                  </a:cubicBezTo>
                  <a:cubicBezTo>
                    <a:pt x="26052" y="237284"/>
                    <a:pt x="12700" y="241300"/>
                    <a:pt x="0" y="241300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764" name="Freeform 73"/>
            <p:cNvSpPr>
              <a:spLocks/>
            </p:cNvSpPr>
            <p:nvPr/>
          </p:nvSpPr>
          <p:spPr bwMode="auto">
            <a:xfrm>
              <a:off x="4927635" y="3810000"/>
              <a:ext cx="203200" cy="304800"/>
            </a:xfrm>
            <a:custGeom>
              <a:avLst/>
              <a:gdLst>
                <a:gd name="T0" fmla="*/ 152400 w 203200"/>
                <a:gd name="T1" fmla="*/ 0 h 304800"/>
                <a:gd name="T2" fmla="*/ 114300 w 203200"/>
                <a:gd name="T3" fmla="*/ 12700 h 304800"/>
                <a:gd name="T4" fmla="*/ 38100 w 203200"/>
                <a:gd name="T5" fmla="*/ 76200 h 304800"/>
                <a:gd name="T6" fmla="*/ 38100 w 203200"/>
                <a:gd name="T7" fmla="*/ 101600 h 304800"/>
                <a:gd name="T8" fmla="*/ 101600 w 203200"/>
                <a:gd name="T9" fmla="*/ 165100 h 304800"/>
                <a:gd name="T10" fmla="*/ 76200 w 203200"/>
                <a:gd name="T11" fmla="*/ 203200 h 304800"/>
                <a:gd name="T12" fmla="*/ 50800 w 203200"/>
                <a:gd name="T13" fmla="*/ 254000 h 304800"/>
                <a:gd name="T14" fmla="*/ 0 w 203200"/>
                <a:gd name="T15" fmla="*/ 292100 h 304800"/>
                <a:gd name="T16" fmla="*/ 38100 w 203200"/>
                <a:gd name="T17" fmla="*/ 304800 h 304800"/>
                <a:gd name="T18" fmla="*/ 76200 w 203200"/>
                <a:gd name="T19" fmla="*/ 292100 h 304800"/>
                <a:gd name="T20" fmla="*/ 127000 w 203200"/>
                <a:gd name="T21" fmla="*/ 279400 h 304800"/>
                <a:gd name="T22" fmla="*/ 165100 w 203200"/>
                <a:gd name="T23" fmla="*/ 254000 h 304800"/>
                <a:gd name="T24" fmla="*/ 203200 w 203200"/>
                <a:gd name="T25" fmla="*/ 241300 h 3048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3200"/>
                <a:gd name="T40" fmla="*/ 0 h 304800"/>
                <a:gd name="T41" fmla="*/ 203200 w 203200"/>
                <a:gd name="T42" fmla="*/ 304800 h 3048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3200" h="304800">
                  <a:moveTo>
                    <a:pt x="152400" y="0"/>
                  </a:moveTo>
                  <a:cubicBezTo>
                    <a:pt x="139700" y="4233"/>
                    <a:pt x="126274" y="6713"/>
                    <a:pt x="114300" y="12700"/>
                  </a:cubicBezTo>
                  <a:cubicBezTo>
                    <a:pt x="78937" y="30381"/>
                    <a:pt x="66187" y="48113"/>
                    <a:pt x="38100" y="76200"/>
                  </a:cubicBezTo>
                  <a:cubicBezTo>
                    <a:pt x="131885" y="107462"/>
                    <a:pt x="45915" y="70338"/>
                    <a:pt x="38100" y="101600"/>
                  </a:cubicBezTo>
                  <a:cubicBezTo>
                    <a:pt x="32052" y="125790"/>
                    <a:pt x="90714" y="157843"/>
                    <a:pt x="101600" y="165100"/>
                  </a:cubicBezTo>
                  <a:cubicBezTo>
                    <a:pt x="93133" y="177800"/>
                    <a:pt x="83773" y="189948"/>
                    <a:pt x="76200" y="203200"/>
                  </a:cubicBezTo>
                  <a:cubicBezTo>
                    <a:pt x="66807" y="219638"/>
                    <a:pt x="63121" y="239626"/>
                    <a:pt x="50800" y="254000"/>
                  </a:cubicBezTo>
                  <a:cubicBezTo>
                    <a:pt x="37025" y="270071"/>
                    <a:pt x="16933" y="279400"/>
                    <a:pt x="0" y="292100"/>
                  </a:cubicBezTo>
                  <a:cubicBezTo>
                    <a:pt x="12700" y="296333"/>
                    <a:pt x="24713" y="304800"/>
                    <a:pt x="38100" y="304800"/>
                  </a:cubicBezTo>
                  <a:cubicBezTo>
                    <a:pt x="51487" y="304800"/>
                    <a:pt x="63328" y="295778"/>
                    <a:pt x="76200" y="292100"/>
                  </a:cubicBezTo>
                  <a:cubicBezTo>
                    <a:pt x="92983" y="287305"/>
                    <a:pt x="110067" y="283633"/>
                    <a:pt x="127000" y="279400"/>
                  </a:cubicBezTo>
                  <a:cubicBezTo>
                    <a:pt x="139700" y="270933"/>
                    <a:pt x="151448" y="260826"/>
                    <a:pt x="165100" y="254000"/>
                  </a:cubicBezTo>
                  <a:cubicBezTo>
                    <a:pt x="177074" y="248013"/>
                    <a:pt x="203200" y="241300"/>
                    <a:pt x="203200" y="241300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765" name="Freeform 74"/>
            <p:cNvSpPr>
              <a:spLocks/>
            </p:cNvSpPr>
            <p:nvPr/>
          </p:nvSpPr>
          <p:spPr bwMode="auto">
            <a:xfrm>
              <a:off x="5295935" y="3810000"/>
              <a:ext cx="165100" cy="252417"/>
            </a:xfrm>
            <a:custGeom>
              <a:avLst/>
              <a:gdLst>
                <a:gd name="T0" fmla="*/ 0 w 165100"/>
                <a:gd name="T1" fmla="*/ 23817 h 252417"/>
                <a:gd name="T2" fmla="*/ 88900 w 165100"/>
                <a:gd name="T3" fmla="*/ 11117 h 252417"/>
                <a:gd name="T4" fmla="*/ 63500 w 165100"/>
                <a:gd name="T5" fmla="*/ 49217 h 252417"/>
                <a:gd name="T6" fmla="*/ 101600 w 165100"/>
                <a:gd name="T7" fmla="*/ 61917 h 252417"/>
                <a:gd name="T8" fmla="*/ 127000 w 165100"/>
                <a:gd name="T9" fmla="*/ 138117 h 252417"/>
                <a:gd name="T10" fmla="*/ 139700 w 165100"/>
                <a:gd name="T11" fmla="*/ 176217 h 252417"/>
                <a:gd name="T12" fmla="*/ 165100 w 165100"/>
                <a:gd name="T13" fmla="*/ 214317 h 252417"/>
                <a:gd name="T14" fmla="*/ 127000 w 165100"/>
                <a:gd name="T15" fmla="*/ 239717 h 252417"/>
                <a:gd name="T16" fmla="*/ 63500 w 165100"/>
                <a:gd name="T17" fmla="*/ 252417 h 2524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5100"/>
                <a:gd name="T28" fmla="*/ 0 h 252417"/>
                <a:gd name="T29" fmla="*/ 165100 w 165100"/>
                <a:gd name="T30" fmla="*/ 252417 h 2524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5100" h="252417">
                  <a:moveTo>
                    <a:pt x="0" y="23817"/>
                  </a:moveTo>
                  <a:cubicBezTo>
                    <a:pt x="29633" y="19584"/>
                    <a:pt x="61107" y="0"/>
                    <a:pt x="88900" y="11117"/>
                  </a:cubicBezTo>
                  <a:cubicBezTo>
                    <a:pt x="103072" y="16786"/>
                    <a:pt x="59798" y="34409"/>
                    <a:pt x="63500" y="49217"/>
                  </a:cubicBezTo>
                  <a:cubicBezTo>
                    <a:pt x="66747" y="62204"/>
                    <a:pt x="88900" y="57684"/>
                    <a:pt x="101600" y="61917"/>
                  </a:cubicBezTo>
                  <a:lnTo>
                    <a:pt x="127000" y="138117"/>
                  </a:lnTo>
                  <a:cubicBezTo>
                    <a:pt x="131233" y="150817"/>
                    <a:pt x="132274" y="165078"/>
                    <a:pt x="139700" y="176217"/>
                  </a:cubicBezTo>
                  <a:lnTo>
                    <a:pt x="165100" y="214317"/>
                  </a:lnTo>
                  <a:cubicBezTo>
                    <a:pt x="152400" y="222784"/>
                    <a:pt x="141292" y="234358"/>
                    <a:pt x="127000" y="239717"/>
                  </a:cubicBezTo>
                  <a:cubicBezTo>
                    <a:pt x="106789" y="247296"/>
                    <a:pt x="63500" y="252417"/>
                    <a:pt x="63500" y="252417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4766" name="TextBox 75"/>
            <p:cNvSpPr txBox="1">
              <a:spLocks noChangeArrowheads="1"/>
            </p:cNvSpPr>
            <p:nvPr/>
          </p:nvSpPr>
          <p:spPr bwMode="auto">
            <a:xfrm>
              <a:off x="5867400" y="4267200"/>
              <a:ext cx="1479177" cy="2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Metal Layer 1</a:t>
              </a:r>
            </a:p>
          </p:txBody>
        </p:sp>
        <p:sp>
          <p:nvSpPr>
            <p:cNvPr id="74767" name="TextBox 76"/>
            <p:cNvSpPr txBox="1">
              <a:spLocks noChangeArrowheads="1"/>
            </p:cNvSpPr>
            <p:nvPr/>
          </p:nvSpPr>
          <p:spPr bwMode="auto">
            <a:xfrm>
              <a:off x="5867400" y="3200400"/>
              <a:ext cx="1479177" cy="2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Metal Layer 2</a:t>
              </a:r>
            </a:p>
          </p:txBody>
        </p:sp>
        <p:cxnSp>
          <p:nvCxnSpPr>
            <p:cNvPr id="74768" name="Straight Arrow Connector 78"/>
            <p:cNvCxnSpPr>
              <a:cxnSpLocks noChangeShapeType="1"/>
            </p:cNvCxnSpPr>
            <p:nvPr/>
          </p:nvCxnSpPr>
          <p:spPr bwMode="auto">
            <a:xfrm>
              <a:off x="2933735" y="3581400"/>
              <a:ext cx="2133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4769" name="TextBox 83"/>
            <p:cNvSpPr txBox="1">
              <a:spLocks noChangeArrowheads="1"/>
            </p:cNvSpPr>
            <p:nvPr/>
          </p:nvSpPr>
          <p:spPr bwMode="auto">
            <a:xfrm>
              <a:off x="3091026" y="3276600"/>
              <a:ext cx="1479782" cy="2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Electron Flow</a:t>
              </a:r>
            </a:p>
          </p:txBody>
        </p:sp>
        <p:sp>
          <p:nvSpPr>
            <p:cNvPr id="74770" name="TextBox 84"/>
            <p:cNvSpPr txBox="1">
              <a:spLocks noChangeArrowheads="1"/>
            </p:cNvSpPr>
            <p:nvPr/>
          </p:nvSpPr>
          <p:spPr bwMode="auto">
            <a:xfrm>
              <a:off x="5626100" y="3771900"/>
              <a:ext cx="1923884" cy="2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Hillock Deposition</a:t>
              </a:r>
            </a:p>
          </p:txBody>
        </p:sp>
        <p:sp>
          <p:nvSpPr>
            <p:cNvPr id="74771" name="TextBox 85"/>
            <p:cNvSpPr txBox="1">
              <a:spLocks noChangeArrowheads="1"/>
            </p:cNvSpPr>
            <p:nvPr/>
          </p:nvSpPr>
          <p:spPr bwMode="auto">
            <a:xfrm>
              <a:off x="626414" y="3810000"/>
              <a:ext cx="1474026" cy="29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alibri" pitchFamily="34" charset="0"/>
                </a:rPr>
                <a:t>Void Creation</a:t>
              </a:r>
            </a:p>
          </p:txBody>
        </p:sp>
        <p:cxnSp>
          <p:nvCxnSpPr>
            <p:cNvPr id="74772" name="Straight Arrow Connector 87"/>
            <p:cNvCxnSpPr>
              <a:cxnSpLocks noChangeShapeType="1"/>
              <a:endCxn id="74763" idx="5"/>
            </p:cNvCxnSpPr>
            <p:nvPr/>
          </p:nvCxnSpPr>
          <p:spPr bwMode="auto">
            <a:xfrm>
              <a:off x="2133600" y="4038600"/>
              <a:ext cx="533435" cy="76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4773" name="Straight Arrow Connector 90"/>
            <p:cNvCxnSpPr>
              <a:cxnSpLocks noChangeShapeType="1"/>
              <a:endCxn id="74765" idx="4"/>
            </p:cNvCxnSpPr>
            <p:nvPr/>
          </p:nvCxnSpPr>
          <p:spPr bwMode="auto">
            <a:xfrm rot="10800000">
              <a:off x="5422936" y="3948118"/>
              <a:ext cx="292065" cy="1428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in SRAM cells</a:t>
            </a:r>
            <a:endParaRPr lang="en-US" dirty="0"/>
          </a:p>
        </p:txBody>
      </p:sp>
      <p:sp>
        <p:nvSpPr>
          <p:cNvPr id="75778" name="Content Placeholder 91"/>
          <p:cNvSpPr>
            <a:spLocks noGrp="1"/>
          </p:cNvSpPr>
          <p:nvPr>
            <p:ph idx="1"/>
          </p:nvPr>
        </p:nvSpPr>
        <p:spPr>
          <a:xfrm>
            <a:off x="533400" y="5641345"/>
            <a:ext cx="10972800" cy="951838"/>
          </a:xfrm>
        </p:spPr>
        <p:txBody>
          <a:bodyPr/>
          <a:lstStyle/>
          <a:p>
            <a:r>
              <a:rPr lang="en-US" dirty="0" smtClean="0"/>
              <a:t>Both the BL and BL-bar have unidirectional current causing EM effects</a:t>
            </a:r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882C-465F-40FB-8564-AB626FD2AC5E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5779" name="Group 92"/>
          <p:cNvGrpSpPr>
            <a:grpSpLocks/>
          </p:cNvGrpSpPr>
          <p:nvPr/>
        </p:nvGrpSpPr>
        <p:grpSpPr bwMode="auto">
          <a:xfrm>
            <a:off x="2895600" y="990625"/>
            <a:ext cx="7027718" cy="4391866"/>
            <a:chOff x="1371600" y="1459493"/>
            <a:chExt cx="6248400" cy="4026907"/>
          </a:xfrm>
        </p:grpSpPr>
        <p:cxnSp>
          <p:nvCxnSpPr>
            <p:cNvPr id="75780" name="Straight Connector 2"/>
            <p:cNvCxnSpPr>
              <a:cxnSpLocks noChangeShapeType="1"/>
            </p:cNvCxnSpPr>
            <p:nvPr/>
          </p:nvCxnSpPr>
          <p:spPr bwMode="auto">
            <a:xfrm rot="10800000" flipH="1" flipV="1">
              <a:off x="1943100" y="3084909"/>
              <a:ext cx="3881355" cy="149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781" name="Straight Connector 8"/>
            <p:cNvCxnSpPr>
              <a:cxnSpLocks noChangeShapeType="1"/>
            </p:cNvCxnSpPr>
            <p:nvPr/>
          </p:nvCxnSpPr>
          <p:spPr bwMode="auto">
            <a:xfrm flipV="1">
              <a:off x="2057400" y="2855118"/>
              <a:ext cx="1714500" cy="119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782" name="Straight Connector 19"/>
            <p:cNvCxnSpPr>
              <a:cxnSpLocks noChangeShapeType="1"/>
            </p:cNvCxnSpPr>
            <p:nvPr/>
          </p:nvCxnSpPr>
          <p:spPr bwMode="auto">
            <a:xfrm>
              <a:off x="4000500" y="2852736"/>
              <a:ext cx="1600200" cy="357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75783" name="Group 131"/>
            <p:cNvGrpSpPr>
              <a:grpSpLocks/>
            </p:cNvGrpSpPr>
            <p:nvPr/>
          </p:nvGrpSpPr>
          <p:grpSpPr bwMode="auto">
            <a:xfrm>
              <a:off x="2057400" y="1599009"/>
              <a:ext cx="459582" cy="3887391"/>
              <a:chOff x="2055812" y="152400"/>
              <a:chExt cx="306388" cy="2591594"/>
            </a:xfrm>
          </p:grpSpPr>
          <p:cxnSp>
            <p:nvCxnSpPr>
              <p:cNvPr id="75853" name="Straight Connector 6"/>
              <p:cNvCxnSpPr>
                <a:cxnSpLocks noChangeShapeType="1"/>
              </p:cNvCxnSpPr>
              <p:nvPr/>
            </p:nvCxnSpPr>
            <p:spPr bwMode="auto">
              <a:xfrm rot="5400000">
                <a:off x="952500" y="1638300"/>
                <a:ext cx="220980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5854" name="Group 128"/>
              <p:cNvGrpSpPr>
                <a:grpSpLocks/>
              </p:cNvGrpSpPr>
              <p:nvPr/>
            </p:nvGrpSpPr>
            <p:grpSpPr bwMode="auto">
              <a:xfrm>
                <a:off x="2055812" y="152400"/>
                <a:ext cx="306388" cy="382588"/>
                <a:chOff x="2055812" y="152400"/>
                <a:chExt cx="306388" cy="382588"/>
              </a:xfrm>
            </p:grpSpPr>
            <p:cxnSp>
              <p:nvCxnSpPr>
                <p:cNvPr id="75855" name="Straight Connector 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42306" y="266700"/>
                  <a:ext cx="229394" cy="794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75856" name="Group 51"/>
                <p:cNvGrpSpPr>
                  <a:grpSpLocks/>
                </p:cNvGrpSpPr>
                <p:nvPr/>
              </p:nvGrpSpPr>
              <p:grpSpPr bwMode="auto">
                <a:xfrm>
                  <a:off x="2055812" y="381000"/>
                  <a:ext cx="306388" cy="153988"/>
                  <a:chOff x="2057400" y="533400"/>
                  <a:chExt cx="306388" cy="153988"/>
                </a:xfrm>
              </p:grpSpPr>
              <p:grpSp>
                <p:nvGrpSpPr>
                  <p:cNvPr id="75857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057400" y="533400"/>
                    <a:ext cx="229394" cy="153988"/>
                    <a:chOff x="2057400" y="533400"/>
                    <a:chExt cx="229394" cy="153988"/>
                  </a:xfrm>
                </p:grpSpPr>
                <p:cxnSp>
                  <p:nvCxnSpPr>
                    <p:cNvPr id="75859" name="Straight Connector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057400" y="685800"/>
                      <a:ext cx="228600" cy="158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60" name="Straight Connector 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057400" y="533400"/>
                      <a:ext cx="228600" cy="158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61" name="Straight Connector 2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2209800" y="609600"/>
                      <a:ext cx="152400" cy="158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75858" name="Straight Connector 4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286794" y="608806"/>
                    <a:ext cx="1524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grpSp>
          <p:nvGrpSpPr>
            <p:cNvPr id="75784" name="Group 130"/>
            <p:cNvGrpSpPr>
              <a:grpSpLocks/>
            </p:cNvGrpSpPr>
            <p:nvPr/>
          </p:nvGrpSpPr>
          <p:grpSpPr bwMode="auto">
            <a:xfrm>
              <a:off x="5139927" y="1599009"/>
              <a:ext cx="460773" cy="3771900"/>
              <a:chOff x="3505200" y="152400"/>
              <a:chExt cx="307182" cy="2514600"/>
            </a:xfrm>
          </p:grpSpPr>
          <p:cxnSp>
            <p:nvCxnSpPr>
              <p:cNvPr id="75844" name="Straight Connector 7"/>
              <p:cNvCxnSpPr>
                <a:cxnSpLocks noChangeShapeType="1"/>
              </p:cNvCxnSpPr>
              <p:nvPr/>
            </p:nvCxnSpPr>
            <p:spPr bwMode="auto">
              <a:xfrm rot="5400000">
                <a:off x="2743994" y="1599406"/>
                <a:ext cx="213360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75845" name="Group 129"/>
              <p:cNvGrpSpPr>
                <a:grpSpLocks/>
              </p:cNvGrpSpPr>
              <p:nvPr/>
            </p:nvGrpSpPr>
            <p:grpSpPr bwMode="auto">
              <a:xfrm>
                <a:off x="3505200" y="152400"/>
                <a:ext cx="307182" cy="382588"/>
                <a:chOff x="3505200" y="152400"/>
                <a:chExt cx="307182" cy="382588"/>
              </a:xfrm>
            </p:grpSpPr>
            <p:cxnSp>
              <p:nvCxnSpPr>
                <p:cNvPr id="75846" name="Straight Connector 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695700" y="266700"/>
                  <a:ext cx="229394" cy="794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75847" name="Group 43"/>
                <p:cNvGrpSpPr>
                  <a:grpSpLocks/>
                </p:cNvGrpSpPr>
                <p:nvPr/>
              </p:nvGrpSpPr>
              <p:grpSpPr bwMode="auto">
                <a:xfrm>
                  <a:off x="3505200" y="381000"/>
                  <a:ext cx="307182" cy="153988"/>
                  <a:chOff x="3656012" y="533400"/>
                  <a:chExt cx="307182" cy="153988"/>
                </a:xfrm>
              </p:grpSpPr>
              <p:grpSp>
                <p:nvGrpSpPr>
                  <p:cNvPr id="75848" name="Group 30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3733800" y="533400"/>
                    <a:ext cx="229394" cy="153988"/>
                    <a:chOff x="2057400" y="533400"/>
                    <a:chExt cx="229394" cy="153988"/>
                  </a:xfrm>
                </p:grpSpPr>
                <p:cxnSp>
                  <p:nvCxnSpPr>
                    <p:cNvPr id="75850" name="Straight Connector 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057400" y="685800"/>
                      <a:ext cx="228600" cy="158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51" name="Straight Connector 3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057400" y="533400"/>
                      <a:ext cx="228600" cy="158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5852" name="Straight Connector 3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2209800" y="609600"/>
                      <a:ext cx="152400" cy="1588"/>
                    </a:xfrm>
                    <a:prstGeom prst="line">
                      <a:avLst/>
                    </a:prstGeom>
                    <a:noFill/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75849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580606" y="608806"/>
                    <a:ext cx="1524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cxnSp>
          <p:nvCxnSpPr>
            <p:cNvPr id="75785" name="Straight Connector 55"/>
            <p:cNvCxnSpPr>
              <a:cxnSpLocks noChangeShapeType="1"/>
            </p:cNvCxnSpPr>
            <p:nvPr/>
          </p:nvCxnSpPr>
          <p:spPr bwMode="auto">
            <a:xfrm>
              <a:off x="2514600" y="2056209"/>
              <a:ext cx="2628900" cy="238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75786" name="Group 71"/>
            <p:cNvGrpSpPr>
              <a:grpSpLocks/>
            </p:cNvGrpSpPr>
            <p:nvPr/>
          </p:nvGrpSpPr>
          <p:grpSpPr bwMode="auto">
            <a:xfrm>
              <a:off x="3771900" y="1827609"/>
              <a:ext cx="230982" cy="1028700"/>
              <a:chOff x="2895600" y="304800"/>
              <a:chExt cx="153988" cy="685800"/>
            </a:xfrm>
          </p:grpSpPr>
          <p:grpSp>
            <p:nvGrpSpPr>
              <p:cNvPr id="75837" name="Group 44"/>
              <p:cNvGrpSpPr>
                <a:grpSpLocks/>
              </p:cNvGrpSpPr>
              <p:nvPr/>
            </p:nvGrpSpPr>
            <p:grpSpPr bwMode="auto">
              <a:xfrm rot="5400000">
                <a:off x="2819003" y="760015"/>
                <a:ext cx="307182" cy="153988"/>
                <a:chOff x="3656012" y="533400"/>
                <a:chExt cx="307182" cy="153988"/>
              </a:xfrm>
            </p:grpSpPr>
            <p:grpSp>
              <p:nvGrpSpPr>
                <p:cNvPr id="75839" name="Group 30"/>
                <p:cNvGrpSpPr>
                  <a:grpSpLocks/>
                </p:cNvGrpSpPr>
                <p:nvPr/>
              </p:nvGrpSpPr>
              <p:grpSpPr bwMode="auto">
                <a:xfrm rot="10800000">
                  <a:off x="3733800" y="533400"/>
                  <a:ext cx="229394" cy="153988"/>
                  <a:chOff x="2057400" y="533400"/>
                  <a:chExt cx="229394" cy="153988"/>
                </a:xfrm>
              </p:grpSpPr>
              <p:cxnSp>
                <p:nvCxnSpPr>
                  <p:cNvPr id="75841" name="Straight Connector 4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685800"/>
                    <a:ext cx="2286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42" name="Straight Connector 4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533400"/>
                    <a:ext cx="2286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43" name="Straight Connector 4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209800" y="609600"/>
                    <a:ext cx="1524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75840" name="Straight Connector 4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0606" y="608806"/>
                  <a:ext cx="152400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75838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2780506" y="495300"/>
                <a:ext cx="381794" cy="79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5787" name="TextBox 60"/>
            <p:cNvSpPr txBox="1">
              <a:spLocks noChangeArrowheads="1"/>
            </p:cNvSpPr>
            <p:nvPr/>
          </p:nvSpPr>
          <p:spPr bwMode="auto">
            <a:xfrm>
              <a:off x="3338654" y="1459493"/>
              <a:ext cx="1125565" cy="36928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Precharge</a:t>
              </a:r>
            </a:p>
          </p:txBody>
        </p:sp>
        <p:sp>
          <p:nvSpPr>
            <p:cNvPr id="75788" name="TextBox 62"/>
            <p:cNvSpPr txBox="1">
              <a:spLocks noChangeArrowheads="1"/>
            </p:cNvSpPr>
            <p:nvPr/>
          </p:nvSpPr>
          <p:spPr bwMode="auto">
            <a:xfrm>
              <a:off x="1371600" y="2851844"/>
              <a:ext cx="487634" cy="36928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WL</a:t>
              </a:r>
            </a:p>
          </p:txBody>
        </p:sp>
        <p:sp>
          <p:nvSpPr>
            <p:cNvPr id="75789" name="TextBox 63"/>
            <p:cNvSpPr txBox="1">
              <a:spLocks noChangeArrowheads="1"/>
            </p:cNvSpPr>
            <p:nvPr/>
          </p:nvSpPr>
          <p:spPr bwMode="auto">
            <a:xfrm>
              <a:off x="1522139" y="3903702"/>
              <a:ext cx="407484" cy="36928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BL</a:t>
              </a:r>
            </a:p>
          </p:txBody>
        </p:sp>
        <p:grpSp>
          <p:nvGrpSpPr>
            <p:cNvPr id="75790" name="Group 70"/>
            <p:cNvGrpSpPr>
              <a:grpSpLocks/>
            </p:cNvGrpSpPr>
            <p:nvPr/>
          </p:nvGrpSpPr>
          <p:grpSpPr bwMode="auto">
            <a:xfrm>
              <a:off x="5568189" y="3880547"/>
              <a:ext cx="413511" cy="369281"/>
              <a:chOff x="3886200" y="1600202"/>
              <a:chExt cx="275674" cy="246187"/>
            </a:xfrm>
          </p:grpSpPr>
          <p:sp>
            <p:nvSpPr>
              <p:cNvPr id="75835" name="TextBox 64"/>
              <p:cNvSpPr txBox="1">
                <a:spLocks noChangeArrowheads="1"/>
              </p:cNvSpPr>
              <p:nvPr/>
            </p:nvSpPr>
            <p:spPr bwMode="auto">
              <a:xfrm>
                <a:off x="3886200" y="1600202"/>
                <a:ext cx="271656" cy="246187"/>
              </a:xfrm>
              <a:prstGeom prst="rect">
                <a:avLst/>
              </a:prstGeom>
              <a:noFill/>
              <a:ln w="38100" algn="ctr">
                <a:noFill/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BL</a:t>
                </a:r>
              </a:p>
            </p:txBody>
          </p:sp>
          <p:cxnSp>
            <p:nvCxnSpPr>
              <p:cNvPr id="75836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3933274" y="1610849"/>
                <a:ext cx="22860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75791" name="Group 72"/>
            <p:cNvGrpSpPr>
              <a:grpSpLocks/>
            </p:cNvGrpSpPr>
            <p:nvPr/>
          </p:nvGrpSpPr>
          <p:grpSpPr bwMode="auto">
            <a:xfrm>
              <a:off x="2743200" y="3084909"/>
              <a:ext cx="230982" cy="1028700"/>
              <a:chOff x="2895600" y="304800"/>
              <a:chExt cx="153988" cy="685800"/>
            </a:xfrm>
          </p:grpSpPr>
          <p:grpSp>
            <p:nvGrpSpPr>
              <p:cNvPr id="75828" name="Group 44"/>
              <p:cNvGrpSpPr>
                <a:grpSpLocks/>
              </p:cNvGrpSpPr>
              <p:nvPr/>
            </p:nvGrpSpPr>
            <p:grpSpPr bwMode="auto">
              <a:xfrm rot="5400000">
                <a:off x="2819003" y="760015"/>
                <a:ext cx="307182" cy="153988"/>
                <a:chOff x="3656012" y="533400"/>
                <a:chExt cx="307182" cy="153988"/>
              </a:xfrm>
            </p:grpSpPr>
            <p:grpSp>
              <p:nvGrpSpPr>
                <p:cNvPr id="75830" name="Group 30"/>
                <p:cNvGrpSpPr>
                  <a:grpSpLocks/>
                </p:cNvGrpSpPr>
                <p:nvPr/>
              </p:nvGrpSpPr>
              <p:grpSpPr bwMode="auto">
                <a:xfrm rot="10800000">
                  <a:off x="3733800" y="533400"/>
                  <a:ext cx="229394" cy="153988"/>
                  <a:chOff x="2057400" y="533400"/>
                  <a:chExt cx="229394" cy="153988"/>
                </a:xfrm>
              </p:grpSpPr>
              <p:cxnSp>
                <p:nvCxnSpPr>
                  <p:cNvPr id="75832" name="Straight Connector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685800"/>
                    <a:ext cx="2286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33" name="Straight Connector 7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533400"/>
                    <a:ext cx="2286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34" name="Straight Connector 7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209800" y="609600"/>
                    <a:ext cx="1524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75831" name="Straight Connector 7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0606" y="608806"/>
                  <a:ext cx="152400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75829" name="Straight Connector 74"/>
              <p:cNvCxnSpPr>
                <a:cxnSpLocks noChangeShapeType="1"/>
              </p:cNvCxnSpPr>
              <p:nvPr/>
            </p:nvCxnSpPr>
            <p:spPr bwMode="auto">
              <a:xfrm rot="5400000">
                <a:off x="2780506" y="495300"/>
                <a:ext cx="381794" cy="79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75792" name="Group 80"/>
            <p:cNvGrpSpPr>
              <a:grpSpLocks/>
            </p:cNvGrpSpPr>
            <p:nvPr/>
          </p:nvGrpSpPr>
          <p:grpSpPr bwMode="auto">
            <a:xfrm>
              <a:off x="4686300" y="3084909"/>
              <a:ext cx="230982" cy="1028700"/>
              <a:chOff x="2895600" y="304800"/>
              <a:chExt cx="153988" cy="685800"/>
            </a:xfrm>
          </p:grpSpPr>
          <p:grpSp>
            <p:nvGrpSpPr>
              <p:cNvPr id="75821" name="Group 44"/>
              <p:cNvGrpSpPr>
                <a:grpSpLocks/>
              </p:cNvGrpSpPr>
              <p:nvPr/>
            </p:nvGrpSpPr>
            <p:grpSpPr bwMode="auto">
              <a:xfrm rot="5400000">
                <a:off x="2819003" y="760015"/>
                <a:ext cx="307182" cy="153988"/>
                <a:chOff x="3656012" y="533400"/>
                <a:chExt cx="307182" cy="153988"/>
              </a:xfrm>
            </p:grpSpPr>
            <p:grpSp>
              <p:nvGrpSpPr>
                <p:cNvPr id="75823" name="Group 30"/>
                <p:cNvGrpSpPr>
                  <a:grpSpLocks/>
                </p:cNvGrpSpPr>
                <p:nvPr/>
              </p:nvGrpSpPr>
              <p:grpSpPr bwMode="auto">
                <a:xfrm rot="10800000">
                  <a:off x="3733800" y="533400"/>
                  <a:ext cx="229394" cy="153988"/>
                  <a:chOff x="2057400" y="533400"/>
                  <a:chExt cx="229394" cy="153988"/>
                </a:xfrm>
              </p:grpSpPr>
              <p:cxnSp>
                <p:nvCxnSpPr>
                  <p:cNvPr id="75825" name="Straight Connector 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685800"/>
                    <a:ext cx="2286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26" name="Straight Connector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533400"/>
                    <a:ext cx="2286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75827" name="Straight Connector 8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209800" y="609600"/>
                    <a:ext cx="152400" cy="1588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75824" name="Straight Connector 8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3580606" y="608806"/>
                  <a:ext cx="152400" cy="15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75822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2780506" y="495300"/>
                <a:ext cx="381794" cy="794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75793" name="Group 105"/>
            <p:cNvGrpSpPr>
              <a:grpSpLocks/>
            </p:cNvGrpSpPr>
            <p:nvPr/>
          </p:nvGrpSpPr>
          <p:grpSpPr bwMode="auto">
            <a:xfrm>
              <a:off x="3200400" y="3656409"/>
              <a:ext cx="1295400" cy="685800"/>
              <a:chOff x="2349500" y="3048000"/>
              <a:chExt cx="863600" cy="457200"/>
            </a:xfrm>
          </p:grpSpPr>
          <p:grpSp>
            <p:nvGrpSpPr>
              <p:cNvPr id="75809" name="Group 91"/>
              <p:cNvGrpSpPr>
                <a:grpSpLocks/>
              </p:cNvGrpSpPr>
              <p:nvPr/>
            </p:nvGrpSpPr>
            <p:grpSpPr bwMode="auto">
              <a:xfrm>
                <a:off x="2667000" y="3048000"/>
                <a:ext cx="228600" cy="190500"/>
                <a:chOff x="2667000" y="3048000"/>
                <a:chExt cx="228600" cy="190500"/>
              </a:xfrm>
            </p:grpSpPr>
            <p:sp>
              <p:nvSpPr>
                <p:cNvPr id="75819" name="Isosceles Triangle 89"/>
                <p:cNvSpPr>
                  <a:spLocks noChangeArrowheads="1"/>
                </p:cNvSpPr>
                <p:nvPr/>
              </p:nvSpPr>
              <p:spPr bwMode="auto">
                <a:xfrm rot="5400000">
                  <a:off x="2667000" y="3048000"/>
                  <a:ext cx="190500" cy="1905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eaLnBrk="0" hangingPunct="0"/>
                  <a:endParaRPr lang="en-GB"/>
                </a:p>
              </p:txBody>
            </p:sp>
            <p:sp>
              <p:nvSpPr>
                <p:cNvPr id="75820" name="Oval 90"/>
                <p:cNvSpPr>
                  <a:spLocks noChangeArrowheads="1"/>
                </p:cNvSpPr>
                <p:nvPr/>
              </p:nvSpPr>
              <p:spPr bwMode="auto">
                <a:xfrm>
                  <a:off x="2819400" y="3111500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eaLnBrk="0" hangingPunct="0"/>
                  <a:endParaRPr lang="en-GB"/>
                </a:p>
              </p:txBody>
            </p:sp>
          </p:grpSp>
          <p:grpSp>
            <p:nvGrpSpPr>
              <p:cNvPr id="75810" name="Group 92"/>
              <p:cNvGrpSpPr>
                <a:grpSpLocks/>
              </p:cNvGrpSpPr>
              <p:nvPr/>
            </p:nvGrpSpPr>
            <p:grpSpPr bwMode="auto">
              <a:xfrm rot="10800000">
                <a:off x="2667000" y="3314700"/>
                <a:ext cx="228600" cy="190500"/>
                <a:chOff x="2667000" y="3048000"/>
                <a:chExt cx="228600" cy="190500"/>
              </a:xfrm>
            </p:grpSpPr>
            <p:sp>
              <p:nvSpPr>
                <p:cNvPr id="75817" name="Isosceles Triangle 93"/>
                <p:cNvSpPr>
                  <a:spLocks noChangeArrowheads="1"/>
                </p:cNvSpPr>
                <p:nvPr/>
              </p:nvSpPr>
              <p:spPr bwMode="auto">
                <a:xfrm rot="5400000">
                  <a:off x="2667000" y="3048000"/>
                  <a:ext cx="190500" cy="1905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eaLnBrk="0" hangingPunct="0"/>
                  <a:endParaRPr lang="en-GB"/>
                </a:p>
              </p:txBody>
            </p:sp>
            <p:sp>
              <p:nvSpPr>
                <p:cNvPr id="75818" name="Oval 94"/>
                <p:cNvSpPr>
                  <a:spLocks noChangeArrowheads="1"/>
                </p:cNvSpPr>
                <p:nvPr/>
              </p:nvSpPr>
              <p:spPr bwMode="auto">
                <a:xfrm>
                  <a:off x="2819400" y="3111500"/>
                  <a:ext cx="76200" cy="76200"/>
                </a:xfrm>
                <a:prstGeom prst="ellipse">
                  <a:avLst/>
                </a:prstGeom>
                <a:solidFill>
                  <a:schemeClr val="accent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eaLnBrk="0" hangingPunct="0"/>
                  <a:endParaRPr lang="en-GB"/>
                </a:p>
              </p:txBody>
            </p:sp>
          </p:grpSp>
          <p:cxnSp>
            <p:nvCxnSpPr>
              <p:cNvPr id="75811" name="Straight Connector 96"/>
              <p:cNvCxnSpPr>
                <a:cxnSpLocks noChangeShapeType="1"/>
              </p:cNvCxnSpPr>
              <p:nvPr/>
            </p:nvCxnSpPr>
            <p:spPr bwMode="auto">
              <a:xfrm rot="16200000" flipH="1">
                <a:off x="3049541" y="3011441"/>
                <a:ext cx="11159" cy="315959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812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3086100" y="3302000"/>
                <a:ext cx="22860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813" name="Straight Connector 101"/>
              <p:cNvCxnSpPr>
                <a:cxnSpLocks noChangeShapeType="1"/>
              </p:cNvCxnSpPr>
              <p:nvPr/>
            </p:nvCxnSpPr>
            <p:spPr bwMode="auto">
              <a:xfrm rot="16200000" flipH="1">
                <a:off x="3048000" y="3265441"/>
                <a:ext cx="11159" cy="315959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814" name="Straight Connector 102"/>
              <p:cNvCxnSpPr>
                <a:cxnSpLocks noChangeShapeType="1"/>
              </p:cNvCxnSpPr>
              <p:nvPr/>
            </p:nvCxnSpPr>
            <p:spPr bwMode="auto">
              <a:xfrm rot="16200000" flipH="1">
                <a:off x="2503441" y="3011441"/>
                <a:ext cx="11159" cy="315959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815" name="Straight Connector 103"/>
              <p:cNvCxnSpPr>
                <a:cxnSpLocks noChangeShapeType="1"/>
              </p:cNvCxnSpPr>
              <p:nvPr/>
            </p:nvCxnSpPr>
            <p:spPr bwMode="auto">
              <a:xfrm rot="5400000">
                <a:off x="2248694" y="3289300"/>
                <a:ext cx="228600" cy="15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5816" name="Straight Connector 104"/>
              <p:cNvCxnSpPr>
                <a:cxnSpLocks noChangeShapeType="1"/>
              </p:cNvCxnSpPr>
              <p:nvPr/>
            </p:nvCxnSpPr>
            <p:spPr bwMode="auto">
              <a:xfrm rot="16200000" flipH="1">
                <a:off x="2501900" y="3265441"/>
                <a:ext cx="11159" cy="315959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75794" name="Straight Connector 108"/>
            <p:cNvCxnSpPr>
              <a:cxnSpLocks noChangeShapeType="1"/>
            </p:cNvCxnSpPr>
            <p:nvPr/>
          </p:nvCxnSpPr>
          <p:spPr bwMode="auto">
            <a:xfrm>
              <a:off x="2971800" y="4111227"/>
              <a:ext cx="228600" cy="238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795" name="Straight Connector 109"/>
            <p:cNvCxnSpPr>
              <a:cxnSpLocks noChangeShapeType="1"/>
            </p:cNvCxnSpPr>
            <p:nvPr/>
          </p:nvCxnSpPr>
          <p:spPr bwMode="auto">
            <a:xfrm>
              <a:off x="4457700" y="4113609"/>
              <a:ext cx="228600" cy="238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796" name="Straight Connector 110"/>
            <p:cNvCxnSpPr>
              <a:cxnSpLocks noChangeShapeType="1"/>
            </p:cNvCxnSpPr>
            <p:nvPr/>
          </p:nvCxnSpPr>
          <p:spPr bwMode="auto">
            <a:xfrm flipV="1">
              <a:off x="4914900" y="4111377"/>
              <a:ext cx="653289" cy="223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5797" name="Rectangle 116"/>
            <p:cNvSpPr>
              <a:spLocks noChangeArrowheads="1"/>
            </p:cNvSpPr>
            <p:nvPr/>
          </p:nvSpPr>
          <p:spPr bwMode="auto">
            <a:xfrm>
              <a:off x="3086100" y="4685109"/>
              <a:ext cx="1485900" cy="45720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/>
            </a:p>
          </p:txBody>
        </p:sp>
        <p:sp>
          <p:nvSpPr>
            <p:cNvPr id="75798" name="TextBox 117"/>
            <p:cNvSpPr txBox="1">
              <a:spLocks noChangeArrowheads="1"/>
            </p:cNvSpPr>
            <p:nvPr/>
          </p:nvSpPr>
          <p:spPr bwMode="auto">
            <a:xfrm>
              <a:off x="3243589" y="4690671"/>
              <a:ext cx="1225014" cy="36928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Sense Amp</a:t>
              </a:r>
            </a:p>
          </p:txBody>
        </p:sp>
        <p:cxnSp>
          <p:nvCxnSpPr>
            <p:cNvPr id="75799" name="Straight Connector 121"/>
            <p:cNvCxnSpPr>
              <a:cxnSpLocks noChangeShapeType="1"/>
            </p:cNvCxnSpPr>
            <p:nvPr/>
          </p:nvCxnSpPr>
          <p:spPr bwMode="auto">
            <a:xfrm>
              <a:off x="2057400" y="4913709"/>
              <a:ext cx="1028700" cy="238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800" name="Straight Connector 123"/>
            <p:cNvCxnSpPr>
              <a:cxnSpLocks noChangeShapeType="1"/>
            </p:cNvCxnSpPr>
            <p:nvPr/>
          </p:nvCxnSpPr>
          <p:spPr bwMode="auto">
            <a:xfrm>
              <a:off x="4572000" y="4913709"/>
              <a:ext cx="1028700" cy="238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5801" name="Straight Arrow Connector 150"/>
            <p:cNvCxnSpPr>
              <a:cxnSpLocks noChangeShapeType="1"/>
            </p:cNvCxnSpPr>
            <p:nvPr/>
          </p:nvCxnSpPr>
          <p:spPr bwMode="auto">
            <a:xfrm>
              <a:off x="2057400" y="4225677"/>
              <a:ext cx="767589" cy="2232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75802" name="Straight Arrow Connector 152"/>
            <p:cNvCxnSpPr>
              <a:cxnSpLocks noChangeShapeType="1"/>
            </p:cNvCxnSpPr>
            <p:nvPr/>
          </p:nvCxnSpPr>
          <p:spPr bwMode="auto">
            <a:xfrm>
              <a:off x="4833111" y="4227909"/>
              <a:ext cx="767589" cy="2232"/>
            </a:xfrm>
            <a:prstGeom prst="straightConnector1">
              <a:avLst/>
            </a:prstGeom>
            <a:noFill/>
            <a:ln w="63500" algn="ctr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sp>
          <p:nvSpPr>
            <p:cNvPr id="75803" name="TextBox 153"/>
            <p:cNvSpPr txBox="1">
              <a:spLocks noChangeArrowheads="1"/>
            </p:cNvSpPr>
            <p:nvPr/>
          </p:nvSpPr>
          <p:spPr bwMode="auto">
            <a:xfrm>
              <a:off x="6036814" y="4227909"/>
              <a:ext cx="1583186" cy="64633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Unidirectional </a:t>
              </a:r>
            </a:p>
            <a:p>
              <a:r>
                <a:rPr lang="en-US">
                  <a:latin typeface="Calibri" pitchFamily="34" charset="0"/>
                </a:rPr>
                <a:t>Current Flow</a:t>
              </a:r>
            </a:p>
          </p:txBody>
        </p:sp>
        <p:cxnSp>
          <p:nvCxnSpPr>
            <p:cNvPr id="75804" name="Straight Arrow Connector 155"/>
            <p:cNvCxnSpPr>
              <a:cxnSpLocks noChangeShapeType="1"/>
              <a:stCxn id="75803" idx="1"/>
            </p:cNvCxnSpPr>
            <p:nvPr/>
          </p:nvCxnSpPr>
          <p:spPr bwMode="auto">
            <a:xfrm rot="10800000">
              <a:off x="5236714" y="4342213"/>
              <a:ext cx="800100" cy="2088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5805" name="Straight Arrow Connector 157"/>
            <p:cNvCxnSpPr>
              <a:cxnSpLocks noChangeShapeType="1"/>
              <a:stCxn id="75803" idx="1"/>
            </p:cNvCxnSpPr>
            <p:nvPr/>
          </p:nvCxnSpPr>
          <p:spPr bwMode="auto">
            <a:xfrm rot="10800000">
              <a:off x="2264914" y="4342213"/>
              <a:ext cx="3771900" cy="2088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5806" name="TextBox 158"/>
            <p:cNvSpPr txBox="1">
              <a:spLocks noChangeArrowheads="1"/>
            </p:cNvSpPr>
            <p:nvPr/>
          </p:nvSpPr>
          <p:spPr bwMode="auto">
            <a:xfrm>
              <a:off x="2492093" y="3199209"/>
              <a:ext cx="420308" cy="36928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P1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75807" name="TextBox 159"/>
            <p:cNvSpPr txBox="1">
              <a:spLocks noChangeArrowheads="1"/>
            </p:cNvSpPr>
            <p:nvPr/>
          </p:nvSpPr>
          <p:spPr bwMode="auto">
            <a:xfrm>
              <a:off x="4409793" y="3199209"/>
              <a:ext cx="420308" cy="369281"/>
            </a:xfrm>
            <a:prstGeom prst="rect">
              <a:avLst/>
            </a:prstGeom>
            <a:noFill/>
            <a:ln w="38100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P2</a:t>
              </a:r>
            </a:p>
          </p:txBody>
        </p:sp>
        <p:cxnSp>
          <p:nvCxnSpPr>
            <p:cNvPr id="75808" name="Straight Connector 99"/>
            <p:cNvCxnSpPr>
              <a:cxnSpLocks noChangeShapeType="1"/>
            </p:cNvCxnSpPr>
            <p:nvPr/>
          </p:nvCxnSpPr>
          <p:spPr bwMode="auto">
            <a:xfrm flipV="1">
              <a:off x="2057400" y="4114800"/>
              <a:ext cx="653289" cy="223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Box 48"/>
          <p:cNvSpPr txBox="1">
            <a:spLocks noChangeArrowheads="1"/>
          </p:cNvSpPr>
          <p:nvPr/>
        </p:nvSpPr>
        <p:spPr bwMode="auto">
          <a:xfrm>
            <a:off x="696683" y="1470315"/>
            <a:ext cx="36120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+ : interface trap</a:t>
            </a:r>
          </a:p>
          <a:p>
            <a:r>
              <a:rPr lang="en-US" sz="2800" dirty="0">
                <a:latin typeface="Calibri" pitchFamily="34" charset="0"/>
              </a:rPr>
              <a:t>H : hydrogen</a:t>
            </a:r>
          </a:p>
          <a:p>
            <a:r>
              <a:rPr lang="en-US" sz="2800" dirty="0">
                <a:latin typeface="Calibri" pitchFamily="34" charset="0"/>
                <a:sym typeface="Wingdings" pitchFamily="2" charset="2"/>
              </a:rPr>
              <a:t>: electric field</a:t>
            </a:r>
            <a:endParaRPr lang="en-US" sz="2800" dirty="0">
              <a:latin typeface="Calibri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66717" y="3193577"/>
            <a:ext cx="5461693" cy="3331883"/>
            <a:chOff x="-152400" y="1873250"/>
            <a:chExt cx="4876800" cy="2943350"/>
          </a:xfrm>
        </p:grpSpPr>
        <p:sp>
          <p:nvSpPr>
            <p:cNvPr id="76802" name="TextBox 67"/>
            <p:cNvSpPr txBox="1">
              <a:spLocks noChangeArrowheads="1"/>
            </p:cNvSpPr>
            <p:nvPr/>
          </p:nvSpPr>
          <p:spPr bwMode="auto">
            <a:xfrm>
              <a:off x="3124200" y="2857500"/>
              <a:ext cx="1600200" cy="78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    V</a:t>
              </a:r>
              <a:r>
                <a:rPr lang="en-US" sz="2000" baseline="-25000">
                  <a:latin typeface="Calibri" pitchFamily="34" charset="0"/>
                </a:rPr>
                <a:t>D</a:t>
              </a:r>
              <a:r>
                <a:rPr lang="en-US" sz="2000">
                  <a:latin typeface="Calibri" pitchFamily="34" charset="0"/>
                </a:rPr>
                <a:t> = V</a:t>
              </a:r>
              <a:r>
                <a:rPr lang="en-US" sz="2000" baseline="-25000">
                  <a:latin typeface="Calibri" pitchFamily="34" charset="0"/>
                </a:rPr>
                <a:t>DD</a:t>
              </a:r>
              <a:endParaRPr lang="en-US" sz="2000">
                <a:latin typeface="Calibri" pitchFamily="34" charset="0"/>
              </a:endParaRPr>
            </a:p>
            <a:p>
              <a:endParaRPr lang="en-US" sz="3200">
                <a:latin typeface="Calibri" pitchFamily="34" charset="0"/>
              </a:endParaRPr>
            </a:p>
          </p:txBody>
        </p:sp>
        <p:grpSp>
          <p:nvGrpSpPr>
            <p:cNvPr id="76803" name="Group 109"/>
            <p:cNvGrpSpPr>
              <a:grpSpLocks/>
            </p:cNvGrpSpPr>
            <p:nvPr/>
          </p:nvGrpSpPr>
          <p:grpSpPr bwMode="auto">
            <a:xfrm>
              <a:off x="-152400" y="1873250"/>
              <a:ext cx="4686300" cy="2943350"/>
              <a:chOff x="152400" y="1828800"/>
              <a:chExt cx="4686300" cy="2944376"/>
            </a:xfrm>
          </p:grpSpPr>
          <p:sp>
            <p:nvSpPr>
              <p:cNvPr id="76826" name="TextBox 49"/>
              <p:cNvSpPr txBox="1">
                <a:spLocks noChangeArrowheads="1"/>
              </p:cNvSpPr>
              <p:nvPr/>
            </p:nvSpPr>
            <p:spPr bwMode="auto">
              <a:xfrm>
                <a:off x="372941" y="1828800"/>
                <a:ext cx="1905000" cy="35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Stress Phase</a:t>
                </a:r>
              </a:p>
            </p:txBody>
          </p:sp>
          <p:sp>
            <p:nvSpPr>
              <p:cNvPr id="76827" name="Rectangle 52"/>
              <p:cNvSpPr>
                <a:spLocks noChangeArrowheads="1"/>
              </p:cNvSpPr>
              <p:nvPr/>
            </p:nvSpPr>
            <p:spPr bwMode="auto">
              <a:xfrm>
                <a:off x="419100" y="3188732"/>
                <a:ext cx="4419600" cy="1143000"/>
              </a:xfrm>
              <a:prstGeom prst="rect">
                <a:avLst/>
              </a:prstGeom>
              <a:solidFill>
                <a:schemeClr val="accent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/>
              </a:p>
            </p:txBody>
          </p:sp>
          <p:sp>
            <p:nvSpPr>
              <p:cNvPr id="76828" name="TextBox 53"/>
              <p:cNvSpPr txBox="1">
                <a:spLocks noChangeArrowheads="1"/>
              </p:cNvSpPr>
              <p:nvPr/>
            </p:nvSpPr>
            <p:spPr bwMode="auto">
              <a:xfrm>
                <a:off x="217121" y="3947755"/>
                <a:ext cx="1238278" cy="35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n</a:t>
                </a:r>
                <a:r>
                  <a:rPr lang="en-US" sz="2000" baseline="30000">
                    <a:latin typeface="Calibri" pitchFamily="34" charset="0"/>
                  </a:rPr>
                  <a:t> </a:t>
                </a:r>
                <a:r>
                  <a:rPr lang="en-US" sz="2000">
                    <a:latin typeface="Calibri" pitchFamily="34" charset="0"/>
                  </a:rPr>
                  <a:t>substrate </a:t>
                </a:r>
                <a:endParaRPr lang="en-US" sz="2000" baseline="30000">
                  <a:latin typeface="Calibri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33400" y="3188174"/>
                <a:ext cx="838200" cy="609813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3505200" y="3188174"/>
                <a:ext cx="838200" cy="609813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US" sz="2000" baseline="30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219200" y="2959494"/>
                <a:ext cx="2438400" cy="22868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lang="en-US" sz="1600" dirty="0"/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1219200" y="2654588"/>
                <a:ext cx="2438400" cy="3049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defTabSz="914400" eaLnBrk="0" hangingPunct="0">
                  <a:defRPr/>
                </a:pPr>
                <a:endParaRPr lang="en-US" sz="1600" dirty="0"/>
              </a:p>
            </p:txBody>
          </p:sp>
          <p:sp>
            <p:nvSpPr>
              <p:cNvPr id="65" name="Donut 64"/>
              <p:cNvSpPr/>
              <p:nvPr/>
            </p:nvSpPr>
            <p:spPr bwMode="auto">
              <a:xfrm>
                <a:off x="2362200" y="2338566"/>
                <a:ext cx="152400" cy="152453"/>
              </a:xfrm>
              <a:prstGeom prst="donu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/>
              </a:p>
            </p:txBody>
          </p:sp>
          <p:cxnSp>
            <p:nvCxnSpPr>
              <p:cNvPr id="76834" name="Straight Connector 6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24050" y="2540982"/>
                <a:ext cx="227111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7" name="Donut 66"/>
              <p:cNvSpPr/>
              <p:nvPr/>
            </p:nvSpPr>
            <p:spPr bwMode="auto">
              <a:xfrm>
                <a:off x="809625" y="2872152"/>
                <a:ext cx="152400" cy="152453"/>
              </a:xfrm>
              <a:prstGeom prst="donu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/>
              </a:p>
            </p:txBody>
          </p:sp>
          <p:cxnSp>
            <p:nvCxnSpPr>
              <p:cNvPr id="76836" name="Straight Connector 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70711" y="3074382"/>
                <a:ext cx="227111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9" name="Donut 68"/>
              <p:cNvSpPr/>
              <p:nvPr/>
            </p:nvSpPr>
            <p:spPr bwMode="auto">
              <a:xfrm>
                <a:off x="3933825" y="2872152"/>
                <a:ext cx="152400" cy="152453"/>
              </a:xfrm>
              <a:prstGeom prst="donu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/>
              </a:p>
            </p:txBody>
          </p:sp>
          <p:cxnSp>
            <p:nvCxnSpPr>
              <p:cNvPr id="76838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94911" y="3074382"/>
                <a:ext cx="227111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6839" name="Straight Connector 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25639" y="4444494"/>
                <a:ext cx="227111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2" name="Donut 71"/>
              <p:cNvSpPr/>
              <p:nvPr/>
            </p:nvSpPr>
            <p:spPr bwMode="auto">
              <a:xfrm>
                <a:off x="2362200" y="4571369"/>
                <a:ext cx="152400" cy="152453"/>
              </a:xfrm>
              <a:prstGeom prst="donu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eaLnBrk="0" hangingPunct="0">
                  <a:defRPr/>
                </a:pPr>
                <a:endParaRPr lang="en-US" sz="2000"/>
              </a:p>
            </p:txBody>
          </p:sp>
          <p:sp>
            <p:nvSpPr>
              <p:cNvPr id="76841" name="TextBox 72"/>
              <p:cNvSpPr txBox="1">
                <a:spLocks noChangeArrowheads="1"/>
              </p:cNvSpPr>
              <p:nvPr/>
            </p:nvSpPr>
            <p:spPr bwMode="auto">
              <a:xfrm>
                <a:off x="1524000" y="4419600"/>
                <a:ext cx="632937" cy="35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Body</a:t>
                </a:r>
              </a:p>
            </p:txBody>
          </p:sp>
          <p:sp>
            <p:nvSpPr>
              <p:cNvPr id="76842" name="TextBox 85"/>
              <p:cNvSpPr txBox="1">
                <a:spLocks noChangeArrowheads="1"/>
              </p:cNvSpPr>
              <p:nvPr/>
            </p:nvSpPr>
            <p:spPr bwMode="auto">
              <a:xfrm>
                <a:off x="1506260" y="3120410"/>
                <a:ext cx="1825241" cy="35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000" b="1" dirty="0">
                    <a:latin typeface="Calibri" pitchFamily="34" charset="0"/>
                  </a:rPr>
                  <a:t>+ + + + + + + + + + </a:t>
                </a:r>
              </a:p>
            </p:txBody>
          </p:sp>
          <p:sp>
            <p:nvSpPr>
              <p:cNvPr id="76843" name="TextBox 48"/>
              <p:cNvSpPr txBox="1">
                <a:spLocks noChangeArrowheads="1"/>
              </p:cNvSpPr>
              <p:nvPr/>
            </p:nvSpPr>
            <p:spPr bwMode="auto">
              <a:xfrm>
                <a:off x="1219200" y="2655332"/>
                <a:ext cx="2286000" cy="353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   H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r>
                  <a:rPr lang="en-US" sz="2000" dirty="0">
                    <a:latin typeface="Calibri" pitchFamily="34" charset="0"/>
                  </a:rPr>
                  <a:t>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r>
                  <a:rPr lang="en-US" sz="2000" dirty="0">
                    <a:latin typeface="Calibri" pitchFamily="34" charset="0"/>
                  </a:rPr>
                  <a:t> 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r>
                  <a:rPr lang="en-US" sz="2000" dirty="0">
                    <a:latin typeface="Calibri" pitchFamily="34" charset="0"/>
                  </a:rPr>
                  <a:t>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r>
                  <a:rPr lang="en-US" sz="2000" dirty="0">
                    <a:latin typeface="Calibri" pitchFamily="34" charset="0"/>
                  </a:rPr>
                  <a:t>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r>
                  <a:rPr lang="en-US" sz="2000" dirty="0">
                    <a:latin typeface="Calibri" pitchFamily="34" charset="0"/>
                  </a:rPr>
                  <a:t>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r>
                  <a:rPr lang="en-US" sz="2000" dirty="0">
                    <a:latin typeface="Calibri" pitchFamily="34" charset="0"/>
                  </a:rPr>
                  <a:t>  </a:t>
                </a:r>
                <a:r>
                  <a:rPr lang="en-US" sz="2000" dirty="0" err="1">
                    <a:latin typeface="Calibri" pitchFamily="34" charset="0"/>
                  </a:rPr>
                  <a:t>H</a:t>
                </a:r>
                <a:endParaRPr lang="en-US" sz="2000" dirty="0">
                  <a:latin typeface="Calibri" pitchFamily="34" charset="0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 bwMode="auto">
              <a:xfrm rot="5400000" flipH="1" flipV="1">
                <a:off x="1419188" y="3064306"/>
                <a:ext cx="21121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 bwMode="auto">
              <a:xfrm rot="5400000" flipH="1" flipV="1">
                <a:off x="1646201" y="3064306"/>
                <a:ext cx="211212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 bwMode="auto">
              <a:xfrm rot="5400000" flipH="1" flipV="1">
                <a:off x="1876388" y="3064306"/>
                <a:ext cx="21121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 bwMode="auto">
              <a:xfrm rot="5400000" flipH="1" flipV="1">
                <a:off x="2103401" y="3064306"/>
                <a:ext cx="211212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 bwMode="auto">
              <a:xfrm rot="5400000" flipH="1" flipV="1">
                <a:off x="2332001" y="3064306"/>
                <a:ext cx="211212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 bwMode="auto">
              <a:xfrm rot="5400000" flipH="1" flipV="1">
                <a:off x="2560601" y="3064306"/>
                <a:ext cx="211212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 bwMode="auto">
              <a:xfrm rot="5400000" flipH="1" flipV="1">
                <a:off x="2789201" y="3064306"/>
                <a:ext cx="211212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 bwMode="auto">
              <a:xfrm rot="5400000" flipH="1" flipV="1">
                <a:off x="3019388" y="3064306"/>
                <a:ext cx="211212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852" name="TextBox 67"/>
              <p:cNvSpPr txBox="1">
                <a:spLocks noChangeArrowheads="1"/>
              </p:cNvSpPr>
              <p:nvPr/>
            </p:nvSpPr>
            <p:spPr bwMode="auto">
              <a:xfrm>
                <a:off x="152400" y="2590800"/>
                <a:ext cx="1600200" cy="788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    V</a:t>
                </a:r>
                <a:r>
                  <a:rPr lang="en-US" sz="2000" baseline="-25000">
                    <a:latin typeface="Calibri" pitchFamily="34" charset="0"/>
                  </a:rPr>
                  <a:t>S</a:t>
                </a:r>
                <a:r>
                  <a:rPr lang="en-US" sz="2000">
                    <a:latin typeface="Calibri" pitchFamily="34" charset="0"/>
                  </a:rPr>
                  <a:t> = V</a:t>
                </a:r>
                <a:r>
                  <a:rPr lang="en-US" sz="2000" baseline="-25000">
                    <a:latin typeface="Calibri" pitchFamily="34" charset="0"/>
                  </a:rPr>
                  <a:t>DD</a:t>
                </a:r>
                <a:endParaRPr lang="en-US" sz="2000">
                  <a:latin typeface="Calibri" pitchFamily="34" charset="0"/>
                </a:endParaRPr>
              </a:p>
              <a:p>
                <a:endParaRPr lang="en-US" sz="3200">
                  <a:latin typeface="Calibri" pitchFamily="34" charset="0"/>
                </a:endParaRPr>
              </a:p>
            </p:txBody>
          </p:sp>
          <p:sp>
            <p:nvSpPr>
              <p:cNvPr id="76853" name="TextBox 67"/>
              <p:cNvSpPr txBox="1">
                <a:spLocks noChangeArrowheads="1"/>
              </p:cNvSpPr>
              <p:nvPr/>
            </p:nvSpPr>
            <p:spPr bwMode="auto">
              <a:xfrm>
                <a:off x="1828800" y="2019181"/>
                <a:ext cx="1600200" cy="788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    V</a:t>
                </a:r>
                <a:r>
                  <a:rPr lang="en-US" sz="2000" baseline="-25000">
                    <a:latin typeface="Calibri" pitchFamily="34" charset="0"/>
                  </a:rPr>
                  <a:t>G</a:t>
                </a:r>
                <a:r>
                  <a:rPr lang="en-US" sz="2000">
                    <a:latin typeface="Calibri" pitchFamily="34" charset="0"/>
                  </a:rPr>
                  <a:t> = 0</a:t>
                </a:r>
              </a:p>
              <a:p>
                <a:endParaRPr lang="en-US" sz="3200">
                  <a:latin typeface="Calibri" pitchFamily="34" charset="0"/>
                </a:endParaRPr>
              </a:p>
            </p:txBody>
          </p:sp>
        </p:grpSp>
      </p:grpSp>
      <p:sp>
        <p:nvSpPr>
          <p:cNvPr id="76804" name="Title 1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NBTI (Negative Bias Temperature Instability)</a:t>
            </a:r>
            <a:endParaRPr lang="en-US" dirty="0"/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C97-9341-4241-99D5-A43700F2E2E7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199939" y="3196356"/>
            <a:ext cx="5816485" cy="3331410"/>
            <a:chOff x="4114800" y="1828800"/>
            <a:chExt cx="5334000" cy="2944433"/>
          </a:xfrm>
        </p:grpSpPr>
        <p:sp>
          <p:nvSpPr>
            <p:cNvPr id="76805" name="TextBox 49"/>
            <p:cNvSpPr txBox="1">
              <a:spLocks noChangeArrowheads="1"/>
            </p:cNvSpPr>
            <p:nvPr/>
          </p:nvSpPr>
          <p:spPr bwMode="auto">
            <a:xfrm>
              <a:off x="4572000" y="1828800"/>
              <a:ext cx="1905000" cy="35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Recovery Phase</a:t>
              </a:r>
            </a:p>
          </p:txBody>
        </p:sp>
        <p:sp>
          <p:nvSpPr>
            <p:cNvPr id="76806" name="Rectangle 118"/>
            <p:cNvSpPr>
              <a:spLocks noChangeArrowheads="1"/>
            </p:cNvSpPr>
            <p:nvPr/>
          </p:nvSpPr>
          <p:spPr bwMode="auto">
            <a:xfrm>
              <a:off x="4648200" y="3189288"/>
              <a:ext cx="4419600" cy="114300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000"/>
            </a:p>
          </p:txBody>
        </p:sp>
        <p:sp>
          <p:nvSpPr>
            <p:cNvPr id="76807" name="TextBox 119"/>
            <p:cNvSpPr txBox="1">
              <a:spLocks noChangeArrowheads="1"/>
            </p:cNvSpPr>
            <p:nvPr/>
          </p:nvSpPr>
          <p:spPr bwMode="auto">
            <a:xfrm>
              <a:off x="4637088" y="3948113"/>
              <a:ext cx="1271754" cy="35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n</a:t>
              </a:r>
              <a:r>
                <a:rPr lang="en-US" sz="2000" baseline="30000">
                  <a:latin typeface="Calibri" pitchFamily="34" charset="0"/>
                </a:rPr>
                <a:t> </a:t>
              </a:r>
              <a:r>
                <a:rPr lang="en-US" sz="2000">
                  <a:latin typeface="Calibri" pitchFamily="34" charset="0"/>
                </a:rPr>
                <a:t>substrate </a:t>
              </a:r>
              <a:endParaRPr lang="en-US" sz="2000" baseline="3000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953000" y="3189288"/>
              <a:ext cx="838200" cy="609600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</a:t>
              </a:r>
              <a:r>
                <a:rPr lang="en-US" sz="20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924800" y="3189288"/>
              <a:ext cx="838200" cy="609600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</a:t>
              </a:r>
              <a:r>
                <a:rPr lang="en-US" sz="20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5638800" y="2960688"/>
              <a:ext cx="2438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600" dirty="0"/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638800" y="2655888"/>
              <a:ext cx="2438400" cy="304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600" dirty="0"/>
            </a:p>
          </p:txBody>
        </p:sp>
        <p:sp>
          <p:nvSpPr>
            <p:cNvPr id="125" name="Donut 124"/>
            <p:cNvSpPr/>
            <p:nvPr/>
          </p:nvSpPr>
          <p:spPr bwMode="auto">
            <a:xfrm>
              <a:off x="6781800" y="2339975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6813" name="Straight Connector 125"/>
            <p:cNvCxnSpPr>
              <a:cxnSpLocks noChangeShapeType="1"/>
            </p:cNvCxnSpPr>
            <p:nvPr/>
          </p:nvCxnSpPr>
          <p:spPr bwMode="auto">
            <a:xfrm rot="5400000" flipH="1" flipV="1">
              <a:off x="6743700" y="2541588"/>
              <a:ext cx="227013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" name="Donut 126"/>
            <p:cNvSpPr/>
            <p:nvPr/>
          </p:nvSpPr>
          <p:spPr bwMode="auto">
            <a:xfrm>
              <a:off x="5229225" y="2873375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6815" name="Straight Connector 127"/>
            <p:cNvCxnSpPr>
              <a:cxnSpLocks noChangeShapeType="1"/>
            </p:cNvCxnSpPr>
            <p:nvPr/>
          </p:nvCxnSpPr>
          <p:spPr bwMode="auto">
            <a:xfrm rot="5400000" flipH="1" flipV="1">
              <a:off x="5191125" y="3074988"/>
              <a:ext cx="227013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9" name="Donut 128"/>
            <p:cNvSpPr/>
            <p:nvPr/>
          </p:nvSpPr>
          <p:spPr bwMode="auto">
            <a:xfrm>
              <a:off x="8353425" y="2873375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6817" name="Straight Connector 129"/>
            <p:cNvCxnSpPr>
              <a:cxnSpLocks noChangeShapeType="1"/>
            </p:cNvCxnSpPr>
            <p:nvPr/>
          </p:nvCxnSpPr>
          <p:spPr bwMode="auto">
            <a:xfrm rot="5400000" flipH="1" flipV="1">
              <a:off x="8315325" y="3074988"/>
              <a:ext cx="227013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6818" name="Straight Connector 130"/>
            <p:cNvCxnSpPr>
              <a:cxnSpLocks noChangeShapeType="1"/>
            </p:cNvCxnSpPr>
            <p:nvPr/>
          </p:nvCxnSpPr>
          <p:spPr bwMode="auto">
            <a:xfrm rot="5400000" flipH="1" flipV="1">
              <a:off x="6745288" y="4445000"/>
              <a:ext cx="22701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2" name="Donut 131"/>
            <p:cNvSpPr/>
            <p:nvPr/>
          </p:nvSpPr>
          <p:spPr bwMode="auto">
            <a:xfrm>
              <a:off x="6781800" y="4572000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sp>
          <p:nvSpPr>
            <p:cNvPr id="76820" name="TextBox 132"/>
            <p:cNvSpPr txBox="1">
              <a:spLocks noChangeArrowheads="1"/>
            </p:cNvSpPr>
            <p:nvPr/>
          </p:nvSpPr>
          <p:spPr bwMode="auto">
            <a:xfrm>
              <a:off x="5943600" y="4419600"/>
              <a:ext cx="650048" cy="35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Body</a:t>
              </a:r>
            </a:p>
          </p:txBody>
        </p:sp>
        <p:sp>
          <p:nvSpPr>
            <p:cNvPr id="76821" name="TextBox 133"/>
            <p:cNvSpPr txBox="1">
              <a:spLocks noChangeArrowheads="1"/>
            </p:cNvSpPr>
            <p:nvPr/>
          </p:nvSpPr>
          <p:spPr bwMode="auto">
            <a:xfrm>
              <a:off x="6339728" y="3120421"/>
              <a:ext cx="998446" cy="35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Calibri" pitchFamily="34" charset="0"/>
                </a:rPr>
                <a:t>+    +    + </a:t>
              </a:r>
            </a:p>
          </p:txBody>
        </p:sp>
        <p:sp>
          <p:nvSpPr>
            <p:cNvPr id="76822" name="TextBox 48"/>
            <p:cNvSpPr txBox="1">
              <a:spLocks noChangeArrowheads="1"/>
            </p:cNvSpPr>
            <p:nvPr/>
          </p:nvSpPr>
          <p:spPr bwMode="auto">
            <a:xfrm>
              <a:off x="5638800" y="2655888"/>
              <a:ext cx="2286000" cy="35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   H       </a:t>
              </a:r>
              <a:r>
                <a:rPr lang="en-US" sz="2000" dirty="0" err="1">
                  <a:latin typeface="Calibri" pitchFamily="34" charset="0"/>
                </a:rPr>
                <a:t>H</a:t>
              </a:r>
              <a:r>
                <a:rPr lang="en-US" sz="2000" dirty="0">
                  <a:latin typeface="Calibri" pitchFamily="34" charset="0"/>
                </a:rPr>
                <a:t>     </a:t>
              </a:r>
              <a:r>
                <a:rPr lang="en-US" sz="2000" dirty="0" err="1">
                  <a:latin typeface="Calibri" pitchFamily="34" charset="0"/>
                </a:rPr>
                <a:t>H</a:t>
              </a:r>
              <a:r>
                <a:rPr lang="en-US" sz="2000" dirty="0">
                  <a:latin typeface="Calibri" pitchFamily="34" charset="0"/>
                </a:rPr>
                <a:t>    </a:t>
              </a:r>
              <a:r>
                <a:rPr lang="en-US" sz="2000" dirty="0" err="1">
                  <a:latin typeface="Calibri" pitchFamily="34" charset="0"/>
                </a:rPr>
                <a:t>H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76823" name="TextBox 67"/>
            <p:cNvSpPr txBox="1">
              <a:spLocks noChangeArrowheads="1"/>
            </p:cNvSpPr>
            <p:nvPr/>
          </p:nvSpPr>
          <p:spPr bwMode="auto">
            <a:xfrm>
              <a:off x="4114800" y="2514600"/>
              <a:ext cx="1600200" cy="78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    V</a:t>
              </a:r>
              <a:r>
                <a:rPr lang="en-US" sz="2000" baseline="-25000">
                  <a:latin typeface="Calibri" pitchFamily="34" charset="0"/>
                </a:rPr>
                <a:t>S</a:t>
              </a:r>
              <a:r>
                <a:rPr lang="en-US" sz="2000">
                  <a:latin typeface="Calibri" pitchFamily="34" charset="0"/>
                </a:rPr>
                <a:t> = V</a:t>
              </a:r>
              <a:r>
                <a:rPr lang="en-US" sz="2000" baseline="-25000">
                  <a:latin typeface="Calibri" pitchFamily="34" charset="0"/>
                </a:rPr>
                <a:t>DD</a:t>
              </a:r>
              <a:r>
                <a:rPr lang="en-US" sz="2000">
                  <a:latin typeface="Calibri" pitchFamily="34" charset="0"/>
                </a:rPr>
                <a:t> or 0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76824" name="TextBox 67"/>
            <p:cNvSpPr txBox="1">
              <a:spLocks noChangeArrowheads="1"/>
            </p:cNvSpPr>
            <p:nvPr/>
          </p:nvSpPr>
          <p:spPr bwMode="auto">
            <a:xfrm>
              <a:off x="6248400" y="2019300"/>
              <a:ext cx="1600200" cy="78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    V</a:t>
              </a:r>
              <a:r>
                <a:rPr lang="en-US" sz="2000" baseline="-25000">
                  <a:latin typeface="Calibri" pitchFamily="34" charset="0"/>
                </a:rPr>
                <a:t>G</a:t>
              </a:r>
              <a:r>
                <a:rPr lang="en-US" sz="2000">
                  <a:latin typeface="Calibri" pitchFamily="34" charset="0"/>
                </a:rPr>
                <a:t> = V</a:t>
              </a:r>
              <a:r>
                <a:rPr lang="en-US" sz="2000" baseline="-25000">
                  <a:latin typeface="Calibri" pitchFamily="34" charset="0"/>
                </a:rPr>
                <a:t>DD</a:t>
              </a:r>
            </a:p>
            <a:p>
              <a:endParaRPr lang="en-US" sz="3200">
                <a:latin typeface="Calibri" pitchFamily="34" charset="0"/>
              </a:endParaRPr>
            </a:p>
          </p:txBody>
        </p:sp>
        <p:sp>
          <p:nvSpPr>
            <p:cNvPr id="76825" name="TextBox 67"/>
            <p:cNvSpPr txBox="1">
              <a:spLocks noChangeArrowheads="1"/>
            </p:cNvSpPr>
            <p:nvPr/>
          </p:nvSpPr>
          <p:spPr bwMode="auto">
            <a:xfrm>
              <a:off x="7848600" y="2552700"/>
              <a:ext cx="1600200" cy="788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    V</a:t>
              </a:r>
              <a:r>
                <a:rPr lang="en-US" sz="2000" baseline="-25000">
                  <a:latin typeface="Calibri" pitchFamily="34" charset="0"/>
                </a:rPr>
                <a:t>D</a:t>
              </a:r>
              <a:r>
                <a:rPr lang="en-US" sz="2000">
                  <a:latin typeface="Calibri" pitchFamily="34" charset="0"/>
                </a:rPr>
                <a:t> = V</a:t>
              </a:r>
              <a:r>
                <a:rPr lang="en-US" sz="2000" baseline="-25000">
                  <a:latin typeface="Calibri" pitchFamily="34" charset="0"/>
                </a:rPr>
                <a:t>DD</a:t>
              </a:r>
              <a:endParaRPr lang="en-US" sz="2000">
                <a:latin typeface="Calibri" pitchFamily="34" charset="0"/>
              </a:endParaRPr>
            </a:p>
            <a:p>
              <a:endParaRPr lang="en-US" sz="3200"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NBTI Impact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NBTI affects when a negative bias is applied on PMOS</a:t>
            </a:r>
          </a:p>
          <a:p>
            <a:r>
              <a:rPr lang="en-US" dirty="0" smtClean="0"/>
              <a:t>The effect goes away when the bias is removed</a:t>
            </a:r>
          </a:p>
          <a:p>
            <a:pPr lvl="1"/>
            <a:r>
              <a:rPr lang="en-US" dirty="0" smtClean="0"/>
              <a:t>Partially recovers</a:t>
            </a:r>
          </a:p>
          <a:p>
            <a:r>
              <a:rPr lang="en-US" dirty="0" smtClean="0"/>
              <a:t>Potential to fully recover if the bias is flipped to positive</a:t>
            </a:r>
          </a:p>
          <a:p>
            <a:pPr lvl="1"/>
            <a:r>
              <a:rPr lang="en-US" dirty="0" smtClean="0"/>
              <a:t>Yet, only partially recovery</a:t>
            </a:r>
            <a:br>
              <a:rPr lang="en-US" dirty="0" smtClean="0"/>
            </a:br>
            <a:r>
              <a:rPr lang="en-US" dirty="0" smtClean="0"/>
              <a:t> is possible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3EA1-A1E8-499D-9E08-BDCEACFACF7E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16155" y="2986043"/>
            <a:ext cx="6526419" cy="3718585"/>
            <a:chOff x="4977601" y="2859205"/>
            <a:chExt cx="6526419" cy="3718585"/>
          </a:xfrm>
        </p:grpSpPr>
        <p:sp>
          <p:nvSpPr>
            <p:cNvPr id="77827" name="Rectangle 4"/>
            <p:cNvSpPr>
              <a:spLocks noChangeArrowheads="1"/>
            </p:cNvSpPr>
            <p:nvPr/>
          </p:nvSpPr>
          <p:spPr bwMode="auto">
            <a:xfrm>
              <a:off x="5331820" y="2859205"/>
              <a:ext cx="6172200" cy="366470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331820" y="2942513"/>
              <a:ext cx="6096000" cy="3505200"/>
              <a:chOff x="5331820" y="2942513"/>
              <a:chExt cx="6096000" cy="3505200"/>
            </a:xfrm>
          </p:grpSpPr>
          <p:sp>
            <p:nvSpPr>
              <p:cNvPr id="77838" name="Freeform 6"/>
              <p:cNvSpPr>
                <a:spLocks/>
              </p:cNvSpPr>
              <p:nvPr/>
            </p:nvSpPr>
            <p:spPr bwMode="auto">
              <a:xfrm>
                <a:off x="9223292" y="3142810"/>
                <a:ext cx="629408" cy="1702526"/>
              </a:xfrm>
              <a:custGeom>
                <a:avLst/>
                <a:gdLst>
                  <a:gd name="T0" fmla="*/ 48683 w 416983"/>
                  <a:gd name="T1" fmla="*/ 0 h 726017"/>
                  <a:gd name="T2" fmla="*/ 61383 w 416983"/>
                  <a:gd name="T3" fmla="*/ 1940703 h 726017"/>
                  <a:gd name="T4" fmla="*/ 416983 w 416983"/>
                  <a:gd name="T5" fmla="*/ 2223723 h 726017"/>
                  <a:gd name="T6" fmla="*/ 0 60000 65536"/>
                  <a:gd name="T7" fmla="*/ 0 60000 65536"/>
                  <a:gd name="T8" fmla="*/ 0 60000 65536"/>
                  <a:gd name="T9" fmla="*/ 0 w 416983"/>
                  <a:gd name="T10" fmla="*/ 0 h 726017"/>
                  <a:gd name="T11" fmla="*/ 416983 w 416983"/>
                  <a:gd name="T12" fmla="*/ 726017 h 7260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6983" h="726017">
                    <a:moveTo>
                      <a:pt x="48683" y="0"/>
                    </a:moveTo>
                    <a:cubicBezTo>
                      <a:pt x="24341" y="246591"/>
                      <a:pt x="0" y="493183"/>
                      <a:pt x="61383" y="609600"/>
                    </a:cubicBezTo>
                    <a:cubicBezTo>
                      <a:pt x="122766" y="726017"/>
                      <a:pt x="416983" y="698500"/>
                      <a:pt x="416983" y="698500"/>
                    </a:cubicBezTo>
                  </a:path>
                </a:pathLst>
              </a:custGeom>
              <a:solidFill>
                <a:schemeClr val="accent1"/>
              </a:solidFill>
              <a:ln w="38100" cap="flat" cmpd="sng" algn="ctr">
                <a:solidFill>
                  <a:schemeClr val="tx1">
                    <a:alpha val="70195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7839" name="Group 24"/>
              <p:cNvGrpSpPr>
                <a:grpSpLocks/>
              </p:cNvGrpSpPr>
              <p:nvPr/>
            </p:nvGrpSpPr>
            <p:grpSpPr bwMode="auto">
              <a:xfrm>
                <a:off x="5331820" y="2942513"/>
                <a:ext cx="6096000" cy="3505200"/>
                <a:chOff x="1828800" y="3200400"/>
                <a:chExt cx="4038600" cy="2667000"/>
              </a:xfrm>
            </p:grpSpPr>
            <p:grpSp>
              <p:nvGrpSpPr>
                <p:cNvPr id="77840" name="Group 23"/>
                <p:cNvGrpSpPr>
                  <a:grpSpLocks/>
                </p:cNvGrpSpPr>
                <p:nvPr/>
              </p:nvGrpSpPr>
              <p:grpSpPr bwMode="auto">
                <a:xfrm>
                  <a:off x="1828800" y="3200400"/>
                  <a:ext cx="3657600" cy="2667000"/>
                  <a:chOff x="1828800" y="3200400"/>
                  <a:chExt cx="3657600" cy="2667000"/>
                </a:xfrm>
              </p:grpSpPr>
              <p:grpSp>
                <p:nvGrpSpPr>
                  <p:cNvPr id="7784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828800" y="3352800"/>
                    <a:ext cx="2614083" cy="2514600"/>
                    <a:chOff x="1828800" y="3352800"/>
                    <a:chExt cx="2614083" cy="2514600"/>
                  </a:xfrm>
                </p:grpSpPr>
                <p:sp>
                  <p:nvSpPr>
                    <p:cNvPr id="7784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828800" y="3454400"/>
                      <a:ext cx="1358900" cy="2413000"/>
                    </a:xfrm>
                    <a:custGeom>
                      <a:avLst/>
                      <a:gdLst>
                        <a:gd name="T0" fmla="*/ 0 w 2057400"/>
                        <a:gd name="T1" fmla="*/ 2083955 h 2794000"/>
                        <a:gd name="T2" fmla="*/ 271479 w 2057400"/>
                        <a:gd name="T3" fmla="*/ 558879 h 2794000"/>
                        <a:gd name="T4" fmla="*/ 897545 w 2057400"/>
                        <a:gd name="T5" fmla="*/ 0 h 2794000"/>
                        <a:gd name="T6" fmla="*/ 0 60000 65536"/>
                        <a:gd name="T7" fmla="*/ 0 60000 65536"/>
                        <a:gd name="T8" fmla="*/ 0 60000 65536"/>
                        <a:gd name="T9" fmla="*/ 0 w 2057400"/>
                        <a:gd name="T10" fmla="*/ 0 h 2794000"/>
                        <a:gd name="T11" fmla="*/ 2057400 w 2057400"/>
                        <a:gd name="T12" fmla="*/ 2794000 h 27940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057400" h="2794000">
                          <a:moveTo>
                            <a:pt x="0" y="2794000"/>
                          </a:moveTo>
                          <a:cubicBezTo>
                            <a:pt x="139700" y="2004483"/>
                            <a:pt x="279400" y="1214967"/>
                            <a:pt x="622300" y="749300"/>
                          </a:cubicBezTo>
                          <a:cubicBezTo>
                            <a:pt x="965200" y="283633"/>
                            <a:pt x="2057400" y="0"/>
                            <a:pt x="2057400" y="0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 w="38100" cap="flat" cmpd="sng" algn="ctr">
                      <a:solidFill>
                        <a:schemeClr val="tx1">
                          <a:alpha val="70195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7845" name="Group 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24200" y="3352800"/>
                      <a:ext cx="1318683" cy="1574800"/>
                      <a:chOff x="3545417" y="3302000"/>
                      <a:chExt cx="1318683" cy="1574800"/>
                    </a:xfrm>
                  </p:grpSpPr>
                  <p:sp>
                    <p:nvSpPr>
                      <p:cNvPr id="77846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49700" y="3302000"/>
                        <a:ext cx="914400" cy="1524000"/>
                      </a:xfrm>
                      <a:custGeom>
                        <a:avLst/>
                        <a:gdLst>
                          <a:gd name="T0" fmla="*/ 0 w 2057400"/>
                          <a:gd name="T1" fmla="*/ 831273 h 2794000"/>
                          <a:gd name="T2" fmla="*/ 122924 w 2057400"/>
                          <a:gd name="T3" fmla="*/ 222932 h 2794000"/>
                          <a:gd name="T4" fmla="*/ 406400 w 2057400"/>
                          <a:gd name="T5" fmla="*/ 0 h 2794000"/>
                          <a:gd name="T6" fmla="*/ 0 60000 65536"/>
                          <a:gd name="T7" fmla="*/ 0 60000 65536"/>
                          <a:gd name="T8" fmla="*/ 0 60000 65536"/>
                          <a:gd name="T9" fmla="*/ 0 w 2057400"/>
                          <a:gd name="T10" fmla="*/ 0 h 2794000"/>
                          <a:gd name="T11" fmla="*/ 2057400 w 2057400"/>
                          <a:gd name="T12" fmla="*/ 2794000 h 27940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057400" h="2794000">
                            <a:moveTo>
                              <a:pt x="0" y="2794000"/>
                            </a:moveTo>
                            <a:cubicBezTo>
                              <a:pt x="139700" y="2004483"/>
                              <a:pt x="279400" y="1214967"/>
                              <a:pt x="622300" y="749300"/>
                            </a:cubicBezTo>
                            <a:cubicBezTo>
                              <a:pt x="965200" y="283633"/>
                              <a:pt x="2057400" y="0"/>
                              <a:pt x="2057400" y="0"/>
                            </a:cubicBezTo>
                          </a:path>
                        </a:pathLst>
                      </a:custGeom>
                      <a:solidFill>
                        <a:schemeClr val="accent1"/>
                      </a:solidFill>
                      <a:ln w="38100" cap="flat" cmpd="sng" algn="ctr">
                        <a:solidFill>
                          <a:schemeClr val="tx1">
                            <a:alpha val="70195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7847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5417" y="3416300"/>
                        <a:ext cx="416983" cy="1460500"/>
                      </a:xfrm>
                      <a:custGeom>
                        <a:avLst/>
                        <a:gdLst>
                          <a:gd name="T0" fmla="*/ 48683 w 416983"/>
                          <a:gd name="T1" fmla="*/ 0 h 726017"/>
                          <a:gd name="T2" fmla="*/ 61383 w 416983"/>
                          <a:gd name="T3" fmla="*/ 2466918 h 726017"/>
                          <a:gd name="T4" fmla="*/ 416983 w 416983"/>
                          <a:gd name="T5" fmla="*/ 2826675 h 726017"/>
                          <a:gd name="T6" fmla="*/ 0 60000 65536"/>
                          <a:gd name="T7" fmla="*/ 0 60000 65536"/>
                          <a:gd name="T8" fmla="*/ 0 60000 65536"/>
                          <a:gd name="T9" fmla="*/ 0 w 416983"/>
                          <a:gd name="T10" fmla="*/ 0 h 726017"/>
                          <a:gd name="T11" fmla="*/ 416983 w 416983"/>
                          <a:gd name="T12" fmla="*/ 726017 h 726017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16983" h="726017">
                            <a:moveTo>
                              <a:pt x="48683" y="0"/>
                            </a:moveTo>
                            <a:cubicBezTo>
                              <a:pt x="24341" y="246591"/>
                              <a:pt x="0" y="493183"/>
                              <a:pt x="61383" y="609600"/>
                            </a:cubicBezTo>
                            <a:cubicBezTo>
                              <a:pt x="122766" y="726017"/>
                              <a:pt x="416983" y="698500"/>
                              <a:pt x="416983" y="698500"/>
                            </a:cubicBezTo>
                          </a:path>
                        </a:pathLst>
                      </a:custGeom>
                      <a:solidFill>
                        <a:schemeClr val="accent1"/>
                      </a:solidFill>
                      <a:ln w="38100" cap="flat" cmpd="sng" algn="ctr">
                        <a:solidFill>
                          <a:schemeClr val="tx1">
                            <a:alpha val="70195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7843" name="Freeform 11"/>
                  <p:cNvSpPr>
                    <a:spLocks/>
                  </p:cNvSpPr>
                  <p:nvPr/>
                </p:nvSpPr>
                <p:spPr bwMode="auto">
                  <a:xfrm>
                    <a:off x="4800600" y="3200400"/>
                    <a:ext cx="685800" cy="1422400"/>
                  </a:xfrm>
                  <a:custGeom>
                    <a:avLst/>
                    <a:gdLst>
                      <a:gd name="T0" fmla="*/ 0 w 2057400"/>
                      <a:gd name="T1" fmla="*/ 724131 h 2794000"/>
                      <a:gd name="T2" fmla="*/ 69144 w 2057400"/>
                      <a:gd name="T3" fmla="*/ 194199 h 2794000"/>
                      <a:gd name="T4" fmla="*/ 228600 w 2057400"/>
                      <a:gd name="T5" fmla="*/ 0 h 2794000"/>
                      <a:gd name="T6" fmla="*/ 0 60000 65536"/>
                      <a:gd name="T7" fmla="*/ 0 60000 65536"/>
                      <a:gd name="T8" fmla="*/ 0 60000 65536"/>
                      <a:gd name="T9" fmla="*/ 0 w 2057400"/>
                      <a:gd name="T10" fmla="*/ 0 h 2794000"/>
                      <a:gd name="T11" fmla="*/ 2057400 w 2057400"/>
                      <a:gd name="T12" fmla="*/ 2794000 h 27940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57400" h="2794000">
                        <a:moveTo>
                          <a:pt x="0" y="2794000"/>
                        </a:moveTo>
                        <a:cubicBezTo>
                          <a:pt x="139700" y="2004483"/>
                          <a:pt x="279400" y="1214967"/>
                          <a:pt x="622300" y="749300"/>
                        </a:cubicBezTo>
                        <a:cubicBezTo>
                          <a:pt x="965200" y="283633"/>
                          <a:pt x="2057400" y="0"/>
                          <a:pt x="2057400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38100" cap="flat" cmpd="sng" algn="ctr">
                    <a:solidFill>
                      <a:schemeClr val="tx1">
                        <a:alpha val="70195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41" name="Freeform 9"/>
                <p:cNvSpPr>
                  <a:spLocks/>
                </p:cNvSpPr>
                <p:nvPr/>
              </p:nvSpPr>
              <p:spPr bwMode="auto">
                <a:xfrm>
                  <a:off x="5450417" y="3200400"/>
                  <a:ext cx="416983" cy="1295400"/>
                </a:xfrm>
                <a:custGeom>
                  <a:avLst/>
                  <a:gdLst>
                    <a:gd name="T0" fmla="*/ 48683 w 416983"/>
                    <a:gd name="T1" fmla="*/ 0 h 726017"/>
                    <a:gd name="T2" fmla="*/ 61383 w 416983"/>
                    <a:gd name="T3" fmla="*/ 1940703 h 726017"/>
                    <a:gd name="T4" fmla="*/ 416983 w 416983"/>
                    <a:gd name="T5" fmla="*/ 2223723 h 726017"/>
                    <a:gd name="T6" fmla="*/ 0 60000 65536"/>
                    <a:gd name="T7" fmla="*/ 0 60000 65536"/>
                    <a:gd name="T8" fmla="*/ 0 60000 65536"/>
                    <a:gd name="T9" fmla="*/ 0 w 416983"/>
                    <a:gd name="T10" fmla="*/ 0 h 726017"/>
                    <a:gd name="T11" fmla="*/ 416983 w 416983"/>
                    <a:gd name="T12" fmla="*/ 726017 h 7260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6983" h="726017">
                      <a:moveTo>
                        <a:pt x="48683" y="0"/>
                      </a:moveTo>
                      <a:cubicBezTo>
                        <a:pt x="24341" y="246591"/>
                        <a:pt x="0" y="493183"/>
                        <a:pt x="61383" y="609600"/>
                      </a:cubicBezTo>
                      <a:cubicBezTo>
                        <a:pt x="122766" y="726017"/>
                        <a:pt x="416983" y="698500"/>
                        <a:pt x="416983" y="698500"/>
                      </a:cubicBezTo>
                    </a:path>
                  </a:pathLst>
                </a:custGeom>
                <a:solidFill>
                  <a:schemeClr val="accent1"/>
                </a:solidFill>
                <a:ln w="38100" cap="flat" cmpd="sng" algn="ctr">
                  <a:solidFill>
                    <a:schemeClr val="tx1">
                      <a:alpha val="70195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7829" name="TextBox 16"/>
            <p:cNvSpPr txBox="1">
              <a:spLocks noChangeArrowheads="1"/>
            </p:cNvSpPr>
            <p:nvPr/>
          </p:nvSpPr>
          <p:spPr bwMode="auto">
            <a:xfrm rot="16200000">
              <a:off x="3633771" y="4340893"/>
              <a:ext cx="30262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Threshold Voltage Increase (|V</a:t>
              </a:r>
              <a:r>
                <a:rPr lang="en-US" sz="1600" baseline="-25000" dirty="0">
                  <a:latin typeface="Calibri" pitchFamily="34" charset="0"/>
                </a:rPr>
                <a:t>th</a:t>
              </a:r>
              <a:r>
                <a:rPr lang="en-US" sz="1600" dirty="0">
                  <a:latin typeface="Calibri" pitchFamily="34" charset="0"/>
                </a:rPr>
                <a:t>|)</a:t>
              </a:r>
            </a:p>
          </p:txBody>
        </p:sp>
        <p:sp>
          <p:nvSpPr>
            <p:cNvPr id="77830" name="TextBox 17"/>
            <p:cNvSpPr txBox="1">
              <a:spLocks noChangeArrowheads="1"/>
            </p:cNvSpPr>
            <p:nvPr/>
          </p:nvSpPr>
          <p:spPr bwMode="auto">
            <a:xfrm>
              <a:off x="10476849" y="6177680"/>
              <a:ext cx="7601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Time </a:t>
              </a:r>
            </a:p>
          </p:txBody>
        </p:sp>
        <p:cxnSp>
          <p:nvCxnSpPr>
            <p:cNvPr id="77831" name="Straight Connector 18"/>
            <p:cNvCxnSpPr>
              <a:cxnSpLocks noChangeShapeType="1"/>
            </p:cNvCxnSpPr>
            <p:nvPr/>
          </p:nvCxnSpPr>
          <p:spPr bwMode="auto">
            <a:xfrm rot="10800000">
              <a:off x="5331820" y="4923713"/>
              <a:ext cx="19812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</p:spPr>
        </p:cxnSp>
        <p:sp>
          <p:nvSpPr>
            <p:cNvPr id="77832" name="TextBox 19"/>
            <p:cNvSpPr txBox="1">
              <a:spLocks noChangeArrowheads="1"/>
            </p:cNvSpPr>
            <p:nvPr/>
          </p:nvSpPr>
          <p:spPr bwMode="auto">
            <a:xfrm>
              <a:off x="5789020" y="4934827"/>
              <a:ext cx="1257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Stress Time</a:t>
              </a:r>
            </a:p>
          </p:txBody>
        </p:sp>
        <p:cxnSp>
          <p:nvCxnSpPr>
            <p:cNvPr id="77833" name="Straight Connector 20"/>
            <p:cNvCxnSpPr>
              <a:cxnSpLocks noChangeShapeType="1"/>
            </p:cNvCxnSpPr>
            <p:nvPr/>
          </p:nvCxnSpPr>
          <p:spPr bwMode="auto">
            <a:xfrm rot="10800000">
              <a:off x="7389220" y="5228513"/>
              <a:ext cx="533400" cy="15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</p:spPr>
        </p:cxnSp>
        <p:sp>
          <p:nvSpPr>
            <p:cNvPr id="77834" name="TextBox 21"/>
            <p:cNvSpPr txBox="1">
              <a:spLocks noChangeArrowheads="1"/>
            </p:cNvSpPr>
            <p:nvPr/>
          </p:nvSpPr>
          <p:spPr bwMode="auto">
            <a:xfrm>
              <a:off x="7052671" y="5239627"/>
              <a:ext cx="15583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Recovery Time</a:t>
              </a:r>
            </a:p>
          </p:txBody>
        </p:sp>
        <p:sp>
          <p:nvSpPr>
            <p:cNvPr id="77835" name="TextBox 22"/>
            <p:cNvSpPr txBox="1">
              <a:spLocks noChangeArrowheads="1"/>
            </p:cNvSpPr>
            <p:nvPr/>
          </p:nvSpPr>
          <p:spPr bwMode="auto">
            <a:xfrm>
              <a:off x="5255621" y="4542713"/>
              <a:ext cx="4138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T0</a:t>
              </a:r>
            </a:p>
          </p:txBody>
        </p:sp>
        <p:sp>
          <p:nvSpPr>
            <p:cNvPr id="77836" name="TextBox 23"/>
            <p:cNvSpPr txBox="1">
              <a:spLocks noChangeArrowheads="1"/>
            </p:cNvSpPr>
            <p:nvPr/>
          </p:nvSpPr>
          <p:spPr bwMode="auto">
            <a:xfrm>
              <a:off x="7011396" y="4618913"/>
              <a:ext cx="4138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T1</a:t>
              </a:r>
            </a:p>
          </p:txBody>
        </p:sp>
        <p:sp>
          <p:nvSpPr>
            <p:cNvPr id="77837" name="TextBox 24"/>
            <p:cNvSpPr txBox="1">
              <a:spLocks noChangeArrowheads="1"/>
            </p:cNvSpPr>
            <p:nvPr/>
          </p:nvSpPr>
          <p:spPr bwMode="auto">
            <a:xfrm>
              <a:off x="7579721" y="4618913"/>
              <a:ext cx="4138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T2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TDDB (Time Dependent Dielectric Breakdown)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Wearout</a:t>
            </a:r>
            <a:r>
              <a:rPr lang="en-US" dirty="0" smtClean="0"/>
              <a:t> process breaking the gate dielectric material, creating a conductive path in the gate oxide</a:t>
            </a:r>
            <a:endParaRPr lang="en-US" dirty="0"/>
          </a:p>
        </p:txBody>
      </p:sp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74DD-AC0E-4901-9EA6-CF34A07C286B}" type="datetime1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78850" name="Group 153"/>
          <p:cNvGrpSpPr>
            <a:grpSpLocks/>
          </p:cNvGrpSpPr>
          <p:nvPr/>
        </p:nvGrpSpPr>
        <p:grpSpPr bwMode="auto">
          <a:xfrm>
            <a:off x="213360" y="2025180"/>
            <a:ext cx="6001537" cy="2749576"/>
            <a:chOff x="1371600" y="849868"/>
            <a:chExt cx="5715000" cy="2535010"/>
          </a:xfrm>
        </p:grpSpPr>
        <p:sp>
          <p:nvSpPr>
            <p:cNvPr id="78887" name="Rectangle 54"/>
            <p:cNvSpPr>
              <a:spLocks noChangeArrowheads="1"/>
            </p:cNvSpPr>
            <p:nvPr/>
          </p:nvSpPr>
          <p:spPr bwMode="auto">
            <a:xfrm>
              <a:off x="2667000" y="1828800"/>
              <a:ext cx="4419600" cy="114300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000"/>
            </a:p>
          </p:txBody>
        </p:sp>
        <p:sp>
          <p:nvSpPr>
            <p:cNvPr id="78888" name="TextBox 55"/>
            <p:cNvSpPr txBox="1">
              <a:spLocks noChangeArrowheads="1"/>
            </p:cNvSpPr>
            <p:nvPr/>
          </p:nvSpPr>
          <p:spPr bwMode="auto">
            <a:xfrm>
              <a:off x="2655521" y="2587823"/>
              <a:ext cx="1395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p</a:t>
              </a:r>
              <a:r>
                <a:rPr lang="en-US" sz="2000" baseline="30000" dirty="0">
                  <a:latin typeface="Calibri" pitchFamily="34" charset="0"/>
                </a:rPr>
                <a:t>+ </a:t>
              </a:r>
              <a:r>
                <a:rPr lang="en-US" sz="2000" dirty="0">
                  <a:latin typeface="Calibri" pitchFamily="34" charset="0"/>
                </a:rPr>
                <a:t>substrate </a:t>
              </a:r>
              <a:endParaRPr lang="en-US" sz="2000" baseline="30000" dirty="0">
                <a:latin typeface="Calibri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971800" y="1829138"/>
              <a:ext cx="838200" cy="609465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0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943600" y="1829138"/>
              <a:ext cx="838200" cy="609465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0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657600" y="1600589"/>
              <a:ext cx="2438400" cy="22854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600" dirty="0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657600" y="1295856"/>
              <a:ext cx="2438400" cy="3047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600" dirty="0"/>
            </a:p>
          </p:txBody>
        </p:sp>
        <p:sp>
          <p:nvSpPr>
            <p:cNvPr id="61" name="Donut 60"/>
            <p:cNvSpPr/>
            <p:nvPr/>
          </p:nvSpPr>
          <p:spPr bwMode="auto">
            <a:xfrm>
              <a:off x="4800600" y="980014"/>
              <a:ext cx="152400" cy="152366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8894" name="Straight Connector 61"/>
            <p:cNvCxnSpPr>
              <a:cxnSpLocks noChangeShapeType="1"/>
            </p:cNvCxnSpPr>
            <p:nvPr/>
          </p:nvCxnSpPr>
          <p:spPr bwMode="auto">
            <a:xfrm rot="5400000" flipH="1" flipV="1">
              <a:off x="4762450" y="1181050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3" name="Donut 62"/>
            <p:cNvSpPr/>
            <p:nvPr/>
          </p:nvSpPr>
          <p:spPr bwMode="auto">
            <a:xfrm>
              <a:off x="3248025" y="1513296"/>
              <a:ext cx="152400" cy="152366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8896" name="Straight Connector 63"/>
            <p:cNvCxnSpPr>
              <a:cxnSpLocks noChangeShapeType="1"/>
            </p:cNvCxnSpPr>
            <p:nvPr/>
          </p:nvCxnSpPr>
          <p:spPr bwMode="auto">
            <a:xfrm rot="5400000" flipH="1" flipV="1">
              <a:off x="3209111" y="1714450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5" name="Donut 64"/>
            <p:cNvSpPr/>
            <p:nvPr/>
          </p:nvSpPr>
          <p:spPr bwMode="auto">
            <a:xfrm>
              <a:off x="6372225" y="1513296"/>
              <a:ext cx="152400" cy="152366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8898" name="Straight Connector 65"/>
            <p:cNvCxnSpPr>
              <a:cxnSpLocks noChangeShapeType="1"/>
            </p:cNvCxnSpPr>
            <p:nvPr/>
          </p:nvCxnSpPr>
          <p:spPr bwMode="auto">
            <a:xfrm rot="5400000" flipH="1" flipV="1">
              <a:off x="6333311" y="1714450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99" name="Straight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764039" y="3084562"/>
              <a:ext cx="227111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8" name="Donut 67"/>
            <p:cNvSpPr/>
            <p:nvPr/>
          </p:nvSpPr>
          <p:spPr bwMode="auto">
            <a:xfrm>
              <a:off x="4800600" y="3200434"/>
              <a:ext cx="152400" cy="152366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sp>
          <p:nvSpPr>
            <p:cNvPr id="78901" name="TextBox 68"/>
            <p:cNvSpPr txBox="1">
              <a:spLocks noChangeArrowheads="1"/>
            </p:cNvSpPr>
            <p:nvPr/>
          </p:nvSpPr>
          <p:spPr bwMode="auto">
            <a:xfrm>
              <a:off x="4144357" y="3015991"/>
              <a:ext cx="675005" cy="36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Body</a:t>
              </a:r>
            </a:p>
          </p:txBody>
        </p:sp>
        <p:sp>
          <p:nvSpPr>
            <p:cNvPr id="78902" name="TextBox 73"/>
            <p:cNvSpPr txBox="1">
              <a:spLocks noChangeArrowheads="1"/>
            </p:cNvSpPr>
            <p:nvPr/>
          </p:nvSpPr>
          <p:spPr bwMode="auto">
            <a:xfrm>
              <a:off x="1371600" y="1485900"/>
              <a:ext cx="1682963" cy="36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Gate Insulation</a:t>
              </a:r>
            </a:p>
          </p:txBody>
        </p:sp>
        <p:sp>
          <p:nvSpPr>
            <p:cNvPr id="78903" name="TextBox 75"/>
            <p:cNvSpPr txBox="1">
              <a:spLocks noChangeArrowheads="1"/>
            </p:cNvSpPr>
            <p:nvPr/>
          </p:nvSpPr>
          <p:spPr bwMode="auto">
            <a:xfrm>
              <a:off x="5410200" y="849868"/>
              <a:ext cx="700955" cy="36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Traps</a:t>
              </a:r>
            </a:p>
          </p:txBody>
        </p:sp>
        <p:cxnSp>
          <p:nvCxnSpPr>
            <p:cNvPr id="78904" name="Straight Arrow Connector 76"/>
            <p:cNvCxnSpPr>
              <a:cxnSpLocks noChangeShapeType="1"/>
            </p:cNvCxnSpPr>
            <p:nvPr/>
          </p:nvCxnSpPr>
          <p:spPr bwMode="auto">
            <a:xfrm rot="10800000" flipV="1">
              <a:off x="4876802" y="1204554"/>
              <a:ext cx="609599" cy="457199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78905" name="Group 79"/>
            <p:cNvGrpSpPr>
              <a:grpSpLocks/>
            </p:cNvGrpSpPr>
            <p:nvPr/>
          </p:nvGrpSpPr>
          <p:grpSpPr bwMode="auto">
            <a:xfrm>
              <a:off x="4144357" y="1521023"/>
              <a:ext cx="273544" cy="312134"/>
              <a:chOff x="5361988" y="1143000"/>
              <a:chExt cx="273544" cy="312134"/>
            </a:xfrm>
          </p:grpSpPr>
          <p:sp>
            <p:nvSpPr>
              <p:cNvPr id="78912" name="Oval 80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913" name="TextBox 81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73544" cy="312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906" name="Group 82"/>
            <p:cNvGrpSpPr>
              <a:grpSpLocks/>
            </p:cNvGrpSpPr>
            <p:nvPr/>
          </p:nvGrpSpPr>
          <p:grpSpPr bwMode="auto">
            <a:xfrm>
              <a:off x="4891069" y="1521023"/>
              <a:ext cx="273544" cy="312134"/>
              <a:chOff x="5361988" y="1143000"/>
              <a:chExt cx="273544" cy="312134"/>
            </a:xfrm>
          </p:grpSpPr>
          <p:sp>
            <p:nvSpPr>
              <p:cNvPr id="78910" name="Oval 83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911" name="TextBox 84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73544" cy="312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907" name="Group 85"/>
            <p:cNvGrpSpPr>
              <a:grpSpLocks/>
            </p:cNvGrpSpPr>
            <p:nvPr/>
          </p:nvGrpSpPr>
          <p:grpSpPr bwMode="auto">
            <a:xfrm>
              <a:off x="4586269" y="1597223"/>
              <a:ext cx="273544" cy="312134"/>
              <a:chOff x="5361988" y="1143000"/>
              <a:chExt cx="273544" cy="312134"/>
            </a:xfrm>
          </p:grpSpPr>
          <p:sp>
            <p:nvSpPr>
              <p:cNvPr id="78908" name="Oval 86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909" name="TextBox 87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73544" cy="312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138104" y="3433527"/>
            <a:ext cx="6583139" cy="3170178"/>
            <a:chOff x="3048001" y="3429001"/>
            <a:chExt cx="6123441" cy="2971799"/>
          </a:xfrm>
        </p:grpSpPr>
        <p:sp>
          <p:nvSpPr>
            <p:cNvPr id="78851" name="Rectangle 88"/>
            <p:cNvSpPr>
              <a:spLocks noChangeArrowheads="1"/>
            </p:cNvSpPr>
            <p:nvPr/>
          </p:nvSpPr>
          <p:spPr bwMode="auto">
            <a:xfrm>
              <a:off x="4495800" y="4876800"/>
              <a:ext cx="4419600" cy="1143000"/>
            </a:xfrm>
            <a:prstGeom prst="rec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en-GB" sz="2000"/>
            </a:p>
          </p:txBody>
        </p:sp>
        <p:sp>
          <p:nvSpPr>
            <p:cNvPr id="78852" name="TextBox 89"/>
            <p:cNvSpPr txBox="1">
              <a:spLocks noChangeArrowheads="1"/>
            </p:cNvSpPr>
            <p:nvPr/>
          </p:nvSpPr>
          <p:spPr bwMode="auto">
            <a:xfrm>
              <a:off x="4484688" y="5635625"/>
              <a:ext cx="1368978" cy="37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p</a:t>
              </a:r>
              <a:r>
                <a:rPr lang="en-US" sz="2000" baseline="30000">
                  <a:latin typeface="Calibri" pitchFamily="34" charset="0"/>
                </a:rPr>
                <a:t>+ </a:t>
              </a:r>
              <a:r>
                <a:rPr lang="en-US" sz="2000">
                  <a:latin typeface="Calibri" pitchFamily="34" charset="0"/>
                </a:rPr>
                <a:t>substrate </a:t>
              </a:r>
              <a:endParaRPr lang="en-US" sz="2000" baseline="3000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800600" y="4876800"/>
              <a:ext cx="838200" cy="609600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0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772400" y="4876800"/>
              <a:ext cx="838200" cy="609600"/>
            </a:xfrm>
            <a:prstGeom prst="rect">
              <a:avLst/>
            </a:prstGeom>
            <a:solidFill>
              <a:schemeClr val="accent1">
                <a:lumMod val="1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n</a:t>
              </a:r>
              <a:r>
                <a:rPr lang="en-US" sz="2000" baseline="30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486400" y="4648200"/>
              <a:ext cx="2438400" cy="228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600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486400" y="4343400"/>
              <a:ext cx="2438400" cy="3048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defTabSz="914400" eaLnBrk="0" hangingPunct="0">
                <a:defRPr/>
              </a:pPr>
              <a:endParaRPr lang="en-US" sz="1600" dirty="0"/>
            </a:p>
          </p:txBody>
        </p:sp>
        <p:sp>
          <p:nvSpPr>
            <p:cNvPr id="95" name="Donut 94"/>
            <p:cNvSpPr/>
            <p:nvPr/>
          </p:nvSpPr>
          <p:spPr bwMode="auto">
            <a:xfrm>
              <a:off x="6629400" y="4027488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8858" name="Straight Connector 95"/>
            <p:cNvCxnSpPr>
              <a:cxnSpLocks noChangeShapeType="1"/>
            </p:cNvCxnSpPr>
            <p:nvPr/>
          </p:nvCxnSpPr>
          <p:spPr bwMode="auto">
            <a:xfrm rot="5400000" flipH="1" flipV="1">
              <a:off x="6591301" y="4229101"/>
              <a:ext cx="2270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7" name="Donut 96"/>
            <p:cNvSpPr/>
            <p:nvPr/>
          </p:nvSpPr>
          <p:spPr bwMode="auto">
            <a:xfrm>
              <a:off x="5076825" y="4560888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8860" name="Straight Connector 97"/>
            <p:cNvCxnSpPr>
              <a:cxnSpLocks noChangeShapeType="1"/>
            </p:cNvCxnSpPr>
            <p:nvPr/>
          </p:nvCxnSpPr>
          <p:spPr bwMode="auto">
            <a:xfrm rot="5400000" flipH="1" flipV="1">
              <a:off x="5038726" y="4762501"/>
              <a:ext cx="2270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9" name="Donut 98"/>
            <p:cNvSpPr/>
            <p:nvPr/>
          </p:nvSpPr>
          <p:spPr bwMode="auto">
            <a:xfrm>
              <a:off x="8201025" y="4560888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cxnSp>
          <p:nvCxnSpPr>
            <p:cNvPr id="78862" name="Straight Connector 99"/>
            <p:cNvCxnSpPr>
              <a:cxnSpLocks noChangeShapeType="1"/>
            </p:cNvCxnSpPr>
            <p:nvPr/>
          </p:nvCxnSpPr>
          <p:spPr bwMode="auto">
            <a:xfrm rot="5400000" flipH="1" flipV="1">
              <a:off x="8162926" y="4762501"/>
              <a:ext cx="227012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63" name="Straight Connector 100"/>
            <p:cNvCxnSpPr>
              <a:cxnSpLocks noChangeShapeType="1"/>
            </p:cNvCxnSpPr>
            <p:nvPr/>
          </p:nvCxnSpPr>
          <p:spPr bwMode="auto">
            <a:xfrm rot="5400000" flipH="1" flipV="1">
              <a:off x="6592888" y="6132513"/>
              <a:ext cx="227013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2" name="Donut 101"/>
            <p:cNvSpPr/>
            <p:nvPr/>
          </p:nvSpPr>
          <p:spPr bwMode="auto">
            <a:xfrm>
              <a:off x="6629400" y="6248400"/>
              <a:ext cx="152400" cy="152400"/>
            </a:xfrm>
            <a:prstGeom prst="donu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hangingPunct="0">
                <a:defRPr/>
              </a:pPr>
              <a:endParaRPr lang="en-US" sz="2000"/>
            </a:p>
          </p:txBody>
        </p:sp>
        <p:sp>
          <p:nvSpPr>
            <p:cNvPr id="78865" name="TextBox 102"/>
            <p:cNvSpPr txBox="1">
              <a:spLocks noChangeArrowheads="1"/>
            </p:cNvSpPr>
            <p:nvPr/>
          </p:nvSpPr>
          <p:spPr bwMode="auto">
            <a:xfrm>
              <a:off x="5999082" y="6025728"/>
              <a:ext cx="659349" cy="37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Body</a:t>
              </a:r>
            </a:p>
          </p:txBody>
        </p:sp>
        <p:sp>
          <p:nvSpPr>
            <p:cNvPr id="78866" name="TextBox 103"/>
            <p:cNvSpPr txBox="1">
              <a:spLocks noChangeArrowheads="1"/>
            </p:cNvSpPr>
            <p:nvPr/>
          </p:nvSpPr>
          <p:spPr bwMode="auto">
            <a:xfrm>
              <a:off x="6781800" y="3429001"/>
              <a:ext cx="2389642" cy="95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Trap Accumulation </a:t>
              </a:r>
            </a:p>
            <a:p>
              <a:r>
                <a:rPr lang="en-US" sz="2000">
                  <a:latin typeface="Calibri" pitchFamily="34" charset="0"/>
                </a:rPr>
                <a:t>Leading to Conducting </a:t>
              </a:r>
            </a:p>
            <a:p>
              <a:r>
                <a:rPr lang="en-US" sz="2000">
                  <a:latin typeface="Calibri" pitchFamily="34" charset="0"/>
                </a:rPr>
                <a:t>Path</a:t>
              </a:r>
            </a:p>
          </p:txBody>
        </p:sp>
        <p:cxnSp>
          <p:nvCxnSpPr>
            <p:cNvPr id="78867" name="Straight Arrow Connector 104"/>
            <p:cNvCxnSpPr>
              <a:cxnSpLocks noChangeShapeType="1"/>
            </p:cNvCxnSpPr>
            <p:nvPr/>
          </p:nvCxnSpPr>
          <p:spPr bwMode="auto">
            <a:xfrm rot="10800000" flipV="1">
              <a:off x="6705600" y="4252913"/>
              <a:ext cx="609600" cy="4572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78868" name="Group 134"/>
            <p:cNvGrpSpPr>
              <a:grpSpLocks/>
            </p:cNvGrpSpPr>
            <p:nvPr/>
          </p:nvGrpSpPr>
          <p:grpSpPr bwMode="auto">
            <a:xfrm>
              <a:off x="5981697" y="4584700"/>
              <a:ext cx="267199" cy="317369"/>
              <a:chOff x="5359400" y="1143000"/>
              <a:chExt cx="267742" cy="317165"/>
            </a:xfrm>
          </p:grpSpPr>
          <p:sp>
            <p:nvSpPr>
              <p:cNvPr id="78885" name="Oval 135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886" name="TextBox 136"/>
              <p:cNvSpPr txBox="1">
                <a:spLocks noChangeArrowheads="1"/>
              </p:cNvSpPr>
              <p:nvPr/>
            </p:nvSpPr>
            <p:spPr bwMode="auto">
              <a:xfrm>
                <a:off x="5359400" y="1143000"/>
                <a:ext cx="267742" cy="317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869" name="Group 137"/>
            <p:cNvGrpSpPr>
              <a:grpSpLocks/>
            </p:cNvGrpSpPr>
            <p:nvPr/>
          </p:nvGrpSpPr>
          <p:grpSpPr bwMode="auto">
            <a:xfrm>
              <a:off x="6842132" y="4610100"/>
              <a:ext cx="267199" cy="317369"/>
              <a:chOff x="5361988" y="1143000"/>
              <a:chExt cx="266278" cy="317165"/>
            </a:xfrm>
          </p:grpSpPr>
          <p:sp>
            <p:nvSpPr>
              <p:cNvPr id="78883" name="Oval 138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884" name="TextBox 139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66278" cy="317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870" name="Group 140"/>
            <p:cNvGrpSpPr>
              <a:grpSpLocks/>
            </p:cNvGrpSpPr>
            <p:nvPr/>
          </p:nvGrpSpPr>
          <p:grpSpPr bwMode="auto">
            <a:xfrm>
              <a:off x="6562732" y="4749800"/>
              <a:ext cx="267199" cy="317369"/>
              <a:chOff x="5361988" y="1143000"/>
              <a:chExt cx="266278" cy="317165"/>
            </a:xfrm>
          </p:grpSpPr>
          <p:sp>
            <p:nvSpPr>
              <p:cNvPr id="78881" name="Oval 141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882" name="TextBox 142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66278" cy="317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871" name="Group 143"/>
            <p:cNvGrpSpPr>
              <a:grpSpLocks/>
            </p:cNvGrpSpPr>
            <p:nvPr/>
          </p:nvGrpSpPr>
          <p:grpSpPr bwMode="auto">
            <a:xfrm>
              <a:off x="6689732" y="4686300"/>
              <a:ext cx="267199" cy="317369"/>
              <a:chOff x="5361988" y="1143000"/>
              <a:chExt cx="266278" cy="317165"/>
            </a:xfrm>
          </p:grpSpPr>
          <p:sp>
            <p:nvSpPr>
              <p:cNvPr id="78879" name="Oval 144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880" name="TextBox 145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66278" cy="317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872" name="Group 146"/>
            <p:cNvGrpSpPr>
              <a:grpSpLocks/>
            </p:cNvGrpSpPr>
            <p:nvPr/>
          </p:nvGrpSpPr>
          <p:grpSpPr bwMode="auto">
            <a:xfrm>
              <a:off x="7010397" y="4533900"/>
              <a:ext cx="267199" cy="317369"/>
              <a:chOff x="5361988" y="1143000"/>
              <a:chExt cx="267742" cy="317165"/>
            </a:xfrm>
          </p:grpSpPr>
          <p:sp>
            <p:nvSpPr>
              <p:cNvPr id="78877" name="Oval 147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878" name="TextBox 148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67742" cy="317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grpSp>
          <p:nvGrpSpPr>
            <p:cNvPr id="78873" name="Group 149"/>
            <p:cNvGrpSpPr>
              <a:grpSpLocks/>
            </p:cNvGrpSpPr>
            <p:nvPr/>
          </p:nvGrpSpPr>
          <p:grpSpPr bwMode="auto">
            <a:xfrm>
              <a:off x="6286497" y="4686300"/>
              <a:ext cx="267199" cy="317369"/>
              <a:chOff x="5361988" y="1143000"/>
              <a:chExt cx="267742" cy="317165"/>
            </a:xfrm>
          </p:grpSpPr>
          <p:sp>
            <p:nvSpPr>
              <p:cNvPr id="78875" name="Oval 150"/>
              <p:cNvSpPr>
                <a:spLocks noChangeAspect="1"/>
              </p:cNvSpPr>
              <p:nvPr/>
            </p:nvSpPr>
            <p:spPr bwMode="auto">
              <a:xfrm>
                <a:off x="5410200" y="1219200"/>
                <a:ext cx="182880" cy="18288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 eaLnBrk="0" hangingPunct="0"/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8876" name="TextBox 151"/>
              <p:cNvSpPr txBox="1">
                <a:spLocks noChangeArrowheads="1"/>
              </p:cNvSpPr>
              <p:nvPr/>
            </p:nvSpPr>
            <p:spPr bwMode="auto">
              <a:xfrm>
                <a:off x="5361988" y="1143000"/>
                <a:ext cx="267742" cy="317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Calibri" pitchFamily="34" charset="0"/>
                  </a:rPr>
                  <a:t>+</a:t>
                </a:r>
              </a:p>
            </p:txBody>
          </p:sp>
        </p:grpSp>
        <p:sp>
          <p:nvSpPr>
            <p:cNvPr id="78874" name="TextBox 152"/>
            <p:cNvSpPr txBox="1">
              <a:spLocks noChangeArrowheads="1"/>
            </p:cNvSpPr>
            <p:nvPr/>
          </p:nvSpPr>
          <p:spPr bwMode="auto">
            <a:xfrm>
              <a:off x="3048001" y="4557714"/>
              <a:ext cx="1643930" cy="37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Gate Insulation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learn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603705"/>
            <a:ext cx="2133600" cy="182562"/>
          </a:xfrm>
        </p:spPr>
        <p:txBody>
          <a:bodyPr/>
          <a:lstStyle/>
          <a:p>
            <a:pPr>
              <a:defRPr/>
            </a:pPr>
            <a:fld id="{E61CD923-616C-4156-B1EB-AFCF4F608B6E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653213"/>
            <a:ext cx="2133600" cy="136525"/>
          </a:xfrm>
        </p:spPr>
        <p:txBody>
          <a:bodyPr/>
          <a:lstStyle/>
          <a:p>
            <a:pPr>
              <a:defRPr/>
            </a:pPr>
            <a:fld id="{B4D31C78-9B82-4A10-AC4A-9435B54AC9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nMOS</a:t>
            </a:r>
            <a:r>
              <a:rPr lang="en-US" dirty="0" smtClean="0"/>
              <a:t> transistor characteristics</a:t>
            </a:r>
          </a:p>
          <a:p>
            <a:r>
              <a:rPr lang="en-US" smtClean="0"/>
              <a:t>Inverter: structure, operation</a:t>
            </a:r>
            <a:endParaRPr lang="en-US" dirty="0" smtClean="0"/>
          </a:p>
          <a:p>
            <a:r>
              <a:rPr lang="en-US" dirty="0" smtClean="0"/>
              <a:t>Dennard Scaling impact, and Moore's law</a:t>
            </a:r>
          </a:p>
          <a:p>
            <a:r>
              <a:rPr lang="en-US" smtClean="0"/>
              <a:t>Faults </a:t>
            </a:r>
            <a:r>
              <a:rPr lang="en-US" dirty="0" smtClean="0"/>
              <a:t>– Errors – Failure</a:t>
            </a:r>
          </a:p>
          <a:p>
            <a:r>
              <a:rPr lang="en-US" dirty="0" smtClean="0"/>
              <a:t>Error classification</a:t>
            </a:r>
          </a:p>
          <a:p>
            <a:pPr lvl="1"/>
            <a:r>
              <a:rPr lang="en-US" dirty="0" smtClean="0"/>
              <a:t>SEUs, Soft Errors, Silent data corruption</a:t>
            </a:r>
            <a:r>
              <a:rPr lang="en-US" smtClean="0"/>
              <a:t>, </a:t>
            </a:r>
            <a:r>
              <a:rPr lang="en-US"/>
              <a:t>P</a:t>
            </a:r>
            <a:r>
              <a:rPr lang="en-US" smtClean="0"/>
              <a:t>ermanent </a:t>
            </a:r>
            <a:r>
              <a:rPr lang="en-US" dirty="0" smtClean="0"/>
              <a:t>errors</a:t>
            </a:r>
            <a:endParaRPr lang="en-US" dirty="0"/>
          </a:p>
          <a:p>
            <a:r>
              <a:rPr lang="en-US" dirty="0" smtClean="0"/>
              <a:t>FIT, MTTF</a:t>
            </a:r>
          </a:p>
          <a:p>
            <a:r>
              <a:rPr lang="en-US" dirty="0" smtClean="0"/>
              <a:t>AVF: Architectural </a:t>
            </a:r>
            <a:r>
              <a:rPr lang="en-US" smtClean="0"/>
              <a:t>Vulnerability Factor</a:t>
            </a:r>
          </a:p>
          <a:p>
            <a:pPr lvl="1"/>
            <a:r>
              <a:rPr lang="en-US" smtClean="0"/>
              <a:t>ACE &amp; unACE </a:t>
            </a:r>
            <a:r>
              <a:rPr lang="en-US" smtClean="0"/>
              <a:t>bits</a:t>
            </a:r>
            <a:endParaRPr lang="en-US" dirty="0"/>
          </a:p>
        </p:txBody>
      </p:sp>
      <p:pic>
        <p:nvPicPr>
          <p:cNvPr id="9" name="Picture 2" descr="http://3.bp.blogspot.com/-Fyyo92Ouo14/USoRPb90tOI/AAAAAAAABXU/poSOCn2msZ0/s1600/sum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1047" y="129437"/>
            <a:ext cx="3430953" cy="25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pMOS and nMOS transistors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BEADE-45ED-4C08-AC6F-5A2758FFAFD7}" type="datetime1">
              <a:rPr lang="en-US" smtClean="0"/>
              <a:pPr>
                <a:defRPr/>
              </a:pPr>
              <a:t>11/24/2019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ECA HC     </a:t>
            </a:r>
            <a:fld id="{F978585F-113C-47CC-BC9D-DB57A498C6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7" y="4275685"/>
            <a:ext cx="4449463" cy="1888435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629193" y="1304247"/>
            <a:ext cx="4300313" cy="2035397"/>
            <a:chOff x="629193" y="1304247"/>
            <a:chExt cx="4300313" cy="2035397"/>
          </a:xfrm>
        </p:grpSpPr>
        <p:sp>
          <p:nvSpPr>
            <p:cNvPr id="40" name="Rectangle 39"/>
            <p:cNvSpPr/>
            <p:nvPr/>
          </p:nvSpPr>
          <p:spPr>
            <a:xfrm>
              <a:off x="1158661" y="2115073"/>
              <a:ext cx="2551044" cy="6361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64070" y="2115072"/>
              <a:ext cx="748748" cy="371061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n+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35669" y="2108447"/>
              <a:ext cx="689113" cy="377686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n+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12818" y="1995804"/>
              <a:ext cx="622851" cy="1126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12818" y="1777143"/>
              <a:ext cx="622851" cy="1987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65218" y="23818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49751" y="2381845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Body Si</a:t>
              </a:r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35218" y="1648047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Drain</a:t>
              </a:r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9193" y="1606594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Source</a:t>
              </a:r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50866" y="130424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Gate</a:t>
              </a:r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58137" y="1304247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PolySilicon</a:t>
              </a:r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64070" y="1304247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SiO</a:t>
              </a:r>
              <a:r>
                <a:rPr lang="en-US" baseline="-25000" smtClean="0"/>
                <a:t>2</a:t>
              </a:r>
              <a:endParaRPr lang="en-US" baseline="-25000"/>
            </a:p>
          </p:txBody>
        </p:sp>
        <p:cxnSp>
          <p:nvCxnSpPr>
            <p:cNvPr id="52" name="Straight Arrow Connector 51"/>
            <p:cNvCxnSpPr>
              <a:stCxn id="48" idx="2"/>
            </p:cNvCxnSpPr>
            <p:nvPr/>
          </p:nvCxnSpPr>
          <p:spPr>
            <a:xfrm>
              <a:off x="1087011" y="1975926"/>
              <a:ext cx="527043" cy="2123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228109" y="1947806"/>
              <a:ext cx="574965" cy="2404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1" idx="2"/>
              <a:endCxn id="43" idx="1"/>
            </p:cNvCxnSpPr>
            <p:nvPr/>
          </p:nvCxnSpPr>
          <p:spPr>
            <a:xfrm>
              <a:off x="1691243" y="1673579"/>
              <a:ext cx="421575" cy="378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44" idx="0"/>
            </p:cNvCxnSpPr>
            <p:nvPr/>
          </p:nvCxnSpPr>
          <p:spPr>
            <a:xfrm>
              <a:off x="2389909" y="1537098"/>
              <a:ext cx="34335" cy="240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44" idx="3"/>
            </p:cNvCxnSpPr>
            <p:nvPr/>
          </p:nvCxnSpPr>
          <p:spPr>
            <a:xfrm flipH="1">
              <a:off x="2735669" y="1673579"/>
              <a:ext cx="395158" cy="2029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1"/>
            </p:cNvCxnSpPr>
            <p:nvPr/>
          </p:nvCxnSpPr>
          <p:spPr>
            <a:xfrm flipH="1">
              <a:off x="3535218" y="2566511"/>
              <a:ext cx="414533" cy="512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44828" y="2939534"/>
              <a:ext cx="2034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smtClean="0"/>
                <a:t>nMOS transistor</a:t>
              </a:r>
              <a:endParaRPr lang="en-US" sz="2000" i="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441175" y="1332713"/>
            <a:ext cx="4300313" cy="2014908"/>
            <a:chOff x="6441175" y="951713"/>
            <a:chExt cx="4300313" cy="2014908"/>
          </a:xfrm>
        </p:grpSpPr>
        <p:sp>
          <p:nvSpPr>
            <p:cNvPr id="10" name="Rectangle 9"/>
            <p:cNvSpPr/>
            <p:nvPr/>
          </p:nvSpPr>
          <p:spPr>
            <a:xfrm>
              <a:off x="6970643" y="1762539"/>
              <a:ext cx="2551044" cy="6361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76052" y="1762538"/>
              <a:ext cx="748748" cy="371061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</a:t>
              </a:r>
              <a:r>
                <a:rPr lang="en-US" smtClean="0">
                  <a:solidFill>
                    <a:schemeClr val="tx1"/>
                  </a:solidFill>
                </a:rPr>
                <a:t>+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47651" y="1755913"/>
              <a:ext cx="689113" cy="377686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p</a:t>
              </a:r>
              <a:r>
                <a:rPr lang="en-US" smtClean="0">
                  <a:solidFill>
                    <a:schemeClr val="tx1"/>
                  </a:solidFill>
                </a:rPr>
                <a:t>+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4800" y="1643270"/>
              <a:ext cx="622851" cy="1126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24609"/>
              <a:ext cx="622851" cy="1987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77200" y="202931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n</a:t>
              </a:r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61733" y="2029311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Body Si</a:t>
              </a: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47200" y="129551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Drain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1175" y="125406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Source</a:t>
              </a: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62848" y="95171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Gate</a:t>
              </a: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70119" y="951713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PolySilicon</a:t>
              </a:r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76052" y="951713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SiO</a:t>
              </a:r>
              <a:r>
                <a:rPr lang="en-US" baseline="-25000" smtClean="0"/>
                <a:t>2</a:t>
              </a:r>
              <a:endParaRPr lang="en-US" baseline="-25000"/>
            </a:p>
          </p:txBody>
        </p:sp>
        <p:cxnSp>
          <p:nvCxnSpPr>
            <p:cNvPr id="23" name="Straight Arrow Connector 22"/>
            <p:cNvCxnSpPr>
              <a:stCxn id="18" idx="2"/>
            </p:cNvCxnSpPr>
            <p:nvPr/>
          </p:nvCxnSpPr>
          <p:spPr>
            <a:xfrm>
              <a:off x="6898993" y="1623392"/>
              <a:ext cx="527043" cy="2123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9040091" y="1595272"/>
              <a:ext cx="574965" cy="2404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2"/>
              <a:endCxn id="13" idx="1"/>
            </p:cNvCxnSpPr>
            <p:nvPr/>
          </p:nvCxnSpPr>
          <p:spPr>
            <a:xfrm>
              <a:off x="7503225" y="1321045"/>
              <a:ext cx="421575" cy="3785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4" idx="0"/>
            </p:cNvCxnSpPr>
            <p:nvPr/>
          </p:nvCxnSpPr>
          <p:spPr>
            <a:xfrm>
              <a:off x="8201891" y="1184564"/>
              <a:ext cx="34335" cy="240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14" idx="3"/>
            </p:cNvCxnSpPr>
            <p:nvPr/>
          </p:nvCxnSpPr>
          <p:spPr>
            <a:xfrm flipH="1">
              <a:off x="8547651" y="1321045"/>
              <a:ext cx="395158" cy="2029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6" idx="1"/>
            </p:cNvCxnSpPr>
            <p:nvPr/>
          </p:nvCxnSpPr>
          <p:spPr>
            <a:xfrm flipH="1">
              <a:off x="9347200" y="2213977"/>
              <a:ext cx="414533" cy="512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310331" y="2566511"/>
              <a:ext cx="2034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p</a:t>
              </a:r>
              <a:r>
                <a:rPr lang="en-US" sz="2000" i="1" smtClean="0"/>
                <a:t>MOS transistor</a:t>
              </a:r>
              <a:endParaRPr lang="en-US" sz="2000" i="1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74535" y="5934068"/>
            <a:ext cx="3430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/>
              <a:t>Symbols n/pMOS transistors</a:t>
            </a:r>
            <a:endParaRPr lang="en-US" sz="2000" i="1"/>
          </a:p>
        </p:txBody>
      </p:sp>
      <p:grpSp>
        <p:nvGrpSpPr>
          <p:cNvPr id="66" name="Group 65"/>
          <p:cNvGrpSpPr/>
          <p:nvPr/>
        </p:nvGrpSpPr>
        <p:grpSpPr>
          <a:xfrm>
            <a:off x="5062330" y="3636279"/>
            <a:ext cx="6982392" cy="3075476"/>
            <a:chOff x="4808330" y="3255279"/>
            <a:chExt cx="6982392" cy="3075476"/>
          </a:xfrm>
        </p:grpSpPr>
        <p:sp>
          <p:nvSpPr>
            <p:cNvPr id="60" name="TextBox 59"/>
            <p:cNvSpPr txBox="1"/>
            <p:nvPr/>
          </p:nvSpPr>
          <p:spPr>
            <a:xfrm>
              <a:off x="5836438" y="5622869"/>
              <a:ext cx="45993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smtClean="0"/>
                <a:t>Combining nMos and pMOS transistor </a:t>
              </a:r>
            </a:p>
            <a:p>
              <a:r>
                <a:rPr lang="en-US" sz="2000" i="1" smtClean="0"/>
                <a:t>- inverter with input A, output Y</a:t>
              </a:r>
              <a:endParaRPr lang="en-US" sz="2000" i="1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330" y="3255279"/>
              <a:ext cx="6982392" cy="2293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6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Chap2-slide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71311" y="685800"/>
            <a:ext cx="9355734" cy="2917827"/>
          </a:xfrm>
        </p:spPr>
      </p:pic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02157"/>
          </a:xfrm>
        </p:spPr>
        <p:txBody>
          <a:bodyPr/>
          <a:lstStyle/>
          <a:p>
            <a:r>
              <a:rPr lang="en-US" dirty="0" err="1" smtClean="0"/>
              <a:t>nMOS</a:t>
            </a:r>
            <a:r>
              <a:rPr lang="en-US" dirty="0" smtClean="0"/>
              <a:t> transistor </a:t>
            </a:r>
            <a:br>
              <a:rPr lang="en-US" dirty="0" smtClean="0"/>
            </a:br>
            <a:r>
              <a:rPr lang="en-US" dirty="0" smtClean="0"/>
              <a:t>operation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49758" y="3611660"/>
            <a:ext cx="11742242" cy="29313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</a:t>
            </a:r>
            <a:r>
              <a:rPr lang="en-US" baseline="-25000" dirty="0" smtClean="0"/>
              <a:t>G</a:t>
            </a:r>
            <a:r>
              <a:rPr lang="en-US" dirty="0" smtClean="0"/>
              <a:t> </a:t>
            </a:r>
            <a:r>
              <a:rPr lang="en-US" sz="2000" dirty="0" smtClean="0"/>
              <a:t>(gate voltage) </a:t>
            </a:r>
            <a:r>
              <a:rPr lang="en-US" dirty="0" smtClean="0"/>
              <a:t>controls current by changing the thickness of conduction channel: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GS</a:t>
            </a:r>
            <a:r>
              <a:rPr lang="en-US" dirty="0" smtClean="0"/>
              <a:t> &lt; 0 then holes populate between source and drain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GS</a:t>
            </a:r>
            <a:r>
              <a:rPr lang="en-US" dirty="0" smtClean="0"/>
              <a:t> &gt; V</a:t>
            </a:r>
            <a:r>
              <a:rPr lang="en-US" baseline="-25000" dirty="0" smtClean="0"/>
              <a:t>th</a:t>
            </a:r>
            <a:r>
              <a:rPr lang="en-US" dirty="0" smtClean="0"/>
              <a:t> minority carriers (electrons) are attracted to the gate forming a conductive channel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DS</a:t>
            </a:r>
            <a:r>
              <a:rPr lang="en-US" dirty="0" smtClean="0"/>
              <a:t> &gt; 0  leaves positive potential between drain and source and electrons move from source to drain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DS</a:t>
            </a:r>
            <a:r>
              <a:rPr lang="en-US" dirty="0" smtClean="0"/>
              <a:t> &gt; V</a:t>
            </a:r>
            <a:r>
              <a:rPr lang="en-US" baseline="-25000" dirty="0" smtClean="0"/>
              <a:t>th </a:t>
            </a:r>
            <a:r>
              <a:rPr lang="en-US" dirty="0" smtClean="0"/>
              <a:t>then I</a:t>
            </a:r>
            <a:r>
              <a:rPr lang="en-US" baseline="-25000" dirty="0" smtClean="0"/>
              <a:t>DS</a:t>
            </a:r>
            <a:r>
              <a:rPr lang="en-US" dirty="0" smtClean="0"/>
              <a:t> increases but V</a:t>
            </a:r>
            <a:r>
              <a:rPr lang="en-US" baseline="-25000" dirty="0" smtClean="0"/>
              <a:t>GD</a:t>
            </a:r>
            <a:r>
              <a:rPr lang="en-US" dirty="0" smtClean="0"/>
              <a:t> decreases; when V</a:t>
            </a:r>
            <a:r>
              <a:rPr lang="en-US" baseline="-25000" dirty="0" smtClean="0"/>
              <a:t>GD</a:t>
            </a:r>
            <a:r>
              <a:rPr lang="en-US" dirty="0" smtClean="0"/>
              <a:t>&lt; V</a:t>
            </a:r>
            <a:r>
              <a:rPr lang="en-US" baseline="-25000" dirty="0" smtClean="0"/>
              <a:t>th</a:t>
            </a:r>
            <a:r>
              <a:rPr lang="en-US" dirty="0" smtClean="0"/>
              <a:t> channel is pinched off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8215-BF29-4A12-91F0-AF861D731AD3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regions of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0200" y="6603705"/>
            <a:ext cx="2133600" cy="182562"/>
          </a:xfrm>
        </p:spPr>
        <p:txBody>
          <a:bodyPr/>
          <a:lstStyle/>
          <a:p>
            <a:pPr>
              <a:defRPr/>
            </a:pPr>
            <a:fld id="{E61CD923-616C-4156-B1EB-AFCF4F608B6E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93183"/>
            <a:ext cx="2133600" cy="193084"/>
          </a:xfrm>
        </p:spPr>
        <p:txBody>
          <a:bodyPr/>
          <a:lstStyle/>
          <a:p>
            <a:pPr>
              <a:defRPr/>
            </a:pPr>
            <a:fld id="{B4D31C78-9B82-4A10-AC4A-9435B54AC9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 descr="https://upload.wikimedia.org/wikipedia/commons/thumb/1/18/IvsV_mosfet.svg/400px-IvsV_mosfet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471" y="1295400"/>
            <a:ext cx="8244833" cy="55034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176523" y="5552148"/>
            <a:ext cx="947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Cut-off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06052" y="62756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>
                <a:solidFill>
                  <a:srgbClr val="230EBC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endParaRPr lang="en-US" sz="2800" b="1" dirty="0">
              <a:solidFill>
                <a:srgbClr val="230EBC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8194684" y="289561"/>
            <a:ext cx="2293620" cy="632459"/>
          </a:xfrm>
          <a:prstGeom prst="wedgeRoundRectCallout">
            <a:avLst>
              <a:gd name="adj1" fmla="val -55385"/>
              <a:gd name="adj2" fmla="val 1480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333"/>
                </a:solidFill>
              </a:rPr>
              <a:t>V</a:t>
            </a:r>
            <a:r>
              <a:rPr lang="en-US" sz="3200" baseline="-25000" dirty="0">
                <a:solidFill>
                  <a:srgbClr val="FF0333"/>
                </a:solidFill>
              </a:rPr>
              <a:t>GS</a:t>
            </a:r>
            <a:r>
              <a:rPr lang="en-US" sz="3200" dirty="0">
                <a:solidFill>
                  <a:srgbClr val="FF0333"/>
                </a:solidFill>
              </a:rPr>
              <a:t>-V</a:t>
            </a:r>
            <a:r>
              <a:rPr lang="en-US" sz="3200" baseline="-25000" dirty="0">
                <a:solidFill>
                  <a:srgbClr val="FF0333"/>
                </a:solidFill>
              </a:rPr>
              <a:t>th</a:t>
            </a:r>
            <a:r>
              <a:rPr lang="en-US" sz="3200" dirty="0">
                <a:solidFill>
                  <a:srgbClr val="FF0333"/>
                </a:solidFill>
              </a:rPr>
              <a:t>=V</a:t>
            </a:r>
            <a:r>
              <a:rPr lang="en-US" sz="3200" baseline="-25000" dirty="0">
                <a:solidFill>
                  <a:srgbClr val="FF0333"/>
                </a:solidFill>
              </a:rPr>
              <a:t>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4" descr="Screen shot 2010-07-16 at 1.27.57 PM.png"/>
          <p:cNvPicPr>
            <a:picLocks noChangeAspect="1"/>
          </p:cNvPicPr>
          <p:nvPr/>
        </p:nvPicPr>
        <p:blipFill>
          <a:blip r:embed="rId2"/>
          <a:srcRect t="-15942" b="-15942"/>
          <a:stretch>
            <a:fillRect/>
          </a:stretch>
        </p:blipFill>
        <p:spPr bwMode="auto">
          <a:xfrm>
            <a:off x="6524199" y="4154557"/>
            <a:ext cx="5667801" cy="311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regions of operation</a:t>
            </a:r>
            <a:endParaRPr lang="en-US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Cut-off/sub-threshold region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GS</a:t>
            </a:r>
            <a:r>
              <a:rPr lang="en-US" dirty="0" smtClean="0"/>
              <a:t>&lt; V</a:t>
            </a:r>
            <a:r>
              <a:rPr lang="en-US" baseline="-25000" dirty="0" smtClean="0"/>
              <a:t>th</a:t>
            </a:r>
            <a:r>
              <a:rPr lang="en-US" dirty="0" smtClean="0"/>
              <a:t> when no current flows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Linear region</a:t>
            </a:r>
            <a:r>
              <a:rPr lang="en-US" dirty="0" smtClean="0"/>
              <a:t> (acts as resistor) 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GS</a:t>
            </a:r>
            <a:r>
              <a:rPr lang="en-US" dirty="0" smtClean="0"/>
              <a:t>&gt; V</a:t>
            </a:r>
            <a:r>
              <a:rPr lang="en-US" baseline="-25000" dirty="0" smtClean="0"/>
              <a:t>th</a:t>
            </a:r>
            <a:r>
              <a:rPr lang="en-US" dirty="0" smtClean="0"/>
              <a:t> &amp; </a:t>
            </a:r>
            <a:r>
              <a:rPr lang="en-US" smtClean="0"/>
              <a:t>V</a:t>
            </a:r>
            <a:r>
              <a:rPr lang="en-US" baseline="-25000" smtClean="0"/>
              <a:t>GS</a:t>
            </a:r>
            <a:r>
              <a:rPr lang="en-US" smtClean="0"/>
              <a:t> </a:t>
            </a:r>
            <a:r>
              <a:rPr lang="en-US" smtClean="0"/>
              <a:t>&gt; V</a:t>
            </a:r>
            <a:r>
              <a:rPr lang="en-US" baseline="-25000" smtClean="0"/>
              <a:t>DS</a:t>
            </a:r>
            <a:r>
              <a:rPr lang="en-US"/>
              <a:t> </a:t>
            </a:r>
            <a:r>
              <a:rPr lang="en-US" smtClean="0"/>
              <a:t>+ </a:t>
            </a:r>
            <a:r>
              <a:rPr lang="en-US"/>
              <a:t>V</a:t>
            </a:r>
            <a:r>
              <a:rPr lang="en-US" baseline="-25000"/>
              <a:t>th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230EBC"/>
                </a:solidFill>
              </a:rPr>
              <a:t>I</a:t>
            </a:r>
            <a:r>
              <a:rPr lang="en-US" b="1" baseline="-25000" dirty="0" smtClean="0">
                <a:solidFill>
                  <a:srgbClr val="230EBC"/>
                </a:solidFill>
              </a:rPr>
              <a:t>DS</a:t>
            </a:r>
            <a:r>
              <a:rPr lang="en-US" b="1" dirty="0" smtClean="0">
                <a:solidFill>
                  <a:srgbClr val="230EBC"/>
                </a:solidFill>
              </a:rPr>
              <a:t> ~ β*(V</a:t>
            </a:r>
            <a:r>
              <a:rPr lang="en-US" b="1" baseline="-25000" dirty="0" smtClean="0">
                <a:solidFill>
                  <a:srgbClr val="230EBC"/>
                </a:solidFill>
              </a:rPr>
              <a:t>GS</a:t>
            </a:r>
            <a:r>
              <a:rPr lang="en-US" b="1" dirty="0" smtClean="0">
                <a:solidFill>
                  <a:srgbClr val="230EBC"/>
                </a:solidFill>
              </a:rPr>
              <a:t> - V</a:t>
            </a:r>
            <a:r>
              <a:rPr lang="en-US" b="1" baseline="-25000" dirty="0" smtClean="0">
                <a:solidFill>
                  <a:srgbClr val="230EBC"/>
                </a:solidFill>
              </a:rPr>
              <a:t>th</a:t>
            </a:r>
            <a:r>
              <a:rPr lang="en-US" b="1" dirty="0" smtClean="0">
                <a:solidFill>
                  <a:srgbClr val="230EBC"/>
                </a:solidFill>
              </a:rPr>
              <a:t>)*V</a:t>
            </a:r>
            <a:r>
              <a:rPr lang="en-US" b="1" baseline="-25000" dirty="0" smtClean="0">
                <a:solidFill>
                  <a:srgbClr val="230EBC"/>
                </a:solidFill>
              </a:rPr>
              <a:t>DS</a:t>
            </a:r>
          </a:p>
          <a:p>
            <a:pPr lvl="2"/>
            <a:r>
              <a:rPr lang="en-US" sz="2400" smtClean="0">
                <a:solidFill>
                  <a:srgbClr val="230EBC"/>
                </a:solidFill>
              </a:rPr>
              <a:t>β</a:t>
            </a:r>
            <a:r>
              <a:rPr lang="en-US" sz="2400" smtClean="0"/>
              <a:t> </a:t>
            </a:r>
            <a:r>
              <a:rPr lang="en-US" sz="2400" smtClean="0"/>
              <a:t>is transistor </a:t>
            </a:r>
            <a:r>
              <a:rPr lang="en-US" sz="2400" dirty="0" smtClean="0"/>
              <a:t>gain factor = μ*C</a:t>
            </a:r>
            <a:r>
              <a:rPr lang="en-US" sz="2400" baseline="-25000" dirty="0" smtClean="0"/>
              <a:t>ox</a:t>
            </a:r>
            <a:r>
              <a:rPr lang="en-US" sz="2400" dirty="0" smtClean="0"/>
              <a:t>*(</a:t>
            </a:r>
            <a:r>
              <a:rPr lang="en-US" sz="2400" smtClean="0">
                <a:solidFill>
                  <a:srgbClr val="230EBC"/>
                </a:solidFill>
              </a:rPr>
              <a:t>W/L</a:t>
            </a:r>
            <a:r>
              <a:rPr lang="en-US" sz="2400" smtClean="0"/>
              <a:t>), so </a:t>
            </a:r>
            <a:r>
              <a:rPr lang="en-US" sz="2400" b="1">
                <a:solidFill>
                  <a:srgbClr val="230EBC"/>
                </a:solidFill>
              </a:rPr>
              <a:t>β </a:t>
            </a:r>
            <a:r>
              <a:rPr lang="en-US" sz="2400" b="1" smtClean="0">
                <a:solidFill>
                  <a:srgbClr val="230EBC"/>
                </a:solidFill>
              </a:rPr>
              <a:t>~ W/L</a:t>
            </a:r>
            <a:endParaRPr lang="en-US" sz="2400" b="1" dirty="0" smtClean="0">
              <a:solidFill>
                <a:srgbClr val="230EBC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Saturation region 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GS</a:t>
            </a:r>
            <a:r>
              <a:rPr lang="en-US" dirty="0" smtClean="0"/>
              <a:t>&gt; V</a:t>
            </a:r>
            <a:r>
              <a:rPr lang="en-US" baseline="-25000" dirty="0" smtClean="0"/>
              <a:t>th</a:t>
            </a:r>
            <a:r>
              <a:rPr lang="en-US" dirty="0" smtClean="0"/>
              <a:t> </a:t>
            </a:r>
            <a:r>
              <a:rPr lang="en-US" smtClean="0"/>
              <a:t>&amp; </a:t>
            </a:r>
            <a:r>
              <a:rPr lang="en-US"/>
              <a:t>V</a:t>
            </a:r>
            <a:r>
              <a:rPr lang="en-US" baseline="-25000"/>
              <a:t>GS</a:t>
            </a:r>
            <a:r>
              <a:rPr lang="en-US"/>
              <a:t> &gt; V</a:t>
            </a:r>
            <a:r>
              <a:rPr lang="en-US" baseline="-25000"/>
              <a:t>DS</a:t>
            </a:r>
            <a:r>
              <a:rPr lang="en-US"/>
              <a:t> + V</a:t>
            </a:r>
            <a:r>
              <a:rPr lang="en-US" baseline="-25000"/>
              <a:t>th</a:t>
            </a:r>
            <a:endParaRPr lang="en-US" baseline="-25000" dirty="0" smtClean="0"/>
          </a:p>
          <a:p>
            <a:pPr lvl="1"/>
            <a:r>
              <a:rPr lang="en-US" b="1" dirty="0" smtClean="0">
                <a:solidFill>
                  <a:srgbClr val="230EBC"/>
                </a:solidFill>
              </a:rPr>
              <a:t>I</a:t>
            </a:r>
            <a:r>
              <a:rPr lang="en-US" b="1" baseline="-25000" dirty="0" smtClean="0">
                <a:solidFill>
                  <a:srgbClr val="230EBC"/>
                </a:solidFill>
              </a:rPr>
              <a:t>DS</a:t>
            </a:r>
            <a:r>
              <a:rPr lang="en-US" b="1" dirty="0" smtClean="0">
                <a:solidFill>
                  <a:srgbClr val="230EBC"/>
                </a:solidFill>
              </a:rPr>
              <a:t> = (β/2)*(V</a:t>
            </a:r>
            <a:r>
              <a:rPr lang="en-US" b="1" baseline="-25000" dirty="0" smtClean="0">
                <a:solidFill>
                  <a:srgbClr val="230EBC"/>
                </a:solidFill>
              </a:rPr>
              <a:t>GS</a:t>
            </a:r>
            <a:r>
              <a:rPr lang="en-US" b="1" dirty="0" smtClean="0">
                <a:solidFill>
                  <a:srgbClr val="230EBC"/>
                </a:solidFill>
              </a:rPr>
              <a:t> - V</a:t>
            </a:r>
            <a:r>
              <a:rPr lang="en-US" b="1" baseline="-25000" dirty="0" smtClean="0">
                <a:solidFill>
                  <a:srgbClr val="230EBC"/>
                </a:solidFill>
              </a:rPr>
              <a:t>th</a:t>
            </a:r>
            <a:r>
              <a:rPr lang="en-US" b="1" dirty="0" smtClean="0">
                <a:solidFill>
                  <a:srgbClr val="230EBC"/>
                </a:solidFill>
              </a:rPr>
              <a:t>)</a:t>
            </a:r>
            <a:r>
              <a:rPr lang="en-US" b="1" baseline="30000" dirty="0" smtClean="0">
                <a:solidFill>
                  <a:srgbClr val="230EBC"/>
                </a:solidFill>
              </a:rPr>
              <a:t>2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A208E-227B-401A-89B5-62FC153DC181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4" descr="https://upload.wikimedia.org/wikipedia/commons/thumb/1/18/IvsV_mosfet.svg/400px-IvsV_mosfe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1043" y="149087"/>
            <a:ext cx="5512905" cy="36798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630936" y="2910365"/>
            <a:ext cx="59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Cut-off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Scaling </a:t>
            </a:r>
          </a:p>
        </p:txBody>
      </p:sp>
      <p:pic>
        <p:nvPicPr>
          <p:cNvPr id="48130" name="Content Placeholder 54" descr="Screen shot 2010-07-16 at 1.27.57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5942" b="-15942"/>
          <a:stretch>
            <a:fillRect/>
          </a:stretch>
        </p:blipFill>
        <p:spPr>
          <a:xfrm>
            <a:off x="-17364" y="844140"/>
            <a:ext cx="7685624" cy="4226799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1600200" y="6603705"/>
            <a:ext cx="2133600" cy="182562"/>
          </a:xfrm>
        </p:spPr>
        <p:txBody>
          <a:bodyPr/>
          <a:lstStyle/>
          <a:p>
            <a:fld id="{7A9BA08D-05DD-438B-8DBB-40E9D590A996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34400" y="6653213"/>
            <a:ext cx="2133600" cy="136525"/>
          </a:xfrm>
        </p:spPr>
        <p:txBody>
          <a:bodyPr/>
          <a:lstStyle/>
          <a:p>
            <a:fld id="{B4D31C78-9B82-4A10-AC4A-9435B54AC9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803056"/>
              </p:ext>
            </p:extLst>
          </p:nvPr>
        </p:nvGraphicFramePr>
        <p:xfrm>
          <a:off x="8066036" y="1379423"/>
          <a:ext cx="3790684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6195"/>
                <a:gridCol w="12244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Feature/Voltage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Channel 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Channel Width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Oxide Thickness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</a:t>
                      </a:r>
                      <a:r>
                        <a:rPr lang="en-US" sz="2400" baseline="-25000" dirty="0" err="1" smtClean="0"/>
                        <a:t>ox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Junction Depth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Supply</a:t>
                      </a:r>
                      <a:r>
                        <a:rPr lang="en-US" sz="2400" baseline="0" dirty="0" smtClean="0"/>
                        <a:t> Voltage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dd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Threshold Voltage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th</a:t>
                      </a:r>
                      <a:endParaRPr lang="en-US" sz="2400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/>
                        <a:t>Wire </a:t>
                      </a:r>
                      <a:r>
                        <a:rPr lang="en-US" sz="2400" smtClean="0"/>
                        <a:t>width</a:t>
                      </a:r>
                    </a:p>
                    <a:p>
                      <a:r>
                        <a:rPr lang="en-US" sz="2400" smtClean="0"/>
                        <a:t>Wire spacing</a:t>
                      </a:r>
                    </a:p>
                    <a:p>
                      <a:r>
                        <a:rPr lang="en-US" sz="2400" smtClean="0"/>
                        <a:t>Wire height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w</a:t>
                      </a:r>
                    </a:p>
                    <a:p>
                      <a:r>
                        <a:rPr lang="en-US" sz="2400" smtClean="0"/>
                        <a:t>s</a:t>
                      </a:r>
                    </a:p>
                    <a:p>
                      <a:r>
                        <a:rPr lang="en-US" sz="2400" smtClean="0"/>
                        <a:t>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8160" name="TextBox 60"/>
              <p:cNvSpPr txBox="1">
                <a:spLocks noChangeArrowheads="1"/>
              </p:cNvSpPr>
              <p:nvPr/>
            </p:nvSpPr>
            <p:spPr bwMode="auto">
              <a:xfrm>
                <a:off x="331305" y="4754881"/>
                <a:ext cx="6877216" cy="1728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Dennard (ideal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scaling (till about 2006):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2" indent="-4572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230EBC"/>
                    </a:solidFill>
                    <a:latin typeface="Times New Roman" pitchFamily="18" charset="0"/>
                    <a:cs typeface="Times New Roman" pitchFamily="18" charset="0"/>
                  </a:rPr>
                  <a:t>All these features scale by 1/S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Gordon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Moore’s </a:t>
                </a:r>
                <a:r>
                  <a:rPr lang="en-US" sz="2800" smtClean="0">
                    <a:latin typeface="Times New Roman" pitchFamily="18" charset="0"/>
                    <a:cs typeface="Times New Roman" pitchFamily="18" charset="0"/>
                  </a:rPr>
                  <a:t>Law (scaling factor S)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230EBC"/>
                    </a:solidFill>
                    <a:latin typeface="Times New Roman" pitchFamily="18" charset="0"/>
                    <a:cs typeface="Times New Roman" pitchFamily="18" charset="0"/>
                  </a:rPr>
                  <a:t>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230E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230EB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230EBC"/>
                    </a:solidFill>
                    <a:latin typeface="Times New Roman" pitchFamily="18" charset="0"/>
                    <a:cs typeface="Times New Roman" pitchFamily="18" charset="0"/>
                  </a:rPr>
                  <a:t> every 2-3 years</a:t>
                </a:r>
              </a:p>
            </p:txBody>
          </p:sp>
        </mc:Choice>
        <mc:Fallback>
          <p:sp>
            <p:nvSpPr>
              <p:cNvPr id="48160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305" y="4754881"/>
                <a:ext cx="6877216" cy="1728743"/>
              </a:xfrm>
              <a:prstGeom prst="rect">
                <a:avLst/>
              </a:prstGeom>
              <a:blipFill rotWithShape="0">
                <a:blip r:embed="rId4"/>
                <a:stretch>
                  <a:fillRect l="-1594" t="-3521" b="-70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scaling on characteristics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82759"/>
              </p:ext>
            </p:extLst>
          </p:nvPr>
        </p:nvGraphicFramePr>
        <p:xfrm>
          <a:off x="1571768" y="983187"/>
          <a:ext cx="8737600" cy="56987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4908"/>
                <a:gridCol w="2374769"/>
                <a:gridCol w="2077923"/>
              </a:tblGrid>
              <a:tr h="8037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Device</a:t>
                      </a:r>
                      <a:r>
                        <a:rPr lang="en-US" sz="2400" baseline="0" dirty="0" smtClean="0"/>
                        <a:t> Characteristics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Feature Dependence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Scaling</a:t>
                      </a:r>
                      <a:endParaRPr lang="en-US" sz="2400" dirty="0"/>
                    </a:p>
                  </a:txBody>
                  <a:tcPr/>
                </a:tc>
              </a:tr>
              <a:tr h="446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Transistor Gain (</a:t>
                      </a:r>
                      <a:r>
                        <a:rPr lang="en-US" sz="2400" dirty="0" err="1" smtClean="0"/>
                        <a:t>β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W/(L. 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baseline="-25000" dirty="0" err="1" smtClean="0"/>
                        <a:t>ox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4866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Current (I</a:t>
                      </a:r>
                      <a:r>
                        <a:rPr lang="en-US" sz="2400" baseline="-25000" dirty="0" smtClean="0"/>
                        <a:t>ds</a:t>
                      </a:r>
                      <a:r>
                        <a:rPr lang="en-US" sz="2400" dirty="0" smtClean="0"/>
                        <a:t>)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β(</a:t>
                      </a:r>
                      <a:r>
                        <a:rPr lang="en-US" sz="2400" dirty="0" err="1" smtClean="0"/>
                        <a:t>V</a:t>
                      </a:r>
                      <a:r>
                        <a:rPr lang="en-US" sz="2400" baseline="-25000" dirty="0" err="1" smtClean="0"/>
                        <a:t>dd</a:t>
                      </a:r>
                      <a:r>
                        <a:rPr lang="en-US" sz="2400" baseline="0" dirty="0" smtClean="0"/>
                        <a:t>-</a:t>
                      </a:r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th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446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Resistance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dd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n-US" sz="2400" dirty="0" smtClean="0"/>
                        <a:t>I</a:t>
                      </a:r>
                      <a:r>
                        <a:rPr lang="en-US" sz="2400" baseline="-25000" dirty="0" smtClean="0"/>
                        <a:t>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  <a:tr h="446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Gate Capacitance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(W.L)/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baseline="-25000" dirty="0" err="1" smtClean="0"/>
                        <a:t>ox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1/S</a:t>
                      </a:r>
                      <a:endParaRPr lang="en-US" sz="2400" dirty="0"/>
                    </a:p>
                  </a:txBody>
                  <a:tcPr/>
                </a:tc>
              </a:tr>
              <a:tr h="446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Gate delay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R.C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1/S</a:t>
                      </a:r>
                      <a:endParaRPr lang="en-US" sz="2400" dirty="0"/>
                    </a:p>
                  </a:txBody>
                  <a:tcPr/>
                </a:tc>
              </a:tr>
              <a:tr h="446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Clock</a:t>
                      </a:r>
                      <a:r>
                        <a:rPr lang="en-US" sz="2400" baseline="0" dirty="0" smtClean="0"/>
                        <a:t> Frequency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1/(R.C)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</a:tr>
              <a:tr h="4465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Circuit</a:t>
                      </a:r>
                      <a:r>
                        <a:rPr lang="en-US" sz="2400" baseline="0" dirty="0" smtClean="0"/>
                        <a:t> Area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W.L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1/S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baseline="30000" dirty="0"/>
                    </a:p>
                  </a:txBody>
                  <a:tcPr/>
                </a:tc>
              </a:tr>
              <a:tr h="8037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Wire Resistance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(per unit length)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1/(w.h)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r>
                        <a:rPr lang="en-US" sz="2400" baseline="30000" dirty="0" smtClean="0"/>
                        <a:t>2</a:t>
                      </a:r>
                    </a:p>
                  </a:txBody>
                  <a:tcPr/>
                </a:tc>
              </a:tr>
              <a:tr h="8037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Wire Capacitance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(per</a:t>
                      </a:r>
                      <a:r>
                        <a:rPr lang="en-US" sz="2400" baseline="0" dirty="0" smtClean="0"/>
                        <a:t> unit length)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h/s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A65D-39D7-4565-BAC2-EA7ADA0529D1}" type="datetime1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D31C78-9B82-4A10-AC4A-9435B54AC9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75890</TotalTime>
  <Words>2355</Words>
  <Application>Microsoft Office PowerPoint</Application>
  <PresentationFormat>Widescreen</PresentationFormat>
  <Paragraphs>575</Paragraphs>
  <Slides>39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 Unicode MS</vt:lpstr>
      <vt:lpstr>Arial</vt:lpstr>
      <vt:lpstr>Calibri</vt:lpstr>
      <vt:lpstr>Cambria Math</vt:lpstr>
      <vt:lpstr>Comic Sans MS</vt:lpstr>
      <vt:lpstr>Lucida Grande</vt:lpstr>
      <vt:lpstr>Times New Roman</vt:lpstr>
      <vt:lpstr>Wingdings</vt:lpstr>
      <vt:lpstr>Office Theme</vt:lpstr>
      <vt:lpstr>Embedded Computer Architecture 5SAI0  Technology</vt:lpstr>
      <vt:lpstr>Impact of Technology       (slides based on book: Parallel Computer Organization and Design)</vt:lpstr>
      <vt:lpstr>Transistor basics</vt:lpstr>
      <vt:lpstr>pMOS and nMOS transistors</vt:lpstr>
      <vt:lpstr>nMOS transistor  operation</vt:lpstr>
      <vt:lpstr>Three regions of operation</vt:lpstr>
      <vt:lpstr>Three regions of operation</vt:lpstr>
      <vt:lpstr>Technology Scaling </vt:lpstr>
      <vt:lpstr>Impact of scaling on characteristics</vt:lpstr>
      <vt:lpstr>Benefits of scaling</vt:lpstr>
      <vt:lpstr>CMOS inverter</vt:lpstr>
      <vt:lpstr>CMOS inverter</vt:lpstr>
      <vt:lpstr>Impact of Technology</vt:lpstr>
      <vt:lpstr>Scaling dynamic power</vt:lpstr>
      <vt:lpstr>Reducing dynamic power: Pdynamic = α.f.C.Vdd2</vt:lpstr>
      <vt:lpstr>Reducing dynamic power: Pdynamic = α.f.C.Vdd2</vt:lpstr>
      <vt:lpstr>Other scaling approaches: adapting Vth </vt:lpstr>
      <vt:lpstr>Other scaling approaches: power islands</vt:lpstr>
      <vt:lpstr>Parallelism impact on Energy</vt:lpstr>
      <vt:lpstr>Static power</vt:lpstr>
      <vt:lpstr>Metrics</vt:lpstr>
      <vt:lpstr>Impact of Technology</vt:lpstr>
      <vt:lpstr>Scaling problems</vt:lpstr>
      <vt:lpstr>Definitions</vt:lpstr>
      <vt:lpstr>Fault =&gt; Error =&gt; Failure</vt:lpstr>
      <vt:lpstr>Error detection &amp; correction</vt:lpstr>
      <vt:lpstr>Fault Containment</vt:lpstr>
      <vt:lpstr>Lifetime  failure rates</vt:lpstr>
      <vt:lpstr>SEUs: Single Event Upsets</vt:lpstr>
      <vt:lpstr>BIT Soft Error Rates</vt:lpstr>
      <vt:lpstr>AVF   (Architectural Vulnerability Factor)</vt:lpstr>
      <vt:lpstr>ACE/unACE BITS IN microARCHITECTURE</vt:lpstr>
      <vt:lpstr>ARCHITECTURAL unACE BITS</vt:lpstr>
      <vt:lpstr>Electromigration (EM)</vt:lpstr>
      <vt:lpstr>EM in SRAM cells</vt:lpstr>
      <vt:lpstr>NBTI (Negative Bias Temperature Instability)</vt:lpstr>
      <vt:lpstr>NBTI Impact</vt:lpstr>
      <vt:lpstr>TDDB (Time Dependent Dielectric Breakdown)</vt:lpstr>
      <vt:lpstr>What did you learn?</vt:lpstr>
    </vt:vector>
  </TitlesOfParts>
  <Company>USC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Murali Annavaram</dc:creator>
  <cp:lastModifiedBy>Corporaal, H.</cp:lastModifiedBy>
  <cp:revision>393</cp:revision>
  <cp:lastPrinted>2012-02-22T19:58:40Z</cp:lastPrinted>
  <dcterms:created xsi:type="dcterms:W3CDTF">2012-07-03T23:03:25Z</dcterms:created>
  <dcterms:modified xsi:type="dcterms:W3CDTF">2019-11-24T19:32:00Z</dcterms:modified>
</cp:coreProperties>
</file>