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477" r:id="rId2"/>
    <p:sldId id="345" r:id="rId3"/>
    <p:sldId id="431" r:id="rId4"/>
    <p:sldId id="473" r:id="rId5"/>
    <p:sldId id="474" r:id="rId6"/>
    <p:sldId id="475" r:id="rId7"/>
    <p:sldId id="422" r:id="rId8"/>
    <p:sldId id="456" r:id="rId9"/>
    <p:sldId id="457" r:id="rId10"/>
    <p:sldId id="423" r:id="rId11"/>
    <p:sldId id="476" r:id="rId12"/>
    <p:sldId id="392" r:id="rId13"/>
    <p:sldId id="421" r:id="rId14"/>
    <p:sldId id="472" r:id="rId15"/>
    <p:sldId id="458" r:id="rId16"/>
    <p:sldId id="461" r:id="rId17"/>
    <p:sldId id="462" r:id="rId18"/>
    <p:sldId id="424" r:id="rId19"/>
    <p:sldId id="425" r:id="rId20"/>
    <p:sldId id="426" r:id="rId21"/>
    <p:sldId id="466" r:id="rId22"/>
    <p:sldId id="463" r:id="rId23"/>
    <p:sldId id="467" r:id="rId24"/>
    <p:sldId id="468" r:id="rId25"/>
    <p:sldId id="469" r:id="rId26"/>
    <p:sldId id="470" r:id="rId27"/>
    <p:sldId id="471" r:id="rId28"/>
    <p:sldId id="427" r:id="rId29"/>
    <p:sldId id="428" r:id="rId30"/>
    <p:sldId id="390" r:id="rId31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CC33"/>
    <a:srgbClr val="FFCC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4" autoAdjust="0"/>
    <p:restoredTop sz="93275" autoAdjust="0"/>
  </p:normalViewPr>
  <p:slideViewPr>
    <p:cSldViewPr>
      <p:cViewPr varScale="1">
        <p:scale>
          <a:sx n="64" d="100"/>
          <a:sy n="64" d="100"/>
        </p:scale>
        <p:origin x="60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64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45" y="1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2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45" y="942932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B25B85A-40D1-4058-91E7-86B442941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44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22" y="1"/>
            <a:ext cx="2945954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67" y="4715482"/>
            <a:ext cx="4986142" cy="44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60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96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22" y="9430963"/>
            <a:ext cx="2945954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7024148-3C49-4103-AC27-AF9D683AB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3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D4740-07BE-4551-8049-1D7D807FCEF4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52475"/>
            <a:ext cx="6688137" cy="37623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5198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4EFF20-F968-432D-B021-0898BF9EC8C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3" y="4715471"/>
            <a:ext cx="4983689" cy="4466034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2572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EA14B-0710-4F68-9328-778D03AAAE5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3503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09CC0-6B47-436E-839D-05656CB34CB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3" y="4715471"/>
            <a:ext cx="4983689" cy="4466034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0050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CF14F-3274-450E-94A1-16476F4EB06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101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2320415-B78C-4920-AEF0-4D638B8EB1BA}" type="datetime3">
              <a:rPr lang="en-US" smtClean="0"/>
              <a:pPr/>
              <a:t>4 January 2020</a:t>
            </a:fld>
            <a:endParaRPr lang="en-US" smtClean="0"/>
          </a:p>
        </p:txBody>
      </p:sp>
      <p:sp>
        <p:nvSpPr>
          <p:cNvPr id="1054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054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5CC80-D235-4B20-8DE0-5BD8F36D38C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54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54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866554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ED143-E320-4371-AED6-8F2226624C3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384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F65D7-C928-44BF-A14F-AAF8CF355F0C}" type="slidenum">
              <a:rPr lang="en-US"/>
              <a:pPr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8773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1C4B2-886C-4BDB-86BE-EC88268E913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6388" y="865188"/>
            <a:ext cx="6186487" cy="3481387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142" y="4717191"/>
            <a:ext cx="4994934" cy="417740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2098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75650-CD59-4EA9-9C51-D76F832426E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3" y="4715471"/>
            <a:ext cx="4983689" cy="4466034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7856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0F877-7C0D-42DF-A741-62FE5CEB697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1672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0168113-4AC2-4B7B-864A-7080800FF20A}" type="datetime3">
              <a:rPr lang="en-US" smtClean="0"/>
              <a:pPr/>
              <a:t>4 January 2020</a:t>
            </a:fld>
            <a:endParaRPr lang="en-US" smtClean="0"/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37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97CB9F-F6F7-4E77-9D4A-885963214CF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7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78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796058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0168113-4AC2-4B7B-864A-7080800FF20A}" type="datetime3">
              <a:rPr lang="en-US" smtClean="0"/>
              <a:pPr/>
              <a:t>4 January 2020</a:t>
            </a:fld>
            <a:endParaRPr lang="en-US" smtClean="0"/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37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97CB9F-F6F7-4E77-9D4A-885963214CF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78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212002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C7088-94E0-4D1F-A5BF-3897A865700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282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51" y="1306513"/>
            <a:ext cx="10363200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2927350"/>
            <a:ext cx="8534400" cy="1752600"/>
          </a:xfrm>
        </p:spPr>
        <p:txBody>
          <a:bodyPr/>
          <a:lstStyle>
            <a:lvl1pPr marL="0" indent="0" algn="r">
              <a:buFontTx/>
              <a:buNone/>
              <a:defRPr sz="32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z="1400" i="0"/>
            </a:lvl1pPr>
          </a:lstStyle>
          <a:p>
            <a:pPr>
              <a:defRPr/>
            </a:pPr>
            <a:fld id="{6328305D-513A-4C3E-994D-AE338B5C7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7734" y="228600"/>
            <a:ext cx="2861733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2533" y="228600"/>
            <a:ext cx="83820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533" y="1073150"/>
            <a:ext cx="5621867" cy="540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73150"/>
            <a:ext cx="5621867" cy="540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9467" y="228601"/>
            <a:ext cx="1139613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modeltitel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2534" y="1073150"/>
            <a:ext cx="11446933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opmaakprofielen</a:t>
            </a:r>
            <a:r>
              <a:rPr lang="en-US" dirty="0" smtClean="0"/>
              <a:t> van de </a:t>
            </a:r>
            <a:r>
              <a:rPr lang="en-US" dirty="0" err="1" smtClean="0"/>
              <a:t>modeltekst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688288" y="6627168"/>
            <a:ext cx="3503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Embedded Computer Architecture       </a:t>
            </a:r>
            <a:fld id="{08FFB19C-4C3F-4E48-9052-3F8614C204F7}" type="slidenum">
              <a:rPr kumimoji="0" lang="en-US" sz="9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9pPr>
    </p:titleStyle>
    <p:bodyStyle>
      <a:lvl1pPr marL="1905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731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168400" indent="-2095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5875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20288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4860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32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04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76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6350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10134600" cy="21336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Embedded Computer Architecture</a:t>
            </a:r>
            <a:b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5SAI0</a:t>
            </a:r>
            <a:r>
              <a:rPr lang="en-US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Multi-Processor </a:t>
            </a:r>
            <a:r>
              <a:rPr lang="en-US" sz="4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en-US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66261" y="4388148"/>
            <a:ext cx="6400800" cy="231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ct val="20000"/>
              </a:spcBef>
              <a:defRPr/>
            </a:pPr>
            <a:endParaRPr lang="en-US" sz="2400" kern="0" dirty="0">
              <a:solidFill>
                <a:srgbClr val="000000">
                  <a:lumMod val="65000"/>
                  <a:lumOff val="35000"/>
                </a:srgbClr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7848600" cy="1752600"/>
          </a:xfrm>
        </p:spPr>
        <p:txBody>
          <a:bodyPr/>
          <a:lstStyle/>
          <a:p>
            <a:pPr lvl="0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Henk Corporaal</a:t>
            </a:r>
          </a:p>
          <a:p>
            <a:pPr lvl="0" algn="l" eaLnBrk="1" hangingPunct="1">
              <a:defRPr/>
            </a:pP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www.ics.ele.tue.nl/~heco/courses/ECA</a:t>
            </a:r>
          </a:p>
          <a:p>
            <a:pPr lvl="0" algn="l"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h.corporaal@tue.nl</a:t>
            </a:r>
          </a:p>
          <a:p>
            <a:pPr lvl="0" algn="l" eaLnBrk="1" hangingPunct="1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TUEindhoven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eaLnBrk="1" hangingPunct="1">
              <a:defRPr/>
            </a:pP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572" y="1981200"/>
            <a:ext cx="2384685" cy="2938702"/>
          </a:xfrm>
          <a:prstGeom prst="rect">
            <a:avLst/>
          </a:prstGeom>
        </p:spPr>
      </p:pic>
      <p:pic>
        <p:nvPicPr>
          <p:cNvPr id="6" name="Picture 2" descr="Front 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82060" y="3733800"/>
            <a:ext cx="2228993" cy="2890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286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models: Shared Memory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Oval 3"/>
          <p:cNvSpPr>
            <a:spLocks noChangeArrowheads="1"/>
          </p:cNvSpPr>
          <p:nvPr/>
        </p:nvSpPr>
        <p:spPr bwMode="auto">
          <a:xfrm>
            <a:off x="2971800" y="4114800"/>
            <a:ext cx="1828800" cy="990600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Process P1</a:t>
            </a:r>
          </a:p>
        </p:txBody>
      </p:sp>
      <p:sp>
        <p:nvSpPr>
          <p:cNvPr id="7175" name="Oval 4"/>
          <p:cNvSpPr>
            <a:spLocks noChangeArrowheads="1"/>
          </p:cNvSpPr>
          <p:nvPr/>
        </p:nvSpPr>
        <p:spPr bwMode="auto">
          <a:xfrm>
            <a:off x="7010400" y="4038600"/>
            <a:ext cx="1828800" cy="990600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Process P2</a:t>
            </a: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4648200" y="1524000"/>
            <a:ext cx="2209800" cy="11430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Shared</a:t>
            </a:r>
          </a:p>
          <a:p>
            <a:pPr eaLnBrk="0" hangingPunct="0"/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 flipV="1">
            <a:off x="4191000" y="2667000"/>
            <a:ext cx="9906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47" name="Line 7"/>
          <p:cNvSpPr>
            <a:spLocks noChangeShapeType="1"/>
          </p:cNvSpPr>
          <p:nvPr/>
        </p:nvSpPr>
        <p:spPr bwMode="auto">
          <a:xfrm flipH="1" flipV="1">
            <a:off x="6324600" y="2667000"/>
            <a:ext cx="9906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407368" y="5085184"/>
            <a:ext cx="4450257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n-US">
                <a:latin typeface="Arial" charset="0"/>
              </a:rPr>
              <a:t> 3 Issues:</a:t>
            </a:r>
          </a:p>
          <a:p>
            <a:pPr lvl="1">
              <a:buFontTx/>
              <a:buChar char="•"/>
            </a:pPr>
            <a:r>
              <a:rPr lang="en-US">
                <a:latin typeface="Arial" charset="0"/>
              </a:rPr>
              <a:t> Coherence problem</a:t>
            </a:r>
          </a:p>
          <a:p>
            <a:pPr lvl="1">
              <a:buFontTx/>
              <a:buChar char="•"/>
            </a:pPr>
            <a:r>
              <a:rPr lang="en-US">
                <a:latin typeface="Arial" charset="0"/>
              </a:rPr>
              <a:t> Memory consistency issue</a:t>
            </a:r>
          </a:p>
          <a:p>
            <a:pPr lvl="1">
              <a:buFontTx/>
              <a:buChar char="•"/>
            </a:pPr>
            <a:r>
              <a:rPr lang="en-US">
                <a:latin typeface="Arial" charset="0"/>
              </a:rPr>
              <a:t> Synchronization problem</a:t>
            </a:r>
          </a:p>
        </p:txBody>
      </p:sp>
      <p:sp>
        <p:nvSpPr>
          <p:cNvPr id="7180" name="Text Box 9"/>
          <p:cNvSpPr txBox="1">
            <a:spLocks noChangeArrowheads="1"/>
          </p:cNvSpPr>
          <p:nvPr/>
        </p:nvSpPr>
        <p:spPr bwMode="auto">
          <a:xfrm>
            <a:off x="6781800" y="3124201"/>
            <a:ext cx="1403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(read, write)</a:t>
            </a:r>
          </a:p>
        </p:txBody>
      </p:sp>
      <p:sp>
        <p:nvSpPr>
          <p:cNvPr id="7181" name="Text Box 10"/>
          <p:cNvSpPr txBox="1">
            <a:spLocks noChangeArrowheads="1"/>
          </p:cNvSpPr>
          <p:nvPr/>
        </p:nvSpPr>
        <p:spPr bwMode="auto">
          <a:xfrm>
            <a:off x="3276600" y="3124201"/>
            <a:ext cx="1403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(read, write)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50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 animBg="1"/>
      <p:bldP spid="215046" grpId="1" animBg="1"/>
      <p:bldP spid="215047" grpId="0" animBg="1"/>
      <p:bldP spid="215047" grpId="1" animBg="1"/>
      <p:bldP spid="2150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Shared memory multiprocessors</a:t>
            </a: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characteristic:</a:t>
            </a:r>
          </a:p>
          <a:p>
            <a:pPr lvl="1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memory addresses visible by every processor</a:t>
            </a:r>
            <a:b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by (normal) loads and stores</a:t>
            </a:r>
            <a:b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synchronization needed to control order between loads and store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proper communication)</a:t>
            </a:r>
          </a:p>
          <a:p>
            <a:pPr lvl="1"/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688" y="2191043"/>
            <a:ext cx="5544616" cy="466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Shared memory multiprocessors: Type 1</a:t>
            </a: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Symmetric multiprocessors (SMP)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number of cores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 single memory with uniform memory latency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Shared memory multiprocessors: Type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Distributed shared memory (DSM)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 distributed among processors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Non-uniform memory access/latency (NUMA)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Processors connected via direct (switched) and non-direct (multi-hop) interconnection networks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784" y="2918548"/>
            <a:ext cx="7901632" cy="37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Cache organizations for SMPs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of discussion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considers organizations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and (d)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7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1700807"/>
            <a:ext cx="5184576" cy="4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9" y="1916833"/>
            <a:ext cx="5328591" cy="452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matrix multiply + sum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program:</a:t>
            </a:r>
          </a:p>
          <a:p>
            <a:pPr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  sum = 0;</a:t>
            </a:r>
          </a:p>
          <a:p>
            <a:pPr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  for 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=0,i&lt;n,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     </a:t>
            </a:r>
          </a:p>
          <a:p>
            <a:pPr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    	for (j=0,j&lt;n, j++){</a:t>
            </a:r>
          </a:p>
          <a:p>
            <a:pPr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        C[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0;</a:t>
            </a:r>
          </a:p>
          <a:p>
            <a:pPr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        for (k=0,k&lt;n, k++)</a:t>
            </a:r>
          </a:p>
          <a:p>
            <a:pPr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6         	C[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C[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i,k</a:t>
            </a:r>
            <a:r>
              <a:rPr lang="en-US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]*B[k,j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7        sum += C[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8     }</a:t>
            </a:r>
          </a:p>
          <a:p>
            <a:pPr>
              <a:buNone/>
            </a:pP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Multiply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n,n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by B[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n,n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and store result in C[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n,n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Add all elements of matrix C</a:t>
            </a:r>
          </a:p>
          <a:p>
            <a:pP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3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896" y="4869160"/>
            <a:ext cx="6093839" cy="165618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matrix multiply + sum</a:t>
            </a:r>
          </a:p>
        </p:txBody>
      </p:sp>
      <p:pic>
        <p:nvPicPr>
          <p:cNvPr id="415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224" y="4869160"/>
            <a:ext cx="3629917" cy="15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ular Callout 1"/>
          <p:cNvSpPr/>
          <p:nvPr/>
        </p:nvSpPr>
        <p:spPr bwMode="auto">
          <a:xfrm>
            <a:off x="4583832" y="6165304"/>
            <a:ext cx="2592288" cy="504056"/>
          </a:xfrm>
          <a:prstGeom prst="wedgeRoundRectCallout">
            <a:avLst>
              <a:gd name="adj1" fmla="val -123633"/>
              <a:gd name="adj2" fmla="val -199533"/>
              <a:gd name="adj3" fmla="val 16667"/>
            </a:avLst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9376" y="1124744"/>
            <a:ext cx="8723312" cy="5193754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 A, B, C, bar, lv and sum are shared, all others are private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1a low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*n/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nproc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	     	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=0...Nproc-1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1b hi  = low + n/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nproc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/each proc sums rows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mysum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 = 0;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/low to hi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 for 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low,i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&lt;hi,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 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    for (j=0,j&lt;n, j++){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        C[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0;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        for (k=0,k&lt;n, k++)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         	C[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C[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+ A[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i,k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]*B[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k,j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    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mysum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+=C[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/C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summed in shared memory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     }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 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barrier(bar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lock(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lv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eaLnBrk="1" fontAlgn="auto" hangingPunct="1">
              <a:spcAft>
                <a:spcPts val="0"/>
              </a:spcAft>
              <a:buFont typeface="Arial"/>
              <a:buAutoNum type="arabicPlain" startAt="11"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sum +=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mysum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Arial"/>
              <a:buAutoNum type="arabicPlain" startAt="11"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unlock(</a:t>
            </a:r>
            <a:r>
              <a:rPr lang="en-US" b="1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lv</a:t>
            </a:r>
            <a:r>
              <a:rPr lang="en-US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231904" y="5013176"/>
            <a:ext cx="2448272" cy="504056"/>
          </a:xfrm>
          <a:prstGeom prst="wedgeRoundRectCallout">
            <a:avLst>
              <a:gd name="adj1" fmla="val -129098"/>
              <a:gd name="adj2" fmla="val -23081"/>
              <a:gd name="adj3" fmla="val 16667"/>
            </a:avLst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Synchronization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Title 1"/>
          <p:cNvSpPr>
            <a:spLocks noGrp="1"/>
          </p:cNvSpPr>
          <p:nvPr>
            <p:ph type="title"/>
          </p:nvPr>
        </p:nvSpPr>
        <p:spPr>
          <a:xfrm>
            <a:off x="551384" y="61914"/>
            <a:ext cx="9659416" cy="909637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 Exclusion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124744"/>
            <a:ext cx="10369152" cy="538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the following statements are executed by 2 threads, T1 and T2, on sum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					T2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sum&lt;- sum+1				sum&lt;- sum+1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Compiled code on a RISC machine includes several instructions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1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interleaving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execution is: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					T2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r1 &lt;- sum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		R1 &lt;- sum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r1 &lt;- r1 + 1				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		r1 &lt;- r1 + 1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sum &lt;- r1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		sum &lt;- r1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the result is that sum is incremented by 1 (not 2)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models: Message Passing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primitives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send, receive library calls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MPI: Message Passing Interface </a:t>
            </a:r>
          </a:p>
          <a:p>
            <a:pPr lvl="2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www.mpi-forum.org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MP can be build on top of SM and vice versa !</a:t>
            </a:r>
          </a:p>
          <a:p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55106" y="4149081"/>
            <a:ext cx="8568406" cy="2093418"/>
            <a:chOff x="960" y="3216"/>
            <a:chExt cx="3696" cy="903"/>
          </a:xfrm>
        </p:grpSpPr>
        <p:sp>
          <p:nvSpPr>
            <p:cNvPr id="12296" name="Oval 5"/>
            <p:cNvSpPr>
              <a:spLocks noChangeArrowheads="1"/>
            </p:cNvSpPr>
            <p:nvPr/>
          </p:nvSpPr>
          <p:spPr bwMode="auto">
            <a:xfrm>
              <a:off x="960" y="3312"/>
              <a:ext cx="1152" cy="624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Arial" charset="0"/>
                </a:rPr>
                <a:t>Process P1</a:t>
              </a:r>
            </a:p>
          </p:txBody>
        </p:sp>
        <p:sp>
          <p:nvSpPr>
            <p:cNvPr id="12297" name="Oval 6"/>
            <p:cNvSpPr>
              <a:spLocks noChangeArrowheads="1"/>
            </p:cNvSpPr>
            <p:nvPr/>
          </p:nvSpPr>
          <p:spPr bwMode="auto">
            <a:xfrm>
              <a:off x="3504" y="3264"/>
              <a:ext cx="1152" cy="624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Arial" charset="0"/>
                </a:rPr>
                <a:t>Process P2</a:t>
              </a:r>
            </a:p>
          </p:txBody>
        </p:sp>
        <p:sp>
          <p:nvSpPr>
            <p:cNvPr id="12298" name="Line 7"/>
            <p:cNvSpPr>
              <a:spLocks noChangeShapeType="1"/>
            </p:cNvSpPr>
            <p:nvPr/>
          </p:nvSpPr>
          <p:spPr bwMode="auto">
            <a:xfrm>
              <a:off x="2064" y="3744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Rectangle 8"/>
            <p:cNvSpPr>
              <a:spLocks noChangeArrowheads="1"/>
            </p:cNvSpPr>
            <p:nvPr/>
          </p:nvSpPr>
          <p:spPr bwMode="auto">
            <a:xfrm>
              <a:off x="2592" y="3600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Rectangle 9"/>
            <p:cNvSpPr>
              <a:spLocks noChangeArrowheads="1"/>
            </p:cNvSpPr>
            <p:nvPr/>
          </p:nvSpPr>
          <p:spPr bwMode="auto">
            <a:xfrm>
              <a:off x="2688" y="3600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Rectangle 10"/>
            <p:cNvSpPr>
              <a:spLocks noChangeArrowheads="1"/>
            </p:cNvSpPr>
            <p:nvPr/>
          </p:nvSpPr>
          <p:spPr bwMode="auto">
            <a:xfrm>
              <a:off x="2784" y="3600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Rectangle 11"/>
            <p:cNvSpPr>
              <a:spLocks noChangeArrowheads="1"/>
            </p:cNvSpPr>
            <p:nvPr/>
          </p:nvSpPr>
          <p:spPr bwMode="auto">
            <a:xfrm>
              <a:off x="2784" y="3216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Rectangle 12"/>
            <p:cNvSpPr>
              <a:spLocks noChangeArrowheads="1"/>
            </p:cNvSpPr>
            <p:nvPr/>
          </p:nvSpPr>
          <p:spPr bwMode="auto">
            <a:xfrm>
              <a:off x="2880" y="3216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Rectangle 13"/>
            <p:cNvSpPr>
              <a:spLocks noChangeArrowheads="1"/>
            </p:cNvSpPr>
            <p:nvPr/>
          </p:nvSpPr>
          <p:spPr bwMode="auto">
            <a:xfrm>
              <a:off x="2976" y="3216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Line 14"/>
            <p:cNvSpPr>
              <a:spLocks noChangeShapeType="1"/>
            </p:cNvSpPr>
            <p:nvPr/>
          </p:nvSpPr>
          <p:spPr bwMode="auto">
            <a:xfrm flipH="1">
              <a:off x="3072" y="345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Line 15"/>
            <p:cNvSpPr>
              <a:spLocks noChangeShapeType="1"/>
            </p:cNvSpPr>
            <p:nvPr/>
          </p:nvSpPr>
          <p:spPr bwMode="auto">
            <a:xfrm flipH="1">
              <a:off x="2016" y="345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16"/>
            <p:cNvSpPr>
              <a:spLocks noChangeShapeType="1"/>
            </p:cNvSpPr>
            <p:nvPr/>
          </p:nvSpPr>
          <p:spPr bwMode="auto">
            <a:xfrm>
              <a:off x="2880" y="374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Text Box 17"/>
            <p:cNvSpPr txBox="1">
              <a:spLocks noChangeArrowheads="1"/>
            </p:cNvSpPr>
            <p:nvPr/>
          </p:nvSpPr>
          <p:spPr bwMode="auto">
            <a:xfrm>
              <a:off x="3072" y="3744"/>
              <a:ext cx="58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receive</a:t>
              </a:r>
            </a:p>
          </p:txBody>
        </p:sp>
        <p:sp>
          <p:nvSpPr>
            <p:cNvPr id="12309" name="Text Box 18"/>
            <p:cNvSpPr txBox="1">
              <a:spLocks noChangeArrowheads="1"/>
            </p:cNvSpPr>
            <p:nvPr/>
          </p:nvSpPr>
          <p:spPr bwMode="auto">
            <a:xfrm>
              <a:off x="1872" y="3216"/>
              <a:ext cx="58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receive</a:t>
              </a:r>
            </a:p>
          </p:txBody>
        </p:sp>
        <p:sp>
          <p:nvSpPr>
            <p:cNvPr id="12310" name="Text Box 19"/>
            <p:cNvSpPr txBox="1">
              <a:spLocks noChangeArrowheads="1"/>
            </p:cNvSpPr>
            <p:nvPr/>
          </p:nvSpPr>
          <p:spPr bwMode="auto">
            <a:xfrm>
              <a:off x="3168" y="3216"/>
              <a:ext cx="4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send</a:t>
              </a:r>
            </a:p>
          </p:txBody>
        </p:sp>
        <p:sp>
          <p:nvSpPr>
            <p:cNvPr id="12311" name="Text Box 20"/>
            <p:cNvSpPr txBox="1">
              <a:spLocks noChangeArrowheads="1"/>
            </p:cNvSpPr>
            <p:nvPr/>
          </p:nvSpPr>
          <p:spPr bwMode="auto">
            <a:xfrm>
              <a:off x="1968" y="3744"/>
              <a:ext cx="4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send</a:t>
              </a:r>
            </a:p>
          </p:txBody>
        </p:sp>
        <p:sp>
          <p:nvSpPr>
            <p:cNvPr id="12312" name="Text Box 21"/>
            <p:cNvSpPr txBox="1">
              <a:spLocks noChangeArrowheads="1"/>
            </p:cNvSpPr>
            <p:nvPr/>
          </p:nvSpPr>
          <p:spPr bwMode="auto">
            <a:xfrm>
              <a:off x="2496" y="3888"/>
              <a:ext cx="43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FiFO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Message Passing Model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368" y="1196752"/>
            <a:ext cx="11305256" cy="307593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Explicit message send and receive operations: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specifies local buffer + receiving process on remote computer 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specifies sending process on remote computer  + local buffer to place data</a:t>
            </a:r>
          </a:p>
          <a:p>
            <a:pPr eaLnBrk="1" hangingPunct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blocking communication, but may use DMA</a:t>
            </a:r>
          </a:p>
          <a:p>
            <a:pPr lvl="1"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 = Direct Memory Access (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this out!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2407568" y="5157192"/>
            <a:ext cx="16002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Header</a:t>
            </a:r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4007768" y="5157192"/>
            <a:ext cx="49530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Data</a:t>
            </a:r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8960768" y="5157192"/>
            <a:ext cx="9906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Trailer</a:t>
            </a:r>
          </a:p>
        </p:txBody>
      </p:sp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1880518" y="4699993"/>
            <a:ext cx="2203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latin typeface="Arial" charset="0"/>
              </a:rPr>
              <a:t>Message structure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Multi-Processors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Shared memory architectures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Message passing architectures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model</a:t>
            </a:r>
          </a:p>
          <a:p>
            <a:pP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Material, books: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Dubois: 	Chapter 5-5.4.1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H&amp;P: 	Chapter 5-5.2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lternative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060848"/>
            <a:ext cx="2210172" cy="270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ont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4392" y="3783415"/>
            <a:ext cx="2027398" cy="262928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Message passing communication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2590800" y="5410200"/>
            <a:ext cx="7620000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Arial" charset="0"/>
            </a:endParaRPr>
          </a:p>
          <a:p>
            <a:pPr eaLnBrk="0" hangingPunct="0">
              <a:defRPr/>
            </a:pPr>
            <a:endParaRPr lang="en-US" sz="1800">
              <a:latin typeface="Arial" charset="0"/>
            </a:endParaRPr>
          </a:p>
          <a:p>
            <a:pPr eaLnBrk="0" hangingPunct="0">
              <a:defRPr/>
            </a:pPr>
            <a:r>
              <a:rPr lang="en-US" sz="1800">
                <a:latin typeface="Arial" charset="0"/>
              </a:rPr>
              <a:t>Interconnection Network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29000" y="5181601"/>
            <a:ext cx="1066800" cy="625475"/>
            <a:chOff x="144" y="1046"/>
            <a:chExt cx="672" cy="394"/>
          </a:xfrm>
        </p:grpSpPr>
        <p:sp>
          <p:nvSpPr>
            <p:cNvPr id="14409" name="Rectangle 5"/>
            <p:cNvSpPr>
              <a:spLocks noChangeArrowheads="1"/>
            </p:cNvSpPr>
            <p:nvPr/>
          </p:nvSpPr>
          <p:spPr bwMode="auto">
            <a:xfrm>
              <a:off x="144" y="1056"/>
              <a:ext cx="672" cy="384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0" name="Text Box 6"/>
            <p:cNvSpPr txBox="1">
              <a:spLocks noChangeArrowheads="1"/>
            </p:cNvSpPr>
            <p:nvPr/>
          </p:nvSpPr>
          <p:spPr bwMode="auto">
            <a:xfrm>
              <a:off x="176" y="1046"/>
              <a:ext cx="607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Network</a:t>
              </a:r>
            </a:p>
            <a:p>
              <a:pPr eaLnBrk="0" hangingPunct="0"/>
              <a:r>
                <a:rPr lang="en-US" sz="1600">
                  <a:latin typeface="Arial" charset="0"/>
                </a:rPr>
                <a:t>interface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181600" y="5181601"/>
            <a:ext cx="1066800" cy="625475"/>
            <a:chOff x="144" y="1046"/>
            <a:chExt cx="672" cy="394"/>
          </a:xfrm>
        </p:grpSpPr>
        <p:sp>
          <p:nvSpPr>
            <p:cNvPr id="14407" name="Rectangle 8"/>
            <p:cNvSpPr>
              <a:spLocks noChangeArrowheads="1"/>
            </p:cNvSpPr>
            <p:nvPr/>
          </p:nvSpPr>
          <p:spPr bwMode="auto">
            <a:xfrm>
              <a:off x="144" y="1056"/>
              <a:ext cx="672" cy="384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8" name="Text Box 9"/>
            <p:cNvSpPr txBox="1">
              <a:spLocks noChangeArrowheads="1"/>
            </p:cNvSpPr>
            <p:nvPr/>
          </p:nvSpPr>
          <p:spPr bwMode="auto">
            <a:xfrm>
              <a:off x="176" y="1046"/>
              <a:ext cx="607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Network</a:t>
              </a:r>
            </a:p>
            <a:p>
              <a:pPr eaLnBrk="0" hangingPunct="0"/>
              <a:r>
                <a:rPr lang="en-US" sz="1600">
                  <a:latin typeface="Arial" charset="0"/>
                </a:rPr>
                <a:t>interface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162800" y="5181601"/>
            <a:ext cx="1066800" cy="625475"/>
            <a:chOff x="144" y="1046"/>
            <a:chExt cx="672" cy="394"/>
          </a:xfrm>
        </p:grpSpPr>
        <p:sp>
          <p:nvSpPr>
            <p:cNvPr id="14405" name="Rectangle 11"/>
            <p:cNvSpPr>
              <a:spLocks noChangeArrowheads="1"/>
            </p:cNvSpPr>
            <p:nvPr/>
          </p:nvSpPr>
          <p:spPr bwMode="auto">
            <a:xfrm>
              <a:off x="144" y="1056"/>
              <a:ext cx="672" cy="384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6" name="Text Box 12"/>
            <p:cNvSpPr txBox="1">
              <a:spLocks noChangeArrowheads="1"/>
            </p:cNvSpPr>
            <p:nvPr/>
          </p:nvSpPr>
          <p:spPr bwMode="auto">
            <a:xfrm>
              <a:off x="176" y="1046"/>
              <a:ext cx="607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Network</a:t>
              </a:r>
            </a:p>
            <a:p>
              <a:pPr eaLnBrk="0" hangingPunct="0"/>
              <a:r>
                <a:rPr lang="en-US" sz="1600">
                  <a:latin typeface="Arial" charset="0"/>
                </a:rPr>
                <a:t>interface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9067800" y="5181601"/>
            <a:ext cx="1066800" cy="625475"/>
            <a:chOff x="144" y="1046"/>
            <a:chExt cx="672" cy="394"/>
          </a:xfrm>
        </p:grpSpPr>
        <p:sp>
          <p:nvSpPr>
            <p:cNvPr id="14403" name="Rectangle 14"/>
            <p:cNvSpPr>
              <a:spLocks noChangeArrowheads="1"/>
            </p:cNvSpPr>
            <p:nvPr/>
          </p:nvSpPr>
          <p:spPr bwMode="auto">
            <a:xfrm>
              <a:off x="144" y="1056"/>
              <a:ext cx="672" cy="384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4" name="Text Box 15"/>
            <p:cNvSpPr txBox="1">
              <a:spLocks noChangeArrowheads="1"/>
            </p:cNvSpPr>
            <p:nvPr/>
          </p:nvSpPr>
          <p:spPr bwMode="auto">
            <a:xfrm>
              <a:off x="176" y="1046"/>
              <a:ext cx="607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Network</a:t>
              </a:r>
            </a:p>
            <a:p>
              <a:pPr eaLnBrk="0" hangingPunct="0"/>
              <a:r>
                <a:rPr lang="en-US" sz="1600">
                  <a:latin typeface="Arial" charset="0"/>
                </a:rPr>
                <a:t>interface</a:t>
              </a:r>
            </a:p>
          </p:txBody>
        </p:sp>
      </p:grpSp>
      <p:sp>
        <p:nvSpPr>
          <p:cNvPr id="227344" name="Rectangle 16"/>
          <p:cNvSpPr>
            <a:spLocks noChangeArrowheads="1"/>
          </p:cNvSpPr>
          <p:nvPr/>
        </p:nvSpPr>
        <p:spPr bwMode="auto">
          <a:xfrm>
            <a:off x="2514600" y="1828800"/>
            <a:ext cx="1600200" cy="2971800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8" name="Rectangle 17"/>
          <p:cNvSpPr>
            <a:spLocks noChangeArrowheads="1"/>
          </p:cNvSpPr>
          <p:nvPr/>
        </p:nvSpPr>
        <p:spPr bwMode="auto">
          <a:xfrm>
            <a:off x="2590800" y="3352800"/>
            <a:ext cx="1066800" cy="6858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8"/>
          <p:cNvSpPr>
            <a:spLocks noChangeArrowheads="1"/>
          </p:cNvSpPr>
          <p:nvPr/>
        </p:nvSpPr>
        <p:spPr bwMode="auto">
          <a:xfrm>
            <a:off x="2590800" y="2667000"/>
            <a:ext cx="1066800" cy="3810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9"/>
          <p:cNvSpPr>
            <a:spLocks noChangeArrowheads="1"/>
          </p:cNvSpPr>
          <p:nvPr/>
        </p:nvSpPr>
        <p:spPr bwMode="auto">
          <a:xfrm>
            <a:off x="2590800" y="1905000"/>
            <a:ext cx="14478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20"/>
          <p:cNvSpPr txBox="1">
            <a:spLocks noChangeArrowheads="1"/>
          </p:cNvSpPr>
          <p:nvPr/>
        </p:nvSpPr>
        <p:spPr bwMode="auto">
          <a:xfrm>
            <a:off x="2667000" y="2667001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Cache</a:t>
            </a:r>
          </a:p>
        </p:txBody>
      </p:sp>
      <p:sp>
        <p:nvSpPr>
          <p:cNvPr id="14352" name="Text Box 21"/>
          <p:cNvSpPr txBox="1">
            <a:spLocks noChangeArrowheads="1"/>
          </p:cNvSpPr>
          <p:nvPr/>
        </p:nvSpPr>
        <p:spPr bwMode="auto">
          <a:xfrm>
            <a:off x="2743200" y="1981201"/>
            <a:ext cx="1212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Processor</a:t>
            </a:r>
          </a:p>
        </p:txBody>
      </p:sp>
      <p:sp>
        <p:nvSpPr>
          <p:cNvPr id="14353" name="Line 22"/>
          <p:cNvSpPr>
            <a:spLocks noChangeShapeType="1"/>
          </p:cNvSpPr>
          <p:nvPr/>
        </p:nvSpPr>
        <p:spPr bwMode="auto">
          <a:xfrm>
            <a:off x="3962400" y="2438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Text Box 23"/>
          <p:cNvSpPr txBox="1">
            <a:spLocks noChangeArrowheads="1"/>
          </p:cNvSpPr>
          <p:nvPr/>
        </p:nvSpPr>
        <p:spPr bwMode="auto">
          <a:xfrm>
            <a:off x="2667000" y="3505201"/>
            <a:ext cx="1009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14355" name="Line 24"/>
          <p:cNvSpPr>
            <a:spLocks noChangeShapeType="1"/>
          </p:cNvSpPr>
          <p:nvPr/>
        </p:nvSpPr>
        <p:spPr bwMode="auto">
          <a:xfrm>
            <a:off x="36576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25"/>
          <p:cNvSpPr>
            <a:spLocks noChangeShapeType="1"/>
          </p:cNvSpPr>
          <p:nvPr/>
        </p:nvSpPr>
        <p:spPr bwMode="auto">
          <a:xfrm>
            <a:off x="3657600" y="2895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009900" y="4191000"/>
            <a:ext cx="692150" cy="533400"/>
            <a:chOff x="2415" y="2592"/>
            <a:chExt cx="600" cy="336"/>
          </a:xfrm>
        </p:grpSpPr>
        <p:sp>
          <p:nvSpPr>
            <p:cNvPr id="14401" name="Rectangle 27"/>
            <p:cNvSpPr>
              <a:spLocks noChangeArrowheads="1"/>
            </p:cNvSpPr>
            <p:nvPr/>
          </p:nvSpPr>
          <p:spPr bwMode="auto">
            <a:xfrm>
              <a:off x="2448" y="2592"/>
              <a:ext cx="528" cy="336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2" name="Text Box 28"/>
            <p:cNvSpPr txBox="1">
              <a:spLocks noChangeArrowheads="1"/>
            </p:cNvSpPr>
            <p:nvPr/>
          </p:nvSpPr>
          <p:spPr bwMode="auto">
            <a:xfrm>
              <a:off x="2415" y="2640"/>
              <a:ext cx="6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DMA</a:t>
              </a:r>
            </a:p>
          </p:txBody>
        </p:sp>
      </p:grpSp>
      <p:sp>
        <p:nvSpPr>
          <p:cNvPr id="14358" name="Line 29"/>
          <p:cNvSpPr>
            <a:spLocks noChangeShapeType="1"/>
          </p:cNvSpPr>
          <p:nvPr/>
        </p:nvSpPr>
        <p:spPr bwMode="auto">
          <a:xfrm>
            <a:off x="36576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58" name="Rectangle 30"/>
          <p:cNvSpPr>
            <a:spLocks noChangeArrowheads="1"/>
          </p:cNvSpPr>
          <p:nvPr/>
        </p:nvSpPr>
        <p:spPr bwMode="auto">
          <a:xfrm>
            <a:off x="4572000" y="1828800"/>
            <a:ext cx="1600200" cy="2971800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60" name="Rectangle 31"/>
          <p:cNvSpPr>
            <a:spLocks noChangeArrowheads="1"/>
          </p:cNvSpPr>
          <p:nvPr/>
        </p:nvSpPr>
        <p:spPr bwMode="auto">
          <a:xfrm>
            <a:off x="4648200" y="3352800"/>
            <a:ext cx="1066800" cy="6858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32"/>
          <p:cNvSpPr>
            <a:spLocks noChangeArrowheads="1"/>
          </p:cNvSpPr>
          <p:nvPr/>
        </p:nvSpPr>
        <p:spPr bwMode="auto">
          <a:xfrm>
            <a:off x="4648200" y="2667000"/>
            <a:ext cx="1066800" cy="3810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33"/>
          <p:cNvSpPr>
            <a:spLocks noChangeArrowheads="1"/>
          </p:cNvSpPr>
          <p:nvPr/>
        </p:nvSpPr>
        <p:spPr bwMode="auto">
          <a:xfrm>
            <a:off x="4648200" y="1905000"/>
            <a:ext cx="14478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Text Box 34"/>
          <p:cNvSpPr txBox="1">
            <a:spLocks noChangeArrowheads="1"/>
          </p:cNvSpPr>
          <p:nvPr/>
        </p:nvSpPr>
        <p:spPr bwMode="auto">
          <a:xfrm>
            <a:off x="4724400" y="2667001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Cache</a:t>
            </a:r>
          </a:p>
        </p:txBody>
      </p:sp>
      <p:sp>
        <p:nvSpPr>
          <p:cNvPr id="14364" name="Text Box 35"/>
          <p:cNvSpPr txBox="1">
            <a:spLocks noChangeArrowheads="1"/>
          </p:cNvSpPr>
          <p:nvPr/>
        </p:nvSpPr>
        <p:spPr bwMode="auto">
          <a:xfrm>
            <a:off x="4800600" y="1981201"/>
            <a:ext cx="1212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Processor</a:t>
            </a:r>
          </a:p>
        </p:txBody>
      </p:sp>
      <p:sp>
        <p:nvSpPr>
          <p:cNvPr id="14365" name="Line 36"/>
          <p:cNvSpPr>
            <a:spLocks noChangeShapeType="1"/>
          </p:cNvSpPr>
          <p:nvPr/>
        </p:nvSpPr>
        <p:spPr bwMode="auto">
          <a:xfrm>
            <a:off x="6019800" y="2438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Text Box 37"/>
          <p:cNvSpPr txBox="1">
            <a:spLocks noChangeArrowheads="1"/>
          </p:cNvSpPr>
          <p:nvPr/>
        </p:nvSpPr>
        <p:spPr bwMode="auto">
          <a:xfrm>
            <a:off x="4724400" y="3505201"/>
            <a:ext cx="1009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14367" name="Line 38"/>
          <p:cNvSpPr>
            <a:spLocks noChangeShapeType="1"/>
          </p:cNvSpPr>
          <p:nvPr/>
        </p:nvSpPr>
        <p:spPr bwMode="auto">
          <a:xfrm>
            <a:off x="57150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Line 39"/>
          <p:cNvSpPr>
            <a:spLocks noChangeShapeType="1"/>
          </p:cNvSpPr>
          <p:nvPr/>
        </p:nvSpPr>
        <p:spPr bwMode="auto">
          <a:xfrm>
            <a:off x="5715000" y="2895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5067300" y="4191000"/>
            <a:ext cx="692150" cy="533400"/>
            <a:chOff x="2415" y="2592"/>
            <a:chExt cx="600" cy="336"/>
          </a:xfrm>
        </p:grpSpPr>
        <p:sp>
          <p:nvSpPr>
            <p:cNvPr id="14399" name="Rectangle 41"/>
            <p:cNvSpPr>
              <a:spLocks noChangeArrowheads="1"/>
            </p:cNvSpPr>
            <p:nvPr/>
          </p:nvSpPr>
          <p:spPr bwMode="auto">
            <a:xfrm>
              <a:off x="2448" y="2592"/>
              <a:ext cx="528" cy="336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0" name="Text Box 42"/>
            <p:cNvSpPr txBox="1">
              <a:spLocks noChangeArrowheads="1"/>
            </p:cNvSpPr>
            <p:nvPr/>
          </p:nvSpPr>
          <p:spPr bwMode="auto">
            <a:xfrm>
              <a:off x="2415" y="2640"/>
              <a:ext cx="6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DMA</a:t>
              </a:r>
            </a:p>
          </p:txBody>
        </p:sp>
      </p:grpSp>
      <p:sp>
        <p:nvSpPr>
          <p:cNvPr id="14370" name="Line 43"/>
          <p:cNvSpPr>
            <a:spLocks noChangeShapeType="1"/>
          </p:cNvSpPr>
          <p:nvPr/>
        </p:nvSpPr>
        <p:spPr bwMode="auto">
          <a:xfrm>
            <a:off x="57150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72" name="Rectangle 44"/>
          <p:cNvSpPr>
            <a:spLocks noChangeArrowheads="1"/>
          </p:cNvSpPr>
          <p:nvPr/>
        </p:nvSpPr>
        <p:spPr bwMode="auto">
          <a:xfrm>
            <a:off x="6477000" y="1828800"/>
            <a:ext cx="1600200" cy="2971800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72" name="Rectangle 45"/>
          <p:cNvSpPr>
            <a:spLocks noChangeArrowheads="1"/>
          </p:cNvSpPr>
          <p:nvPr/>
        </p:nvSpPr>
        <p:spPr bwMode="auto">
          <a:xfrm>
            <a:off x="6553200" y="3352800"/>
            <a:ext cx="1066800" cy="6858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46"/>
          <p:cNvSpPr>
            <a:spLocks noChangeArrowheads="1"/>
          </p:cNvSpPr>
          <p:nvPr/>
        </p:nvSpPr>
        <p:spPr bwMode="auto">
          <a:xfrm>
            <a:off x="6553200" y="2667000"/>
            <a:ext cx="1066800" cy="3810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Rectangle 47"/>
          <p:cNvSpPr>
            <a:spLocks noChangeArrowheads="1"/>
          </p:cNvSpPr>
          <p:nvPr/>
        </p:nvSpPr>
        <p:spPr bwMode="auto">
          <a:xfrm>
            <a:off x="6553200" y="1905000"/>
            <a:ext cx="14478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Text Box 48"/>
          <p:cNvSpPr txBox="1">
            <a:spLocks noChangeArrowheads="1"/>
          </p:cNvSpPr>
          <p:nvPr/>
        </p:nvSpPr>
        <p:spPr bwMode="auto">
          <a:xfrm>
            <a:off x="6629400" y="2667001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Cache</a:t>
            </a:r>
          </a:p>
        </p:txBody>
      </p:sp>
      <p:sp>
        <p:nvSpPr>
          <p:cNvPr id="14376" name="Text Box 49"/>
          <p:cNvSpPr txBox="1">
            <a:spLocks noChangeArrowheads="1"/>
          </p:cNvSpPr>
          <p:nvPr/>
        </p:nvSpPr>
        <p:spPr bwMode="auto">
          <a:xfrm>
            <a:off x="6705600" y="1981201"/>
            <a:ext cx="1212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Processor</a:t>
            </a:r>
          </a:p>
        </p:txBody>
      </p:sp>
      <p:sp>
        <p:nvSpPr>
          <p:cNvPr id="14377" name="Line 50"/>
          <p:cNvSpPr>
            <a:spLocks noChangeShapeType="1"/>
          </p:cNvSpPr>
          <p:nvPr/>
        </p:nvSpPr>
        <p:spPr bwMode="auto">
          <a:xfrm>
            <a:off x="7924800" y="2438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8" name="Text Box 51"/>
          <p:cNvSpPr txBox="1">
            <a:spLocks noChangeArrowheads="1"/>
          </p:cNvSpPr>
          <p:nvPr/>
        </p:nvSpPr>
        <p:spPr bwMode="auto">
          <a:xfrm>
            <a:off x="6629400" y="3505201"/>
            <a:ext cx="1009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14379" name="Line 52"/>
          <p:cNvSpPr>
            <a:spLocks noChangeShapeType="1"/>
          </p:cNvSpPr>
          <p:nvPr/>
        </p:nvSpPr>
        <p:spPr bwMode="auto">
          <a:xfrm>
            <a:off x="76200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Line 53"/>
          <p:cNvSpPr>
            <a:spLocks noChangeShapeType="1"/>
          </p:cNvSpPr>
          <p:nvPr/>
        </p:nvSpPr>
        <p:spPr bwMode="auto">
          <a:xfrm>
            <a:off x="7620000" y="2895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6972300" y="4191000"/>
            <a:ext cx="692150" cy="533400"/>
            <a:chOff x="2415" y="2592"/>
            <a:chExt cx="600" cy="336"/>
          </a:xfrm>
        </p:grpSpPr>
        <p:sp>
          <p:nvSpPr>
            <p:cNvPr id="14397" name="Rectangle 55"/>
            <p:cNvSpPr>
              <a:spLocks noChangeArrowheads="1"/>
            </p:cNvSpPr>
            <p:nvPr/>
          </p:nvSpPr>
          <p:spPr bwMode="auto">
            <a:xfrm>
              <a:off x="2448" y="2592"/>
              <a:ext cx="528" cy="336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8" name="Text Box 56"/>
            <p:cNvSpPr txBox="1">
              <a:spLocks noChangeArrowheads="1"/>
            </p:cNvSpPr>
            <p:nvPr/>
          </p:nvSpPr>
          <p:spPr bwMode="auto">
            <a:xfrm>
              <a:off x="2415" y="2640"/>
              <a:ext cx="6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DMA</a:t>
              </a:r>
            </a:p>
          </p:txBody>
        </p:sp>
      </p:grpSp>
      <p:sp>
        <p:nvSpPr>
          <p:cNvPr id="14382" name="Line 57"/>
          <p:cNvSpPr>
            <a:spLocks noChangeShapeType="1"/>
          </p:cNvSpPr>
          <p:nvPr/>
        </p:nvSpPr>
        <p:spPr bwMode="auto">
          <a:xfrm>
            <a:off x="76200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86" name="Rectangle 58"/>
          <p:cNvSpPr>
            <a:spLocks noChangeArrowheads="1"/>
          </p:cNvSpPr>
          <p:nvPr/>
        </p:nvSpPr>
        <p:spPr bwMode="auto">
          <a:xfrm>
            <a:off x="8458200" y="1828800"/>
            <a:ext cx="1600200" cy="2971800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84" name="Rectangle 59"/>
          <p:cNvSpPr>
            <a:spLocks noChangeArrowheads="1"/>
          </p:cNvSpPr>
          <p:nvPr/>
        </p:nvSpPr>
        <p:spPr bwMode="auto">
          <a:xfrm>
            <a:off x="8534400" y="3352800"/>
            <a:ext cx="1066800" cy="6858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5" name="Rectangle 60"/>
          <p:cNvSpPr>
            <a:spLocks noChangeArrowheads="1"/>
          </p:cNvSpPr>
          <p:nvPr/>
        </p:nvSpPr>
        <p:spPr bwMode="auto">
          <a:xfrm>
            <a:off x="8534400" y="2667000"/>
            <a:ext cx="1066800" cy="3810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6" name="Rectangle 61"/>
          <p:cNvSpPr>
            <a:spLocks noChangeArrowheads="1"/>
          </p:cNvSpPr>
          <p:nvPr/>
        </p:nvSpPr>
        <p:spPr bwMode="auto">
          <a:xfrm>
            <a:off x="8534400" y="1905000"/>
            <a:ext cx="14478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7" name="Text Box 62"/>
          <p:cNvSpPr txBox="1">
            <a:spLocks noChangeArrowheads="1"/>
          </p:cNvSpPr>
          <p:nvPr/>
        </p:nvSpPr>
        <p:spPr bwMode="auto">
          <a:xfrm>
            <a:off x="8610600" y="2667001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Cache</a:t>
            </a:r>
          </a:p>
        </p:txBody>
      </p:sp>
      <p:sp>
        <p:nvSpPr>
          <p:cNvPr id="14388" name="Text Box 63"/>
          <p:cNvSpPr txBox="1">
            <a:spLocks noChangeArrowheads="1"/>
          </p:cNvSpPr>
          <p:nvPr/>
        </p:nvSpPr>
        <p:spPr bwMode="auto">
          <a:xfrm>
            <a:off x="8686800" y="1981201"/>
            <a:ext cx="1212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Processor</a:t>
            </a:r>
          </a:p>
        </p:txBody>
      </p:sp>
      <p:sp>
        <p:nvSpPr>
          <p:cNvPr id="14389" name="Line 64"/>
          <p:cNvSpPr>
            <a:spLocks noChangeShapeType="1"/>
          </p:cNvSpPr>
          <p:nvPr/>
        </p:nvSpPr>
        <p:spPr bwMode="auto">
          <a:xfrm>
            <a:off x="9906000" y="2438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Text Box 65"/>
          <p:cNvSpPr txBox="1">
            <a:spLocks noChangeArrowheads="1"/>
          </p:cNvSpPr>
          <p:nvPr/>
        </p:nvSpPr>
        <p:spPr bwMode="auto">
          <a:xfrm>
            <a:off x="8610600" y="3505201"/>
            <a:ext cx="1009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14391" name="Line 66"/>
          <p:cNvSpPr>
            <a:spLocks noChangeShapeType="1"/>
          </p:cNvSpPr>
          <p:nvPr/>
        </p:nvSpPr>
        <p:spPr bwMode="auto">
          <a:xfrm>
            <a:off x="96012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67"/>
          <p:cNvSpPr>
            <a:spLocks noChangeShapeType="1"/>
          </p:cNvSpPr>
          <p:nvPr/>
        </p:nvSpPr>
        <p:spPr bwMode="auto">
          <a:xfrm>
            <a:off x="9601200" y="2895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8953500" y="4191000"/>
            <a:ext cx="692150" cy="533400"/>
            <a:chOff x="2415" y="2592"/>
            <a:chExt cx="600" cy="336"/>
          </a:xfrm>
        </p:grpSpPr>
        <p:sp>
          <p:nvSpPr>
            <p:cNvPr id="14395" name="Rectangle 69"/>
            <p:cNvSpPr>
              <a:spLocks noChangeArrowheads="1"/>
            </p:cNvSpPr>
            <p:nvPr/>
          </p:nvSpPr>
          <p:spPr bwMode="auto">
            <a:xfrm>
              <a:off x="2448" y="2592"/>
              <a:ext cx="528" cy="336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6" name="Text Box 70"/>
            <p:cNvSpPr txBox="1">
              <a:spLocks noChangeArrowheads="1"/>
            </p:cNvSpPr>
            <p:nvPr/>
          </p:nvSpPr>
          <p:spPr bwMode="auto">
            <a:xfrm>
              <a:off x="2415" y="2640"/>
              <a:ext cx="6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DMA</a:t>
              </a:r>
            </a:p>
          </p:txBody>
        </p:sp>
      </p:grpSp>
      <p:sp>
        <p:nvSpPr>
          <p:cNvPr id="14394" name="Line 71"/>
          <p:cNvSpPr>
            <a:spLocks noChangeShapeType="1"/>
          </p:cNvSpPr>
          <p:nvPr/>
        </p:nvSpPr>
        <p:spPr bwMode="auto">
          <a:xfrm>
            <a:off x="96012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Title 1"/>
          <p:cNvSpPr>
            <a:spLocks noGrp="1"/>
          </p:cNvSpPr>
          <p:nvPr>
            <p:ph type="title"/>
          </p:nvPr>
        </p:nvSpPr>
        <p:spPr>
          <a:xfrm>
            <a:off x="479376" y="61914"/>
            <a:ext cx="9731424" cy="909637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Synchronous message-passing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980728"/>
            <a:ext cx="11377264" cy="5384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 T1: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 T2: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10;                        b = 5;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send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20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a,sizeof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(a),t2,send_a);  </a:t>
            </a:r>
            <a:r>
              <a:rPr lang="en-US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recv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20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b,sizeof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(b),t1,send_a);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a = a+1;                       b=b+1;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recv</a:t>
            </a:r>
            <a:r>
              <a:rPr lang="en-US" sz="200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(&amp;a,sizeof(a),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t2,send_b);  </a:t>
            </a:r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send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20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b,sizeof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(b),t1,send_b);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send/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4 operands: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address in memory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of message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Destination/source thread id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 connecting sends and receives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Synchronous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communication = sender blocks until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completed and receiver blocks until message has been sent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value printed under synchronous  MP?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8616280" y="3429000"/>
            <a:ext cx="2376264" cy="576064"/>
          </a:xfrm>
          <a:prstGeom prst="wedgeRoundRectCallout">
            <a:avLst>
              <a:gd name="adj1" fmla="val -30238"/>
              <a:gd name="adj2" fmla="val -148643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Tag, not really</a:t>
            </a:r>
          </a:p>
          <a:p>
            <a:r>
              <a:rPr lang="en-US" sz="2000" dirty="0"/>
              <a:t>needed; why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Message-passing: matrix multiply + sum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7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980729"/>
            <a:ext cx="10441160" cy="482453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3" y="5014010"/>
            <a:ext cx="3312367" cy="144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11624" y="5746454"/>
            <a:ext cx="5184576" cy="107721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i="1"/>
              <a:t>Notes:</a:t>
            </a:r>
          </a:p>
          <a:p>
            <a:pPr marL="285750" indent="-285750">
              <a:buFontTx/>
              <a:buChar char="-"/>
            </a:pPr>
            <a:r>
              <a:rPr lang="en-US" sz="1600" i="1"/>
              <a:t>pid = process id</a:t>
            </a:r>
          </a:p>
          <a:p>
            <a:pPr marL="285750" indent="-285750">
              <a:buFontTx/>
              <a:buChar char="-"/>
            </a:pPr>
            <a:r>
              <a:rPr lang="en-US" sz="1600" i="1"/>
              <a:t>pid 0 is the controlling process, distributing data, </a:t>
            </a:r>
            <a:br>
              <a:rPr lang="en-US" sz="1600" i="1"/>
            </a:br>
            <a:r>
              <a:rPr lang="en-US" sz="1600" i="1"/>
              <a:t>collecting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5" name="Title 1"/>
          <p:cNvSpPr>
            <a:spLocks noGrp="1"/>
          </p:cNvSpPr>
          <p:nvPr>
            <p:ph type="title"/>
          </p:nvPr>
        </p:nvSpPr>
        <p:spPr>
          <a:xfrm>
            <a:off x="407368" y="61914"/>
            <a:ext cx="9803432" cy="909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Synchronous message-passing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980728"/>
            <a:ext cx="10441160" cy="46847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Advantage: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ommunication protocol enforces synchronization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Prone to deadlock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 threads: no overlap of communication with computation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Deadlock example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 T1:                                thread T2: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10;                         b = 5;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send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a,sizeof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(a),t2,send_a);   send(&amp;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b,sizeof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(b),t1,send_b)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recv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c,sizeof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(c),t2,send_b);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recv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d,sizeof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(d),t1,send_a);</a:t>
            </a: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eliminate the deadlock: swap the send/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pair in T2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employ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asynchronous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message-passing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Title 1"/>
          <p:cNvSpPr>
            <a:spLocks noGrp="1"/>
          </p:cNvSpPr>
          <p:nvPr>
            <p:ph type="title"/>
          </p:nvPr>
        </p:nvSpPr>
        <p:spPr>
          <a:xfrm>
            <a:off x="407368" y="44624"/>
            <a:ext cx="8229600" cy="909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(A)Synchronous message-passing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052736"/>
            <a:ext cx="8707437" cy="1881386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 T1</a:t>
            </a:r>
            <a:r>
              <a:rPr lang="en-US" sz="2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</a:t>
            </a:r>
            <a:r>
              <a:rPr lang="en-US" sz="20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thread 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10;                      	   b = 5;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a,sizeof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(a),t2,send_a);   </a:t>
            </a: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b,sizeof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(b),t1,send_b);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&lt;unrelated computation;&gt;        &lt;unrelated computation;&gt;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srecv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b,sizeof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(b),t2,send_b);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srecv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a,sizeof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(b),t1,send_a);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1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8" y="2852936"/>
            <a:ext cx="8712968" cy="380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3" name="Title 1"/>
          <p:cNvSpPr>
            <a:spLocks noGrp="1"/>
          </p:cNvSpPr>
          <p:nvPr>
            <p:ph type="title"/>
          </p:nvPr>
        </p:nvSpPr>
        <p:spPr>
          <a:xfrm>
            <a:off x="551384" y="61914"/>
            <a:ext cx="9659416" cy="909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(A)Synchronous message-passing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971550"/>
            <a:ext cx="9731424" cy="5769818"/>
          </a:xfrm>
        </p:spPr>
        <p:txBody>
          <a:bodyPr rtlCol="0">
            <a:normAutofit fontScale="70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1600" dirty="0">
                <a:solidFill>
                  <a:srgbClr val="FF00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 multiple threads are running on a core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handshake is for synchronous message passing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be applied to blocking or non-blocking asynchronous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Sender continues after send (a) and receiver after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recv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blocking, sender must make a copy of message first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2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176" y="1270000"/>
            <a:ext cx="794702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Title 1"/>
          <p:cNvSpPr>
            <a:spLocks noGrp="1"/>
          </p:cNvSpPr>
          <p:nvPr>
            <p:ph type="title"/>
          </p:nvPr>
        </p:nvSpPr>
        <p:spPr>
          <a:xfrm>
            <a:off x="335360" y="61914"/>
            <a:ext cx="10297144" cy="909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for message passing protocols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980728"/>
            <a:ext cx="11449272" cy="538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must be copied from/to memory to/from NI (NW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Processor could do it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 (direct memory access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unit can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speed up message transfers and off-load the processor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specifying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 and size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message processors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 special processor to process messages on both ends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 relieving the compute O/S from doing it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for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user-level messages by OS (operating system):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 engine controlled by OS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Message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first copied into system space and then into user space (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Message is copied from user space to system space (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 user messages so that they are picked up and delivered directly in user memory space (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copy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Title 1"/>
          <p:cNvSpPr>
            <a:spLocks noGrp="1"/>
          </p:cNvSpPr>
          <p:nvPr>
            <p:ph type="title"/>
          </p:nvPr>
        </p:nvSpPr>
        <p:spPr>
          <a:xfrm>
            <a:off x="551384" y="260648"/>
            <a:ext cx="9299376" cy="909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Message-passing support</a:t>
            </a:r>
          </a:p>
        </p:txBody>
      </p:sp>
      <p:sp>
        <p:nvSpPr>
          <p:cNvPr id="424962" name="Content Placeholder 2"/>
          <p:cNvSpPr>
            <a:spLocks noGrp="1"/>
          </p:cNvSpPr>
          <p:nvPr>
            <p:ph idx="1"/>
          </p:nvPr>
        </p:nvSpPr>
        <p:spPr>
          <a:xfrm>
            <a:off x="1981200" y="971550"/>
            <a:ext cx="8229600" cy="5384800"/>
          </a:xfrm>
        </p:spPr>
        <p:txBody>
          <a:bodyPr/>
          <a:lstStyle/>
          <a:p>
            <a:pPr eaLnBrk="1" hangingPunct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4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49" y="1268760"/>
            <a:ext cx="11075353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76" y="260648"/>
            <a:ext cx="8763000" cy="838200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Models: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626" y="1098848"/>
            <a:ext cx="10993982" cy="5486400"/>
          </a:xfr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Shared-Memory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(used by e.g.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OpenMP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Compatibility with well-understood (language) mechanisms</a:t>
            </a:r>
          </a:p>
          <a:p>
            <a:pPr lvl="1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Ease of programming for complex or dynamic communications patterns</a:t>
            </a:r>
          </a:p>
          <a:p>
            <a:pPr lvl="1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Shared-memory applications; sharing of large data structures</a:t>
            </a:r>
          </a:p>
          <a:p>
            <a:pPr lvl="1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for small items</a:t>
            </a:r>
          </a:p>
          <a:p>
            <a:pPr lvl="1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hardware caching</a:t>
            </a:r>
          </a:p>
          <a:p>
            <a:pPr eaLnBrk="1" hangingPunct="1"/>
            <a:endParaRPr lang="en-US" sz="280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Messaging 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(used by e.g.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Simpler hardware</a:t>
            </a:r>
          </a:p>
          <a:p>
            <a:pPr lvl="1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 communication</a:t>
            </a:r>
          </a:p>
          <a:p>
            <a:pPr lvl="1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Implicit synchronization (with any communication)</a:t>
            </a:r>
          </a:p>
          <a:p>
            <a:pPr eaLnBrk="1" hangingPunct="1"/>
            <a:endParaRPr lang="en-US" sz="260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prefer?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8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8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fundamental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issues for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 memory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multiprocessors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4626"/>
            <a:ext cx="8305800" cy="5032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Coherence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about: </a:t>
            </a:r>
            <a:r>
              <a:rPr lang="en-US" sz="2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I see the most recent data?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Consistency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about: 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2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I see a written value?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do different processors see writes at the same time (w.r.t. other memory accesses)?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Synchronization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synchronize processes?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protect access to shared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we go Multi-Processing?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Diminishing returns for exploiting ILP </a:t>
            </a:r>
          </a:p>
          <a:p>
            <a:pPr lvl="1"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Instruction Level Parallelism costly to exploit</a:t>
            </a:r>
          </a:p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issues</a:t>
            </a:r>
          </a:p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Wiring issues (faster transistors do not help that much)</a:t>
            </a:r>
          </a:p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vector and task-level parallel applications</a:t>
            </a:r>
          </a:p>
          <a:p>
            <a:pPr eaLnBrk="1" hangingPunct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Multi-core architectures hit all markets (even embedded)</a:t>
            </a:r>
          </a:p>
          <a:p>
            <a:pPr lvl="1"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energy (due to same performance with lower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 technology still scales =&gt; abundance of transistors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Concluding remarks</a:t>
            </a:r>
            <a:endParaRPr lang="en-A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transistors still scales well</a:t>
            </a:r>
          </a:p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 power/energy limits reached</a:t>
            </a:r>
          </a:p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not further increased</a:t>
            </a:r>
          </a:p>
          <a:p>
            <a:pPr eaLnBrk="1" hangingPunct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Therefore: After 2005 going Multi-Core</a:t>
            </a:r>
          </a:p>
          <a:p>
            <a:pPr lvl="1"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exploiting task / thread level parallelism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combined with exploiting DLP (SIMD / Sub-word parallelism)</a:t>
            </a:r>
          </a:p>
          <a:p>
            <a:pPr eaLnBrk="1" hangingPunct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types of systems and programming models</a:t>
            </a:r>
          </a:p>
          <a:p>
            <a:pPr lvl="1"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Shared memory</a:t>
            </a:r>
          </a:p>
          <a:p>
            <a:pPr lvl="1"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Message passing</a:t>
            </a:r>
          </a:p>
          <a:p>
            <a:pPr lvl="1" eaLnBrk="1" hangingPunct="1"/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pros and cons of both systems?</a:t>
            </a:r>
          </a:p>
        </p:txBody>
      </p:sp>
      <p:pic>
        <p:nvPicPr>
          <p:cNvPr id="4" name="Picture 2" descr="http://3.bp.blogspot.com/-Fyyo92Ouo14/USoRPb90tOI/AAAAAAAABXU/poSOCn2msZ0/s1600/summ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0297" y="44624"/>
            <a:ext cx="3423456" cy="257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1" name="Picture 2" descr="C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0"/>
            <a:ext cx="7239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2" name="Text Box 3"/>
          <p:cNvSpPr txBox="1">
            <a:spLocks noChangeArrowheads="1"/>
          </p:cNvSpPr>
          <p:nvPr/>
        </p:nvSpPr>
        <p:spPr bwMode="auto">
          <a:xfrm>
            <a:off x="479376" y="4365104"/>
            <a:ext cx="2138406" cy="15703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Trends:</a:t>
            </a:r>
            <a:endParaRPr lang="en-US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#transistors follows</a:t>
            </a:r>
            <a:b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Moore</a:t>
            </a:r>
          </a:p>
          <a:p>
            <a:pPr>
              <a:buFontTx/>
              <a:buChar char="•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but not freq. and</a:t>
            </a:r>
            <a:b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performance/core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632951" y="835029"/>
            <a:ext cx="1158875" cy="461963"/>
            <a:chOff x="432" y="2014"/>
            <a:chExt cx="730" cy="291"/>
          </a:xfrm>
        </p:grpSpPr>
        <p:sp>
          <p:nvSpPr>
            <p:cNvPr id="96268" name="AutoShape 5"/>
            <p:cNvSpPr>
              <a:spLocks noChangeArrowheads="1"/>
            </p:cNvSpPr>
            <p:nvPr/>
          </p:nvSpPr>
          <p:spPr bwMode="auto">
            <a:xfrm rot="10800000">
              <a:off x="432" y="2014"/>
              <a:ext cx="624" cy="291"/>
            </a:xfrm>
            <a:prstGeom prst="homePlate">
              <a:avLst>
                <a:gd name="adj" fmla="val 81250"/>
              </a:avLst>
            </a:prstGeom>
            <a:solidFill>
              <a:srgbClr val="99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96269" name="Rectangle 6"/>
            <p:cNvSpPr>
              <a:spLocks noChangeArrowheads="1"/>
            </p:cNvSpPr>
            <p:nvPr/>
          </p:nvSpPr>
          <p:spPr bwMode="auto">
            <a:xfrm>
              <a:off x="558" y="2016"/>
              <a:ext cx="60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FFCC"/>
                  </a:solidFill>
                </a:rPr>
                <a:t>Core i7</a:t>
              </a:r>
            </a:p>
          </p:txBody>
        </p:sp>
      </p:grpSp>
      <p:sp>
        <p:nvSpPr>
          <p:cNvPr id="96264" name="Text Box 7"/>
          <p:cNvSpPr txBox="1">
            <a:spLocks noChangeArrowheads="1"/>
          </p:cNvSpPr>
          <p:nvPr/>
        </p:nvSpPr>
        <p:spPr bwMode="auto">
          <a:xfrm>
            <a:off x="9677400" y="2590800"/>
            <a:ext cx="852798" cy="400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3GHz</a:t>
            </a:r>
          </a:p>
        </p:txBody>
      </p:sp>
      <p:sp>
        <p:nvSpPr>
          <p:cNvPr id="96265" name="Text Box 8"/>
          <p:cNvSpPr txBox="1">
            <a:spLocks noChangeArrowheads="1"/>
          </p:cNvSpPr>
          <p:nvPr/>
        </p:nvSpPr>
        <p:spPr bwMode="auto">
          <a:xfrm>
            <a:off x="9677400" y="3657600"/>
            <a:ext cx="881652" cy="400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100W</a:t>
            </a:r>
          </a:p>
        </p:txBody>
      </p:sp>
      <p:sp>
        <p:nvSpPr>
          <p:cNvPr id="96266" name="Text Box 9"/>
          <p:cNvSpPr txBox="1">
            <a:spLocks noChangeArrowheads="1"/>
          </p:cNvSpPr>
          <p:nvPr/>
        </p:nvSpPr>
        <p:spPr bwMode="auto">
          <a:xfrm>
            <a:off x="9923464" y="4724400"/>
            <a:ext cx="343043" cy="400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96267" name="Text Box 10"/>
          <p:cNvSpPr txBox="1">
            <a:spLocks noChangeArrowheads="1"/>
          </p:cNvSpPr>
          <p:nvPr/>
        </p:nvSpPr>
        <p:spPr bwMode="auto">
          <a:xfrm>
            <a:off x="335360" y="188640"/>
            <a:ext cx="1467068" cy="7078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thardware.com/ContentImages/NewsItem/35727/content/Xeon_Phi_D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729" y="980728"/>
            <a:ext cx="6664063" cy="43924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1384" y="5085184"/>
            <a:ext cx="57263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- 14 nm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3D Tri-gate transistors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TFlops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double / 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TFlops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single precision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512-bit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/Vector processing per core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Intel’s 72-core ‘Knight’s Landing’ XEON Phi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mages.anandtech.com/doci/9802/Overview_575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00389"/>
            <a:ext cx="9144000" cy="512495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Intel’s 72-core ‘Knight’s Landing’ XEON Phi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Multi-core Architecture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/ Multi-core Architecture extends traditional computer architecture with a </a:t>
            </a:r>
            <a:r>
              <a:rPr lang="en-US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network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abstractions (HW/SW interface)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structure to realize abstraction efficiently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43063" y="2780928"/>
            <a:ext cx="7989919" cy="3779299"/>
            <a:chOff x="3243064" y="3280292"/>
            <a:chExt cx="6934200" cy="3279935"/>
          </a:xfrm>
        </p:grpSpPr>
        <p:sp>
          <p:nvSpPr>
            <p:cNvPr id="6151" name="Rectangle 4"/>
            <p:cNvSpPr>
              <a:spLocks noChangeArrowheads="1"/>
            </p:cNvSpPr>
            <p:nvPr/>
          </p:nvSpPr>
          <p:spPr bwMode="auto">
            <a:xfrm>
              <a:off x="3243064" y="4655227"/>
              <a:ext cx="6934200" cy="533400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Arial" charset="0"/>
                </a:rPr>
                <a:t>Communication Network</a:t>
              </a:r>
            </a:p>
          </p:txBody>
        </p:sp>
        <p:sp>
          <p:nvSpPr>
            <p:cNvPr id="6152" name="Rectangle 5"/>
            <p:cNvSpPr>
              <a:spLocks noChangeArrowheads="1"/>
            </p:cNvSpPr>
            <p:nvPr/>
          </p:nvSpPr>
          <p:spPr bwMode="auto">
            <a:xfrm>
              <a:off x="32430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6153" name="Rectangle 6"/>
            <p:cNvSpPr>
              <a:spLocks noChangeArrowheads="1"/>
            </p:cNvSpPr>
            <p:nvPr/>
          </p:nvSpPr>
          <p:spPr bwMode="auto">
            <a:xfrm>
              <a:off x="46908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6154" name="Rectangle 7"/>
            <p:cNvSpPr>
              <a:spLocks noChangeArrowheads="1"/>
            </p:cNvSpPr>
            <p:nvPr/>
          </p:nvSpPr>
          <p:spPr bwMode="auto">
            <a:xfrm>
              <a:off x="61386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6155" name="Rectangle 8"/>
            <p:cNvSpPr>
              <a:spLocks noChangeArrowheads="1"/>
            </p:cNvSpPr>
            <p:nvPr/>
          </p:nvSpPr>
          <p:spPr bwMode="auto">
            <a:xfrm>
              <a:off x="75864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6156" name="Rectangle 9"/>
            <p:cNvSpPr>
              <a:spLocks noChangeArrowheads="1"/>
            </p:cNvSpPr>
            <p:nvPr/>
          </p:nvSpPr>
          <p:spPr bwMode="auto">
            <a:xfrm>
              <a:off x="90342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6157" name="Line 10"/>
            <p:cNvSpPr>
              <a:spLocks noChangeShapeType="1"/>
            </p:cNvSpPr>
            <p:nvPr/>
          </p:nvSpPr>
          <p:spPr bwMode="auto">
            <a:xfrm>
              <a:off x="3852664" y="5188627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1"/>
            <p:cNvSpPr>
              <a:spLocks noChangeShapeType="1"/>
            </p:cNvSpPr>
            <p:nvPr/>
          </p:nvSpPr>
          <p:spPr bwMode="auto">
            <a:xfrm>
              <a:off x="5300464" y="5188627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2"/>
            <p:cNvSpPr>
              <a:spLocks noChangeShapeType="1"/>
            </p:cNvSpPr>
            <p:nvPr/>
          </p:nvSpPr>
          <p:spPr bwMode="auto">
            <a:xfrm>
              <a:off x="6748264" y="5188627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3"/>
            <p:cNvSpPr>
              <a:spLocks noChangeShapeType="1"/>
            </p:cNvSpPr>
            <p:nvPr/>
          </p:nvSpPr>
          <p:spPr bwMode="auto">
            <a:xfrm>
              <a:off x="8196064" y="5188627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4"/>
            <p:cNvSpPr>
              <a:spLocks noChangeShapeType="1"/>
            </p:cNvSpPr>
            <p:nvPr/>
          </p:nvSpPr>
          <p:spPr bwMode="auto">
            <a:xfrm>
              <a:off x="9643864" y="5188627"/>
              <a:ext cx="0" cy="704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4815267" y="3280292"/>
              <a:ext cx="1143000" cy="6858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dirty="0">
                  <a:latin typeface="Arial" charset="0"/>
                </a:rPr>
                <a:t>Memory</a:t>
              </a: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5375920" y="3963879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7392144" y="3284984"/>
              <a:ext cx="1143000" cy="6858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dirty="0">
                  <a:latin typeface="Arial" charset="0"/>
                </a:rPr>
                <a:t>I/O</a:t>
              </a: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7952797" y="3968571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programming models</a:t>
            </a:r>
          </a:p>
        </p:txBody>
      </p:sp>
      <p:sp>
        <p:nvSpPr>
          <p:cNvPr id="411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parallel computations can be expressed in a high-level language?</a:t>
            </a:r>
          </a:p>
          <a:p>
            <a:pPr lvl="1" eaLnBrk="1" hangingPunct="1"/>
            <a:r>
              <a:rPr 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extensions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an API (application-programming interface)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common programming languages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C/C++ or FORTRAN:</a:t>
            </a:r>
          </a:p>
          <a:p>
            <a:pPr lvl="2"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Shared-memory: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OpenMP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Pthreads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Message-passing: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(message-passing interface)</a:t>
            </a:r>
          </a:p>
          <a:p>
            <a:pPr lvl="1" eaLnBrk="1" hangingPunct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Parallelizing compilers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translate a sequential program into parallel threads</a:t>
            </a:r>
          </a:p>
          <a:p>
            <a:pPr lvl="1" eaLnBrk="1" hangingPunct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Threads or processes must communicate and coordinate their activity (</a:t>
            </a:r>
            <a:r>
              <a:rPr 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synchronization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vs function parallelism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674" name="Content Placeholder 2"/>
          <p:cNvSpPr>
            <a:spLocks noGrp="1"/>
          </p:cNvSpPr>
          <p:nvPr>
            <p:ph idx="1"/>
          </p:nvPr>
        </p:nvSpPr>
        <p:spPr>
          <a:xfrm>
            <a:off x="407368" y="1052736"/>
            <a:ext cx="11305256" cy="540385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parallelism: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Partition the data set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the same function to each partition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SPMD (= single program multiple data)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SPMD ≠ SIMD; </a:t>
            </a:r>
            <a:r>
              <a:rPr lang="en-US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what's the difference?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Massive parallelism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(Task-level) parallelism</a:t>
            </a:r>
          </a:p>
          <a:p>
            <a:pPr lvl="1"/>
            <a:r>
              <a:rPr lang="en-US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Partition the functionality</a:t>
            </a:r>
          </a:p>
          <a:p>
            <a:pPr lvl="2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are executed on different processors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E.G.: Streaming--software pipeline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complex, limited parallelism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 both: function + data parallelism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">
  <a:themeElements>
    <a:clrScheme name="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3399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DCAAD"/>
      </a:accent5>
      <a:accent6>
        <a:srgbClr val="2D2DB9"/>
      </a:accent6>
      <a:hlink>
        <a:srgbClr val="990099"/>
      </a:hlink>
      <a:folHlink>
        <a:srgbClr val="FFFF00"/>
      </a:folHlink>
    </a:clrScheme>
    <a:fontScheme name="comp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D:\werk\comp\comp.pot</Template>
  <TotalTime>42506</TotalTime>
  <Words>1162</Words>
  <Application>Microsoft Office PowerPoint</Application>
  <PresentationFormat>Widescreen</PresentationFormat>
  <Paragraphs>349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Comic Sans MS</vt:lpstr>
      <vt:lpstr>Courier New</vt:lpstr>
      <vt:lpstr>Times New Roman</vt:lpstr>
      <vt:lpstr>comp</vt:lpstr>
      <vt:lpstr>Embedded Computer Architecture 5SAI0   Multi-Processor Systems</vt:lpstr>
      <vt:lpstr>Overview</vt:lpstr>
      <vt:lpstr>Should we go Multi-Processing?</vt:lpstr>
      <vt:lpstr>PowerPoint Presentation</vt:lpstr>
      <vt:lpstr>Intel’s 72-core ‘Knight’s Landing’ XEON Phi</vt:lpstr>
      <vt:lpstr>Intel’s 72-core ‘Knight’s Landing’ XEON Phi</vt:lpstr>
      <vt:lpstr>Multi-core Architecture</vt:lpstr>
      <vt:lpstr>Parallel programming models</vt:lpstr>
      <vt:lpstr>Data vs function parallelism</vt:lpstr>
      <vt:lpstr>Communication models: Shared Memory</vt:lpstr>
      <vt:lpstr>Shared memory multiprocessors</vt:lpstr>
      <vt:lpstr>Shared memory multiprocessors: Type 1</vt:lpstr>
      <vt:lpstr>Shared memory multiprocessors: Type 2</vt:lpstr>
      <vt:lpstr>4 Cache organizations for SMPs</vt:lpstr>
      <vt:lpstr>Example: matrix multiply + sum</vt:lpstr>
      <vt:lpstr>Shared mem: matrix multiply + sum</vt:lpstr>
      <vt:lpstr>Why Mutual Exclusion?</vt:lpstr>
      <vt:lpstr>Communication models: Message Passing</vt:lpstr>
      <vt:lpstr>Message Passing Model</vt:lpstr>
      <vt:lpstr>Message passing communication</vt:lpstr>
      <vt:lpstr>Synchronous message-passing</vt:lpstr>
      <vt:lpstr>Message-passing: matrix multiply + sum</vt:lpstr>
      <vt:lpstr>Synchronous message-passing</vt:lpstr>
      <vt:lpstr>(A)Synchronous message-passing</vt:lpstr>
      <vt:lpstr>(A)Synchronous message-passing</vt:lpstr>
      <vt:lpstr>Support for message passing protocols </vt:lpstr>
      <vt:lpstr>Message-passing support</vt:lpstr>
      <vt:lpstr>Communication Models: Comparison</vt:lpstr>
      <vt:lpstr>Next: 3 fundamental issues for shared memory multiprocessors</vt:lpstr>
      <vt:lpstr>Concluding remarks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</dc:title>
  <dc:creator>Henk Corporaal</dc:creator>
  <cp:lastModifiedBy>Corporaal, H.</cp:lastModifiedBy>
  <cp:revision>183</cp:revision>
  <cp:lastPrinted>2016-12-22T14:11:29Z</cp:lastPrinted>
  <dcterms:created xsi:type="dcterms:W3CDTF">2001-08-18T17:28:58Z</dcterms:created>
  <dcterms:modified xsi:type="dcterms:W3CDTF">2020-01-04T22:10:19Z</dcterms:modified>
</cp:coreProperties>
</file>