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119"/>
  </p:notesMasterIdLst>
  <p:sldIdLst>
    <p:sldId id="3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0"/>
      <p:bold r:id="rId121"/>
      <p:italic r:id="rId122"/>
      <p:boldItalic r:id="rId123"/>
    </p:embeddedFont>
    <p:embeddedFont>
      <p:font typeface="Comic Sans MS" panose="030F0702030302020204" pitchFamily="66" charset="0"/>
      <p:regular r:id="rId124"/>
      <p:bold r:id="rId125"/>
      <p:italic r:id="rId126"/>
      <p:boldItalic r:id="rId127"/>
    </p:embeddedFont>
    <p:embeddedFont>
      <p:font typeface="Indie Flower" panose="020B0604020202020204" charset="0"/>
      <p:regular r:id="rId1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63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font" Target="fonts/font4.fntdata"/><Relationship Id="rId128" Type="http://schemas.openxmlformats.org/officeDocument/2006/relationships/font" Target="fonts/font9.fntdata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26" Type="http://schemas.openxmlformats.org/officeDocument/2006/relationships/font" Target="fonts/font7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font" Target="fonts/font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font" Target="fonts/font5.fntdata"/><Relationship Id="rId12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notesMaster" Target="notesMasters/notesMaster1.xml"/><Relationship Id="rId127" Type="http://schemas.openxmlformats.org/officeDocument/2006/relationships/font" Target="fonts/font8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font" Target="fonts/font3.fntdata"/><Relationship Id="rId13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font" Target="fonts/font1.fntdata"/><Relationship Id="rId125" Type="http://schemas.openxmlformats.org/officeDocument/2006/relationships/font" Target="fonts/font6.fnt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theme" Target="theme/theme1.xml"/><Relationship Id="rId61" Type="http://schemas.openxmlformats.org/officeDocument/2006/relationships/slide" Target="slides/slide59.xml"/><Relationship Id="rId82" Type="http://schemas.openxmlformats.org/officeDocument/2006/relationships/slide" Target="slides/slide8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4184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</p:spPr>
        <p:txBody>
          <a:bodyPr/>
          <a:lstStyle/>
          <a:p>
            <a:fld id="{21ED4740-07BE-4551-8049-1D7D807FCEF4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1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1952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a02c18bf9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a02c18bf9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570775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g1a17befd7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4" name="Google Shape;1354;g1a17befd7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48599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1a17befd76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1a17befd76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9764764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1a17befd76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4" name="Google Shape;1374;g1a17befd76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390433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1a17befd76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9" name="Google Shape;1389;g1a17befd76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50800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1a17befd76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1a17befd76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8046568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1a17befd76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2" name="Google Shape;1422;g1a17befd76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8115719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1a17befd76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0" name="Google Shape;1440;g1a17befd76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616985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g1a17befd76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7" name="Google Shape;1447;g1a17befd76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323859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g1a17befd76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6" name="Google Shape;1476;g1a17befd76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6588476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1a17befd76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1a17befd76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1818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a02c18bf9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a02c18bf9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8069462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g1a17befd76_0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6" name="Google Shape;1546;g1a17befd76_0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885289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1a17befd76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1a17befd76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735399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g1a17befd76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9" name="Google Shape;1629;g1a17befd76_0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150791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1a17befd76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7" name="Google Shape;1667;g1a17befd76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5931973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1a17befd76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2" name="Google Shape;1712;g1a17befd76_0_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518125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Google Shape;1760;g1a17befd76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1" name="Google Shape;1761;g1a17befd76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815226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g1a3408b9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7" name="Google Shape;1767;g1a3408b9b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9271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a02c18bf9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a02c18bf9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2359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a02c18bf9_0_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a02c18bf9_0_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0731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a02c18bf9_0_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a02c18bf9_0_5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110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a02c18bf9_0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a02c18bf9_0_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2692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a02c18bf9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a02c18bf9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7219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a02c18bf9_0_5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a02c18bf9_0_5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3637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a02c18bf9_0_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a02c18bf9_0_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106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a02c18bf9_0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a02c18bf9_0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7429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a02c18bf9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a02c18bf9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70683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a02c18bf9_0_6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a02c18bf9_0_6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616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a02c18bf9_0_6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a02c18bf9_0_6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1934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a02c18bf9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a02c18bf9_0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8304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a02c18bf9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a02c18bf9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5209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a02c18bf9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a02c18bf9_0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486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a02c18bf9_0_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a02c18bf9_0_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27444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a02c18bf9_0_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a02c18bf9_0_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6089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a02c18bf9_0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a02c18bf9_0_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1283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a02c18bf9_0_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1a02c18bf9_0_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26812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a02c18bf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1a02c18bf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9288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a02c18bf9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a02c18bf9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99563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a02c18bf9_0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1a02c18bf9_0_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5002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a02c18bf9_0_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a02c18bf9_0_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28869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a02c18bf9_0_7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1a02c18bf9_0_7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42644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a02c18bf9_0_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1a02c18bf9_0_6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52761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a02c18bf9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a02c18bf9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3394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a29452cd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a29452cd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42722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a29452cd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1a29452cd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98030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a29452cdf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1a29452cdf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18021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a02c18bf9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1a02c18bf9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55866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a02c18bf9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1a02c18bf9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0602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a02c18bf9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a02c18bf9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66461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a02c18bf9_0_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1a02c18bf9_0_7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7189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1a02c18bf9_0_7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1a02c18bf9_0_7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65214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a02c18bf9_0_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1a02c18bf9_0_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09944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a02c18bf9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1a02c18bf9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19214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a02c18bf9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1a02c18bf9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orthogonal classification to full-system vs user-level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634788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1a02c18bf9_0_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1a02c18bf9_0_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orthogonal classification to full-system vs user-level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425691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a02c18bf9_0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a02c18bf9_0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orthogonal classification to full-system vs user-level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987328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1a02c18bf9_0_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1a02c18bf9_0_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orthogonal classification to full-system vs user-level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21361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1a02c18bf9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1a02c18bf9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98738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a17befd76_0_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a17befd76_0_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8349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a02c18bf9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a02c18bf9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652553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1a17befd76_0_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1a17befd76_0_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83568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1a17befd76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1a17befd76_0_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168207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1a17befd76_0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1a17befd76_0_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75779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a02c18bf9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1a02c18bf9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472695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1a02c18bf9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1a02c18bf9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987425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1a02c18bf9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1a02c18bf9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69769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a02c18bf9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1a02c18bf9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170820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1a02c18bf9_0_8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1a02c18bf9_0_8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729473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1a02c18bf9_0_8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1a02c18bf9_0_8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054192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1a02c18bf9_0_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1a02c18bf9_0_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6955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02c18bf9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a02c18bf9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270373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1a02c18bf9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1a02c18bf9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697288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a02c18bf9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a02c18bf9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375181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1a02c18bf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1a02c18bf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17816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1a02c18bf9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1a02c18bf9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398380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a02c18bf9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a02c18bf9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620844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1a02c18bf9_0_9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1a02c18bf9_0_9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51227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1a02c18bf9_0_9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1a02c18bf9_0_9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551649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1a02c18bf9_0_9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1a02c18bf9_0_9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429981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1a02c18bf9_0_10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1a02c18bf9_0_10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696713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1a02c18bf9_0_1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1a02c18bf9_0_1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0648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a02c18bf9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a02c18bf9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918310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1a02c18bf9_0_1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1a02c18bf9_0_1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100519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1a02c18bf9_0_1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1a02c18bf9_0_1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058949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1a02c18bf9_0_1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1a02c18bf9_0_1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996591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1a02c18bf9_0_1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3" name="Google Shape;953;g1a02c18bf9_0_1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035939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1a02c18bf9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1a02c18bf9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801394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1a17befd76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1a17befd76_0_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230632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1a02c18bf9_0_1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1a02c18bf9_0_1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297130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1a17befd76_0_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1a17befd76_0_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946844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1a02c18bf9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7" name="Google Shape;997;g1a02c18bf9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330040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1a02c18bf9_0_1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1a02c18bf9_0_1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3780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a02c18bf9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a02c18bf9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527625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1a02c18bf9_0_1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1" name="Google Shape;1011;g1a02c18bf9_0_1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19470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1a02c18bf9_0_1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1a02c18bf9_0_1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209943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g1a02c18bf9_0_1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0" name="Google Shape;1060;g1a02c18bf9_0_1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342155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g1a02c18bf9_0_1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" name="Google Shape;1087;g1a02c18bf9_0_1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760843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1a17befd76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1a17befd76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22598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1a29452cdf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1a29452cdf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298877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g1a02c18bf9_0_1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2" name="Google Shape;1132;g1a02c18bf9_0_1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7346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1a02c18bf9_0_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5" name="Google Shape;1155;g1a02c18bf9_0_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368538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g1a02c18bf9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1" name="Google Shape;1191;g1a02c18bf9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862164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1a02c18bf9_0_1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1a02c18bf9_0_1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9404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a02c18bf9_0_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a02c18bf9_0_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869877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1a02c18bf9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1a02c18bf9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144424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1a02c18bf9_0_1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1a02c18bf9_0_1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608666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g1a02c18bf9_0_1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2" name="Google Shape;1262;g1a02c18bf9_0_1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597683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g1a02c18bf9_0_1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0" name="Google Shape;1290;g1a02c18bf9_0_1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997003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g1a29452cd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7" name="Google Shape;1297;g1a29452cd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8182869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1a02c18bf9_0_1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" name="Google Shape;1306;g1a02c18bf9_0_1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98427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1a29452cdf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1a29452cdf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756928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g1a17befd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7" name="Google Shape;1327;g1a17befd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967123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1a17befd7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4" name="Google Shape;1334;g1a17befd7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086721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g1a17befd7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3" name="Google Shape;1343;g1a17befd76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233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56989" y="204928"/>
            <a:ext cx="82287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56989" y="1203370"/>
            <a:ext cx="8228700" cy="29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1pPr>
            <a:lvl2pPr marL="419100" marR="0" lvl="1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2pPr>
            <a:lvl3pPr marL="825500" marR="0" lvl="2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3pPr>
            <a:lvl4pPr marL="1244600" marR="0" lvl="3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4pPr>
            <a:lvl5pPr marL="1663700" marR="0" lvl="4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5pPr>
            <a:lvl6pPr marL="2070100" marR="0" lvl="5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6pPr>
            <a:lvl7pPr marL="2489200" marR="0" lvl="6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7pPr>
            <a:lvl8pPr marL="2908300" marR="0" lvl="7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8pPr>
            <a:lvl9pPr marL="3314700" marR="0" lvl="8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456989" y="204928"/>
            <a:ext cx="82287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456989" y="1203370"/>
            <a:ext cx="82287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456989" y="2761264"/>
            <a:ext cx="82287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456989" y="204928"/>
            <a:ext cx="82287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456989" y="1203370"/>
            <a:ext cx="40155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4673766" y="1203370"/>
            <a:ext cx="40155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3"/>
          </p:nvPr>
        </p:nvSpPr>
        <p:spPr>
          <a:xfrm>
            <a:off x="4673766" y="2761264"/>
            <a:ext cx="40155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4"/>
          </p:nvPr>
        </p:nvSpPr>
        <p:spPr>
          <a:xfrm>
            <a:off x="456989" y="2761264"/>
            <a:ext cx="40155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456989" y="204928"/>
            <a:ext cx="82287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456989" y="1203370"/>
            <a:ext cx="8228700" cy="29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2"/>
          </p:nvPr>
        </p:nvSpPr>
        <p:spPr>
          <a:xfrm>
            <a:off x="456989" y="1203370"/>
            <a:ext cx="8228700" cy="29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9pPr>
          </a:lstStyle>
          <a:p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456989" y="1203370"/>
            <a:ext cx="8228700" cy="29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456989" y="1203370"/>
            <a:ext cx="8228700" cy="29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82950" tIns="82950" rIns="82950" bIns="8295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marL="2743200" lvl="5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">
  <p:cSld name="TITLE_AND_BODY_2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marL="2743200" lvl="5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3">
  <p:cSld name="TITLE_AND_BODY_3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marL="2743200" lvl="5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4">
  <p:cSld name="TITLE_AND_BODY_4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marL="2743200" lvl="5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5">
  <p:cSld name="TITLE_AND_BODY_5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marL="2743200" lvl="5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6">
  <p:cSld name="TITLE_AND_BODY_6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marL="2743200" lvl="5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56989" y="204928"/>
            <a:ext cx="82287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456989" y="1203370"/>
            <a:ext cx="8228700" cy="29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7">
  <p:cSld name="TITLE_AND_BODY_7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marL="2743200" lvl="5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1BEADE-45ED-4C08-AC6F-5A2758FFAFD7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12/23/2019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ECA HC     </a:t>
            </a:r>
            <a:fld id="{F978585F-113C-47CC-BC9D-DB57A498C63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70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900"/>
            <a:ext cx="8229600" cy="6824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8356"/>
            <a:ext cx="8229600" cy="403890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1BEADE-45ED-4C08-AC6F-5A2758FFAFD7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12/23/2019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ECA HC     </a:t>
            </a:r>
            <a:fld id="{F978585F-113C-47CC-BC9D-DB57A498C63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35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1BEADE-45ED-4C08-AC6F-5A2758FFAFD7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12/23/2019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ECA HC     </a:t>
            </a:r>
            <a:fld id="{F978585F-113C-47CC-BC9D-DB57A498C63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7824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1BEADE-45ED-4C08-AC6F-5A2758FFAFD7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12/23/2019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ECA HC     </a:t>
            </a:r>
            <a:fld id="{F978585F-113C-47CC-BC9D-DB57A498C63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10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898"/>
            <a:ext cx="8229600" cy="63443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3150"/>
            <a:ext cx="4038600" cy="3691474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3150"/>
            <a:ext cx="4038600" cy="3691474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1BEADE-45ED-4C08-AC6F-5A2758FFAFD7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12/23/2019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ECA HC     </a:t>
            </a:r>
            <a:fld id="{F978585F-113C-47CC-BC9D-DB57A498C63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69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899"/>
            <a:ext cx="8229600" cy="6744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20350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00172"/>
            <a:ext cx="4040188" cy="3394451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720350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200172"/>
            <a:ext cx="4041775" cy="3394451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1BEADE-45ED-4C08-AC6F-5A2758FFAFD7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12/23/2019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ECA HC     </a:t>
            </a:r>
            <a:fld id="{F978585F-113C-47CC-BC9D-DB57A498C63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24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1BEADE-45ED-4C08-AC6F-5A2758FFAFD7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12/23/2019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ECA HC     </a:t>
            </a:r>
            <a:fld id="{F978585F-113C-47CC-BC9D-DB57A498C63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43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1BEADE-45ED-4C08-AC6F-5A2758FFAFD7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12/23/2019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ECA HC     </a:t>
            </a:r>
            <a:fld id="{F978585F-113C-47CC-BC9D-DB57A498C63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50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1BEADE-45ED-4C08-AC6F-5A2758FFAFD7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12/23/2019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ECA HC     </a:t>
            </a:r>
            <a:fld id="{F978585F-113C-47CC-BC9D-DB57A498C63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541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1BEADE-45ED-4C08-AC6F-5A2758FFAFD7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12/23/2019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ECA HC     </a:t>
            </a:r>
            <a:fld id="{F978585F-113C-47CC-BC9D-DB57A498C63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961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1BEADE-45ED-4C08-AC6F-5A2758FFAFD7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12/23/2019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ECA HC     </a:t>
            </a:r>
            <a:fld id="{F978585F-113C-47CC-BC9D-DB57A498C63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778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B681A-F976-4936-86FB-58E97C4920AD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12/23/2019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4952779"/>
            <a:ext cx="2895600" cy="13692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350" kern="120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ECA  Henk Corporaal</a:t>
            </a: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80BC2-70FB-4620-8523-937452E9154D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432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8229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53942"/>
            <a:ext cx="8229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1BEADE-45ED-4C08-AC6F-5A2758FFAFD7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12/23/2019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ECA HC     </a:t>
            </a:r>
            <a:fld id="{F978585F-113C-47CC-BC9D-DB57A498C63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45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56989" y="204928"/>
            <a:ext cx="82287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56989" y="1203370"/>
            <a:ext cx="4015500" cy="29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673766" y="1203370"/>
            <a:ext cx="4015500" cy="29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6989" y="204928"/>
            <a:ext cx="82287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subTitle" idx="1"/>
          </p:nvPr>
        </p:nvSpPr>
        <p:spPr>
          <a:xfrm>
            <a:off x="456989" y="204928"/>
            <a:ext cx="8228700" cy="39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1pPr>
            <a:lvl2pPr marL="419100" marR="0" lvl="1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2pPr>
            <a:lvl3pPr marL="825500" marR="0" lvl="2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3pPr>
            <a:lvl4pPr marL="1244600" marR="0" lvl="3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4pPr>
            <a:lvl5pPr marL="1663700" marR="0" lvl="4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5pPr>
            <a:lvl6pPr marL="2070100" marR="0" lvl="5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6pPr>
            <a:lvl7pPr marL="2489200" marR="0" lvl="6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7pPr>
            <a:lvl8pPr marL="2908300" marR="0" lvl="7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8pPr>
            <a:lvl9pPr marL="3314700" marR="0" lvl="8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456989" y="204928"/>
            <a:ext cx="82287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456989" y="1203370"/>
            <a:ext cx="40155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456989" y="2761264"/>
            <a:ext cx="40155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3"/>
          </p:nvPr>
        </p:nvSpPr>
        <p:spPr>
          <a:xfrm>
            <a:off x="4673766" y="1203370"/>
            <a:ext cx="4015500" cy="29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456989" y="204928"/>
            <a:ext cx="82287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456989" y="1203370"/>
            <a:ext cx="4015500" cy="29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4673766" y="1203370"/>
            <a:ext cx="40155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3"/>
          </p:nvPr>
        </p:nvSpPr>
        <p:spPr>
          <a:xfrm>
            <a:off x="4673766" y="2761264"/>
            <a:ext cx="40155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456989" y="204928"/>
            <a:ext cx="82287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456989" y="1203370"/>
            <a:ext cx="40155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4673766" y="1203370"/>
            <a:ext cx="40155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456989" y="2761264"/>
            <a:ext cx="82287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E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6989" y="204928"/>
            <a:ext cx="82287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6989" y="1203370"/>
            <a:ext cx="8228700" cy="29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6989" y="4685187"/>
            <a:ext cx="21300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1pPr>
            <a:lvl2pPr marL="419100" marR="0" lvl="1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2pPr>
            <a:lvl3pPr marL="825500" marR="0" lvl="2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3pPr>
            <a:lvl4pPr marL="1244600" marR="0" lvl="3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4pPr>
            <a:lvl5pPr marL="1663700" marR="0" lvl="4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5pPr>
            <a:lvl6pPr marL="2070100" marR="0" lvl="5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6pPr>
            <a:lvl7pPr marL="2489200" marR="0" lvl="6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7pPr>
            <a:lvl8pPr marL="2908300" marR="0" lvl="7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8pPr>
            <a:lvl9pPr marL="3314700" marR="0" lvl="8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6733" y="4685187"/>
            <a:ext cx="28980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1pPr>
            <a:lvl2pPr marL="419100" marR="0" lvl="1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2pPr>
            <a:lvl3pPr marL="825500" marR="0" lvl="2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3pPr>
            <a:lvl4pPr marL="1244600" marR="0" lvl="3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4pPr>
            <a:lvl5pPr marL="1663700" marR="0" lvl="4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5pPr>
            <a:lvl6pPr marL="2070100" marR="0" lvl="5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6pPr>
            <a:lvl7pPr marL="2489200" marR="0" lvl="6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7pPr>
            <a:lvl8pPr marL="2908300" marR="0" lvl="7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8pPr>
            <a:lvl9pPr marL="3314700" marR="0" lvl="8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5620" y="4685187"/>
            <a:ext cx="21300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14301"/>
            <a:ext cx="8626734" cy="67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7080" y="895472"/>
            <a:ext cx="8626734" cy="404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4952779"/>
            <a:ext cx="2133600" cy="136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25" i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defTabSz="342900">
              <a:buClrTx/>
              <a:defRPr/>
            </a:pPr>
            <a:fld id="{781BEADE-45ED-4C08-AC6F-5A2758FFAFD7}" type="datetime1">
              <a:rPr lang="en-US" kern="1200" smtClean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pPr defTabSz="342900">
                <a:buClrTx/>
                <a:defRPr/>
              </a:pPr>
              <a:t>12/23/2019</a:t>
            </a:fld>
            <a:endParaRPr lang="en-US" kern="120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4944887"/>
            <a:ext cx="2133600" cy="14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25" i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defTabSz="342900">
              <a:buClrTx/>
              <a:defRPr/>
            </a:pPr>
            <a:r>
              <a:rPr lang="en-US" kern="1200" smtClean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 ECA HC     </a:t>
            </a:r>
            <a:fld id="{F978585F-113C-47CC-BC9D-DB57A498C638}" type="slidenum">
              <a:rPr lang="en-US" kern="1200" smtClean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pPr defTabSz="342900">
                <a:buClrTx/>
                <a:defRPr/>
              </a:pPr>
              <a:t>‹#›</a:t>
            </a:fld>
            <a:endParaRPr lang="en-US" kern="120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4735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3000" kern="1200">
          <a:solidFill>
            <a:srgbClr val="230EBC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2400">
          <a:solidFill>
            <a:srgbClr val="FF0043"/>
          </a:solidFill>
          <a:latin typeface="Comic Sans MS" pitchFamily="66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2400">
          <a:solidFill>
            <a:srgbClr val="FF0043"/>
          </a:solidFill>
          <a:latin typeface="Comic Sans MS" pitchFamily="66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2400">
          <a:solidFill>
            <a:srgbClr val="FF0043"/>
          </a:solidFill>
          <a:latin typeface="Comic Sans MS" pitchFamily="66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2400">
          <a:solidFill>
            <a:srgbClr val="FF0043"/>
          </a:solidFill>
          <a:latin typeface="Comic Sans MS" pitchFamily="66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2400">
          <a:solidFill>
            <a:srgbClr val="FF0043"/>
          </a:solidFill>
          <a:latin typeface="Comic Sans MS" pitchFamily="66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2400">
          <a:solidFill>
            <a:srgbClr val="FF0043"/>
          </a:solidFill>
          <a:latin typeface="Comic Sans MS" pitchFamily="66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2400">
          <a:solidFill>
            <a:srgbClr val="FF0043"/>
          </a:solidFill>
          <a:latin typeface="Comic Sans MS" pitchFamily="66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2400">
          <a:solidFill>
            <a:srgbClr val="FF0043"/>
          </a:solidFill>
          <a:latin typeface="Comic Sans MS" pitchFamily="66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b="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0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0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0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0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0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0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0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0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0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0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0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0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0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0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0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0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0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0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0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0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0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0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ove"/>
          <p:cNvPicPr>
            <a:picLocks noChangeAspect="1" noChangeArrowheads="1"/>
          </p:cNvPicPr>
          <p:nvPr/>
        </p:nvPicPr>
        <p:blipFill>
          <a:blip r:embed="rId3" cstate="print">
            <a:lum bright="70000" contrast="-60000"/>
          </a:blip>
          <a:srcRect/>
          <a:stretch>
            <a:fillRect/>
          </a:stretch>
        </p:blipFill>
        <p:spPr bwMode="auto">
          <a:xfrm>
            <a:off x="0" y="-4763"/>
            <a:ext cx="91440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0050" y="971550"/>
            <a:ext cx="760095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Embedded Computer Architecture</a:t>
            </a:r>
            <a:br>
              <a:rPr lang="en-US" b="1" dirty="0" smtClean="0"/>
            </a:br>
            <a:r>
              <a:rPr lang="en-US" b="1" dirty="0" smtClean="0"/>
              <a:t>5SAI0</a:t>
            </a:r>
            <a:r>
              <a:rPr lang="en-US" b="1" dirty="0" smtClean="0">
                <a:solidFill>
                  <a:srgbClr val="CC3300"/>
                </a:solidFill>
              </a:rPr>
              <a:t/>
            </a:r>
            <a:br>
              <a:rPr lang="en-US" b="1" dirty="0" smtClean="0">
                <a:solidFill>
                  <a:srgbClr val="CC3300"/>
                </a:solidFill>
              </a:rPr>
            </a:br>
            <a:r>
              <a:rPr lang="en-US" b="1" smtClean="0">
                <a:solidFill>
                  <a:srgbClr val="CC3300"/>
                </a:solidFill>
              </a:rPr>
              <a:t/>
            </a:r>
            <a:br>
              <a:rPr lang="en-US" b="1" smtClean="0">
                <a:solidFill>
                  <a:srgbClr val="CC3300"/>
                </a:solidFill>
              </a:rPr>
            </a:br>
            <a:r>
              <a:rPr lang="en-US" sz="3600" b="1" smtClean="0"/>
              <a:t>Simulation </a:t>
            </a:r>
            <a:r>
              <a:rPr lang="en-US" sz="3600" smtClean="0"/>
              <a:t>(ch9)</a:t>
            </a:r>
            <a:endParaRPr lang="en-US" sz="33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49696" y="3291111"/>
            <a:ext cx="4800600" cy="173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00050" y="3143250"/>
            <a:ext cx="5886450" cy="1428750"/>
          </a:xfrm>
        </p:spPr>
        <p:txBody>
          <a:bodyPr/>
          <a:lstStyle/>
          <a:p>
            <a:pPr lvl="0" algn="l" eaLnBrk="1" hangingPunct="1">
              <a:defRPr/>
            </a:pPr>
            <a:r>
              <a:rPr 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Henk Corporaal</a:t>
            </a:r>
          </a:p>
          <a:p>
            <a:pPr lvl="0" algn="l" eaLnBrk="1" hangingPunct="1">
              <a:defRPr/>
            </a:pPr>
            <a:r>
              <a:rPr lang="en-US" sz="2100" dirty="0">
                <a:solidFill>
                  <a:srgbClr val="230EBC"/>
                </a:solidFill>
              </a:rPr>
              <a:t>www.ics.ele.tue.nl/~heco/courses/ECA</a:t>
            </a:r>
          </a:p>
          <a:p>
            <a:pPr lvl="0" algn="l" eaLnBrk="1" hangingPunct="1">
              <a:defRPr/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h.corporaal@tue.nl</a:t>
            </a:r>
          </a:p>
          <a:p>
            <a:pPr lvl="0" algn="l" eaLnBrk="1" hangingPunct="1">
              <a:defRPr/>
            </a:pPr>
            <a:r>
              <a:rPr lang="en-US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TUEindhoven</a:t>
            </a:r>
            <a:endParaRPr lang="en-US" sz="2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l" eaLnBrk="1" hangingPunct="1">
              <a:defRPr/>
            </a:pPr>
            <a:r>
              <a:rPr lang="en-US" sz="2100">
                <a:solidFill>
                  <a:schemeClr val="tx1">
                    <a:lumMod val="65000"/>
                    <a:lumOff val="35000"/>
                  </a:schemeClr>
                </a:solidFill>
              </a:rPr>
              <a:t>2019-2020</a:t>
            </a:r>
            <a:endParaRPr lang="en-US" sz="2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en-US" sz="2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00150"/>
            <a:ext cx="2020393" cy="2489777"/>
          </a:xfrm>
          <a:prstGeom prst="rect">
            <a:avLst/>
          </a:prstGeom>
        </p:spPr>
      </p:pic>
      <p:pic>
        <p:nvPicPr>
          <p:cNvPr id="6" name="Picture 2" descr="Front Co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900" y="2624434"/>
            <a:ext cx="1807391" cy="2343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199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>
            <a:spLocks noGrp="1"/>
          </p:cNvSpPr>
          <p:nvPr>
            <p:ph type="title"/>
          </p:nvPr>
        </p:nvSpPr>
        <p:spPr>
          <a:xfrm>
            <a:off x="311700" y="117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Why Simulators?</a:t>
            </a:r>
            <a:endParaRPr/>
          </a:p>
        </p:txBody>
      </p:sp>
      <p:pic>
        <p:nvPicPr>
          <p:cNvPr id="191" name="Google Shape;191;p31" descr="frien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9481" y="2944325"/>
            <a:ext cx="2095500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1" descr="jo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750" y="2731875"/>
            <a:ext cx="618400" cy="169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1"/>
          <p:cNvSpPr/>
          <p:nvPr/>
        </p:nvSpPr>
        <p:spPr>
          <a:xfrm>
            <a:off x="1404650" y="3609075"/>
            <a:ext cx="2199000" cy="73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solidFill>
                  <a:srgbClr val="6D9EEB"/>
                </a:solidFill>
              </a:rPr>
              <a:t>So Harm uses his PC</a:t>
            </a:r>
            <a:endParaRPr b="1">
              <a:solidFill>
                <a:srgbClr val="6D9EEB"/>
              </a:solidFill>
            </a:endParaRPr>
          </a:p>
        </p:txBody>
      </p:sp>
      <p:sp>
        <p:nvSpPr>
          <p:cNvPr id="194" name="Google Shape;194;p31"/>
          <p:cNvSpPr txBox="1"/>
          <p:nvPr/>
        </p:nvSpPr>
        <p:spPr>
          <a:xfrm>
            <a:off x="27300" y="4347075"/>
            <a:ext cx="22653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b="1">
                <a:solidFill>
                  <a:srgbClr val="6D9EEB"/>
                </a:solidFill>
              </a:rPr>
              <a:t>Harm</a:t>
            </a:r>
            <a:endParaRPr sz="1800" b="1">
              <a:solidFill>
                <a:srgbClr val="6D9EEB"/>
              </a:solidFill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121"/>
          <p:cNvSpPr txBox="1">
            <a:spLocks noGrp="1"/>
          </p:cNvSpPr>
          <p:nvPr>
            <p:ph type="title"/>
          </p:nvPr>
        </p:nvSpPr>
        <p:spPr>
          <a:xfrm>
            <a:off x="311700" y="251200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Still not good enough</a:t>
            </a:r>
            <a:endParaRPr/>
          </a:p>
        </p:txBody>
      </p:sp>
      <p:sp>
        <p:nvSpPr>
          <p:cNvPr id="1357" name="Google Shape;1357;p121"/>
          <p:cNvSpPr txBox="1"/>
          <p:nvPr/>
        </p:nvSpPr>
        <p:spPr>
          <a:xfrm>
            <a:off x="55400" y="4703625"/>
            <a:ext cx="749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[1] </a:t>
            </a:r>
            <a:r>
              <a:rPr lang="nl" i="1"/>
              <a:t>Graphite: A Distributed Parallel Simulator for Multicores</a:t>
            </a:r>
            <a:r>
              <a:rPr lang="nl"/>
              <a:t> - Jason E. Miller et al.</a:t>
            </a:r>
            <a:endParaRPr/>
          </a:p>
        </p:txBody>
      </p:sp>
      <p:pic>
        <p:nvPicPr>
          <p:cNvPr id="1358" name="Google Shape;1358;p121" descr="jo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850350" y="2842625"/>
            <a:ext cx="618400" cy="169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9" name="Google Shape;1359;p121" descr="her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255564" y="3006875"/>
            <a:ext cx="1871411" cy="169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0" name="Google Shape;1360;p121"/>
          <p:cNvSpPr/>
          <p:nvPr/>
        </p:nvSpPr>
        <p:spPr>
          <a:xfrm>
            <a:off x="56538" y="941463"/>
            <a:ext cx="9030900" cy="1308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From the paper</a:t>
            </a:r>
            <a:r>
              <a:rPr lang="nl" sz="1800" b="1">
                <a:solidFill>
                  <a:schemeClr val="dk2"/>
                </a:solidFill>
              </a:rPr>
              <a:t> </a:t>
            </a:r>
            <a:r>
              <a:rPr lang="nl" sz="1800" b="1" i="1">
                <a:solidFill>
                  <a:schemeClr val="dk2"/>
                </a:solidFill>
              </a:rPr>
              <a:t>Graphite: a Distributed Parallel Simulator for Multicores</a:t>
            </a:r>
            <a:endParaRPr sz="1800" b="1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dk2"/>
                </a:solidFill>
              </a:rPr>
              <a:t>“Simulation </a:t>
            </a:r>
            <a:r>
              <a:rPr lang="nl" sz="2400">
                <a:solidFill>
                  <a:srgbClr val="CC0000"/>
                </a:solidFill>
              </a:rPr>
              <a:t>slowdown</a:t>
            </a:r>
            <a:r>
              <a:rPr lang="nl" sz="2400">
                <a:solidFill>
                  <a:schemeClr val="dk2"/>
                </a:solidFill>
              </a:rPr>
              <a:t> is </a:t>
            </a:r>
            <a:r>
              <a:rPr lang="nl" sz="2400">
                <a:solidFill>
                  <a:srgbClr val="CC0000"/>
                </a:solidFill>
              </a:rPr>
              <a:t>as low as 41×</a:t>
            </a:r>
            <a:r>
              <a:rPr lang="nl" sz="2400">
                <a:solidFill>
                  <a:schemeClr val="dk2"/>
                </a:solidFill>
              </a:rPr>
              <a:t> versus native execution”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361" name="Google Shape;1361;p121"/>
          <p:cNvSpPr/>
          <p:nvPr/>
        </p:nvSpPr>
        <p:spPr>
          <a:xfrm>
            <a:off x="6237250" y="2367325"/>
            <a:ext cx="1232400" cy="1080300"/>
          </a:xfrm>
          <a:prstGeom prst="wedgeRoundRectCallout">
            <a:avLst>
              <a:gd name="adj1" fmla="val 81960"/>
              <a:gd name="adj2" fmla="val 35886"/>
              <a:gd name="adj3" fmla="val 0"/>
            </a:avLst>
          </a:prstGeom>
          <a:solidFill>
            <a:srgbClr val="C9DAF8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That still sounds slow</a:t>
            </a:r>
            <a:endParaRPr sz="1800"/>
          </a:p>
        </p:txBody>
      </p:sp>
      <p:sp>
        <p:nvSpPr>
          <p:cNvPr id="1362" name="Google Shape;1362;p121"/>
          <p:cNvSpPr/>
          <p:nvPr/>
        </p:nvSpPr>
        <p:spPr>
          <a:xfrm>
            <a:off x="2298325" y="2568250"/>
            <a:ext cx="879300" cy="540000"/>
          </a:xfrm>
          <a:prstGeom prst="wedgeRoundRectCallout">
            <a:avLst>
              <a:gd name="adj1" fmla="val -83856"/>
              <a:gd name="adj2" fmla="val 58972"/>
              <a:gd name="adj3" fmla="val 0"/>
            </a:avLst>
          </a:prstGeom>
          <a:solidFill>
            <a:srgbClr val="C9DAF8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Yes :(</a:t>
            </a:r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7" name="Google Shape;1367;p122"/>
          <p:cNvCxnSpPr/>
          <p:nvPr/>
        </p:nvCxnSpPr>
        <p:spPr>
          <a:xfrm>
            <a:off x="1335900" y="4633018"/>
            <a:ext cx="7081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68" name="Google Shape;1368;p122"/>
          <p:cNvSpPr txBox="1"/>
          <p:nvPr/>
        </p:nvSpPr>
        <p:spPr>
          <a:xfrm>
            <a:off x="304800" y="4681468"/>
            <a:ext cx="91440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cycles</a:t>
            </a:r>
            <a:endParaRPr sz="1800"/>
          </a:p>
        </p:txBody>
      </p:sp>
      <p:sp>
        <p:nvSpPr>
          <p:cNvPr id="1369" name="Google Shape;1369;p122"/>
          <p:cNvSpPr txBox="1"/>
          <p:nvPr/>
        </p:nvSpPr>
        <p:spPr>
          <a:xfrm>
            <a:off x="1253200" y="4681475"/>
            <a:ext cx="401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0</a:t>
            </a:r>
            <a:endParaRPr sz="1800"/>
          </a:p>
        </p:txBody>
      </p:sp>
      <p:sp>
        <p:nvSpPr>
          <p:cNvPr id="1370" name="Google Shape;1370;p122"/>
          <p:cNvSpPr txBox="1"/>
          <p:nvPr/>
        </p:nvSpPr>
        <p:spPr>
          <a:xfrm>
            <a:off x="8092850" y="4681475"/>
            <a:ext cx="9138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1e16</a:t>
            </a:r>
            <a:endParaRPr sz="1800"/>
          </a:p>
        </p:txBody>
      </p:sp>
      <p:sp>
        <p:nvSpPr>
          <p:cNvPr id="1371" name="Google Shape;1371;p122"/>
          <p:cNvSpPr/>
          <p:nvPr/>
        </p:nvSpPr>
        <p:spPr>
          <a:xfrm>
            <a:off x="1889875" y="830700"/>
            <a:ext cx="5676600" cy="1744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b="1">
                <a:solidFill>
                  <a:srgbClr val="6D9EEB"/>
                </a:solidFill>
              </a:rPr>
              <a:t>Question</a:t>
            </a:r>
            <a:endParaRPr sz="2400" b="1">
              <a:solidFill>
                <a:srgbClr val="6D9EEB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/>
              <a:t>What can we do if it still takes weeks or months to simulate a full benchmark?</a:t>
            </a:r>
            <a:endParaRPr sz="240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123"/>
          <p:cNvSpPr/>
          <p:nvPr/>
        </p:nvSpPr>
        <p:spPr>
          <a:xfrm>
            <a:off x="1350125" y="3890650"/>
            <a:ext cx="7893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123"/>
          <p:cNvSpPr txBox="1">
            <a:spLocks noGrp="1"/>
          </p:cNvSpPr>
          <p:nvPr>
            <p:ph type="title"/>
          </p:nvPr>
        </p:nvSpPr>
        <p:spPr>
          <a:xfrm>
            <a:off x="311700" y="2967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Workload Sampling</a:t>
            </a:r>
            <a:endParaRPr/>
          </a:p>
        </p:txBody>
      </p:sp>
      <p:cxnSp>
        <p:nvCxnSpPr>
          <p:cNvPr id="1378" name="Google Shape;1378;p123"/>
          <p:cNvCxnSpPr/>
          <p:nvPr/>
        </p:nvCxnSpPr>
        <p:spPr>
          <a:xfrm>
            <a:off x="1335900" y="4633018"/>
            <a:ext cx="7081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79" name="Google Shape;1379;p123"/>
          <p:cNvSpPr txBox="1"/>
          <p:nvPr/>
        </p:nvSpPr>
        <p:spPr>
          <a:xfrm>
            <a:off x="304800" y="4681468"/>
            <a:ext cx="91440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cycles</a:t>
            </a:r>
            <a:endParaRPr sz="1800"/>
          </a:p>
        </p:txBody>
      </p:sp>
      <p:sp>
        <p:nvSpPr>
          <p:cNvPr id="1380" name="Google Shape;1380;p123"/>
          <p:cNvSpPr txBox="1"/>
          <p:nvPr/>
        </p:nvSpPr>
        <p:spPr>
          <a:xfrm>
            <a:off x="1253200" y="4681475"/>
            <a:ext cx="401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0</a:t>
            </a:r>
            <a:endParaRPr sz="1800"/>
          </a:p>
        </p:txBody>
      </p:sp>
      <p:sp>
        <p:nvSpPr>
          <p:cNvPr id="1381" name="Google Shape;1381;p123"/>
          <p:cNvSpPr txBox="1"/>
          <p:nvPr/>
        </p:nvSpPr>
        <p:spPr>
          <a:xfrm>
            <a:off x="8092850" y="4681475"/>
            <a:ext cx="9138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1e12</a:t>
            </a:r>
            <a:endParaRPr sz="1800"/>
          </a:p>
        </p:txBody>
      </p:sp>
      <p:cxnSp>
        <p:nvCxnSpPr>
          <p:cNvPr id="1382" name="Google Shape;1382;p123"/>
          <p:cNvCxnSpPr/>
          <p:nvPr/>
        </p:nvCxnSpPr>
        <p:spPr>
          <a:xfrm rot="10800000">
            <a:off x="1343075" y="3591368"/>
            <a:ext cx="0" cy="104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383" name="Google Shape;1383;p123"/>
          <p:cNvCxnSpPr/>
          <p:nvPr/>
        </p:nvCxnSpPr>
        <p:spPr>
          <a:xfrm rot="10800000">
            <a:off x="8402000" y="3585968"/>
            <a:ext cx="0" cy="104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384" name="Google Shape;1384;p123"/>
          <p:cNvSpPr txBox="1"/>
          <p:nvPr/>
        </p:nvSpPr>
        <p:spPr>
          <a:xfrm>
            <a:off x="3425" y="4002250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fixed length</a:t>
            </a:r>
            <a:endParaRPr/>
          </a:p>
        </p:txBody>
      </p:sp>
      <p:sp>
        <p:nvSpPr>
          <p:cNvPr id="1385" name="Google Shape;1385;p123"/>
          <p:cNvSpPr txBox="1"/>
          <p:nvPr/>
        </p:nvSpPr>
        <p:spPr>
          <a:xfrm>
            <a:off x="-13725" y="817400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123"/>
          <p:cNvSpPr/>
          <p:nvPr/>
        </p:nvSpPr>
        <p:spPr>
          <a:xfrm>
            <a:off x="1889875" y="830700"/>
            <a:ext cx="5676600" cy="1744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b="1">
                <a:solidFill>
                  <a:srgbClr val="93C47D"/>
                </a:solidFill>
              </a:rPr>
              <a:t>Naive Approach</a:t>
            </a:r>
            <a:endParaRPr sz="2400" b="1">
              <a:solidFill>
                <a:srgbClr val="93C47D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/>
              <a:t>Only simulate first X cycles</a:t>
            </a:r>
            <a:endParaRPr sz="240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124"/>
          <p:cNvSpPr/>
          <p:nvPr/>
        </p:nvSpPr>
        <p:spPr>
          <a:xfrm>
            <a:off x="1350125" y="3890650"/>
            <a:ext cx="7893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124"/>
          <p:cNvSpPr txBox="1">
            <a:spLocks noGrp="1"/>
          </p:cNvSpPr>
          <p:nvPr>
            <p:ph type="title"/>
          </p:nvPr>
        </p:nvSpPr>
        <p:spPr>
          <a:xfrm>
            <a:off x="311700" y="2967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Workload Sampling</a:t>
            </a:r>
            <a:endParaRPr/>
          </a:p>
        </p:txBody>
      </p:sp>
      <p:cxnSp>
        <p:nvCxnSpPr>
          <p:cNvPr id="1393" name="Google Shape;1393;p124"/>
          <p:cNvCxnSpPr/>
          <p:nvPr/>
        </p:nvCxnSpPr>
        <p:spPr>
          <a:xfrm>
            <a:off x="1335900" y="4633018"/>
            <a:ext cx="7081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94" name="Google Shape;1394;p124"/>
          <p:cNvSpPr txBox="1"/>
          <p:nvPr/>
        </p:nvSpPr>
        <p:spPr>
          <a:xfrm>
            <a:off x="304800" y="4681468"/>
            <a:ext cx="91440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cycles</a:t>
            </a:r>
            <a:endParaRPr sz="1800"/>
          </a:p>
        </p:txBody>
      </p:sp>
      <p:sp>
        <p:nvSpPr>
          <p:cNvPr id="1395" name="Google Shape;1395;p124"/>
          <p:cNvSpPr txBox="1"/>
          <p:nvPr/>
        </p:nvSpPr>
        <p:spPr>
          <a:xfrm>
            <a:off x="1253200" y="4681475"/>
            <a:ext cx="401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0</a:t>
            </a:r>
            <a:endParaRPr sz="1800"/>
          </a:p>
        </p:txBody>
      </p:sp>
      <p:sp>
        <p:nvSpPr>
          <p:cNvPr id="1396" name="Google Shape;1396;p124"/>
          <p:cNvSpPr txBox="1"/>
          <p:nvPr/>
        </p:nvSpPr>
        <p:spPr>
          <a:xfrm>
            <a:off x="8092850" y="4681475"/>
            <a:ext cx="9138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1e12</a:t>
            </a:r>
            <a:endParaRPr sz="1800"/>
          </a:p>
        </p:txBody>
      </p:sp>
      <p:cxnSp>
        <p:nvCxnSpPr>
          <p:cNvPr id="1397" name="Google Shape;1397;p124"/>
          <p:cNvCxnSpPr/>
          <p:nvPr/>
        </p:nvCxnSpPr>
        <p:spPr>
          <a:xfrm rot="10800000">
            <a:off x="1343075" y="3591368"/>
            <a:ext cx="0" cy="104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398" name="Google Shape;1398;p124"/>
          <p:cNvCxnSpPr/>
          <p:nvPr/>
        </p:nvCxnSpPr>
        <p:spPr>
          <a:xfrm rot="10800000">
            <a:off x="8402000" y="3585968"/>
            <a:ext cx="0" cy="104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399" name="Google Shape;1399;p124"/>
          <p:cNvSpPr txBox="1"/>
          <p:nvPr/>
        </p:nvSpPr>
        <p:spPr>
          <a:xfrm>
            <a:off x="3425" y="4002250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fixed length</a:t>
            </a:r>
            <a:endParaRPr/>
          </a:p>
        </p:txBody>
      </p:sp>
      <p:sp>
        <p:nvSpPr>
          <p:cNvPr id="1400" name="Google Shape;1400;p124"/>
          <p:cNvSpPr txBox="1"/>
          <p:nvPr/>
        </p:nvSpPr>
        <p:spPr>
          <a:xfrm>
            <a:off x="-13725" y="817400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24"/>
          <p:cNvSpPr/>
          <p:nvPr/>
        </p:nvSpPr>
        <p:spPr>
          <a:xfrm>
            <a:off x="2014475" y="1564525"/>
            <a:ext cx="4319700" cy="1581900"/>
          </a:xfrm>
          <a:prstGeom prst="wedgeRoundRectCallout">
            <a:avLst>
              <a:gd name="adj1" fmla="val -51923"/>
              <a:gd name="adj2" fmla="val 89598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Often benchmarks start with reading settings and initialisation. Most likely </a:t>
            </a:r>
            <a:r>
              <a:rPr lang="nl" sz="1800">
                <a:solidFill>
                  <a:srgbClr val="E06666"/>
                </a:solidFill>
              </a:rPr>
              <a:t>not representative of workload!</a:t>
            </a:r>
            <a:endParaRPr sz="1800">
              <a:solidFill>
                <a:srgbClr val="E06666"/>
              </a:solidFill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125"/>
          <p:cNvSpPr/>
          <p:nvPr/>
        </p:nvSpPr>
        <p:spPr>
          <a:xfrm>
            <a:off x="1350125" y="3890650"/>
            <a:ext cx="7893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25"/>
          <p:cNvSpPr txBox="1">
            <a:spLocks noGrp="1"/>
          </p:cNvSpPr>
          <p:nvPr>
            <p:ph type="title"/>
          </p:nvPr>
        </p:nvSpPr>
        <p:spPr>
          <a:xfrm>
            <a:off x="311700" y="2967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Workload Sampling</a:t>
            </a:r>
            <a:endParaRPr/>
          </a:p>
        </p:txBody>
      </p:sp>
      <p:cxnSp>
        <p:nvCxnSpPr>
          <p:cNvPr id="1408" name="Google Shape;1408;p125"/>
          <p:cNvCxnSpPr/>
          <p:nvPr/>
        </p:nvCxnSpPr>
        <p:spPr>
          <a:xfrm>
            <a:off x="1335900" y="4633018"/>
            <a:ext cx="7081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09" name="Google Shape;1409;p125"/>
          <p:cNvSpPr txBox="1"/>
          <p:nvPr/>
        </p:nvSpPr>
        <p:spPr>
          <a:xfrm>
            <a:off x="304800" y="4681468"/>
            <a:ext cx="91440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cycles</a:t>
            </a:r>
            <a:endParaRPr sz="1800"/>
          </a:p>
        </p:txBody>
      </p:sp>
      <p:sp>
        <p:nvSpPr>
          <p:cNvPr id="1410" name="Google Shape;1410;p125"/>
          <p:cNvSpPr txBox="1"/>
          <p:nvPr/>
        </p:nvSpPr>
        <p:spPr>
          <a:xfrm>
            <a:off x="1253200" y="4681475"/>
            <a:ext cx="401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0</a:t>
            </a:r>
            <a:endParaRPr sz="1800"/>
          </a:p>
        </p:txBody>
      </p:sp>
      <p:sp>
        <p:nvSpPr>
          <p:cNvPr id="1411" name="Google Shape;1411;p125"/>
          <p:cNvSpPr txBox="1"/>
          <p:nvPr/>
        </p:nvSpPr>
        <p:spPr>
          <a:xfrm>
            <a:off x="8092850" y="4681475"/>
            <a:ext cx="9138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1e12</a:t>
            </a:r>
            <a:endParaRPr sz="1800"/>
          </a:p>
        </p:txBody>
      </p:sp>
      <p:cxnSp>
        <p:nvCxnSpPr>
          <p:cNvPr id="1412" name="Google Shape;1412;p125"/>
          <p:cNvCxnSpPr/>
          <p:nvPr/>
        </p:nvCxnSpPr>
        <p:spPr>
          <a:xfrm rot="10800000">
            <a:off x="1343075" y="2606770"/>
            <a:ext cx="0" cy="202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413" name="Google Shape;1413;p125"/>
          <p:cNvCxnSpPr/>
          <p:nvPr/>
        </p:nvCxnSpPr>
        <p:spPr>
          <a:xfrm rot="10800000">
            <a:off x="8402000" y="2595970"/>
            <a:ext cx="0" cy="203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414" name="Google Shape;1414;p125"/>
          <p:cNvSpPr/>
          <p:nvPr/>
        </p:nvSpPr>
        <p:spPr>
          <a:xfrm>
            <a:off x="1883525" y="2810825"/>
            <a:ext cx="7893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25"/>
          <p:cNvSpPr/>
          <p:nvPr/>
        </p:nvSpPr>
        <p:spPr>
          <a:xfrm>
            <a:off x="1350125" y="2810825"/>
            <a:ext cx="516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init</a:t>
            </a:r>
            <a:endParaRPr/>
          </a:p>
        </p:txBody>
      </p:sp>
      <p:sp>
        <p:nvSpPr>
          <p:cNvPr id="1416" name="Google Shape;1416;p125"/>
          <p:cNvSpPr txBox="1"/>
          <p:nvPr/>
        </p:nvSpPr>
        <p:spPr>
          <a:xfrm>
            <a:off x="3425" y="4002250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fixed length</a:t>
            </a:r>
            <a:endParaRPr/>
          </a:p>
        </p:txBody>
      </p:sp>
      <p:sp>
        <p:nvSpPr>
          <p:cNvPr id="1417" name="Google Shape;1417;p125"/>
          <p:cNvSpPr txBox="1"/>
          <p:nvPr/>
        </p:nvSpPr>
        <p:spPr>
          <a:xfrm>
            <a:off x="-13725" y="817400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25"/>
          <p:cNvSpPr/>
          <p:nvPr/>
        </p:nvSpPr>
        <p:spPr>
          <a:xfrm>
            <a:off x="1592200" y="1405300"/>
            <a:ext cx="3703500" cy="931200"/>
          </a:xfrm>
          <a:prstGeom prst="wedgeRoundRectCallout">
            <a:avLst>
              <a:gd name="adj1" fmla="val -48505"/>
              <a:gd name="adj2" fmla="val 89017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93C47D"/>
                </a:solidFill>
              </a:rPr>
              <a:t>Fix</a:t>
            </a:r>
            <a:r>
              <a:rPr lang="nl" sz="1800"/>
              <a:t> 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Use </a:t>
            </a:r>
            <a:r>
              <a:rPr lang="nl" sz="1800" u="sng"/>
              <a:t>functional simulation</a:t>
            </a:r>
            <a:r>
              <a:rPr lang="nl" sz="1800"/>
              <a:t> to skip over the initial section</a:t>
            </a:r>
            <a:endParaRPr sz="1800">
              <a:solidFill>
                <a:srgbClr val="E06666"/>
              </a:solidFill>
            </a:endParaRPr>
          </a:p>
        </p:txBody>
      </p:sp>
      <p:sp>
        <p:nvSpPr>
          <p:cNvPr id="1419" name="Google Shape;1419;p125"/>
          <p:cNvSpPr txBox="1"/>
          <p:nvPr/>
        </p:nvSpPr>
        <p:spPr>
          <a:xfrm>
            <a:off x="0" y="2922425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skip init with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functional sim</a:t>
            </a:r>
            <a:endParaRPr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126"/>
          <p:cNvSpPr/>
          <p:nvPr/>
        </p:nvSpPr>
        <p:spPr>
          <a:xfrm>
            <a:off x="1350125" y="3890650"/>
            <a:ext cx="7893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26"/>
          <p:cNvSpPr txBox="1">
            <a:spLocks noGrp="1"/>
          </p:cNvSpPr>
          <p:nvPr>
            <p:ph type="title"/>
          </p:nvPr>
        </p:nvSpPr>
        <p:spPr>
          <a:xfrm>
            <a:off x="311700" y="2967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Workload Sampling</a:t>
            </a:r>
            <a:endParaRPr/>
          </a:p>
        </p:txBody>
      </p:sp>
      <p:cxnSp>
        <p:nvCxnSpPr>
          <p:cNvPr id="1426" name="Google Shape;1426;p126"/>
          <p:cNvCxnSpPr/>
          <p:nvPr/>
        </p:nvCxnSpPr>
        <p:spPr>
          <a:xfrm>
            <a:off x="1335900" y="4633018"/>
            <a:ext cx="7081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27" name="Google Shape;1427;p126"/>
          <p:cNvSpPr txBox="1"/>
          <p:nvPr/>
        </p:nvSpPr>
        <p:spPr>
          <a:xfrm>
            <a:off x="304800" y="4681468"/>
            <a:ext cx="91440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cycles</a:t>
            </a:r>
            <a:endParaRPr sz="1800"/>
          </a:p>
        </p:txBody>
      </p:sp>
      <p:sp>
        <p:nvSpPr>
          <p:cNvPr id="1428" name="Google Shape;1428;p126"/>
          <p:cNvSpPr txBox="1"/>
          <p:nvPr/>
        </p:nvSpPr>
        <p:spPr>
          <a:xfrm>
            <a:off x="1253200" y="4681475"/>
            <a:ext cx="401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0</a:t>
            </a:r>
            <a:endParaRPr sz="1800"/>
          </a:p>
        </p:txBody>
      </p:sp>
      <p:sp>
        <p:nvSpPr>
          <p:cNvPr id="1429" name="Google Shape;1429;p126"/>
          <p:cNvSpPr txBox="1"/>
          <p:nvPr/>
        </p:nvSpPr>
        <p:spPr>
          <a:xfrm>
            <a:off x="8092850" y="4681475"/>
            <a:ext cx="9138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1e12</a:t>
            </a:r>
            <a:endParaRPr sz="1800"/>
          </a:p>
        </p:txBody>
      </p:sp>
      <p:cxnSp>
        <p:nvCxnSpPr>
          <p:cNvPr id="1430" name="Google Shape;1430;p126"/>
          <p:cNvCxnSpPr/>
          <p:nvPr/>
        </p:nvCxnSpPr>
        <p:spPr>
          <a:xfrm rot="10800000">
            <a:off x="1343075" y="2606770"/>
            <a:ext cx="0" cy="202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431" name="Google Shape;1431;p126"/>
          <p:cNvCxnSpPr/>
          <p:nvPr/>
        </p:nvCxnSpPr>
        <p:spPr>
          <a:xfrm rot="10800000">
            <a:off x="8402000" y="2595970"/>
            <a:ext cx="0" cy="203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432" name="Google Shape;1432;p126"/>
          <p:cNvSpPr/>
          <p:nvPr/>
        </p:nvSpPr>
        <p:spPr>
          <a:xfrm>
            <a:off x="1883525" y="2810825"/>
            <a:ext cx="7893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26"/>
          <p:cNvSpPr/>
          <p:nvPr/>
        </p:nvSpPr>
        <p:spPr>
          <a:xfrm>
            <a:off x="1350125" y="2810825"/>
            <a:ext cx="516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init</a:t>
            </a:r>
            <a:endParaRPr/>
          </a:p>
        </p:txBody>
      </p:sp>
      <p:sp>
        <p:nvSpPr>
          <p:cNvPr id="1434" name="Google Shape;1434;p126"/>
          <p:cNvSpPr txBox="1"/>
          <p:nvPr/>
        </p:nvSpPr>
        <p:spPr>
          <a:xfrm>
            <a:off x="3425" y="4002250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fixed length</a:t>
            </a:r>
            <a:endParaRPr/>
          </a:p>
        </p:txBody>
      </p:sp>
      <p:sp>
        <p:nvSpPr>
          <p:cNvPr id="1435" name="Google Shape;1435;p126"/>
          <p:cNvSpPr txBox="1"/>
          <p:nvPr/>
        </p:nvSpPr>
        <p:spPr>
          <a:xfrm>
            <a:off x="-13725" y="817400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26"/>
          <p:cNvSpPr/>
          <p:nvPr/>
        </p:nvSpPr>
        <p:spPr>
          <a:xfrm>
            <a:off x="1889875" y="830700"/>
            <a:ext cx="5676600" cy="1744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b="1">
                <a:solidFill>
                  <a:srgbClr val="6D9EEB"/>
                </a:solidFill>
              </a:rPr>
              <a:t>Question</a:t>
            </a:r>
            <a:endParaRPr sz="2400" b="1">
              <a:solidFill>
                <a:srgbClr val="6D9EEB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/>
              <a:t>Is the window always a good representation of the benchmark?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/>
              <a:t>Why/why not?</a:t>
            </a:r>
            <a:endParaRPr sz="2400"/>
          </a:p>
        </p:txBody>
      </p:sp>
      <p:sp>
        <p:nvSpPr>
          <p:cNvPr id="1437" name="Google Shape;1437;p126"/>
          <p:cNvSpPr txBox="1"/>
          <p:nvPr/>
        </p:nvSpPr>
        <p:spPr>
          <a:xfrm>
            <a:off x="0" y="2922425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skip init with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functional sim</a:t>
            </a:r>
            <a:endParaRPr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127"/>
          <p:cNvSpPr txBox="1">
            <a:spLocks noGrp="1"/>
          </p:cNvSpPr>
          <p:nvPr>
            <p:ph type="title"/>
          </p:nvPr>
        </p:nvSpPr>
        <p:spPr>
          <a:xfrm>
            <a:off x="311700" y="119750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Program Modes</a:t>
            </a:r>
            <a:endParaRPr/>
          </a:p>
        </p:txBody>
      </p:sp>
      <p:pic>
        <p:nvPicPr>
          <p:cNvPr id="1443" name="Google Shape;1443;p127" descr="Image92.gif"/>
          <p:cNvPicPr preferRelativeResize="0"/>
          <p:nvPr/>
        </p:nvPicPr>
        <p:blipFill rotWithShape="1">
          <a:blip r:embed="rId3">
            <a:alphaModFix/>
          </a:blip>
          <a:srcRect l="2178" t="7856" r="2274" b="3764"/>
          <a:stretch/>
        </p:blipFill>
        <p:spPr>
          <a:xfrm>
            <a:off x="1993225" y="782250"/>
            <a:ext cx="5157351" cy="3579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44" name="Google Shape;1444;p127"/>
          <p:cNvSpPr txBox="1"/>
          <p:nvPr/>
        </p:nvSpPr>
        <p:spPr>
          <a:xfrm>
            <a:off x="-100" y="4278175"/>
            <a:ext cx="91440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b="1">
                <a:solidFill>
                  <a:schemeClr val="dk2"/>
                </a:solidFill>
              </a:rPr>
              <a:t>Real world programs spend time in </a:t>
            </a:r>
            <a:r>
              <a:rPr lang="nl" sz="1800" b="1">
                <a:solidFill>
                  <a:srgbClr val="6D9EEB"/>
                </a:solidFill>
              </a:rPr>
              <a:t>different modes</a:t>
            </a:r>
            <a:r>
              <a:rPr lang="nl" sz="1800" b="1">
                <a:solidFill>
                  <a:schemeClr val="dk2"/>
                </a:solidFill>
              </a:rPr>
              <a:t>,</a:t>
            </a:r>
            <a:endParaRPr sz="1800" b="1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b="1">
                <a:solidFill>
                  <a:schemeClr val="dk2"/>
                </a:solidFill>
              </a:rPr>
              <a:t>which can have very </a:t>
            </a:r>
            <a:r>
              <a:rPr lang="nl" sz="1800" b="1">
                <a:solidFill>
                  <a:srgbClr val="6D9EEB"/>
                </a:solidFill>
              </a:rPr>
              <a:t>different characteristics</a:t>
            </a:r>
            <a:endParaRPr sz="1800" b="1">
              <a:solidFill>
                <a:srgbClr val="6D9EEB"/>
              </a:solidFill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128"/>
          <p:cNvSpPr/>
          <p:nvPr/>
        </p:nvSpPr>
        <p:spPr>
          <a:xfrm>
            <a:off x="1350125" y="3890650"/>
            <a:ext cx="7893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128"/>
          <p:cNvSpPr txBox="1">
            <a:spLocks noGrp="1"/>
          </p:cNvSpPr>
          <p:nvPr>
            <p:ph type="title"/>
          </p:nvPr>
        </p:nvSpPr>
        <p:spPr>
          <a:xfrm>
            <a:off x="311700" y="2967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Workload Sampling</a:t>
            </a:r>
            <a:endParaRPr/>
          </a:p>
        </p:txBody>
      </p:sp>
      <p:cxnSp>
        <p:nvCxnSpPr>
          <p:cNvPr id="1451" name="Google Shape;1451;p128"/>
          <p:cNvCxnSpPr/>
          <p:nvPr/>
        </p:nvCxnSpPr>
        <p:spPr>
          <a:xfrm>
            <a:off x="1335900" y="4633018"/>
            <a:ext cx="7081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52" name="Google Shape;1452;p128"/>
          <p:cNvSpPr txBox="1"/>
          <p:nvPr/>
        </p:nvSpPr>
        <p:spPr>
          <a:xfrm>
            <a:off x="304800" y="4681468"/>
            <a:ext cx="91440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cycles</a:t>
            </a:r>
            <a:endParaRPr sz="1800"/>
          </a:p>
        </p:txBody>
      </p:sp>
      <p:sp>
        <p:nvSpPr>
          <p:cNvPr id="1453" name="Google Shape;1453;p128"/>
          <p:cNvSpPr txBox="1"/>
          <p:nvPr/>
        </p:nvSpPr>
        <p:spPr>
          <a:xfrm>
            <a:off x="1253200" y="4681475"/>
            <a:ext cx="401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0</a:t>
            </a:r>
            <a:endParaRPr sz="1800"/>
          </a:p>
        </p:txBody>
      </p:sp>
      <p:sp>
        <p:nvSpPr>
          <p:cNvPr id="1454" name="Google Shape;1454;p128"/>
          <p:cNvSpPr txBox="1"/>
          <p:nvPr/>
        </p:nvSpPr>
        <p:spPr>
          <a:xfrm>
            <a:off x="8092850" y="4681475"/>
            <a:ext cx="9138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1e12</a:t>
            </a:r>
            <a:endParaRPr sz="1800"/>
          </a:p>
        </p:txBody>
      </p:sp>
      <p:cxnSp>
        <p:nvCxnSpPr>
          <p:cNvPr id="1455" name="Google Shape;1455;p128"/>
          <p:cNvCxnSpPr/>
          <p:nvPr/>
        </p:nvCxnSpPr>
        <p:spPr>
          <a:xfrm rot="10800000">
            <a:off x="1343075" y="1649775"/>
            <a:ext cx="0" cy="298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456" name="Google Shape;1456;p128"/>
          <p:cNvCxnSpPr/>
          <p:nvPr/>
        </p:nvCxnSpPr>
        <p:spPr>
          <a:xfrm rot="10800000">
            <a:off x="8402000" y="1633575"/>
            <a:ext cx="0" cy="2999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457" name="Google Shape;1457;p128"/>
          <p:cNvSpPr/>
          <p:nvPr/>
        </p:nvSpPr>
        <p:spPr>
          <a:xfrm>
            <a:off x="203592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128"/>
          <p:cNvSpPr/>
          <p:nvPr/>
        </p:nvSpPr>
        <p:spPr>
          <a:xfrm>
            <a:off x="273696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128"/>
          <p:cNvSpPr/>
          <p:nvPr/>
        </p:nvSpPr>
        <p:spPr>
          <a:xfrm>
            <a:off x="343800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128"/>
          <p:cNvSpPr/>
          <p:nvPr/>
        </p:nvSpPr>
        <p:spPr>
          <a:xfrm>
            <a:off x="413904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128"/>
          <p:cNvSpPr/>
          <p:nvPr/>
        </p:nvSpPr>
        <p:spPr>
          <a:xfrm>
            <a:off x="484008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128"/>
          <p:cNvSpPr/>
          <p:nvPr/>
        </p:nvSpPr>
        <p:spPr>
          <a:xfrm>
            <a:off x="554112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128"/>
          <p:cNvSpPr/>
          <p:nvPr/>
        </p:nvSpPr>
        <p:spPr>
          <a:xfrm>
            <a:off x="624216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28"/>
          <p:cNvSpPr/>
          <p:nvPr/>
        </p:nvSpPr>
        <p:spPr>
          <a:xfrm>
            <a:off x="694320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128"/>
          <p:cNvSpPr/>
          <p:nvPr/>
        </p:nvSpPr>
        <p:spPr>
          <a:xfrm>
            <a:off x="764424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128"/>
          <p:cNvSpPr/>
          <p:nvPr/>
        </p:nvSpPr>
        <p:spPr>
          <a:xfrm>
            <a:off x="834528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128"/>
          <p:cNvSpPr/>
          <p:nvPr/>
        </p:nvSpPr>
        <p:spPr>
          <a:xfrm>
            <a:off x="1883525" y="2810825"/>
            <a:ext cx="7893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128"/>
          <p:cNvSpPr/>
          <p:nvPr/>
        </p:nvSpPr>
        <p:spPr>
          <a:xfrm>
            <a:off x="1350125" y="2810825"/>
            <a:ext cx="516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init</a:t>
            </a:r>
            <a:endParaRPr/>
          </a:p>
        </p:txBody>
      </p:sp>
      <p:sp>
        <p:nvSpPr>
          <p:cNvPr id="1469" name="Google Shape;1469;p128"/>
          <p:cNvSpPr txBox="1"/>
          <p:nvPr/>
        </p:nvSpPr>
        <p:spPr>
          <a:xfrm>
            <a:off x="3425" y="4002250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fixed length</a:t>
            </a:r>
            <a:endParaRPr/>
          </a:p>
        </p:txBody>
      </p:sp>
      <p:sp>
        <p:nvSpPr>
          <p:cNvPr id="1470" name="Google Shape;1470;p128"/>
          <p:cNvSpPr txBox="1"/>
          <p:nvPr/>
        </p:nvSpPr>
        <p:spPr>
          <a:xfrm>
            <a:off x="0" y="2922425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skip init with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functional sim</a:t>
            </a:r>
            <a:endParaRPr/>
          </a:p>
        </p:txBody>
      </p:sp>
      <p:sp>
        <p:nvSpPr>
          <p:cNvPr id="1471" name="Google Shape;1471;p128"/>
          <p:cNvSpPr txBox="1"/>
          <p:nvPr/>
        </p:nvSpPr>
        <p:spPr>
          <a:xfrm>
            <a:off x="-13725" y="1808000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uniform sampling</a:t>
            </a:r>
            <a:endParaRPr/>
          </a:p>
        </p:txBody>
      </p:sp>
      <p:sp>
        <p:nvSpPr>
          <p:cNvPr id="1472" name="Google Shape;1472;p128"/>
          <p:cNvSpPr txBox="1"/>
          <p:nvPr/>
        </p:nvSpPr>
        <p:spPr>
          <a:xfrm>
            <a:off x="-13725" y="817400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128"/>
          <p:cNvSpPr txBox="1"/>
          <p:nvPr/>
        </p:nvSpPr>
        <p:spPr>
          <a:xfrm>
            <a:off x="34500" y="721075"/>
            <a:ext cx="91440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Sample uniformly over the program, hopefully capturing the dominant modes</a:t>
            </a:r>
            <a:endParaRPr sz="1800">
              <a:solidFill>
                <a:srgbClr val="6D9EEB"/>
              </a:solidFill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129"/>
          <p:cNvSpPr/>
          <p:nvPr/>
        </p:nvSpPr>
        <p:spPr>
          <a:xfrm>
            <a:off x="1350125" y="3890650"/>
            <a:ext cx="7893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129"/>
          <p:cNvSpPr txBox="1">
            <a:spLocks noGrp="1"/>
          </p:cNvSpPr>
          <p:nvPr>
            <p:ph type="title"/>
          </p:nvPr>
        </p:nvSpPr>
        <p:spPr>
          <a:xfrm>
            <a:off x="311700" y="2967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Workload Sampling</a:t>
            </a:r>
            <a:endParaRPr/>
          </a:p>
        </p:txBody>
      </p:sp>
      <p:cxnSp>
        <p:nvCxnSpPr>
          <p:cNvPr id="1480" name="Google Shape;1480;p129"/>
          <p:cNvCxnSpPr/>
          <p:nvPr/>
        </p:nvCxnSpPr>
        <p:spPr>
          <a:xfrm>
            <a:off x="1335900" y="4633018"/>
            <a:ext cx="7081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81" name="Google Shape;1481;p129"/>
          <p:cNvSpPr txBox="1"/>
          <p:nvPr/>
        </p:nvSpPr>
        <p:spPr>
          <a:xfrm>
            <a:off x="304800" y="4681468"/>
            <a:ext cx="91440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cycles</a:t>
            </a:r>
            <a:endParaRPr sz="1800"/>
          </a:p>
        </p:txBody>
      </p:sp>
      <p:sp>
        <p:nvSpPr>
          <p:cNvPr id="1482" name="Google Shape;1482;p129"/>
          <p:cNvSpPr txBox="1"/>
          <p:nvPr/>
        </p:nvSpPr>
        <p:spPr>
          <a:xfrm>
            <a:off x="1253200" y="4681475"/>
            <a:ext cx="401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0</a:t>
            </a:r>
            <a:endParaRPr sz="1800"/>
          </a:p>
        </p:txBody>
      </p:sp>
      <p:sp>
        <p:nvSpPr>
          <p:cNvPr id="1483" name="Google Shape;1483;p129"/>
          <p:cNvSpPr txBox="1"/>
          <p:nvPr/>
        </p:nvSpPr>
        <p:spPr>
          <a:xfrm>
            <a:off x="8092850" y="4681475"/>
            <a:ext cx="9138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1e12</a:t>
            </a:r>
            <a:endParaRPr sz="1800"/>
          </a:p>
        </p:txBody>
      </p:sp>
      <p:cxnSp>
        <p:nvCxnSpPr>
          <p:cNvPr id="1484" name="Google Shape;1484;p129"/>
          <p:cNvCxnSpPr/>
          <p:nvPr/>
        </p:nvCxnSpPr>
        <p:spPr>
          <a:xfrm rot="10800000">
            <a:off x="1343075" y="1649775"/>
            <a:ext cx="0" cy="298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485" name="Google Shape;1485;p129"/>
          <p:cNvCxnSpPr/>
          <p:nvPr/>
        </p:nvCxnSpPr>
        <p:spPr>
          <a:xfrm rot="10800000">
            <a:off x="8402000" y="1633575"/>
            <a:ext cx="0" cy="2999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486" name="Google Shape;1486;p129"/>
          <p:cNvSpPr/>
          <p:nvPr/>
        </p:nvSpPr>
        <p:spPr>
          <a:xfrm>
            <a:off x="203592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129"/>
          <p:cNvSpPr/>
          <p:nvPr/>
        </p:nvSpPr>
        <p:spPr>
          <a:xfrm>
            <a:off x="273696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129"/>
          <p:cNvSpPr/>
          <p:nvPr/>
        </p:nvSpPr>
        <p:spPr>
          <a:xfrm>
            <a:off x="343800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129"/>
          <p:cNvSpPr/>
          <p:nvPr/>
        </p:nvSpPr>
        <p:spPr>
          <a:xfrm>
            <a:off x="413904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29"/>
          <p:cNvSpPr/>
          <p:nvPr/>
        </p:nvSpPr>
        <p:spPr>
          <a:xfrm>
            <a:off x="484008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29"/>
          <p:cNvSpPr/>
          <p:nvPr/>
        </p:nvSpPr>
        <p:spPr>
          <a:xfrm>
            <a:off x="554112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29"/>
          <p:cNvSpPr/>
          <p:nvPr/>
        </p:nvSpPr>
        <p:spPr>
          <a:xfrm>
            <a:off x="624216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29"/>
          <p:cNvSpPr/>
          <p:nvPr/>
        </p:nvSpPr>
        <p:spPr>
          <a:xfrm>
            <a:off x="694320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29"/>
          <p:cNvSpPr/>
          <p:nvPr/>
        </p:nvSpPr>
        <p:spPr>
          <a:xfrm>
            <a:off x="764424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29"/>
          <p:cNvSpPr/>
          <p:nvPr/>
        </p:nvSpPr>
        <p:spPr>
          <a:xfrm>
            <a:off x="834528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29"/>
          <p:cNvSpPr/>
          <p:nvPr/>
        </p:nvSpPr>
        <p:spPr>
          <a:xfrm>
            <a:off x="1883525" y="2810825"/>
            <a:ext cx="7893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29"/>
          <p:cNvSpPr/>
          <p:nvPr/>
        </p:nvSpPr>
        <p:spPr>
          <a:xfrm>
            <a:off x="1350125" y="2810825"/>
            <a:ext cx="516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init</a:t>
            </a:r>
            <a:endParaRPr/>
          </a:p>
        </p:txBody>
      </p:sp>
      <p:sp>
        <p:nvSpPr>
          <p:cNvPr id="1498" name="Google Shape;1498;p129"/>
          <p:cNvSpPr txBox="1"/>
          <p:nvPr/>
        </p:nvSpPr>
        <p:spPr>
          <a:xfrm>
            <a:off x="3425" y="4002250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fixed length</a:t>
            </a:r>
            <a:endParaRPr/>
          </a:p>
        </p:txBody>
      </p:sp>
      <p:sp>
        <p:nvSpPr>
          <p:cNvPr id="1499" name="Google Shape;1499;p129"/>
          <p:cNvSpPr txBox="1"/>
          <p:nvPr/>
        </p:nvSpPr>
        <p:spPr>
          <a:xfrm>
            <a:off x="0" y="2922425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skip init with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functional sim</a:t>
            </a:r>
            <a:endParaRPr/>
          </a:p>
        </p:txBody>
      </p:sp>
      <p:sp>
        <p:nvSpPr>
          <p:cNvPr id="1500" name="Google Shape;1500;p129"/>
          <p:cNvSpPr txBox="1"/>
          <p:nvPr/>
        </p:nvSpPr>
        <p:spPr>
          <a:xfrm>
            <a:off x="-13725" y="1808000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uniform sampling</a:t>
            </a:r>
            <a:endParaRPr/>
          </a:p>
        </p:txBody>
      </p:sp>
      <p:sp>
        <p:nvSpPr>
          <p:cNvPr id="1501" name="Google Shape;1501;p129"/>
          <p:cNvSpPr txBox="1"/>
          <p:nvPr/>
        </p:nvSpPr>
        <p:spPr>
          <a:xfrm>
            <a:off x="-13725" y="817400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29"/>
          <p:cNvSpPr/>
          <p:nvPr/>
        </p:nvSpPr>
        <p:spPr>
          <a:xfrm>
            <a:off x="2955063" y="2811525"/>
            <a:ext cx="5137800" cy="1488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However, if the window size is very small, the micro-architecture is </a:t>
            </a:r>
            <a:r>
              <a:rPr lang="nl" sz="1800">
                <a:solidFill>
                  <a:srgbClr val="E06666"/>
                </a:solidFill>
              </a:rPr>
              <a:t>not initialized correctly</a:t>
            </a:r>
            <a:r>
              <a:rPr lang="nl" sz="1800"/>
              <a:t>!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E.g.: the branch predictor and caches</a:t>
            </a:r>
            <a:endParaRPr sz="1800"/>
          </a:p>
        </p:txBody>
      </p:sp>
      <p:sp>
        <p:nvSpPr>
          <p:cNvPr id="1503" name="Google Shape;1503;p129"/>
          <p:cNvSpPr txBox="1"/>
          <p:nvPr/>
        </p:nvSpPr>
        <p:spPr>
          <a:xfrm>
            <a:off x="34500" y="721075"/>
            <a:ext cx="91440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Sample uniformly over the program, hopefully capturing the dominant modes</a:t>
            </a:r>
            <a:endParaRPr sz="1800">
              <a:solidFill>
                <a:srgbClr val="6D9EEB"/>
              </a:solidFill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130"/>
          <p:cNvSpPr/>
          <p:nvPr/>
        </p:nvSpPr>
        <p:spPr>
          <a:xfrm>
            <a:off x="1350125" y="3890650"/>
            <a:ext cx="7893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30"/>
          <p:cNvSpPr txBox="1">
            <a:spLocks noGrp="1"/>
          </p:cNvSpPr>
          <p:nvPr>
            <p:ph type="title"/>
          </p:nvPr>
        </p:nvSpPr>
        <p:spPr>
          <a:xfrm>
            <a:off x="311700" y="2967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Workload Sampling</a:t>
            </a:r>
            <a:endParaRPr/>
          </a:p>
        </p:txBody>
      </p:sp>
      <p:cxnSp>
        <p:nvCxnSpPr>
          <p:cNvPr id="1510" name="Google Shape;1510;p130"/>
          <p:cNvCxnSpPr/>
          <p:nvPr/>
        </p:nvCxnSpPr>
        <p:spPr>
          <a:xfrm>
            <a:off x="1335900" y="4633018"/>
            <a:ext cx="7081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11" name="Google Shape;1511;p130"/>
          <p:cNvSpPr txBox="1"/>
          <p:nvPr/>
        </p:nvSpPr>
        <p:spPr>
          <a:xfrm>
            <a:off x="304800" y="4681468"/>
            <a:ext cx="91440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cycles</a:t>
            </a:r>
            <a:endParaRPr sz="1800"/>
          </a:p>
        </p:txBody>
      </p:sp>
      <p:sp>
        <p:nvSpPr>
          <p:cNvPr id="1512" name="Google Shape;1512;p130"/>
          <p:cNvSpPr txBox="1"/>
          <p:nvPr/>
        </p:nvSpPr>
        <p:spPr>
          <a:xfrm>
            <a:off x="1253200" y="4681475"/>
            <a:ext cx="401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0</a:t>
            </a:r>
            <a:endParaRPr sz="1800"/>
          </a:p>
        </p:txBody>
      </p:sp>
      <p:sp>
        <p:nvSpPr>
          <p:cNvPr id="1513" name="Google Shape;1513;p130"/>
          <p:cNvSpPr txBox="1"/>
          <p:nvPr/>
        </p:nvSpPr>
        <p:spPr>
          <a:xfrm>
            <a:off x="8092850" y="4681475"/>
            <a:ext cx="9138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1e12</a:t>
            </a:r>
            <a:endParaRPr sz="1800"/>
          </a:p>
        </p:txBody>
      </p:sp>
      <p:cxnSp>
        <p:nvCxnSpPr>
          <p:cNvPr id="1514" name="Google Shape;1514;p130"/>
          <p:cNvCxnSpPr/>
          <p:nvPr/>
        </p:nvCxnSpPr>
        <p:spPr>
          <a:xfrm rot="10800000">
            <a:off x="1343075" y="1649775"/>
            <a:ext cx="0" cy="298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515" name="Google Shape;1515;p130"/>
          <p:cNvCxnSpPr/>
          <p:nvPr/>
        </p:nvCxnSpPr>
        <p:spPr>
          <a:xfrm rot="10800000">
            <a:off x="8402000" y="1633575"/>
            <a:ext cx="0" cy="2999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516" name="Google Shape;1516;p130"/>
          <p:cNvSpPr/>
          <p:nvPr/>
        </p:nvSpPr>
        <p:spPr>
          <a:xfrm>
            <a:off x="203592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30"/>
          <p:cNvSpPr/>
          <p:nvPr/>
        </p:nvSpPr>
        <p:spPr>
          <a:xfrm>
            <a:off x="273696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30"/>
          <p:cNvSpPr/>
          <p:nvPr/>
        </p:nvSpPr>
        <p:spPr>
          <a:xfrm>
            <a:off x="343800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30"/>
          <p:cNvSpPr/>
          <p:nvPr/>
        </p:nvSpPr>
        <p:spPr>
          <a:xfrm>
            <a:off x="413904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30"/>
          <p:cNvSpPr/>
          <p:nvPr/>
        </p:nvSpPr>
        <p:spPr>
          <a:xfrm>
            <a:off x="484008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30"/>
          <p:cNvSpPr/>
          <p:nvPr/>
        </p:nvSpPr>
        <p:spPr>
          <a:xfrm>
            <a:off x="554112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30"/>
          <p:cNvSpPr/>
          <p:nvPr/>
        </p:nvSpPr>
        <p:spPr>
          <a:xfrm>
            <a:off x="624216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30"/>
          <p:cNvSpPr/>
          <p:nvPr/>
        </p:nvSpPr>
        <p:spPr>
          <a:xfrm>
            <a:off x="694320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30"/>
          <p:cNvSpPr/>
          <p:nvPr/>
        </p:nvSpPr>
        <p:spPr>
          <a:xfrm>
            <a:off x="764424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30"/>
          <p:cNvSpPr/>
          <p:nvPr/>
        </p:nvSpPr>
        <p:spPr>
          <a:xfrm>
            <a:off x="834528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30"/>
          <p:cNvSpPr/>
          <p:nvPr/>
        </p:nvSpPr>
        <p:spPr>
          <a:xfrm>
            <a:off x="1883525" y="2810825"/>
            <a:ext cx="7893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30"/>
          <p:cNvSpPr/>
          <p:nvPr/>
        </p:nvSpPr>
        <p:spPr>
          <a:xfrm>
            <a:off x="1350125" y="2810825"/>
            <a:ext cx="516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init</a:t>
            </a:r>
            <a:endParaRPr/>
          </a:p>
        </p:txBody>
      </p:sp>
      <p:sp>
        <p:nvSpPr>
          <p:cNvPr id="1528" name="Google Shape;1528;p130"/>
          <p:cNvSpPr/>
          <p:nvPr/>
        </p:nvSpPr>
        <p:spPr>
          <a:xfrm>
            <a:off x="1883525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30"/>
          <p:cNvSpPr/>
          <p:nvPr/>
        </p:nvSpPr>
        <p:spPr>
          <a:xfrm>
            <a:off x="2583170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30"/>
          <p:cNvSpPr/>
          <p:nvPr/>
        </p:nvSpPr>
        <p:spPr>
          <a:xfrm>
            <a:off x="3289738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30"/>
          <p:cNvSpPr/>
          <p:nvPr/>
        </p:nvSpPr>
        <p:spPr>
          <a:xfrm>
            <a:off x="3989383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30"/>
          <p:cNvSpPr/>
          <p:nvPr/>
        </p:nvSpPr>
        <p:spPr>
          <a:xfrm>
            <a:off x="4695951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30"/>
          <p:cNvSpPr/>
          <p:nvPr/>
        </p:nvSpPr>
        <p:spPr>
          <a:xfrm>
            <a:off x="5395596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30"/>
          <p:cNvSpPr/>
          <p:nvPr/>
        </p:nvSpPr>
        <p:spPr>
          <a:xfrm>
            <a:off x="6095242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30"/>
          <p:cNvSpPr/>
          <p:nvPr/>
        </p:nvSpPr>
        <p:spPr>
          <a:xfrm>
            <a:off x="6794887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30"/>
          <p:cNvSpPr/>
          <p:nvPr/>
        </p:nvSpPr>
        <p:spPr>
          <a:xfrm>
            <a:off x="7494532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30"/>
          <p:cNvSpPr/>
          <p:nvPr/>
        </p:nvSpPr>
        <p:spPr>
          <a:xfrm>
            <a:off x="8194177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30"/>
          <p:cNvSpPr txBox="1"/>
          <p:nvPr/>
        </p:nvSpPr>
        <p:spPr>
          <a:xfrm>
            <a:off x="3425" y="4002250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fixed length</a:t>
            </a:r>
            <a:endParaRPr/>
          </a:p>
        </p:txBody>
      </p:sp>
      <p:sp>
        <p:nvSpPr>
          <p:cNvPr id="1539" name="Google Shape;1539;p130"/>
          <p:cNvSpPr txBox="1"/>
          <p:nvPr/>
        </p:nvSpPr>
        <p:spPr>
          <a:xfrm>
            <a:off x="0" y="2922425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skip init with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functional sim</a:t>
            </a:r>
            <a:endParaRPr/>
          </a:p>
        </p:txBody>
      </p:sp>
      <p:sp>
        <p:nvSpPr>
          <p:cNvPr id="1540" name="Google Shape;1540;p130"/>
          <p:cNvSpPr txBox="1"/>
          <p:nvPr/>
        </p:nvSpPr>
        <p:spPr>
          <a:xfrm>
            <a:off x="-13725" y="1808000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uniform sampling</a:t>
            </a:r>
            <a:endParaRPr/>
          </a:p>
        </p:txBody>
      </p:sp>
      <p:sp>
        <p:nvSpPr>
          <p:cNvPr id="1541" name="Google Shape;1541;p130"/>
          <p:cNvSpPr txBox="1"/>
          <p:nvPr/>
        </p:nvSpPr>
        <p:spPr>
          <a:xfrm>
            <a:off x="-13725" y="817400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130"/>
          <p:cNvSpPr txBox="1"/>
          <p:nvPr/>
        </p:nvSpPr>
        <p:spPr>
          <a:xfrm>
            <a:off x="34500" y="721075"/>
            <a:ext cx="91440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93C47D"/>
                </a:solidFill>
              </a:rPr>
              <a:t>Solution</a:t>
            </a:r>
            <a:r>
              <a:rPr lang="nl" sz="1800">
                <a:solidFill>
                  <a:schemeClr val="dk2"/>
                </a:solidFill>
              </a:rPr>
              <a:t>: add warm up period before every window</a:t>
            </a:r>
            <a:endParaRPr sz="1800">
              <a:solidFill>
                <a:srgbClr val="6D9EEB"/>
              </a:solidFill>
            </a:endParaRPr>
          </a:p>
        </p:txBody>
      </p:sp>
      <p:cxnSp>
        <p:nvCxnSpPr>
          <p:cNvPr id="1543" name="Google Shape;1543;p130"/>
          <p:cNvCxnSpPr/>
          <p:nvPr/>
        </p:nvCxnSpPr>
        <p:spPr>
          <a:xfrm flipH="1">
            <a:off x="1993625" y="1169925"/>
            <a:ext cx="249300" cy="45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>
            <a:spLocks noGrp="1"/>
          </p:cNvSpPr>
          <p:nvPr>
            <p:ph type="title"/>
          </p:nvPr>
        </p:nvSpPr>
        <p:spPr>
          <a:xfrm>
            <a:off x="311700" y="117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Why Simulators?</a:t>
            </a:r>
            <a:endParaRPr/>
          </a:p>
        </p:txBody>
      </p:sp>
      <p:grpSp>
        <p:nvGrpSpPr>
          <p:cNvPr id="200" name="Google Shape;200;p32"/>
          <p:cNvGrpSpPr/>
          <p:nvPr/>
        </p:nvGrpSpPr>
        <p:grpSpPr>
          <a:xfrm>
            <a:off x="617093" y="573875"/>
            <a:ext cx="4727888" cy="4531550"/>
            <a:chOff x="2118143" y="667025"/>
            <a:chExt cx="4727888" cy="4531550"/>
          </a:xfrm>
        </p:grpSpPr>
        <p:sp>
          <p:nvSpPr>
            <p:cNvPr id="201" name="Google Shape;201;p32"/>
            <p:cNvSpPr txBox="1"/>
            <p:nvPr/>
          </p:nvSpPr>
          <p:spPr>
            <a:xfrm>
              <a:off x="4303225" y="4747975"/>
              <a:ext cx="2265300" cy="45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 sz="1800" b="1">
                  <a:solidFill>
                    <a:srgbClr val="6D9EEB"/>
                  </a:solidFill>
                </a:rPr>
                <a:t>Harm</a:t>
              </a:r>
              <a:endParaRPr sz="1800" b="1">
                <a:solidFill>
                  <a:srgbClr val="6D9EEB"/>
                </a:solidFill>
              </a:endParaRPr>
            </a:p>
          </p:txBody>
        </p:sp>
        <p:grpSp>
          <p:nvGrpSpPr>
            <p:cNvPr id="202" name="Google Shape;202;p32"/>
            <p:cNvGrpSpPr/>
            <p:nvPr/>
          </p:nvGrpSpPr>
          <p:grpSpPr>
            <a:xfrm>
              <a:off x="2118143" y="667025"/>
              <a:ext cx="4727888" cy="4284975"/>
              <a:chOff x="3739000" y="743225"/>
              <a:chExt cx="4727888" cy="4284975"/>
            </a:xfrm>
          </p:grpSpPr>
          <p:cxnSp>
            <p:nvCxnSpPr>
              <p:cNvPr id="203" name="Google Shape;203;p32"/>
              <p:cNvCxnSpPr/>
              <p:nvPr/>
            </p:nvCxnSpPr>
            <p:spPr>
              <a:xfrm rot="10800000">
                <a:off x="3739000" y="2944275"/>
                <a:ext cx="4076100" cy="10149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3C78D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pic>
            <p:nvPicPr>
              <p:cNvPr id="204" name="Google Shape;204;p3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739150" y="743275"/>
                <a:ext cx="3906724" cy="2201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5" name="Google Shape;205;p32" descr="friend.png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371388" y="3113675"/>
                <a:ext cx="2095500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06" name="Google Shape;206;p32"/>
              <p:cNvCxnSpPr/>
              <p:nvPr/>
            </p:nvCxnSpPr>
            <p:spPr>
              <a:xfrm rot="10800000">
                <a:off x="7645950" y="743225"/>
                <a:ext cx="286200" cy="26238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3C78D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131"/>
          <p:cNvSpPr/>
          <p:nvPr/>
        </p:nvSpPr>
        <p:spPr>
          <a:xfrm>
            <a:off x="1350125" y="3890650"/>
            <a:ext cx="7893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131"/>
          <p:cNvSpPr txBox="1">
            <a:spLocks noGrp="1"/>
          </p:cNvSpPr>
          <p:nvPr>
            <p:ph type="title"/>
          </p:nvPr>
        </p:nvSpPr>
        <p:spPr>
          <a:xfrm>
            <a:off x="311700" y="2967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Workload Sampling</a:t>
            </a:r>
            <a:endParaRPr/>
          </a:p>
        </p:txBody>
      </p:sp>
      <p:cxnSp>
        <p:nvCxnSpPr>
          <p:cNvPr id="1550" name="Google Shape;1550;p131"/>
          <p:cNvCxnSpPr/>
          <p:nvPr/>
        </p:nvCxnSpPr>
        <p:spPr>
          <a:xfrm>
            <a:off x="1335900" y="4633018"/>
            <a:ext cx="7081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51" name="Google Shape;1551;p131"/>
          <p:cNvSpPr txBox="1"/>
          <p:nvPr/>
        </p:nvSpPr>
        <p:spPr>
          <a:xfrm>
            <a:off x="304800" y="4681468"/>
            <a:ext cx="91440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cycles</a:t>
            </a:r>
            <a:endParaRPr sz="1800"/>
          </a:p>
        </p:txBody>
      </p:sp>
      <p:sp>
        <p:nvSpPr>
          <p:cNvPr id="1552" name="Google Shape;1552;p131"/>
          <p:cNvSpPr txBox="1"/>
          <p:nvPr/>
        </p:nvSpPr>
        <p:spPr>
          <a:xfrm>
            <a:off x="1253200" y="4681475"/>
            <a:ext cx="401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0</a:t>
            </a:r>
            <a:endParaRPr sz="1800"/>
          </a:p>
        </p:txBody>
      </p:sp>
      <p:sp>
        <p:nvSpPr>
          <p:cNvPr id="1553" name="Google Shape;1553;p131"/>
          <p:cNvSpPr txBox="1"/>
          <p:nvPr/>
        </p:nvSpPr>
        <p:spPr>
          <a:xfrm>
            <a:off x="8092850" y="4681475"/>
            <a:ext cx="9138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1e12</a:t>
            </a:r>
            <a:endParaRPr sz="1800"/>
          </a:p>
        </p:txBody>
      </p:sp>
      <p:cxnSp>
        <p:nvCxnSpPr>
          <p:cNvPr id="1554" name="Google Shape;1554;p131"/>
          <p:cNvCxnSpPr/>
          <p:nvPr/>
        </p:nvCxnSpPr>
        <p:spPr>
          <a:xfrm rot="10800000">
            <a:off x="1343075" y="1649775"/>
            <a:ext cx="0" cy="298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555" name="Google Shape;1555;p131"/>
          <p:cNvCxnSpPr/>
          <p:nvPr/>
        </p:nvCxnSpPr>
        <p:spPr>
          <a:xfrm rot="10800000">
            <a:off x="8402000" y="1633575"/>
            <a:ext cx="0" cy="2999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556" name="Google Shape;1556;p131"/>
          <p:cNvSpPr/>
          <p:nvPr/>
        </p:nvSpPr>
        <p:spPr>
          <a:xfrm>
            <a:off x="203592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31"/>
          <p:cNvSpPr/>
          <p:nvPr/>
        </p:nvSpPr>
        <p:spPr>
          <a:xfrm>
            <a:off x="273696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31"/>
          <p:cNvSpPr/>
          <p:nvPr/>
        </p:nvSpPr>
        <p:spPr>
          <a:xfrm>
            <a:off x="343800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31"/>
          <p:cNvSpPr/>
          <p:nvPr/>
        </p:nvSpPr>
        <p:spPr>
          <a:xfrm>
            <a:off x="413904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31"/>
          <p:cNvSpPr/>
          <p:nvPr/>
        </p:nvSpPr>
        <p:spPr>
          <a:xfrm>
            <a:off x="484008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131"/>
          <p:cNvSpPr/>
          <p:nvPr/>
        </p:nvSpPr>
        <p:spPr>
          <a:xfrm>
            <a:off x="554112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131"/>
          <p:cNvSpPr/>
          <p:nvPr/>
        </p:nvSpPr>
        <p:spPr>
          <a:xfrm>
            <a:off x="624216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Google Shape;1563;p131"/>
          <p:cNvSpPr/>
          <p:nvPr/>
        </p:nvSpPr>
        <p:spPr>
          <a:xfrm>
            <a:off x="694320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131"/>
          <p:cNvSpPr/>
          <p:nvPr/>
        </p:nvSpPr>
        <p:spPr>
          <a:xfrm>
            <a:off x="764424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131"/>
          <p:cNvSpPr/>
          <p:nvPr/>
        </p:nvSpPr>
        <p:spPr>
          <a:xfrm>
            <a:off x="834528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p131"/>
          <p:cNvSpPr/>
          <p:nvPr/>
        </p:nvSpPr>
        <p:spPr>
          <a:xfrm>
            <a:off x="1883525" y="2810825"/>
            <a:ext cx="7893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7" name="Google Shape;1567;p131"/>
          <p:cNvSpPr/>
          <p:nvPr/>
        </p:nvSpPr>
        <p:spPr>
          <a:xfrm>
            <a:off x="1350125" y="2810825"/>
            <a:ext cx="516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init</a:t>
            </a:r>
            <a:endParaRPr/>
          </a:p>
        </p:txBody>
      </p:sp>
      <p:sp>
        <p:nvSpPr>
          <p:cNvPr id="1568" name="Google Shape;1568;p131"/>
          <p:cNvSpPr/>
          <p:nvPr/>
        </p:nvSpPr>
        <p:spPr>
          <a:xfrm>
            <a:off x="1883525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p131"/>
          <p:cNvSpPr/>
          <p:nvPr/>
        </p:nvSpPr>
        <p:spPr>
          <a:xfrm>
            <a:off x="2583170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0" name="Google Shape;1570;p131"/>
          <p:cNvSpPr/>
          <p:nvPr/>
        </p:nvSpPr>
        <p:spPr>
          <a:xfrm>
            <a:off x="3289738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131"/>
          <p:cNvSpPr/>
          <p:nvPr/>
        </p:nvSpPr>
        <p:spPr>
          <a:xfrm>
            <a:off x="3989383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2" name="Google Shape;1572;p131"/>
          <p:cNvSpPr/>
          <p:nvPr/>
        </p:nvSpPr>
        <p:spPr>
          <a:xfrm>
            <a:off x="4695951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3" name="Google Shape;1573;p131"/>
          <p:cNvSpPr/>
          <p:nvPr/>
        </p:nvSpPr>
        <p:spPr>
          <a:xfrm>
            <a:off x="5395596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131"/>
          <p:cNvSpPr/>
          <p:nvPr/>
        </p:nvSpPr>
        <p:spPr>
          <a:xfrm>
            <a:off x="6095242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5" name="Google Shape;1575;p131"/>
          <p:cNvSpPr/>
          <p:nvPr/>
        </p:nvSpPr>
        <p:spPr>
          <a:xfrm>
            <a:off x="6794887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6" name="Google Shape;1576;p131"/>
          <p:cNvSpPr/>
          <p:nvPr/>
        </p:nvSpPr>
        <p:spPr>
          <a:xfrm>
            <a:off x="7494532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7" name="Google Shape;1577;p131"/>
          <p:cNvSpPr/>
          <p:nvPr/>
        </p:nvSpPr>
        <p:spPr>
          <a:xfrm>
            <a:off x="8194177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8" name="Google Shape;1578;p131"/>
          <p:cNvSpPr txBox="1"/>
          <p:nvPr/>
        </p:nvSpPr>
        <p:spPr>
          <a:xfrm>
            <a:off x="3425" y="4002250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fixed length</a:t>
            </a:r>
            <a:endParaRPr/>
          </a:p>
        </p:txBody>
      </p:sp>
      <p:sp>
        <p:nvSpPr>
          <p:cNvPr id="1579" name="Google Shape;1579;p131"/>
          <p:cNvSpPr txBox="1"/>
          <p:nvPr/>
        </p:nvSpPr>
        <p:spPr>
          <a:xfrm>
            <a:off x="0" y="2922425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skip init with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functional sim</a:t>
            </a:r>
            <a:endParaRPr/>
          </a:p>
        </p:txBody>
      </p:sp>
      <p:sp>
        <p:nvSpPr>
          <p:cNvPr id="1580" name="Google Shape;1580;p131"/>
          <p:cNvSpPr txBox="1"/>
          <p:nvPr/>
        </p:nvSpPr>
        <p:spPr>
          <a:xfrm>
            <a:off x="-13725" y="1808000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uniform sampling</a:t>
            </a:r>
            <a:endParaRPr/>
          </a:p>
        </p:txBody>
      </p:sp>
      <p:sp>
        <p:nvSpPr>
          <p:cNvPr id="1581" name="Google Shape;1581;p131"/>
          <p:cNvSpPr txBox="1"/>
          <p:nvPr/>
        </p:nvSpPr>
        <p:spPr>
          <a:xfrm>
            <a:off x="-13725" y="817400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131"/>
          <p:cNvSpPr txBox="1"/>
          <p:nvPr/>
        </p:nvSpPr>
        <p:spPr>
          <a:xfrm>
            <a:off x="34500" y="721075"/>
            <a:ext cx="91440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93C47D"/>
                </a:solidFill>
              </a:rPr>
              <a:t>Solution</a:t>
            </a:r>
            <a:r>
              <a:rPr lang="nl" sz="1800">
                <a:solidFill>
                  <a:schemeClr val="dk2"/>
                </a:solidFill>
              </a:rPr>
              <a:t>: add warm up period before every window</a:t>
            </a:r>
            <a:endParaRPr sz="1800">
              <a:solidFill>
                <a:srgbClr val="6D9EEB"/>
              </a:solidFill>
            </a:endParaRPr>
          </a:p>
        </p:txBody>
      </p:sp>
      <p:cxnSp>
        <p:nvCxnSpPr>
          <p:cNvPr id="1583" name="Google Shape;1583;p131"/>
          <p:cNvCxnSpPr/>
          <p:nvPr/>
        </p:nvCxnSpPr>
        <p:spPr>
          <a:xfrm flipH="1">
            <a:off x="1993625" y="1169925"/>
            <a:ext cx="249300" cy="45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84" name="Google Shape;1584;p131"/>
          <p:cNvSpPr/>
          <p:nvPr/>
        </p:nvSpPr>
        <p:spPr>
          <a:xfrm>
            <a:off x="2955063" y="2811525"/>
            <a:ext cx="5137800" cy="1488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rgbClr val="6D9EEB"/>
                </a:solidFill>
              </a:rPr>
              <a:t>Question</a:t>
            </a:r>
            <a:endParaRPr sz="2400">
              <a:solidFill>
                <a:srgbClr val="6D9EEB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/>
              <a:t>How long should we warm-up?</a:t>
            </a:r>
            <a:endParaRPr sz="240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p132"/>
          <p:cNvSpPr/>
          <p:nvPr/>
        </p:nvSpPr>
        <p:spPr>
          <a:xfrm>
            <a:off x="1350125" y="3890650"/>
            <a:ext cx="7893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132"/>
          <p:cNvSpPr txBox="1">
            <a:spLocks noGrp="1"/>
          </p:cNvSpPr>
          <p:nvPr>
            <p:ph type="title"/>
          </p:nvPr>
        </p:nvSpPr>
        <p:spPr>
          <a:xfrm>
            <a:off x="311700" y="2967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Workload Sampling</a:t>
            </a:r>
            <a:endParaRPr/>
          </a:p>
        </p:txBody>
      </p:sp>
      <p:cxnSp>
        <p:nvCxnSpPr>
          <p:cNvPr id="1591" name="Google Shape;1591;p132"/>
          <p:cNvCxnSpPr/>
          <p:nvPr/>
        </p:nvCxnSpPr>
        <p:spPr>
          <a:xfrm>
            <a:off x="1335900" y="4633018"/>
            <a:ext cx="7081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92" name="Google Shape;1592;p132"/>
          <p:cNvSpPr txBox="1"/>
          <p:nvPr/>
        </p:nvSpPr>
        <p:spPr>
          <a:xfrm>
            <a:off x="304800" y="4681468"/>
            <a:ext cx="91440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cycles</a:t>
            </a:r>
            <a:endParaRPr sz="1800"/>
          </a:p>
        </p:txBody>
      </p:sp>
      <p:sp>
        <p:nvSpPr>
          <p:cNvPr id="1593" name="Google Shape;1593;p132"/>
          <p:cNvSpPr txBox="1"/>
          <p:nvPr/>
        </p:nvSpPr>
        <p:spPr>
          <a:xfrm>
            <a:off x="1253200" y="4681475"/>
            <a:ext cx="401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0</a:t>
            </a:r>
            <a:endParaRPr sz="1800"/>
          </a:p>
        </p:txBody>
      </p:sp>
      <p:sp>
        <p:nvSpPr>
          <p:cNvPr id="1594" name="Google Shape;1594;p132"/>
          <p:cNvSpPr txBox="1"/>
          <p:nvPr/>
        </p:nvSpPr>
        <p:spPr>
          <a:xfrm>
            <a:off x="8092850" y="4681475"/>
            <a:ext cx="9138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1e12</a:t>
            </a:r>
            <a:endParaRPr sz="1800"/>
          </a:p>
        </p:txBody>
      </p:sp>
      <p:cxnSp>
        <p:nvCxnSpPr>
          <p:cNvPr id="1595" name="Google Shape;1595;p132"/>
          <p:cNvCxnSpPr/>
          <p:nvPr/>
        </p:nvCxnSpPr>
        <p:spPr>
          <a:xfrm rot="10800000">
            <a:off x="1343075" y="1649775"/>
            <a:ext cx="0" cy="298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596" name="Google Shape;1596;p132"/>
          <p:cNvCxnSpPr/>
          <p:nvPr/>
        </p:nvCxnSpPr>
        <p:spPr>
          <a:xfrm rot="10800000">
            <a:off x="8402000" y="1633575"/>
            <a:ext cx="0" cy="2999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597" name="Google Shape;1597;p132"/>
          <p:cNvSpPr/>
          <p:nvPr/>
        </p:nvSpPr>
        <p:spPr>
          <a:xfrm>
            <a:off x="203592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132"/>
          <p:cNvSpPr/>
          <p:nvPr/>
        </p:nvSpPr>
        <p:spPr>
          <a:xfrm>
            <a:off x="273696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132"/>
          <p:cNvSpPr/>
          <p:nvPr/>
        </p:nvSpPr>
        <p:spPr>
          <a:xfrm>
            <a:off x="343800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32"/>
          <p:cNvSpPr/>
          <p:nvPr/>
        </p:nvSpPr>
        <p:spPr>
          <a:xfrm>
            <a:off x="413904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132"/>
          <p:cNvSpPr/>
          <p:nvPr/>
        </p:nvSpPr>
        <p:spPr>
          <a:xfrm>
            <a:off x="484008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132"/>
          <p:cNvSpPr/>
          <p:nvPr/>
        </p:nvSpPr>
        <p:spPr>
          <a:xfrm>
            <a:off x="554112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132"/>
          <p:cNvSpPr/>
          <p:nvPr/>
        </p:nvSpPr>
        <p:spPr>
          <a:xfrm>
            <a:off x="624216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132"/>
          <p:cNvSpPr/>
          <p:nvPr/>
        </p:nvSpPr>
        <p:spPr>
          <a:xfrm>
            <a:off x="694320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132"/>
          <p:cNvSpPr/>
          <p:nvPr/>
        </p:nvSpPr>
        <p:spPr>
          <a:xfrm>
            <a:off x="764424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132"/>
          <p:cNvSpPr/>
          <p:nvPr/>
        </p:nvSpPr>
        <p:spPr>
          <a:xfrm>
            <a:off x="834528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132"/>
          <p:cNvSpPr/>
          <p:nvPr/>
        </p:nvSpPr>
        <p:spPr>
          <a:xfrm>
            <a:off x="1883525" y="2810825"/>
            <a:ext cx="7893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132"/>
          <p:cNvSpPr/>
          <p:nvPr/>
        </p:nvSpPr>
        <p:spPr>
          <a:xfrm>
            <a:off x="1350125" y="2810825"/>
            <a:ext cx="516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init</a:t>
            </a:r>
            <a:endParaRPr/>
          </a:p>
        </p:txBody>
      </p:sp>
      <p:sp>
        <p:nvSpPr>
          <p:cNvPr id="1609" name="Google Shape;1609;p132"/>
          <p:cNvSpPr/>
          <p:nvPr/>
        </p:nvSpPr>
        <p:spPr>
          <a:xfrm>
            <a:off x="1883525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132"/>
          <p:cNvSpPr/>
          <p:nvPr/>
        </p:nvSpPr>
        <p:spPr>
          <a:xfrm>
            <a:off x="2583170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132"/>
          <p:cNvSpPr/>
          <p:nvPr/>
        </p:nvSpPr>
        <p:spPr>
          <a:xfrm>
            <a:off x="3289738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32"/>
          <p:cNvSpPr/>
          <p:nvPr/>
        </p:nvSpPr>
        <p:spPr>
          <a:xfrm>
            <a:off x="3989383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132"/>
          <p:cNvSpPr/>
          <p:nvPr/>
        </p:nvSpPr>
        <p:spPr>
          <a:xfrm>
            <a:off x="4695951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132"/>
          <p:cNvSpPr/>
          <p:nvPr/>
        </p:nvSpPr>
        <p:spPr>
          <a:xfrm>
            <a:off x="5395596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132"/>
          <p:cNvSpPr/>
          <p:nvPr/>
        </p:nvSpPr>
        <p:spPr>
          <a:xfrm>
            <a:off x="6095242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132"/>
          <p:cNvSpPr/>
          <p:nvPr/>
        </p:nvSpPr>
        <p:spPr>
          <a:xfrm>
            <a:off x="6794887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132"/>
          <p:cNvSpPr/>
          <p:nvPr/>
        </p:nvSpPr>
        <p:spPr>
          <a:xfrm>
            <a:off x="7494532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132"/>
          <p:cNvSpPr/>
          <p:nvPr/>
        </p:nvSpPr>
        <p:spPr>
          <a:xfrm>
            <a:off x="8194177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132"/>
          <p:cNvSpPr txBox="1"/>
          <p:nvPr/>
        </p:nvSpPr>
        <p:spPr>
          <a:xfrm>
            <a:off x="3425" y="4002250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fixed length</a:t>
            </a:r>
            <a:endParaRPr/>
          </a:p>
        </p:txBody>
      </p:sp>
      <p:sp>
        <p:nvSpPr>
          <p:cNvPr id="1620" name="Google Shape;1620;p132"/>
          <p:cNvSpPr txBox="1"/>
          <p:nvPr/>
        </p:nvSpPr>
        <p:spPr>
          <a:xfrm>
            <a:off x="0" y="2922425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skip init with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functional sim</a:t>
            </a:r>
            <a:endParaRPr/>
          </a:p>
        </p:txBody>
      </p:sp>
      <p:sp>
        <p:nvSpPr>
          <p:cNvPr id="1621" name="Google Shape;1621;p132"/>
          <p:cNvSpPr txBox="1"/>
          <p:nvPr/>
        </p:nvSpPr>
        <p:spPr>
          <a:xfrm>
            <a:off x="-13725" y="1808000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uniform sampling</a:t>
            </a:r>
            <a:endParaRPr/>
          </a:p>
        </p:txBody>
      </p:sp>
      <p:sp>
        <p:nvSpPr>
          <p:cNvPr id="1622" name="Google Shape;1622;p132"/>
          <p:cNvSpPr txBox="1"/>
          <p:nvPr/>
        </p:nvSpPr>
        <p:spPr>
          <a:xfrm>
            <a:off x="-13725" y="817400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132"/>
          <p:cNvSpPr txBox="1"/>
          <p:nvPr/>
        </p:nvSpPr>
        <p:spPr>
          <a:xfrm>
            <a:off x="34500" y="721075"/>
            <a:ext cx="91440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93C47D"/>
                </a:solidFill>
              </a:rPr>
              <a:t>Solution</a:t>
            </a:r>
            <a:r>
              <a:rPr lang="nl" sz="1800">
                <a:solidFill>
                  <a:schemeClr val="dk2"/>
                </a:solidFill>
              </a:rPr>
              <a:t>: add warm up period before every window</a:t>
            </a:r>
            <a:endParaRPr sz="1800">
              <a:solidFill>
                <a:srgbClr val="6D9EEB"/>
              </a:solidFill>
            </a:endParaRPr>
          </a:p>
        </p:txBody>
      </p:sp>
      <p:cxnSp>
        <p:nvCxnSpPr>
          <p:cNvPr id="1624" name="Google Shape;1624;p132"/>
          <p:cNvCxnSpPr/>
          <p:nvPr/>
        </p:nvCxnSpPr>
        <p:spPr>
          <a:xfrm flipH="1">
            <a:off x="1993625" y="1169925"/>
            <a:ext cx="249300" cy="45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25" name="Google Shape;1625;p132"/>
          <p:cNvSpPr/>
          <p:nvPr/>
        </p:nvSpPr>
        <p:spPr>
          <a:xfrm>
            <a:off x="2955063" y="2811525"/>
            <a:ext cx="5137800" cy="1488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Some numbers suggested by SMARTS [1] to get a feeling for the scale: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nl">
                <a:solidFill>
                  <a:schemeClr val="dk1"/>
                </a:solidFill>
              </a:rPr>
              <a:t>Initializing caches 500.000 cycles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nl">
                <a:solidFill>
                  <a:schemeClr val="dk1"/>
                </a:solidFill>
              </a:rPr>
              <a:t>Initializing branch prediction, reorder buffers, etc (micro architectural structures.) 4000 cycles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nl">
                <a:solidFill>
                  <a:schemeClr val="dk1"/>
                </a:solidFill>
              </a:rPr>
              <a:t>window size 1000 cycles</a:t>
            </a:r>
            <a:endParaRPr sz="2400">
              <a:solidFill>
                <a:srgbClr val="6D9EEB"/>
              </a:solidFill>
            </a:endParaRPr>
          </a:p>
        </p:txBody>
      </p:sp>
      <p:sp>
        <p:nvSpPr>
          <p:cNvPr id="1626" name="Google Shape;1626;p132"/>
          <p:cNvSpPr txBox="1"/>
          <p:nvPr/>
        </p:nvSpPr>
        <p:spPr>
          <a:xfrm>
            <a:off x="3863100" y="45875"/>
            <a:ext cx="496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[1] </a:t>
            </a:r>
            <a:r>
              <a:rPr lang="nl" i="1">
                <a:solidFill>
                  <a:schemeClr val="dk1"/>
                </a:solidFill>
              </a:rPr>
              <a:t>SMARTS: accelerating microarchitecture simulation via rigorous statistical sampling</a:t>
            </a:r>
            <a:r>
              <a:rPr lang="nl">
                <a:solidFill>
                  <a:schemeClr val="dk1"/>
                </a:solidFill>
              </a:rPr>
              <a:t> - Roland E. Wunderlich et al.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133"/>
          <p:cNvSpPr/>
          <p:nvPr/>
        </p:nvSpPr>
        <p:spPr>
          <a:xfrm>
            <a:off x="1350125" y="3890650"/>
            <a:ext cx="7893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33"/>
          <p:cNvSpPr txBox="1">
            <a:spLocks noGrp="1"/>
          </p:cNvSpPr>
          <p:nvPr>
            <p:ph type="title"/>
          </p:nvPr>
        </p:nvSpPr>
        <p:spPr>
          <a:xfrm>
            <a:off x="311700" y="2967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Workload Sampling</a:t>
            </a:r>
            <a:endParaRPr/>
          </a:p>
        </p:txBody>
      </p:sp>
      <p:cxnSp>
        <p:nvCxnSpPr>
          <p:cNvPr id="1633" name="Google Shape;1633;p133"/>
          <p:cNvCxnSpPr/>
          <p:nvPr/>
        </p:nvCxnSpPr>
        <p:spPr>
          <a:xfrm>
            <a:off x="1335900" y="4633018"/>
            <a:ext cx="7081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34" name="Google Shape;1634;p133"/>
          <p:cNvSpPr txBox="1"/>
          <p:nvPr/>
        </p:nvSpPr>
        <p:spPr>
          <a:xfrm>
            <a:off x="304800" y="4681468"/>
            <a:ext cx="91440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cycles</a:t>
            </a:r>
            <a:endParaRPr sz="1800"/>
          </a:p>
        </p:txBody>
      </p:sp>
      <p:sp>
        <p:nvSpPr>
          <p:cNvPr id="1635" name="Google Shape;1635;p133"/>
          <p:cNvSpPr txBox="1"/>
          <p:nvPr/>
        </p:nvSpPr>
        <p:spPr>
          <a:xfrm>
            <a:off x="1253200" y="4681475"/>
            <a:ext cx="401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0</a:t>
            </a:r>
            <a:endParaRPr sz="1800"/>
          </a:p>
        </p:txBody>
      </p:sp>
      <p:sp>
        <p:nvSpPr>
          <p:cNvPr id="1636" name="Google Shape;1636;p133"/>
          <p:cNvSpPr txBox="1"/>
          <p:nvPr/>
        </p:nvSpPr>
        <p:spPr>
          <a:xfrm>
            <a:off x="8092850" y="4681475"/>
            <a:ext cx="9138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1e12</a:t>
            </a:r>
            <a:endParaRPr sz="1800"/>
          </a:p>
        </p:txBody>
      </p:sp>
      <p:cxnSp>
        <p:nvCxnSpPr>
          <p:cNvPr id="1637" name="Google Shape;1637;p133"/>
          <p:cNvCxnSpPr/>
          <p:nvPr/>
        </p:nvCxnSpPr>
        <p:spPr>
          <a:xfrm rot="10800000">
            <a:off x="1343075" y="1649775"/>
            <a:ext cx="0" cy="298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638" name="Google Shape;1638;p133"/>
          <p:cNvCxnSpPr/>
          <p:nvPr/>
        </p:nvCxnSpPr>
        <p:spPr>
          <a:xfrm rot="10800000">
            <a:off x="8402000" y="1633575"/>
            <a:ext cx="0" cy="2999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39" name="Google Shape;1639;p133"/>
          <p:cNvSpPr/>
          <p:nvPr/>
        </p:nvSpPr>
        <p:spPr>
          <a:xfrm>
            <a:off x="203592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33"/>
          <p:cNvSpPr/>
          <p:nvPr/>
        </p:nvSpPr>
        <p:spPr>
          <a:xfrm>
            <a:off x="273696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33"/>
          <p:cNvSpPr/>
          <p:nvPr/>
        </p:nvSpPr>
        <p:spPr>
          <a:xfrm>
            <a:off x="343800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33"/>
          <p:cNvSpPr/>
          <p:nvPr/>
        </p:nvSpPr>
        <p:spPr>
          <a:xfrm>
            <a:off x="413904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33"/>
          <p:cNvSpPr/>
          <p:nvPr/>
        </p:nvSpPr>
        <p:spPr>
          <a:xfrm>
            <a:off x="484008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33"/>
          <p:cNvSpPr/>
          <p:nvPr/>
        </p:nvSpPr>
        <p:spPr>
          <a:xfrm>
            <a:off x="554112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33"/>
          <p:cNvSpPr/>
          <p:nvPr/>
        </p:nvSpPr>
        <p:spPr>
          <a:xfrm>
            <a:off x="624216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33"/>
          <p:cNvSpPr/>
          <p:nvPr/>
        </p:nvSpPr>
        <p:spPr>
          <a:xfrm>
            <a:off x="694320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33"/>
          <p:cNvSpPr/>
          <p:nvPr/>
        </p:nvSpPr>
        <p:spPr>
          <a:xfrm>
            <a:off x="764424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133"/>
          <p:cNvSpPr/>
          <p:nvPr/>
        </p:nvSpPr>
        <p:spPr>
          <a:xfrm>
            <a:off x="834528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33"/>
          <p:cNvSpPr/>
          <p:nvPr/>
        </p:nvSpPr>
        <p:spPr>
          <a:xfrm>
            <a:off x="1883525" y="2810825"/>
            <a:ext cx="7893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133"/>
          <p:cNvSpPr/>
          <p:nvPr/>
        </p:nvSpPr>
        <p:spPr>
          <a:xfrm>
            <a:off x="1350125" y="2810825"/>
            <a:ext cx="516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init</a:t>
            </a:r>
            <a:endParaRPr/>
          </a:p>
        </p:txBody>
      </p:sp>
      <p:sp>
        <p:nvSpPr>
          <p:cNvPr id="1651" name="Google Shape;1651;p133"/>
          <p:cNvSpPr/>
          <p:nvPr/>
        </p:nvSpPr>
        <p:spPr>
          <a:xfrm>
            <a:off x="1883525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33"/>
          <p:cNvSpPr/>
          <p:nvPr/>
        </p:nvSpPr>
        <p:spPr>
          <a:xfrm>
            <a:off x="2583170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33"/>
          <p:cNvSpPr/>
          <p:nvPr/>
        </p:nvSpPr>
        <p:spPr>
          <a:xfrm>
            <a:off x="3289738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33"/>
          <p:cNvSpPr/>
          <p:nvPr/>
        </p:nvSpPr>
        <p:spPr>
          <a:xfrm>
            <a:off x="3989383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33"/>
          <p:cNvSpPr/>
          <p:nvPr/>
        </p:nvSpPr>
        <p:spPr>
          <a:xfrm>
            <a:off x="4695951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33"/>
          <p:cNvSpPr/>
          <p:nvPr/>
        </p:nvSpPr>
        <p:spPr>
          <a:xfrm>
            <a:off x="5395596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33"/>
          <p:cNvSpPr/>
          <p:nvPr/>
        </p:nvSpPr>
        <p:spPr>
          <a:xfrm>
            <a:off x="6095242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33"/>
          <p:cNvSpPr/>
          <p:nvPr/>
        </p:nvSpPr>
        <p:spPr>
          <a:xfrm>
            <a:off x="6794887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33"/>
          <p:cNvSpPr/>
          <p:nvPr/>
        </p:nvSpPr>
        <p:spPr>
          <a:xfrm>
            <a:off x="7494532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33"/>
          <p:cNvSpPr/>
          <p:nvPr/>
        </p:nvSpPr>
        <p:spPr>
          <a:xfrm>
            <a:off x="8194177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33"/>
          <p:cNvSpPr txBox="1"/>
          <p:nvPr/>
        </p:nvSpPr>
        <p:spPr>
          <a:xfrm>
            <a:off x="3425" y="4002250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fixed length</a:t>
            </a:r>
            <a:endParaRPr/>
          </a:p>
        </p:txBody>
      </p:sp>
      <p:sp>
        <p:nvSpPr>
          <p:cNvPr id="1662" name="Google Shape;1662;p133"/>
          <p:cNvSpPr txBox="1"/>
          <p:nvPr/>
        </p:nvSpPr>
        <p:spPr>
          <a:xfrm>
            <a:off x="0" y="2922425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skip init with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functional sim</a:t>
            </a:r>
            <a:endParaRPr/>
          </a:p>
        </p:txBody>
      </p:sp>
      <p:sp>
        <p:nvSpPr>
          <p:cNvPr id="1663" name="Google Shape;1663;p133"/>
          <p:cNvSpPr txBox="1"/>
          <p:nvPr/>
        </p:nvSpPr>
        <p:spPr>
          <a:xfrm>
            <a:off x="-13725" y="1808000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uniform sampling</a:t>
            </a:r>
            <a:endParaRPr/>
          </a:p>
        </p:txBody>
      </p:sp>
      <p:sp>
        <p:nvSpPr>
          <p:cNvPr id="1664" name="Google Shape;1664;p133"/>
          <p:cNvSpPr txBox="1"/>
          <p:nvPr/>
        </p:nvSpPr>
        <p:spPr>
          <a:xfrm>
            <a:off x="-13725" y="817400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p134"/>
          <p:cNvSpPr txBox="1">
            <a:spLocks noGrp="1"/>
          </p:cNvSpPr>
          <p:nvPr>
            <p:ph type="title"/>
          </p:nvPr>
        </p:nvSpPr>
        <p:spPr>
          <a:xfrm>
            <a:off x="311700" y="2967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Workload Sampling</a:t>
            </a:r>
            <a:endParaRPr/>
          </a:p>
        </p:txBody>
      </p:sp>
      <p:sp>
        <p:nvSpPr>
          <p:cNvPr id="1670" name="Google Shape;1670;p134"/>
          <p:cNvSpPr/>
          <p:nvPr/>
        </p:nvSpPr>
        <p:spPr>
          <a:xfrm>
            <a:off x="1350125" y="3890650"/>
            <a:ext cx="7893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71" name="Google Shape;1671;p134"/>
          <p:cNvCxnSpPr/>
          <p:nvPr/>
        </p:nvCxnSpPr>
        <p:spPr>
          <a:xfrm>
            <a:off x="1335900" y="4633018"/>
            <a:ext cx="7081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72" name="Google Shape;1672;p134"/>
          <p:cNvSpPr txBox="1"/>
          <p:nvPr/>
        </p:nvSpPr>
        <p:spPr>
          <a:xfrm>
            <a:off x="304800" y="4681468"/>
            <a:ext cx="91440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cycles</a:t>
            </a:r>
            <a:endParaRPr sz="1800"/>
          </a:p>
        </p:txBody>
      </p:sp>
      <p:sp>
        <p:nvSpPr>
          <p:cNvPr id="1673" name="Google Shape;1673;p134"/>
          <p:cNvSpPr txBox="1"/>
          <p:nvPr/>
        </p:nvSpPr>
        <p:spPr>
          <a:xfrm>
            <a:off x="1253200" y="4681475"/>
            <a:ext cx="401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0</a:t>
            </a:r>
            <a:endParaRPr sz="1800"/>
          </a:p>
        </p:txBody>
      </p:sp>
      <p:sp>
        <p:nvSpPr>
          <p:cNvPr id="1674" name="Google Shape;1674;p134"/>
          <p:cNvSpPr txBox="1"/>
          <p:nvPr/>
        </p:nvSpPr>
        <p:spPr>
          <a:xfrm>
            <a:off x="8092850" y="4681475"/>
            <a:ext cx="9138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1e12</a:t>
            </a:r>
            <a:endParaRPr sz="1800"/>
          </a:p>
        </p:txBody>
      </p:sp>
      <p:cxnSp>
        <p:nvCxnSpPr>
          <p:cNvPr id="1675" name="Google Shape;1675;p134"/>
          <p:cNvCxnSpPr/>
          <p:nvPr/>
        </p:nvCxnSpPr>
        <p:spPr>
          <a:xfrm rot="10800000">
            <a:off x="1343087" y="726965"/>
            <a:ext cx="0" cy="390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676" name="Google Shape;1676;p134"/>
          <p:cNvCxnSpPr/>
          <p:nvPr/>
        </p:nvCxnSpPr>
        <p:spPr>
          <a:xfrm rot="10800000">
            <a:off x="8401997" y="705965"/>
            <a:ext cx="0" cy="392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77" name="Google Shape;1677;p134"/>
          <p:cNvSpPr/>
          <p:nvPr/>
        </p:nvSpPr>
        <p:spPr>
          <a:xfrm>
            <a:off x="203592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34"/>
          <p:cNvSpPr/>
          <p:nvPr/>
        </p:nvSpPr>
        <p:spPr>
          <a:xfrm>
            <a:off x="273696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34"/>
          <p:cNvSpPr/>
          <p:nvPr/>
        </p:nvSpPr>
        <p:spPr>
          <a:xfrm>
            <a:off x="343800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34"/>
          <p:cNvSpPr/>
          <p:nvPr/>
        </p:nvSpPr>
        <p:spPr>
          <a:xfrm>
            <a:off x="413904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34"/>
          <p:cNvSpPr/>
          <p:nvPr/>
        </p:nvSpPr>
        <p:spPr>
          <a:xfrm>
            <a:off x="484008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34"/>
          <p:cNvSpPr/>
          <p:nvPr/>
        </p:nvSpPr>
        <p:spPr>
          <a:xfrm>
            <a:off x="554112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34"/>
          <p:cNvSpPr/>
          <p:nvPr/>
        </p:nvSpPr>
        <p:spPr>
          <a:xfrm>
            <a:off x="624216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34"/>
          <p:cNvSpPr/>
          <p:nvPr/>
        </p:nvSpPr>
        <p:spPr>
          <a:xfrm>
            <a:off x="694320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34"/>
          <p:cNvSpPr/>
          <p:nvPr/>
        </p:nvSpPr>
        <p:spPr>
          <a:xfrm>
            <a:off x="764424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34"/>
          <p:cNvSpPr/>
          <p:nvPr/>
        </p:nvSpPr>
        <p:spPr>
          <a:xfrm>
            <a:off x="834528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34"/>
          <p:cNvSpPr/>
          <p:nvPr/>
        </p:nvSpPr>
        <p:spPr>
          <a:xfrm>
            <a:off x="1883525" y="2810825"/>
            <a:ext cx="7893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34"/>
          <p:cNvSpPr/>
          <p:nvPr/>
        </p:nvSpPr>
        <p:spPr>
          <a:xfrm>
            <a:off x="1350125" y="2810825"/>
            <a:ext cx="516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init</a:t>
            </a:r>
            <a:endParaRPr/>
          </a:p>
        </p:txBody>
      </p:sp>
      <p:sp>
        <p:nvSpPr>
          <p:cNvPr id="1689" name="Google Shape;1689;p134"/>
          <p:cNvSpPr/>
          <p:nvPr/>
        </p:nvSpPr>
        <p:spPr>
          <a:xfrm>
            <a:off x="1883525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34"/>
          <p:cNvSpPr/>
          <p:nvPr/>
        </p:nvSpPr>
        <p:spPr>
          <a:xfrm>
            <a:off x="2583170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34"/>
          <p:cNvSpPr/>
          <p:nvPr/>
        </p:nvSpPr>
        <p:spPr>
          <a:xfrm>
            <a:off x="3289738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34"/>
          <p:cNvSpPr/>
          <p:nvPr/>
        </p:nvSpPr>
        <p:spPr>
          <a:xfrm>
            <a:off x="3989383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34"/>
          <p:cNvSpPr/>
          <p:nvPr/>
        </p:nvSpPr>
        <p:spPr>
          <a:xfrm>
            <a:off x="4695951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34"/>
          <p:cNvSpPr/>
          <p:nvPr/>
        </p:nvSpPr>
        <p:spPr>
          <a:xfrm>
            <a:off x="5395596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34"/>
          <p:cNvSpPr/>
          <p:nvPr/>
        </p:nvSpPr>
        <p:spPr>
          <a:xfrm>
            <a:off x="6095242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34"/>
          <p:cNvSpPr/>
          <p:nvPr/>
        </p:nvSpPr>
        <p:spPr>
          <a:xfrm>
            <a:off x="6794887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34"/>
          <p:cNvSpPr/>
          <p:nvPr/>
        </p:nvSpPr>
        <p:spPr>
          <a:xfrm>
            <a:off x="7494532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34"/>
          <p:cNvSpPr/>
          <p:nvPr/>
        </p:nvSpPr>
        <p:spPr>
          <a:xfrm>
            <a:off x="8194177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34"/>
          <p:cNvSpPr/>
          <p:nvPr/>
        </p:nvSpPr>
        <p:spPr>
          <a:xfrm>
            <a:off x="1883525" y="745225"/>
            <a:ext cx="2148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34"/>
          <p:cNvSpPr/>
          <p:nvPr/>
        </p:nvSpPr>
        <p:spPr>
          <a:xfrm>
            <a:off x="4024054" y="745225"/>
            <a:ext cx="5160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134"/>
          <p:cNvSpPr/>
          <p:nvPr/>
        </p:nvSpPr>
        <p:spPr>
          <a:xfrm>
            <a:off x="7456126" y="745225"/>
            <a:ext cx="3606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134"/>
          <p:cNvSpPr/>
          <p:nvPr/>
        </p:nvSpPr>
        <p:spPr>
          <a:xfrm>
            <a:off x="3961650" y="745225"/>
            <a:ext cx="624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34"/>
          <p:cNvSpPr/>
          <p:nvPr/>
        </p:nvSpPr>
        <p:spPr>
          <a:xfrm>
            <a:off x="7393725" y="745225"/>
            <a:ext cx="624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134"/>
          <p:cNvSpPr/>
          <p:nvPr/>
        </p:nvSpPr>
        <p:spPr>
          <a:xfrm>
            <a:off x="1821125" y="745225"/>
            <a:ext cx="624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134"/>
          <p:cNvSpPr txBox="1"/>
          <p:nvPr/>
        </p:nvSpPr>
        <p:spPr>
          <a:xfrm>
            <a:off x="3425" y="4002250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fixed length</a:t>
            </a:r>
            <a:endParaRPr/>
          </a:p>
        </p:txBody>
      </p:sp>
      <p:sp>
        <p:nvSpPr>
          <p:cNvPr id="1706" name="Google Shape;1706;p134"/>
          <p:cNvSpPr txBox="1"/>
          <p:nvPr/>
        </p:nvSpPr>
        <p:spPr>
          <a:xfrm>
            <a:off x="0" y="2922425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skip init with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functional sim</a:t>
            </a:r>
            <a:endParaRPr/>
          </a:p>
        </p:txBody>
      </p:sp>
      <p:sp>
        <p:nvSpPr>
          <p:cNvPr id="1707" name="Google Shape;1707;p134"/>
          <p:cNvSpPr txBox="1"/>
          <p:nvPr/>
        </p:nvSpPr>
        <p:spPr>
          <a:xfrm>
            <a:off x="-13725" y="1808000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uniform sampling</a:t>
            </a:r>
            <a:endParaRPr/>
          </a:p>
        </p:txBody>
      </p:sp>
      <p:sp>
        <p:nvSpPr>
          <p:cNvPr id="1708" name="Google Shape;1708;p134"/>
          <p:cNvSpPr txBox="1"/>
          <p:nvPr/>
        </p:nvSpPr>
        <p:spPr>
          <a:xfrm>
            <a:off x="-13725" y="817400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134"/>
          <p:cNvSpPr txBox="1"/>
          <p:nvPr/>
        </p:nvSpPr>
        <p:spPr>
          <a:xfrm>
            <a:off x="-13725" y="817400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“mode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sampling”</a:t>
            </a:r>
            <a:endParaRPr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135"/>
          <p:cNvSpPr/>
          <p:nvPr/>
        </p:nvSpPr>
        <p:spPr>
          <a:xfrm>
            <a:off x="1350125" y="3890650"/>
            <a:ext cx="7893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135"/>
          <p:cNvSpPr txBox="1">
            <a:spLocks noGrp="1"/>
          </p:cNvSpPr>
          <p:nvPr>
            <p:ph type="title"/>
          </p:nvPr>
        </p:nvSpPr>
        <p:spPr>
          <a:xfrm>
            <a:off x="311700" y="2967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Workload Sampling</a:t>
            </a:r>
            <a:endParaRPr/>
          </a:p>
        </p:txBody>
      </p:sp>
      <p:cxnSp>
        <p:nvCxnSpPr>
          <p:cNvPr id="1716" name="Google Shape;1716;p135"/>
          <p:cNvCxnSpPr/>
          <p:nvPr/>
        </p:nvCxnSpPr>
        <p:spPr>
          <a:xfrm>
            <a:off x="1335900" y="4633018"/>
            <a:ext cx="7081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17" name="Google Shape;1717;p135"/>
          <p:cNvSpPr txBox="1"/>
          <p:nvPr/>
        </p:nvSpPr>
        <p:spPr>
          <a:xfrm>
            <a:off x="304800" y="4681468"/>
            <a:ext cx="91440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cycles</a:t>
            </a:r>
            <a:endParaRPr sz="1800"/>
          </a:p>
        </p:txBody>
      </p:sp>
      <p:sp>
        <p:nvSpPr>
          <p:cNvPr id="1718" name="Google Shape;1718;p135"/>
          <p:cNvSpPr txBox="1"/>
          <p:nvPr/>
        </p:nvSpPr>
        <p:spPr>
          <a:xfrm>
            <a:off x="1253200" y="4681475"/>
            <a:ext cx="4014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0</a:t>
            </a:r>
            <a:endParaRPr sz="1800"/>
          </a:p>
        </p:txBody>
      </p:sp>
      <p:sp>
        <p:nvSpPr>
          <p:cNvPr id="1719" name="Google Shape;1719;p135"/>
          <p:cNvSpPr txBox="1"/>
          <p:nvPr/>
        </p:nvSpPr>
        <p:spPr>
          <a:xfrm>
            <a:off x="8092850" y="4681475"/>
            <a:ext cx="9138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1e12</a:t>
            </a:r>
            <a:endParaRPr sz="1800"/>
          </a:p>
        </p:txBody>
      </p:sp>
      <p:cxnSp>
        <p:nvCxnSpPr>
          <p:cNvPr id="1720" name="Google Shape;1720;p135"/>
          <p:cNvCxnSpPr/>
          <p:nvPr/>
        </p:nvCxnSpPr>
        <p:spPr>
          <a:xfrm rot="10800000">
            <a:off x="1343087" y="726965"/>
            <a:ext cx="0" cy="390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721" name="Google Shape;1721;p135"/>
          <p:cNvCxnSpPr/>
          <p:nvPr/>
        </p:nvCxnSpPr>
        <p:spPr>
          <a:xfrm rot="10800000">
            <a:off x="8401997" y="705965"/>
            <a:ext cx="0" cy="392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722" name="Google Shape;1722;p135"/>
          <p:cNvSpPr/>
          <p:nvPr/>
        </p:nvSpPr>
        <p:spPr>
          <a:xfrm>
            <a:off x="203592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135"/>
          <p:cNvSpPr/>
          <p:nvPr/>
        </p:nvSpPr>
        <p:spPr>
          <a:xfrm>
            <a:off x="273696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135"/>
          <p:cNvSpPr/>
          <p:nvPr/>
        </p:nvSpPr>
        <p:spPr>
          <a:xfrm>
            <a:off x="343800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135"/>
          <p:cNvSpPr/>
          <p:nvPr/>
        </p:nvSpPr>
        <p:spPr>
          <a:xfrm>
            <a:off x="413904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135"/>
          <p:cNvSpPr/>
          <p:nvPr/>
        </p:nvSpPr>
        <p:spPr>
          <a:xfrm>
            <a:off x="484008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135"/>
          <p:cNvSpPr/>
          <p:nvPr/>
        </p:nvSpPr>
        <p:spPr>
          <a:xfrm>
            <a:off x="554112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135"/>
          <p:cNvSpPr/>
          <p:nvPr/>
        </p:nvSpPr>
        <p:spPr>
          <a:xfrm>
            <a:off x="624216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135"/>
          <p:cNvSpPr/>
          <p:nvPr/>
        </p:nvSpPr>
        <p:spPr>
          <a:xfrm>
            <a:off x="694320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135"/>
          <p:cNvSpPr/>
          <p:nvPr/>
        </p:nvSpPr>
        <p:spPr>
          <a:xfrm>
            <a:off x="764424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135"/>
          <p:cNvSpPr/>
          <p:nvPr/>
        </p:nvSpPr>
        <p:spPr>
          <a:xfrm>
            <a:off x="8345285" y="1735825"/>
            <a:ext cx="624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135"/>
          <p:cNvSpPr/>
          <p:nvPr/>
        </p:nvSpPr>
        <p:spPr>
          <a:xfrm>
            <a:off x="1883525" y="2810825"/>
            <a:ext cx="7893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135"/>
          <p:cNvSpPr/>
          <p:nvPr/>
        </p:nvSpPr>
        <p:spPr>
          <a:xfrm>
            <a:off x="1350125" y="2810825"/>
            <a:ext cx="516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init</a:t>
            </a:r>
            <a:endParaRPr/>
          </a:p>
        </p:txBody>
      </p:sp>
      <p:sp>
        <p:nvSpPr>
          <p:cNvPr id="1734" name="Google Shape;1734;p135"/>
          <p:cNvSpPr/>
          <p:nvPr/>
        </p:nvSpPr>
        <p:spPr>
          <a:xfrm>
            <a:off x="1883525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135"/>
          <p:cNvSpPr/>
          <p:nvPr/>
        </p:nvSpPr>
        <p:spPr>
          <a:xfrm>
            <a:off x="2583170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135"/>
          <p:cNvSpPr/>
          <p:nvPr/>
        </p:nvSpPr>
        <p:spPr>
          <a:xfrm>
            <a:off x="3289738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135"/>
          <p:cNvSpPr/>
          <p:nvPr/>
        </p:nvSpPr>
        <p:spPr>
          <a:xfrm>
            <a:off x="3989383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135"/>
          <p:cNvSpPr/>
          <p:nvPr/>
        </p:nvSpPr>
        <p:spPr>
          <a:xfrm>
            <a:off x="4695951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135"/>
          <p:cNvSpPr/>
          <p:nvPr/>
        </p:nvSpPr>
        <p:spPr>
          <a:xfrm>
            <a:off x="5395596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135"/>
          <p:cNvSpPr/>
          <p:nvPr/>
        </p:nvSpPr>
        <p:spPr>
          <a:xfrm>
            <a:off x="6095242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35"/>
          <p:cNvSpPr/>
          <p:nvPr/>
        </p:nvSpPr>
        <p:spPr>
          <a:xfrm>
            <a:off x="6794887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135"/>
          <p:cNvSpPr/>
          <p:nvPr/>
        </p:nvSpPr>
        <p:spPr>
          <a:xfrm>
            <a:off x="7494532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135"/>
          <p:cNvSpPr/>
          <p:nvPr/>
        </p:nvSpPr>
        <p:spPr>
          <a:xfrm>
            <a:off x="8194177" y="1737102"/>
            <a:ext cx="1350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135"/>
          <p:cNvSpPr/>
          <p:nvPr/>
        </p:nvSpPr>
        <p:spPr>
          <a:xfrm>
            <a:off x="1883525" y="745225"/>
            <a:ext cx="2148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135"/>
          <p:cNvSpPr/>
          <p:nvPr/>
        </p:nvSpPr>
        <p:spPr>
          <a:xfrm>
            <a:off x="4024054" y="745225"/>
            <a:ext cx="5160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135"/>
          <p:cNvSpPr/>
          <p:nvPr/>
        </p:nvSpPr>
        <p:spPr>
          <a:xfrm>
            <a:off x="7456126" y="745225"/>
            <a:ext cx="360600" cy="74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135"/>
          <p:cNvSpPr/>
          <p:nvPr/>
        </p:nvSpPr>
        <p:spPr>
          <a:xfrm>
            <a:off x="3961650" y="745225"/>
            <a:ext cx="624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135"/>
          <p:cNvSpPr/>
          <p:nvPr/>
        </p:nvSpPr>
        <p:spPr>
          <a:xfrm>
            <a:off x="7393725" y="745225"/>
            <a:ext cx="624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135"/>
          <p:cNvSpPr/>
          <p:nvPr/>
        </p:nvSpPr>
        <p:spPr>
          <a:xfrm>
            <a:off x="1821125" y="745225"/>
            <a:ext cx="62400" cy="74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135"/>
          <p:cNvSpPr txBox="1"/>
          <p:nvPr/>
        </p:nvSpPr>
        <p:spPr>
          <a:xfrm>
            <a:off x="3425" y="4002250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fixed length</a:t>
            </a:r>
            <a:endParaRPr/>
          </a:p>
        </p:txBody>
      </p:sp>
      <p:sp>
        <p:nvSpPr>
          <p:cNvPr id="1751" name="Google Shape;1751;p135"/>
          <p:cNvSpPr txBox="1"/>
          <p:nvPr/>
        </p:nvSpPr>
        <p:spPr>
          <a:xfrm>
            <a:off x="0" y="2922425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skip init with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functional sim</a:t>
            </a:r>
            <a:endParaRPr/>
          </a:p>
        </p:txBody>
      </p:sp>
      <p:sp>
        <p:nvSpPr>
          <p:cNvPr id="1752" name="Google Shape;1752;p135"/>
          <p:cNvSpPr txBox="1"/>
          <p:nvPr/>
        </p:nvSpPr>
        <p:spPr>
          <a:xfrm>
            <a:off x="-13725" y="1808000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uniform sampling</a:t>
            </a:r>
            <a:endParaRPr/>
          </a:p>
        </p:txBody>
      </p:sp>
      <p:sp>
        <p:nvSpPr>
          <p:cNvPr id="1753" name="Google Shape;1753;p135"/>
          <p:cNvSpPr txBox="1"/>
          <p:nvPr/>
        </p:nvSpPr>
        <p:spPr>
          <a:xfrm>
            <a:off x="-13725" y="817400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135"/>
          <p:cNvSpPr txBox="1"/>
          <p:nvPr/>
        </p:nvSpPr>
        <p:spPr>
          <a:xfrm>
            <a:off x="-13725" y="817400"/>
            <a:ext cx="13326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“mode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sampling”</a:t>
            </a:r>
            <a:endParaRPr/>
          </a:p>
        </p:txBody>
      </p:sp>
      <p:sp>
        <p:nvSpPr>
          <p:cNvPr id="1755" name="Google Shape;1755;p135"/>
          <p:cNvSpPr/>
          <p:nvPr/>
        </p:nvSpPr>
        <p:spPr>
          <a:xfrm>
            <a:off x="2955063" y="2811525"/>
            <a:ext cx="5137800" cy="1488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6D9EEB"/>
                </a:solidFill>
              </a:rPr>
              <a:t>Profile</a:t>
            </a:r>
            <a:r>
              <a:rPr lang="nl" sz="1800">
                <a:solidFill>
                  <a:schemeClr val="dk1"/>
                </a:solidFill>
              </a:rPr>
              <a:t> for modes in the application, </a:t>
            </a:r>
            <a:endParaRPr sz="18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1"/>
                </a:solidFill>
              </a:rPr>
              <a:t>and </a:t>
            </a:r>
            <a:r>
              <a:rPr lang="nl" sz="1800">
                <a:solidFill>
                  <a:srgbClr val="6D9EEB"/>
                </a:solidFill>
              </a:rPr>
              <a:t>select representative windows</a:t>
            </a:r>
            <a:r>
              <a:rPr lang="nl" sz="1800">
                <a:solidFill>
                  <a:schemeClr val="dk1"/>
                </a:solidFill>
              </a:rPr>
              <a:t>. </a:t>
            </a:r>
            <a:endParaRPr sz="18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1"/>
                </a:solidFill>
              </a:rPr>
              <a:t>Typically the window size can be larger, </a:t>
            </a:r>
            <a:endParaRPr sz="18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1"/>
                </a:solidFill>
              </a:rPr>
              <a:t>so less windows + warm-up is required</a:t>
            </a:r>
            <a:endParaRPr sz="1800">
              <a:solidFill>
                <a:srgbClr val="6D9EEB"/>
              </a:solidFill>
            </a:endParaRPr>
          </a:p>
        </p:txBody>
      </p:sp>
      <p:cxnSp>
        <p:nvCxnSpPr>
          <p:cNvPr id="1756" name="Google Shape;1756;p135"/>
          <p:cNvCxnSpPr>
            <a:endCxn id="1745" idx="2"/>
          </p:cNvCxnSpPr>
          <p:nvPr/>
        </p:nvCxnSpPr>
        <p:spPr>
          <a:xfrm rot="10800000">
            <a:off x="4282054" y="1487725"/>
            <a:ext cx="764400" cy="1398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57" name="Google Shape;1757;p135"/>
          <p:cNvCxnSpPr>
            <a:endCxn id="1744" idx="2"/>
          </p:cNvCxnSpPr>
          <p:nvPr/>
        </p:nvCxnSpPr>
        <p:spPr>
          <a:xfrm rot="10800000">
            <a:off x="1990925" y="1487725"/>
            <a:ext cx="2827200" cy="1433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58" name="Google Shape;1758;p135"/>
          <p:cNvCxnSpPr>
            <a:endCxn id="1748" idx="2"/>
          </p:cNvCxnSpPr>
          <p:nvPr/>
        </p:nvCxnSpPr>
        <p:spPr>
          <a:xfrm rot="10800000" flipH="1">
            <a:off x="5198925" y="1487725"/>
            <a:ext cx="2226000" cy="1385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p136"/>
          <p:cNvSpPr txBox="1">
            <a:spLocks noGrp="1"/>
          </p:cNvSpPr>
          <p:nvPr>
            <p:ph type="title"/>
          </p:nvPr>
        </p:nvSpPr>
        <p:spPr>
          <a:xfrm>
            <a:off x="311700" y="57350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Summary</a:t>
            </a:r>
            <a:endParaRPr/>
          </a:p>
        </p:txBody>
      </p:sp>
      <p:sp>
        <p:nvSpPr>
          <p:cNvPr id="1764" name="Google Shape;1764;p136"/>
          <p:cNvSpPr txBox="1">
            <a:spLocks noGrp="1"/>
          </p:cNvSpPr>
          <p:nvPr>
            <p:ph type="body" idx="1"/>
          </p:nvPr>
        </p:nvSpPr>
        <p:spPr>
          <a:xfrm>
            <a:off x="222400" y="668350"/>
            <a:ext cx="5598300" cy="41709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Why Simulators </a:t>
            </a:r>
            <a:endParaRPr/>
          </a:p>
          <a:p>
            <a:pPr marL="914400" lvl="1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More accurate than models</a:t>
            </a:r>
            <a:endParaRPr/>
          </a:p>
          <a:p>
            <a:pPr marL="914400" lvl="1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Cheaper than building hardware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Simulation detail</a:t>
            </a:r>
            <a:endParaRPr/>
          </a:p>
          <a:p>
            <a:pPr marL="914400" lvl="1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Full-System vs User-level</a:t>
            </a:r>
            <a:endParaRPr/>
          </a:p>
          <a:p>
            <a:pPr marL="914400" lvl="1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Functional vs Cycle Accurate (micro-arch.) vs Gate-Level</a:t>
            </a:r>
            <a:endParaRPr/>
          </a:p>
          <a:p>
            <a:pPr marL="914400" lvl="1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Execution- vs Trace-driven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/>
              <a:t>(Fast) Multiprocessor Simulation</a:t>
            </a:r>
            <a:endParaRPr/>
          </a:p>
          <a:p>
            <a:pPr marL="914400" lvl="1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Discrete event</a:t>
            </a:r>
            <a:endParaRPr/>
          </a:p>
          <a:p>
            <a:pPr marL="914400" lvl="1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Quantum</a:t>
            </a:r>
            <a:endParaRPr/>
          </a:p>
          <a:p>
            <a:pPr marL="914400" lvl="1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slack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Workload Sampling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Summary (</a:t>
            </a:r>
            <a:r>
              <a:rPr lang="nl">
                <a:solidFill>
                  <a:srgbClr val="EA9999"/>
                </a:solidFill>
              </a:rPr>
              <a:t>the meta lecture</a:t>
            </a:r>
            <a:r>
              <a:rPr lang="nl"/>
              <a:t>)</a:t>
            </a:r>
            <a:endParaRPr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9" name="Google Shape;1769;p137" descr="her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020625" y="3025227"/>
            <a:ext cx="2055050" cy="186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0" name="Google Shape;1770;p137"/>
          <p:cNvSpPr/>
          <p:nvPr/>
        </p:nvSpPr>
        <p:spPr>
          <a:xfrm>
            <a:off x="6288400" y="570000"/>
            <a:ext cx="2588400" cy="3594300"/>
          </a:xfrm>
          <a:prstGeom prst="wedgeRoundRectCallout">
            <a:avLst>
              <a:gd name="adj1" fmla="val -59846"/>
              <a:gd name="adj2" fmla="val 23137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You can read about all of this in your 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3C78D8"/>
                </a:solidFill>
              </a:rPr>
              <a:t>textbook, chapter 9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1" name="Google Shape;1771;p137"/>
          <p:cNvSpPr txBox="1">
            <a:spLocks noGrp="1"/>
          </p:cNvSpPr>
          <p:nvPr>
            <p:ph type="title"/>
          </p:nvPr>
        </p:nvSpPr>
        <p:spPr>
          <a:xfrm>
            <a:off x="311700" y="57350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Summary</a:t>
            </a:r>
            <a:endParaRPr/>
          </a:p>
        </p:txBody>
      </p:sp>
      <p:sp>
        <p:nvSpPr>
          <p:cNvPr id="1772" name="Google Shape;1772;p137"/>
          <p:cNvSpPr txBox="1">
            <a:spLocks noGrp="1"/>
          </p:cNvSpPr>
          <p:nvPr>
            <p:ph type="body" idx="1"/>
          </p:nvPr>
        </p:nvSpPr>
        <p:spPr>
          <a:xfrm>
            <a:off x="222400" y="668350"/>
            <a:ext cx="5598300" cy="41709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Why Simulators </a:t>
            </a:r>
            <a:endParaRPr/>
          </a:p>
          <a:p>
            <a:pPr marL="914400" lvl="1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More accurate than models</a:t>
            </a:r>
            <a:endParaRPr/>
          </a:p>
          <a:p>
            <a:pPr marL="914400" lvl="1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Cheaper than building hardware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Simulation detail</a:t>
            </a:r>
            <a:endParaRPr/>
          </a:p>
          <a:p>
            <a:pPr marL="914400" lvl="1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Full-System vs User-level</a:t>
            </a:r>
            <a:endParaRPr/>
          </a:p>
          <a:p>
            <a:pPr marL="914400" lvl="1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Functional vs Cycle Accurate (micro-arch.) vs Gate-Level</a:t>
            </a:r>
            <a:endParaRPr/>
          </a:p>
          <a:p>
            <a:pPr marL="914400" lvl="1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Execution- vs Trace-driven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/>
              <a:t>(Fast) Multiprocessor Simulation</a:t>
            </a:r>
            <a:endParaRPr/>
          </a:p>
          <a:p>
            <a:pPr marL="914400" lvl="1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Discrete event</a:t>
            </a:r>
            <a:endParaRPr/>
          </a:p>
          <a:p>
            <a:pPr marL="914400" lvl="1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Quantum</a:t>
            </a:r>
            <a:endParaRPr/>
          </a:p>
          <a:p>
            <a:pPr marL="914400" lvl="1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slack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Workload Sampling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Summary (</a:t>
            </a:r>
            <a:r>
              <a:rPr lang="nl">
                <a:solidFill>
                  <a:srgbClr val="EA9999"/>
                </a:solidFill>
              </a:rPr>
              <a:t>the meta lecture</a:t>
            </a:r>
            <a:r>
              <a:rPr lang="nl"/>
              <a:t>)</a:t>
            </a:r>
            <a:endParaRPr/>
          </a:p>
        </p:txBody>
      </p:sp>
      <p:pic>
        <p:nvPicPr>
          <p:cNvPr id="1773" name="Google Shape;1773;p137" descr="978052188675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5350" y="1712175"/>
            <a:ext cx="1714500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>
            <a:spLocks noGrp="1"/>
          </p:cNvSpPr>
          <p:nvPr>
            <p:ph type="title"/>
          </p:nvPr>
        </p:nvSpPr>
        <p:spPr>
          <a:xfrm>
            <a:off x="311700" y="117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Why Simulators?</a:t>
            </a:r>
            <a:endParaRPr/>
          </a:p>
        </p:txBody>
      </p:sp>
      <p:grpSp>
        <p:nvGrpSpPr>
          <p:cNvPr id="212" name="Google Shape;212;p33"/>
          <p:cNvGrpSpPr/>
          <p:nvPr/>
        </p:nvGrpSpPr>
        <p:grpSpPr>
          <a:xfrm>
            <a:off x="617093" y="573875"/>
            <a:ext cx="4727888" cy="4531550"/>
            <a:chOff x="2118143" y="667025"/>
            <a:chExt cx="4727888" cy="4531550"/>
          </a:xfrm>
        </p:grpSpPr>
        <p:sp>
          <p:nvSpPr>
            <p:cNvPr id="213" name="Google Shape;213;p33"/>
            <p:cNvSpPr txBox="1"/>
            <p:nvPr/>
          </p:nvSpPr>
          <p:spPr>
            <a:xfrm>
              <a:off x="4303225" y="4747975"/>
              <a:ext cx="2265300" cy="45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 sz="1800" b="1">
                  <a:solidFill>
                    <a:srgbClr val="6D9EEB"/>
                  </a:solidFill>
                </a:rPr>
                <a:t>Harm</a:t>
              </a:r>
              <a:endParaRPr sz="1800" b="1">
                <a:solidFill>
                  <a:srgbClr val="6D9EEB"/>
                </a:solidFill>
              </a:endParaRPr>
            </a:p>
          </p:txBody>
        </p:sp>
        <p:grpSp>
          <p:nvGrpSpPr>
            <p:cNvPr id="214" name="Google Shape;214;p33"/>
            <p:cNvGrpSpPr/>
            <p:nvPr/>
          </p:nvGrpSpPr>
          <p:grpSpPr>
            <a:xfrm>
              <a:off x="2118143" y="667025"/>
              <a:ext cx="4727888" cy="4284975"/>
              <a:chOff x="3739000" y="743225"/>
              <a:chExt cx="4727888" cy="4284975"/>
            </a:xfrm>
          </p:grpSpPr>
          <p:cxnSp>
            <p:nvCxnSpPr>
              <p:cNvPr id="215" name="Google Shape;215;p33"/>
              <p:cNvCxnSpPr/>
              <p:nvPr/>
            </p:nvCxnSpPr>
            <p:spPr>
              <a:xfrm rot="10800000">
                <a:off x="3739000" y="2944275"/>
                <a:ext cx="4076100" cy="10149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3C78D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pic>
            <p:nvPicPr>
              <p:cNvPr id="216" name="Google Shape;216;p3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739150" y="743275"/>
                <a:ext cx="3906724" cy="2201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7" name="Google Shape;217;p33" descr="friend.png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371388" y="3113675"/>
                <a:ext cx="2095500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18" name="Google Shape;218;p33"/>
              <p:cNvCxnSpPr/>
              <p:nvPr/>
            </p:nvCxnSpPr>
            <p:spPr>
              <a:xfrm rot="10800000">
                <a:off x="7645950" y="743225"/>
                <a:ext cx="286200" cy="26238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3C78D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19" name="Google Shape;219;p33"/>
          <p:cNvSpPr/>
          <p:nvPr/>
        </p:nvSpPr>
        <p:spPr>
          <a:xfrm>
            <a:off x="516425" y="757400"/>
            <a:ext cx="3022500" cy="1914300"/>
          </a:xfrm>
          <a:prstGeom prst="wedgeRoundRectCallout">
            <a:avLst>
              <a:gd name="adj1" fmla="val 48641"/>
              <a:gd name="adj2" fmla="val 77331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/>
              <a:t>Oh No! My PC is too slow to run Farming Simulator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>
            <a:spLocks noGrp="1"/>
          </p:cNvSpPr>
          <p:nvPr>
            <p:ph type="title"/>
          </p:nvPr>
        </p:nvSpPr>
        <p:spPr>
          <a:xfrm>
            <a:off x="311700" y="117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Why Simulators?</a:t>
            </a:r>
            <a:endParaRPr/>
          </a:p>
        </p:txBody>
      </p:sp>
      <p:grpSp>
        <p:nvGrpSpPr>
          <p:cNvPr id="225" name="Google Shape;225;p34"/>
          <p:cNvGrpSpPr/>
          <p:nvPr/>
        </p:nvGrpSpPr>
        <p:grpSpPr>
          <a:xfrm>
            <a:off x="617093" y="573875"/>
            <a:ext cx="4727888" cy="4531550"/>
            <a:chOff x="2118143" y="667025"/>
            <a:chExt cx="4727888" cy="4531550"/>
          </a:xfrm>
        </p:grpSpPr>
        <p:sp>
          <p:nvSpPr>
            <p:cNvPr id="226" name="Google Shape;226;p34"/>
            <p:cNvSpPr txBox="1"/>
            <p:nvPr/>
          </p:nvSpPr>
          <p:spPr>
            <a:xfrm>
              <a:off x="4303225" y="4747975"/>
              <a:ext cx="2265300" cy="45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 sz="1800" b="1">
                  <a:solidFill>
                    <a:srgbClr val="6D9EEB"/>
                  </a:solidFill>
                </a:rPr>
                <a:t>Harm</a:t>
              </a:r>
              <a:endParaRPr sz="1800" b="1">
                <a:solidFill>
                  <a:srgbClr val="6D9EEB"/>
                </a:solidFill>
              </a:endParaRPr>
            </a:p>
          </p:txBody>
        </p:sp>
        <p:grpSp>
          <p:nvGrpSpPr>
            <p:cNvPr id="227" name="Google Shape;227;p34"/>
            <p:cNvGrpSpPr/>
            <p:nvPr/>
          </p:nvGrpSpPr>
          <p:grpSpPr>
            <a:xfrm>
              <a:off x="2118143" y="667025"/>
              <a:ext cx="4727888" cy="4284975"/>
              <a:chOff x="3739000" y="743225"/>
              <a:chExt cx="4727888" cy="4284975"/>
            </a:xfrm>
          </p:grpSpPr>
          <p:cxnSp>
            <p:nvCxnSpPr>
              <p:cNvPr id="228" name="Google Shape;228;p34"/>
              <p:cNvCxnSpPr/>
              <p:nvPr/>
            </p:nvCxnSpPr>
            <p:spPr>
              <a:xfrm rot="10800000">
                <a:off x="3739000" y="2944275"/>
                <a:ext cx="4076100" cy="10149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3C78D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pic>
            <p:nvPicPr>
              <p:cNvPr id="229" name="Google Shape;229;p3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739150" y="743275"/>
                <a:ext cx="3906724" cy="2201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0" name="Google Shape;230;p34" descr="friend.png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371388" y="3113675"/>
                <a:ext cx="2095500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31" name="Google Shape;231;p34"/>
              <p:cNvCxnSpPr/>
              <p:nvPr/>
            </p:nvCxnSpPr>
            <p:spPr>
              <a:xfrm rot="10800000">
                <a:off x="7645950" y="743225"/>
                <a:ext cx="286200" cy="26238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3C78D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32" name="Google Shape;232;p34"/>
          <p:cNvSpPr/>
          <p:nvPr/>
        </p:nvSpPr>
        <p:spPr>
          <a:xfrm>
            <a:off x="516425" y="757400"/>
            <a:ext cx="3022500" cy="1914300"/>
          </a:xfrm>
          <a:prstGeom prst="wedgeRoundRectCallout">
            <a:avLst>
              <a:gd name="adj1" fmla="val 48641"/>
              <a:gd name="adj2" fmla="val 77331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/>
              <a:t>Oh No! My PC is too slow to run Farming Simulator</a:t>
            </a:r>
            <a:endParaRPr sz="2400"/>
          </a:p>
        </p:txBody>
      </p:sp>
      <p:pic>
        <p:nvPicPr>
          <p:cNvPr id="233" name="Google Shape;233;p34" descr="her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7675" y="2739352"/>
            <a:ext cx="2055050" cy="186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4"/>
          <p:cNvSpPr txBox="1"/>
          <p:nvPr/>
        </p:nvSpPr>
        <p:spPr>
          <a:xfrm>
            <a:off x="6162550" y="4498550"/>
            <a:ext cx="22653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b="1">
                <a:solidFill>
                  <a:srgbClr val="E06666"/>
                </a:solidFill>
              </a:rPr>
              <a:t>You</a:t>
            </a:r>
            <a:endParaRPr sz="1800" b="1">
              <a:solidFill>
                <a:srgbClr val="E0666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5"/>
          <p:cNvSpPr txBox="1">
            <a:spLocks noGrp="1"/>
          </p:cNvSpPr>
          <p:nvPr>
            <p:ph type="title"/>
          </p:nvPr>
        </p:nvSpPr>
        <p:spPr>
          <a:xfrm>
            <a:off x="311700" y="117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Why Simulators?</a:t>
            </a:r>
            <a:endParaRPr/>
          </a:p>
        </p:txBody>
      </p:sp>
      <p:grpSp>
        <p:nvGrpSpPr>
          <p:cNvPr id="240" name="Google Shape;240;p35"/>
          <p:cNvGrpSpPr/>
          <p:nvPr/>
        </p:nvGrpSpPr>
        <p:grpSpPr>
          <a:xfrm>
            <a:off x="617093" y="573875"/>
            <a:ext cx="4727888" cy="4531550"/>
            <a:chOff x="2118143" y="667025"/>
            <a:chExt cx="4727888" cy="4531550"/>
          </a:xfrm>
        </p:grpSpPr>
        <p:sp>
          <p:nvSpPr>
            <p:cNvPr id="241" name="Google Shape;241;p35"/>
            <p:cNvSpPr txBox="1"/>
            <p:nvPr/>
          </p:nvSpPr>
          <p:spPr>
            <a:xfrm>
              <a:off x="4303225" y="4747975"/>
              <a:ext cx="2265300" cy="45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 sz="1800" b="1">
                  <a:solidFill>
                    <a:srgbClr val="6D9EEB"/>
                  </a:solidFill>
                </a:rPr>
                <a:t>Harm</a:t>
              </a:r>
              <a:endParaRPr sz="1800" b="1">
                <a:solidFill>
                  <a:srgbClr val="6D9EEB"/>
                </a:solidFill>
              </a:endParaRPr>
            </a:p>
          </p:txBody>
        </p:sp>
        <p:grpSp>
          <p:nvGrpSpPr>
            <p:cNvPr id="242" name="Google Shape;242;p35"/>
            <p:cNvGrpSpPr/>
            <p:nvPr/>
          </p:nvGrpSpPr>
          <p:grpSpPr>
            <a:xfrm>
              <a:off x="2118143" y="667025"/>
              <a:ext cx="4727888" cy="4284975"/>
              <a:chOff x="3739000" y="743225"/>
              <a:chExt cx="4727888" cy="4284975"/>
            </a:xfrm>
          </p:grpSpPr>
          <p:cxnSp>
            <p:nvCxnSpPr>
              <p:cNvPr id="243" name="Google Shape;243;p35"/>
              <p:cNvCxnSpPr/>
              <p:nvPr/>
            </p:nvCxnSpPr>
            <p:spPr>
              <a:xfrm rot="10800000">
                <a:off x="3739000" y="2944275"/>
                <a:ext cx="4076100" cy="10149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3C78D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pic>
            <p:nvPicPr>
              <p:cNvPr id="244" name="Google Shape;244;p3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739150" y="743275"/>
                <a:ext cx="3906724" cy="2201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5" name="Google Shape;245;p35" descr="friend.png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371388" y="3113675"/>
                <a:ext cx="2095500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46" name="Google Shape;246;p35"/>
              <p:cNvCxnSpPr/>
              <p:nvPr/>
            </p:nvCxnSpPr>
            <p:spPr>
              <a:xfrm rot="10800000">
                <a:off x="7645950" y="743225"/>
                <a:ext cx="286200" cy="26238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3C78D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47" name="Google Shape;247;p35"/>
          <p:cNvSpPr/>
          <p:nvPr/>
        </p:nvSpPr>
        <p:spPr>
          <a:xfrm>
            <a:off x="516425" y="757400"/>
            <a:ext cx="3022500" cy="1914300"/>
          </a:xfrm>
          <a:prstGeom prst="wedgeRoundRectCallout">
            <a:avLst>
              <a:gd name="adj1" fmla="val 48641"/>
              <a:gd name="adj2" fmla="val 77331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/>
              <a:t>Oh No! My PC is too slow to run Farming Simulator</a:t>
            </a:r>
            <a:endParaRPr sz="2400"/>
          </a:p>
        </p:txBody>
      </p:sp>
      <p:pic>
        <p:nvPicPr>
          <p:cNvPr id="248" name="Google Shape;248;p35" descr="her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7675" y="2739352"/>
            <a:ext cx="2055050" cy="186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5"/>
          <p:cNvSpPr/>
          <p:nvPr/>
        </p:nvSpPr>
        <p:spPr>
          <a:xfrm>
            <a:off x="5474000" y="757400"/>
            <a:ext cx="2848800" cy="1571100"/>
          </a:xfrm>
          <a:prstGeom prst="wedgeRoundRectCallout">
            <a:avLst>
              <a:gd name="adj1" fmla="val 4416"/>
              <a:gd name="adj2" fmla="val 70449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/>
              <a:t>Stand back!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/>
              <a:t>I’m a </a:t>
            </a:r>
            <a:r>
              <a:rPr lang="nl" sz="2400" b="1">
                <a:solidFill>
                  <a:srgbClr val="6AA84F"/>
                </a:solidFill>
              </a:rPr>
              <a:t>computer architect</a:t>
            </a:r>
            <a:r>
              <a:rPr lang="nl" sz="2400"/>
              <a:t>!</a:t>
            </a:r>
            <a:endParaRPr sz="2400"/>
          </a:p>
        </p:txBody>
      </p:sp>
      <p:sp>
        <p:nvSpPr>
          <p:cNvPr id="250" name="Google Shape;250;p35"/>
          <p:cNvSpPr txBox="1"/>
          <p:nvPr/>
        </p:nvSpPr>
        <p:spPr>
          <a:xfrm>
            <a:off x="6162550" y="4498550"/>
            <a:ext cx="22653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b="1">
                <a:solidFill>
                  <a:srgbClr val="E06666"/>
                </a:solidFill>
              </a:rPr>
              <a:t>You</a:t>
            </a:r>
            <a:endParaRPr sz="1800" b="1">
              <a:solidFill>
                <a:srgbClr val="E06666"/>
              </a:solidFill>
            </a:endParaRPr>
          </a:p>
        </p:txBody>
      </p:sp>
      <p:cxnSp>
        <p:nvCxnSpPr>
          <p:cNvPr id="251" name="Google Shape;251;p35"/>
          <p:cNvCxnSpPr/>
          <p:nvPr/>
        </p:nvCxnSpPr>
        <p:spPr>
          <a:xfrm flipH="1">
            <a:off x="7319525" y="2739350"/>
            <a:ext cx="474900" cy="495600"/>
          </a:xfrm>
          <a:prstGeom prst="straightConnector1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2" name="Google Shape;252;p35"/>
          <p:cNvSpPr/>
          <p:nvPr/>
        </p:nvSpPr>
        <p:spPr>
          <a:xfrm>
            <a:off x="7760000" y="2650925"/>
            <a:ext cx="1294500" cy="5727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solidFill>
                  <a:srgbClr val="6AA84F"/>
                </a:solidFill>
              </a:rPr>
              <a:t>Obligatory cape</a:t>
            </a:r>
            <a:endParaRPr b="1"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6"/>
          <p:cNvSpPr txBox="1">
            <a:spLocks noGrp="1"/>
          </p:cNvSpPr>
          <p:nvPr>
            <p:ph type="title"/>
          </p:nvPr>
        </p:nvSpPr>
        <p:spPr>
          <a:xfrm>
            <a:off x="311700" y="148950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How to help Harm?</a:t>
            </a:r>
            <a:endParaRPr/>
          </a:p>
        </p:txBody>
      </p:sp>
      <p:pic>
        <p:nvPicPr>
          <p:cNvPr id="258" name="Google Shape;258;p36" descr="her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0400" y="1690050"/>
            <a:ext cx="2750325" cy="249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6"/>
          <p:cNvSpPr txBox="1"/>
          <p:nvPr/>
        </p:nvSpPr>
        <p:spPr>
          <a:xfrm>
            <a:off x="4940400" y="4183700"/>
            <a:ext cx="22653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b="1">
                <a:solidFill>
                  <a:srgbClr val="E06666"/>
                </a:solidFill>
              </a:rPr>
              <a:t>You</a:t>
            </a:r>
            <a:endParaRPr sz="2400" b="1">
              <a:solidFill>
                <a:srgbClr val="E06666"/>
              </a:solidFill>
            </a:endParaRPr>
          </a:p>
        </p:txBody>
      </p:sp>
      <p:sp>
        <p:nvSpPr>
          <p:cNvPr id="260" name="Google Shape;260;p36"/>
          <p:cNvSpPr/>
          <p:nvPr/>
        </p:nvSpPr>
        <p:spPr>
          <a:xfrm>
            <a:off x="1632350" y="1033300"/>
            <a:ext cx="3057300" cy="3649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/>
              <a:t>Of course you have </a:t>
            </a:r>
            <a:r>
              <a:rPr lang="nl" sz="2400">
                <a:solidFill>
                  <a:srgbClr val="6AA84F"/>
                </a:solidFill>
              </a:rPr>
              <a:t>many ideas</a:t>
            </a:r>
            <a:r>
              <a:rPr lang="nl" sz="2400"/>
              <a:t> on how to speed-up Harms computer.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/>
              <a:t>But </a:t>
            </a:r>
            <a:r>
              <a:rPr lang="nl" sz="2400">
                <a:solidFill>
                  <a:srgbClr val="6D9EEB"/>
                </a:solidFill>
              </a:rPr>
              <a:t>which ones</a:t>
            </a:r>
            <a:r>
              <a:rPr lang="nl" sz="2400"/>
              <a:t> should you apply?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Design Space Exploration Options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Design Space Exploration Options</a:t>
            </a:r>
            <a:endParaRPr/>
          </a:p>
        </p:txBody>
      </p:sp>
      <p:sp>
        <p:nvSpPr>
          <p:cNvPr id="271" name="Google Shape;271;p38"/>
          <p:cNvSpPr txBox="1">
            <a:spLocks noGrp="1"/>
          </p:cNvSpPr>
          <p:nvPr>
            <p:ph type="body" idx="1"/>
          </p:nvPr>
        </p:nvSpPr>
        <p:spPr>
          <a:xfrm>
            <a:off x="972725" y="1145600"/>
            <a:ext cx="8520600" cy="34164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Buy (or build) all hardware options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2" name="Google Shape;272;p38" descr="her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30825" y="1452825"/>
            <a:ext cx="1093450" cy="99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Design Space Exploration Options</a:t>
            </a:r>
            <a:endParaRPr/>
          </a:p>
        </p:txBody>
      </p:sp>
      <p:sp>
        <p:nvSpPr>
          <p:cNvPr id="278" name="Google Shape;278;p39"/>
          <p:cNvSpPr txBox="1">
            <a:spLocks noGrp="1"/>
          </p:cNvSpPr>
          <p:nvPr>
            <p:ph type="body" idx="1"/>
          </p:nvPr>
        </p:nvSpPr>
        <p:spPr>
          <a:xfrm>
            <a:off x="972725" y="1145600"/>
            <a:ext cx="8520600" cy="34164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Buy (or build) all hardware options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9" name="Google Shape;279;p39" descr="her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30825" y="1452825"/>
            <a:ext cx="1093450" cy="99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9" descr="jo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598850" y="1452825"/>
            <a:ext cx="494075" cy="13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9"/>
          <p:cNvSpPr/>
          <p:nvPr/>
        </p:nvSpPr>
        <p:spPr>
          <a:xfrm>
            <a:off x="7169625" y="938850"/>
            <a:ext cx="1230600" cy="687600"/>
          </a:xfrm>
          <a:prstGeom prst="wedgeRoundRectCallout">
            <a:avLst>
              <a:gd name="adj1" fmla="val -53856"/>
              <a:gd name="adj2" fmla="val 70868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Gee that sounds expensive...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Design Space Exploration Options</a:t>
            </a:r>
            <a:endParaRPr/>
          </a:p>
        </p:txBody>
      </p:sp>
      <p:sp>
        <p:nvSpPr>
          <p:cNvPr id="287" name="Google Shape;287;p40"/>
          <p:cNvSpPr txBox="1">
            <a:spLocks noGrp="1"/>
          </p:cNvSpPr>
          <p:nvPr>
            <p:ph type="body" idx="1"/>
          </p:nvPr>
        </p:nvSpPr>
        <p:spPr>
          <a:xfrm>
            <a:off x="972725" y="1145600"/>
            <a:ext cx="8520600" cy="34164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Buy (or build) all hardware options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Use analytical models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8" name="Google Shape;288;p40" descr="her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58350" y="2313525"/>
            <a:ext cx="1093450" cy="99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0" descr="jo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598850" y="1452825"/>
            <a:ext cx="494075" cy="135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>
            <a:spLocks noGrp="1"/>
          </p:cNvSpPr>
          <p:nvPr>
            <p:ph type="ctrTitle"/>
          </p:nvPr>
        </p:nvSpPr>
        <p:spPr>
          <a:xfrm>
            <a:off x="264875" y="60200"/>
            <a:ext cx="8520600" cy="837300"/>
          </a:xfrm>
          <a:prstGeom prst="rect">
            <a:avLst/>
          </a:prstGeom>
        </p:spPr>
        <p:txBody>
          <a:bodyPr spcFirstLastPara="1" wrap="square" lIns="82950" tIns="82950" rIns="82950" bIns="8295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600"/>
              <a:t>Processors Processing Processors</a:t>
            </a:r>
            <a:endParaRPr sz="3000"/>
          </a:p>
        </p:txBody>
      </p:sp>
      <p:sp>
        <p:nvSpPr>
          <p:cNvPr id="101" name="Google Shape;101;p23"/>
          <p:cNvSpPr txBox="1">
            <a:spLocks noGrp="1"/>
          </p:cNvSpPr>
          <p:nvPr>
            <p:ph type="subTitle" idx="1"/>
          </p:nvPr>
        </p:nvSpPr>
        <p:spPr>
          <a:xfrm>
            <a:off x="358500" y="774050"/>
            <a:ext cx="8520600" cy="7926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/>
              <a:t>The meta-lecture</a:t>
            </a:r>
            <a:endParaRPr/>
          </a:p>
        </p:txBody>
      </p:sp>
      <p:pic>
        <p:nvPicPr>
          <p:cNvPr id="102" name="Google Shape;102;p23" descr="xe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7200" y="2614047"/>
            <a:ext cx="2163600" cy="2156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p23"/>
          <p:cNvGrpSpPr/>
          <p:nvPr/>
        </p:nvGrpSpPr>
        <p:grpSpPr>
          <a:xfrm>
            <a:off x="3971000" y="1644200"/>
            <a:ext cx="3441900" cy="2108100"/>
            <a:chOff x="3971000" y="1644200"/>
            <a:chExt cx="3441900" cy="2108100"/>
          </a:xfrm>
        </p:grpSpPr>
        <p:sp>
          <p:nvSpPr>
            <p:cNvPr id="104" name="Google Shape;104;p23"/>
            <p:cNvSpPr/>
            <p:nvPr/>
          </p:nvSpPr>
          <p:spPr>
            <a:xfrm>
              <a:off x="3971000" y="1644200"/>
              <a:ext cx="3441900" cy="2108100"/>
            </a:xfrm>
            <a:prstGeom prst="cloudCallout">
              <a:avLst>
                <a:gd name="adj1" fmla="val -67354"/>
                <a:gd name="adj2" fmla="val 41679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5" name="Google Shape;105;p23" descr="pentium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31762" y="1828737"/>
              <a:ext cx="1920374" cy="17390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Design Space Exploration Options</a:t>
            </a:r>
            <a:endParaRPr/>
          </a:p>
        </p:txBody>
      </p:sp>
      <p:sp>
        <p:nvSpPr>
          <p:cNvPr id="295" name="Google Shape;295;p41"/>
          <p:cNvSpPr txBox="1">
            <a:spLocks noGrp="1"/>
          </p:cNvSpPr>
          <p:nvPr>
            <p:ph type="body" idx="1"/>
          </p:nvPr>
        </p:nvSpPr>
        <p:spPr>
          <a:xfrm>
            <a:off x="972725" y="1145600"/>
            <a:ext cx="8520600" cy="34164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Buy (or build) all hardware options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Use analytical models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6" name="Google Shape;296;p41" descr="her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58350" y="2313525"/>
            <a:ext cx="1093450" cy="99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1" descr="jo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598850" y="1452825"/>
            <a:ext cx="494075" cy="13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1"/>
          <p:cNvSpPr/>
          <p:nvPr/>
        </p:nvSpPr>
        <p:spPr>
          <a:xfrm>
            <a:off x="7169625" y="1017725"/>
            <a:ext cx="1230600" cy="608700"/>
          </a:xfrm>
          <a:prstGeom prst="wedgeRoundRectCallout">
            <a:avLst>
              <a:gd name="adj1" fmla="val -53856"/>
              <a:gd name="adj2" fmla="val 70868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How reliable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is that?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Design Space Exploration Options</a:t>
            </a:r>
            <a:endParaRPr/>
          </a:p>
        </p:txBody>
      </p:sp>
      <p:sp>
        <p:nvSpPr>
          <p:cNvPr id="304" name="Google Shape;304;p42"/>
          <p:cNvSpPr txBox="1">
            <a:spLocks noGrp="1"/>
          </p:cNvSpPr>
          <p:nvPr>
            <p:ph type="body" idx="1"/>
          </p:nvPr>
        </p:nvSpPr>
        <p:spPr>
          <a:xfrm>
            <a:off x="972725" y="1145600"/>
            <a:ext cx="8520600" cy="34164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Buy (or build) all hardware options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Use analytical models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Simulate the design points!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5" name="Google Shape;305;p42" descr="her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65275" y="3146675"/>
            <a:ext cx="1093450" cy="99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2" descr="jo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598850" y="1452825"/>
            <a:ext cx="494075" cy="135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Design Space Exploration Options</a:t>
            </a:r>
            <a:endParaRPr/>
          </a:p>
        </p:txBody>
      </p:sp>
      <p:sp>
        <p:nvSpPr>
          <p:cNvPr id="312" name="Google Shape;312;p43"/>
          <p:cNvSpPr txBox="1">
            <a:spLocks noGrp="1"/>
          </p:cNvSpPr>
          <p:nvPr>
            <p:ph type="body" idx="1"/>
          </p:nvPr>
        </p:nvSpPr>
        <p:spPr>
          <a:xfrm>
            <a:off x="972725" y="1145600"/>
            <a:ext cx="8520600" cy="34164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Buy (or build) all hardware options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Use analytical models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Simulate the design points!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3" name="Google Shape;313;p43" descr="her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65275" y="3146675"/>
            <a:ext cx="1093450" cy="99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3" descr="jo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598850" y="1452825"/>
            <a:ext cx="494075" cy="13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3"/>
          <p:cNvSpPr/>
          <p:nvPr/>
        </p:nvSpPr>
        <p:spPr>
          <a:xfrm>
            <a:off x="7092925" y="516425"/>
            <a:ext cx="1486500" cy="936300"/>
          </a:xfrm>
          <a:prstGeom prst="wedgeRoundRectCallout">
            <a:avLst>
              <a:gd name="adj1" fmla="val -53856"/>
              <a:gd name="adj2" fmla="val 70868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Hey, I </a:t>
            </a:r>
            <a:r>
              <a:rPr lang="nl" b="1">
                <a:solidFill>
                  <a:srgbClr val="6AA84F"/>
                </a:solidFill>
              </a:rPr>
              <a:t>like</a:t>
            </a:r>
            <a:r>
              <a:rPr lang="nl"/>
              <a:t> simulators, That sounds promising :)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4"/>
          <p:cNvSpPr txBox="1">
            <a:spLocks noGrp="1"/>
          </p:cNvSpPr>
          <p:nvPr>
            <p:ph type="title"/>
          </p:nvPr>
        </p:nvSpPr>
        <p:spPr>
          <a:xfrm>
            <a:off x="311700" y="103900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What to simulate for?</a:t>
            </a:r>
            <a:endParaRPr/>
          </a:p>
        </p:txBody>
      </p:sp>
      <p:sp>
        <p:nvSpPr>
          <p:cNvPr id="321" name="Google Shape;321;p44"/>
          <p:cNvSpPr txBox="1"/>
          <p:nvPr/>
        </p:nvSpPr>
        <p:spPr>
          <a:xfrm>
            <a:off x="280925" y="676600"/>
            <a:ext cx="3705600" cy="8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5"/>
          <p:cNvSpPr txBox="1">
            <a:spLocks noGrp="1"/>
          </p:cNvSpPr>
          <p:nvPr>
            <p:ph type="title"/>
          </p:nvPr>
        </p:nvSpPr>
        <p:spPr>
          <a:xfrm>
            <a:off x="311700" y="103900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What to simulate for?</a:t>
            </a:r>
            <a:endParaRPr/>
          </a:p>
        </p:txBody>
      </p:sp>
      <p:sp>
        <p:nvSpPr>
          <p:cNvPr id="327" name="Google Shape;327;p45"/>
          <p:cNvSpPr txBox="1"/>
          <p:nvPr/>
        </p:nvSpPr>
        <p:spPr>
          <a:xfrm>
            <a:off x="280925" y="676600"/>
            <a:ext cx="3705600" cy="8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 sz="1800">
                <a:solidFill>
                  <a:schemeClr val="dk2"/>
                </a:solidFill>
              </a:rPr>
              <a:t>Performance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 sz="1800">
                <a:solidFill>
                  <a:schemeClr val="dk2"/>
                </a:solidFill>
              </a:rPr>
              <a:t>Energy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 sz="1800">
                <a:solidFill>
                  <a:schemeClr val="dk2"/>
                </a:solidFill>
              </a:rPr>
              <a:t>Power (</a:t>
            </a:r>
            <a:r>
              <a:rPr lang="nl" sz="1800" b="1">
                <a:solidFill>
                  <a:schemeClr val="dk2"/>
                </a:solidFill>
              </a:rPr>
              <a:t>!=Energy</a:t>
            </a:r>
            <a:r>
              <a:rPr lang="nl" sz="1800">
                <a:solidFill>
                  <a:schemeClr val="dk2"/>
                </a:solidFill>
              </a:rPr>
              <a:t>)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 sz="1800">
                <a:solidFill>
                  <a:schemeClr val="dk2"/>
                </a:solidFill>
              </a:rPr>
              <a:t>Thermal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6"/>
          <p:cNvSpPr txBox="1">
            <a:spLocks noGrp="1"/>
          </p:cNvSpPr>
          <p:nvPr>
            <p:ph type="title"/>
          </p:nvPr>
        </p:nvSpPr>
        <p:spPr>
          <a:xfrm>
            <a:off x="311700" y="103900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What to simulate for?</a:t>
            </a:r>
            <a:endParaRPr/>
          </a:p>
        </p:txBody>
      </p:sp>
      <p:sp>
        <p:nvSpPr>
          <p:cNvPr id="333" name="Google Shape;333;p46"/>
          <p:cNvSpPr txBox="1">
            <a:spLocks noGrp="1"/>
          </p:cNvSpPr>
          <p:nvPr>
            <p:ph type="title"/>
          </p:nvPr>
        </p:nvSpPr>
        <p:spPr>
          <a:xfrm>
            <a:off x="311700" y="213577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What details to simulate?</a:t>
            </a:r>
            <a:endParaRPr/>
          </a:p>
        </p:txBody>
      </p:sp>
      <p:sp>
        <p:nvSpPr>
          <p:cNvPr id="334" name="Google Shape;334;p46"/>
          <p:cNvSpPr txBox="1"/>
          <p:nvPr/>
        </p:nvSpPr>
        <p:spPr>
          <a:xfrm>
            <a:off x="280925" y="676600"/>
            <a:ext cx="3705600" cy="8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 sz="1800">
                <a:solidFill>
                  <a:schemeClr val="dk2"/>
                </a:solidFill>
              </a:rPr>
              <a:t>Performance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 sz="1800">
                <a:solidFill>
                  <a:schemeClr val="dk2"/>
                </a:solidFill>
              </a:rPr>
              <a:t>Energy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 sz="1800">
                <a:solidFill>
                  <a:schemeClr val="dk2"/>
                </a:solidFill>
              </a:rPr>
              <a:t>Power (</a:t>
            </a:r>
            <a:r>
              <a:rPr lang="nl" sz="1800" b="1">
                <a:solidFill>
                  <a:schemeClr val="dk2"/>
                </a:solidFill>
              </a:rPr>
              <a:t>!=Energy</a:t>
            </a:r>
            <a:r>
              <a:rPr lang="nl" sz="1800">
                <a:solidFill>
                  <a:schemeClr val="dk2"/>
                </a:solidFill>
              </a:rPr>
              <a:t>)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 sz="1800">
                <a:solidFill>
                  <a:schemeClr val="dk2"/>
                </a:solidFill>
              </a:rPr>
              <a:t>Thermal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7"/>
          <p:cNvSpPr txBox="1">
            <a:spLocks noGrp="1"/>
          </p:cNvSpPr>
          <p:nvPr>
            <p:ph type="title"/>
          </p:nvPr>
        </p:nvSpPr>
        <p:spPr>
          <a:xfrm>
            <a:off x="311700" y="103900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What to simulate for?</a:t>
            </a:r>
            <a:endParaRPr/>
          </a:p>
        </p:txBody>
      </p:sp>
      <p:sp>
        <p:nvSpPr>
          <p:cNvPr id="340" name="Google Shape;340;p47"/>
          <p:cNvSpPr txBox="1">
            <a:spLocks noGrp="1"/>
          </p:cNvSpPr>
          <p:nvPr>
            <p:ph type="body" idx="1"/>
          </p:nvPr>
        </p:nvSpPr>
        <p:spPr>
          <a:xfrm>
            <a:off x="311700" y="2708475"/>
            <a:ext cx="8520600" cy="34164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Cycle accurate vs Functionality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Caches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Full operating system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Disk accesses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Background tasks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...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7"/>
          <p:cNvSpPr txBox="1">
            <a:spLocks noGrp="1"/>
          </p:cNvSpPr>
          <p:nvPr>
            <p:ph type="title"/>
          </p:nvPr>
        </p:nvSpPr>
        <p:spPr>
          <a:xfrm>
            <a:off x="311700" y="213577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What details to simulate?</a:t>
            </a:r>
            <a:endParaRPr/>
          </a:p>
        </p:txBody>
      </p:sp>
      <p:sp>
        <p:nvSpPr>
          <p:cNvPr id="342" name="Google Shape;342;p47"/>
          <p:cNvSpPr txBox="1"/>
          <p:nvPr/>
        </p:nvSpPr>
        <p:spPr>
          <a:xfrm>
            <a:off x="280925" y="676600"/>
            <a:ext cx="3705600" cy="8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 sz="1800">
                <a:solidFill>
                  <a:schemeClr val="dk2"/>
                </a:solidFill>
              </a:rPr>
              <a:t>Performance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 sz="1800">
                <a:solidFill>
                  <a:schemeClr val="dk2"/>
                </a:solidFill>
              </a:rPr>
              <a:t>Energy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 sz="1800">
                <a:solidFill>
                  <a:schemeClr val="dk2"/>
                </a:solidFill>
              </a:rPr>
              <a:t>Power (</a:t>
            </a:r>
            <a:r>
              <a:rPr lang="nl" sz="1800" b="1">
                <a:solidFill>
                  <a:schemeClr val="dk2"/>
                </a:solidFill>
              </a:rPr>
              <a:t>!=Energy</a:t>
            </a:r>
            <a:r>
              <a:rPr lang="nl" sz="1800">
                <a:solidFill>
                  <a:schemeClr val="dk2"/>
                </a:solidFill>
              </a:rPr>
              <a:t>)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 sz="1800">
                <a:solidFill>
                  <a:schemeClr val="dk2"/>
                </a:solidFill>
              </a:rPr>
              <a:t>Thermal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8"/>
          <p:cNvSpPr txBox="1">
            <a:spLocks noGrp="1"/>
          </p:cNvSpPr>
          <p:nvPr>
            <p:ph type="title"/>
          </p:nvPr>
        </p:nvSpPr>
        <p:spPr>
          <a:xfrm>
            <a:off x="311700" y="103900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What to simulate for?</a:t>
            </a:r>
            <a:endParaRPr/>
          </a:p>
        </p:txBody>
      </p:sp>
      <p:sp>
        <p:nvSpPr>
          <p:cNvPr id="348" name="Google Shape;348;p48"/>
          <p:cNvSpPr txBox="1">
            <a:spLocks noGrp="1"/>
          </p:cNvSpPr>
          <p:nvPr>
            <p:ph type="body" idx="1"/>
          </p:nvPr>
        </p:nvSpPr>
        <p:spPr>
          <a:xfrm>
            <a:off x="311700" y="2708475"/>
            <a:ext cx="8520600" cy="34164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Cycle accurate vs Functionality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Caches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Full operating system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Disk accesses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Background tasks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...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48"/>
          <p:cNvSpPr txBox="1">
            <a:spLocks noGrp="1"/>
          </p:cNvSpPr>
          <p:nvPr>
            <p:ph type="title"/>
          </p:nvPr>
        </p:nvSpPr>
        <p:spPr>
          <a:xfrm>
            <a:off x="311700" y="213577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What details to simulate?</a:t>
            </a:r>
            <a:endParaRPr/>
          </a:p>
        </p:txBody>
      </p:sp>
      <p:sp>
        <p:nvSpPr>
          <p:cNvPr id="350" name="Google Shape;350;p48"/>
          <p:cNvSpPr txBox="1"/>
          <p:nvPr/>
        </p:nvSpPr>
        <p:spPr>
          <a:xfrm>
            <a:off x="280925" y="676600"/>
            <a:ext cx="3705600" cy="8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 sz="1800">
                <a:solidFill>
                  <a:schemeClr val="dk2"/>
                </a:solidFill>
              </a:rPr>
              <a:t>Performance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 sz="1800">
                <a:solidFill>
                  <a:schemeClr val="dk2"/>
                </a:solidFill>
              </a:rPr>
              <a:t>Energy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 sz="1800">
                <a:solidFill>
                  <a:schemeClr val="dk2"/>
                </a:solidFill>
              </a:rPr>
              <a:t>Power (</a:t>
            </a:r>
            <a:r>
              <a:rPr lang="nl" sz="1800" b="1">
                <a:solidFill>
                  <a:schemeClr val="dk2"/>
                </a:solidFill>
              </a:rPr>
              <a:t>!=Energy</a:t>
            </a:r>
            <a:r>
              <a:rPr lang="nl" sz="1800">
                <a:solidFill>
                  <a:schemeClr val="dk2"/>
                </a:solidFill>
              </a:rPr>
              <a:t>)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 sz="1800">
                <a:solidFill>
                  <a:schemeClr val="dk2"/>
                </a:solidFill>
              </a:rPr>
              <a:t>Thermal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351" name="Google Shape;351;p48"/>
          <p:cNvPicPr preferRelativeResize="0"/>
          <p:nvPr/>
        </p:nvPicPr>
        <p:blipFill rotWithShape="1">
          <a:blip r:embed="rId3">
            <a:alphaModFix/>
          </a:blip>
          <a:srcRect l="882"/>
          <a:stretch/>
        </p:blipFill>
        <p:spPr>
          <a:xfrm>
            <a:off x="5003000" y="993525"/>
            <a:ext cx="3775800" cy="28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solidFill>
                  <a:srgbClr val="E06666"/>
                </a:solidFill>
              </a:rPr>
              <a:t>All the details</a:t>
            </a:r>
            <a:r>
              <a:rPr lang="nl"/>
              <a:t>: RTL Simulation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solidFill>
                  <a:srgbClr val="E06666"/>
                </a:solidFill>
              </a:rPr>
              <a:t>All the details</a:t>
            </a:r>
            <a:r>
              <a:rPr lang="nl"/>
              <a:t>: RTL Simulation</a:t>
            </a:r>
            <a:endParaRPr/>
          </a:p>
        </p:txBody>
      </p:sp>
      <p:sp>
        <p:nvSpPr>
          <p:cNvPr id="362" name="Google Shape;362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02100" cy="24126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Simulate at </a:t>
            </a:r>
            <a:r>
              <a:rPr lang="nl" b="1">
                <a:solidFill>
                  <a:srgbClr val="3C78D8"/>
                </a:solidFill>
              </a:rPr>
              <a:t>gate level</a:t>
            </a:r>
            <a:r>
              <a:rPr lang="nl"/>
              <a:t>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>
            <a:spLocks noGrp="1"/>
          </p:cNvSpPr>
          <p:nvPr>
            <p:ph type="title"/>
          </p:nvPr>
        </p:nvSpPr>
        <p:spPr>
          <a:xfrm>
            <a:off x="311700" y="117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Why Simulators?</a:t>
            </a:r>
            <a:endParaRPr/>
          </a:p>
        </p:txBody>
      </p:sp>
      <p:pic>
        <p:nvPicPr>
          <p:cNvPr id="111" name="Google Shape;111;p24" descr="jo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750" y="2731875"/>
            <a:ext cx="618400" cy="1696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24"/>
          <p:cNvCxnSpPr/>
          <p:nvPr/>
        </p:nvCxnSpPr>
        <p:spPr>
          <a:xfrm>
            <a:off x="1260075" y="1962375"/>
            <a:ext cx="0" cy="654300"/>
          </a:xfrm>
          <a:prstGeom prst="straightConnector1">
            <a:avLst/>
          </a:prstGeom>
          <a:noFill/>
          <a:ln w="28575" cap="flat" cmpd="sng">
            <a:solidFill>
              <a:srgbClr val="6D9EEB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3" name="Google Shape;113;p24"/>
          <p:cNvSpPr txBox="1"/>
          <p:nvPr/>
        </p:nvSpPr>
        <p:spPr>
          <a:xfrm>
            <a:off x="127425" y="1462025"/>
            <a:ext cx="22653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b="1">
                <a:solidFill>
                  <a:srgbClr val="6D9EEB"/>
                </a:solidFill>
              </a:rPr>
              <a:t>Your Friend Harm</a:t>
            </a:r>
            <a:endParaRPr sz="1800" b="1">
              <a:solidFill>
                <a:srgbClr val="6D9EEB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solidFill>
                  <a:srgbClr val="E06666"/>
                </a:solidFill>
              </a:rPr>
              <a:t>All the details</a:t>
            </a:r>
            <a:r>
              <a:rPr lang="nl"/>
              <a:t>: RTL Simulation</a:t>
            </a:r>
            <a:endParaRPr/>
          </a:p>
        </p:txBody>
      </p:sp>
      <p:sp>
        <p:nvSpPr>
          <p:cNvPr id="368" name="Google Shape;368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02100" cy="24126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Simulate at </a:t>
            </a:r>
            <a:r>
              <a:rPr lang="nl" b="1">
                <a:solidFill>
                  <a:srgbClr val="3C78D8"/>
                </a:solidFill>
              </a:rPr>
              <a:t>gate level</a:t>
            </a:r>
            <a:r>
              <a:rPr lang="nl"/>
              <a:t>: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nl"/>
              <a:t>modelsim/questasim (Mentor)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nl"/>
              <a:t>ncsim (Cadence)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nl"/>
              <a:t>VCS (Synopsys)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nl"/>
              <a:t>Icarus Verilog (Open Source!)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nl"/>
              <a:t>...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solidFill>
                  <a:srgbClr val="E06666"/>
                </a:solidFill>
              </a:rPr>
              <a:t>All the details</a:t>
            </a:r>
            <a:r>
              <a:rPr lang="nl"/>
              <a:t>: RTL Simulation</a:t>
            </a:r>
            <a:endParaRPr/>
          </a:p>
        </p:txBody>
      </p:sp>
      <p:sp>
        <p:nvSpPr>
          <p:cNvPr id="374" name="Google Shape;374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02100" cy="24126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Simulate at </a:t>
            </a:r>
            <a:r>
              <a:rPr lang="nl" b="1">
                <a:solidFill>
                  <a:srgbClr val="3C78D8"/>
                </a:solidFill>
              </a:rPr>
              <a:t>gate level</a:t>
            </a:r>
            <a:r>
              <a:rPr lang="nl"/>
              <a:t>: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nl"/>
              <a:t>modelsim/questasim (Mentor)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nl"/>
              <a:t>ncsim (Cadence)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nl"/>
              <a:t>VCS (Synopsys)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nl"/>
              <a:t>Icarus Verilog (Open Source!)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nl"/>
              <a:t>...</a:t>
            </a:r>
            <a:endParaRPr/>
          </a:p>
        </p:txBody>
      </p:sp>
      <p:sp>
        <p:nvSpPr>
          <p:cNvPr id="375" name="Google Shape;375;p52"/>
          <p:cNvSpPr txBox="1">
            <a:spLocks noGrp="1"/>
          </p:cNvSpPr>
          <p:nvPr>
            <p:ph type="body" idx="1"/>
          </p:nvPr>
        </p:nvSpPr>
        <p:spPr>
          <a:xfrm>
            <a:off x="4990825" y="1077450"/>
            <a:ext cx="3902100" cy="24126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6AA84F"/>
                </a:solidFill>
              </a:rPr>
              <a:t>Advantages</a:t>
            </a:r>
            <a:r>
              <a:rPr lang="nl"/>
              <a:t>: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nl"/>
              <a:t>No need to build a custom simulator if you need RTL to build hardware anyway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nl"/>
              <a:t>Highest level of precision and detail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solidFill>
                  <a:srgbClr val="E06666"/>
                </a:solidFill>
              </a:rPr>
              <a:t>All the details</a:t>
            </a:r>
            <a:r>
              <a:rPr lang="nl"/>
              <a:t>: RTL Simulation</a:t>
            </a:r>
            <a:endParaRPr/>
          </a:p>
        </p:txBody>
      </p:sp>
      <p:sp>
        <p:nvSpPr>
          <p:cNvPr id="381" name="Google Shape;381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02100" cy="24126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Simulate at </a:t>
            </a:r>
            <a:r>
              <a:rPr lang="nl" b="1">
                <a:solidFill>
                  <a:srgbClr val="3C78D8"/>
                </a:solidFill>
              </a:rPr>
              <a:t>gate level</a:t>
            </a:r>
            <a:r>
              <a:rPr lang="nl"/>
              <a:t>: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nl"/>
              <a:t>modelsim/questasim (Mentor)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nl"/>
              <a:t>ncsim (Cadence)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nl"/>
              <a:t>VCS (Synopsys)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nl"/>
              <a:t>Icarus Verilog (Open Source!)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nl"/>
              <a:t>...</a:t>
            </a:r>
            <a:endParaRPr/>
          </a:p>
        </p:txBody>
      </p:sp>
      <p:sp>
        <p:nvSpPr>
          <p:cNvPr id="382" name="Google Shape;382;p53"/>
          <p:cNvSpPr txBox="1">
            <a:spLocks noGrp="1"/>
          </p:cNvSpPr>
          <p:nvPr>
            <p:ph type="body" idx="1"/>
          </p:nvPr>
        </p:nvSpPr>
        <p:spPr>
          <a:xfrm>
            <a:off x="4990825" y="1077450"/>
            <a:ext cx="3902100" cy="24126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6AA84F"/>
                </a:solidFill>
              </a:rPr>
              <a:t>Advantages</a:t>
            </a:r>
            <a:r>
              <a:rPr lang="nl"/>
              <a:t>: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nl"/>
              <a:t>No need to build a custom simulator if you need RTL to build hardware anyway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nl"/>
              <a:t>Highest level of precision and detail</a:t>
            </a:r>
            <a:endParaRPr/>
          </a:p>
        </p:txBody>
      </p:sp>
      <p:sp>
        <p:nvSpPr>
          <p:cNvPr id="383" name="Google Shape;383;p53"/>
          <p:cNvSpPr txBox="1">
            <a:spLocks noGrp="1"/>
          </p:cNvSpPr>
          <p:nvPr>
            <p:ph type="body" idx="1"/>
          </p:nvPr>
        </p:nvSpPr>
        <p:spPr>
          <a:xfrm>
            <a:off x="4990825" y="2955500"/>
            <a:ext cx="3902100" cy="24126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E06666"/>
                </a:solidFill>
              </a:rPr>
              <a:t>Disadvantage</a:t>
            </a:r>
            <a:r>
              <a:rPr lang="nl"/>
              <a:t>: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nl">
                <a:solidFill>
                  <a:srgbClr val="E06666"/>
                </a:solidFill>
              </a:rPr>
              <a:t>Horribly</a:t>
            </a:r>
            <a:r>
              <a:rPr lang="nl"/>
              <a:t> slow for realistic designs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solidFill>
                  <a:srgbClr val="E06666"/>
                </a:solidFill>
              </a:rPr>
              <a:t>All the details</a:t>
            </a:r>
            <a:r>
              <a:rPr lang="nl"/>
              <a:t>: RTL Simulation</a:t>
            </a:r>
            <a:endParaRPr/>
          </a:p>
        </p:txBody>
      </p:sp>
      <p:sp>
        <p:nvSpPr>
          <p:cNvPr id="389" name="Google Shape;389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02100" cy="24126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Simulate at </a:t>
            </a:r>
            <a:r>
              <a:rPr lang="nl" b="1">
                <a:solidFill>
                  <a:srgbClr val="3C78D8"/>
                </a:solidFill>
              </a:rPr>
              <a:t>gate level</a:t>
            </a:r>
            <a:r>
              <a:rPr lang="nl"/>
              <a:t>: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nl"/>
              <a:t>modelsim/questasim (Mentor)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nl"/>
              <a:t>ncsim (Cadence)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nl"/>
              <a:t>VCS (Synopsys)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nl"/>
              <a:t>Icarus Verilog (Open Source!)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nl"/>
              <a:t>...</a:t>
            </a:r>
            <a:endParaRPr/>
          </a:p>
        </p:txBody>
      </p:sp>
      <p:sp>
        <p:nvSpPr>
          <p:cNvPr id="390" name="Google Shape;390;p54"/>
          <p:cNvSpPr txBox="1">
            <a:spLocks noGrp="1"/>
          </p:cNvSpPr>
          <p:nvPr>
            <p:ph type="body" idx="1"/>
          </p:nvPr>
        </p:nvSpPr>
        <p:spPr>
          <a:xfrm>
            <a:off x="4990825" y="1077450"/>
            <a:ext cx="3902100" cy="24126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6AA84F"/>
                </a:solidFill>
              </a:rPr>
              <a:t>Advantages</a:t>
            </a:r>
            <a:r>
              <a:rPr lang="nl"/>
              <a:t>: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nl"/>
              <a:t>No need to build a custom simulator if you need RTL to build hardware anyway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nl"/>
              <a:t>Highest level of precision and detail</a:t>
            </a:r>
            <a:endParaRPr/>
          </a:p>
        </p:txBody>
      </p:sp>
      <p:sp>
        <p:nvSpPr>
          <p:cNvPr id="391" name="Google Shape;391;p54"/>
          <p:cNvSpPr txBox="1">
            <a:spLocks noGrp="1"/>
          </p:cNvSpPr>
          <p:nvPr>
            <p:ph type="body" idx="1"/>
          </p:nvPr>
        </p:nvSpPr>
        <p:spPr>
          <a:xfrm>
            <a:off x="4990825" y="2955500"/>
            <a:ext cx="3902100" cy="24126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E06666"/>
                </a:solidFill>
              </a:rPr>
              <a:t>Disadvantage</a:t>
            </a:r>
            <a:r>
              <a:rPr lang="nl"/>
              <a:t>: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nl">
                <a:solidFill>
                  <a:srgbClr val="E06666"/>
                </a:solidFill>
              </a:rPr>
              <a:t>Horribly</a:t>
            </a:r>
            <a:r>
              <a:rPr lang="nl"/>
              <a:t> slow for realistic designs</a:t>
            </a:r>
            <a:endParaRPr/>
          </a:p>
        </p:txBody>
      </p:sp>
      <p:sp>
        <p:nvSpPr>
          <p:cNvPr id="392" name="Google Shape;392;p54"/>
          <p:cNvSpPr/>
          <p:nvPr/>
        </p:nvSpPr>
        <p:spPr>
          <a:xfrm>
            <a:off x="571500" y="3594250"/>
            <a:ext cx="4123800" cy="912000"/>
          </a:xfrm>
          <a:prstGeom prst="wedgeRoundRectCallout">
            <a:avLst>
              <a:gd name="adj1" fmla="val 68216"/>
              <a:gd name="adj2" fmla="val 21724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Nvidia GPU with &gt; 1 Billion transistors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Small tests take </a:t>
            </a:r>
            <a:r>
              <a:rPr lang="nl" sz="1800">
                <a:solidFill>
                  <a:srgbClr val="E06666"/>
                </a:solidFill>
              </a:rPr>
              <a:t>over 8 hours</a:t>
            </a:r>
            <a:r>
              <a:rPr lang="nl" sz="1800"/>
              <a:t>! [1]</a:t>
            </a:r>
            <a:endParaRPr sz="1800"/>
          </a:p>
        </p:txBody>
      </p:sp>
      <p:sp>
        <p:nvSpPr>
          <p:cNvPr id="393" name="Google Shape;393;p54"/>
          <p:cNvSpPr txBox="1"/>
          <p:nvPr/>
        </p:nvSpPr>
        <p:spPr>
          <a:xfrm>
            <a:off x="0" y="4789050"/>
            <a:ext cx="4220400" cy="2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</a:rPr>
              <a:t>[1] http://www.deepchip.com/items/0523-04.html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55" descr="compil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3225" y="741025"/>
            <a:ext cx="3933825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55"/>
          <p:cNvSpPr txBox="1"/>
          <p:nvPr/>
        </p:nvSpPr>
        <p:spPr>
          <a:xfrm>
            <a:off x="0" y="4809075"/>
            <a:ext cx="41442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modified from http://xkcd.com/303/</a:t>
            </a:r>
            <a:endParaRPr/>
          </a:p>
        </p:txBody>
      </p:sp>
      <p:sp>
        <p:nvSpPr>
          <p:cNvPr id="400" name="Google Shape;400;p55"/>
          <p:cNvSpPr/>
          <p:nvPr/>
        </p:nvSpPr>
        <p:spPr>
          <a:xfrm>
            <a:off x="3758975" y="2876075"/>
            <a:ext cx="822600" cy="18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5"/>
          <p:cNvSpPr txBox="1"/>
          <p:nvPr/>
        </p:nvSpPr>
        <p:spPr>
          <a:xfrm>
            <a:off x="3613195" y="2714175"/>
            <a:ext cx="23610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latin typeface="Indie Flower"/>
                <a:ea typeface="Indie Flower"/>
                <a:cs typeface="Indie Flower"/>
                <a:sym typeface="Indie Flower"/>
              </a:rPr>
              <a:t>Simulating!</a:t>
            </a:r>
            <a:endParaRPr sz="18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402" name="Google Shape;402;p55"/>
          <p:cNvSpPr/>
          <p:nvPr/>
        </p:nvSpPr>
        <p:spPr>
          <a:xfrm>
            <a:off x="4427400" y="1494150"/>
            <a:ext cx="1136100" cy="300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5"/>
          <p:cNvSpPr txBox="1"/>
          <p:nvPr/>
        </p:nvSpPr>
        <p:spPr>
          <a:xfrm>
            <a:off x="4309800" y="1356250"/>
            <a:ext cx="15753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latin typeface="Indie Flower"/>
                <a:ea typeface="Indie Flower"/>
                <a:cs typeface="Indie Flower"/>
                <a:sym typeface="Indie Flower"/>
              </a:rPr>
              <a:t>Simulating</a:t>
            </a:r>
            <a:endParaRPr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404" name="Google Shape;404;p55"/>
          <p:cNvSpPr/>
          <p:nvPr/>
        </p:nvSpPr>
        <p:spPr>
          <a:xfrm>
            <a:off x="3718200" y="902000"/>
            <a:ext cx="1383900" cy="268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55"/>
          <p:cNvSpPr txBox="1"/>
          <p:nvPr/>
        </p:nvSpPr>
        <p:spPr>
          <a:xfrm>
            <a:off x="3606314" y="844496"/>
            <a:ext cx="23610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latin typeface="Indie Flower"/>
                <a:ea typeface="Indie Flower"/>
                <a:cs typeface="Indie Flower"/>
                <a:sym typeface="Indie Flower"/>
              </a:rPr>
              <a:t>Computer Architect</a:t>
            </a:r>
            <a:endParaRPr b="1"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6"/>
          <p:cNvSpPr txBox="1">
            <a:spLocks noGrp="1"/>
          </p:cNvSpPr>
          <p:nvPr>
            <p:ph type="title"/>
          </p:nvPr>
        </p:nvSpPr>
        <p:spPr>
          <a:xfrm>
            <a:off x="311700" y="310900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Slightly less horribly slow: Hardware Emulation</a:t>
            </a:r>
            <a:endParaRPr/>
          </a:p>
        </p:txBody>
      </p:sp>
      <p:sp>
        <p:nvSpPr>
          <p:cNvPr id="411" name="Google Shape;411;p56"/>
          <p:cNvSpPr/>
          <p:nvPr/>
        </p:nvSpPr>
        <p:spPr>
          <a:xfrm>
            <a:off x="1113800" y="1459475"/>
            <a:ext cx="1837500" cy="1750200"/>
          </a:xfrm>
          <a:prstGeom prst="snip1Rect">
            <a:avLst>
              <a:gd name="adj" fmla="val 16667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RTL description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of Target Architecture</a:t>
            </a:r>
            <a:endParaRPr sz="1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7"/>
          <p:cNvSpPr txBox="1">
            <a:spLocks noGrp="1"/>
          </p:cNvSpPr>
          <p:nvPr>
            <p:ph type="title"/>
          </p:nvPr>
        </p:nvSpPr>
        <p:spPr>
          <a:xfrm>
            <a:off x="311700" y="310900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Slightly less horribly slow: Hardware Emulation</a:t>
            </a:r>
            <a:endParaRPr/>
          </a:p>
        </p:txBody>
      </p:sp>
      <p:pic>
        <p:nvPicPr>
          <p:cNvPr id="417" name="Google Shape;417;p57" descr="300px-Altera_StratixIVGX_FPG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4402" y="1615101"/>
            <a:ext cx="2355175" cy="1577975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57"/>
          <p:cNvSpPr/>
          <p:nvPr/>
        </p:nvSpPr>
        <p:spPr>
          <a:xfrm>
            <a:off x="1113800" y="1459475"/>
            <a:ext cx="1837500" cy="1750200"/>
          </a:xfrm>
          <a:prstGeom prst="snip1Rect">
            <a:avLst>
              <a:gd name="adj" fmla="val 16667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RTL description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of Target Architecture</a:t>
            </a:r>
            <a:endParaRPr sz="1800"/>
          </a:p>
        </p:txBody>
      </p:sp>
      <p:sp>
        <p:nvSpPr>
          <p:cNvPr id="419" name="Google Shape;419;p57"/>
          <p:cNvSpPr/>
          <p:nvPr/>
        </p:nvSpPr>
        <p:spPr>
          <a:xfrm>
            <a:off x="3441350" y="1958150"/>
            <a:ext cx="1837500" cy="891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Synthesize for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FPGA (</a:t>
            </a:r>
            <a:r>
              <a:rPr lang="nl">
                <a:solidFill>
                  <a:srgbClr val="E06666"/>
                </a:solidFill>
              </a:rPr>
              <a:t>slow</a:t>
            </a:r>
            <a:r>
              <a:rPr lang="nl"/>
              <a:t>)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8"/>
          <p:cNvSpPr txBox="1">
            <a:spLocks noGrp="1"/>
          </p:cNvSpPr>
          <p:nvPr>
            <p:ph type="title"/>
          </p:nvPr>
        </p:nvSpPr>
        <p:spPr>
          <a:xfrm>
            <a:off x="311700" y="310900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Slightly less horribly slow: Hardware Emulation</a:t>
            </a:r>
            <a:endParaRPr/>
          </a:p>
        </p:txBody>
      </p:sp>
      <p:pic>
        <p:nvPicPr>
          <p:cNvPr id="425" name="Google Shape;425;p58" descr="300px-Altera_StratixIVGX_FPG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4402" y="1615101"/>
            <a:ext cx="2355175" cy="1577975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58"/>
          <p:cNvSpPr/>
          <p:nvPr/>
        </p:nvSpPr>
        <p:spPr>
          <a:xfrm>
            <a:off x="1113800" y="1459475"/>
            <a:ext cx="1837500" cy="1750200"/>
          </a:xfrm>
          <a:prstGeom prst="snip1Rect">
            <a:avLst>
              <a:gd name="adj" fmla="val 16667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RTL description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of Target Architecture</a:t>
            </a:r>
            <a:endParaRPr sz="1800"/>
          </a:p>
        </p:txBody>
      </p:sp>
      <p:sp>
        <p:nvSpPr>
          <p:cNvPr id="427" name="Google Shape;427;p58"/>
          <p:cNvSpPr/>
          <p:nvPr/>
        </p:nvSpPr>
        <p:spPr>
          <a:xfrm>
            <a:off x="3441350" y="1958150"/>
            <a:ext cx="1837500" cy="891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Synthesize for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FPGA (</a:t>
            </a:r>
            <a:r>
              <a:rPr lang="nl">
                <a:solidFill>
                  <a:srgbClr val="E06666"/>
                </a:solidFill>
              </a:rPr>
              <a:t>slow</a:t>
            </a:r>
            <a:r>
              <a:rPr lang="nl"/>
              <a:t>)</a:t>
            </a:r>
            <a:endParaRPr/>
          </a:p>
        </p:txBody>
      </p:sp>
      <p:sp>
        <p:nvSpPr>
          <p:cNvPr id="428" name="Google Shape;428;p58"/>
          <p:cNvSpPr/>
          <p:nvPr/>
        </p:nvSpPr>
        <p:spPr>
          <a:xfrm>
            <a:off x="4472900" y="3567600"/>
            <a:ext cx="2266500" cy="1334400"/>
          </a:xfrm>
          <a:prstGeom prst="wedgeRoundRectCallout">
            <a:avLst>
              <a:gd name="adj1" fmla="val 37874"/>
              <a:gd name="adj2" fmla="val -77138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Emulate on FPGA (</a:t>
            </a:r>
            <a:r>
              <a:rPr lang="nl">
                <a:solidFill>
                  <a:srgbClr val="93C47D"/>
                </a:solidFill>
              </a:rPr>
              <a:t>fast!</a:t>
            </a:r>
            <a:r>
              <a:rPr lang="nl"/>
              <a:t>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Note: instrumentation required to get detailed information out!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Levels of detail in Simulation</a:t>
            </a:r>
            <a:endParaRPr/>
          </a:p>
        </p:txBody>
      </p:sp>
      <p:sp>
        <p:nvSpPr>
          <p:cNvPr id="434" name="Google Shape;434;p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Full-System versus User-level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Cycle Accurate versus Functional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Execution- versus Trace-driven</a:t>
            </a:r>
            <a:endParaRPr/>
          </a:p>
        </p:txBody>
      </p:sp>
      <p:pic>
        <p:nvPicPr>
          <p:cNvPr id="435" name="Google Shape;435;p59" descr="bunn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6000" y="3468425"/>
            <a:ext cx="4591050" cy="10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0"/>
          <p:cNvSpPr txBox="1">
            <a:spLocks noGrp="1"/>
          </p:cNvSpPr>
          <p:nvPr>
            <p:ph type="title"/>
          </p:nvPr>
        </p:nvSpPr>
        <p:spPr>
          <a:xfrm>
            <a:off x="311700" y="-8862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Full-system versus User-Level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60"/>
          <p:cNvSpPr txBox="1"/>
          <p:nvPr/>
        </p:nvSpPr>
        <p:spPr>
          <a:xfrm>
            <a:off x="311700" y="349225"/>
            <a:ext cx="41604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400">
                <a:solidFill>
                  <a:schemeClr val="dk2"/>
                </a:solidFill>
              </a:rPr>
              <a:t>To OS or not to OS?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/>
          <p:nvPr/>
        </p:nvSpPr>
        <p:spPr>
          <a:xfrm>
            <a:off x="1531125" y="771625"/>
            <a:ext cx="3849000" cy="2127600"/>
          </a:xfrm>
          <a:prstGeom prst="cloudCallout">
            <a:avLst>
              <a:gd name="adj1" fmla="val -45236"/>
              <a:gd name="adj2" fmla="val 56799"/>
            </a:avLst>
          </a:prstGeom>
          <a:solidFill>
            <a:srgbClr val="EFEFEF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title"/>
          </p:nvPr>
        </p:nvSpPr>
        <p:spPr>
          <a:xfrm>
            <a:off x="311700" y="117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Why Simulators?</a:t>
            </a:r>
            <a:endParaRPr/>
          </a:p>
        </p:txBody>
      </p:sp>
      <p:pic>
        <p:nvPicPr>
          <p:cNvPr id="120" name="Google Shape;120;p25" descr="jo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750" y="2731875"/>
            <a:ext cx="618400" cy="169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5"/>
          <p:cNvSpPr txBox="1"/>
          <p:nvPr/>
        </p:nvSpPr>
        <p:spPr>
          <a:xfrm>
            <a:off x="27300" y="4347075"/>
            <a:ext cx="22653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b="1">
                <a:solidFill>
                  <a:srgbClr val="6D9EEB"/>
                </a:solidFill>
              </a:rPr>
              <a:t>Harm</a:t>
            </a:r>
            <a:endParaRPr sz="1800" b="1">
              <a:solidFill>
                <a:srgbClr val="6D9EEB"/>
              </a:solidFill>
            </a:endParaRPr>
          </a:p>
        </p:txBody>
      </p:sp>
      <p:pic>
        <p:nvPicPr>
          <p:cNvPr id="122" name="Google Shape;122;p25" descr="tracto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8375" y="957225"/>
            <a:ext cx="2256900" cy="186628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5"/>
          <p:cNvSpPr/>
          <p:nvPr/>
        </p:nvSpPr>
        <p:spPr>
          <a:xfrm>
            <a:off x="2019350" y="1266125"/>
            <a:ext cx="618300" cy="618300"/>
          </a:xfrm>
          <a:prstGeom prst="heart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5"/>
          <p:cNvSpPr txBox="1"/>
          <p:nvPr/>
        </p:nvSpPr>
        <p:spPr>
          <a:xfrm>
            <a:off x="2210175" y="2890450"/>
            <a:ext cx="28677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b="1">
                <a:solidFill>
                  <a:srgbClr val="6D9EEB"/>
                </a:solidFill>
              </a:rPr>
              <a:t>Harm </a:t>
            </a:r>
            <a:r>
              <a:rPr lang="nl" sz="1800" b="1">
                <a:solidFill>
                  <a:srgbClr val="EA9999"/>
                </a:solidFill>
              </a:rPr>
              <a:t>Loves</a:t>
            </a:r>
            <a:r>
              <a:rPr lang="nl" sz="1800" b="1">
                <a:solidFill>
                  <a:srgbClr val="6D9EEB"/>
                </a:solidFill>
              </a:rPr>
              <a:t> Tractors</a:t>
            </a:r>
            <a:endParaRPr sz="1800" b="1">
              <a:solidFill>
                <a:srgbClr val="6D9EEB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1"/>
          <p:cNvSpPr txBox="1">
            <a:spLocks noGrp="1"/>
          </p:cNvSpPr>
          <p:nvPr>
            <p:ph type="title"/>
          </p:nvPr>
        </p:nvSpPr>
        <p:spPr>
          <a:xfrm>
            <a:off x="311700" y="-8862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Full-system versus User-Level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7" name="Google Shape;447;p61" descr="fullsyste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050" y="917050"/>
            <a:ext cx="2483799" cy="362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61"/>
          <p:cNvSpPr txBox="1"/>
          <p:nvPr/>
        </p:nvSpPr>
        <p:spPr>
          <a:xfrm>
            <a:off x="311700" y="349225"/>
            <a:ext cx="41604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nl" sz="2400">
                <a:solidFill>
                  <a:schemeClr val="dk2"/>
                </a:solidFill>
              </a:rPr>
              <a:t>To OS or not to OS?</a:t>
            </a:r>
            <a:endParaRPr sz="2400"/>
          </a:p>
        </p:txBody>
      </p:sp>
      <p:sp>
        <p:nvSpPr>
          <p:cNvPr id="449" name="Google Shape;449;p61"/>
          <p:cNvSpPr txBox="1">
            <a:spLocks noGrp="1"/>
          </p:cNvSpPr>
          <p:nvPr>
            <p:ph type="body" idx="1"/>
          </p:nvPr>
        </p:nvSpPr>
        <p:spPr>
          <a:xfrm>
            <a:off x="1437775" y="4542250"/>
            <a:ext cx="1404600" cy="3747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Full-System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2"/>
          <p:cNvSpPr txBox="1">
            <a:spLocks noGrp="1"/>
          </p:cNvSpPr>
          <p:nvPr>
            <p:ph type="title"/>
          </p:nvPr>
        </p:nvSpPr>
        <p:spPr>
          <a:xfrm>
            <a:off x="311700" y="-8862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Full-system versus User-Level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5" name="Google Shape;455;p62" descr="fullsyste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050" y="917050"/>
            <a:ext cx="2483799" cy="362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62"/>
          <p:cNvSpPr txBox="1"/>
          <p:nvPr/>
        </p:nvSpPr>
        <p:spPr>
          <a:xfrm>
            <a:off x="311700" y="349225"/>
            <a:ext cx="41604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nl" sz="2400">
                <a:solidFill>
                  <a:schemeClr val="dk2"/>
                </a:solidFill>
              </a:rPr>
              <a:t>To OS or not to OS?</a:t>
            </a:r>
            <a:endParaRPr sz="2400"/>
          </a:p>
        </p:txBody>
      </p:sp>
      <p:sp>
        <p:nvSpPr>
          <p:cNvPr id="457" name="Google Shape;457;p62"/>
          <p:cNvSpPr txBox="1">
            <a:spLocks noGrp="1"/>
          </p:cNvSpPr>
          <p:nvPr>
            <p:ph type="body" idx="1"/>
          </p:nvPr>
        </p:nvSpPr>
        <p:spPr>
          <a:xfrm>
            <a:off x="1437775" y="4542250"/>
            <a:ext cx="1404600" cy="3747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Full-System</a:t>
            </a:r>
            <a:endParaRPr/>
          </a:p>
        </p:txBody>
      </p:sp>
      <p:pic>
        <p:nvPicPr>
          <p:cNvPr id="458" name="Google Shape;458;p62" descr="allthething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1825" y="4260600"/>
            <a:ext cx="1357499" cy="8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3"/>
          <p:cNvSpPr txBox="1">
            <a:spLocks noGrp="1"/>
          </p:cNvSpPr>
          <p:nvPr>
            <p:ph type="title"/>
          </p:nvPr>
        </p:nvSpPr>
        <p:spPr>
          <a:xfrm>
            <a:off x="311700" y="-8862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Full-system versus User-Level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63"/>
          <p:cNvSpPr txBox="1">
            <a:spLocks noGrp="1"/>
          </p:cNvSpPr>
          <p:nvPr>
            <p:ph type="body" idx="1"/>
          </p:nvPr>
        </p:nvSpPr>
        <p:spPr>
          <a:xfrm>
            <a:off x="6435575" y="4542250"/>
            <a:ext cx="1404600" cy="3747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User-Level</a:t>
            </a:r>
            <a:endParaRPr/>
          </a:p>
        </p:txBody>
      </p:sp>
      <p:pic>
        <p:nvPicPr>
          <p:cNvPr id="465" name="Google Shape;465;p63" descr="userleve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4374" y="1100563"/>
            <a:ext cx="2317675" cy="289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63" descr="fullsyste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6050" y="917050"/>
            <a:ext cx="2483799" cy="362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63"/>
          <p:cNvSpPr txBox="1"/>
          <p:nvPr/>
        </p:nvSpPr>
        <p:spPr>
          <a:xfrm>
            <a:off x="311700" y="349225"/>
            <a:ext cx="41604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nl" sz="2400">
                <a:solidFill>
                  <a:schemeClr val="dk2"/>
                </a:solidFill>
              </a:rPr>
              <a:t>To OS or not to OS?</a:t>
            </a:r>
            <a:endParaRPr sz="2400"/>
          </a:p>
        </p:txBody>
      </p:sp>
      <p:sp>
        <p:nvSpPr>
          <p:cNvPr id="468" name="Google Shape;468;p63"/>
          <p:cNvSpPr txBox="1">
            <a:spLocks noGrp="1"/>
          </p:cNvSpPr>
          <p:nvPr>
            <p:ph type="body" idx="1"/>
          </p:nvPr>
        </p:nvSpPr>
        <p:spPr>
          <a:xfrm>
            <a:off x="1437775" y="4542250"/>
            <a:ext cx="1404600" cy="3747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Full-System</a:t>
            </a:r>
            <a:endParaRPr/>
          </a:p>
        </p:txBody>
      </p:sp>
      <p:pic>
        <p:nvPicPr>
          <p:cNvPr id="469" name="Google Shape;469;p63" descr="allthethings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1825" y="4260600"/>
            <a:ext cx="1357499" cy="8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4"/>
          <p:cNvSpPr txBox="1">
            <a:spLocks noGrp="1"/>
          </p:cNvSpPr>
          <p:nvPr>
            <p:ph type="body" idx="1"/>
          </p:nvPr>
        </p:nvSpPr>
        <p:spPr>
          <a:xfrm>
            <a:off x="371900" y="931750"/>
            <a:ext cx="8520600" cy="3416400"/>
          </a:xfrm>
          <a:prstGeom prst="rect">
            <a:avLst/>
          </a:prstGeom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Famous example: </a:t>
            </a:r>
            <a:r>
              <a:rPr lang="nl" b="1"/>
              <a:t>Simple Scalar [1]</a:t>
            </a:r>
            <a:endParaRPr b="1">
              <a:solidFill>
                <a:srgbClr val="6AA84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6AA84F"/>
                </a:solidFill>
              </a:rPr>
              <a:t>Advantages</a:t>
            </a:r>
            <a:endParaRPr>
              <a:solidFill>
                <a:srgbClr val="6AA84F"/>
              </a:solidFill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Fast to develop and update to new architectures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Usually ‘accurate enough’ </a:t>
            </a:r>
            <a:endParaRPr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E06666"/>
                </a:solidFill>
              </a:rPr>
              <a:t>Disadvantages</a:t>
            </a:r>
            <a:endParaRPr>
              <a:solidFill>
                <a:srgbClr val="E06666"/>
              </a:solidFill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Any time spent in the OS is not modelled accurately. Can have severe impact, database applications spent 20-30% of their time in OS mode.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64"/>
          <p:cNvSpPr txBox="1">
            <a:spLocks noGrp="1"/>
          </p:cNvSpPr>
          <p:nvPr>
            <p:ph type="title"/>
          </p:nvPr>
        </p:nvSpPr>
        <p:spPr>
          <a:xfrm>
            <a:off x="3534000" y="196100"/>
            <a:ext cx="20760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User-Level</a:t>
            </a:r>
            <a:endParaRPr/>
          </a:p>
        </p:txBody>
      </p:sp>
      <p:sp>
        <p:nvSpPr>
          <p:cNvPr id="476" name="Google Shape;476;p64"/>
          <p:cNvSpPr txBox="1"/>
          <p:nvPr/>
        </p:nvSpPr>
        <p:spPr>
          <a:xfrm>
            <a:off x="151475" y="4723475"/>
            <a:ext cx="30708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[1] http://www.simplescalar.com/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5"/>
          <p:cNvSpPr txBox="1">
            <a:spLocks noGrp="1"/>
          </p:cNvSpPr>
          <p:nvPr>
            <p:ph type="title"/>
          </p:nvPr>
        </p:nvSpPr>
        <p:spPr>
          <a:xfrm>
            <a:off x="311700" y="3702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Cycle Accurate versus Functional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6"/>
          <p:cNvSpPr txBox="1">
            <a:spLocks noGrp="1"/>
          </p:cNvSpPr>
          <p:nvPr>
            <p:ph type="title"/>
          </p:nvPr>
        </p:nvSpPr>
        <p:spPr>
          <a:xfrm>
            <a:off x="311700" y="3702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Cycle Accurate versus Functional</a:t>
            </a:r>
            <a:endParaRPr/>
          </a:p>
        </p:txBody>
      </p:sp>
      <p:pic>
        <p:nvPicPr>
          <p:cNvPr id="487" name="Google Shape;487;p66" descr="funcvscycleaccurate.png"/>
          <p:cNvPicPr preferRelativeResize="0"/>
          <p:nvPr/>
        </p:nvPicPr>
        <p:blipFill rotWithShape="1">
          <a:blip r:embed="rId3">
            <a:alphaModFix/>
          </a:blip>
          <a:srcRect l="50246"/>
          <a:stretch/>
        </p:blipFill>
        <p:spPr>
          <a:xfrm>
            <a:off x="311699" y="661263"/>
            <a:ext cx="4303402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66"/>
          <p:cNvSpPr txBox="1">
            <a:spLocks noGrp="1"/>
          </p:cNvSpPr>
          <p:nvPr>
            <p:ph type="body" idx="1"/>
          </p:nvPr>
        </p:nvSpPr>
        <p:spPr>
          <a:xfrm>
            <a:off x="1357525" y="4533775"/>
            <a:ext cx="1953300" cy="3747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Cycle Accurate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7"/>
          <p:cNvSpPr txBox="1">
            <a:spLocks noGrp="1"/>
          </p:cNvSpPr>
          <p:nvPr>
            <p:ph type="title"/>
          </p:nvPr>
        </p:nvSpPr>
        <p:spPr>
          <a:xfrm>
            <a:off x="311700" y="3702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Cycle Accurate versus Functional</a:t>
            </a:r>
            <a:endParaRPr/>
          </a:p>
        </p:txBody>
      </p:sp>
      <p:pic>
        <p:nvPicPr>
          <p:cNvPr id="494" name="Google Shape;494;p67" descr="funcvscycleaccurate.png"/>
          <p:cNvPicPr preferRelativeResize="0"/>
          <p:nvPr/>
        </p:nvPicPr>
        <p:blipFill rotWithShape="1">
          <a:blip r:embed="rId3">
            <a:alphaModFix/>
          </a:blip>
          <a:srcRect l="50246"/>
          <a:stretch/>
        </p:blipFill>
        <p:spPr>
          <a:xfrm>
            <a:off x="311699" y="661263"/>
            <a:ext cx="4303402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67"/>
          <p:cNvSpPr txBox="1">
            <a:spLocks noGrp="1"/>
          </p:cNvSpPr>
          <p:nvPr>
            <p:ph type="body" idx="1"/>
          </p:nvPr>
        </p:nvSpPr>
        <p:spPr>
          <a:xfrm>
            <a:off x="1357525" y="4533775"/>
            <a:ext cx="1953300" cy="3747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Cycle Accurate</a:t>
            </a:r>
            <a:endParaRPr/>
          </a:p>
        </p:txBody>
      </p:sp>
      <p:pic>
        <p:nvPicPr>
          <p:cNvPr id="496" name="Google Shape;496;p67" descr="allthething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2075" y="4260600"/>
            <a:ext cx="1357499" cy="8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8"/>
          <p:cNvSpPr txBox="1">
            <a:spLocks noGrp="1"/>
          </p:cNvSpPr>
          <p:nvPr>
            <p:ph type="title"/>
          </p:nvPr>
        </p:nvSpPr>
        <p:spPr>
          <a:xfrm>
            <a:off x="311700" y="3702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Cycle Accurate versus Functional</a:t>
            </a:r>
            <a:endParaRPr/>
          </a:p>
        </p:txBody>
      </p:sp>
      <p:pic>
        <p:nvPicPr>
          <p:cNvPr id="502" name="Google Shape;502;p68" descr="funcvscycleaccurate.png"/>
          <p:cNvPicPr preferRelativeResize="0"/>
          <p:nvPr/>
        </p:nvPicPr>
        <p:blipFill rotWithShape="1">
          <a:blip r:embed="rId3">
            <a:alphaModFix/>
          </a:blip>
          <a:srcRect l="1189" r="50247"/>
          <a:stretch/>
        </p:blipFill>
        <p:spPr>
          <a:xfrm>
            <a:off x="4829150" y="661275"/>
            <a:ext cx="4200399" cy="38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68" descr="funcvscycleaccurate.png"/>
          <p:cNvPicPr preferRelativeResize="0"/>
          <p:nvPr/>
        </p:nvPicPr>
        <p:blipFill rotWithShape="1">
          <a:blip r:embed="rId3">
            <a:alphaModFix/>
          </a:blip>
          <a:srcRect l="50246"/>
          <a:stretch/>
        </p:blipFill>
        <p:spPr>
          <a:xfrm>
            <a:off x="311699" y="661263"/>
            <a:ext cx="4303402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68"/>
          <p:cNvSpPr txBox="1">
            <a:spLocks noGrp="1"/>
          </p:cNvSpPr>
          <p:nvPr>
            <p:ph type="body" idx="1"/>
          </p:nvPr>
        </p:nvSpPr>
        <p:spPr>
          <a:xfrm>
            <a:off x="1357525" y="4533775"/>
            <a:ext cx="1953300" cy="3747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Cycle Accurate</a:t>
            </a:r>
            <a:endParaRPr/>
          </a:p>
        </p:txBody>
      </p:sp>
      <p:sp>
        <p:nvSpPr>
          <p:cNvPr id="505" name="Google Shape;505;p68"/>
          <p:cNvSpPr txBox="1">
            <a:spLocks noGrp="1"/>
          </p:cNvSpPr>
          <p:nvPr>
            <p:ph type="body" idx="1"/>
          </p:nvPr>
        </p:nvSpPr>
        <p:spPr>
          <a:xfrm>
            <a:off x="5698299" y="4533775"/>
            <a:ext cx="1953300" cy="3747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Functional</a:t>
            </a:r>
            <a:endParaRPr/>
          </a:p>
        </p:txBody>
      </p:sp>
      <p:pic>
        <p:nvPicPr>
          <p:cNvPr id="506" name="Google Shape;506;p68" descr="allthething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2075" y="4260600"/>
            <a:ext cx="1357499" cy="8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9"/>
          <p:cNvSpPr txBox="1">
            <a:spLocks noGrp="1"/>
          </p:cNvSpPr>
          <p:nvPr>
            <p:ph type="body" idx="1"/>
          </p:nvPr>
        </p:nvSpPr>
        <p:spPr>
          <a:xfrm>
            <a:off x="311700" y="959675"/>
            <a:ext cx="8520600" cy="38439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/>
              <a:t>Functional - </a:t>
            </a:r>
            <a:r>
              <a:rPr lang="nl" b="1">
                <a:solidFill>
                  <a:srgbClr val="E06666"/>
                </a:solidFill>
              </a:rPr>
              <a:t>no/limited</a:t>
            </a:r>
            <a:r>
              <a:rPr lang="nl" b="1"/>
              <a:t> model of the micro architecture</a:t>
            </a:r>
            <a:endParaRPr b="1"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An (add) instruction of the target can be translated to an (add) instruction on the host, and be simulated that way.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Example 1: Simple Scalar </a:t>
            </a:r>
            <a:r>
              <a:rPr lang="nl" u="sng"/>
              <a:t>sim-fast</a:t>
            </a:r>
            <a:endParaRPr u="sng"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Example 2: </a:t>
            </a:r>
            <a:r>
              <a:rPr lang="nl">
                <a:solidFill>
                  <a:srgbClr val="3C78D8"/>
                </a:solidFill>
              </a:rPr>
              <a:t>QEMU</a:t>
            </a:r>
            <a:r>
              <a:rPr lang="nl"/>
              <a:t>, Full-system emulator using </a:t>
            </a:r>
            <a:r>
              <a:rPr lang="nl">
                <a:solidFill>
                  <a:srgbClr val="3C78D8"/>
                </a:solidFill>
              </a:rPr>
              <a:t>dynamic translation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b="1"/>
              <a:t>Cycle Accurate - </a:t>
            </a:r>
            <a:r>
              <a:rPr lang="nl" b="1">
                <a:solidFill>
                  <a:srgbClr val="6AA84F"/>
                </a:solidFill>
              </a:rPr>
              <a:t>includes</a:t>
            </a:r>
            <a:r>
              <a:rPr lang="nl" b="1"/>
              <a:t> model of the micro architecture</a:t>
            </a:r>
            <a:endParaRPr b="1"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Block resources in the pipeline when instruction executes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Use target branch predictor scheme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Out-of-order execution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Example: Simple Scalar </a:t>
            </a:r>
            <a:r>
              <a:rPr lang="nl" u="sng"/>
              <a:t>sim-outorder</a:t>
            </a:r>
            <a:endParaRPr u="sng"/>
          </a:p>
        </p:txBody>
      </p:sp>
      <p:grpSp>
        <p:nvGrpSpPr>
          <p:cNvPr id="512" name="Google Shape;512;p69"/>
          <p:cNvGrpSpPr/>
          <p:nvPr/>
        </p:nvGrpSpPr>
        <p:grpSpPr>
          <a:xfrm>
            <a:off x="5551725" y="4041325"/>
            <a:ext cx="1266729" cy="715800"/>
            <a:chOff x="5627925" y="3812725"/>
            <a:chExt cx="1266729" cy="715800"/>
          </a:xfrm>
        </p:grpSpPr>
        <p:sp>
          <p:nvSpPr>
            <p:cNvPr id="513" name="Google Shape;513;p69"/>
            <p:cNvSpPr/>
            <p:nvPr/>
          </p:nvSpPr>
          <p:spPr>
            <a:xfrm>
              <a:off x="5627925" y="3812725"/>
              <a:ext cx="160500" cy="715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69"/>
            <p:cNvSpPr/>
            <p:nvPr/>
          </p:nvSpPr>
          <p:spPr>
            <a:xfrm>
              <a:off x="6734154" y="3812725"/>
              <a:ext cx="160500" cy="715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15" name="Google Shape;515;p69"/>
            <p:cNvCxnSpPr/>
            <p:nvPr/>
          </p:nvCxnSpPr>
          <p:spPr>
            <a:xfrm>
              <a:off x="6149600" y="3859550"/>
              <a:ext cx="0" cy="260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69"/>
            <p:cNvCxnSpPr/>
            <p:nvPr/>
          </p:nvCxnSpPr>
          <p:spPr>
            <a:xfrm>
              <a:off x="6149600" y="4101527"/>
              <a:ext cx="80400" cy="65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69"/>
            <p:cNvCxnSpPr/>
            <p:nvPr/>
          </p:nvCxnSpPr>
          <p:spPr>
            <a:xfrm>
              <a:off x="6149600" y="3872927"/>
              <a:ext cx="234000" cy="200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18" name="Google Shape;518;p69"/>
            <p:cNvGrpSpPr/>
            <p:nvPr/>
          </p:nvGrpSpPr>
          <p:grpSpPr>
            <a:xfrm rot="10800000" flipH="1">
              <a:off x="6149600" y="4170511"/>
              <a:ext cx="240900" cy="307677"/>
              <a:chOff x="4473200" y="4392950"/>
              <a:chExt cx="240900" cy="307677"/>
            </a:xfrm>
          </p:grpSpPr>
          <p:cxnSp>
            <p:nvCxnSpPr>
              <p:cNvPr id="519" name="Google Shape;519;p69"/>
              <p:cNvCxnSpPr/>
              <p:nvPr/>
            </p:nvCxnSpPr>
            <p:spPr>
              <a:xfrm>
                <a:off x="4473200" y="4392950"/>
                <a:ext cx="0" cy="2607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69"/>
              <p:cNvCxnSpPr/>
              <p:nvPr/>
            </p:nvCxnSpPr>
            <p:spPr>
              <a:xfrm>
                <a:off x="4473200" y="4634927"/>
                <a:ext cx="80400" cy="657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69"/>
              <p:cNvCxnSpPr/>
              <p:nvPr/>
            </p:nvCxnSpPr>
            <p:spPr>
              <a:xfrm>
                <a:off x="4473200" y="4406327"/>
                <a:ext cx="240900" cy="2040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22" name="Google Shape;522;p69"/>
            <p:cNvCxnSpPr/>
            <p:nvPr/>
          </p:nvCxnSpPr>
          <p:spPr>
            <a:xfrm>
              <a:off x="6390500" y="4053652"/>
              <a:ext cx="0" cy="213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69"/>
            <p:cNvCxnSpPr/>
            <p:nvPr/>
          </p:nvCxnSpPr>
          <p:spPr>
            <a:xfrm>
              <a:off x="5795125" y="4000000"/>
              <a:ext cx="347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24" name="Google Shape;524;p69"/>
            <p:cNvCxnSpPr/>
            <p:nvPr/>
          </p:nvCxnSpPr>
          <p:spPr>
            <a:xfrm>
              <a:off x="5795125" y="4366425"/>
              <a:ext cx="347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25" name="Google Shape;525;p69"/>
            <p:cNvCxnSpPr/>
            <p:nvPr/>
          </p:nvCxnSpPr>
          <p:spPr>
            <a:xfrm>
              <a:off x="6390500" y="4170625"/>
              <a:ext cx="347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526" name="Google Shape;526;p69"/>
          <p:cNvSpPr txBox="1">
            <a:spLocks noGrp="1"/>
          </p:cNvSpPr>
          <p:nvPr>
            <p:ph type="title"/>
          </p:nvPr>
        </p:nvSpPr>
        <p:spPr>
          <a:xfrm>
            <a:off x="311700" y="3702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Cycle Accurate versus Functional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70"/>
          <p:cNvSpPr/>
          <p:nvPr/>
        </p:nvSpPr>
        <p:spPr>
          <a:xfrm>
            <a:off x="595350" y="2035075"/>
            <a:ext cx="1175400" cy="990000"/>
          </a:xfrm>
          <a:prstGeom prst="snip1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Target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Binary</a:t>
            </a:r>
            <a:endParaRPr/>
          </a:p>
        </p:txBody>
      </p:sp>
      <p:sp>
        <p:nvSpPr>
          <p:cNvPr id="532" name="Google Shape;532;p70"/>
          <p:cNvSpPr/>
          <p:nvPr/>
        </p:nvSpPr>
        <p:spPr>
          <a:xfrm>
            <a:off x="3890500" y="2035075"/>
            <a:ext cx="1175400" cy="990000"/>
          </a:xfrm>
          <a:prstGeom prst="snip1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Native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Instructions</a:t>
            </a:r>
            <a:endParaRPr/>
          </a:p>
        </p:txBody>
      </p:sp>
      <p:grpSp>
        <p:nvGrpSpPr>
          <p:cNvPr id="533" name="Google Shape;533;p70"/>
          <p:cNvGrpSpPr/>
          <p:nvPr/>
        </p:nvGrpSpPr>
        <p:grpSpPr>
          <a:xfrm>
            <a:off x="1879525" y="1986800"/>
            <a:ext cx="1917600" cy="1083400"/>
            <a:chOff x="1727125" y="1986800"/>
            <a:chExt cx="1917600" cy="1083400"/>
          </a:xfrm>
        </p:grpSpPr>
        <p:sp>
          <p:nvSpPr>
            <p:cNvPr id="534" name="Google Shape;534;p70"/>
            <p:cNvSpPr/>
            <p:nvPr/>
          </p:nvSpPr>
          <p:spPr>
            <a:xfrm>
              <a:off x="2166775" y="1986800"/>
              <a:ext cx="1038300" cy="1038300"/>
            </a:xfrm>
            <a:prstGeom prst="ellipse">
              <a:avLst/>
            </a:prstGeom>
            <a:solidFill>
              <a:srgbClr val="FCE5C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70"/>
            <p:cNvSpPr txBox="1"/>
            <p:nvPr/>
          </p:nvSpPr>
          <p:spPr>
            <a:xfrm>
              <a:off x="1727125" y="2225700"/>
              <a:ext cx="1917600" cy="8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/>
                <a:t>Magic</a:t>
              </a:r>
              <a:endParaRPr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/>
                <a:t>Translate</a:t>
              </a:r>
              <a:endParaRPr/>
            </a:p>
          </p:txBody>
        </p:sp>
      </p:grpSp>
      <p:sp>
        <p:nvSpPr>
          <p:cNvPr id="536" name="Google Shape;536;p70"/>
          <p:cNvSpPr/>
          <p:nvPr/>
        </p:nvSpPr>
        <p:spPr>
          <a:xfrm>
            <a:off x="1827550" y="2388300"/>
            <a:ext cx="422400" cy="36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0"/>
          <p:cNvSpPr/>
          <p:nvPr/>
        </p:nvSpPr>
        <p:spPr>
          <a:xfrm>
            <a:off x="3427750" y="2388300"/>
            <a:ext cx="422400" cy="36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0"/>
          <p:cNvSpPr/>
          <p:nvPr/>
        </p:nvSpPr>
        <p:spPr>
          <a:xfrm>
            <a:off x="2249950" y="1571425"/>
            <a:ext cx="3059100" cy="17931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0"/>
          <p:cNvSpPr txBox="1">
            <a:spLocks noGrp="1"/>
          </p:cNvSpPr>
          <p:nvPr>
            <p:ph type="title"/>
          </p:nvPr>
        </p:nvSpPr>
        <p:spPr>
          <a:xfrm>
            <a:off x="311700" y="11272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Intermezzo - Internals of dynamic translation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/>
          <p:nvPr/>
        </p:nvSpPr>
        <p:spPr>
          <a:xfrm>
            <a:off x="3911000" y="826275"/>
            <a:ext cx="4819800" cy="3842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title"/>
          </p:nvPr>
        </p:nvSpPr>
        <p:spPr>
          <a:xfrm>
            <a:off x="311700" y="117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Why Simulators?</a:t>
            </a:r>
            <a:endParaRPr/>
          </a:p>
        </p:txBody>
      </p:sp>
      <p:pic>
        <p:nvPicPr>
          <p:cNvPr id="131" name="Google Shape;131;p26" descr="jo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750" y="2731875"/>
            <a:ext cx="618400" cy="169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6"/>
          <p:cNvSpPr txBox="1"/>
          <p:nvPr/>
        </p:nvSpPr>
        <p:spPr>
          <a:xfrm>
            <a:off x="27300" y="4347075"/>
            <a:ext cx="22653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b="1">
                <a:solidFill>
                  <a:srgbClr val="6D9EEB"/>
                </a:solidFill>
              </a:rPr>
              <a:t>Harm</a:t>
            </a:r>
            <a:endParaRPr sz="1800" b="1">
              <a:solidFill>
                <a:srgbClr val="6D9EEB"/>
              </a:solidFill>
            </a:endParaRPr>
          </a:p>
        </p:txBody>
      </p:sp>
      <p:sp>
        <p:nvSpPr>
          <p:cNvPr id="133" name="Google Shape;133;p26"/>
          <p:cNvSpPr txBox="1"/>
          <p:nvPr/>
        </p:nvSpPr>
        <p:spPr>
          <a:xfrm>
            <a:off x="2210175" y="2890450"/>
            <a:ext cx="28677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6D9EEB"/>
              </a:solidFill>
            </a:endParaRPr>
          </a:p>
        </p:txBody>
      </p:sp>
      <p:pic>
        <p:nvPicPr>
          <p:cNvPr id="134" name="Google Shape;134;p26" descr="tracto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8900" y="2647100"/>
            <a:ext cx="2256900" cy="186628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6"/>
          <p:cNvSpPr txBox="1"/>
          <p:nvPr/>
        </p:nvSpPr>
        <p:spPr>
          <a:xfrm>
            <a:off x="4083125" y="922675"/>
            <a:ext cx="4509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E06666"/>
                </a:solidFill>
              </a:rPr>
              <a:t>The outside world</a:t>
            </a:r>
            <a:endParaRPr sz="1800">
              <a:solidFill>
                <a:srgbClr val="E06666"/>
              </a:solidFill>
            </a:endParaRPr>
          </a:p>
        </p:txBody>
      </p:sp>
      <p:sp>
        <p:nvSpPr>
          <p:cNvPr id="136" name="Google Shape;136;p26"/>
          <p:cNvSpPr/>
          <p:nvPr/>
        </p:nvSpPr>
        <p:spPr>
          <a:xfrm>
            <a:off x="722975" y="1136513"/>
            <a:ext cx="2678700" cy="11913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Unfortunately for Harm you need to go outside to drive tractors</a:t>
            </a:r>
            <a:endParaRPr sz="18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71"/>
          <p:cNvSpPr/>
          <p:nvPr/>
        </p:nvSpPr>
        <p:spPr>
          <a:xfrm>
            <a:off x="595350" y="2035075"/>
            <a:ext cx="1175400" cy="990000"/>
          </a:xfrm>
          <a:prstGeom prst="snip1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Target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Binary</a:t>
            </a:r>
            <a:endParaRPr/>
          </a:p>
        </p:txBody>
      </p:sp>
      <p:sp>
        <p:nvSpPr>
          <p:cNvPr id="545" name="Google Shape;545;p71"/>
          <p:cNvSpPr/>
          <p:nvPr/>
        </p:nvSpPr>
        <p:spPr>
          <a:xfrm>
            <a:off x="3890500" y="2035075"/>
            <a:ext cx="1175400" cy="990000"/>
          </a:xfrm>
          <a:prstGeom prst="snip1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Native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Instructions</a:t>
            </a:r>
            <a:endParaRPr/>
          </a:p>
        </p:txBody>
      </p:sp>
      <p:grpSp>
        <p:nvGrpSpPr>
          <p:cNvPr id="546" name="Google Shape;546;p71"/>
          <p:cNvGrpSpPr/>
          <p:nvPr/>
        </p:nvGrpSpPr>
        <p:grpSpPr>
          <a:xfrm>
            <a:off x="1879525" y="1986800"/>
            <a:ext cx="1917600" cy="1083400"/>
            <a:chOff x="1727125" y="1986800"/>
            <a:chExt cx="1917600" cy="1083400"/>
          </a:xfrm>
        </p:grpSpPr>
        <p:sp>
          <p:nvSpPr>
            <p:cNvPr id="547" name="Google Shape;547;p71"/>
            <p:cNvSpPr/>
            <p:nvPr/>
          </p:nvSpPr>
          <p:spPr>
            <a:xfrm>
              <a:off x="2166775" y="1986800"/>
              <a:ext cx="1038300" cy="1038300"/>
            </a:xfrm>
            <a:prstGeom prst="ellipse">
              <a:avLst/>
            </a:prstGeom>
            <a:solidFill>
              <a:srgbClr val="FCE5C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71"/>
            <p:cNvSpPr txBox="1"/>
            <p:nvPr/>
          </p:nvSpPr>
          <p:spPr>
            <a:xfrm>
              <a:off x="1727125" y="2225700"/>
              <a:ext cx="1917600" cy="8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/>
                <a:t>Magic</a:t>
              </a:r>
              <a:endParaRPr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/>
                <a:t>Translate</a:t>
              </a:r>
              <a:endParaRPr/>
            </a:p>
          </p:txBody>
        </p:sp>
      </p:grpSp>
      <p:sp>
        <p:nvSpPr>
          <p:cNvPr id="549" name="Google Shape;549;p71"/>
          <p:cNvSpPr/>
          <p:nvPr/>
        </p:nvSpPr>
        <p:spPr>
          <a:xfrm>
            <a:off x="1827550" y="2388300"/>
            <a:ext cx="422400" cy="36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1"/>
          <p:cNvSpPr/>
          <p:nvPr/>
        </p:nvSpPr>
        <p:spPr>
          <a:xfrm>
            <a:off x="3427750" y="2388300"/>
            <a:ext cx="422400" cy="36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51" name="Google Shape;551;p71"/>
          <p:cNvCxnSpPr/>
          <p:nvPr/>
        </p:nvCxnSpPr>
        <p:spPr>
          <a:xfrm rot="10800000" flipH="1">
            <a:off x="5032750" y="1266975"/>
            <a:ext cx="893100" cy="775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2" name="Google Shape;552;p71"/>
          <p:cNvCxnSpPr/>
          <p:nvPr/>
        </p:nvCxnSpPr>
        <p:spPr>
          <a:xfrm>
            <a:off x="5027950" y="3070200"/>
            <a:ext cx="849300" cy="702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3" name="Google Shape;553;p71"/>
          <p:cNvSpPr/>
          <p:nvPr/>
        </p:nvSpPr>
        <p:spPr>
          <a:xfrm>
            <a:off x="5607325" y="1152475"/>
            <a:ext cx="2782800" cy="27552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int32_t instructions[]={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	0x3FE9,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	0xA701,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	0xEF02,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	0x8FF0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};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execute(instructions);</a:t>
            </a:r>
            <a:endParaRPr/>
          </a:p>
        </p:txBody>
      </p:sp>
      <p:sp>
        <p:nvSpPr>
          <p:cNvPr id="554" name="Google Shape;554;p71"/>
          <p:cNvSpPr txBox="1">
            <a:spLocks noGrp="1"/>
          </p:cNvSpPr>
          <p:nvPr>
            <p:ph type="title"/>
          </p:nvPr>
        </p:nvSpPr>
        <p:spPr>
          <a:xfrm>
            <a:off x="311700" y="11272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Intermezzo - Internals of dynamic translation </a:t>
            </a:r>
            <a:endParaRPr/>
          </a:p>
        </p:txBody>
      </p:sp>
      <p:sp>
        <p:nvSpPr>
          <p:cNvPr id="555" name="Google Shape;555;p71"/>
          <p:cNvSpPr/>
          <p:nvPr/>
        </p:nvSpPr>
        <p:spPr>
          <a:xfrm>
            <a:off x="2249950" y="1571425"/>
            <a:ext cx="3059100" cy="17931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72"/>
          <p:cNvSpPr/>
          <p:nvPr/>
        </p:nvSpPr>
        <p:spPr>
          <a:xfrm>
            <a:off x="595350" y="2035075"/>
            <a:ext cx="1175400" cy="990000"/>
          </a:xfrm>
          <a:prstGeom prst="snip1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Target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Binary</a:t>
            </a:r>
            <a:endParaRPr/>
          </a:p>
        </p:txBody>
      </p:sp>
      <p:sp>
        <p:nvSpPr>
          <p:cNvPr id="561" name="Google Shape;561;p72"/>
          <p:cNvSpPr/>
          <p:nvPr/>
        </p:nvSpPr>
        <p:spPr>
          <a:xfrm>
            <a:off x="3890500" y="2035075"/>
            <a:ext cx="1175400" cy="990000"/>
          </a:xfrm>
          <a:prstGeom prst="snip1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Native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Instructions</a:t>
            </a:r>
            <a:endParaRPr/>
          </a:p>
        </p:txBody>
      </p:sp>
      <p:grpSp>
        <p:nvGrpSpPr>
          <p:cNvPr id="562" name="Google Shape;562;p72"/>
          <p:cNvGrpSpPr/>
          <p:nvPr/>
        </p:nvGrpSpPr>
        <p:grpSpPr>
          <a:xfrm>
            <a:off x="1879525" y="1986800"/>
            <a:ext cx="1917600" cy="1083400"/>
            <a:chOff x="1727125" y="1986800"/>
            <a:chExt cx="1917600" cy="1083400"/>
          </a:xfrm>
        </p:grpSpPr>
        <p:sp>
          <p:nvSpPr>
            <p:cNvPr id="563" name="Google Shape;563;p72"/>
            <p:cNvSpPr/>
            <p:nvPr/>
          </p:nvSpPr>
          <p:spPr>
            <a:xfrm>
              <a:off x="2166775" y="1986800"/>
              <a:ext cx="1038300" cy="1038300"/>
            </a:xfrm>
            <a:prstGeom prst="ellipse">
              <a:avLst/>
            </a:prstGeom>
            <a:solidFill>
              <a:srgbClr val="FCE5C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72"/>
            <p:cNvSpPr txBox="1"/>
            <p:nvPr/>
          </p:nvSpPr>
          <p:spPr>
            <a:xfrm>
              <a:off x="1727125" y="2225700"/>
              <a:ext cx="1917600" cy="8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/>
                <a:t>Magic</a:t>
              </a:r>
              <a:endParaRPr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/>
                <a:t>Translate</a:t>
              </a:r>
              <a:endParaRPr/>
            </a:p>
          </p:txBody>
        </p:sp>
      </p:grpSp>
      <p:sp>
        <p:nvSpPr>
          <p:cNvPr id="565" name="Google Shape;565;p72"/>
          <p:cNvSpPr/>
          <p:nvPr/>
        </p:nvSpPr>
        <p:spPr>
          <a:xfrm>
            <a:off x="1827550" y="2388300"/>
            <a:ext cx="422400" cy="36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2"/>
          <p:cNvSpPr/>
          <p:nvPr/>
        </p:nvSpPr>
        <p:spPr>
          <a:xfrm>
            <a:off x="3427750" y="2388300"/>
            <a:ext cx="422400" cy="36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67" name="Google Shape;567;p72"/>
          <p:cNvCxnSpPr/>
          <p:nvPr/>
        </p:nvCxnSpPr>
        <p:spPr>
          <a:xfrm rot="10800000" flipH="1">
            <a:off x="5032750" y="1266975"/>
            <a:ext cx="893100" cy="775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8" name="Google Shape;568;p72"/>
          <p:cNvCxnSpPr/>
          <p:nvPr/>
        </p:nvCxnSpPr>
        <p:spPr>
          <a:xfrm>
            <a:off x="5027950" y="3070200"/>
            <a:ext cx="849300" cy="702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9" name="Google Shape;569;p72"/>
          <p:cNvSpPr/>
          <p:nvPr/>
        </p:nvSpPr>
        <p:spPr>
          <a:xfrm>
            <a:off x="749250" y="4011275"/>
            <a:ext cx="7326300" cy="990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rgbClr val="6D9EEB"/>
                </a:solidFill>
              </a:rPr>
              <a:t>Question</a:t>
            </a:r>
            <a:endParaRPr sz="2400">
              <a:solidFill>
                <a:srgbClr val="6D9EEB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/>
              <a:t>Implement the execute function in regular C</a:t>
            </a:r>
            <a:endParaRPr sz="2400"/>
          </a:p>
        </p:txBody>
      </p:sp>
      <p:sp>
        <p:nvSpPr>
          <p:cNvPr id="570" name="Google Shape;570;p72"/>
          <p:cNvSpPr/>
          <p:nvPr/>
        </p:nvSpPr>
        <p:spPr>
          <a:xfrm>
            <a:off x="5607325" y="1152475"/>
            <a:ext cx="2782800" cy="27552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int32_t instructions[]={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	0x3FE9,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	0xA701,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	0xEF02,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	0x8FF0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};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execute(instructions);</a:t>
            </a:r>
            <a:endParaRPr/>
          </a:p>
        </p:txBody>
      </p:sp>
      <p:sp>
        <p:nvSpPr>
          <p:cNvPr id="571" name="Google Shape;571;p72"/>
          <p:cNvSpPr txBox="1">
            <a:spLocks noGrp="1"/>
          </p:cNvSpPr>
          <p:nvPr>
            <p:ph type="title"/>
          </p:nvPr>
        </p:nvSpPr>
        <p:spPr>
          <a:xfrm>
            <a:off x="311700" y="11272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Intermezzo - Internals of dynamic translation </a:t>
            </a:r>
            <a:endParaRPr/>
          </a:p>
        </p:txBody>
      </p:sp>
      <p:sp>
        <p:nvSpPr>
          <p:cNvPr id="572" name="Google Shape;572;p72"/>
          <p:cNvSpPr/>
          <p:nvPr/>
        </p:nvSpPr>
        <p:spPr>
          <a:xfrm>
            <a:off x="2249950" y="1571425"/>
            <a:ext cx="3059100" cy="17931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73"/>
          <p:cNvSpPr txBox="1">
            <a:spLocks noGrp="1"/>
          </p:cNvSpPr>
          <p:nvPr>
            <p:ph type="title"/>
          </p:nvPr>
        </p:nvSpPr>
        <p:spPr>
          <a:xfrm>
            <a:off x="311700" y="11272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Intermezzo - Internals of dynamic translation </a:t>
            </a:r>
            <a:endParaRPr/>
          </a:p>
        </p:txBody>
      </p:sp>
      <p:sp>
        <p:nvSpPr>
          <p:cNvPr id="578" name="Google Shape;578;p73"/>
          <p:cNvSpPr/>
          <p:nvPr/>
        </p:nvSpPr>
        <p:spPr>
          <a:xfrm>
            <a:off x="6382500" y="1733975"/>
            <a:ext cx="2782800" cy="27552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int32_t instructions[]={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	0x3FE9,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	0xA701,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	0xEF02,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	0x8FF0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};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execute(instructions);</a:t>
            </a:r>
            <a:endParaRPr/>
          </a:p>
        </p:txBody>
      </p:sp>
      <p:sp>
        <p:nvSpPr>
          <p:cNvPr id="579" name="Google Shape;579;p73"/>
          <p:cNvSpPr/>
          <p:nvPr/>
        </p:nvSpPr>
        <p:spPr>
          <a:xfrm>
            <a:off x="90000" y="1131700"/>
            <a:ext cx="6382500" cy="37833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1155CC"/>
                </a:solidFill>
              </a:rPr>
              <a:t>void</a:t>
            </a:r>
            <a:r>
              <a:rPr lang="nl"/>
              <a:t> </a:t>
            </a:r>
            <a:r>
              <a:rPr lang="nl">
                <a:solidFill>
                  <a:srgbClr val="1155CC"/>
                </a:solidFill>
              </a:rPr>
              <a:t>execute</a:t>
            </a:r>
            <a:r>
              <a:rPr lang="nl"/>
              <a:t>(int32_t* instructions){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	</a:t>
            </a:r>
            <a:r>
              <a:rPr lang="nl">
                <a:solidFill>
                  <a:srgbClr val="6AA84F"/>
                </a:solidFill>
              </a:rPr>
              <a:t>//declare a pointer to a function that returns void </a:t>
            </a:r>
            <a:endParaRPr>
              <a:solidFill>
                <a:srgbClr val="6AA84F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6AA84F"/>
                </a:solidFill>
              </a:rPr>
              <a:t>// and has no arguments</a:t>
            </a:r>
            <a:endParaRPr>
              <a:solidFill>
                <a:srgbClr val="6AA84F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1155CC"/>
                </a:solidFill>
              </a:rPr>
              <a:t>void</a:t>
            </a:r>
            <a:r>
              <a:rPr lang="nl">
                <a:solidFill>
                  <a:schemeClr val="dk1"/>
                </a:solidFill>
              </a:rPr>
              <a:t> (fp*)(</a:t>
            </a:r>
            <a:r>
              <a:rPr lang="nl">
                <a:solidFill>
                  <a:srgbClr val="1155CC"/>
                </a:solidFill>
              </a:rPr>
              <a:t>void</a:t>
            </a:r>
            <a:r>
              <a:rPr lang="nl">
                <a:solidFill>
                  <a:schemeClr val="dk1"/>
                </a:solidFill>
              </a:rPr>
              <a:t>);  	</a:t>
            </a:r>
            <a:endParaRPr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rgbClr val="6AA84F"/>
                </a:solidFill>
              </a:rPr>
              <a:t>//set the function pointer to the first instruction</a:t>
            </a:r>
            <a:endParaRPr>
              <a:solidFill>
                <a:srgbClr val="6AA84F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</a:rPr>
              <a:t>fp=instructions; </a:t>
            </a:r>
            <a:endParaRPr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rgbClr val="6AA84F"/>
                </a:solidFill>
              </a:rPr>
              <a:t>//call the function</a:t>
            </a:r>
            <a:endParaRPr>
              <a:solidFill>
                <a:srgbClr val="6AA84F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6AA84F"/>
                </a:solidFill>
              </a:rPr>
              <a:t>//Note: make sure the last instruction in the list returns</a:t>
            </a:r>
            <a:endParaRPr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</a:rPr>
              <a:t>fp();</a:t>
            </a:r>
            <a:r>
              <a:rPr lang="nl"/>
              <a:t>	</a:t>
            </a:r>
            <a:endParaRPr>
              <a:solidFill>
                <a:srgbClr val="6AA84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}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4"/>
          <p:cNvSpPr txBox="1">
            <a:spLocks noGrp="1"/>
          </p:cNvSpPr>
          <p:nvPr>
            <p:ph type="title"/>
          </p:nvPr>
        </p:nvSpPr>
        <p:spPr>
          <a:xfrm>
            <a:off x="311700" y="170800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Execution- versus Trace-driven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75"/>
          <p:cNvSpPr txBox="1">
            <a:spLocks noGrp="1"/>
          </p:cNvSpPr>
          <p:nvPr>
            <p:ph type="title"/>
          </p:nvPr>
        </p:nvSpPr>
        <p:spPr>
          <a:xfrm>
            <a:off x="311700" y="170800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Execution- versus Trace-driven</a:t>
            </a:r>
            <a:endParaRPr/>
          </a:p>
        </p:txBody>
      </p:sp>
      <p:sp>
        <p:nvSpPr>
          <p:cNvPr id="590" name="Google Shape;590;p75"/>
          <p:cNvSpPr/>
          <p:nvPr/>
        </p:nvSpPr>
        <p:spPr>
          <a:xfrm>
            <a:off x="1036750" y="1203925"/>
            <a:ext cx="1210500" cy="1029900"/>
          </a:xfrm>
          <a:prstGeom prst="snip1Rect">
            <a:avLst>
              <a:gd name="adj" fmla="val 16667"/>
            </a:avLst>
          </a:prstGeom>
          <a:solidFill>
            <a:srgbClr val="B6D7A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Application Binary</a:t>
            </a:r>
            <a:endParaRPr/>
          </a:p>
        </p:txBody>
      </p:sp>
      <p:cxnSp>
        <p:nvCxnSpPr>
          <p:cNvPr id="591" name="Google Shape;591;p75"/>
          <p:cNvCxnSpPr>
            <a:stCxn id="590" idx="0"/>
          </p:cNvCxnSpPr>
          <p:nvPr/>
        </p:nvCxnSpPr>
        <p:spPr>
          <a:xfrm rot="10800000" flipH="1">
            <a:off x="2247250" y="1712275"/>
            <a:ext cx="287700" cy="6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92" name="Google Shape;592;p75"/>
          <p:cNvSpPr/>
          <p:nvPr/>
        </p:nvSpPr>
        <p:spPr>
          <a:xfrm>
            <a:off x="2525500" y="1300820"/>
            <a:ext cx="1698900" cy="8295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Execution-Driven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Simulator</a:t>
            </a:r>
            <a:endParaRPr/>
          </a:p>
        </p:txBody>
      </p:sp>
      <p:cxnSp>
        <p:nvCxnSpPr>
          <p:cNvPr id="593" name="Google Shape;593;p75"/>
          <p:cNvCxnSpPr>
            <a:stCxn id="592" idx="3"/>
          </p:cNvCxnSpPr>
          <p:nvPr/>
        </p:nvCxnSpPr>
        <p:spPr>
          <a:xfrm>
            <a:off x="4224400" y="1715570"/>
            <a:ext cx="309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94" name="Google Shape;594;p75"/>
          <p:cNvSpPr/>
          <p:nvPr/>
        </p:nvSpPr>
        <p:spPr>
          <a:xfrm>
            <a:off x="4549900" y="1397900"/>
            <a:ext cx="876300" cy="642000"/>
          </a:xfrm>
          <a:prstGeom prst="rect">
            <a:avLst/>
          </a:prstGeom>
          <a:solidFill>
            <a:srgbClr val="F9CB9C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Metrics</a:t>
            </a:r>
            <a:endParaRPr/>
          </a:p>
        </p:txBody>
      </p:sp>
      <p:sp>
        <p:nvSpPr>
          <p:cNvPr id="595" name="Google Shape;595;p75"/>
          <p:cNvSpPr txBox="1"/>
          <p:nvPr/>
        </p:nvSpPr>
        <p:spPr>
          <a:xfrm>
            <a:off x="984625" y="2306650"/>
            <a:ext cx="54810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Execution Driven: Application executes on simulator</a:t>
            </a:r>
            <a:endParaRPr sz="18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76"/>
          <p:cNvSpPr txBox="1">
            <a:spLocks noGrp="1"/>
          </p:cNvSpPr>
          <p:nvPr>
            <p:ph type="title"/>
          </p:nvPr>
        </p:nvSpPr>
        <p:spPr>
          <a:xfrm>
            <a:off x="311700" y="170800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Execution- versus Trace-driven</a:t>
            </a:r>
            <a:endParaRPr/>
          </a:p>
        </p:txBody>
      </p:sp>
      <p:sp>
        <p:nvSpPr>
          <p:cNvPr id="601" name="Google Shape;601;p76"/>
          <p:cNvSpPr/>
          <p:nvPr/>
        </p:nvSpPr>
        <p:spPr>
          <a:xfrm>
            <a:off x="1036750" y="3356200"/>
            <a:ext cx="1210500" cy="1029900"/>
          </a:xfrm>
          <a:prstGeom prst="snip1Rect">
            <a:avLst>
              <a:gd name="adj" fmla="val 16667"/>
            </a:avLst>
          </a:prstGeom>
          <a:solidFill>
            <a:srgbClr val="B6D7A8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Application Binary</a:t>
            </a:r>
            <a:endParaRPr/>
          </a:p>
        </p:txBody>
      </p:sp>
      <p:cxnSp>
        <p:nvCxnSpPr>
          <p:cNvPr id="602" name="Google Shape;602;p76"/>
          <p:cNvCxnSpPr>
            <a:stCxn id="601" idx="0"/>
          </p:cNvCxnSpPr>
          <p:nvPr/>
        </p:nvCxnSpPr>
        <p:spPr>
          <a:xfrm>
            <a:off x="2247250" y="3871150"/>
            <a:ext cx="274200" cy="1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3" name="Google Shape;603;p76"/>
          <p:cNvSpPr/>
          <p:nvPr/>
        </p:nvSpPr>
        <p:spPr>
          <a:xfrm>
            <a:off x="2521450" y="3456395"/>
            <a:ext cx="1698900" cy="8295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Execution-Driven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Simulator</a:t>
            </a:r>
            <a:endParaRPr/>
          </a:p>
        </p:txBody>
      </p:sp>
      <p:cxnSp>
        <p:nvCxnSpPr>
          <p:cNvPr id="604" name="Google Shape;604;p76"/>
          <p:cNvCxnSpPr>
            <a:stCxn id="603" idx="3"/>
            <a:endCxn id="605" idx="2"/>
          </p:cNvCxnSpPr>
          <p:nvPr/>
        </p:nvCxnSpPr>
        <p:spPr>
          <a:xfrm>
            <a:off x="4220350" y="3871145"/>
            <a:ext cx="274200" cy="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6" name="Google Shape;606;p76"/>
          <p:cNvSpPr/>
          <p:nvPr/>
        </p:nvSpPr>
        <p:spPr>
          <a:xfrm>
            <a:off x="7574542" y="3550900"/>
            <a:ext cx="876300" cy="642000"/>
          </a:xfrm>
          <a:prstGeom prst="rect">
            <a:avLst/>
          </a:prstGeom>
          <a:solidFill>
            <a:srgbClr val="F9CB9C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Metrics</a:t>
            </a:r>
            <a:endParaRPr/>
          </a:p>
        </p:txBody>
      </p:sp>
      <p:sp>
        <p:nvSpPr>
          <p:cNvPr id="605" name="Google Shape;605;p76"/>
          <p:cNvSpPr/>
          <p:nvPr/>
        </p:nvSpPr>
        <p:spPr>
          <a:xfrm>
            <a:off x="4494550" y="3356950"/>
            <a:ext cx="1155600" cy="1029900"/>
          </a:xfrm>
          <a:prstGeom prst="snip1Rect">
            <a:avLst>
              <a:gd name="adj" fmla="val 16667"/>
            </a:avLst>
          </a:prstGeom>
          <a:solidFill>
            <a:srgbClr val="B6D7A8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Instruction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Trace</a:t>
            </a:r>
            <a:endParaRPr/>
          </a:p>
        </p:txBody>
      </p:sp>
      <p:cxnSp>
        <p:nvCxnSpPr>
          <p:cNvPr id="607" name="Google Shape;607;p76"/>
          <p:cNvCxnSpPr/>
          <p:nvPr/>
        </p:nvCxnSpPr>
        <p:spPr>
          <a:xfrm rot="10800000" flipH="1">
            <a:off x="5651542" y="3865895"/>
            <a:ext cx="294300" cy="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8" name="Google Shape;608;p76"/>
          <p:cNvSpPr/>
          <p:nvPr/>
        </p:nvSpPr>
        <p:spPr>
          <a:xfrm>
            <a:off x="5945842" y="3456400"/>
            <a:ext cx="1334400" cy="8295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Trace-Driven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Simulator</a:t>
            </a:r>
            <a:endParaRPr/>
          </a:p>
        </p:txBody>
      </p:sp>
      <p:cxnSp>
        <p:nvCxnSpPr>
          <p:cNvPr id="609" name="Google Shape;609;p76"/>
          <p:cNvCxnSpPr/>
          <p:nvPr/>
        </p:nvCxnSpPr>
        <p:spPr>
          <a:xfrm rot="10800000" flipH="1">
            <a:off x="7280242" y="3865895"/>
            <a:ext cx="294300" cy="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10" name="Google Shape;610;p76"/>
          <p:cNvSpPr/>
          <p:nvPr/>
        </p:nvSpPr>
        <p:spPr>
          <a:xfrm>
            <a:off x="1036750" y="1203925"/>
            <a:ext cx="1210500" cy="1029900"/>
          </a:xfrm>
          <a:prstGeom prst="snip1Rect">
            <a:avLst>
              <a:gd name="adj" fmla="val 16667"/>
            </a:avLst>
          </a:prstGeom>
          <a:solidFill>
            <a:srgbClr val="B6D7A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Application Binary</a:t>
            </a:r>
            <a:endParaRPr/>
          </a:p>
        </p:txBody>
      </p:sp>
      <p:cxnSp>
        <p:nvCxnSpPr>
          <p:cNvPr id="611" name="Google Shape;611;p76"/>
          <p:cNvCxnSpPr>
            <a:stCxn id="610" idx="0"/>
          </p:cNvCxnSpPr>
          <p:nvPr/>
        </p:nvCxnSpPr>
        <p:spPr>
          <a:xfrm rot="10800000" flipH="1">
            <a:off x="2247250" y="1712275"/>
            <a:ext cx="287700" cy="6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12" name="Google Shape;612;p76"/>
          <p:cNvSpPr/>
          <p:nvPr/>
        </p:nvSpPr>
        <p:spPr>
          <a:xfrm>
            <a:off x="2525500" y="1300820"/>
            <a:ext cx="1698900" cy="8295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Execution-Driven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Simulator</a:t>
            </a:r>
            <a:endParaRPr/>
          </a:p>
        </p:txBody>
      </p:sp>
      <p:cxnSp>
        <p:nvCxnSpPr>
          <p:cNvPr id="613" name="Google Shape;613;p76"/>
          <p:cNvCxnSpPr>
            <a:stCxn id="612" idx="3"/>
          </p:cNvCxnSpPr>
          <p:nvPr/>
        </p:nvCxnSpPr>
        <p:spPr>
          <a:xfrm>
            <a:off x="4224400" y="1715570"/>
            <a:ext cx="309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14" name="Google Shape;614;p76"/>
          <p:cNvSpPr/>
          <p:nvPr/>
        </p:nvSpPr>
        <p:spPr>
          <a:xfrm>
            <a:off x="4549900" y="1397900"/>
            <a:ext cx="876300" cy="642000"/>
          </a:xfrm>
          <a:prstGeom prst="rect">
            <a:avLst/>
          </a:prstGeom>
          <a:solidFill>
            <a:srgbClr val="F9CB9C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Metrics</a:t>
            </a:r>
            <a:endParaRPr/>
          </a:p>
        </p:txBody>
      </p:sp>
      <p:sp>
        <p:nvSpPr>
          <p:cNvPr id="615" name="Google Shape;615;p76"/>
          <p:cNvSpPr txBox="1"/>
          <p:nvPr/>
        </p:nvSpPr>
        <p:spPr>
          <a:xfrm>
            <a:off x="984625" y="2306650"/>
            <a:ext cx="54810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Execution Driven: Application executes on simulator</a:t>
            </a:r>
            <a:endParaRPr sz="1800"/>
          </a:p>
        </p:txBody>
      </p:sp>
      <p:sp>
        <p:nvSpPr>
          <p:cNvPr id="616" name="Google Shape;616;p76"/>
          <p:cNvSpPr txBox="1"/>
          <p:nvPr/>
        </p:nvSpPr>
        <p:spPr>
          <a:xfrm>
            <a:off x="1036750" y="4510950"/>
            <a:ext cx="70812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Trace Driven: simulator uses trace as input</a:t>
            </a:r>
            <a:endParaRPr sz="1800"/>
          </a:p>
        </p:txBody>
      </p:sp>
      <p:sp>
        <p:nvSpPr>
          <p:cNvPr id="617" name="Google Shape;617;p76"/>
          <p:cNvSpPr/>
          <p:nvPr/>
        </p:nvSpPr>
        <p:spPr>
          <a:xfrm>
            <a:off x="4413625" y="3057175"/>
            <a:ext cx="4207200" cy="1508100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77"/>
          <p:cNvSpPr txBox="1">
            <a:spLocks noGrp="1"/>
          </p:cNvSpPr>
          <p:nvPr>
            <p:ph type="title"/>
          </p:nvPr>
        </p:nvSpPr>
        <p:spPr>
          <a:xfrm>
            <a:off x="311700" y="170800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Execution- versus Trace-driven</a:t>
            </a:r>
            <a:endParaRPr/>
          </a:p>
        </p:txBody>
      </p:sp>
      <p:sp>
        <p:nvSpPr>
          <p:cNvPr id="623" name="Google Shape;623;p77"/>
          <p:cNvSpPr/>
          <p:nvPr/>
        </p:nvSpPr>
        <p:spPr>
          <a:xfrm>
            <a:off x="1036750" y="3356200"/>
            <a:ext cx="1210500" cy="1029900"/>
          </a:xfrm>
          <a:prstGeom prst="snip1Rect">
            <a:avLst>
              <a:gd name="adj" fmla="val 16667"/>
            </a:avLst>
          </a:prstGeom>
          <a:solidFill>
            <a:srgbClr val="B6D7A8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Application Binary</a:t>
            </a:r>
            <a:endParaRPr/>
          </a:p>
        </p:txBody>
      </p:sp>
      <p:cxnSp>
        <p:nvCxnSpPr>
          <p:cNvPr id="624" name="Google Shape;624;p77"/>
          <p:cNvCxnSpPr>
            <a:stCxn id="623" idx="0"/>
          </p:cNvCxnSpPr>
          <p:nvPr/>
        </p:nvCxnSpPr>
        <p:spPr>
          <a:xfrm>
            <a:off x="2247250" y="3871150"/>
            <a:ext cx="274200" cy="1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25" name="Google Shape;625;p77"/>
          <p:cNvSpPr/>
          <p:nvPr/>
        </p:nvSpPr>
        <p:spPr>
          <a:xfrm>
            <a:off x="2521450" y="3456395"/>
            <a:ext cx="1698900" cy="8295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Execution-Driven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Simulator</a:t>
            </a:r>
            <a:endParaRPr/>
          </a:p>
        </p:txBody>
      </p:sp>
      <p:cxnSp>
        <p:nvCxnSpPr>
          <p:cNvPr id="626" name="Google Shape;626;p77"/>
          <p:cNvCxnSpPr>
            <a:stCxn id="625" idx="3"/>
            <a:endCxn id="627" idx="2"/>
          </p:cNvCxnSpPr>
          <p:nvPr/>
        </p:nvCxnSpPr>
        <p:spPr>
          <a:xfrm>
            <a:off x="4220350" y="3871145"/>
            <a:ext cx="274200" cy="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28" name="Google Shape;628;p77"/>
          <p:cNvSpPr/>
          <p:nvPr/>
        </p:nvSpPr>
        <p:spPr>
          <a:xfrm>
            <a:off x="7574542" y="3550900"/>
            <a:ext cx="876300" cy="642000"/>
          </a:xfrm>
          <a:prstGeom prst="rect">
            <a:avLst/>
          </a:prstGeom>
          <a:solidFill>
            <a:srgbClr val="F9CB9C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Metrics</a:t>
            </a:r>
            <a:endParaRPr/>
          </a:p>
        </p:txBody>
      </p:sp>
      <p:sp>
        <p:nvSpPr>
          <p:cNvPr id="627" name="Google Shape;627;p77"/>
          <p:cNvSpPr/>
          <p:nvPr/>
        </p:nvSpPr>
        <p:spPr>
          <a:xfrm>
            <a:off x="4494550" y="3356950"/>
            <a:ext cx="1155600" cy="1029900"/>
          </a:xfrm>
          <a:prstGeom prst="snip1Rect">
            <a:avLst>
              <a:gd name="adj" fmla="val 16667"/>
            </a:avLst>
          </a:prstGeom>
          <a:solidFill>
            <a:srgbClr val="B6D7A8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Instruction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Trace</a:t>
            </a:r>
            <a:endParaRPr/>
          </a:p>
        </p:txBody>
      </p:sp>
      <p:cxnSp>
        <p:nvCxnSpPr>
          <p:cNvPr id="629" name="Google Shape;629;p77"/>
          <p:cNvCxnSpPr/>
          <p:nvPr/>
        </p:nvCxnSpPr>
        <p:spPr>
          <a:xfrm rot="10800000" flipH="1">
            <a:off x="5651542" y="3865895"/>
            <a:ext cx="294300" cy="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0" name="Google Shape;630;p77"/>
          <p:cNvSpPr/>
          <p:nvPr/>
        </p:nvSpPr>
        <p:spPr>
          <a:xfrm>
            <a:off x="5945842" y="3456400"/>
            <a:ext cx="1334400" cy="8295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Trace-Driven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Simulator</a:t>
            </a:r>
            <a:endParaRPr/>
          </a:p>
        </p:txBody>
      </p:sp>
      <p:cxnSp>
        <p:nvCxnSpPr>
          <p:cNvPr id="631" name="Google Shape;631;p77"/>
          <p:cNvCxnSpPr/>
          <p:nvPr/>
        </p:nvCxnSpPr>
        <p:spPr>
          <a:xfrm rot="10800000" flipH="1">
            <a:off x="7280242" y="3865895"/>
            <a:ext cx="294300" cy="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2" name="Google Shape;632;p77"/>
          <p:cNvSpPr/>
          <p:nvPr/>
        </p:nvSpPr>
        <p:spPr>
          <a:xfrm>
            <a:off x="1036750" y="1203925"/>
            <a:ext cx="1210500" cy="1029900"/>
          </a:xfrm>
          <a:prstGeom prst="snip1Rect">
            <a:avLst>
              <a:gd name="adj" fmla="val 16667"/>
            </a:avLst>
          </a:prstGeom>
          <a:solidFill>
            <a:srgbClr val="B6D7A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Application Binary</a:t>
            </a:r>
            <a:endParaRPr/>
          </a:p>
        </p:txBody>
      </p:sp>
      <p:cxnSp>
        <p:nvCxnSpPr>
          <p:cNvPr id="633" name="Google Shape;633;p77"/>
          <p:cNvCxnSpPr>
            <a:stCxn id="632" idx="0"/>
          </p:cNvCxnSpPr>
          <p:nvPr/>
        </p:nvCxnSpPr>
        <p:spPr>
          <a:xfrm rot="10800000" flipH="1">
            <a:off x="2247250" y="1712275"/>
            <a:ext cx="287700" cy="6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4" name="Google Shape;634;p77"/>
          <p:cNvSpPr/>
          <p:nvPr/>
        </p:nvSpPr>
        <p:spPr>
          <a:xfrm>
            <a:off x="2525500" y="1300820"/>
            <a:ext cx="1698900" cy="8295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Execution-Driven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Simulator</a:t>
            </a:r>
            <a:endParaRPr/>
          </a:p>
        </p:txBody>
      </p:sp>
      <p:cxnSp>
        <p:nvCxnSpPr>
          <p:cNvPr id="635" name="Google Shape;635;p77"/>
          <p:cNvCxnSpPr>
            <a:stCxn id="634" idx="3"/>
          </p:cNvCxnSpPr>
          <p:nvPr/>
        </p:nvCxnSpPr>
        <p:spPr>
          <a:xfrm>
            <a:off x="4224400" y="1715570"/>
            <a:ext cx="309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6" name="Google Shape;636;p77"/>
          <p:cNvSpPr/>
          <p:nvPr/>
        </p:nvSpPr>
        <p:spPr>
          <a:xfrm>
            <a:off x="4549900" y="1397900"/>
            <a:ext cx="876300" cy="642000"/>
          </a:xfrm>
          <a:prstGeom prst="rect">
            <a:avLst/>
          </a:prstGeom>
          <a:solidFill>
            <a:srgbClr val="F9CB9C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Metrics</a:t>
            </a:r>
            <a:endParaRPr/>
          </a:p>
        </p:txBody>
      </p:sp>
      <p:sp>
        <p:nvSpPr>
          <p:cNvPr id="637" name="Google Shape;637;p77"/>
          <p:cNvSpPr txBox="1"/>
          <p:nvPr/>
        </p:nvSpPr>
        <p:spPr>
          <a:xfrm>
            <a:off x="984625" y="2306650"/>
            <a:ext cx="54810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Execution Driven: Application executes on simulator</a:t>
            </a:r>
            <a:endParaRPr sz="1800"/>
          </a:p>
        </p:txBody>
      </p:sp>
      <p:sp>
        <p:nvSpPr>
          <p:cNvPr id="638" name="Google Shape;638;p77"/>
          <p:cNvSpPr txBox="1"/>
          <p:nvPr/>
        </p:nvSpPr>
        <p:spPr>
          <a:xfrm>
            <a:off x="1036750" y="4510950"/>
            <a:ext cx="70812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Trace Driven: simulator uses trace as input</a:t>
            </a:r>
            <a:endParaRPr sz="1800"/>
          </a:p>
        </p:txBody>
      </p:sp>
      <p:sp>
        <p:nvSpPr>
          <p:cNvPr id="639" name="Google Shape;639;p77"/>
          <p:cNvSpPr/>
          <p:nvPr/>
        </p:nvSpPr>
        <p:spPr>
          <a:xfrm>
            <a:off x="4413625" y="3057175"/>
            <a:ext cx="4207200" cy="1508100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77"/>
          <p:cNvSpPr/>
          <p:nvPr/>
        </p:nvSpPr>
        <p:spPr>
          <a:xfrm>
            <a:off x="6745600" y="1427650"/>
            <a:ext cx="1732800" cy="1344600"/>
          </a:xfrm>
          <a:prstGeom prst="verticalScroll">
            <a:avLst>
              <a:gd name="adj" fmla="val 1250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Courier New"/>
                <a:ea typeface="Courier New"/>
                <a:cs typeface="Courier New"/>
                <a:sym typeface="Courier New"/>
              </a:rPr>
              <a:t>mov edx,len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Courier New"/>
                <a:ea typeface="Courier New"/>
                <a:cs typeface="Courier New"/>
                <a:sym typeface="Courier New"/>
              </a:rPr>
              <a:t>mov ecx,msg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Courier New"/>
                <a:ea typeface="Courier New"/>
                <a:cs typeface="Courier New"/>
                <a:sym typeface="Courier New"/>
              </a:rPr>
              <a:t>mov ebx,1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Courier New"/>
                <a:ea typeface="Courier New"/>
                <a:cs typeface="Courier New"/>
                <a:sym typeface="Courier New"/>
              </a:rPr>
              <a:t>mov eax,4                              </a:t>
            </a:r>
            <a:br>
              <a:rPr lang="nl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nl">
                <a:latin typeface="Courier New"/>
                <a:ea typeface="Courier New"/>
                <a:cs typeface="Courier New"/>
                <a:sym typeface="Courier New"/>
              </a:rPr>
              <a:t>int 0x80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41" name="Google Shape;641;p77"/>
          <p:cNvCxnSpPr/>
          <p:nvPr/>
        </p:nvCxnSpPr>
        <p:spPr>
          <a:xfrm rot="10800000" flipH="1">
            <a:off x="5474000" y="2637125"/>
            <a:ext cx="1466700" cy="874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78"/>
          <p:cNvSpPr txBox="1">
            <a:spLocks noGrp="1"/>
          </p:cNvSpPr>
          <p:nvPr>
            <p:ph type="title"/>
          </p:nvPr>
        </p:nvSpPr>
        <p:spPr>
          <a:xfrm>
            <a:off x="311700" y="170800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Execution- versus Trace-driven</a:t>
            </a:r>
            <a:endParaRPr/>
          </a:p>
        </p:txBody>
      </p:sp>
      <p:sp>
        <p:nvSpPr>
          <p:cNvPr id="647" name="Google Shape;647;p78"/>
          <p:cNvSpPr/>
          <p:nvPr/>
        </p:nvSpPr>
        <p:spPr>
          <a:xfrm>
            <a:off x="1036750" y="3356200"/>
            <a:ext cx="1210500" cy="1029900"/>
          </a:xfrm>
          <a:prstGeom prst="snip1Rect">
            <a:avLst>
              <a:gd name="adj" fmla="val 16667"/>
            </a:avLst>
          </a:prstGeom>
          <a:solidFill>
            <a:srgbClr val="B6D7A8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Application Binary</a:t>
            </a:r>
            <a:endParaRPr/>
          </a:p>
        </p:txBody>
      </p:sp>
      <p:cxnSp>
        <p:nvCxnSpPr>
          <p:cNvPr id="648" name="Google Shape;648;p78"/>
          <p:cNvCxnSpPr>
            <a:stCxn id="647" idx="0"/>
          </p:cNvCxnSpPr>
          <p:nvPr/>
        </p:nvCxnSpPr>
        <p:spPr>
          <a:xfrm>
            <a:off x="2247250" y="3871150"/>
            <a:ext cx="274200" cy="1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49" name="Google Shape;649;p78"/>
          <p:cNvSpPr/>
          <p:nvPr/>
        </p:nvSpPr>
        <p:spPr>
          <a:xfrm>
            <a:off x="2521450" y="3456395"/>
            <a:ext cx="1698900" cy="8295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Execution-Driven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Simulator</a:t>
            </a:r>
            <a:endParaRPr/>
          </a:p>
        </p:txBody>
      </p:sp>
      <p:cxnSp>
        <p:nvCxnSpPr>
          <p:cNvPr id="650" name="Google Shape;650;p78"/>
          <p:cNvCxnSpPr>
            <a:stCxn id="649" idx="3"/>
            <a:endCxn id="651" idx="2"/>
          </p:cNvCxnSpPr>
          <p:nvPr/>
        </p:nvCxnSpPr>
        <p:spPr>
          <a:xfrm>
            <a:off x="4220350" y="3871145"/>
            <a:ext cx="274200" cy="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52" name="Google Shape;652;p78"/>
          <p:cNvSpPr/>
          <p:nvPr/>
        </p:nvSpPr>
        <p:spPr>
          <a:xfrm>
            <a:off x="7574542" y="3550900"/>
            <a:ext cx="876300" cy="642000"/>
          </a:xfrm>
          <a:prstGeom prst="rect">
            <a:avLst/>
          </a:prstGeom>
          <a:solidFill>
            <a:srgbClr val="F9CB9C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Metrics</a:t>
            </a:r>
            <a:endParaRPr/>
          </a:p>
        </p:txBody>
      </p:sp>
      <p:sp>
        <p:nvSpPr>
          <p:cNvPr id="651" name="Google Shape;651;p78"/>
          <p:cNvSpPr/>
          <p:nvPr/>
        </p:nvSpPr>
        <p:spPr>
          <a:xfrm>
            <a:off x="4494550" y="3356950"/>
            <a:ext cx="1155600" cy="1029900"/>
          </a:xfrm>
          <a:prstGeom prst="snip1Rect">
            <a:avLst>
              <a:gd name="adj" fmla="val 16667"/>
            </a:avLst>
          </a:prstGeom>
          <a:solidFill>
            <a:srgbClr val="B6D7A8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Instruction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Trace</a:t>
            </a:r>
            <a:endParaRPr/>
          </a:p>
        </p:txBody>
      </p:sp>
      <p:cxnSp>
        <p:nvCxnSpPr>
          <p:cNvPr id="653" name="Google Shape;653;p78"/>
          <p:cNvCxnSpPr/>
          <p:nvPr/>
        </p:nvCxnSpPr>
        <p:spPr>
          <a:xfrm rot="10800000" flipH="1">
            <a:off x="5651542" y="3865895"/>
            <a:ext cx="294300" cy="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54" name="Google Shape;654;p78"/>
          <p:cNvSpPr/>
          <p:nvPr/>
        </p:nvSpPr>
        <p:spPr>
          <a:xfrm>
            <a:off x="5945842" y="3456400"/>
            <a:ext cx="1334400" cy="8295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Trace-Driven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Simulator</a:t>
            </a:r>
            <a:endParaRPr/>
          </a:p>
        </p:txBody>
      </p:sp>
      <p:cxnSp>
        <p:nvCxnSpPr>
          <p:cNvPr id="655" name="Google Shape;655;p78"/>
          <p:cNvCxnSpPr/>
          <p:nvPr/>
        </p:nvCxnSpPr>
        <p:spPr>
          <a:xfrm rot="10800000" flipH="1">
            <a:off x="7280242" y="3865895"/>
            <a:ext cx="294300" cy="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56" name="Google Shape;656;p78"/>
          <p:cNvSpPr/>
          <p:nvPr/>
        </p:nvSpPr>
        <p:spPr>
          <a:xfrm>
            <a:off x="1036750" y="1203925"/>
            <a:ext cx="1210500" cy="1029900"/>
          </a:xfrm>
          <a:prstGeom prst="snip1Rect">
            <a:avLst>
              <a:gd name="adj" fmla="val 16667"/>
            </a:avLst>
          </a:prstGeom>
          <a:solidFill>
            <a:srgbClr val="B6D7A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Application Binary</a:t>
            </a:r>
            <a:endParaRPr/>
          </a:p>
        </p:txBody>
      </p:sp>
      <p:cxnSp>
        <p:nvCxnSpPr>
          <p:cNvPr id="657" name="Google Shape;657;p78"/>
          <p:cNvCxnSpPr>
            <a:stCxn id="656" idx="0"/>
          </p:cNvCxnSpPr>
          <p:nvPr/>
        </p:nvCxnSpPr>
        <p:spPr>
          <a:xfrm rot="10800000" flipH="1">
            <a:off x="2247250" y="1712275"/>
            <a:ext cx="287700" cy="6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58" name="Google Shape;658;p78"/>
          <p:cNvSpPr/>
          <p:nvPr/>
        </p:nvSpPr>
        <p:spPr>
          <a:xfrm>
            <a:off x="2525500" y="1300820"/>
            <a:ext cx="1698900" cy="8295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Execution-Driven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Simulator</a:t>
            </a:r>
            <a:endParaRPr/>
          </a:p>
        </p:txBody>
      </p:sp>
      <p:cxnSp>
        <p:nvCxnSpPr>
          <p:cNvPr id="659" name="Google Shape;659;p78"/>
          <p:cNvCxnSpPr>
            <a:stCxn id="658" idx="3"/>
          </p:cNvCxnSpPr>
          <p:nvPr/>
        </p:nvCxnSpPr>
        <p:spPr>
          <a:xfrm>
            <a:off x="4224400" y="1715570"/>
            <a:ext cx="309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60" name="Google Shape;660;p78"/>
          <p:cNvSpPr/>
          <p:nvPr/>
        </p:nvSpPr>
        <p:spPr>
          <a:xfrm>
            <a:off x="4549900" y="1397900"/>
            <a:ext cx="876300" cy="642000"/>
          </a:xfrm>
          <a:prstGeom prst="rect">
            <a:avLst/>
          </a:prstGeom>
          <a:solidFill>
            <a:srgbClr val="F9CB9C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Metrics</a:t>
            </a:r>
            <a:endParaRPr/>
          </a:p>
        </p:txBody>
      </p:sp>
      <p:sp>
        <p:nvSpPr>
          <p:cNvPr id="661" name="Google Shape;661;p78"/>
          <p:cNvSpPr txBox="1"/>
          <p:nvPr/>
        </p:nvSpPr>
        <p:spPr>
          <a:xfrm>
            <a:off x="984625" y="2306650"/>
            <a:ext cx="54810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Execution Driven: Application executes on simulator</a:t>
            </a:r>
            <a:endParaRPr sz="1800"/>
          </a:p>
        </p:txBody>
      </p:sp>
      <p:sp>
        <p:nvSpPr>
          <p:cNvPr id="662" name="Google Shape;662;p78"/>
          <p:cNvSpPr txBox="1"/>
          <p:nvPr/>
        </p:nvSpPr>
        <p:spPr>
          <a:xfrm>
            <a:off x="1036750" y="4510950"/>
            <a:ext cx="70812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Trace Driven: simulator uses trace as input</a:t>
            </a:r>
            <a:endParaRPr sz="1800"/>
          </a:p>
        </p:txBody>
      </p:sp>
      <p:sp>
        <p:nvSpPr>
          <p:cNvPr id="663" name="Google Shape;663;p78"/>
          <p:cNvSpPr/>
          <p:nvPr/>
        </p:nvSpPr>
        <p:spPr>
          <a:xfrm>
            <a:off x="4413625" y="3057175"/>
            <a:ext cx="4207200" cy="1508100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78"/>
          <p:cNvSpPr/>
          <p:nvPr/>
        </p:nvSpPr>
        <p:spPr>
          <a:xfrm>
            <a:off x="6745600" y="1427650"/>
            <a:ext cx="1732800" cy="1344600"/>
          </a:xfrm>
          <a:prstGeom prst="verticalScroll">
            <a:avLst>
              <a:gd name="adj" fmla="val 1250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Courier New"/>
                <a:ea typeface="Courier New"/>
                <a:cs typeface="Courier New"/>
                <a:sym typeface="Courier New"/>
              </a:rPr>
              <a:t>mov edx,len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Courier New"/>
                <a:ea typeface="Courier New"/>
                <a:cs typeface="Courier New"/>
                <a:sym typeface="Courier New"/>
              </a:rPr>
              <a:t>mov ecx,msg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Courier New"/>
                <a:ea typeface="Courier New"/>
                <a:cs typeface="Courier New"/>
                <a:sym typeface="Courier New"/>
              </a:rPr>
              <a:t>mov ebx,1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Courier New"/>
                <a:ea typeface="Courier New"/>
                <a:cs typeface="Courier New"/>
                <a:sym typeface="Courier New"/>
              </a:rPr>
              <a:t>mov eax,4                              </a:t>
            </a:r>
            <a:br>
              <a:rPr lang="nl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nl">
                <a:latin typeface="Courier New"/>
                <a:ea typeface="Courier New"/>
                <a:cs typeface="Courier New"/>
                <a:sym typeface="Courier New"/>
              </a:rPr>
              <a:t>int 0x80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65" name="Google Shape;665;p78"/>
          <p:cNvCxnSpPr/>
          <p:nvPr/>
        </p:nvCxnSpPr>
        <p:spPr>
          <a:xfrm rot="10800000" flipH="1">
            <a:off x="5474000" y="2637125"/>
            <a:ext cx="1466700" cy="874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666" name="Google Shape;666;p78"/>
          <p:cNvSpPr/>
          <p:nvPr/>
        </p:nvSpPr>
        <p:spPr>
          <a:xfrm>
            <a:off x="984625" y="975175"/>
            <a:ext cx="7326300" cy="2150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7" name="Google Shape;667;p78" descr="jo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500" y="1427650"/>
            <a:ext cx="494075" cy="13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78"/>
          <p:cNvSpPr txBox="1"/>
          <p:nvPr/>
        </p:nvSpPr>
        <p:spPr>
          <a:xfrm>
            <a:off x="2247250" y="1204975"/>
            <a:ext cx="5871000" cy="16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800"/>
              <a:t>Why would a sane person do this?</a:t>
            </a:r>
            <a:endParaRPr sz="48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79"/>
          <p:cNvSpPr txBox="1">
            <a:spLocks noGrp="1"/>
          </p:cNvSpPr>
          <p:nvPr>
            <p:ph type="title"/>
          </p:nvPr>
        </p:nvSpPr>
        <p:spPr>
          <a:xfrm>
            <a:off x="311700" y="170800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Execution- versus Trace-driven</a:t>
            </a:r>
            <a:endParaRPr/>
          </a:p>
        </p:txBody>
      </p:sp>
      <p:sp>
        <p:nvSpPr>
          <p:cNvPr id="674" name="Google Shape;674;p79"/>
          <p:cNvSpPr/>
          <p:nvPr/>
        </p:nvSpPr>
        <p:spPr>
          <a:xfrm>
            <a:off x="1036750" y="3356200"/>
            <a:ext cx="1210500" cy="1029900"/>
          </a:xfrm>
          <a:prstGeom prst="snip1Rect">
            <a:avLst>
              <a:gd name="adj" fmla="val 16667"/>
            </a:avLst>
          </a:prstGeom>
          <a:solidFill>
            <a:srgbClr val="B6D7A8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Application Binary</a:t>
            </a:r>
            <a:endParaRPr/>
          </a:p>
        </p:txBody>
      </p:sp>
      <p:cxnSp>
        <p:nvCxnSpPr>
          <p:cNvPr id="675" name="Google Shape;675;p79"/>
          <p:cNvCxnSpPr>
            <a:stCxn id="674" idx="0"/>
            <a:endCxn id="676" idx="1"/>
          </p:cNvCxnSpPr>
          <p:nvPr/>
        </p:nvCxnSpPr>
        <p:spPr>
          <a:xfrm rot="10800000" flipH="1">
            <a:off x="2247250" y="3175750"/>
            <a:ext cx="233700" cy="695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76" name="Google Shape;676;p79"/>
          <p:cNvSpPr/>
          <p:nvPr/>
        </p:nvSpPr>
        <p:spPr>
          <a:xfrm>
            <a:off x="2480988" y="2761145"/>
            <a:ext cx="1698900" cy="8295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Execution-Driven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Simulator</a:t>
            </a:r>
            <a:endParaRPr/>
          </a:p>
        </p:txBody>
      </p:sp>
      <p:cxnSp>
        <p:nvCxnSpPr>
          <p:cNvPr id="677" name="Google Shape;677;p79"/>
          <p:cNvCxnSpPr>
            <a:stCxn id="676" idx="3"/>
            <a:endCxn id="678" idx="2"/>
          </p:cNvCxnSpPr>
          <p:nvPr/>
        </p:nvCxnSpPr>
        <p:spPr>
          <a:xfrm>
            <a:off x="4179888" y="3175895"/>
            <a:ext cx="314700" cy="69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79" name="Google Shape;679;p79"/>
          <p:cNvSpPr/>
          <p:nvPr/>
        </p:nvSpPr>
        <p:spPr>
          <a:xfrm>
            <a:off x="7574542" y="3550900"/>
            <a:ext cx="876300" cy="642000"/>
          </a:xfrm>
          <a:prstGeom prst="rect">
            <a:avLst/>
          </a:prstGeom>
          <a:solidFill>
            <a:srgbClr val="F9CB9C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Metrics</a:t>
            </a:r>
            <a:endParaRPr/>
          </a:p>
        </p:txBody>
      </p:sp>
      <p:sp>
        <p:nvSpPr>
          <p:cNvPr id="678" name="Google Shape;678;p79"/>
          <p:cNvSpPr/>
          <p:nvPr/>
        </p:nvSpPr>
        <p:spPr>
          <a:xfrm>
            <a:off x="4494550" y="3356950"/>
            <a:ext cx="1155600" cy="1029900"/>
          </a:xfrm>
          <a:prstGeom prst="snip1Rect">
            <a:avLst>
              <a:gd name="adj" fmla="val 16667"/>
            </a:avLst>
          </a:prstGeom>
          <a:solidFill>
            <a:srgbClr val="B6D7A8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Instruction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Trace</a:t>
            </a:r>
            <a:endParaRPr/>
          </a:p>
        </p:txBody>
      </p:sp>
      <p:cxnSp>
        <p:nvCxnSpPr>
          <p:cNvPr id="680" name="Google Shape;680;p79"/>
          <p:cNvCxnSpPr/>
          <p:nvPr/>
        </p:nvCxnSpPr>
        <p:spPr>
          <a:xfrm rot="10800000" flipH="1">
            <a:off x="5651542" y="3865895"/>
            <a:ext cx="294300" cy="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81" name="Google Shape;681;p79"/>
          <p:cNvSpPr/>
          <p:nvPr/>
        </p:nvSpPr>
        <p:spPr>
          <a:xfrm>
            <a:off x="5945842" y="3456400"/>
            <a:ext cx="1334400" cy="8295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Trace-Driven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Simulator</a:t>
            </a:r>
            <a:endParaRPr/>
          </a:p>
        </p:txBody>
      </p:sp>
      <p:cxnSp>
        <p:nvCxnSpPr>
          <p:cNvPr id="682" name="Google Shape;682;p79"/>
          <p:cNvCxnSpPr/>
          <p:nvPr/>
        </p:nvCxnSpPr>
        <p:spPr>
          <a:xfrm rot="10800000" flipH="1">
            <a:off x="7280242" y="3865895"/>
            <a:ext cx="294300" cy="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83" name="Google Shape;683;p79"/>
          <p:cNvSpPr/>
          <p:nvPr/>
        </p:nvSpPr>
        <p:spPr>
          <a:xfrm>
            <a:off x="1036750" y="1203925"/>
            <a:ext cx="1210500" cy="1029900"/>
          </a:xfrm>
          <a:prstGeom prst="snip1Rect">
            <a:avLst>
              <a:gd name="adj" fmla="val 16667"/>
            </a:avLst>
          </a:prstGeom>
          <a:solidFill>
            <a:srgbClr val="B6D7A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Application Binary</a:t>
            </a:r>
            <a:endParaRPr/>
          </a:p>
        </p:txBody>
      </p:sp>
      <p:cxnSp>
        <p:nvCxnSpPr>
          <p:cNvPr id="684" name="Google Shape;684;p79"/>
          <p:cNvCxnSpPr>
            <a:stCxn id="683" idx="0"/>
          </p:cNvCxnSpPr>
          <p:nvPr/>
        </p:nvCxnSpPr>
        <p:spPr>
          <a:xfrm rot="10800000" flipH="1">
            <a:off x="2247250" y="1712275"/>
            <a:ext cx="287700" cy="6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85" name="Google Shape;685;p79"/>
          <p:cNvSpPr/>
          <p:nvPr/>
        </p:nvSpPr>
        <p:spPr>
          <a:xfrm>
            <a:off x="2525500" y="1300820"/>
            <a:ext cx="1698900" cy="8295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Execution-Driven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Simulator</a:t>
            </a:r>
            <a:endParaRPr/>
          </a:p>
        </p:txBody>
      </p:sp>
      <p:cxnSp>
        <p:nvCxnSpPr>
          <p:cNvPr id="686" name="Google Shape;686;p79"/>
          <p:cNvCxnSpPr>
            <a:stCxn id="685" idx="3"/>
          </p:cNvCxnSpPr>
          <p:nvPr/>
        </p:nvCxnSpPr>
        <p:spPr>
          <a:xfrm>
            <a:off x="4224400" y="1715570"/>
            <a:ext cx="309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87" name="Google Shape;687;p79"/>
          <p:cNvSpPr/>
          <p:nvPr/>
        </p:nvSpPr>
        <p:spPr>
          <a:xfrm>
            <a:off x="4549900" y="1397900"/>
            <a:ext cx="876300" cy="642000"/>
          </a:xfrm>
          <a:prstGeom prst="rect">
            <a:avLst/>
          </a:prstGeom>
          <a:solidFill>
            <a:srgbClr val="F9CB9C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Metrics</a:t>
            </a:r>
            <a:endParaRPr/>
          </a:p>
        </p:txBody>
      </p:sp>
      <p:sp>
        <p:nvSpPr>
          <p:cNvPr id="688" name="Google Shape;688;p79"/>
          <p:cNvSpPr txBox="1"/>
          <p:nvPr/>
        </p:nvSpPr>
        <p:spPr>
          <a:xfrm>
            <a:off x="984625" y="2306650"/>
            <a:ext cx="54810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Execution Driven: Application executes on simulator</a:t>
            </a:r>
            <a:endParaRPr sz="1800"/>
          </a:p>
        </p:txBody>
      </p:sp>
      <p:sp>
        <p:nvSpPr>
          <p:cNvPr id="689" name="Google Shape;689;p79"/>
          <p:cNvSpPr txBox="1"/>
          <p:nvPr/>
        </p:nvSpPr>
        <p:spPr>
          <a:xfrm>
            <a:off x="1036750" y="4510950"/>
            <a:ext cx="70812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Trace Driven: simulator uses trace as input</a:t>
            </a:r>
            <a:endParaRPr sz="1800"/>
          </a:p>
        </p:txBody>
      </p:sp>
      <p:sp>
        <p:nvSpPr>
          <p:cNvPr id="690" name="Google Shape;690;p79"/>
          <p:cNvSpPr/>
          <p:nvPr/>
        </p:nvSpPr>
        <p:spPr>
          <a:xfrm>
            <a:off x="4413625" y="3057175"/>
            <a:ext cx="4207200" cy="1508100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79"/>
          <p:cNvSpPr/>
          <p:nvPr/>
        </p:nvSpPr>
        <p:spPr>
          <a:xfrm>
            <a:off x="6745600" y="1427650"/>
            <a:ext cx="1732800" cy="1344600"/>
          </a:xfrm>
          <a:prstGeom prst="verticalScroll">
            <a:avLst>
              <a:gd name="adj" fmla="val 1250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Courier New"/>
                <a:ea typeface="Courier New"/>
                <a:cs typeface="Courier New"/>
                <a:sym typeface="Courier New"/>
              </a:rPr>
              <a:t>mov edx,len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Courier New"/>
                <a:ea typeface="Courier New"/>
                <a:cs typeface="Courier New"/>
                <a:sym typeface="Courier New"/>
              </a:rPr>
              <a:t>mov ecx,msg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Courier New"/>
                <a:ea typeface="Courier New"/>
                <a:cs typeface="Courier New"/>
                <a:sym typeface="Courier New"/>
              </a:rPr>
              <a:t>mov ebx,1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Courier New"/>
                <a:ea typeface="Courier New"/>
                <a:cs typeface="Courier New"/>
                <a:sym typeface="Courier New"/>
              </a:rPr>
              <a:t>mov eax,4                              </a:t>
            </a:r>
            <a:br>
              <a:rPr lang="nl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nl">
                <a:latin typeface="Courier New"/>
                <a:ea typeface="Courier New"/>
                <a:cs typeface="Courier New"/>
                <a:sym typeface="Courier New"/>
              </a:rPr>
              <a:t>int 0x80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92" name="Google Shape;692;p79"/>
          <p:cNvCxnSpPr/>
          <p:nvPr/>
        </p:nvCxnSpPr>
        <p:spPr>
          <a:xfrm rot="10800000" flipH="1">
            <a:off x="5474000" y="2637125"/>
            <a:ext cx="1466700" cy="874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693" name="Google Shape;693;p79"/>
          <p:cNvSpPr/>
          <p:nvPr/>
        </p:nvSpPr>
        <p:spPr>
          <a:xfrm>
            <a:off x="2480975" y="3767345"/>
            <a:ext cx="1698900" cy="8295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ISA compatible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Processor</a:t>
            </a:r>
            <a:endParaRPr/>
          </a:p>
        </p:txBody>
      </p:sp>
      <p:cxnSp>
        <p:nvCxnSpPr>
          <p:cNvPr id="694" name="Google Shape;694;p79"/>
          <p:cNvCxnSpPr>
            <a:endCxn id="693" idx="1"/>
          </p:cNvCxnSpPr>
          <p:nvPr/>
        </p:nvCxnSpPr>
        <p:spPr>
          <a:xfrm>
            <a:off x="2247275" y="3809195"/>
            <a:ext cx="233700" cy="372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95" name="Google Shape;695;p79"/>
          <p:cNvCxnSpPr>
            <a:stCxn id="693" idx="3"/>
          </p:cNvCxnSpPr>
          <p:nvPr/>
        </p:nvCxnSpPr>
        <p:spPr>
          <a:xfrm rot="10800000" flipH="1">
            <a:off x="4179875" y="3862895"/>
            <a:ext cx="316500" cy="31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96" name="Google Shape;696;p79"/>
          <p:cNvSpPr txBox="1"/>
          <p:nvPr/>
        </p:nvSpPr>
        <p:spPr>
          <a:xfrm>
            <a:off x="3075622" y="3492850"/>
            <a:ext cx="535200" cy="385800"/>
          </a:xfrm>
          <a:prstGeom prst="rect">
            <a:avLst/>
          </a:prstGeom>
          <a:solidFill>
            <a:srgbClr val="EA9999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OR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Trace-driven Simulation</a:t>
            </a:r>
            <a:endParaRPr/>
          </a:p>
        </p:txBody>
      </p:sp>
      <p:sp>
        <p:nvSpPr>
          <p:cNvPr id="702" name="Google Shape;702;p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6AA84F"/>
                </a:solidFill>
              </a:rPr>
              <a:t>Advantages</a:t>
            </a:r>
            <a:endParaRPr>
              <a:solidFill>
                <a:srgbClr val="6AA84F"/>
              </a:solidFill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Trace collection only required once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Trace collection can be done with ISA compatible processor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Trace simulator does not need to simulate </a:t>
            </a:r>
            <a:r>
              <a:rPr lang="nl" u="sng"/>
              <a:t>all</a:t>
            </a:r>
            <a:r>
              <a:rPr lang="nl"/>
              <a:t> instructions, can skip ahead in trace if not implemented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/>
          <p:nvPr/>
        </p:nvSpPr>
        <p:spPr>
          <a:xfrm>
            <a:off x="3911000" y="826275"/>
            <a:ext cx="4819800" cy="3842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title"/>
          </p:nvPr>
        </p:nvSpPr>
        <p:spPr>
          <a:xfrm>
            <a:off x="311700" y="117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Why Simulators?</a:t>
            </a:r>
            <a:endParaRPr/>
          </a:p>
        </p:txBody>
      </p:sp>
      <p:pic>
        <p:nvPicPr>
          <p:cNvPr id="143" name="Google Shape;143;p27" descr="jo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750" y="2731875"/>
            <a:ext cx="618400" cy="169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7"/>
          <p:cNvSpPr txBox="1"/>
          <p:nvPr/>
        </p:nvSpPr>
        <p:spPr>
          <a:xfrm>
            <a:off x="27300" y="4347075"/>
            <a:ext cx="22653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b="1">
                <a:solidFill>
                  <a:srgbClr val="6D9EEB"/>
                </a:solidFill>
              </a:rPr>
              <a:t>Harm</a:t>
            </a:r>
            <a:endParaRPr sz="1800" b="1">
              <a:solidFill>
                <a:srgbClr val="6D9EEB"/>
              </a:solidFill>
            </a:endParaRPr>
          </a:p>
        </p:txBody>
      </p:sp>
      <p:pic>
        <p:nvPicPr>
          <p:cNvPr id="145" name="Google Shape;145;p27" descr="tracto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8900" y="2647100"/>
            <a:ext cx="2256900" cy="186628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7"/>
          <p:cNvSpPr txBox="1"/>
          <p:nvPr/>
        </p:nvSpPr>
        <p:spPr>
          <a:xfrm>
            <a:off x="4083125" y="922675"/>
            <a:ext cx="4509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E06666"/>
                </a:solidFill>
              </a:rPr>
              <a:t>The outside world</a:t>
            </a:r>
            <a:endParaRPr sz="1800">
              <a:solidFill>
                <a:srgbClr val="E06666"/>
              </a:solidFill>
            </a:endParaRPr>
          </a:p>
        </p:txBody>
      </p:sp>
      <p:sp>
        <p:nvSpPr>
          <p:cNvPr id="147" name="Google Shape;147;p27"/>
          <p:cNvSpPr/>
          <p:nvPr/>
        </p:nvSpPr>
        <p:spPr>
          <a:xfrm>
            <a:off x="722975" y="1136513"/>
            <a:ext cx="2678700" cy="11913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And the outside world is filled with </a:t>
            </a:r>
            <a:r>
              <a:rPr lang="nl" sz="1800">
                <a:solidFill>
                  <a:srgbClr val="CC0000"/>
                </a:solidFill>
              </a:rPr>
              <a:t>dangers</a:t>
            </a:r>
            <a:endParaRPr sz="180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Trace-driven Simulation</a:t>
            </a:r>
            <a:endParaRPr/>
          </a:p>
        </p:txBody>
      </p:sp>
      <p:sp>
        <p:nvSpPr>
          <p:cNvPr id="708" name="Google Shape;708;p8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6AA84F"/>
                </a:solidFill>
              </a:rPr>
              <a:t>Advantages</a:t>
            </a:r>
            <a:endParaRPr>
              <a:solidFill>
                <a:srgbClr val="6AA84F"/>
              </a:solidFill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Trace collection only required once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Trace collection can be done with ISA compatible processor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Trace simulator does not need to simulate </a:t>
            </a:r>
            <a:r>
              <a:rPr lang="nl" u="sng"/>
              <a:t>all</a:t>
            </a:r>
            <a:r>
              <a:rPr lang="nl"/>
              <a:t> instructions, can skip ahead in trace if not implemented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E06666"/>
                </a:solidFill>
              </a:rPr>
              <a:t>Disadvantages</a:t>
            </a:r>
            <a:endParaRPr>
              <a:solidFill>
                <a:srgbClr val="E06666"/>
              </a:solidFill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Cannot speculatively execute code (trace is fixed)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Trace file can become huge for large applications (hundreds of GBs)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Mixing Simulation Strategies</a:t>
            </a:r>
            <a:endParaRPr/>
          </a:p>
        </p:txBody>
      </p:sp>
      <p:sp>
        <p:nvSpPr>
          <p:cNvPr id="714" name="Google Shape;714;p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/>
              <a:t>Direct-execution</a:t>
            </a:r>
            <a:endParaRPr b="1"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Parts execute directly on the host (e.g. using dynamic translation such as QEMU)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Other parts are executed on cycle accurate simulation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  Use case: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  Interested in memory accesses and memory behavior. Execute</a:t>
            </a:r>
            <a:r>
              <a:rPr lang="nl">
                <a:solidFill>
                  <a:srgbClr val="6D9EEB"/>
                </a:solidFill>
              </a:rPr>
              <a:t> only loads and </a:t>
            </a:r>
            <a:endParaRPr>
              <a:solidFill>
                <a:srgbClr val="6D9EE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6D9EEB"/>
                </a:solidFill>
              </a:rPr>
              <a:t>  stores on the simulator</a:t>
            </a:r>
            <a:r>
              <a:rPr lang="nl"/>
              <a:t>, emulate the rest directly on the host machine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Google Shape;719;p83" descr="1fvkd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0" y="1233925"/>
            <a:ext cx="4762500" cy="3076575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83"/>
          <p:cNvSpPr txBox="1">
            <a:spLocks noGrp="1"/>
          </p:cNvSpPr>
          <p:nvPr>
            <p:ph type="ctrTitle"/>
          </p:nvPr>
        </p:nvSpPr>
        <p:spPr>
          <a:xfrm>
            <a:off x="311700" y="117300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Simulation in the Multiprocessor Era</a:t>
            </a:r>
            <a:endParaRPr/>
          </a:p>
        </p:txBody>
      </p:sp>
      <p:pic>
        <p:nvPicPr>
          <p:cNvPr id="721" name="Google Shape;721;p83" descr="dua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5575" y="3555452"/>
            <a:ext cx="1698251" cy="14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" name="Google Shape;726;p84" descr="pentiu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8212" y="3001812"/>
            <a:ext cx="1920374" cy="1739026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84"/>
          <p:cNvSpPr/>
          <p:nvPr/>
        </p:nvSpPr>
        <p:spPr>
          <a:xfrm>
            <a:off x="3971000" y="1644200"/>
            <a:ext cx="3441900" cy="2108100"/>
          </a:xfrm>
          <a:prstGeom prst="cloudCallout">
            <a:avLst>
              <a:gd name="adj1" fmla="val -67354"/>
              <a:gd name="adj2" fmla="val 4167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8" name="Google Shape;728;p84" descr="dua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8525" y="1971777"/>
            <a:ext cx="1698251" cy="1452950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84"/>
          <p:cNvSpPr txBox="1">
            <a:spLocks noGrp="1"/>
          </p:cNvSpPr>
          <p:nvPr>
            <p:ph type="title"/>
          </p:nvPr>
        </p:nvSpPr>
        <p:spPr>
          <a:xfrm>
            <a:off x="311700" y="117300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Simulation in the Multiprocessor Era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85"/>
          <p:cNvSpPr/>
          <p:nvPr/>
        </p:nvSpPr>
        <p:spPr>
          <a:xfrm>
            <a:off x="3592200" y="981525"/>
            <a:ext cx="1959600" cy="763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Benchmark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85"/>
          <p:cNvSpPr/>
          <p:nvPr/>
        </p:nvSpPr>
        <p:spPr>
          <a:xfrm>
            <a:off x="3592200" y="1995050"/>
            <a:ext cx="1959600" cy="763800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Target Processor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85"/>
          <p:cNvSpPr/>
          <p:nvPr/>
        </p:nvSpPr>
        <p:spPr>
          <a:xfrm>
            <a:off x="3592200" y="3008575"/>
            <a:ext cx="1959600" cy="763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Simulator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85"/>
          <p:cNvSpPr/>
          <p:nvPr/>
        </p:nvSpPr>
        <p:spPr>
          <a:xfrm>
            <a:off x="3592200" y="4022100"/>
            <a:ext cx="1959600" cy="763800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Host Platform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85"/>
          <p:cNvSpPr txBox="1">
            <a:spLocks noGrp="1"/>
          </p:cNvSpPr>
          <p:nvPr>
            <p:ph type="title"/>
          </p:nvPr>
        </p:nvSpPr>
        <p:spPr>
          <a:xfrm>
            <a:off x="311700" y="159100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Parallelisation in all levels of the simulation stack</a:t>
            </a:r>
            <a:endParaRPr/>
          </a:p>
        </p:txBody>
      </p:sp>
      <p:cxnSp>
        <p:nvCxnSpPr>
          <p:cNvPr id="739" name="Google Shape;739;p85"/>
          <p:cNvCxnSpPr>
            <a:stCxn id="734" idx="2"/>
            <a:endCxn id="735" idx="0"/>
          </p:cNvCxnSpPr>
          <p:nvPr/>
        </p:nvCxnSpPr>
        <p:spPr>
          <a:xfrm>
            <a:off x="4572000" y="1745325"/>
            <a:ext cx="0" cy="24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40" name="Google Shape;740;p85"/>
          <p:cNvCxnSpPr>
            <a:stCxn id="735" idx="2"/>
            <a:endCxn id="736" idx="0"/>
          </p:cNvCxnSpPr>
          <p:nvPr/>
        </p:nvCxnSpPr>
        <p:spPr>
          <a:xfrm>
            <a:off x="4572000" y="2758850"/>
            <a:ext cx="0" cy="24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41" name="Google Shape;741;p85"/>
          <p:cNvCxnSpPr>
            <a:stCxn id="736" idx="2"/>
            <a:endCxn id="737" idx="0"/>
          </p:cNvCxnSpPr>
          <p:nvPr/>
        </p:nvCxnSpPr>
        <p:spPr>
          <a:xfrm>
            <a:off x="4572000" y="3772375"/>
            <a:ext cx="0" cy="24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86"/>
          <p:cNvSpPr/>
          <p:nvPr/>
        </p:nvSpPr>
        <p:spPr>
          <a:xfrm>
            <a:off x="3592200" y="981525"/>
            <a:ext cx="1959600" cy="763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Benchmark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86"/>
          <p:cNvSpPr/>
          <p:nvPr/>
        </p:nvSpPr>
        <p:spPr>
          <a:xfrm>
            <a:off x="3592200" y="1995050"/>
            <a:ext cx="1959600" cy="763800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Target Processor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86"/>
          <p:cNvSpPr/>
          <p:nvPr/>
        </p:nvSpPr>
        <p:spPr>
          <a:xfrm>
            <a:off x="3592200" y="3008575"/>
            <a:ext cx="1959600" cy="763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Simulator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86"/>
          <p:cNvSpPr/>
          <p:nvPr/>
        </p:nvSpPr>
        <p:spPr>
          <a:xfrm>
            <a:off x="3592200" y="4022100"/>
            <a:ext cx="1959600" cy="763800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Host Platform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86"/>
          <p:cNvSpPr txBox="1">
            <a:spLocks noGrp="1"/>
          </p:cNvSpPr>
          <p:nvPr>
            <p:ph type="title"/>
          </p:nvPr>
        </p:nvSpPr>
        <p:spPr>
          <a:xfrm>
            <a:off x="311700" y="159100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Parallelisation in all levels of the simulation stack</a:t>
            </a:r>
            <a:endParaRPr/>
          </a:p>
        </p:txBody>
      </p:sp>
      <p:cxnSp>
        <p:nvCxnSpPr>
          <p:cNvPr id="751" name="Google Shape;751;p86"/>
          <p:cNvCxnSpPr>
            <a:stCxn id="746" idx="2"/>
            <a:endCxn id="747" idx="0"/>
          </p:cNvCxnSpPr>
          <p:nvPr/>
        </p:nvCxnSpPr>
        <p:spPr>
          <a:xfrm>
            <a:off x="4572000" y="1745325"/>
            <a:ext cx="0" cy="24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52" name="Google Shape;752;p86"/>
          <p:cNvCxnSpPr>
            <a:stCxn id="747" idx="2"/>
            <a:endCxn id="748" idx="0"/>
          </p:cNvCxnSpPr>
          <p:nvPr/>
        </p:nvCxnSpPr>
        <p:spPr>
          <a:xfrm>
            <a:off x="4572000" y="2758850"/>
            <a:ext cx="0" cy="24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53" name="Google Shape;753;p86"/>
          <p:cNvCxnSpPr>
            <a:stCxn id="748" idx="2"/>
            <a:endCxn id="749" idx="0"/>
          </p:cNvCxnSpPr>
          <p:nvPr/>
        </p:nvCxnSpPr>
        <p:spPr>
          <a:xfrm>
            <a:off x="4572000" y="3772375"/>
            <a:ext cx="0" cy="24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54" name="Google Shape;754;p86"/>
          <p:cNvSpPr/>
          <p:nvPr/>
        </p:nvSpPr>
        <p:spPr>
          <a:xfrm>
            <a:off x="3824833" y="13159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0</a:t>
            </a:r>
            <a:endParaRPr/>
          </a:p>
        </p:txBody>
      </p:sp>
      <p:sp>
        <p:nvSpPr>
          <p:cNvPr id="755" name="Google Shape;755;p86"/>
          <p:cNvSpPr/>
          <p:nvPr/>
        </p:nvSpPr>
        <p:spPr>
          <a:xfrm>
            <a:off x="4282033" y="13159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1</a:t>
            </a:r>
            <a:endParaRPr/>
          </a:p>
        </p:txBody>
      </p:sp>
      <p:sp>
        <p:nvSpPr>
          <p:cNvPr id="756" name="Google Shape;756;p86"/>
          <p:cNvSpPr/>
          <p:nvPr/>
        </p:nvSpPr>
        <p:spPr>
          <a:xfrm>
            <a:off x="5064098" y="13159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</a:t>
            </a:r>
            <a:endParaRPr/>
          </a:p>
        </p:txBody>
      </p:sp>
      <p:sp>
        <p:nvSpPr>
          <p:cNvPr id="757" name="Google Shape;757;p86"/>
          <p:cNvSpPr txBox="1"/>
          <p:nvPr/>
        </p:nvSpPr>
        <p:spPr>
          <a:xfrm>
            <a:off x="4635200" y="1215625"/>
            <a:ext cx="3762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...</a:t>
            </a:r>
            <a:endParaRPr/>
          </a:p>
        </p:txBody>
      </p:sp>
      <p:sp>
        <p:nvSpPr>
          <p:cNvPr id="758" name="Google Shape;758;p86"/>
          <p:cNvSpPr txBox="1"/>
          <p:nvPr/>
        </p:nvSpPr>
        <p:spPr>
          <a:xfrm>
            <a:off x="658900" y="2100550"/>
            <a:ext cx="24858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86"/>
          <p:cNvSpPr/>
          <p:nvPr/>
        </p:nvSpPr>
        <p:spPr>
          <a:xfrm>
            <a:off x="831050" y="1115475"/>
            <a:ext cx="24858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Multi-threaded application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87"/>
          <p:cNvSpPr/>
          <p:nvPr/>
        </p:nvSpPr>
        <p:spPr>
          <a:xfrm>
            <a:off x="3592200" y="981525"/>
            <a:ext cx="1959600" cy="763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Benchmark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87"/>
          <p:cNvSpPr/>
          <p:nvPr/>
        </p:nvSpPr>
        <p:spPr>
          <a:xfrm>
            <a:off x="3592200" y="1995050"/>
            <a:ext cx="1959600" cy="763800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Target Processor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87"/>
          <p:cNvSpPr/>
          <p:nvPr/>
        </p:nvSpPr>
        <p:spPr>
          <a:xfrm>
            <a:off x="3592200" y="3008575"/>
            <a:ext cx="1959600" cy="763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Simulator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87"/>
          <p:cNvSpPr/>
          <p:nvPr/>
        </p:nvSpPr>
        <p:spPr>
          <a:xfrm>
            <a:off x="3592200" y="4022100"/>
            <a:ext cx="1959600" cy="763800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Host Platform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87"/>
          <p:cNvSpPr txBox="1">
            <a:spLocks noGrp="1"/>
          </p:cNvSpPr>
          <p:nvPr>
            <p:ph type="title"/>
          </p:nvPr>
        </p:nvSpPr>
        <p:spPr>
          <a:xfrm>
            <a:off x="311700" y="159100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Parallelisation in all levels of the simulation stack</a:t>
            </a:r>
            <a:endParaRPr/>
          </a:p>
        </p:txBody>
      </p:sp>
      <p:cxnSp>
        <p:nvCxnSpPr>
          <p:cNvPr id="769" name="Google Shape;769;p87"/>
          <p:cNvCxnSpPr>
            <a:stCxn id="764" idx="2"/>
            <a:endCxn id="765" idx="0"/>
          </p:cNvCxnSpPr>
          <p:nvPr/>
        </p:nvCxnSpPr>
        <p:spPr>
          <a:xfrm>
            <a:off x="4572000" y="1745325"/>
            <a:ext cx="0" cy="24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70" name="Google Shape;770;p87"/>
          <p:cNvCxnSpPr>
            <a:stCxn id="765" idx="2"/>
            <a:endCxn id="766" idx="0"/>
          </p:cNvCxnSpPr>
          <p:nvPr/>
        </p:nvCxnSpPr>
        <p:spPr>
          <a:xfrm>
            <a:off x="4572000" y="2758850"/>
            <a:ext cx="0" cy="24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71" name="Google Shape;771;p87"/>
          <p:cNvCxnSpPr>
            <a:stCxn id="766" idx="2"/>
            <a:endCxn id="767" idx="0"/>
          </p:cNvCxnSpPr>
          <p:nvPr/>
        </p:nvCxnSpPr>
        <p:spPr>
          <a:xfrm>
            <a:off x="4572000" y="3772375"/>
            <a:ext cx="0" cy="24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72" name="Google Shape;772;p87"/>
          <p:cNvSpPr/>
          <p:nvPr/>
        </p:nvSpPr>
        <p:spPr>
          <a:xfrm>
            <a:off x="3824833" y="13159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0</a:t>
            </a:r>
            <a:endParaRPr/>
          </a:p>
        </p:txBody>
      </p:sp>
      <p:sp>
        <p:nvSpPr>
          <p:cNvPr id="773" name="Google Shape;773;p87"/>
          <p:cNvSpPr/>
          <p:nvPr/>
        </p:nvSpPr>
        <p:spPr>
          <a:xfrm>
            <a:off x="4282033" y="13159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1</a:t>
            </a:r>
            <a:endParaRPr/>
          </a:p>
        </p:txBody>
      </p:sp>
      <p:sp>
        <p:nvSpPr>
          <p:cNvPr id="774" name="Google Shape;774;p87"/>
          <p:cNvSpPr/>
          <p:nvPr/>
        </p:nvSpPr>
        <p:spPr>
          <a:xfrm>
            <a:off x="5064098" y="13159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</a:t>
            </a:r>
            <a:endParaRPr/>
          </a:p>
        </p:txBody>
      </p:sp>
      <p:sp>
        <p:nvSpPr>
          <p:cNvPr id="775" name="Google Shape;775;p87"/>
          <p:cNvSpPr txBox="1"/>
          <p:nvPr/>
        </p:nvSpPr>
        <p:spPr>
          <a:xfrm>
            <a:off x="4635200" y="1215625"/>
            <a:ext cx="3762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...</a:t>
            </a:r>
            <a:endParaRPr/>
          </a:p>
        </p:txBody>
      </p:sp>
      <p:sp>
        <p:nvSpPr>
          <p:cNvPr id="776" name="Google Shape;776;p87"/>
          <p:cNvSpPr txBox="1"/>
          <p:nvPr/>
        </p:nvSpPr>
        <p:spPr>
          <a:xfrm>
            <a:off x="658900" y="2100550"/>
            <a:ext cx="24858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87"/>
          <p:cNvSpPr/>
          <p:nvPr/>
        </p:nvSpPr>
        <p:spPr>
          <a:xfrm>
            <a:off x="831050" y="1115475"/>
            <a:ext cx="24858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</a:rPr>
              <a:t>Multi-threaded application</a:t>
            </a:r>
            <a:endParaRPr/>
          </a:p>
        </p:txBody>
      </p:sp>
      <p:sp>
        <p:nvSpPr>
          <p:cNvPr id="778" name="Google Shape;778;p87"/>
          <p:cNvSpPr/>
          <p:nvPr/>
        </p:nvSpPr>
        <p:spPr>
          <a:xfrm>
            <a:off x="6128150" y="1149875"/>
            <a:ext cx="2540700" cy="327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A </a:t>
            </a:r>
            <a:r>
              <a:rPr lang="nl" sz="1800">
                <a:solidFill>
                  <a:srgbClr val="6AA84F"/>
                </a:solidFill>
              </a:rPr>
              <a:t>multi-threaded application</a:t>
            </a:r>
            <a:r>
              <a:rPr lang="nl" sz="1800"/>
              <a:t> running on a </a:t>
            </a:r>
            <a:r>
              <a:rPr lang="nl" sz="1800">
                <a:solidFill>
                  <a:srgbClr val="6D9EEB"/>
                </a:solidFill>
              </a:rPr>
              <a:t>single core target processor</a:t>
            </a:r>
            <a:r>
              <a:rPr lang="nl" sz="1800"/>
              <a:t>.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Question: Does this make sense?</a:t>
            </a:r>
            <a:endParaRPr sz="180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88"/>
          <p:cNvSpPr/>
          <p:nvPr/>
        </p:nvSpPr>
        <p:spPr>
          <a:xfrm>
            <a:off x="3592200" y="981525"/>
            <a:ext cx="1959600" cy="763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Benchmark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88"/>
          <p:cNvSpPr/>
          <p:nvPr/>
        </p:nvSpPr>
        <p:spPr>
          <a:xfrm>
            <a:off x="3592200" y="1995050"/>
            <a:ext cx="1959600" cy="763800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Target Processor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88"/>
          <p:cNvSpPr/>
          <p:nvPr/>
        </p:nvSpPr>
        <p:spPr>
          <a:xfrm>
            <a:off x="3592200" y="3008575"/>
            <a:ext cx="1959600" cy="763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Simulator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88"/>
          <p:cNvSpPr/>
          <p:nvPr/>
        </p:nvSpPr>
        <p:spPr>
          <a:xfrm>
            <a:off x="3592200" y="4022100"/>
            <a:ext cx="1959600" cy="763800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Host Platform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88"/>
          <p:cNvSpPr txBox="1">
            <a:spLocks noGrp="1"/>
          </p:cNvSpPr>
          <p:nvPr>
            <p:ph type="title"/>
          </p:nvPr>
        </p:nvSpPr>
        <p:spPr>
          <a:xfrm>
            <a:off x="311700" y="159100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Parallelisation in all levels of the simulation stack</a:t>
            </a:r>
            <a:endParaRPr/>
          </a:p>
        </p:txBody>
      </p:sp>
      <p:cxnSp>
        <p:nvCxnSpPr>
          <p:cNvPr id="788" name="Google Shape;788;p88"/>
          <p:cNvCxnSpPr>
            <a:stCxn id="783" idx="2"/>
            <a:endCxn id="784" idx="0"/>
          </p:cNvCxnSpPr>
          <p:nvPr/>
        </p:nvCxnSpPr>
        <p:spPr>
          <a:xfrm>
            <a:off x="4572000" y="1745325"/>
            <a:ext cx="0" cy="24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89" name="Google Shape;789;p88"/>
          <p:cNvCxnSpPr>
            <a:stCxn id="784" idx="2"/>
            <a:endCxn id="785" idx="0"/>
          </p:cNvCxnSpPr>
          <p:nvPr/>
        </p:nvCxnSpPr>
        <p:spPr>
          <a:xfrm>
            <a:off x="4572000" y="2758850"/>
            <a:ext cx="0" cy="24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90" name="Google Shape;790;p88"/>
          <p:cNvCxnSpPr>
            <a:stCxn id="785" idx="2"/>
            <a:endCxn id="786" idx="0"/>
          </p:cNvCxnSpPr>
          <p:nvPr/>
        </p:nvCxnSpPr>
        <p:spPr>
          <a:xfrm>
            <a:off x="4572000" y="3772375"/>
            <a:ext cx="0" cy="24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91" name="Google Shape;791;p88"/>
          <p:cNvSpPr/>
          <p:nvPr/>
        </p:nvSpPr>
        <p:spPr>
          <a:xfrm>
            <a:off x="3824833" y="13159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0</a:t>
            </a:r>
            <a:endParaRPr/>
          </a:p>
        </p:txBody>
      </p:sp>
      <p:sp>
        <p:nvSpPr>
          <p:cNvPr id="792" name="Google Shape;792;p88"/>
          <p:cNvSpPr/>
          <p:nvPr/>
        </p:nvSpPr>
        <p:spPr>
          <a:xfrm>
            <a:off x="4282033" y="13159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1</a:t>
            </a:r>
            <a:endParaRPr/>
          </a:p>
        </p:txBody>
      </p:sp>
      <p:sp>
        <p:nvSpPr>
          <p:cNvPr id="793" name="Google Shape;793;p88"/>
          <p:cNvSpPr/>
          <p:nvPr/>
        </p:nvSpPr>
        <p:spPr>
          <a:xfrm>
            <a:off x="5064098" y="13159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</a:t>
            </a:r>
            <a:endParaRPr/>
          </a:p>
        </p:txBody>
      </p:sp>
      <p:sp>
        <p:nvSpPr>
          <p:cNvPr id="794" name="Google Shape;794;p88"/>
          <p:cNvSpPr txBox="1"/>
          <p:nvPr/>
        </p:nvSpPr>
        <p:spPr>
          <a:xfrm>
            <a:off x="4635200" y="1215625"/>
            <a:ext cx="3762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...</a:t>
            </a:r>
            <a:endParaRPr/>
          </a:p>
        </p:txBody>
      </p:sp>
      <p:sp>
        <p:nvSpPr>
          <p:cNvPr id="795" name="Google Shape;795;p88"/>
          <p:cNvSpPr txBox="1"/>
          <p:nvPr/>
        </p:nvSpPr>
        <p:spPr>
          <a:xfrm>
            <a:off x="658900" y="2100550"/>
            <a:ext cx="24858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88"/>
          <p:cNvSpPr/>
          <p:nvPr/>
        </p:nvSpPr>
        <p:spPr>
          <a:xfrm>
            <a:off x="831050" y="1115475"/>
            <a:ext cx="24858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</a:rPr>
              <a:t>Multi-threaded application</a:t>
            </a:r>
            <a:endParaRPr/>
          </a:p>
        </p:txBody>
      </p:sp>
      <p:sp>
        <p:nvSpPr>
          <p:cNvPr id="797" name="Google Shape;797;p88"/>
          <p:cNvSpPr/>
          <p:nvPr/>
        </p:nvSpPr>
        <p:spPr>
          <a:xfrm>
            <a:off x="831050" y="2106075"/>
            <a:ext cx="24858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</a:rPr>
              <a:t>Multi-core target processor</a:t>
            </a:r>
            <a:endParaRPr/>
          </a:p>
        </p:txBody>
      </p:sp>
      <p:sp>
        <p:nvSpPr>
          <p:cNvPr id="798" name="Google Shape;798;p88"/>
          <p:cNvSpPr/>
          <p:nvPr/>
        </p:nvSpPr>
        <p:spPr>
          <a:xfrm>
            <a:off x="3824833" y="2327232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</a:t>
            </a:r>
            <a:endParaRPr/>
          </a:p>
        </p:txBody>
      </p:sp>
      <p:sp>
        <p:nvSpPr>
          <p:cNvPr id="799" name="Google Shape;799;p88"/>
          <p:cNvSpPr/>
          <p:nvPr/>
        </p:nvSpPr>
        <p:spPr>
          <a:xfrm>
            <a:off x="4282033" y="2327232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</a:t>
            </a:r>
            <a:endParaRPr/>
          </a:p>
        </p:txBody>
      </p:sp>
      <p:sp>
        <p:nvSpPr>
          <p:cNvPr id="800" name="Google Shape;800;p88"/>
          <p:cNvSpPr/>
          <p:nvPr/>
        </p:nvSpPr>
        <p:spPr>
          <a:xfrm>
            <a:off x="5064098" y="2327232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?</a:t>
            </a:r>
            <a:endParaRPr/>
          </a:p>
        </p:txBody>
      </p:sp>
      <p:sp>
        <p:nvSpPr>
          <p:cNvPr id="801" name="Google Shape;801;p88"/>
          <p:cNvSpPr txBox="1"/>
          <p:nvPr/>
        </p:nvSpPr>
        <p:spPr>
          <a:xfrm>
            <a:off x="4635200" y="2226882"/>
            <a:ext cx="3762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...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89"/>
          <p:cNvSpPr/>
          <p:nvPr/>
        </p:nvSpPr>
        <p:spPr>
          <a:xfrm>
            <a:off x="3592200" y="981525"/>
            <a:ext cx="1959600" cy="763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Benchmark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89"/>
          <p:cNvSpPr/>
          <p:nvPr/>
        </p:nvSpPr>
        <p:spPr>
          <a:xfrm>
            <a:off x="3592200" y="1995050"/>
            <a:ext cx="1959600" cy="763800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Target Processor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89"/>
          <p:cNvSpPr/>
          <p:nvPr/>
        </p:nvSpPr>
        <p:spPr>
          <a:xfrm>
            <a:off x="3592200" y="3008575"/>
            <a:ext cx="1959600" cy="763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Simulator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89"/>
          <p:cNvSpPr/>
          <p:nvPr/>
        </p:nvSpPr>
        <p:spPr>
          <a:xfrm>
            <a:off x="3592200" y="4022100"/>
            <a:ext cx="1959600" cy="763800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Host Platform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89"/>
          <p:cNvSpPr txBox="1">
            <a:spLocks noGrp="1"/>
          </p:cNvSpPr>
          <p:nvPr>
            <p:ph type="title"/>
          </p:nvPr>
        </p:nvSpPr>
        <p:spPr>
          <a:xfrm>
            <a:off x="311700" y="159100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Parallelisation in all levels of the simulation stack</a:t>
            </a:r>
            <a:endParaRPr/>
          </a:p>
        </p:txBody>
      </p:sp>
      <p:cxnSp>
        <p:nvCxnSpPr>
          <p:cNvPr id="811" name="Google Shape;811;p89"/>
          <p:cNvCxnSpPr>
            <a:stCxn id="806" idx="2"/>
            <a:endCxn id="807" idx="0"/>
          </p:cNvCxnSpPr>
          <p:nvPr/>
        </p:nvCxnSpPr>
        <p:spPr>
          <a:xfrm>
            <a:off x="4572000" y="1745325"/>
            <a:ext cx="0" cy="24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2" name="Google Shape;812;p89"/>
          <p:cNvCxnSpPr>
            <a:stCxn id="807" idx="2"/>
            <a:endCxn id="808" idx="0"/>
          </p:cNvCxnSpPr>
          <p:nvPr/>
        </p:nvCxnSpPr>
        <p:spPr>
          <a:xfrm>
            <a:off x="4572000" y="2758850"/>
            <a:ext cx="0" cy="24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3" name="Google Shape;813;p89"/>
          <p:cNvCxnSpPr>
            <a:stCxn id="808" idx="2"/>
            <a:endCxn id="809" idx="0"/>
          </p:cNvCxnSpPr>
          <p:nvPr/>
        </p:nvCxnSpPr>
        <p:spPr>
          <a:xfrm>
            <a:off x="4572000" y="3772375"/>
            <a:ext cx="0" cy="24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14" name="Google Shape;814;p89"/>
          <p:cNvSpPr/>
          <p:nvPr/>
        </p:nvSpPr>
        <p:spPr>
          <a:xfrm>
            <a:off x="3824833" y="13159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0</a:t>
            </a:r>
            <a:endParaRPr/>
          </a:p>
        </p:txBody>
      </p:sp>
      <p:sp>
        <p:nvSpPr>
          <p:cNvPr id="815" name="Google Shape;815;p89"/>
          <p:cNvSpPr/>
          <p:nvPr/>
        </p:nvSpPr>
        <p:spPr>
          <a:xfrm>
            <a:off x="4282033" y="13159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1</a:t>
            </a:r>
            <a:endParaRPr/>
          </a:p>
        </p:txBody>
      </p:sp>
      <p:sp>
        <p:nvSpPr>
          <p:cNvPr id="816" name="Google Shape;816;p89"/>
          <p:cNvSpPr/>
          <p:nvPr/>
        </p:nvSpPr>
        <p:spPr>
          <a:xfrm>
            <a:off x="5064098" y="13159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</a:t>
            </a:r>
            <a:endParaRPr/>
          </a:p>
        </p:txBody>
      </p:sp>
      <p:sp>
        <p:nvSpPr>
          <p:cNvPr id="817" name="Google Shape;817;p89"/>
          <p:cNvSpPr txBox="1"/>
          <p:nvPr/>
        </p:nvSpPr>
        <p:spPr>
          <a:xfrm>
            <a:off x="4635200" y="1215625"/>
            <a:ext cx="3762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...</a:t>
            </a:r>
            <a:endParaRPr/>
          </a:p>
        </p:txBody>
      </p:sp>
      <p:sp>
        <p:nvSpPr>
          <p:cNvPr id="818" name="Google Shape;818;p89"/>
          <p:cNvSpPr txBox="1"/>
          <p:nvPr/>
        </p:nvSpPr>
        <p:spPr>
          <a:xfrm>
            <a:off x="658900" y="2100550"/>
            <a:ext cx="24858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89"/>
          <p:cNvSpPr/>
          <p:nvPr/>
        </p:nvSpPr>
        <p:spPr>
          <a:xfrm>
            <a:off x="831050" y="1115475"/>
            <a:ext cx="24858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</a:rPr>
              <a:t>Multi-threaded application</a:t>
            </a:r>
            <a:endParaRPr/>
          </a:p>
        </p:txBody>
      </p:sp>
      <p:sp>
        <p:nvSpPr>
          <p:cNvPr id="820" name="Google Shape;820;p89"/>
          <p:cNvSpPr/>
          <p:nvPr/>
        </p:nvSpPr>
        <p:spPr>
          <a:xfrm>
            <a:off x="831050" y="2106075"/>
            <a:ext cx="24858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</a:rPr>
              <a:t>Multi-core target processor</a:t>
            </a:r>
            <a:endParaRPr/>
          </a:p>
        </p:txBody>
      </p:sp>
      <p:sp>
        <p:nvSpPr>
          <p:cNvPr id="821" name="Google Shape;821;p89"/>
          <p:cNvSpPr/>
          <p:nvPr/>
        </p:nvSpPr>
        <p:spPr>
          <a:xfrm>
            <a:off x="3824833" y="2327232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</a:t>
            </a:r>
            <a:endParaRPr/>
          </a:p>
        </p:txBody>
      </p:sp>
      <p:sp>
        <p:nvSpPr>
          <p:cNvPr id="822" name="Google Shape;822;p89"/>
          <p:cNvSpPr/>
          <p:nvPr/>
        </p:nvSpPr>
        <p:spPr>
          <a:xfrm>
            <a:off x="4282033" y="2327232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</a:t>
            </a:r>
            <a:endParaRPr/>
          </a:p>
        </p:txBody>
      </p:sp>
      <p:sp>
        <p:nvSpPr>
          <p:cNvPr id="823" name="Google Shape;823;p89"/>
          <p:cNvSpPr/>
          <p:nvPr/>
        </p:nvSpPr>
        <p:spPr>
          <a:xfrm>
            <a:off x="5064098" y="2327232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?</a:t>
            </a:r>
            <a:endParaRPr/>
          </a:p>
        </p:txBody>
      </p:sp>
      <p:sp>
        <p:nvSpPr>
          <p:cNvPr id="824" name="Google Shape;824;p89"/>
          <p:cNvSpPr txBox="1"/>
          <p:nvPr/>
        </p:nvSpPr>
        <p:spPr>
          <a:xfrm>
            <a:off x="4635200" y="2226882"/>
            <a:ext cx="3762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...</a:t>
            </a:r>
            <a:endParaRPr/>
          </a:p>
        </p:txBody>
      </p:sp>
      <p:sp>
        <p:nvSpPr>
          <p:cNvPr id="825" name="Google Shape;825;p89"/>
          <p:cNvSpPr/>
          <p:nvPr/>
        </p:nvSpPr>
        <p:spPr>
          <a:xfrm>
            <a:off x="6128150" y="1149875"/>
            <a:ext cx="2540700" cy="327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A </a:t>
            </a:r>
            <a:r>
              <a:rPr lang="nl" sz="1800">
                <a:solidFill>
                  <a:srgbClr val="6D9EEB"/>
                </a:solidFill>
              </a:rPr>
              <a:t>multi-core processor</a:t>
            </a:r>
            <a:r>
              <a:rPr lang="nl" sz="1800"/>
              <a:t> running on a </a:t>
            </a:r>
            <a:r>
              <a:rPr lang="nl" sz="1800">
                <a:solidFill>
                  <a:srgbClr val="E06666"/>
                </a:solidFill>
              </a:rPr>
              <a:t>single</a:t>
            </a:r>
            <a:r>
              <a:rPr lang="nl" sz="1800"/>
              <a:t> </a:t>
            </a:r>
            <a:r>
              <a:rPr lang="nl" sz="1800">
                <a:solidFill>
                  <a:srgbClr val="E06666"/>
                </a:solidFill>
              </a:rPr>
              <a:t>threaded</a:t>
            </a:r>
            <a:r>
              <a:rPr lang="nl" sz="1800"/>
              <a:t> </a:t>
            </a:r>
            <a:r>
              <a:rPr lang="nl" sz="1800">
                <a:solidFill>
                  <a:srgbClr val="E06666"/>
                </a:solidFill>
              </a:rPr>
              <a:t>simulator</a:t>
            </a:r>
            <a:r>
              <a:rPr lang="nl" sz="1800"/>
              <a:t>.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Question: Does this make sense?</a:t>
            </a:r>
            <a:endParaRPr sz="18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90"/>
          <p:cNvSpPr/>
          <p:nvPr/>
        </p:nvSpPr>
        <p:spPr>
          <a:xfrm>
            <a:off x="3592200" y="981525"/>
            <a:ext cx="1959600" cy="763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Benchmark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90"/>
          <p:cNvSpPr/>
          <p:nvPr/>
        </p:nvSpPr>
        <p:spPr>
          <a:xfrm>
            <a:off x="3592200" y="1995050"/>
            <a:ext cx="1959600" cy="763800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Target Processor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90"/>
          <p:cNvSpPr/>
          <p:nvPr/>
        </p:nvSpPr>
        <p:spPr>
          <a:xfrm>
            <a:off x="3592200" y="3008575"/>
            <a:ext cx="1959600" cy="763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Simulator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90"/>
          <p:cNvSpPr/>
          <p:nvPr/>
        </p:nvSpPr>
        <p:spPr>
          <a:xfrm>
            <a:off x="3592200" y="4022100"/>
            <a:ext cx="1959600" cy="763800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Host Platform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90"/>
          <p:cNvSpPr txBox="1">
            <a:spLocks noGrp="1"/>
          </p:cNvSpPr>
          <p:nvPr>
            <p:ph type="title"/>
          </p:nvPr>
        </p:nvSpPr>
        <p:spPr>
          <a:xfrm>
            <a:off x="311700" y="159100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Parallelisation in all levels of the simulation stack</a:t>
            </a:r>
            <a:endParaRPr/>
          </a:p>
        </p:txBody>
      </p:sp>
      <p:cxnSp>
        <p:nvCxnSpPr>
          <p:cNvPr id="835" name="Google Shape;835;p90"/>
          <p:cNvCxnSpPr>
            <a:stCxn id="830" idx="2"/>
            <a:endCxn id="831" idx="0"/>
          </p:cNvCxnSpPr>
          <p:nvPr/>
        </p:nvCxnSpPr>
        <p:spPr>
          <a:xfrm>
            <a:off x="4572000" y="1745325"/>
            <a:ext cx="0" cy="24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36" name="Google Shape;836;p90"/>
          <p:cNvCxnSpPr>
            <a:stCxn id="831" idx="2"/>
            <a:endCxn id="832" idx="0"/>
          </p:cNvCxnSpPr>
          <p:nvPr/>
        </p:nvCxnSpPr>
        <p:spPr>
          <a:xfrm>
            <a:off x="4572000" y="2758850"/>
            <a:ext cx="0" cy="24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37" name="Google Shape;837;p90"/>
          <p:cNvCxnSpPr>
            <a:stCxn id="832" idx="2"/>
            <a:endCxn id="833" idx="0"/>
          </p:cNvCxnSpPr>
          <p:nvPr/>
        </p:nvCxnSpPr>
        <p:spPr>
          <a:xfrm>
            <a:off x="4572000" y="3772375"/>
            <a:ext cx="0" cy="24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38" name="Google Shape;838;p90"/>
          <p:cNvSpPr/>
          <p:nvPr/>
        </p:nvSpPr>
        <p:spPr>
          <a:xfrm>
            <a:off x="3824833" y="13159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0</a:t>
            </a:r>
            <a:endParaRPr/>
          </a:p>
        </p:txBody>
      </p:sp>
      <p:sp>
        <p:nvSpPr>
          <p:cNvPr id="839" name="Google Shape;839;p90"/>
          <p:cNvSpPr/>
          <p:nvPr/>
        </p:nvSpPr>
        <p:spPr>
          <a:xfrm>
            <a:off x="4282033" y="13159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1</a:t>
            </a:r>
            <a:endParaRPr/>
          </a:p>
        </p:txBody>
      </p:sp>
      <p:sp>
        <p:nvSpPr>
          <p:cNvPr id="840" name="Google Shape;840;p90"/>
          <p:cNvSpPr/>
          <p:nvPr/>
        </p:nvSpPr>
        <p:spPr>
          <a:xfrm>
            <a:off x="5064098" y="13159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</a:t>
            </a:r>
            <a:endParaRPr/>
          </a:p>
        </p:txBody>
      </p:sp>
      <p:sp>
        <p:nvSpPr>
          <p:cNvPr id="841" name="Google Shape;841;p90"/>
          <p:cNvSpPr txBox="1"/>
          <p:nvPr/>
        </p:nvSpPr>
        <p:spPr>
          <a:xfrm>
            <a:off x="4635200" y="1215625"/>
            <a:ext cx="3762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...</a:t>
            </a:r>
            <a:endParaRPr/>
          </a:p>
        </p:txBody>
      </p:sp>
      <p:sp>
        <p:nvSpPr>
          <p:cNvPr id="842" name="Google Shape;842;p90"/>
          <p:cNvSpPr txBox="1"/>
          <p:nvPr/>
        </p:nvSpPr>
        <p:spPr>
          <a:xfrm>
            <a:off x="658900" y="2100550"/>
            <a:ext cx="24858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90"/>
          <p:cNvSpPr/>
          <p:nvPr/>
        </p:nvSpPr>
        <p:spPr>
          <a:xfrm>
            <a:off x="831050" y="1115475"/>
            <a:ext cx="24858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</a:rPr>
              <a:t>Multi-threaded application</a:t>
            </a:r>
            <a:endParaRPr/>
          </a:p>
        </p:txBody>
      </p:sp>
      <p:sp>
        <p:nvSpPr>
          <p:cNvPr id="844" name="Google Shape;844;p90"/>
          <p:cNvSpPr/>
          <p:nvPr/>
        </p:nvSpPr>
        <p:spPr>
          <a:xfrm>
            <a:off x="831050" y="2106075"/>
            <a:ext cx="24858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</a:rPr>
              <a:t>Multi-core target processor</a:t>
            </a:r>
            <a:endParaRPr/>
          </a:p>
        </p:txBody>
      </p:sp>
      <p:sp>
        <p:nvSpPr>
          <p:cNvPr id="845" name="Google Shape;845;p90"/>
          <p:cNvSpPr/>
          <p:nvPr/>
        </p:nvSpPr>
        <p:spPr>
          <a:xfrm>
            <a:off x="3824833" y="2327232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</a:t>
            </a:r>
            <a:endParaRPr/>
          </a:p>
        </p:txBody>
      </p:sp>
      <p:sp>
        <p:nvSpPr>
          <p:cNvPr id="846" name="Google Shape;846;p90"/>
          <p:cNvSpPr/>
          <p:nvPr/>
        </p:nvSpPr>
        <p:spPr>
          <a:xfrm>
            <a:off x="4282033" y="2327232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</a:t>
            </a:r>
            <a:endParaRPr/>
          </a:p>
        </p:txBody>
      </p:sp>
      <p:sp>
        <p:nvSpPr>
          <p:cNvPr id="847" name="Google Shape;847;p90"/>
          <p:cNvSpPr/>
          <p:nvPr/>
        </p:nvSpPr>
        <p:spPr>
          <a:xfrm>
            <a:off x="5064098" y="2327232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?</a:t>
            </a:r>
            <a:endParaRPr/>
          </a:p>
        </p:txBody>
      </p:sp>
      <p:sp>
        <p:nvSpPr>
          <p:cNvPr id="848" name="Google Shape;848;p90"/>
          <p:cNvSpPr txBox="1"/>
          <p:nvPr/>
        </p:nvSpPr>
        <p:spPr>
          <a:xfrm>
            <a:off x="4635200" y="2226882"/>
            <a:ext cx="3762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...</a:t>
            </a:r>
            <a:endParaRPr/>
          </a:p>
        </p:txBody>
      </p:sp>
      <p:sp>
        <p:nvSpPr>
          <p:cNvPr id="849" name="Google Shape;849;p90"/>
          <p:cNvSpPr/>
          <p:nvPr/>
        </p:nvSpPr>
        <p:spPr>
          <a:xfrm>
            <a:off x="831050" y="3096675"/>
            <a:ext cx="24858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4CCC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</a:rPr>
              <a:t>Multi-threaded simulator</a:t>
            </a:r>
            <a:endParaRPr/>
          </a:p>
        </p:txBody>
      </p:sp>
      <p:sp>
        <p:nvSpPr>
          <p:cNvPr id="850" name="Google Shape;850;p90"/>
          <p:cNvSpPr/>
          <p:nvPr/>
        </p:nvSpPr>
        <p:spPr>
          <a:xfrm>
            <a:off x="3824833" y="33733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0</a:t>
            </a:r>
            <a:endParaRPr/>
          </a:p>
        </p:txBody>
      </p:sp>
      <p:sp>
        <p:nvSpPr>
          <p:cNvPr id="851" name="Google Shape;851;p90"/>
          <p:cNvSpPr/>
          <p:nvPr/>
        </p:nvSpPr>
        <p:spPr>
          <a:xfrm>
            <a:off x="4282033" y="33733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1</a:t>
            </a:r>
            <a:endParaRPr/>
          </a:p>
        </p:txBody>
      </p:sp>
      <p:sp>
        <p:nvSpPr>
          <p:cNvPr id="852" name="Google Shape;852;p90"/>
          <p:cNvSpPr/>
          <p:nvPr/>
        </p:nvSpPr>
        <p:spPr>
          <a:xfrm>
            <a:off x="5064098" y="33733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</a:t>
            </a:r>
            <a:endParaRPr/>
          </a:p>
        </p:txBody>
      </p:sp>
      <p:sp>
        <p:nvSpPr>
          <p:cNvPr id="853" name="Google Shape;853;p90"/>
          <p:cNvSpPr txBox="1"/>
          <p:nvPr/>
        </p:nvSpPr>
        <p:spPr>
          <a:xfrm>
            <a:off x="4635200" y="3273025"/>
            <a:ext cx="3762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...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/>
          <p:nvPr/>
        </p:nvSpPr>
        <p:spPr>
          <a:xfrm>
            <a:off x="3911000" y="826275"/>
            <a:ext cx="4819800" cy="3842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title"/>
          </p:nvPr>
        </p:nvSpPr>
        <p:spPr>
          <a:xfrm>
            <a:off x="311700" y="117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Why Simulators?</a:t>
            </a:r>
            <a:endParaRPr/>
          </a:p>
        </p:txBody>
      </p:sp>
      <p:pic>
        <p:nvPicPr>
          <p:cNvPr id="154" name="Google Shape;154;p28" descr="jo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750" y="2731875"/>
            <a:ext cx="618400" cy="169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8"/>
          <p:cNvSpPr txBox="1"/>
          <p:nvPr/>
        </p:nvSpPr>
        <p:spPr>
          <a:xfrm>
            <a:off x="27300" y="4347075"/>
            <a:ext cx="22653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b="1">
                <a:solidFill>
                  <a:srgbClr val="6D9EEB"/>
                </a:solidFill>
              </a:rPr>
              <a:t>Harm</a:t>
            </a:r>
            <a:endParaRPr sz="1800" b="1">
              <a:solidFill>
                <a:srgbClr val="6D9EEB"/>
              </a:solidFill>
            </a:endParaRPr>
          </a:p>
        </p:txBody>
      </p:sp>
      <p:pic>
        <p:nvPicPr>
          <p:cNvPr id="156" name="Google Shape;156;p28" descr="tracto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8900" y="2647100"/>
            <a:ext cx="2256900" cy="186628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8"/>
          <p:cNvSpPr txBox="1"/>
          <p:nvPr/>
        </p:nvSpPr>
        <p:spPr>
          <a:xfrm>
            <a:off x="4083125" y="922675"/>
            <a:ext cx="4509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E06666"/>
                </a:solidFill>
              </a:rPr>
              <a:t>The outside world</a:t>
            </a:r>
            <a:endParaRPr sz="1800">
              <a:solidFill>
                <a:srgbClr val="E06666"/>
              </a:solidFill>
            </a:endParaRPr>
          </a:p>
        </p:txBody>
      </p:sp>
      <p:sp>
        <p:nvSpPr>
          <p:cNvPr id="158" name="Google Shape;158;p28"/>
          <p:cNvSpPr/>
          <p:nvPr/>
        </p:nvSpPr>
        <p:spPr>
          <a:xfrm>
            <a:off x="722975" y="1136513"/>
            <a:ext cx="2678700" cy="11913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And the outside world is filled with </a:t>
            </a:r>
            <a:r>
              <a:rPr lang="nl" sz="1800">
                <a:solidFill>
                  <a:srgbClr val="CC0000"/>
                </a:solidFill>
              </a:rPr>
              <a:t>dangers</a:t>
            </a:r>
            <a:endParaRPr sz="1800">
              <a:solidFill>
                <a:srgbClr val="CC0000"/>
              </a:solidFill>
            </a:endParaRPr>
          </a:p>
        </p:txBody>
      </p:sp>
      <p:pic>
        <p:nvPicPr>
          <p:cNvPr id="159" name="Google Shape;159;p28" descr="5324662824_683d4f63fc_b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9073" y="1412125"/>
            <a:ext cx="1915600" cy="1276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p28"/>
          <p:cNvCxnSpPr>
            <a:stCxn id="158" idx="3"/>
            <a:endCxn id="159" idx="1"/>
          </p:cNvCxnSpPr>
          <p:nvPr/>
        </p:nvCxnSpPr>
        <p:spPr>
          <a:xfrm>
            <a:off x="3401675" y="1732163"/>
            <a:ext cx="1707300" cy="318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1" name="Google Shape;161;p28"/>
          <p:cNvSpPr txBox="1"/>
          <p:nvPr/>
        </p:nvSpPr>
        <p:spPr>
          <a:xfrm>
            <a:off x="5698550" y="1529075"/>
            <a:ext cx="8358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E06666"/>
                </a:solidFill>
              </a:rPr>
              <a:t>Rain!</a:t>
            </a:r>
            <a:endParaRPr sz="1800">
              <a:solidFill>
                <a:srgbClr val="E06666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91"/>
          <p:cNvSpPr/>
          <p:nvPr/>
        </p:nvSpPr>
        <p:spPr>
          <a:xfrm>
            <a:off x="3592200" y="981525"/>
            <a:ext cx="1959600" cy="763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Benchmark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91"/>
          <p:cNvSpPr/>
          <p:nvPr/>
        </p:nvSpPr>
        <p:spPr>
          <a:xfrm>
            <a:off x="3592200" y="1995050"/>
            <a:ext cx="1959600" cy="763800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Target Processor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91"/>
          <p:cNvSpPr/>
          <p:nvPr/>
        </p:nvSpPr>
        <p:spPr>
          <a:xfrm>
            <a:off x="3592200" y="3008575"/>
            <a:ext cx="1959600" cy="763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Simulator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91"/>
          <p:cNvSpPr/>
          <p:nvPr/>
        </p:nvSpPr>
        <p:spPr>
          <a:xfrm>
            <a:off x="3592200" y="4022100"/>
            <a:ext cx="1959600" cy="763800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Host Platform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91"/>
          <p:cNvSpPr txBox="1">
            <a:spLocks noGrp="1"/>
          </p:cNvSpPr>
          <p:nvPr>
            <p:ph type="title"/>
          </p:nvPr>
        </p:nvSpPr>
        <p:spPr>
          <a:xfrm>
            <a:off x="311700" y="159100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Parallelisation in all levels of the simulation stack</a:t>
            </a:r>
            <a:endParaRPr/>
          </a:p>
        </p:txBody>
      </p:sp>
      <p:cxnSp>
        <p:nvCxnSpPr>
          <p:cNvPr id="863" name="Google Shape;863;p91"/>
          <p:cNvCxnSpPr>
            <a:stCxn id="858" idx="2"/>
            <a:endCxn id="859" idx="0"/>
          </p:cNvCxnSpPr>
          <p:nvPr/>
        </p:nvCxnSpPr>
        <p:spPr>
          <a:xfrm>
            <a:off x="4572000" y="1745325"/>
            <a:ext cx="0" cy="24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64" name="Google Shape;864;p91"/>
          <p:cNvCxnSpPr>
            <a:stCxn id="859" idx="2"/>
            <a:endCxn id="860" idx="0"/>
          </p:cNvCxnSpPr>
          <p:nvPr/>
        </p:nvCxnSpPr>
        <p:spPr>
          <a:xfrm>
            <a:off x="4572000" y="2758850"/>
            <a:ext cx="0" cy="24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65" name="Google Shape;865;p91"/>
          <p:cNvCxnSpPr>
            <a:stCxn id="860" idx="2"/>
            <a:endCxn id="861" idx="0"/>
          </p:cNvCxnSpPr>
          <p:nvPr/>
        </p:nvCxnSpPr>
        <p:spPr>
          <a:xfrm>
            <a:off x="4572000" y="3772375"/>
            <a:ext cx="0" cy="24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66" name="Google Shape;866;p91"/>
          <p:cNvSpPr/>
          <p:nvPr/>
        </p:nvSpPr>
        <p:spPr>
          <a:xfrm>
            <a:off x="3824833" y="13159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0</a:t>
            </a:r>
            <a:endParaRPr/>
          </a:p>
        </p:txBody>
      </p:sp>
      <p:sp>
        <p:nvSpPr>
          <p:cNvPr id="867" name="Google Shape;867;p91"/>
          <p:cNvSpPr/>
          <p:nvPr/>
        </p:nvSpPr>
        <p:spPr>
          <a:xfrm>
            <a:off x="4282033" y="13159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1</a:t>
            </a:r>
            <a:endParaRPr/>
          </a:p>
        </p:txBody>
      </p:sp>
      <p:sp>
        <p:nvSpPr>
          <p:cNvPr id="868" name="Google Shape;868;p91"/>
          <p:cNvSpPr/>
          <p:nvPr/>
        </p:nvSpPr>
        <p:spPr>
          <a:xfrm>
            <a:off x="5064098" y="13159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</a:t>
            </a:r>
            <a:endParaRPr/>
          </a:p>
        </p:txBody>
      </p:sp>
      <p:sp>
        <p:nvSpPr>
          <p:cNvPr id="869" name="Google Shape;869;p91"/>
          <p:cNvSpPr txBox="1"/>
          <p:nvPr/>
        </p:nvSpPr>
        <p:spPr>
          <a:xfrm>
            <a:off x="4635200" y="1215625"/>
            <a:ext cx="3762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...</a:t>
            </a:r>
            <a:endParaRPr/>
          </a:p>
        </p:txBody>
      </p:sp>
      <p:sp>
        <p:nvSpPr>
          <p:cNvPr id="870" name="Google Shape;870;p91"/>
          <p:cNvSpPr txBox="1"/>
          <p:nvPr/>
        </p:nvSpPr>
        <p:spPr>
          <a:xfrm>
            <a:off x="658900" y="2100550"/>
            <a:ext cx="24858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91"/>
          <p:cNvSpPr/>
          <p:nvPr/>
        </p:nvSpPr>
        <p:spPr>
          <a:xfrm>
            <a:off x="831050" y="1115475"/>
            <a:ext cx="24858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</a:rPr>
              <a:t>Multi-threaded application</a:t>
            </a:r>
            <a:endParaRPr/>
          </a:p>
        </p:txBody>
      </p:sp>
      <p:sp>
        <p:nvSpPr>
          <p:cNvPr id="872" name="Google Shape;872;p91"/>
          <p:cNvSpPr/>
          <p:nvPr/>
        </p:nvSpPr>
        <p:spPr>
          <a:xfrm>
            <a:off x="831050" y="2106075"/>
            <a:ext cx="24858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</a:rPr>
              <a:t>Multi-core target processor</a:t>
            </a:r>
            <a:endParaRPr/>
          </a:p>
        </p:txBody>
      </p:sp>
      <p:sp>
        <p:nvSpPr>
          <p:cNvPr id="873" name="Google Shape;873;p91"/>
          <p:cNvSpPr/>
          <p:nvPr/>
        </p:nvSpPr>
        <p:spPr>
          <a:xfrm>
            <a:off x="3824833" y="2327232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</a:t>
            </a:r>
            <a:endParaRPr/>
          </a:p>
        </p:txBody>
      </p:sp>
      <p:sp>
        <p:nvSpPr>
          <p:cNvPr id="874" name="Google Shape;874;p91"/>
          <p:cNvSpPr/>
          <p:nvPr/>
        </p:nvSpPr>
        <p:spPr>
          <a:xfrm>
            <a:off x="4282033" y="2327232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</a:t>
            </a:r>
            <a:endParaRPr/>
          </a:p>
        </p:txBody>
      </p:sp>
      <p:sp>
        <p:nvSpPr>
          <p:cNvPr id="875" name="Google Shape;875;p91"/>
          <p:cNvSpPr/>
          <p:nvPr/>
        </p:nvSpPr>
        <p:spPr>
          <a:xfrm>
            <a:off x="5064098" y="2327232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?</a:t>
            </a:r>
            <a:endParaRPr/>
          </a:p>
        </p:txBody>
      </p:sp>
      <p:sp>
        <p:nvSpPr>
          <p:cNvPr id="876" name="Google Shape;876;p91"/>
          <p:cNvSpPr txBox="1"/>
          <p:nvPr/>
        </p:nvSpPr>
        <p:spPr>
          <a:xfrm>
            <a:off x="4635200" y="2226882"/>
            <a:ext cx="3762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...</a:t>
            </a:r>
            <a:endParaRPr/>
          </a:p>
        </p:txBody>
      </p:sp>
      <p:sp>
        <p:nvSpPr>
          <p:cNvPr id="877" name="Google Shape;877;p91"/>
          <p:cNvSpPr/>
          <p:nvPr/>
        </p:nvSpPr>
        <p:spPr>
          <a:xfrm>
            <a:off x="6128150" y="1149875"/>
            <a:ext cx="2540700" cy="327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A </a:t>
            </a:r>
            <a:r>
              <a:rPr lang="nl" sz="1800">
                <a:solidFill>
                  <a:srgbClr val="E06666"/>
                </a:solidFill>
              </a:rPr>
              <a:t>multi-threaded simulator</a:t>
            </a:r>
            <a:r>
              <a:rPr lang="nl" sz="1800"/>
              <a:t> running on a </a:t>
            </a:r>
            <a:r>
              <a:rPr lang="nl" sz="1800">
                <a:solidFill>
                  <a:srgbClr val="E69138"/>
                </a:solidFill>
              </a:rPr>
              <a:t>single-core host</a:t>
            </a:r>
            <a:r>
              <a:rPr lang="nl" sz="1800"/>
              <a:t>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Question: Does this make sense?</a:t>
            </a:r>
            <a:endParaRPr sz="1800"/>
          </a:p>
        </p:txBody>
      </p:sp>
      <p:sp>
        <p:nvSpPr>
          <p:cNvPr id="878" name="Google Shape;878;p91"/>
          <p:cNvSpPr/>
          <p:nvPr/>
        </p:nvSpPr>
        <p:spPr>
          <a:xfrm>
            <a:off x="831050" y="3096675"/>
            <a:ext cx="24858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4CCC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</a:rPr>
              <a:t>Multi-threaded simulator</a:t>
            </a:r>
            <a:endParaRPr/>
          </a:p>
        </p:txBody>
      </p:sp>
      <p:sp>
        <p:nvSpPr>
          <p:cNvPr id="879" name="Google Shape;879;p91"/>
          <p:cNvSpPr/>
          <p:nvPr/>
        </p:nvSpPr>
        <p:spPr>
          <a:xfrm>
            <a:off x="3824833" y="33733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0</a:t>
            </a:r>
            <a:endParaRPr/>
          </a:p>
        </p:txBody>
      </p:sp>
      <p:sp>
        <p:nvSpPr>
          <p:cNvPr id="880" name="Google Shape;880;p91"/>
          <p:cNvSpPr/>
          <p:nvPr/>
        </p:nvSpPr>
        <p:spPr>
          <a:xfrm>
            <a:off x="4282033" y="33733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1</a:t>
            </a:r>
            <a:endParaRPr/>
          </a:p>
        </p:txBody>
      </p:sp>
      <p:sp>
        <p:nvSpPr>
          <p:cNvPr id="881" name="Google Shape;881;p91"/>
          <p:cNvSpPr/>
          <p:nvPr/>
        </p:nvSpPr>
        <p:spPr>
          <a:xfrm>
            <a:off x="5064098" y="33733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</a:t>
            </a:r>
            <a:endParaRPr/>
          </a:p>
        </p:txBody>
      </p:sp>
      <p:sp>
        <p:nvSpPr>
          <p:cNvPr id="882" name="Google Shape;882;p91"/>
          <p:cNvSpPr txBox="1"/>
          <p:nvPr/>
        </p:nvSpPr>
        <p:spPr>
          <a:xfrm>
            <a:off x="4635200" y="3273025"/>
            <a:ext cx="3762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...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92"/>
          <p:cNvSpPr/>
          <p:nvPr/>
        </p:nvSpPr>
        <p:spPr>
          <a:xfrm>
            <a:off x="3592200" y="981525"/>
            <a:ext cx="1959600" cy="763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Benchmark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92"/>
          <p:cNvSpPr/>
          <p:nvPr/>
        </p:nvSpPr>
        <p:spPr>
          <a:xfrm>
            <a:off x="3592200" y="1995050"/>
            <a:ext cx="1959600" cy="763800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Target Processor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92"/>
          <p:cNvSpPr/>
          <p:nvPr/>
        </p:nvSpPr>
        <p:spPr>
          <a:xfrm>
            <a:off x="3592200" y="3008575"/>
            <a:ext cx="1959600" cy="763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Simulator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92"/>
          <p:cNvSpPr/>
          <p:nvPr/>
        </p:nvSpPr>
        <p:spPr>
          <a:xfrm>
            <a:off x="3592200" y="4022100"/>
            <a:ext cx="1959600" cy="763800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Host Platform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92"/>
          <p:cNvSpPr txBox="1">
            <a:spLocks noGrp="1"/>
          </p:cNvSpPr>
          <p:nvPr>
            <p:ph type="title"/>
          </p:nvPr>
        </p:nvSpPr>
        <p:spPr>
          <a:xfrm>
            <a:off x="311700" y="159100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Parallelisation in all levels of the simulation stack</a:t>
            </a:r>
            <a:endParaRPr/>
          </a:p>
        </p:txBody>
      </p:sp>
      <p:cxnSp>
        <p:nvCxnSpPr>
          <p:cNvPr id="892" name="Google Shape;892;p92"/>
          <p:cNvCxnSpPr>
            <a:stCxn id="887" idx="2"/>
            <a:endCxn id="888" idx="0"/>
          </p:cNvCxnSpPr>
          <p:nvPr/>
        </p:nvCxnSpPr>
        <p:spPr>
          <a:xfrm>
            <a:off x="4572000" y="1745325"/>
            <a:ext cx="0" cy="24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93" name="Google Shape;893;p92"/>
          <p:cNvCxnSpPr>
            <a:stCxn id="888" idx="2"/>
            <a:endCxn id="889" idx="0"/>
          </p:cNvCxnSpPr>
          <p:nvPr/>
        </p:nvCxnSpPr>
        <p:spPr>
          <a:xfrm>
            <a:off x="4572000" y="2758850"/>
            <a:ext cx="0" cy="24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94" name="Google Shape;894;p92"/>
          <p:cNvCxnSpPr>
            <a:stCxn id="889" idx="2"/>
            <a:endCxn id="890" idx="0"/>
          </p:cNvCxnSpPr>
          <p:nvPr/>
        </p:nvCxnSpPr>
        <p:spPr>
          <a:xfrm>
            <a:off x="4572000" y="3772375"/>
            <a:ext cx="0" cy="24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95" name="Google Shape;895;p92"/>
          <p:cNvSpPr/>
          <p:nvPr/>
        </p:nvSpPr>
        <p:spPr>
          <a:xfrm>
            <a:off x="3824833" y="13159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0</a:t>
            </a:r>
            <a:endParaRPr/>
          </a:p>
        </p:txBody>
      </p:sp>
      <p:sp>
        <p:nvSpPr>
          <p:cNvPr id="896" name="Google Shape;896;p92"/>
          <p:cNvSpPr/>
          <p:nvPr/>
        </p:nvSpPr>
        <p:spPr>
          <a:xfrm>
            <a:off x="4282033" y="13159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1</a:t>
            </a:r>
            <a:endParaRPr/>
          </a:p>
        </p:txBody>
      </p:sp>
      <p:sp>
        <p:nvSpPr>
          <p:cNvPr id="897" name="Google Shape;897;p92"/>
          <p:cNvSpPr/>
          <p:nvPr/>
        </p:nvSpPr>
        <p:spPr>
          <a:xfrm>
            <a:off x="5064098" y="13159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</a:t>
            </a:r>
            <a:endParaRPr/>
          </a:p>
        </p:txBody>
      </p:sp>
      <p:sp>
        <p:nvSpPr>
          <p:cNvPr id="898" name="Google Shape;898;p92"/>
          <p:cNvSpPr txBox="1"/>
          <p:nvPr/>
        </p:nvSpPr>
        <p:spPr>
          <a:xfrm>
            <a:off x="4635200" y="1215625"/>
            <a:ext cx="3762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...</a:t>
            </a:r>
            <a:endParaRPr/>
          </a:p>
        </p:txBody>
      </p:sp>
      <p:sp>
        <p:nvSpPr>
          <p:cNvPr id="899" name="Google Shape;899;p92"/>
          <p:cNvSpPr txBox="1"/>
          <p:nvPr/>
        </p:nvSpPr>
        <p:spPr>
          <a:xfrm>
            <a:off x="658900" y="2100550"/>
            <a:ext cx="24858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92"/>
          <p:cNvSpPr/>
          <p:nvPr/>
        </p:nvSpPr>
        <p:spPr>
          <a:xfrm>
            <a:off x="831050" y="1115475"/>
            <a:ext cx="24858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</a:rPr>
              <a:t>Multi-threaded application</a:t>
            </a:r>
            <a:endParaRPr/>
          </a:p>
        </p:txBody>
      </p:sp>
      <p:sp>
        <p:nvSpPr>
          <p:cNvPr id="901" name="Google Shape;901;p92"/>
          <p:cNvSpPr/>
          <p:nvPr/>
        </p:nvSpPr>
        <p:spPr>
          <a:xfrm>
            <a:off x="831050" y="2106075"/>
            <a:ext cx="24858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</a:rPr>
              <a:t>Multi-core target processor</a:t>
            </a:r>
            <a:endParaRPr/>
          </a:p>
        </p:txBody>
      </p:sp>
      <p:sp>
        <p:nvSpPr>
          <p:cNvPr id="902" name="Google Shape;902;p92"/>
          <p:cNvSpPr/>
          <p:nvPr/>
        </p:nvSpPr>
        <p:spPr>
          <a:xfrm>
            <a:off x="3824833" y="2327232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</a:t>
            </a:r>
            <a:endParaRPr/>
          </a:p>
        </p:txBody>
      </p:sp>
      <p:sp>
        <p:nvSpPr>
          <p:cNvPr id="903" name="Google Shape;903;p92"/>
          <p:cNvSpPr/>
          <p:nvPr/>
        </p:nvSpPr>
        <p:spPr>
          <a:xfrm>
            <a:off x="4282033" y="2327232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</a:t>
            </a:r>
            <a:endParaRPr/>
          </a:p>
        </p:txBody>
      </p:sp>
      <p:sp>
        <p:nvSpPr>
          <p:cNvPr id="904" name="Google Shape;904;p92"/>
          <p:cNvSpPr/>
          <p:nvPr/>
        </p:nvSpPr>
        <p:spPr>
          <a:xfrm>
            <a:off x="5064098" y="2327232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?</a:t>
            </a:r>
            <a:endParaRPr/>
          </a:p>
        </p:txBody>
      </p:sp>
      <p:sp>
        <p:nvSpPr>
          <p:cNvPr id="905" name="Google Shape;905;p92"/>
          <p:cNvSpPr txBox="1"/>
          <p:nvPr/>
        </p:nvSpPr>
        <p:spPr>
          <a:xfrm>
            <a:off x="4635200" y="2226882"/>
            <a:ext cx="3762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...</a:t>
            </a:r>
            <a:endParaRPr/>
          </a:p>
        </p:txBody>
      </p:sp>
      <p:sp>
        <p:nvSpPr>
          <p:cNvPr id="906" name="Google Shape;906;p92"/>
          <p:cNvSpPr/>
          <p:nvPr/>
        </p:nvSpPr>
        <p:spPr>
          <a:xfrm>
            <a:off x="831050" y="3096675"/>
            <a:ext cx="24858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4CCC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</a:rPr>
              <a:t>Multi-threaded simulator</a:t>
            </a:r>
            <a:endParaRPr/>
          </a:p>
        </p:txBody>
      </p:sp>
      <p:sp>
        <p:nvSpPr>
          <p:cNvPr id="907" name="Google Shape;907;p92"/>
          <p:cNvSpPr/>
          <p:nvPr/>
        </p:nvSpPr>
        <p:spPr>
          <a:xfrm>
            <a:off x="3824833" y="33733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0</a:t>
            </a:r>
            <a:endParaRPr/>
          </a:p>
        </p:txBody>
      </p:sp>
      <p:sp>
        <p:nvSpPr>
          <p:cNvPr id="908" name="Google Shape;908;p92"/>
          <p:cNvSpPr/>
          <p:nvPr/>
        </p:nvSpPr>
        <p:spPr>
          <a:xfrm>
            <a:off x="4282033" y="33733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1</a:t>
            </a:r>
            <a:endParaRPr/>
          </a:p>
        </p:txBody>
      </p:sp>
      <p:sp>
        <p:nvSpPr>
          <p:cNvPr id="909" name="Google Shape;909;p92"/>
          <p:cNvSpPr/>
          <p:nvPr/>
        </p:nvSpPr>
        <p:spPr>
          <a:xfrm>
            <a:off x="5064098" y="33733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</a:t>
            </a:r>
            <a:endParaRPr/>
          </a:p>
        </p:txBody>
      </p:sp>
      <p:sp>
        <p:nvSpPr>
          <p:cNvPr id="910" name="Google Shape;910;p92"/>
          <p:cNvSpPr txBox="1"/>
          <p:nvPr/>
        </p:nvSpPr>
        <p:spPr>
          <a:xfrm>
            <a:off x="4635200" y="3273025"/>
            <a:ext cx="3762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...</a:t>
            </a:r>
            <a:endParaRPr/>
          </a:p>
        </p:txBody>
      </p:sp>
      <p:sp>
        <p:nvSpPr>
          <p:cNvPr id="911" name="Google Shape;911;p92"/>
          <p:cNvSpPr/>
          <p:nvPr/>
        </p:nvSpPr>
        <p:spPr>
          <a:xfrm>
            <a:off x="831050" y="4087275"/>
            <a:ext cx="24858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CE5C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</a:rPr>
              <a:t>Multi-core host platform</a:t>
            </a:r>
            <a:endParaRPr/>
          </a:p>
        </p:txBody>
      </p:sp>
      <p:sp>
        <p:nvSpPr>
          <p:cNvPr id="912" name="Google Shape;912;p92"/>
          <p:cNvSpPr/>
          <p:nvPr/>
        </p:nvSpPr>
        <p:spPr>
          <a:xfrm>
            <a:off x="3824833" y="4384632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</a:t>
            </a:r>
            <a:endParaRPr/>
          </a:p>
        </p:txBody>
      </p:sp>
      <p:sp>
        <p:nvSpPr>
          <p:cNvPr id="913" name="Google Shape;913;p92"/>
          <p:cNvSpPr/>
          <p:nvPr/>
        </p:nvSpPr>
        <p:spPr>
          <a:xfrm>
            <a:off x="4282033" y="4384632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</a:t>
            </a:r>
            <a:endParaRPr/>
          </a:p>
        </p:txBody>
      </p:sp>
      <p:sp>
        <p:nvSpPr>
          <p:cNvPr id="914" name="Google Shape;914;p92"/>
          <p:cNvSpPr/>
          <p:nvPr/>
        </p:nvSpPr>
        <p:spPr>
          <a:xfrm>
            <a:off x="5064098" y="4384632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?</a:t>
            </a:r>
            <a:endParaRPr/>
          </a:p>
        </p:txBody>
      </p:sp>
      <p:sp>
        <p:nvSpPr>
          <p:cNvPr id="915" name="Google Shape;915;p92"/>
          <p:cNvSpPr txBox="1"/>
          <p:nvPr/>
        </p:nvSpPr>
        <p:spPr>
          <a:xfrm>
            <a:off x="4635200" y="4284282"/>
            <a:ext cx="3762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...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93"/>
          <p:cNvSpPr/>
          <p:nvPr/>
        </p:nvSpPr>
        <p:spPr>
          <a:xfrm>
            <a:off x="3592200" y="981525"/>
            <a:ext cx="1959600" cy="763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Benchmark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93"/>
          <p:cNvSpPr/>
          <p:nvPr/>
        </p:nvSpPr>
        <p:spPr>
          <a:xfrm>
            <a:off x="3592200" y="1995050"/>
            <a:ext cx="1959600" cy="763800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Target Processor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93"/>
          <p:cNvSpPr/>
          <p:nvPr/>
        </p:nvSpPr>
        <p:spPr>
          <a:xfrm>
            <a:off x="3592200" y="3008575"/>
            <a:ext cx="1959600" cy="763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Simulator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93"/>
          <p:cNvSpPr/>
          <p:nvPr/>
        </p:nvSpPr>
        <p:spPr>
          <a:xfrm>
            <a:off x="3592200" y="4022100"/>
            <a:ext cx="1959600" cy="763800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Host Platform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93"/>
          <p:cNvSpPr txBox="1">
            <a:spLocks noGrp="1"/>
          </p:cNvSpPr>
          <p:nvPr>
            <p:ph type="title"/>
          </p:nvPr>
        </p:nvSpPr>
        <p:spPr>
          <a:xfrm>
            <a:off x="311700" y="159100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Parallelisation </a:t>
            </a:r>
            <a:r>
              <a:rPr lang="nl" smtClean="0"/>
              <a:t>at </a:t>
            </a:r>
            <a:r>
              <a:rPr lang="nl"/>
              <a:t>all levels of the simulation stack</a:t>
            </a:r>
            <a:endParaRPr/>
          </a:p>
        </p:txBody>
      </p:sp>
      <p:cxnSp>
        <p:nvCxnSpPr>
          <p:cNvPr id="925" name="Google Shape;925;p93"/>
          <p:cNvCxnSpPr>
            <a:stCxn id="920" idx="2"/>
            <a:endCxn id="921" idx="0"/>
          </p:cNvCxnSpPr>
          <p:nvPr/>
        </p:nvCxnSpPr>
        <p:spPr>
          <a:xfrm>
            <a:off x="4572000" y="1745325"/>
            <a:ext cx="0" cy="24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26" name="Google Shape;926;p93"/>
          <p:cNvCxnSpPr>
            <a:stCxn id="921" idx="2"/>
            <a:endCxn id="922" idx="0"/>
          </p:cNvCxnSpPr>
          <p:nvPr/>
        </p:nvCxnSpPr>
        <p:spPr>
          <a:xfrm>
            <a:off x="4572000" y="2758850"/>
            <a:ext cx="0" cy="24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27" name="Google Shape;927;p93"/>
          <p:cNvCxnSpPr>
            <a:stCxn id="922" idx="2"/>
            <a:endCxn id="923" idx="0"/>
          </p:cNvCxnSpPr>
          <p:nvPr/>
        </p:nvCxnSpPr>
        <p:spPr>
          <a:xfrm>
            <a:off x="4572000" y="3772375"/>
            <a:ext cx="0" cy="24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28" name="Google Shape;928;p93"/>
          <p:cNvSpPr/>
          <p:nvPr/>
        </p:nvSpPr>
        <p:spPr>
          <a:xfrm>
            <a:off x="3824833" y="13159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0</a:t>
            </a:r>
            <a:endParaRPr/>
          </a:p>
        </p:txBody>
      </p:sp>
      <p:sp>
        <p:nvSpPr>
          <p:cNvPr id="929" name="Google Shape;929;p93"/>
          <p:cNvSpPr/>
          <p:nvPr/>
        </p:nvSpPr>
        <p:spPr>
          <a:xfrm>
            <a:off x="4282033" y="13159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1</a:t>
            </a:r>
            <a:endParaRPr/>
          </a:p>
        </p:txBody>
      </p:sp>
      <p:sp>
        <p:nvSpPr>
          <p:cNvPr id="930" name="Google Shape;930;p93"/>
          <p:cNvSpPr/>
          <p:nvPr/>
        </p:nvSpPr>
        <p:spPr>
          <a:xfrm>
            <a:off x="5064098" y="13159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</a:t>
            </a:r>
            <a:endParaRPr/>
          </a:p>
        </p:txBody>
      </p:sp>
      <p:sp>
        <p:nvSpPr>
          <p:cNvPr id="931" name="Google Shape;931;p93"/>
          <p:cNvSpPr txBox="1"/>
          <p:nvPr/>
        </p:nvSpPr>
        <p:spPr>
          <a:xfrm>
            <a:off x="4635200" y="1215625"/>
            <a:ext cx="3762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...</a:t>
            </a:r>
            <a:endParaRPr/>
          </a:p>
        </p:txBody>
      </p:sp>
      <p:sp>
        <p:nvSpPr>
          <p:cNvPr id="932" name="Google Shape;932;p93"/>
          <p:cNvSpPr txBox="1"/>
          <p:nvPr/>
        </p:nvSpPr>
        <p:spPr>
          <a:xfrm>
            <a:off x="658900" y="2100550"/>
            <a:ext cx="24858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93"/>
          <p:cNvSpPr/>
          <p:nvPr/>
        </p:nvSpPr>
        <p:spPr>
          <a:xfrm>
            <a:off x="831050" y="1115475"/>
            <a:ext cx="24858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</a:rPr>
              <a:t>Multi-threaded application</a:t>
            </a:r>
            <a:endParaRPr/>
          </a:p>
        </p:txBody>
      </p:sp>
      <p:sp>
        <p:nvSpPr>
          <p:cNvPr id="934" name="Google Shape;934;p93"/>
          <p:cNvSpPr/>
          <p:nvPr/>
        </p:nvSpPr>
        <p:spPr>
          <a:xfrm>
            <a:off x="831050" y="2106075"/>
            <a:ext cx="24858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</a:rPr>
              <a:t>Multi-core target processor</a:t>
            </a:r>
            <a:endParaRPr/>
          </a:p>
        </p:txBody>
      </p:sp>
      <p:sp>
        <p:nvSpPr>
          <p:cNvPr id="935" name="Google Shape;935;p93"/>
          <p:cNvSpPr/>
          <p:nvPr/>
        </p:nvSpPr>
        <p:spPr>
          <a:xfrm>
            <a:off x="3824833" y="2327232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</a:t>
            </a:r>
            <a:endParaRPr/>
          </a:p>
        </p:txBody>
      </p:sp>
      <p:sp>
        <p:nvSpPr>
          <p:cNvPr id="936" name="Google Shape;936;p93"/>
          <p:cNvSpPr/>
          <p:nvPr/>
        </p:nvSpPr>
        <p:spPr>
          <a:xfrm>
            <a:off x="4282033" y="2327232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</a:t>
            </a:r>
            <a:endParaRPr/>
          </a:p>
        </p:txBody>
      </p:sp>
      <p:sp>
        <p:nvSpPr>
          <p:cNvPr id="937" name="Google Shape;937;p93"/>
          <p:cNvSpPr/>
          <p:nvPr/>
        </p:nvSpPr>
        <p:spPr>
          <a:xfrm>
            <a:off x="5064098" y="2327232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?</a:t>
            </a:r>
            <a:endParaRPr/>
          </a:p>
        </p:txBody>
      </p:sp>
      <p:sp>
        <p:nvSpPr>
          <p:cNvPr id="938" name="Google Shape;938;p93"/>
          <p:cNvSpPr txBox="1"/>
          <p:nvPr/>
        </p:nvSpPr>
        <p:spPr>
          <a:xfrm>
            <a:off x="4635200" y="2226882"/>
            <a:ext cx="3762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...</a:t>
            </a:r>
            <a:endParaRPr/>
          </a:p>
        </p:txBody>
      </p:sp>
      <p:sp>
        <p:nvSpPr>
          <p:cNvPr id="939" name="Google Shape;939;p93"/>
          <p:cNvSpPr/>
          <p:nvPr/>
        </p:nvSpPr>
        <p:spPr>
          <a:xfrm>
            <a:off x="831050" y="3096675"/>
            <a:ext cx="24858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4CCC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</a:rPr>
              <a:t>Multi-threaded simulator</a:t>
            </a:r>
            <a:endParaRPr/>
          </a:p>
        </p:txBody>
      </p:sp>
      <p:sp>
        <p:nvSpPr>
          <p:cNvPr id="940" name="Google Shape;940;p93"/>
          <p:cNvSpPr/>
          <p:nvPr/>
        </p:nvSpPr>
        <p:spPr>
          <a:xfrm>
            <a:off x="3824833" y="33733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0</a:t>
            </a:r>
            <a:endParaRPr/>
          </a:p>
        </p:txBody>
      </p:sp>
      <p:sp>
        <p:nvSpPr>
          <p:cNvPr id="941" name="Google Shape;941;p93"/>
          <p:cNvSpPr/>
          <p:nvPr/>
        </p:nvSpPr>
        <p:spPr>
          <a:xfrm>
            <a:off x="4282033" y="33733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1</a:t>
            </a:r>
            <a:endParaRPr/>
          </a:p>
        </p:txBody>
      </p:sp>
      <p:sp>
        <p:nvSpPr>
          <p:cNvPr id="942" name="Google Shape;942;p93"/>
          <p:cNvSpPr/>
          <p:nvPr/>
        </p:nvSpPr>
        <p:spPr>
          <a:xfrm>
            <a:off x="5064098" y="33733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</a:t>
            </a:r>
            <a:endParaRPr/>
          </a:p>
        </p:txBody>
      </p:sp>
      <p:sp>
        <p:nvSpPr>
          <p:cNvPr id="943" name="Google Shape;943;p93"/>
          <p:cNvSpPr txBox="1"/>
          <p:nvPr/>
        </p:nvSpPr>
        <p:spPr>
          <a:xfrm>
            <a:off x="4635200" y="3273025"/>
            <a:ext cx="3762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...</a:t>
            </a:r>
            <a:endParaRPr/>
          </a:p>
        </p:txBody>
      </p:sp>
      <p:sp>
        <p:nvSpPr>
          <p:cNvPr id="944" name="Google Shape;944;p93"/>
          <p:cNvSpPr/>
          <p:nvPr/>
        </p:nvSpPr>
        <p:spPr>
          <a:xfrm>
            <a:off x="831050" y="4087275"/>
            <a:ext cx="24858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CE5C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</a:rPr>
              <a:t>Multi-core host platform</a:t>
            </a:r>
            <a:endParaRPr/>
          </a:p>
        </p:txBody>
      </p:sp>
      <p:sp>
        <p:nvSpPr>
          <p:cNvPr id="945" name="Google Shape;945;p93"/>
          <p:cNvSpPr/>
          <p:nvPr/>
        </p:nvSpPr>
        <p:spPr>
          <a:xfrm>
            <a:off x="3824833" y="4384632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</a:t>
            </a:r>
            <a:endParaRPr/>
          </a:p>
        </p:txBody>
      </p:sp>
      <p:sp>
        <p:nvSpPr>
          <p:cNvPr id="946" name="Google Shape;946;p93"/>
          <p:cNvSpPr/>
          <p:nvPr/>
        </p:nvSpPr>
        <p:spPr>
          <a:xfrm>
            <a:off x="4282033" y="4384632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</a:t>
            </a:r>
            <a:endParaRPr/>
          </a:p>
        </p:txBody>
      </p:sp>
      <p:sp>
        <p:nvSpPr>
          <p:cNvPr id="947" name="Google Shape;947;p93"/>
          <p:cNvSpPr/>
          <p:nvPr/>
        </p:nvSpPr>
        <p:spPr>
          <a:xfrm>
            <a:off x="5064098" y="4384632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?</a:t>
            </a:r>
            <a:endParaRPr/>
          </a:p>
        </p:txBody>
      </p:sp>
      <p:sp>
        <p:nvSpPr>
          <p:cNvPr id="948" name="Google Shape;948;p93"/>
          <p:cNvSpPr txBox="1"/>
          <p:nvPr/>
        </p:nvSpPr>
        <p:spPr>
          <a:xfrm>
            <a:off x="4635200" y="4284282"/>
            <a:ext cx="3762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...</a:t>
            </a:r>
            <a:endParaRPr/>
          </a:p>
        </p:txBody>
      </p:sp>
      <p:pic>
        <p:nvPicPr>
          <p:cNvPr id="949" name="Google Shape;949;p93" descr="jo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790050" y="3096675"/>
            <a:ext cx="494075" cy="13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950" name="Google Shape;950;p93"/>
          <p:cNvSpPr/>
          <p:nvPr/>
        </p:nvSpPr>
        <p:spPr>
          <a:xfrm>
            <a:off x="5969775" y="1402550"/>
            <a:ext cx="2314200" cy="1356300"/>
          </a:xfrm>
          <a:prstGeom prst="wedgeRoundRectCallout">
            <a:avLst>
              <a:gd name="adj1" fmla="val 36323"/>
              <a:gd name="adj2" fmla="val 74027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But how to build a </a:t>
            </a:r>
            <a:r>
              <a:rPr lang="nl" sz="1800">
                <a:solidFill>
                  <a:srgbClr val="6D9EEB"/>
                </a:solidFill>
              </a:rPr>
              <a:t>fast</a:t>
            </a:r>
            <a:r>
              <a:rPr lang="nl" sz="1800"/>
              <a:t>, multi-threaded simulator?</a:t>
            </a:r>
            <a:endParaRPr sz="180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94"/>
          <p:cNvSpPr/>
          <p:nvPr/>
        </p:nvSpPr>
        <p:spPr>
          <a:xfrm>
            <a:off x="3592200" y="3008575"/>
            <a:ext cx="1959600" cy="763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Simulator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94"/>
          <p:cNvSpPr txBox="1">
            <a:spLocks noGrp="1"/>
          </p:cNvSpPr>
          <p:nvPr>
            <p:ph type="title"/>
          </p:nvPr>
        </p:nvSpPr>
        <p:spPr>
          <a:xfrm>
            <a:off x="311700" y="159100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Parallelisation in all levels of the simulation stack</a:t>
            </a:r>
            <a:endParaRPr/>
          </a:p>
        </p:txBody>
      </p:sp>
      <p:sp>
        <p:nvSpPr>
          <p:cNvPr id="957" name="Google Shape;957;p94"/>
          <p:cNvSpPr/>
          <p:nvPr/>
        </p:nvSpPr>
        <p:spPr>
          <a:xfrm>
            <a:off x="831050" y="3096675"/>
            <a:ext cx="24858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4CCC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</a:rPr>
              <a:t>Multi-threaded simulator</a:t>
            </a:r>
            <a:endParaRPr/>
          </a:p>
        </p:txBody>
      </p:sp>
      <p:sp>
        <p:nvSpPr>
          <p:cNvPr id="958" name="Google Shape;958;p94"/>
          <p:cNvSpPr/>
          <p:nvPr/>
        </p:nvSpPr>
        <p:spPr>
          <a:xfrm>
            <a:off x="3824833" y="33733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0</a:t>
            </a:r>
            <a:endParaRPr/>
          </a:p>
        </p:txBody>
      </p:sp>
      <p:sp>
        <p:nvSpPr>
          <p:cNvPr id="959" name="Google Shape;959;p94"/>
          <p:cNvSpPr/>
          <p:nvPr/>
        </p:nvSpPr>
        <p:spPr>
          <a:xfrm>
            <a:off x="4282033" y="33733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1</a:t>
            </a:r>
            <a:endParaRPr/>
          </a:p>
        </p:txBody>
      </p:sp>
      <p:sp>
        <p:nvSpPr>
          <p:cNvPr id="960" name="Google Shape;960;p94"/>
          <p:cNvSpPr/>
          <p:nvPr/>
        </p:nvSpPr>
        <p:spPr>
          <a:xfrm>
            <a:off x="5064098" y="33733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</a:t>
            </a:r>
            <a:endParaRPr/>
          </a:p>
        </p:txBody>
      </p:sp>
      <p:sp>
        <p:nvSpPr>
          <p:cNvPr id="961" name="Google Shape;961;p94"/>
          <p:cNvSpPr txBox="1"/>
          <p:nvPr/>
        </p:nvSpPr>
        <p:spPr>
          <a:xfrm>
            <a:off x="4635200" y="3273025"/>
            <a:ext cx="3762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...</a:t>
            </a:r>
            <a:endParaRPr/>
          </a:p>
        </p:txBody>
      </p:sp>
      <p:pic>
        <p:nvPicPr>
          <p:cNvPr id="962" name="Google Shape;962;p94" descr="jo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790050" y="3096675"/>
            <a:ext cx="494075" cy="13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p94"/>
          <p:cNvSpPr/>
          <p:nvPr/>
        </p:nvSpPr>
        <p:spPr>
          <a:xfrm>
            <a:off x="5969775" y="1402550"/>
            <a:ext cx="2314200" cy="1356300"/>
          </a:xfrm>
          <a:prstGeom prst="wedgeRoundRectCallout">
            <a:avLst>
              <a:gd name="adj1" fmla="val 36323"/>
              <a:gd name="adj2" fmla="val 74027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But how to build a </a:t>
            </a:r>
            <a:r>
              <a:rPr lang="nl" sz="1800">
                <a:solidFill>
                  <a:srgbClr val="6D9EEB"/>
                </a:solidFill>
              </a:rPr>
              <a:t>fast</a:t>
            </a:r>
            <a:r>
              <a:rPr lang="nl" sz="1800"/>
              <a:t>, multi-threaded simulator?</a:t>
            </a:r>
            <a:endParaRPr sz="180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Parallel Simulation Techniques</a:t>
            </a:r>
            <a:endParaRPr/>
          </a:p>
        </p:txBody>
      </p:sp>
      <p:sp>
        <p:nvSpPr>
          <p:cNvPr id="969" name="Google Shape;969;p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Discrete event simulation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Quantum simulation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Slack simulation</a:t>
            </a:r>
            <a:endParaRPr/>
          </a:p>
        </p:txBody>
      </p:sp>
      <p:pic>
        <p:nvPicPr>
          <p:cNvPr id="970" name="Google Shape;970;p95" descr="her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7175" y="3893675"/>
            <a:ext cx="1093450" cy="99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Parallel Simulation Techniques</a:t>
            </a:r>
            <a:endParaRPr/>
          </a:p>
        </p:txBody>
      </p:sp>
      <p:sp>
        <p:nvSpPr>
          <p:cNvPr id="976" name="Google Shape;976;p9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Discrete event simulation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Quantum simulation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Slack simulation</a:t>
            </a:r>
            <a:endParaRPr/>
          </a:p>
        </p:txBody>
      </p:sp>
      <p:pic>
        <p:nvPicPr>
          <p:cNvPr id="977" name="Google Shape;977;p96" descr="DnwN_iy9H5kj7x_FNyMZcnTBDsWQcMpoei7fMG7XLR1wVLtXM3AmgbXhg_PUFA3nxHWYyRV7URf_SBsL3h9oHNp-YZAO2yquAIvlVUTBRMhuCexiAT8V1otaNphUQc8jjJLuvLwt"/>
          <p:cNvPicPr preferRelativeResize="0"/>
          <p:nvPr/>
        </p:nvPicPr>
        <p:blipFill rotWithShape="1">
          <a:blip r:embed="rId3">
            <a:alphaModFix/>
          </a:blip>
          <a:srcRect l="17459" r="12897"/>
          <a:stretch/>
        </p:blipFill>
        <p:spPr>
          <a:xfrm>
            <a:off x="5997275" y="1270100"/>
            <a:ext cx="2416825" cy="2171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8" name="Google Shape;978;p96"/>
          <p:cNvCxnSpPr/>
          <p:nvPr/>
        </p:nvCxnSpPr>
        <p:spPr>
          <a:xfrm rot="10800000" flipH="1">
            <a:off x="3077825" y="2182625"/>
            <a:ext cx="2740500" cy="330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79" name="Google Shape;979;p96"/>
          <p:cNvSpPr txBox="1"/>
          <p:nvPr/>
        </p:nvSpPr>
        <p:spPr>
          <a:xfrm>
            <a:off x="3759575" y="2430600"/>
            <a:ext cx="22377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Not schrödinger's cat ‘quantum’ though</a:t>
            </a:r>
            <a:endParaRPr/>
          </a:p>
        </p:txBody>
      </p:sp>
      <p:pic>
        <p:nvPicPr>
          <p:cNvPr id="980" name="Google Shape;980;p96" descr="her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7175" y="3893675"/>
            <a:ext cx="1093450" cy="99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97"/>
          <p:cNvSpPr txBox="1">
            <a:spLocks noGrp="1"/>
          </p:cNvSpPr>
          <p:nvPr>
            <p:ph type="title"/>
          </p:nvPr>
        </p:nvSpPr>
        <p:spPr>
          <a:xfrm>
            <a:off x="311700" y="169600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Space Granularity</a:t>
            </a:r>
            <a:endParaRPr/>
          </a:p>
        </p:txBody>
      </p:sp>
      <p:sp>
        <p:nvSpPr>
          <p:cNvPr id="986" name="Google Shape;986;p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2081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The textbook implicitly assumes the </a:t>
            </a:r>
            <a:r>
              <a:rPr lang="nl">
                <a:solidFill>
                  <a:srgbClr val="6D9EEB"/>
                </a:solidFill>
              </a:rPr>
              <a:t>smallest hardware block</a:t>
            </a:r>
            <a:r>
              <a:rPr lang="nl"/>
              <a:t> that can be mapped to a simulator thread is a </a:t>
            </a:r>
            <a:r>
              <a:rPr lang="nl">
                <a:solidFill>
                  <a:srgbClr val="6D9EEB"/>
                </a:solidFill>
              </a:rPr>
              <a:t>full target core</a:t>
            </a:r>
            <a:r>
              <a:rPr lang="nl"/>
              <a:t>. 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Holds for almost all real-world simulators, which severely </a:t>
            </a:r>
            <a:r>
              <a:rPr lang="nl">
                <a:solidFill>
                  <a:srgbClr val="E06666"/>
                </a:solidFill>
              </a:rPr>
              <a:t>limits the parallelism</a:t>
            </a:r>
            <a:endParaRPr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69138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98"/>
          <p:cNvSpPr txBox="1">
            <a:spLocks noGrp="1"/>
          </p:cNvSpPr>
          <p:nvPr>
            <p:ph type="title"/>
          </p:nvPr>
        </p:nvSpPr>
        <p:spPr>
          <a:xfrm>
            <a:off x="311700" y="169600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Space Granularity</a:t>
            </a:r>
            <a:endParaRPr/>
          </a:p>
        </p:txBody>
      </p:sp>
      <p:sp>
        <p:nvSpPr>
          <p:cNvPr id="992" name="Google Shape;992;p9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2081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The textbook implicitly assumes the </a:t>
            </a:r>
            <a:r>
              <a:rPr lang="nl">
                <a:solidFill>
                  <a:srgbClr val="6D9EEB"/>
                </a:solidFill>
              </a:rPr>
              <a:t>smallest hardware block</a:t>
            </a:r>
            <a:r>
              <a:rPr lang="nl"/>
              <a:t> that can be mapped to a simulator thread is a </a:t>
            </a:r>
            <a:r>
              <a:rPr lang="nl">
                <a:solidFill>
                  <a:srgbClr val="6D9EEB"/>
                </a:solidFill>
              </a:rPr>
              <a:t>full target core</a:t>
            </a:r>
            <a:r>
              <a:rPr lang="nl"/>
              <a:t>. 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"/>
              <a:t>Holds for almost all real-world simulators, which severely </a:t>
            </a:r>
            <a:r>
              <a:rPr lang="nl">
                <a:solidFill>
                  <a:srgbClr val="E06666"/>
                </a:solidFill>
              </a:rPr>
              <a:t>limits the parallelism</a:t>
            </a:r>
            <a:endParaRPr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69138"/>
              </a:solidFill>
            </a:endParaRPr>
          </a:p>
        </p:txBody>
      </p:sp>
      <p:sp>
        <p:nvSpPr>
          <p:cNvPr id="993" name="Google Shape;993;p98"/>
          <p:cNvSpPr/>
          <p:nvPr/>
        </p:nvSpPr>
        <p:spPr>
          <a:xfrm>
            <a:off x="1019400" y="2672125"/>
            <a:ext cx="7105200" cy="1208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Exception is RTL simulation, there the blocks can be smaller.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The Rocketick simulator even appears to use GPUs! [1]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98"/>
          <p:cNvSpPr txBox="1"/>
          <p:nvPr/>
        </p:nvSpPr>
        <p:spPr>
          <a:xfrm>
            <a:off x="83075" y="4748900"/>
            <a:ext cx="398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[1] </a:t>
            </a:r>
            <a:r>
              <a:rPr lang="nl">
                <a:solidFill>
                  <a:schemeClr val="dk1"/>
                </a:solidFill>
              </a:rPr>
              <a:t>http://www.deepchip.com/items/0523-04.html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99"/>
          <p:cNvSpPr txBox="1">
            <a:spLocks noGrp="1"/>
          </p:cNvSpPr>
          <p:nvPr>
            <p:ph type="title"/>
          </p:nvPr>
        </p:nvSpPr>
        <p:spPr>
          <a:xfrm>
            <a:off x="311700" y="12827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nl"/>
              <a:t>Discrete-Event Simulation</a:t>
            </a:r>
            <a:endParaRPr/>
          </a:p>
        </p:txBody>
      </p:sp>
      <p:pic>
        <p:nvPicPr>
          <p:cNvPr id="1000" name="Google Shape;1000;p99" descr="cycle-by-cycl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00675"/>
            <a:ext cx="9144001" cy="20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1" name="Google Shape;1001;p99"/>
          <p:cNvSpPr txBox="1"/>
          <p:nvPr/>
        </p:nvSpPr>
        <p:spPr>
          <a:xfrm>
            <a:off x="936450" y="3993625"/>
            <a:ext cx="77670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A logical choice for a simulator “time step” is one cycle for the fastest core.</a:t>
            </a:r>
            <a:endParaRPr sz="180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00"/>
          <p:cNvSpPr txBox="1">
            <a:spLocks noGrp="1"/>
          </p:cNvSpPr>
          <p:nvPr>
            <p:ph type="title"/>
          </p:nvPr>
        </p:nvSpPr>
        <p:spPr>
          <a:xfrm>
            <a:off x="311700" y="12827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nl"/>
              <a:t>Discrete-Event Simulation</a:t>
            </a:r>
            <a:endParaRPr/>
          </a:p>
        </p:txBody>
      </p:sp>
      <p:pic>
        <p:nvPicPr>
          <p:cNvPr id="1007" name="Google Shape;1007;p100" descr="cycle-by-cycl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00675"/>
            <a:ext cx="9144001" cy="20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8" name="Google Shape;1008;p100"/>
          <p:cNvSpPr txBox="1"/>
          <p:nvPr/>
        </p:nvSpPr>
        <p:spPr>
          <a:xfrm>
            <a:off x="936450" y="3704425"/>
            <a:ext cx="7767000" cy="1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E06666"/>
                </a:solidFill>
              </a:rPr>
              <a:t>Disadvantage</a:t>
            </a:r>
            <a:endParaRPr sz="1800"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/>
          <p:nvPr/>
        </p:nvSpPr>
        <p:spPr>
          <a:xfrm>
            <a:off x="3911000" y="826275"/>
            <a:ext cx="4819800" cy="3842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9"/>
          <p:cNvSpPr txBox="1">
            <a:spLocks noGrp="1"/>
          </p:cNvSpPr>
          <p:nvPr>
            <p:ph type="title"/>
          </p:nvPr>
        </p:nvSpPr>
        <p:spPr>
          <a:xfrm>
            <a:off x="311700" y="117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Why Simulators?</a:t>
            </a:r>
            <a:endParaRPr/>
          </a:p>
        </p:txBody>
      </p:sp>
      <p:pic>
        <p:nvPicPr>
          <p:cNvPr id="168" name="Google Shape;168;p29" descr="jo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750" y="2731875"/>
            <a:ext cx="618400" cy="169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9"/>
          <p:cNvSpPr txBox="1"/>
          <p:nvPr/>
        </p:nvSpPr>
        <p:spPr>
          <a:xfrm>
            <a:off x="27300" y="4347075"/>
            <a:ext cx="22653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b="1">
                <a:solidFill>
                  <a:srgbClr val="6D9EEB"/>
                </a:solidFill>
              </a:rPr>
              <a:t>Harm</a:t>
            </a:r>
            <a:endParaRPr sz="1800" b="1">
              <a:solidFill>
                <a:srgbClr val="6D9EEB"/>
              </a:solidFill>
            </a:endParaRPr>
          </a:p>
        </p:txBody>
      </p:sp>
      <p:pic>
        <p:nvPicPr>
          <p:cNvPr id="170" name="Google Shape;170;p29" descr="tracto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8900" y="2647100"/>
            <a:ext cx="2256900" cy="1866283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9"/>
          <p:cNvSpPr txBox="1"/>
          <p:nvPr/>
        </p:nvSpPr>
        <p:spPr>
          <a:xfrm>
            <a:off x="4083125" y="922675"/>
            <a:ext cx="4509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E06666"/>
                </a:solidFill>
              </a:rPr>
              <a:t>The outside world</a:t>
            </a:r>
            <a:endParaRPr sz="1800">
              <a:solidFill>
                <a:srgbClr val="E06666"/>
              </a:solidFill>
            </a:endParaRPr>
          </a:p>
        </p:txBody>
      </p:sp>
      <p:sp>
        <p:nvSpPr>
          <p:cNvPr id="172" name="Google Shape;172;p29"/>
          <p:cNvSpPr/>
          <p:nvPr/>
        </p:nvSpPr>
        <p:spPr>
          <a:xfrm>
            <a:off x="722975" y="1136513"/>
            <a:ext cx="2678700" cy="11913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And the outside world is filled with </a:t>
            </a:r>
            <a:r>
              <a:rPr lang="nl" sz="1800">
                <a:solidFill>
                  <a:srgbClr val="CC0000"/>
                </a:solidFill>
              </a:rPr>
              <a:t>dangers</a:t>
            </a:r>
            <a:endParaRPr sz="1800">
              <a:solidFill>
                <a:srgbClr val="CC0000"/>
              </a:solidFill>
            </a:endParaRPr>
          </a:p>
        </p:txBody>
      </p:sp>
      <p:pic>
        <p:nvPicPr>
          <p:cNvPr id="173" name="Google Shape;173;p29" descr="5324662824_683d4f63fc_b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9073" y="1412125"/>
            <a:ext cx="1915600" cy="1276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p29"/>
          <p:cNvCxnSpPr>
            <a:stCxn id="172" idx="3"/>
            <a:endCxn id="173" idx="1"/>
          </p:cNvCxnSpPr>
          <p:nvPr/>
        </p:nvCxnSpPr>
        <p:spPr>
          <a:xfrm>
            <a:off x="3401675" y="1732163"/>
            <a:ext cx="1707300" cy="318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5" name="Google Shape;175;p29"/>
          <p:cNvSpPr txBox="1"/>
          <p:nvPr/>
        </p:nvSpPr>
        <p:spPr>
          <a:xfrm>
            <a:off x="5698550" y="1529075"/>
            <a:ext cx="8358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E06666"/>
                </a:solidFill>
              </a:rPr>
              <a:t>Rain!</a:t>
            </a:r>
            <a:endParaRPr sz="1800">
              <a:solidFill>
                <a:srgbClr val="E06666"/>
              </a:solidFill>
            </a:endParaRPr>
          </a:p>
        </p:txBody>
      </p:sp>
      <p:pic>
        <p:nvPicPr>
          <p:cNvPr id="176" name="Google Shape;176;p29" descr="cowhero2.jpg"/>
          <p:cNvPicPr preferRelativeResize="0"/>
          <p:nvPr/>
        </p:nvPicPr>
        <p:blipFill rotWithShape="1">
          <a:blip r:embed="rId6">
            <a:alphaModFix/>
          </a:blip>
          <a:srcRect l="17460" r="17700"/>
          <a:stretch/>
        </p:blipFill>
        <p:spPr>
          <a:xfrm>
            <a:off x="4360650" y="2592022"/>
            <a:ext cx="1606851" cy="1532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29"/>
          <p:cNvCxnSpPr/>
          <p:nvPr/>
        </p:nvCxnSpPr>
        <p:spPr>
          <a:xfrm>
            <a:off x="3401675" y="1732163"/>
            <a:ext cx="950100" cy="1015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8" name="Google Shape;178;p29"/>
          <p:cNvSpPr txBox="1"/>
          <p:nvPr/>
        </p:nvSpPr>
        <p:spPr>
          <a:xfrm>
            <a:off x="4234500" y="4124375"/>
            <a:ext cx="20244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E06666"/>
                </a:solidFill>
              </a:rPr>
              <a:t>Scary Animals!</a:t>
            </a:r>
            <a:endParaRPr sz="1800">
              <a:solidFill>
                <a:srgbClr val="E06666"/>
              </a:solidFill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101"/>
          <p:cNvSpPr txBox="1">
            <a:spLocks noGrp="1"/>
          </p:cNvSpPr>
          <p:nvPr>
            <p:ph type="title"/>
          </p:nvPr>
        </p:nvSpPr>
        <p:spPr>
          <a:xfrm>
            <a:off x="311700" y="12827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nl"/>
              <a:t>Discrete-Event Simulation</a:t>
            </a:r>
            <a:endParaRPr/>
          </a:p>
        </p:txBody>
      </p:sp>
      <p:pic>
        <p:nvPicPr>
          <p:cNvPr id="1014" name="Google Shape;1014;p101" descr="cycle-by-cycl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00675"/>
            <a:ext cx="9144001" cy="20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Google Shape;1015;p101"/>
          <p:cNvSpPr txBox="1"/>
          <p:nvPr/>
        </p:nvSpPr>
        <p:spPr>
          <a:xfrm>
            <a:off x="936450" y="3704425"/>
            <a:ext cx="7767000" cy="1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E06666"/>
                </a:solidFill>
              </a:rPr>
              <a:t>Disadvantage</a:t>
            </a:r>
            <a:endParaRPr sz="1800"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u="sng">
                <a:solidFill>
                  <a:schemeClr val="dk2"/>
                </a:solidFill>
              </a:rPr>
              <a:t>Under utilisation</a:t>
            </a:r>
            <a:r>
              <a:rPr lang="nl" sz="1800">
                <a:solidFill>
                  <a:schemeClr val="dk2"/>
                </a:solidFill>
              </a:rPr>
              <a:t> of the </a:t>
            </a:r>
            <a:r>
              <a:rPr lang="nl" sz="1800" u="sng">
                <a:solidFill>
                  <a:schemeClr val="dk2"/>
                </a:solidFill>
              </a:rPr>
              <a:t>host</a:t>
            </a:r>
            <a:r>
              <a:rPr lang="nl" sz="1800">
                <a:solidFill>
                  <a:schemeClr val="dk2"/>
                </a:solidFill>
              </a:rPr>
              <a:t> platform if threads are idle for synchronisation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016" name="Google Shape;1016;p101"/>
          <p:cNvCxnSpPr/>
          <p:nvPr/>
        </p:nvCxnSpPr>
        <p:spPr>
          <a:xfrm>
            <a:off x="2168950" y="1941725"/>
            <a:ext cx="358200" cy="6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17" name="Google Shape;1017;p101"/>
          <p:cNvCxnSpPr/>
          <p:nvPr/>
        </p:nvCxnSpPr>
        <p:spPr>
          <a:xfrm>
            <a:off x="2293825" y="2561850"/>
            <a:ext cx="3159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18" name="Google Shape;1018;p101"/>
          <p:cNvCxnSpPr/>
          <p:nvPr/>
        </p:nvCxnSpPr>
        <p:spPr>
          <a:xfrm>
            <a:off x="3244925" y="1934839"/>
            <a:ext cx="6042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19" name="Google Shape;1019;p101"/>
          <p:cNvCxnSpPr/>
          <p:nvPr/>
        </p:nvCxnSpPr>
        <p:spPr>
          <a:xfrm>
            <a:off x="3500600" y="2240575"/>
            <a:ext cx="3690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20" name="Google Shape;1020;p101"/>
          <p:cNvCxnSpPr/>
          <p:nvPr/>
        </p:nvCxnSpPr>
        <p:spPr>
          <a:xfrm>
            <a:off x="3142400" y="2861175"/>
            <a:ext cx="6930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21" name="Google Shape;1021;p101"/>
          <p:cNvCxnSpPr/>
          <p:nvPr/>
        </p:nvCxnSpPr>
        <p:spPr>
          <a:xfrm>
            <a:off x="4184100" y="2237125"/>
            <a:ext cx="4155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22" name="Google Shape;1022;p101"/>
          <p:cNvCxnSpPr/>
          <p:nvPr/>
        </p:nvCxnSpPr>
        <p:spPr>
          <a:xfrm>
            <a:off x="4329625" y="2558400"/>
            <a:ext cx="2562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23" name="Google Shape;1023;p101"/>
          <p:cNvCxnSpPr/>
          <p:nvPr/>
        </p:nvCxnSpPr>
        <p:spPr>
          <a:xfrm>
            <a:off x="4985025" y="1941725"/>
            <a:ext cx="4134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24" name="Google Shape;1024;p101"/>
          <p:cNvCxnSpPr/>
          <p:nvPr/>
        </p:nvCxnSpPr>
        <p:spPr>
          <a:xfrm>
            <a:off x="5040225" y="2568300"/>
            <a:ext cx="358200" cy="6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25" name="Google Shape;1025;p101"/>
          <p:cNvCxnSpPr/>
          <p:nvPr/>
        </p:nvCxnSpPr>
        <p:spPr>
          <a:xfrm>
            <a:off x="5757700" y="1927950"/>
            <a:ext cx="9420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26" name="Google Shape;1026;p101"/>
          <p:cNvCxnSpPr/>
          <p:nvPr/>
        </p:nvCxnSpPr>
        <p:spPr>
          <a:xfrm>
            <a:off x="5910100" y="2558400"/>
            <a:ext cx="8310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27" name="Google Shape;1027;p101"/>
          <p:cNvCxnSpPr/>
          <p:nvPr/>
        </p:nvCxnSpPr>
        <p:spPr>
          <a:xfrm>
            <a:off x="6146500" y="2857725"/>
            <a:ext cx="6219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28" name="Google Shape;1028;p101"/>
          <p:cNvCxnSpPr/>
          <p:nvPr/>
        </p:nvCxnSpPr>
        <p:spPr>
          <a:xfrm>
            <a:off x="7337225" y="2237125"/>
            <a:ext cx="2850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29" name="Google Shape;1029;p101"/>
          <p:cNvCxnSpPr/>
          <p:nvPr/>
        </p:nvCxnSpPr>
        <p:spPr>
          <a:xfrm>
            <a:off x="7264025" y="2568300"/>
            <a:ext cx="358200" cy="6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30" name="Google Shape;1030;p101"/>
          <p:cNvCxnSpPr/>
          <p:nvPr/>
        </p:nvCxnSpPr>
        <p:spPr>
          <a:xfrm>
            <a:off x="2444375" y="2251575"/>
            <a:ext cx="1722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1" name="Google Shape;1031;p101"/>
          <p:cNvCxnSpPr/>
          <p:nvPr/>
        </p:nvCxnSpPr>
        <p:spPr>
          <a:xfrm>
            <a:off x="4413625" y="2861175"/>
            <a:ext cx="1722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2" name="Google Shape;1032;p101"/>
          <p:cNvCxnSpPr/>
          <p:nvPr/>
        </p:nvCxnSpPr>
        <p:spPr>
          <a:xfrm>
            <a:off x="7450025" y="1934850"/>
            <a:ext cx="1722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102"/>
          <p:cNvSpPr txBox="1">
            <a:spLocks noGrp="1"/>
          </p:cNvSpPr>
          <p:nvPr>
            <p:ph type="title"/>
          </p:nvPr>
        </p:nvSpPr>
        <p:spPr>
          <a:xfrm>
            <a:off x="311700" y="12827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nl"/>
              <a:t>Discrete-Event Simulation</a:t>
            </a:r>
            <a:endParaRPr/>
          </a:p>
        </p:txBody>
      </p:sp>
      <p:pic>
        <p:nvPicPr>
          <p:cNvPr id="1038" name="Google Shape;1038;p102" descr="cycle-by-cycl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00675"/>
            <a:ext cx="9144001" cy="20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9" name="Google Shape;1039;p102"/>
          <p:cNvSpPr txBox="1"/>
          <p:nvPr/>
        </p:nvSpPr>
        <p:spPr>
          <a:xfrm>
            <a:off x="936450" y="3704425"/>
            <a:ext cx="7767000" cy="1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E06666"/>
                </a:solidFill>
              </a:rPr>
              <a:t>Disadvantage</a:t>
            </a:r>
            <a:endParaRPr sz="1800"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u="sng">
                <a:solidFill>
                  <a:schemeClr val="dk2"/>
                </a:solidFill>
              </a:rPr>
              <a:t>Under utilisation</a:t>
            </a:r>
            <a:r>
              <a:rPr lang="nl" sz="1800">
                <a:solidFill>
                  <a:schemeClr val="dk2"/>
                </a:solidFill>
              </a:rPr>
              <a:t> of the </a:t>
            </a:r>
            <a:r>
              <a:rPr lang="nl" sz="1800" u="sng">
                <a:solidFill>
                  <a:schemeClr val="dk2"/>
                </a:solidFill>
              </a:rPr>
              <a:t>host</a:t>
            </a:r>
            <a:r>
              <a:rPr lang="nl" sz="1800">
                <a:solidFill>
                  <a:schemeClr val="dk2"/>
                </a:solidFill>
              </a:rPr>
              <a:t> platform if threads are idle for synchronisation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040" name="Google Shape;1040;p102"/>
          <p:cNvCxnSpPr/>
          <p:nvPr/>
        </p:nvCxnSpPr>
        <p:spPr>
          <a:xfrm>
            <a:off x="2168950" y="1941725"/>
            <a:ext cx="358200" cy="6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41" name="Google Shape;1041;p102"/>
          <p:cNvCxnSpPr/>
          <p:nvPr/>
        </p:nvCxnSpPr>
        <p:spPr>
          <a:xfrm>
            <a:off x="2293825" y="2561850"/>
            <a:ext cx="3159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42" name="Google Shape;1042;p102"/>
          <p:cNvCxnSpPr/>
          <p:nvPr/>
        </p:nvCxnSpPr>
        <p:spPr>
          <a:xfrm>
            <a:off x="3244925" y="1934839"/>
            <a:ext cx="6042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43" name="Google Shape;1043;p102"/>
          <p:cNvCxnSpPr/>
          <p:nvPr/>
        </p:nvCxnSpPr>
        <p:spPr>
          <a:xfrm>
            <a:off x="3500600" y="2240575"/>
            <a:ext cx="3690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44" name="Google Shape;1044;p102"/>
          <p:cNvCxnSpPr/>
          <p:nvPr/>
        </p:nvCxnSpPr>
        <p:spPr>
          <a:xfrm>
            <a:off x="3142400" y="2861175"/>
            <a:ext cx="6930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45" name="Google Shape;1045;p102"/>
          <p:cNvCxnSpPr/>
          <p:nvPr/>
        </p:nvCxnSpPr>
        <p:spPr>
          <a:xfrm>
            <a:off x="4184100" y="2237125"/>
            <a:ext cx="4155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46" name="Google Shape;1046;p102"/>
          <p:cNvCxnSpPr/>
          <p:nvPr/>
        </p:nvCxnSpPr>
        <p:spPr>
          <a:xfrm>
            <a:off x="4329625" y="2558400"/>
            <a:ext cx="2562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47" name="Google Shape;1047;p102"/>
          <p:cNvCxnSpPr/>
          <p:nvPr/>
        </p:nvCxnSpPr>
        <p:spPr>
          <a:xfrm>
            <a:off x="4985025" y="1941725"/>
            <a:ext cx="4134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48" name="Google Shape;1048;p102"/>
          <p:cNvCxnSpPr/>
          <p:nvPr/>
        </p:nvCxnSpPr>
        <p:spPr>
          <a:xfrm>
            <a:off x="5040225" y="2568300"/>
            <a:ext cx="358200" cy="6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49" name="Google Shape;1049;p102"/>
          <p:cNvCxnSpPr/>
          <p:nvPr/>
        </p:nvCxnSpPr>
        <p:spPr>
          <a:xfrm>
            <a:off x="5757700" y="1927950"/>
            <a:ext cx="9420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50" name="Google Shape;1050;p102"/>
          <p:cNvCxnSpPr/>
          <p:nvPr/>
        </p:nvCxnSpPr>
        <p:spPr>
          <a:xfrm>
            <a:off x="5910100" y="2558400"/>
            <a:ext cx="8310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51" name="Google Shape;1051;p102"/>
          <p:cNvCxnSpPr/>
          <p:nvPr/>
        </p:nvCxnSpPr>
        <p:spPr>
          <a:xfrm>
            <a:off x="6146500" y="2857725"/>
            <a:ext cx="6219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52" name="Google Shape;1052;p102"/>
          <p:cNvCxnSpPr/>
          <p:nvPr/>
        </p:nvCxnSpPr>
        <p:spPr>
          <a:xfrm>
            <a:off x="7337225" y="2237125"/>
            <a:ext cx="2850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53" name="Google Shape;1053;p102"/>
          <p:cNvCxnSpPr/>
          <p:nvPr/>
        </p:nvCxnSpPr>
        <p:spPr>
          <a:xfrm>
            <a:off x="7264025" y="2568300"/>
            <a:ext cx="358200" cy="6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54" name="Google Shape;1054;p102"/>
          <p:cNvCxnSpPr/>
          <p:nvPr/>
        </p:nvCxnSpPr>
        <p:spPr>
          <a:xfrm>
            <a:off x="2444375" y="2251575"/>
            <a:ext cx="1722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5" name="Google Shape;1055;p102"/>
          <p:cNvCxnSpPr/>
          <p:nvPr/>
        </p:nvCxnSpPr>
        <p:spPr>
          <a:xfrm>
            <a:off x="4413625" y="2861175"/>
            <a:ext cx="1722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6" name="Google Shape;1056;p102"/>
          <p:cNvCxnSpPr/>
          <p:nvPr/>
        </p:nvCxnSpPr>
        <p:spPr>
          <a:xfrm>
            <a:off x="7450025" y="1934850"/>
            <a:ext cx="1722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7" name="Google Shape;1057;p102"/>
          <p:cNvSpPr/>
          <p:nvPr/>
        </p:nvSpPr>
        <p:spPr>
          <a:xfrm>
            <a:off x="2678475" y="3153575"/>
            <a:ext cx="4455300" cy="784800"/>
          </a:xfrm>
          <a:prstGeom prst="wedgeRoundRectCallout">
            <a:avLst>
              <a:gd name="adj1" fmla="val -53273"/>
              <a:gd name="adj2" fmla="val 69320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Is it really this bad? What assumption did the author of the book make here?</a:t>
            </a:r>
            <a:endParaRPr sz="180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103"/>
          <p:cNvSpPr txBox="1">
            <a:spLocks noGrp="1"/>
          </p:cNvSpPr>
          <p:nvPr>
            <p:ph type="title"/>
          </p:nvPr>
        </p:nvSpPr>
        <p:spPr>
          <a:xfrm>
            <a:off x="311700" y="12827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nl"/>
              <a:t>Discrete-Event Simulation</a:t>
            </a:r>
            <a:endParaRPr/>
          </a:p>
        </p:txBody>
      </p:sp>
      <p:pic>
        <p:nvPicPr>
          <p:cNvPr id="1063" name="Google Shape;1063;p103" descr="cycle-by-cycl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00675"/>
            <a:ext cx="9144001" cy="20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4" name="Google Shape;1064;p103"/>
          <p:cNvSpPr txBox="1"/>
          <p:nvPr/>
        </p:nvSpPr>
        <p:spPr>
          <a:xfrm>
            <a:off x="936450" y="3704425"/>
            <a:ext cx="7767000" cy="1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E06666"/>
                </a:solidFill>
              </a:rPr>
              <a:t>Disadvantage</a:t>
            </a:r>
            <a:endParaRPr sz="1800"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u="sng">
                <a:solidFill>
                  <a:schemeClr val="dk2"/>
                </a:solidFill>
              </a:rPr>
              <a:t>Under utilisation</a:t>
            </a:r>
            <a:r>
              <a:rPr lang="nl" sz="1800">
                <a:solidFill>
                  <a:schemeClr val="dk2"/>
                </a:solidFill>
              </a:rPr>
              <a:t> of the </a:t>
            </a:r>
            <a:r>
              <a:rPr lang="nl" sz="1800" u="sng">
                <a:solidFill>
                  <a:schemeClr val="dk2"/>
                </a:solidFill>
              </a:rPr>
              <a:t>host</a:t>
            </a:r>
            <a:r>
              <a:rPr lang="nl" sz="1800">
                <a:solidFill>
                  <a:schemeClr val="dk2"/>
                </a:solidFill>
              </a:rPr>
              <a:t> platform if threads are idle for synchronisation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065" name="Google Shape;1065;p103"/>
          <p:cNvCxnSpPr/>
          <p:nvPr/>
        </p:nvCxnSpPr>
        <p:spPr>
          <a:xfrm>
            <a:off x="2168950" y="1941725"/>
            <a:ext cx="358200" cy="6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66" name="Google Shape;1066;p103"/>
          <p:cNvCxnSpPr/>
          <p:nvPr/>
        </p:nvCxnSpPr>
        <p:spPr>
          <a:xfrm>
            <a:off x="2293825" y="2561850"/>
            <a:ext cx="3159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67" name="Google Shape;1067;p103"/>
          <p:cNvCxnSpPr/>
          <p:nvPr/>
        </p:nvCxnSpPr>
        <p:spPr>
          <a:xfrm>
            <a:off x="3244925" y="1934839"/>
            <a:ext cx="6042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68" name="Google Shape;1068;p103"/>
          <p:cNvCxnSpPr/>
          <p:nvPr/>
        </p:nvCxnSpPr>
        <p:spPr>
          <a:xfrm>
            <a:off x="3500600" y="2240575"/>
            <a:ext cx="3690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69" name="Google Shape;1069;p103"/>
          <p:cNvCxnSpPr/>
          <p:nvPr/>
        </p:nvCxnSpPr>
        <p:spPr>
          <a:xfrm>
            <a:off x="3142400" y="2861175"/>
            <a:ext cx="6930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70" name="Google Shape;1070;p103"/>
          <p:cNvCxnSpPr/>
          <p:nvPr/>
        </p:nvCxnSpPr>
        <p:spPr>
          <a:xfrm>
            <a:off x="4184100" y="2237125"/>
            <a:ext cx="4155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71" name="Google Shape;1071;p103"/>
          <p:cNvCxnSpPr/>
          <p:nvPr/>
        </p:nvCxnSpPr>
        <p:spPr>
          <a:xfrm>
            <a:off x="4329625" y="2558400"/>
            <a:ext cx="2562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72" name="Google Shape;1072;p103"/>
          <p:cNvCxnSpPr/>
          <p:nvPr/>
        </p:nvCxnSpPr>
        <p:spPr>
          <a:xfrm>
            <a:off x="4985025" y="1941725"/>
            <a:ext cx="4134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73" name="Google Shape;1073;p103"/>
          <p:cNvCxnSpPr/>
          <p:nvPr/>
        </p:nvCxnSpPr>
        <p:spPr>
          <a:xfrm>
            <a:off x="5040225" y="2568300"/>
            <a:ext cx="358200" cy="6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74" name="Google Shape;1074;p103"/>
          <p:cNvCxnSpPr/>
          <p:nvPr/>
        </p:nvCxnSpPr>
        <p:spPr>
          <a:xfrm>
            <a:off x="5757700" y="1927950"/>
            <a:ext cx="9420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75" name="Google Shape;1075;p103"/>
          <p:cNvCxnSpPr/>
          <p:nvPr/>
        </p:nvCxnSpPr>
        <p:spPr>
          <a:xfrm>
            <a:off x="5910100" y="2558400"/>
            <a:ext cx="8310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76" name="Google Shape;1076;p103"/>
          <p:cNvCxnSpPr/>
          <p:nvPr/>
        </p:nvCxnSpPr>
        <p:spPr>
          <a:xfrm>
            <a:off x="6146500" y="2857725"/>
            <a:ext cx="6219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77" name="Google Shape;1077;p103"/>
          <p:cNvCxnSpPr/>
          <p:nvPr/>
        </p:nvCxnSpPr>
        <p:spPr>
          <a:xfrm>
            <a:off x="7337225" y="2237125"/>
            <a:ext cx="2850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78" name="Google Shape;1078;p103"/>
          <p:cNvCxnSpPr/>
          <p:nvPr/>
        </p:nvCxnSpPr>
        <p:spPr>
          <a:xfrm>
            <a:off x="7264025" y="2568300"/>
            <a:ext cx="358200" cy="6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79" name="Google Shape;1079;p103"/>
          <p:cNvCxnSpPr/>
          <p:nvPr/>
        </p:nvCxnSpPr>
        <p:spPr>
          <a:xfrm>
            <a:off x="2444375" y="2251575"/>
            <a:ext cx="1722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0" name="Google Shape;1080;p103"/>
          <p:cNvCxnSpPr/>
          <p:nvPr/>
        </p:nvCxnSpPr>
        <p:spPr>
          <a:xfrm>
            <a:off x="4413625" y="2861175"/>
            <a:ext cx="1722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1" name="Google Shape;1081;p103"/>
          <p:cNvCxnSpPr/>
          <p:nvPr/>
        </p:nvCxnSpPr>
        <p:spPr>
          <a:xfrm>
            <a:off x="7450025" y="1934850"/>
            <a:ext cx="1722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2" name="Google Shape;1082;p103"/>
          <p:cNvSpPr/>
          <p:nvPr/>
        </p:nvSpPr>
        <p:spPr>
          <a:xfrm>
            <a:off x="2678475" y="3153575"/>
            <a:ext cx="4455300" cy="784800"/>
          </a:xfrm>
          <a:prstGeom prst="wedgeRoundRectCallout">
            <a:avLst>
              <a:gd name="adj1" fmla="val -53273"/>
              <a:gd name="adj2" fmla="val 69320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Is it really this bad? What assumption did the author of the book make here?</a:t>
            </a:r>
            <a:endParaRPr sz="1800"/>
          </a:p>
        </p:txBody>
      </p:sp>
      <p:cxnSp>
        <p:nvCxnSpPr>
          <p:cNvPr id="1083" name="Google Shape;1083;p103"/>
          <p:cNvCxnSpPr/>
          <p:nvPr/>
        </p:nvCxnSpPr>
        <p:spPr>
          <a:xfrm flipH="1">
            <a:off x="1623950" y="1228175"/>
            <a:ext cx="560400" cy="486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84" name="Google Shape;1084;p103"/>
          <p:cNvSpPr/>
          <p:nvPr/>
        </p:nvSpPr>
        <p:spPr>
          <a:xfrm>
            <a:off x="2176100" y="700975"/>
            <a:ext cx="4014300" cy="784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Every target processor Pn is mapped to a separate host core</a:t>
            </a:r>
            <a:endParaRPr sz="180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Target vs Host Cores</a:t>
            </a:r>
            <a:endParaRPr/>
          </a:p>
        </p:txBody>
      </p:sp>
      <p:sp>
        <p:nvSpPr>
          <p:cNvPr id="1090" name="Google Shape;1090;p104"/>
          <p:cNvSpPr/>
          <p:nvPr/>
        </p:nvSpPr>
        <p:spPr>
          <a:xfrm>
            <a:off x="1019400" y="1327075"/>
            <a:ext cx="7105200" cy="3173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/>
              <a:t>There is </a:t>
            </a:r>
            <a:r>
              <a:rPr lang="nl" sz="3600" b="1">
                <a:solidFill>
                  <a:srgbClr val="CC0000"/>
                </a:solidFill>
              </a:rPr>
              <a:t>no relation</a:t>
            </a:r>
            <a:r>
              <a:rPr lang="nl" sz="3600"/>
              <a:t> between the number of target cores and the number of host cores!!!</a:t>
            </a:r>
            <a:endParaRPr sz="3600"/>
          </a:p>
        </p:txBody>
      </p:sp>
      <p:sp>
        <p:nvSpPr>
          <p:cNvPr id="1091" name="Google Shape;1091;p104"/>
          <p:cNvSpPr/>
          <p:nvPr/>
        </p:nvSpPr>
        <p:spPr>
          <a:xfrm>
            <a:off x="3371300" y="2101900"/>
            <a:ext cx="2340900" cy="572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Target vs Host Cores</a:t>
            </a:r>
            <a:endParaRPr/>
          </a:p>
        </p:txBody>
      </p:sp>
      <p:sp>
        <p:nvSpPr>
          <p:cNvPr id="1097" name="Google Shape;1097;p105"/>
          <p:cNvSpPr/>
          <p:nvPr/>
        </p:nvSpPr>
        <p:spPr>
          <a:xfrm>
            <a:off x="1019400" y="1327075"/>
            <a:ext cx="7105200" cy="3173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/>
              <a:t>There is </a:t>
            </a:r>
            <a:r>
              <a:rPr lang="nl" sz="3600" b="1">
                <a:solidFill>
                  <a:srgbClr val="CC0000"/>
                </a:solidFill>
              </a:rPr>
              <a:t>no relation</a:t>
            </a:r>
            <a:r>
              <a:rPr lang="nl" sz="3600"/>
              <a:t> between the number of target cores and the number of host cores!!!</a:t>
            </a:r>
            <a:endParaRPr sz="360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06"/>
          <p:cNvSpPr/>
          <p:nvPr/>
        </p:nvSpPr>
        <p:spPr>
          <a:xfrm>
            <a:off x="3592200" y="981525"/>
            <a:ext cx="1959600" cy="763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Benchmark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106"/>
          <p:cNvSpPr/>
          <p:nvPr/>
        </p:nvSpPr>
        <p:spPr>
          <a:xfrm>
            <a:off x="3592200" y="1995050"/>
            <a:ext cx="1959600" cy="763800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Target Processor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106"/>
          <p:cNvSpPr/>
          <p:nvPr/>
        </p:nvSpPr>
        <p:spPr>
          <a:xfrm>
            <a:off x="3592200" y="3008575"/>
            <a:ext cx="1959600" cy="763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Simulator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106"/>
          <p:cNvSpPr/>
          <p:nvPr/>
        </p:nvSpPr>
        <p:spPr>
          <a:xfrm>
            <a:off x="3592200" y="4022100"/>
            <a:ext cx="1959600" cy="763800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Host Platform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06" name="Google Shape;1106;p106"/>
          <p:cNvCxnSpPr>
            <a:stCxn id="1102" idx="2"/>
            <a:endCxn id="1103" idx="0"/>
          </p:cNvCxnSpPr>
          <p:nvPr/>
        </p:nvCxnSpPr>
        <p:spPr>
          <a:xfrm>
            <a:off x="4572000" y="1745325"/>
            <a:ext cx="0" cy="24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07" name="Google Shape;1107;p106"/>
          <p:cNvCxnSpPr>
            <a:stCxn id="1103" idx="2"/>
            <a:endCxn id="1104" idx="0"/>
          </p:cNvCxnSpPr>
          <p:nvPr/>
        </p:nvCxnSpPr>
        <p:spPr>
          <a:xfrm>
            <a:off x="4572000" y="2758850"/>
            <a:ext cx="0" cy="24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08" name="Google Shape;1108;p106"/>
          <p:cNvCxnSpPr>
            <a:stCxn id="1104" idx="2"/>
            <a:endCxn id="1105" idx="0"/>
          </p:cNvCxnSpPr>
          <p:nvPr/>
        </p:nvCxnSpPr>
        <p:spPr>
          <a:xfrm>
            <a:off x="4572000" y="3772375"/>
            <a:ext cx="0" cy="24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09" name="Google Shape;1109;p106"/>
          <p:cNvSpPr/>
          <p:nvPr/>
        </p:nvSpPr>
        <p:spPr>
          <a:xfrm>
            <a:off x="3824833" y="13159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0</a:t>
            </a:r>
            <a:endParaRPr/>
          </a:p>
        </p:txBody>
      </p:sp>
      <p:sp>
        <p:nvSpPr>
          <p:cNvPr id="1110" name="Google Shape;1110;p106"/>
          <p:cNvSpPr/>
          <p:nvPr/>
        </p:nvSpPr>
        <p:spPr>
          <a:xfrm>
            <a:off x="4282033" y="13159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1</a:t>
            </a:r>
            <a:endParaRPr/>
          </a:p>
        </p:txBody>
      </p:sp>
      <p:sp>
        <p:nvSpPr>
          <p:cNvPr id="1111" name="Google Shape;1111;p106"/>
          <p:cNvSpPr/>
          <p:nvPr/>
        </p:nvSpPr>
        <p:spPr>
          <a:xfrm>
            <a:off x="5064098" y="13159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</a:t>
            </a:r>
            <a:endParaRPr/>
          </a:p>
        </p:txBody>
      </p:sp>
      <p:sp>
        <p:nvSpPr>
          <p:cNvPr id="1112" name="Google Shape;1112;p106"/>
          <p:cNvSpPr txBox="1"/>
          <p:nvPr/>
        </p:nvSpPr>
        <p:spPr>
          <a:xfrm>
            <a:off x="4635200" y="1215625"/>
            <a:ext cx="3762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...</a:t>
            </a:r>
            <a:endParaRPr/>
          </a:p>
        </p:txBody>
      </p:sp>
      <p:sp>
        <p:nvSpPr>
          <p:cNvPr id="1113" name="Google Shape;1113;p106"/>
          <p:cNvSpPr txBox="1"/>
          <p:nvPr/>
        </p:nvSpPr>
        <p:spPr>
          <a:xfrm>
            <a:off x="658900" y="2100550"/>
            <a:ext cx="24858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106"/>
          <p:cNvSpPr/>
          <p:nvPr/>
        </p:nvSpPr>
        <p:spPr>
          <a:xfrm>
            <a:off x="831050" y="1115475"/>
            <a:ext cx="24858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</a:rPr>
              <a:t>Multi-threaded application</a:t>
            </a:r>
            <a:endParaRPr/>
          </a:p>
        </p:txBody>
      </p:sp>
      <p:sp>
        <p:nvSpPr>
          <p:cNvPr id="1115" name="Google Shape;1115;p106"/>
          <p:cNvSpPr/>
          <p:nvPr/>
        </p:nvSpPr>
        <p:spPr>
          <a:xfrm>
            <a:off x="831050" y="2106075"/>
            <a:ext cx="24858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</a:rPr>
              <a:t>Multi-core target processor</a:t>
            </a:r>
            <a:endParaRPr/>
          </a:p>
        </p:txBody>
      </p:sp>
      <p:sp>
        <p:nvSpPr>
          <p:cNvPr id="1116" name="Google Shape;1116;p106"/>
          <p:cNvSpPr/>
          <p:nvPr/>
        </p:nvSpPr>
        <p:spPr>
          <a:xfrm>
            <a:off x="3824833" y="2327232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</a:t>
            </a:r>
            <a:endParaRPr/>
          </a:p>
        </p:txBody>
      </p:sp>
      <p:sp>
        <p:nvSpPr>
          <p:cNvPr id="1117" name="Google Shape;1117;p106"/>
          <p:cNvSpPr/>
          <p:nvPr/>
        </p:nvSpPr>
        <p:spPr>
          <a:xfrm>
            <a:off x="4282033" y="2327232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</a:t>
            </a:r>
            <a:endParaRPr/>
          </a:p>
        </p:txBody>
      </p:sp>
      <p:sp>
        <p:nvSpPr>
          <p:cNvPr id="1118" name="Google Shape;1118;p106"/>
          <p:cNvSpPr/>
          <p:nvPr/>
        </p:nvSpPr>
        <p:spPr>
          <a:xfrm>
            <a:off x="5064098" y="2327232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?</a:t>
            </a:r>
            <a:endParaRPr/>
          </a:p>
        </p:txBody>
      </p:sp>
      <p:sp>
        <p:nvSpPr>
          <p:cNvPr id="1119" name="Google Shape;1119;p106"/>
          <p:cNvSpPr txBox="1"/>
          <p:nvPr/>
        </p:nvSpPr>
        <p:spPr>
          <a:xfrm>
            <a:off x="4635200" y="2226882"/>
            <a:ext cx="3762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...</a:t>
            </a:r>
            <a:endParaRPr/>
          </a:p>
        </p:txBody>
      </p:sp>
      <p:sp>
        <p:nvSpPr>
          <p:cNvPr id="1120" name="Google Shape;1120;p106"/>
          <p:cNvSpPr/>
          <p:nvPr/>
        </p:nvSpPr>
        <p:spPr>
          <a:xfrm>
            <a:off x="831050" y="3096675"/>
            <a:ext cx="24858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4CCC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</a:rPr>
              <a:t>Multi-threaded simulator</a:t>
            </a:r>
            <a:endParaRPr/>
          </a:p>
        </p:txBody>
      </p:sp>
      <p:sp>
        <p:nvSpPr>
          <p:cNvPr id="1121" name="Google Shape;1121;p106"/>
          <p:cNvSpPr/>
          <p:nvPr/>
        </p:nvSpPr>
        <p:spPr>
          <a:xfrm>
            <a:off x="3824833" y="33733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0</a:t>
            </a:r>
            <a:endParaRPr/>
          </a:p>
        </p:txBody>
      </p:sp>
      <p:sp>
        <p:nvSpPr>
          <p:cNvPr id="1122" name="Google Shape;1122;p106"/>
          <p:cNvSpPr/>
          <p:nvPr/>
        </p:nvSpPr>
        <p:spPr>
          <a:xfrm>
            <a:off x="4282033" y="33733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1</a:t>
            </a:r>
            <a:endParaRPr/>
          </a:p>
        </p:txBody>
      </p:sp>
      <p:sp>
        <p:nvSpPr>
          <p:cNvPr id="1123" name="Google Shape;1123;p106"/>
          <p:cNvSpPr/>
          <p:nvPr/>
        </p:nvSpPr>
        <p:spPr>
          <a:xfrm>
            <a:off x="5064098" y="3373375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</a:t>
            </a:r>
            <a:endParaRPr/>
          </a:p>
        </p:txBody>
      </p:sp>
      <p:sp>
        <p:nvSpPr>
          <p:cNvPr id="1124" name="Google Shape;1124;p106"/>
          <p:cNvSpPr txBox="1"/>
          <p:nvPr/>
        </p:nvSpPr>
        <p:spPr>
          <a:xfrm>
            <a:off x="4635200" y="3273025"/>
            <a:ext cx="3762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...</a:t>
            </a:r>
            <a:endParaRPr/>
          </a:p>
        </p:txBody>
      </p:sp>
      <p:sp>
        <p:nvSpPr>
          <p:cNvPr id="1125" name="Google Shape;1125;p106"/>
          <p:cNvSpPr/>
          <p:nvPr/>
        </p:nvSpPr>
        <p:spPr>
          <a:xfrm>
            <a:off x="831050" y="4087275"/>
            <a:ext cx="24858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CE5C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</a:rPr>
              <a:t>Multi-core host platform</a:t>
            </a:r>
            <a:endParaRPr/>
          </a:p>
        </p:txBody>
      </p:sp>
      <p:sp>
        <p:nvSpPr>
          <p:cNvPr id="1126" name="Google Shape;1126;p106"/>
          <p:cNvSpPr/>
          <p:nvPr/>
        </p:nvSpPr>
        <p:spPr>
          <a:xfrm>
            <a:off x="3824833" y="4384632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</a:t>
            </a:r>
            <a:endParaRPr/>
          </a:p>
        </p:txBody>
      </p:sp>
      <p:sp>
        <p:nvSpPr>
          <p:cNvPr id="1127" name="Google Shape;1127;p106"/>
          <p:cNvSpPr/>
          <p:nvPr/>
        </p:nvSpPr>
        <p:spPr>
          <a:xfrm>
            <a:off x="4282033" y="4384632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</a:t>
            </a:r>
            <a:endParaRPr/>
          </a:p>
        </p:txBody>
      </p:sp>
      <p:sp>
        <p:nvSpPr>
          <p:cNvPr id="1128" name="Google Shape;1128;p106"/>
          <p:cNvSpPr/>
          <p:nvPr/>
        </p:nvSpPr>
        <p:spPr>
          <a:xfrm>
            <a:off x="5064098" y="4384632"/>
            <a:ext cx="302400" cy="3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?</a:t>
            </a:r>
            <a:endParaRPr/>
          </a:p>
        </p:txBody>
      </p:sp>
      <p:sp>
        <p:nvSpPr>
          <p:cNvPr id="1129" name="Google Shape;1129;p106"/>
          <p:cNvSpPr txBox="1"/>
          <p:nvPr/>
        </p:nvSpPr>
        <p:spPr>
          <a:xfrm>
            <a:off x="4635200" y="4284282"/>
            <a:ext cx="3762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...</a:t>
            </a:r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107"/>
          <p:cNvSpPr txBox="1">
            <a:spLocks noGrp="1"/>
          </p:cNvSpPr>
          <p:nvPr>
            <p:ph type="title"/>
          </p:nvPr>
        </p:nvSpPr>
        <p:spPr>
          <a:xfrm>
            <a:off x="311700" y="12827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nl"/>
              <a:t>Discrete-Event Simulation</a:t>
            </a:r>
            <a:endParaRPr/>
          </a:p>
        </p:txBody>
      </p:sp>
      <p:pic>
        <p:nvPicPr>
          <p:cNvPr id="1135" name="Google Shape;1135;p107" descr="cycle-by-cycl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00675"/>
            <a:ext cx="9144001" cy="203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6" name="Google Shape;1136;p107"/>
          <p:cNvCxnSpPr/>
          <p:nvPr/>
        </p:nvCxnSpPr>
        <p:spPr>
          <a:xfrm>
            <a:off x="2168950" y="1941725"/>
            <a:ext cx="358200" cy="6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37" name="Google Shape;1137;p107"/>
          <p:cNvCxnSpPr/>
          <p:nvPr/>
        </p:nvCxnSpPr>
        <p:spPr>
          <a:xfrm>
            <a:off x="2293825" y="2561850"/>
            <a:ext cx="3159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38" name="Google Shape;1138;p107"/>
          <p:cNvCxnSpPr/>
          <p:nvPr/>
        </p:nvCxnSpPr>
        <p:spPr>
          <a:xfrm>
            <a:off x="3244925" y="1934839"/>
            <a:ext cx="6042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39" name="Google Shape;1139;p107"/>
          <p:cNvCxnSpPr/>
          <p:nvPr/>
        </p:nvCxnSpPr>
        <p:spPr>
          <a:xfrm>
            <a:off x="3500600" y="2240575"/>
            <a:ext cx="3690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40" name="Google Shape;1140;p107"/>
          <p:cNvCxnSpPr/>
          <p:nvPr/>
        </p:nvCxnSpPr>
        <p:spPr>
          <a:xfrm>
            <a:off x="3142400" y="2861175"/>
            <a:ext cx="6930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41" name="Google Shape;1141;p107"/>
          <p:cNvCxnSpPr/>
          <p:nvPr/>
        </p:nvCxnSpPr>
        <p:spPr>
          <a:xfrm>
            <a:off x="4184100" y="2237125"/>
            <a:ext cx="4155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42" name="Google Shape;1142;p107"/>
          <p:cNvCxnSpPr/>
          <p:nvPr/>
        </p:nvCxnSpPr>
        <p:spPr>
          <a:xfrm>
            <a:off x="4329625" y="2558400"/>
            <a:ext cx="2562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43" name="Google Shape;1143;p107"/>
          <p:cNvCxnSpPr/>
          <p:nvPr/>
        </p:nvCxnSpPr>
        <p:spPr>
          <a:xfrm>
            <a:off x="4985025" y="1941725"/>
            <a:ext cx="4134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44" name="Google Shape;1144;p107"/>
          <p:cNvCxnSpPr/>
          <p:nvPr/>
        </p:nvCxnSpPr>
        <p:spPr>
          <a:xfrm>
            <a:off x="5040225" y="2568300"/>
            <a:ext cx="358200" cy="6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45" name="Google Shape;1145;p107"/>
          <p:cNvCxnSpPr/>
          <p:nvPr/>
        </p:nvCxnSpPr>
        <p:spPr>
          <a:xfrm>
            <a:off x="5757700" y="1927950"/>
            <a:ext cx="9420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46" name="Google Shape;1146;p107"/>
          <p:cNvCxnSpPr/>
          <p:nvPr/>
        </p:nvCxnSpPr>
        <p:spPr>
          <a:xfrm>
            <a:off x="5910100" y="2558400"/>
            <a:ext cx="8310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47" name="Google Shape;1147;p107"/>
          <p:cNvCxnSpPr/>
          <p:nvPr/>
        </p:nvCxnSpPr>
        <p:spPr>
          <a:xfrm>
            <a:off x="6146500" y="2857725"/>
            <a:ext cx="6219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48" name="Google Shape;1148;p107"/>
          <p:cNvCxnSpPr/>
          <p:nvPr/>
        </p:nvCxnSpPr>
        <p:spPr>
          <a:xfrm>
            <a:off x="7337225" y="2237125"/>
            <a:ext cx="2850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49" name="Google Shape;1149;p107"/>
          <p:cNvCxnSpPr/>
          <p:nvPr/>
        </p:nvCxnSpPr>
        <p:spPr>
          <a:xfrm>
            <a:off x="7264025" y="2568300"/>
            <a:ext cx="358200" cy="6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50" name="Google Shape;1150;p107"/>
          <p:cNvCxnSpPr/>
          <p:nvPr/>
        </p:nvCxnSpPr>
        <p:spPr>
          <a:xfrm>
            <a:off x="2444375" y="2251575"/>
            <a:ext cx="1722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1" name="Google Shape;1151;p107"/>
          <p:cNvCxnSpPr/>
          <p:nvPr/>
        </p:nvCxnSpPr>
        <p:spPr>
          <a:xfrm>
            <a:off x="4413625" y="2861175"/>
            <a:ext cx="1722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2" name="Google Shape;1152;p107"/>
          <p:cNvCxnSpPr/>
          <p:nvPr/>
        </p:nvCxnSpPr>
        <p:spPr>
          <a:xfrm>
            <a:off x="7450025" y="1934850"/>
            <a:ext cx="1722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108"/>
          <p:cNvSpPr txBox="1">
            <a:spLocks noGrp="1"/>
          </p:cNvSpPr>
          <p:nvPr>
            <p:ph type="title"/>
          </p:nvPr>
        </p:nvSpPr>
        <p:spPr>
          <a:xfrm>
            <a:off x="311700" y="12827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nl"/>
              <a:t>Discrete-Event Simulation</a:t>
            </a:r>
            <a:endParaRPr/>
          </a:p>
        </p:txBody>
      </p:sp>
      <p:pic>
        <p:nvPicPr>
          <p:cNvPr id="1158" name="Google Shape;1158;p108" descr="cycle-by-cycl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00675"/>
            <a:ext cx="9144001" cy="20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9" name="Google Shape;1159;p108"/>
          <p:cNvSpPr txBox="1"/>
          <p:nvPr/>
        </p:nvSpPr>
        <p:spPr>
          <a:xfrm>
            <a:off x="936450" y="3704425"/>
            <a:ext cx="77670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6D9EEB"/>
                </a:solidFill>
              </a:rPr>
              <a:t>Utilisation</a:t>
            </a:r>
            <a:r>
              <a:rPr lang="nl" sz="1800">
                <a:solidFill>
                  <a:schemeClr val="dk2"/>
                </a:solidFill>
              </a:rPr>
              <a:t> of host depends on variation in processing time of a cycle, but also on </a:t>
            </a:r>
            <a:r>
              <a:rPr lang="nl" sz="1800">
                <a:solidFill>
                  <a:srgbClr val="6D9EEB"/>
                </a:solidFill>
              </a:rPr>
              <a:t>the amount of host cores</a:t>
            </a:r>
            <a:r>
              <a:rPr lang="nl" sz="1800">
                <a:solidFill>
                  <a:schemeClr val="dk2"/>
                </a:solidFill>
              </a:rPr>
              <a:t>!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160" name="Google Shape;1160;p108"/>
          <p:cNvCxnSpPr/>
          <p:nvPr/>
        </p:nvCxnSpPr>
        <p:spPr>
          <a:xfrm>
            <a:off x="2168950" y="1941725"/>
            <a:ext cx="358200" cy="6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61" name="Google Shape;1161;p108"/>
          <p:cNvCxnSpPr/>
          <p:nvPr/>
        </p:nvCxnSpPr>
        <p:spPr>
          <a:xfrm>
            <a:off x="2293825" y="2561850"/>
            <a:ext cx="3159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62" name="Google Shape;1162;p108"/>
          <p:cNvCxnSpPr/>
          <p:nvPr/>
        </p:nvCxnSpPr>
        <p:spPr>
          <a:xfrm>
            <a:off x="3244925" y="1934839"/>
            <a:ext cx="6042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63" name="Google Shape;1163;p108"/>
          <p:cNvCxnSpPr/>
          <p:nvPr/>
        </p:nvCxnSpPr>
        <p:spPr>
          <a:xfrm>
            <a:off x="3500600" y="2240575"/>
            <a:ext cx="3690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64" name="Google Shape;1164;p108"/>
          <p:cNvCxnSpPr/>
          <p:nvPr/>
        </p:nvCxnSpPr>
        <p:spPr>
          <a:xfrm>
            <a:off x="3142400" y="2861175"/>
            <a:ext cx="6930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65" name="Google Shape;1165;p108"/>
          <p:cNvCxnSpPr/>
          <p:nvPr/>
        </p:nvCxnSpPr>
        <p:spPr>
          <a:xfrm>
            <a:off x="4184100" y="2237125"/>
            <a:ext cx="4155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66" name="Google Shape;1166;p108"/>
          <p:cNvCxnSpPr/>
          <p:nvPr/>
        </p:nvCxnSpPr>
        <p:spPr>
          <a:xfrm>
            <a:off x="4329625" y="2558400"/>
            <a:ext cx="2562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67" name="Google Shape;1167;p108"/>
          <p:cNvCxnSpPr/>
          <p:nvPr/>
        </p:nvCxnSpPr>
        <p:spPr>
          <a:xfrm>
            <a:off x="4985025" y="1941725"/>
            <a:ext cx="4134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68" name="Google Shape;1168;p108"/>
          <p:cNvCxnSpPr/>
          <p:nvPr/>
        </p:nvCxnSpPr>
        <p:spPr>
          <a:xfrm>
            <a:off x="5040225" y="2568300"/>
            <a:ext cx="358200" cy="6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69" name="Google Shape;1169;p108"/>
          <p:cNvCxnSpPr/>
          <p:nvPr/>
        </p:nvCxnSpPr>
        <p:spPr>
          <a:xfrm>
            <a:off x="5757700" y="1927950"/>
            <a:ext cx="9420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70" name="Google Shape;1170;p108"/>
          <p:cNvCxnSpPr/>
          <p:nvPr/>
        </p:nvCxnSpPr>
        <p:spPr>
          <a:xfrm>
            <a:off x="5910100" y="2558400"/>
            <a:ext cx="8310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71" name="Google Shape;1171;p108"/>
          <p:cNvCxnSpPr/>
          <p:nvPr/>
        </p:nvCxnSpPr>
        <p:spPr>
          <a:xfrm>
            <a:off x="6146500" y="2857725"/>
            <a:ext cx="6219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72" name="Google Shape;1172;p108"/>
          <p:cNvCxnSpPr/>
          <p:nvPr/>
        </p:nvCxnSpPr>
        <p:spPr>
          <a:xfrm>
            <a:off x="7337225" y="2237125"/>
            <a:ext cx="2850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73" name="Google Shape;1173;p108"/>
          <p:cNvCxnSpPr/>
          <p:nvPr/>
        </p:nvCxnSpPr>
        <p:spPr>
          <a:xfrm>
            <a:off x="7264025" y="2568300"/>
            <a:ext cx="358200" cy="6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74" name="Google Shape;1174;p108"/>
          <p:cNvCxnSpPr/>
          <p:nvPr/>
        </p:nvCxnSpPr>
        <p:spPr>
          <a:xfrm>
            <a:off x="2444375" y="2251575"/>
            <a:ext cx="1722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5" name="Google Shape;1175;p108"/>
          <p:cNvCxnSpPr/>
          <p:nvPr/>
        </p:nvCxnSpPr>
        <p:spPr>
          <a:xfrm>
            <a:off x="4413625" y="2861175"/>
            <a:ext cx="1722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6" name="Google Shape;1176;p108"/>
          <p:cNvCxnSpPr/>
          <p:nvPr/>
        </p:nvCxnSpPr>
        <p:spPr>
          <a:xfrm>
            <a:off x="7450025" y="1934850"/>
            <a:ext cx="1722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7" name="Google Shape;1177;p108"/>
          <p:cNvCxnSpPr/>
          <p:nvPr/>
        </p:nvCxnSpPr>
        <p:spPr>
          <a:xfrm>
            <a:off x="5313350" y="4688600"/>
            <a:ext cx="364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78" name="Google Shape;1178;p108"/>
          <p:cNvCxnSpPr/>
          <p:nvPr/>
        </p:nvCxnSpPr>
        <p:spPr>
          <a:xfrm>
            <a:off x="5678150" y="4688600"/>
            <a:ext cx="626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79" name="Google Shape;1179;p108"/>
          <p:cNvCxnSpPr/>
          <p:nvPr/>
        </p:nvCxnSpPr>
        <p:spPr>
          <a:xfrm>
            <a:off x="6329425" y="4688600"/>
            <a:ext cx="416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80" name="Google Shape;1180;p108"/>
          <p:cNvCxnSpPr/>
          <p:nvPr/>
        </p:nvCxnSpPr>
        <p:spPr>
          <a:xfrm>
            <a:off x="6718150" y="4688600"/>
            <a:ext cx="7227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81" name="Google Shape;1181;p108"/>
          <p:cNvCxnSpPr/>
          <p:nvPr/>
        </p:nvCxnSpPr>
        <p:spPr>
          <a:xfrm>
            <a:off x="5305992" y="4281425"/>
            <a:ext cx="0" cy="482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2" name="Google Shape;1182;p108"/>
          <p:cNvCxnSpPr/>
          <p:nvPr/>
        </p:nvCxnSpPr>
        <p:spPr>
          <a:xfrm>
            <a:off x="7446478" y="4281425"/>
            <a:ext cx="0" cy="482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83" name="Google Shape;1183;p108"/>
          <p:cNvSpPr txBox="1"/>
          <p:nvPr/>
        </p:nvSpPr>
        <p:spPr>
          <a:xfrm>
            <a:off x="5310350" y="4357625"/>
            <a:ext cx="5232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P4</a:t>
            </a:r>
            <a:endParaRPr/>
          </a:p>
        </p:txBody>
      </p:sp>
      <p:sp>
        <p:nvSpPr>
          <p:cNvPr id="1184" name="Google Shape;1184;p108"/>
          <p:cNvSpPr txBox="1"/>
          <p:nvPr/>
        </p:nvSpPr>
        <p:spPr>
          <a:xfrm>
            <a:off x="5767550" y="4357625"/>
            <a:ext cx="5232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P3</a:t>
            </a:r>
            <a:endParaRPr/>
          </a:p>
        </p:txBody>
      </p:sp>
      <p:sp>
        <p:nvSpPr>
          <p:cNvPr id="1185" name="Google Shape;1185;p108"/>
          <p:cNvSpPr txBox="1"/>
          <p:nvPr/>
        </p:nvSpPr>
        <p:spPr>
          <a:xfrm>
            <a:off x="6300950" y="4357625"/>
            <a:ext cx="5232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P2</a:t>
            </a:r>
            <a:endParaRPr/>
          </a:p>
        </p:txBody>
      </p:sp>
      <p:sp>
        <p:nvSpPr>
          <p:cNvPr id="1186" name="Google Shape;1186;p108"/>
          <p:cNvSpPr txBox="1"/>
          <p:nvPr/>
        </p:nvSpPr>
        <p:spPr>
          <a:xfrm>
            <a:off x="6834350" y="4357625"/>
            <a:ext cx="5232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P1</a:t>
            </a:r>
            <a:endParaRPr/>
          </a:p>
        </p:txBody>
      </p:sp>
      <p:sp>
        <p:nvSpPr>
          <p:cNvPr id="1187" name="Google Shape;1187;p108"/>
          <p:cNvSpPr txBox="1"/>
          <p:nvPr/>
        </p:nvSpPr>
        <p:spPr>
          <a:xfrm>
            <a:off x="6160275" y="4123825"/>
            <a:ext cx="3159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1</a:t>
            </a:r>
            <a:endParaRPr/>
          </a:p>
        </p:txBody>
      </p:sp>
      <p:sp>
        <p:nvSpPr>
          <p:cNvPr id="1188" name="Google Shape;1188;p108"/>
          <p:cNvSpPr txBox="1"/>
          <p:nvPr/>
        </p:nvSpPr>
        <p:spPr>
          <a:xfrm>
            <a:off x="4095025" y="4467350"/>
            <a:ext cx="12726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Host core 1</a:t>
            </a:r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109"/>
          <p:cNvSpPr txBox="1">
            <a:spLocks noGrp="1"/>
          </p:cNvSpPr>
          <p:nvPr>
            <p:ph type="title"/>
          </p:nvPr>
        </p:nvSpPr>
        <p:spPr>
          <a:xfrm>
            <a:off x="311700" y="16477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nl"/>
              <a:t>Quantum Simulation</a:t>
            </a:r>
            <a:endParaRPr/>
          </a:p>
        </p:txBody>
      </p:sp>
      <p:grpSp>
        <p:nvGrpSpPr>
          <p:cNvPr id="1194" name="Google Shape;1194;p109"/>
          <p:cNvGrpSpPr/>
          <p:nvPr/>
        </p:nvGrpSpPr>
        <p:grpSpPr>
          <a:xfrm>
            <a:off x="46675" y="1434350"/>
            <a:ext cx="8839201" cy="1978044"/>
            <a:chOff x="152400" y="2200175"/>
            <a:chExt cx="8839201" cy="1978044"/>
          </a:xfrm>
        </p:grpSpPr>
        <p:pic>
          <p:nvPicPr>
            <p:cNvPr id="1195" name="Google Shape;1195;p109" descr="quantum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2400" y="2200175"/>
              <a:ext cx="8839201" cy="197804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96" name="Google Shape;1196;p109"/>
            <p:cNvCxnSpPr/>
            <p:nvPr/>
          </p:nvCxnSpPr>
          <p:spPr>
            <a:xfrm>
              <a:off x="1805900" y="3571698"/>
              <a:ext cx="19329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197" name="Google Shape;1197;p109"/>
          <p:cNvSpPr txBox="1"/>
          <p:nvPr/>
        </p:nvSpPr>
        <p:spPr>
          <a:xfrm>
            <a:off x="-125" y="849025"/>
            <a:ext cx="9144000" cy="12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800" b="1">
                <a:solidFill>
                  <a:srgbClr val="6D9EEB"/>
                </a:solidFill>
              </a:rPr>
              <a:t>Synchronize threads at larger time-steps, e.g. 3 cycles</a:t>
            </a:r>
            <a:endParaRPr sz="1800" b="1">
              <a:solidFill>
                <a:srgbClr val="6D9EE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110"/>
          <p:cNvSpPr txBox="1">
            <a:spLocks noGrp="1"/>
          </p:cNvSpPr>
          <p:nvPr>
            <p:ph type="title"/>
          </p:nvPr>
        </p:nvSpPr>
        <p:spPr>
          <a:xfrm>
            <a:off x="311700" y="16477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nl"/>
              <a:t>Quantum Simulation</a:t>
            </a:r>
            <a:endParaRPr/>
          </a:p>
        </p:txBody>
      </p:sp>
      <p:grpSp>
        <p:nvGrpSpPr>
          <p:cNvPr id="1203" name="Google Shape;1203;p110"/>
          <p:cNvGrpSpPr/>
          <p:nvPr/>
        </p:nvGrpSpPr>
        <p:grpSpPr>
          <a:xfrm>
            <a:off x="46675" y="1434350"/>
            <a:ext cx="8839201" cy="1978044"/>
            <a:chOff x="152400" y="2200175"/>
            <a:chExt cx="8839201" cy="1978044"/>
          </a:xfrm>
        </p:grpSpPr>
        <p:pic>
          <p:nvPicPr>
            <p:cNvPr id="1204" name="Google Shape;1204;p110" descr="quantum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2400" y="2200175"/>
              <a:ext cx="8839201" cy="197804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05" name="Google Shape;1205;p110"/>
            <p:cNvCxnSpPr/>
            <p:nvPr/>
          </p:nvCxnSpPr>
          <p:spPr>
            <a:xfrm>
              <a:off x="1805900" y="3571698"/>
              <a:ext cx="19329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206" name="Google Shape;1206;p110"/>
          <p:cNvSpPr txBox="1"/>
          <p:nvPr/>
        </p:nvSpPr>
        <p:spPr>
          <a:xfrm>
            <a:off x="478075" y="3033325"/>
            <a:ext cx="8407800" cy="20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6AA84F"/>
                </a:solidFill>
              </a:rPr>
              <a:t>Advantage</a:t>
            </a:r>
            <a:endParaRPr sz="1800">
              <a:solidFill>
                <a:srgbClr val="6AA84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Utilisation improves, because the variation of processing is amortized over longer sections of simulation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E06666"/>
                </a:solidFill>
              </a:rPr>
              <a:t>Disadvantage</a:t>
            </a:r>
            <a:endParaRPr sz="1800"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No longer cycle accurate</a:t>
            </a:r>
            <a:endParaRPr sz="1800"/>
          </a:p>
        </p:txBody>
      </p:sp>
      <p:sp>
        <p:nvSpPr>
          <p:cNvPr id="1207" name="Google Shape;1207;p110"/>
          <p:cNvSpPr txBox="1"/>
          <p:nvPr/>
        </p:nvSpPr>
        <p:spPr>
          <a:xfrm>
            <a:off x="-125" y="849025"/>
            <a:ext cx="9144000" cy="12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b="1">
                <a:solidFill>
                  <a:srgbClr val="6D9EEB"/>
                </a:solidFill>
              </a:rPr>
              <a:t>Synchronize threads at larger time-steps, e.g. 3 cycles</a:t>
            </a:r>
            <a:endParaRPr sz="1800" b="1">
              <a:solidFill>
                <a:srgbClr val="6D9EE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>
            <a:spLocks noGrp="1"/>
          </p:cNvSpPr>
          <p:nvPr>
            <p:ph type="title"/>
          </p:nvPr>
        </p:nvSpPr>
        <p:spPr>
          <a:xfrm>
            <a:off x="311700" y="1175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Why Simulators?</a:t>
            </a:r>
            <a:endParaRPr/>
          </a:p>
        </p:txBody>
      </p:sp>
      <p:pic>
        <p:nvPicPr>
          <p:cNvPr id="184" name="Google Shape;184;p30" descr="jo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750" y="2731875"/>
            <a:ext cx="618400" cy="169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 txBox="1"/>
          <p:nvPr/>
        </p:nvSpPr>
        <p:spPr>
          <a:xfrm>
            <a:off x="27300" y="4347075"/>
            <a:ext cx="22653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b="1">
                <a:solidFill>
                  <a:srgbClr val="6D9EEB"/>
                </a:solidFill>
              </a:rPr>
              <a:t>Harm</a:t>
            </a:r>
            <a:endParaRPr sz="1800" b="1">
              <a:solidFill>
                <a:srgbClr val="6D9EEB"/>
              </a:solidFill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111"/>
          <p:cNvSpPr txBox="1">
            <a:spLocks noGrp="1"/>
          </p:cNvSpPr>
          <p:nvPr>
            <p:ph type="title"/>
          </p:nvPr>
        </p:nvSpPr>
        <p:spPr>
          <a:xfrm>
            <a:off x="311700" y="74100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nl"/>
              <a:t>Slack Simulation</a:t>
            </a:r>
            <a:endParaRPr/>
          </a:p>
        </p:txBody>
      </p:sp>
      <p:grpSp>
        <p:nvGrpSpPr>
          <p:cNvPr id="1213" name="Google Shape;1213;p111"/>
          <p:cNvGrpSpPr/>
          <p:nvPr/>
        </p:nvGrpSpPr>
        <p:grpSpPr>
          <a:xfrm>
            <a:off x="0" y="684650"/>
            <a:ext cx="9144001" cy="2032000"/>
            <a:chOff x="0" y="1500675"/>
            <a:chExt cx="9144001" cy="2032000"/>
          </a:xfrm>
        </p:grpSpPr>
        <p:pic>
          <p:nvPicPr>
            <p:cNvPr id="1214" name="Google Shape;1214;p111" descr="cycle-by-cycle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1500675"/>
              <a:ext cx="9144001" cy="20320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15" name="Google Shape;1215;p111"/>
            <p:cNvCxnSpPr/>
            <p:nvPr/>
          </p:nvCxnSpPr>
          <p:spPr>
            <a:xfrm>
              <a:off x="2168950" y="1941725"/>
              <a:ext cx="358200" cy="69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16" name="Google Shape;1216;p111"/>
            <p:cNvCxnSpPr/>
            <p:nvPr/>
          </p:nvCxnSpPr>
          <p:spPr>
            <a:xfrm>
              <a:off x="2293825" y="2561850"/>
              <a:ext cx="3159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17" name="Google Shape;1217;p111"/>
            <p:cNvCxnSpPr/>
            <p:nvPr/>
          </p:nvCxnSpPr>
          <p:spPr>
            <a:xfrm>
              <a:off x="3244925" y="1934839"/>
              <a:ext cx="6042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18" name="Google Shape;1218;p111"/>
            <p:cNvCxnSpPr/>
            <p:nvPr/>
          </p:nvCxnSpPr>
          <p:spPr>
            <a:xfrm>
              <a:off x="3500600" y="2240575"/>
              <a:ext cx="3690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19" name="Google Shape;1219;p111"/>
            <p:cNvCxnSpPr/>
            <p:nvPr/>
          </p:nvCxnSpPr>
          <p:spPr>
            <a:xfrm>
              <a:off x="3142400" y="2861175"/>
              <a:ext cx="6930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20" name="Google Shape;1220;p111"/>
            <p:cNvCxnSpPr/>
            <p:nvPr/>
          </p:nvCxnSpPr>
          <p:spPr>
            <a:xfrm>
              <a:off x="4184100" y="2237125"/>
              <a:ext cx="4155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21" name="Google Shape;1221;p111"/>
            <p:cNvCxnSpPr/>
            <p:nvPr/>
          </p:nvCxnSpPr>
          <p:spPr>
            <a:xfrm>
              <a:off x="4329625" y="2558400"/>
              <a:ext cx="2562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22" name="Google Shape;1222;p111"/>
            <p:cNvCxnSpPr/>
            <p:nvPr/>
          </p:nvCxnSpPr>
          <p:spPr>
            <a:xfrm>
              <a:off x="4985025" y="1941725"/>
              <a:ext cx="4134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23" name="Google Shape;1223;p111"/>
            <p:cNvCxnSpPr/>
            <p:nvPr/>
          </p:nvCxnSpPr>
          <p:spPr>
            <a:xfrm>
              <a:off x="5040225" y="2568300"/>
              <a:ext cx="358200" cy="69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24" name="Google Shape;1224;p111"/>
            <p:cNvCxnSpPr/>
            <p:nvPr/>
          </p:nvCxnSpPr>
          <p:spPr>
            <a:xfrm>
              <a:off x="5757700" y="1927950"/>
              <a:ext cx="9420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25" name="Google Shape;1225;p111"/>
            <p:cNvCxnSpPr/>
            <p:nvPr/>
          </p:nvCxnSpPr>
          <p:spPr>
            <a:xfrm>
              <a:off x="5910100" y="2558400"/>
              <a:ext cx="8310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26" name="Google Shape;1226;p111"/>
            <p:cNvCxnSpPr/>
            <p:nvPr/>
          </p:nvCxnSpPr>
          <p:spPr>
            <a:xfrm>
              <a:off x="6146500" y="2857725"/>
              <a:ext cx="6219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27" name="Google Shape;1227;p111"/>
            <p:cNvCxnSpPr/>
            <p:nvPr/>
          </p:nvCxnSpPr>
          <p:spPr>
            <a:xfrm>
              <a:off x="7337225" y="2237125"/>
              <a:ext cx="2850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28" name="Google Shape;1228;p111"/>
            <p:cNvCxnSpPr/>
            <p:nvPr/>
          </p:nvCxnSpPr>
          <p:spPr>
            <a:xfrm>
              <a:off x="7264025" y="2568300"/>
              <a:ext cx="358200" cy="69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29" name="Google Shape;1229;p111"/>
            <p:cNvCxnSpPr/>
            <p:nvPr/>
          </p:nvCxnSpPr>
          <p:spPr>
            <a:xfrm>
              <a:off x="2444375" y="2251575"/>
              <a:ext cx="1722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0" name="Google Shape;1230;p111"/>
            <p:cNvCxnSpPr/>
            <p:nvPr/>
          </p:nvCxnSpPr>
          <p:spPr>
            <a:xfrm>
              <a:off x="4413625" y="2861175"/>
              <a:ext cx="1722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1" name="Google Shape;1231;p111"/>
            <p:cNvCxnSpPr/>
            <p:nvPr/>
          </p:nvCxnSpPr>
          <p:spPr>
            <a:xfrm>
              <a:off x="7450025" y="1934850"/>
              <a:ext cx="1722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32" name="Google Shape;1232;p111"/>
          <p:cNvSpPr txBox="1"/>
          <p:nvPr/>
        </p:nvSpPr>
        <p:spPr>
          <a:xfrm>
            <a:off x="1219875" y="2672475"/>
            <a:ext cx="71547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b="1">
                <a:solidFill>
                  <a:schemeClr val="dk2"/>
                </a:solidFill>
              </a:rPr>
              <a:t>Start with discrete-event simulation schedule</a:t>
            </a:r>
            <a:endParaRPr sz="1800" b="1">
              <a:solidFill>
                <a:schemeClr val="dk2"/>
              </a:solidFill>
            </a:endParaRPr>
          </a:p>
        </p:txBody>
      </p:sp>
      <p:sp>
        <p:nvSpPr>
          <p:cNvPr id="1233" name="Google Shape;1233;p111"/>
          <p:cNvSpPr/>
          <p:nvPr/>
        </p:nvSpPr>
        <p:spPr>
          <a:xfrm rot="10800000">
            <a:off x="8302150" y="2748563"/>
            <a:ext cx="370800" cy="394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11"/>
          <p:cNvSpPr/>
          <p:nvPr/>
        </p:nvSpPr>
        <p:spPr>
          <a:xfrm rot="10800000">
            <a:off x="758350" y="2748563"/>
            <a:ext cx="370800" cy="394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112"/>
          <p:cNvSpPr txBox="1">
            <a:spLocks noGrp="1"/>
          </p:cNvSpPr>
          <p:nvPr>
            <p:ph type="title"/>
          </p:nvPr>
        </p:nvSpPr>
        <p:spPr>
          <a:xfrm>
            <a:off x="311700" y="74100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nl"/>
              <a:t>Slack Simulation</a:t>
            </a:r>
            <a:endParaRPr/>
          </a:p>
        </p:txBody>
      </p:sp>
      <p:grpSp>
        <p:nvGrpSpPr>
          <p:cNvPr id="1240" name="Google Shape;1240;p112"/>
          <p:cNvGrpSpPr/>
          <p:nvPr/>
        </p:nvGrpSpPr>
        <p:grpSpPr>
          <a:xfrm>
            <a:off x="0" y="684650"/>
            <a:ext cx="9144001" cy="2032000"/>
            <a:chOff x="0" y="1500675"/>
            <a:chExt cx="9144001" cy="2032000"/>
          </a:xfrm>
        </p:grpSpPr>
        <p:pic>
          <p:nvPicPr>
            <p:cNvPr id="1241" name="Google Shape;1241;p112" descr="cycle-by-cycle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1500675"/>
              <a:ext cx="9144001" cy="20320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42" name="Google Shape;1242;p112"/>
            <p:cNvCxnSpPr/>
            <p:nvPr/>
          </p:nvCxnSpPr>
          <p:spPr>
            <a:xfrm>
              <a:off x="2168950" y="1941725"/>
              <a:ext cx="358200" cy="69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43" name="Google Shape;1243;p112"/>
            <p:cNvCxnSpPr/>
            <p:nvPr/>
          </p:nvCxnSpPr>
          <p:spPr>
            <a:xfrm>
              <a:off x="2293825" y="2561850"/>
              <a:ext cx="3159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44" name="Google Shape;1244;p112"/>
            <p:cNvCxnSpPr/>
            <p:nvPr/>
          </p:nvCxnSpPr>
          <p:spPr>
            <a:xfrm>
              <a:off x="3244925" y="1934839"/>
              <a:ext cx="6042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45" name="Google Shape;1245;p112"/>
            <p:cNvCxnSpPr/>
            <p:nvPr/>
          </p:nvCxnSpPr>
          <p:spPr>
            <a:xfrm>
              <a:off x="3500600" y="2240575"/>
              <a:ext cx="3690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46" name="Google Shape;1246;p112"/>
            <p:cNvCxnSpPr/>
            <p:nvPr/>
          </p:nvCxnSpPr>
          <p:spPr>
            <a:xfrm>
              <a:off x="3142400" y="2861175"/>
              <a:ext cx="6930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47" name="Google Shape;1247;p112"/>
            <p:cNvCxnSpPr/>
            <p:nvPr/>
          </p:nvCxnSpPr>
          <p:spPr>
            <a:xfrm>
              <a:off x="4184100" y="2237125"/>
              <a:ext cx="4155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48" name="Google Shape;1248;p112"/>
            <p:cNvCxnSpPr/>
            <p:nvPr/>
          </p:nvCxnSpPr>
          <p:spPr>
            <a:xfrm>
              <a:off x="4329625" y="2558400"/>
              <a:ext cx="2562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49" name="Google Shape;1249;p112"/>
            <p:cNvCxnSpPr/>
            <p:nvPr/>
          </p:nvCxnSpPr>
          <p:spPr>
            <a:xfrm>
              <a:off x="4985025" y="1941725"/>
              <a:ext cx="4134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50" name="Google Shape;1250;p112"/>
            <p:cNvCxnSpPr/>
            <p:nvPr/>
          </p:nvCxnSpPr>
          <p:spPr>
            <a:xfrm>
              <a:off x="5040225" y="2568300"/>
              <a:ext cx="358200" cy="69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51" name="Google Shape;1251;p112"/>
            <p:cNvCxnSpPr/>
            <p:nvPr/>
          </p:nvCxnSpPr>
          <p:spPr>
            <a:xfrm>
              <a:off x="5757700" y="1927950"/>
              <a:ext cx="9420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52" name="Google Shape;1252;p112"/>
            <p:cNvCxnSpPr/>
            <p:nvPr/>
          </p:nvCxnSpPr>
          <p:spPr>
            <a:xfrm>
              <a:off x="5910100" y="2558400"/>
              <a:ext cx="8310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53" name="Google Shape;1253;p112"/>
            <p:cNvCxnSpPr/>
            <p:nvPr/>
          </p:nvCxnSpPr>
          <p:spPr>
            <a:xfrm>
              <a:off x="6146500" y="2857725"/>
              <a:ext cx="6219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54" name="Google Shape;1254;p112"/>
            <p:cNvCxnSpPr/>
            <p:nvPr/>
          </p:nvCxnSpPr>
          <p:spPr>
            <a:xfrm>
              <a:off x="7337225" y="2237125"/>
              <a:ext cx="2850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55" name="Google Shape;1255;p112"/>
            <p:cNvCxnSpPr/>
            <p:nvPr/>
          </p:nvCxnSpPr>
          <p:spPr>
            <a:xfrm>
              <a:off x="7264025" y="2568300"/>
              <a:ext cx="358200" cy="69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56" name="Google Shape;1256;p112"/>
            <p:cNvCxnSpPr/>
            <p:nvPr/>
          </p:nvCxnSpPr>
          <p:spPr>
            <a:xfrm>
              <a:off x="2444375" y="2251575"/>
              <a:ext cx="1722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7" name="Google Shape;1257;p112"/>
            <p:cNvCxnSpPr/>
            <p:nvPr/>
          </p:nvCxnSpPr>
          <p:spPr>
            <a:xfrm>
              <a:off x="4413625" y="2861175"/>
              <a:ext cx="1722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8" name="Google Shape;1258;p112"/>
            <p:cNvCxnSpPr/>
            <p:nvPr/>
          </p:nvCxnSpPr>
          <p:spPr>
            <a:xfrm>
              <a:off x="7450025" y="1934850"/>
              <a:ext cx="1722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59" name="Google Shape;1259;p112"/>
          <p:cNvSpPr txBox="1"/>
          <p:nvPr/>
        </p:nvSpPr>
        <p:spPr>
          <a:xfrm>
            <a:off x="1219875" y="2672475"/>
            <a:ext cx="71547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b="1">
                <a:solidFill>
                  <a:srgbClr val="6D9EEB"/>
                </a:solidFill>
              </a:rPr>
              <a:t>Instead of waiting in the red areas, use slack to process ahead</a:t>
            </a:r>
            <a:endParaRPr sz="1800" b="1">
              <a:solidFill>
                <a:srgbClr val="6D9EEB"/>
              </a:solidFill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113"/>
          <p:cNvSpPr txBox="1">
            <a:spLocks noGrp="1"/>
          </p:cNvSpPr>
          <p:nvPr>
            <p:ph type="title"/>
          </p:nvPr>
        </p:nvSpPr>
        <p:spPr>
          <a:xfrm>
            <a:off x="311700" y="74100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nl"/>
              <a:t>Slack Simulation</a:t>
            </a:r>
            <a:endParaRPr/>
          </a:p>
        </p:txBody>
      </p:sp>
      <p:pic>
        <p:nvPicPr>
          <p:cNvPr id="1265" name="Google Shape;1265;p113" descr="slac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525" y="3175275"/>
            <a:ext cx="8839200" cy="19682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6" name="Google Shape;1266;p113"/>
          <p:cNvGrpSpPr/>
          <p:nvPr/>
        </p:nvGrpSpPr>
        <p:grpSpPr>
          <a:xfrm>
            <a:off x="0" y="684650"/>
            <a:ext cx="9144001" cy="2032000"/>
            <a:chOff x="0" y="1500675"/>
            <a:chExt cx="9144001" cy="2032000"/>
          </a:xfrm>
        </p:grpSpPr>
        <p:pic>
          <p:nvPicPr>
            <p:cNvPr id="1267" name="Google Shape;1267;p113" descr="cycle-by-cycle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1500675"/>
              <a:ext cx="9144001" cy="20320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68" name="Google Shape;1268;p113"/>
            <p:cNvCxnSpPr/>
            <p:nvPr/>
          </p:nvCxnSpPr>
          <p:spPr>
            <a:xfrm>
              <a:off x="2168950" y="1941725"/>
              <a:ext cx="358200" cy="69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69" name="Google Shape;1269;p113"/>
            <p:cNvCxnSpPr/>
            <p:nvPr/>
          </p:nvCxnSpPr>
          <p:spPr>
            <a:xfrm>
              <a:off x="2293825" y="2561850"/>
              <a:ext cx="3159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70" name="Google Shape;1270;p113"/>
            <p:cNvCxnSpPr/>
            <p:nvPr/>
          </p:nvCxnSpPr>
          <p:spPr>
            <a:xfrm>
              <a:off x="3244925" y="1934839"/>
              <a:ext cx="6042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71" name="Google Shape;1271;p113"/>
            <p:cNvCxnSpPr/>
            <p:nvPr/>
          </p:nvCxnSpPr>
          <p:spPr>
            <a:xfrm>
              <a:off x="3500600" y="2240575"/>
              <a:ext cx="3690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72" name="Google Shape;1272;p113"/>
            <p:cNvCxnSpPr/>
            <p:nvPr/>
          </p:nvCxnSpPr>
          <p:spPr>
            <a:xfrm>
              <a:off x="3142400" y="2861175"/>
              <a:ext cx="6930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73" name="Google Shape;1273;p113"/>
            <p:cNvCxnSpPr/>
            <p:nvPr/>
          </p:nvCxnSpPr>
          <p:spPr>
            <a:xfrm>
              <a:off x="4184100" y="2237125"/>
              <a:ext cx="4155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74" name="Google Shape;1274;p113"/>
            <p:cNvCxnSpPr/>
            <p:nvPr/>
          </p:nvCxnSpPr>
          <p:spPr>
            <a:xfrm>
              <a:off x="4329625" y="2558400"/>
              <a:ext cx="2562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75" name="Google Shape;1275;p113"/>
            <p:cNvCxnSpPr/>
            <p:nvPr/>
          </p:nvCxnSpPr>
          <p:spPr>
            <a:xfrm>
              <a:off x="4985025" y="1941725"/>
              <a:ext cx="4134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76" name="Google Shape;1276;p113"/>
            <p:cNvCxnSpPr/>
            <p:nvPr/>
          </p:nvCxnSpPr>
          <p:spPr>
            <a:xfrm>
              <a:off x="5040225" y="2568300"/>
              <a:ext cx="358200" cy="69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77" name="Google Shape;1277;p113"/>
            <p:cNvCxnSpPr/>
            <p:nvPr/>
          </p:nvCxnSpPr>
          <p:spPr>
            <a:xfrm>
              <a:off x="5757700" y="1927950"/>
              <a:ext cx="9420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78" name="Google Shape;1278;p113"/>
            <p:cNvCxnSpPr/>
            <p:nvPr/>
          </p:nvCxnSpPr>
          <p:spPr>
            <a:xfrm>
              <a:off x="5910100" y="2558400"/>
              <a:ext cx="8310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79" name="Google Shape;1279;p113"/>
            <p:cNvCxnSpPr/>
            <p:nvPr/>
          </p:nvCxnSpPr>
          <p:spPr>
            <a:xfrm>
              <a:off x="6146500" y="2857725"/>
              <a:ext cx="6219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80" name="Google Shape;1280;p113"/>
            <p:cNvCxnSpPr/>
            <p:nvPr/>
          </p:nvCxnSpPr>
          <p:spPr>
            <a:xfrm>
              <a:off x="7337225" y="2237125"/>
              <a:ext cx="2850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81" name="Google Shape;1281;p113"/>
            <p:cNvCxnSpPr/>
            <p:nvPr/>
          </p:nvCxnSpPr>
          <p:spPr>
            <a:xfrm>
              <a:off x="7264025" y="2568300"/>
              <a:ext cx="358200" cy="69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82" name="Google Shape;1282;p113"/>
            <p:cNvCxnSpPr/>
            <p:nvPr/>
          </p:nvCxnSpPr>
          <p:spPr>
            <a:xfrm>
              <a:off x="2444375" y="2251575"/>
              <a:ext cx="1722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3" name="Google Shape;1283;p113"/>
            <p:cNvCxnSpPr/>
            <p:nvPr/>
          </p:nvCxnSpPr>
          <p:spPr>
            <a:xfrm>
              <a:off x="4413625" y="2861175"/>
              <a:ext cx="1722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4" name="Google Shape;1284;p113"/>
            <p:cNvCxnSpPr/>
            <p:nvPr/>
          </p:nvCxnSpPr>
          <p:spPr>
            <a:xfrm>
              <a:off x="7450025" y="1934850"/>
              <a:ext cx="1722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5" name="Google Shape;1285;p113"/>
          <p:cNvSpPr txBox="1"/>
          <p:nvPr/>
        </p:nvSpPr>
        <p:spPr>
          <a:xfrm>
            <a:off x="1219875" y="2672475"/>
            <a:ext cx="71547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b="1">
                <a:solidFill>
                  <a:srgbClr val="6D9EEB"/>
                </a:solidFill>
              </a:rPr>
              <a:t>Instead of waiting in the red areas, use slack to process ahead</a:t>
            </a:r>
            <a:endParaRPr sz="1800" b="1">
              <a:solidFill>
                <a:srgbClr val="6D9EEB"/>
              </a:solidFill>
            </a:endParaRPr>
          </a:p>
        </p:txBody>
      </p:sp>
      <p:sp>
        <p:nvSpPr>
          <p:cNvPr id="1286" name="Google Shape;1286;p113"/>
          <p:cNvSpPr/>
          <p:nvPr/>
        </p:nvSpPr>
        <p:spPr>
          <a:xfrm>
            <a:off x="758350" y="2748563"/>
            <a:ext cx="370800" cy="39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D9EEB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113"/>
          <p:cNvSpPr/>
          <p:nvPr/>
        </p:nvSpPr>
        <p:spPr>
          <a:xfrm>
            <a:off x="8302150" y="2748563"/>
            <a:ext cx="370800" cy="39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D9EEB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114"/>
          <p:cNvSpPr txBox="1">
            <a:spLocks noGrp="1"/>
          </p:cNvSpPr>
          <p:nvPr>
            <p:ph type="title"/>
          </p:nvPr>
        </p:nvSpPr>
        <p:spPr>
          <a:xfrm>
            <a:off x="311700" y="74100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nl"/>
              <a:t>Slack Simulation</a:t>
            </a:r>
            <a:endParaRPr/>
          </a:p>
        </p:txBody>
      </p:sp>
      <p:pic>
        <p:nvPicPr>
          <p:cNvPr id="1293" name="Google Shape;1293;p114" descr="slac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525" y="3175275"/>
            <a:ext cx="8839200" cy="1968219"/>
          </a:xfrm>
          <a:prstGeom prst="rect">
            <a:avLst/>
          </a:prstGeom>
          <a:noFill/>
          <a:ln>
            <a:noFill/>
          </a:ln>
        </p:spPr>
      </p:pic>
      <p:sp>
        <p:nvSpPr>
          <p:cNvPr id="1294" name="Google Shape;1294;p114"/>
          <p:cNvSpPr/>
          <p:nvPr/>
        </p:nvSpPr>
        <p:spPr>
          <a:xfrm>
            <a:off x="1353149" y="646800"/>
            <a:ext cx="6437700" cy="244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E06666"/>
                </a:solidFill>
              </a:rPr>
              <a:t>Side-effect: Drift</a:t>
            </a:r>
            <a:endParaRPr sz="1800"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The cores might be simulating different points in time, and could </a:t>
            </a:r>
            <a:r>
              <a:rPr lang="nl" sz="1800" u="sng"/>
              <a:t>drift apart</a:t>
            </a:r>
            <a:endParaRPr sz="1800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6AA84F"/>
                </a:solidFill>
              </a:rPr>
              <a:t>Mitigation</a:t>
            </a:r>
            <a:endParaRPr sz="1800">
              <a:solidFill>
                <a:srgbClr val="6AA84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Allow a maximum drift (or </a:t>
            </a:r>
            <a:r>
              <a:rPr lang="nl" sz="1800">
                <a:solidFill>
                  <a:srgbClr val="6D9EEB"/>
                </a:solidFill>
              </a:rPr>
              <a:t>slack</a:t>
            </a:r>
            <a:r>
              <a:rPr lang="nl" sz="1800"/>
              <a:t>), and synchronize when this value is exceeded </a:t>
            </a:r>
            <a:endParaRPr sz="180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115"/>
          <p:cNvSpPr txBox="1">
            <a:spLocks noGrp="1"/>
          </p:cNvSpPr>
          <p:nvPr>
            <p:ph type="title"/>
          </p:nvPr>
        </p:nvSpPr>
        <p:spPr>
          <a:xfrm>
            <a:off x="311700" y="74100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nl"/>
              <a:t>Slack Simulation</a:t>
            </a:r>
            <a:endParaRPr/>
          </a:p>
        </p:txBody>
      </p:sp>
      <p:pic>
        <p:nvPicPr>
          <p:cNvPr id="1300" name="Google Shape;1300;p115" descr="slac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525" y="3175275"/>
            <a:ext cx="8839200" cy="1968219"/>
          </a:xfrm>
          <a:prstGeom prst="rect">
            <a:avLst/>
          </a:prstGeom>
          <a:noFill/>
          <a:ln>
            <a:noFill/>
          </a:ln>
        </p:spPr>
      </p:pic>
      <p:sp>
        <p:nvSpPr>
          <p:cNvPr id="1301" name="Google Shape;1301;p115"/>
          <p:cNvSpPr/>
          <p:nvPr/>
        </p:nvSpPr>
        <p:spPr>
          <a:xfrm>
            <a:off x="1353149" y="646800"/>
            <a:ext cx="6437700" cy="244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E06666"/>
                </a:solidFill>
              </a:rPr>
              <a:t>Side-effect: Drift</a:t>
            </a:r>
            <a:endParaRPr sz="1800"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The cores might be simulating different points in time, and could </a:t>
            </a:r>
            <a:r>
              <a:rPr lang="nl" sz="1800" u="sng"/>
              <a:t>drift apart</a:t>
            </a:r>
            <a:endParaRPr sz="1800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6AA84F"/>
                </a:solidFill>
              </a:rPr>
              <a:t>Mitigation</a:t>
            </a:r>
            <a:endParaRPr sz="1800">
              <a:solidFill>
                <a:srgbClr val="6AA84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Allow a maximum drift (or </a:t>
            </a:r>
            <a:r>
              <a:rPr lang="nl" sz="1800">
                <a:solidFill>
                  <a:srgbClr val="6D9EEB"/>
                </a:solidFill>
              </a:rPr>
              <a:t>slack</a:t>
            </a:r>
            <a:r>
              <a:rPr lang="nl" sz="1800"/>
              <a:t>), and synchronize when this value is exceeded </a:t>
            </a:r>
            <a:endParaRPr sz="1800"/>
          </a:p>
        </p:txBody>
      </p:sp>
      <p:sp>
        <p:nvSpPr>
          <p:cNvPr id="1302" name="Google Shape;1302;p115"/>
          <p:cNvSpPr/>
          <p:nvPr/>
        </p:nvSpPr>
        <p:spPr>
          <a:xfrm>
            <a:off x="5545850" y="3511505"/>
            <a:ext cx="945600" cy="228000"/>
          </a:xfrm>
          <a:prstGeom prst="ellipse">
            <a:avLst/>
          </a:prstGeom>
          <a:noFill/>
          <a:ln w="2857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15"/>
          <p:cNvSpPr/>
          <p:nvPr/>
        </p:nvSpPr>
        <p:spPr>
          <a:xfrm>
            <a:off x="6558475" y="3067075"/>
            <a:ext cx="1575900" cy="349500"/>
          </a:xfrm>
          <a:prstGeom prst="wedgeRoundRectCallout">
            <a:avLst>
              <a:gd name="adj1" fmla="val -71558"/>
              <a:gd name="adj2" fmla="val 83809"/>
              <a:gd name="adj3" fmla="val 0"/>
            </a:avLst>
          </a:prstGeom>
          <a:solidFill>
            <a:schemeClr val="lt2"/>
          </a:solidFill>
          <a:ln w="2857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/>
              <a:t>Max slack of 2</a:t>
            </a:r>
            <a:endParaRPr b="1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116"/>
          <p:cNvSpPr txBox="1">
            <a:spLocks noGrp="1"/>
          </p:cNvSpPr>
          <p:nvPr>
            <p:ph type="title"/>
          </p:nvPr>
        </p:nvSpPr>
        <p:spPr>
          <a:xfrm>
            <a:off x="311700" y="125150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Slack versus Quantum simulation</a:t>
            </a:r>
            <a:endParaRPr/>
          </a:p>
        </p:txBody>
      </p:sp>
      <p:sp>
        <p:nvSpPr>
          <p:cNvPr id="1309" name="Google Shape;1309;p116"/>
          <p:cNvSpPr txBox="1">
            <a:spLocks noGrp="1"/>
          </p:cNvSpPr>
          <p:nvPr>
            <p:ph type="body" idx="1"/>
          </p:nvPr>
        </p:nvSpPr>
        <p:spPr>
          <a:xfrm>
            <a:off x="343675" y="755850"/>
            <a:ext cx="8520600" cy="34164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 </a:t>
            </a:r>
            <a:r>
              <a:rPr lang="nl">
                <a:solidFill>
                  <a:srgbClr val="93C47D"/>
                </a:solidFill>
              </a:rPr>
              <a:t>quantum simulation</a:t>
            </a:r>
            <a:r>
              <a:rPr lang="nl"/>
              <a:t>, the core simulation times always stay within a </a:t>
            </a:r>
            <a:r>
              <a:rPr lang="nl">
                <a:solidFill>
                  <a:srgbClr val="93C47D"/>
                </a:solidFill>
              </a:rPr>
              <a:t>cycle window, which is fixed</a:t>
            </a:r>
            <a:r>
              <a:rPr lang="nl"/>
              <a:t> in global time.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Also in slack simulation the simulation times stay within a window, but with the key difference that this is a </a:t>
            </a:r>
            <a:r>
              <a:rPr lang="nl">
                <a:solidFill>
                  <a:srgbClr val="6D9EEB"/>
                </a:solidFill>
              </a:rPr>
              <a:t>sliding window</a:t>
            </a:r>
            <a:r>
              <a:rPr lang="nl"/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10" name="Google Shape;1310;p116" descr="slack.png"/>
          <p:cNvPicPr preferRelativeResize="0"/>
          <p:nvPr/>
        </p:nvPicPr>
        <p:blipFill rotWithShape="1">
          <a:blip r:embed="rId3">
            <a:alphaModFix/>
          </a:blip>
          <a:srcRect l="7902"/>
          <a:stretch/>
        </p:blipFill>
        <p:spPr>
          <a:xfrm>
            <a:off x="861799" y="3678500"/>
            <a:ext cx="8140726" cy="1326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11" name="Google Shape;1311;p116"/>
          <p:cNvGrpSpPr/>
          <p:nvPr/>
        </p:nvGrpSpPr>
        <p:grpSpPr>
          <a:xfrm>
            <a:off x="1068350" y="2498800"/>
            <a:ext cx="7663652" cy="1147725"/>
            <a:chOff x="1068350" y="2498800"/>
            <a:chExt cx="7663652" cy="1147725"/>
          </a:xfrm>
        </p:grpSpPr>
        <p:pic>
          <p:nvPicPr>
            <p:cNvPr id="1312" name="Google Shape;1312;p116" descr="quantum.png"/>
            <p:cNvPicPr preferRelativeResize="0"/>
            <p:nvPr/>
          </p:nvPicPr>
          <p:blipFill rotWithShape="1">
            <a:blip r:embed="rId4">
              <a:alphaModFix/>
            </a:blip>
            <a:srcRect l="11142" b="13502"/>
            <a:stretch/>
          </p:blipFill>
          <p:spPr>
            <a:xfrm>
              <a:off x="1068350" y="2498800"/>
              <a:ext cx="7663652" cy="11477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13" name="Google Shape;1313;p116"/>
            <p:cNvCxnSpPr/>
            <p:nvPr/>
          </p:nvCxnSpPr>
          <p:spPr>
            <a:xfrm>
              <a:off x="1720922" y="3418246"/>
              <a:ext cx="18858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117"/>
          <p:cNvSpPr txBox="1">
            <a:spLocks noGrp="1"/>
          </p:cNvSpPr>
          <p:nvPr>
            <p:ph type="title"/>
          </p:nvPr>
        </p:nvSpPr>
        <p:spPr>
          <a:xfrm>
            <a:off x="311700" y="125150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Slack versus Quantum simulation</a:t>
            </a:r>
            <a:endParaRPr/>
          </a:p>
        </p:txBody>
      </p:sp>
      <p:sp>
        <p:nvSpPr>
          <p:cNvPr id="1319" name="Google Shape;1319;p117"/>
          <p:cNvSpPr txBox="1">
            <a:spLocks noGrp="1"/>
          </p:cNvSpPr>
          <p:nvPr>
            <p:ph type="body" idx="1"/>
          </p:nvPr>
        </p:nvSpPr>
        <p:spPr>
          <a:xfrm>
            <a:off x="343675" y="755850"/>
            <a:ext cx="8520600" cy="34164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 </a:t>
            </a:r>
            <a:r>
              <a:rPr lang="nl">
                <a:solidFill>
                  <a:srgbClr val="93C47D"/>
                </a:solidFill>
              </a:rPr>
              <a:t>quantum simulation</a:t>
            </a:r>
            <a:r>
              <a:rPr lang="nl"/>
              <a:t>, the core simulation times always stay within a </a:t>
            </a:r>
            <a:r>
              <a:rPr lang="nl">
                <a:solidFill>
                  <a:srgbClr val="93C47D"/>
                </a:solidFill>
              </a:rPr>
              <a:t>cycle window, which is fixed</a:t>
            </a:r>
            <a:r>
              <a:rPr lang="nl"/>
              <a:t> in global time.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Also in slack simulation the simulation times stay within a window, but with the key difference that this is a </a:t>
            </a:r>
            <a:r>
              <a:rPr lang="nl">
                <a:solidFill>
                  <a:srgbClr val="6D9EEB"/>
                </a:solidFill>
              </a:rPr>
              <a:t>sliding window</a:t>
            </a:r>
            <a:r>
              <a:rPr lang="nl"/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20" name="Google Shape;1320;p117" descr="slack.png"/>
          <p:cNvPicPr preferRelativeResize="0"/>
          <p:nvPr/>
        </p:nvPicPr>
        <p:blipFill rotWithShape="1">
          <a:blip r:embed="rId3">
            <a:alphaModFix/>
          </a:blip>
          <a:srcRect l="7902"/>
          <a:stretch/>
        </p:blipFill>
        <p:spPr>
          <a:xfrm>
            <a:off x="861799" y="3678500"/>
            <a:ext cx="8140726" cy="1326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1" name="Google Shape;1321;p117"/>
          <p:cNvGrpSpPr/>
          <p:nvPr/>
        </p:nvGrpSpPr>
        <p:grpSpPr>
          <a:xfrm>
            <a:off x="1068350" y="2498800"/>
            <a:ext cx="7663652" cy="1147725"/>
            <a:chOff x="1068350" y="2498800"/>
            <a:chExt cx="7663652" cy="1147725"/>
          </a:xfrm>
        </p:grpSpPr>
        <p:pic>
          <p:nvPicPr>
            <p:cNvPr id="1322" name="Google Shape;1322;p117" descr="quantum.png"/>
            <p:cNvPicPr preferRelativeResize="0"/>
            <p:nvPr/>
          </p:nvPicPr>
          <p:blipFill rotWithShape="1">
            <a:blip r:embed="rId4">
              <a:alphaModFix/>
            </a:blip>
            <a:srcRect l="11142" b="13502"/>
            <a:stretch/>
          </p:blipFill>
          <p:spPr>
            <a:xfrm>
              <a:off x="1068350" y="2498800"/>
              <a:ext cx="7663652" cy="11477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23" name="Google Shape;1323;p117"/>
            <p:cNvCxnSpPr/>
            <p:nvPr/>
          </p:nvCxnSpPr>
          <p:spPr>
            <a:xfrm>
              <a:off x="1720922" y="3418246"/>
              <a:ext cx="18858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324" name="Google Shape;1324;p117"/>
          <p:cNvSpPr/>
          <p:nvPr/>
        </p:nvSpPr>
        <p:spPr>
          <a:xfrm>
            <a:off x="4510875" y="1885675"/>
            <a:ext cx="3544500" cy="5313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Typically much less synchronisation!</a:t>
            </a:r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118"/>
          <p:cNvSpPr txBox="1">
            <a:spLocks noGrp="1"/>
          </p:cNvSpPr>
          <p:nvPr>
            <p:ph type="title"/>
          </p:nvPr>
        </p:nvSpPr>
        <p:spPr>
          <a:xfrm>
            <a:off x="311700" y="251200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Still not good enough</a:t>
            </a:r>
            <a:endParaRPr/>
          </a:p>
        </p:txBody>
      </p:sp>
      <p:sp>
        <p:nvSpPr>
          <p:cNvPr id="1330" name="Google Shape;1330;p118"/>
          <p:cNvSpPr txBox="1"/>
          <p:nvPr/>
        </p:nvSpPr>
        <p:spPr>
          <a:xfrm>
            <a:off x="55400" y="4703625"/>
            <a:ext cx="749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[1] </a:t>
            </a:r>
            <a:r>
              <a:rPr lang="nl" i="1"/>
              <a:t>Graphite: A Distributed Parallel Simulator for Multicores</a:t>
            </a:r>
            <a:r>
              <a:rPr lang="nl"/>
              <a:t> - Jason E. Miller et al.</a:t>
            </a:r>
            <a:endParaRPr/>
          </a:p>
        </p:txBody>
      </p:sp>
      <p:sp>
        <p:nvSpPr>
          <p:cNvPr id="1331" name="Google Shape;1331;p118"/>
          <p:cNvSpPr/>
          <p:nvPr/>
        </p:nvSpPr>
        <p:spPr>
          <a:xfrm>
            <a:off x="56538" y="941463"/>
            <a:ext cx="9030900" cy="1308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800">
                <a:solidFill>
                  <a:schemeClr val="dk2"/>
                </a:solidFill>
              </a:rPr>
              <a:t>From the paper</a:t>
            </a:r>
            <a:r>
              <a:rPr lang="nl" sz="1800" b="1">
                <a:solidFill>
                  <a:schemeClr val="dk2"/>
                </a:solidFill>
              </a:rPr>
              <a:t> </a:t>
            </a:r>
            <a:r>
              <a:rPr lang="nl" sz="1800" b="1" i="1">
                <a:solidFill>
                  <a:schemeClr val="dk2"/>
                </a:solidFill>
              </a:rPr>
              <a:t>Graphite: a Distributed Parallel Simulator for Multicores</a:t>
            </a:r>
            <a:endParaRPr sz="1800" b="1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400">
                <a:solidFill>
                  <a:schemeClr val="dk2"/>
                </a:solidFill>
              </a:rPr>
              <a:t>“Simulation </a:t>
            </a:r>
            <a:r>
              <a:rPr lang="nl" sz="2400">
                <a:solidFill>
                  <a:srgbClr val="CC0000"/>
                </a:solidFill>
              </a:rPr>
              <a:t>slowdown</a:t>
            </a:r>
            <a:r>
              <a:rPr lang="nl" sz="2400">
                <a:solidFill>
                  <a:schemeClr val="dk2"/>
                </a:solidFill>
              </a:rPr>
              <a:t> is </a:t>
            </a:r>
            <a:r>
              <a:rPr lang="nl" sz="2400">
                <a:solidFill>
                  <a:srgbClr val="CC0000"/>
                </a:solidFill>
              </a:rPr>
              <a:t>as low as 41×</a:t>
            </a:r>
            <a:r>
              <a:rPr lang="nl" sz="2400">
                <a:solidFill>
                  <a:schemeClr val="dk2"/>
                </a:solidFill>
              </a:rPr>
              <a:t> versus native execution”</a:t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119"/>
          <p:cNvSpPr txBox="1">
            <a:spLocks noGrp="1"/>
          </p:cNvSpPr>
          <p:nvPr>
            <p:ph type="title"/>
          </p:nvPr>
        </p:nvSpPr>
        <p:spPr>
          <a:xfrm>
            <a:off x="311700" y="251200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Still not good enough</a:t>
            </a:r>
            <a:endParaRPr/>
          </a:p>
        </p:txBody>
      </p:sp>
      <p:sp>
        <p:nvSpPr>
          <p:cNvPr id="1337" name="Google Shape;1337;p119"/>
          <p:cNvSpPr txBox="1"/>
          <p:nvPr/>
        </p:nvSpPr>
        <p:spPr>
          <a:xfrm>
            <a:off x="55400" y="4703625"/>
            <a:ext cx="749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[1] </a:t>
            </a:r>
            <a:r>
              <a:rPr lang="nl" i="1"/>
              <a:t>Graphite: A Distributed Parallel Simulator for Multicores</a:t>
            </a:r>
            <a:r>
              <a:rPr lang="nl"/>
              <a:t> - Jason E. Miller et al.</a:t>
            </a:r>
            <a:endParaRPr/>
          </a:p>
        </p:txBody>
      </p:sp>
      <p:pic>
        <p:nvPicPr>
          <p:cNvPr id="1338" name="Google Shape;1338;p119" descr="jo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850350" y="2842625"/>
            <a:ext cx="618400" cy="169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9" name="Google Shape;1339;p119"/>
          <p:cNvSpPr/>
          <p:nvPr/>
        </p:nvSpPr>
        <p:spPr>
          <a:xfrm>
            <a:off x="56538" y="941463"/>
            <a:ext cx="9030900" cy="1308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From the paper</a:t>
            </a:r>
            <a:r>
              <a:rPr lang="nl" sz="1800" b="1">
                <a:solidFill>
                  <a:schemeClr val="dk2"/>
                </a:solidFill>
              </a:rPr>
              <a:t> </a:t>
            </a:r>
            <a:r>
              <a:rPr lang="nl" sz="1800" b="1" i="1">
                <a:solidFill>
                  <a:schemeClr val="dk2"/>
                </a:solidFill>
              </a:rPr>
              <a:t>Graphite: a Distributed Parallel Simulator for Multicores</a:t>
            </a:r>
            <a:endParaRPr sz="1800" b="1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dk2"/>
                </a:solidFill>
              </a:rPr>
              <a:t>“Simulation </a:t>
            </a:r>
            <a:r>
              <a:rPr lang="nl" sz="2400">
                <a:solidFill>
                  <a:srgbClr val="CC0000"/>
                </a:solidFill>
              </a:rPr>
              <a:t>slowdown</a:t>
            </a:r>
            <a:r>
              <a:rPr lang="nl" sz="2400">
                <a:solidFill>
                  <a:schemeClr val="dk2"/>
                </a:solidFill>
              </a:rPr>
              <a:t> is </a:t>
            </a:r>
            <a:r>
              <a:rPr lang="nl" sz="2400">
                <a:solidFill>
                  <a:srgbClr val="CC0000"/>
                </a:solidFill>
              </a:rPr>
              <a:t>as low as 41×</a:t>
            </a:r>
            <a:r>
              <a:rPr lang="nl" sz="2400">
                <a:solidFill>
                  <a:schemeClr val="dk2"/>
                </a:solidFill>
              </a:rPr>
              <a:t> versus native execution”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340" name="Google Shape;1340;p119"/>
          <p:cNvSpPr/>
          <p:nvPr/>
        </p:nvSpPr>
        <p:spPr>
          <a:xfrm>
            <a:off x="6237250" y="2367325"/>
            <a:ext cx="1232400" cy="1080300"/>
          </a:xfrm>
          <a:prstGeom prst="wedgeRoundRectCallout">
            <a:avLst>
              <a:gd name="adj1" fmla="val 81960"/>
              <a:gd name="adj2" fmla="val 35886"/>
              <a:gd name="adj3" fmla="val 0"/>
            </a:avLst>
          </a:prstGeom>
          <a:solidFill>
            <a:srgbClr val="C9DAF8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That still sounds slow</a:t>
            </a:r>
            <a:endParaRPr sz="180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120"/>
          <p:cNvSpPr txBox="1">
            <a:spLocks noGrp="1"/>
          </p:cNvSpPr>
          <p:nvPr>
            <p:ph type="title"/>
          </p:nvPr>
        </p:nvSpPr>
        <p:spPr>
          <a:xfrm>
            <a:off x="311700" y="251200"/>
            <a:ext cx="8520600" cy="572700"/>
          </a:xfrm>
          <a:prstGeom prst="rect">
            <a:avLst/>
          </a:prstGeom>
        </p:spPr>
        <p:txBody>
          <a:bodyPr spcFirstLastPara="1" wrap="square" lIns="82950" tIns="82950" rIns="82950" bIns="82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Still not good enough</a:t>
            </a:r>
            <a:endParaRPr/>
          </a:p>
        </p:txBody>
      </p:sp>
      <p:sp>
        <p:nvSpPr>
          <p:cNvPr id="1346" name="Google Shape;1346;p120"/>
          <p:cNvSpPr txBox="1"/>
          <p:nvPr/>
        </p:nvSpPr>
        <p:spPr>
          <a:xfrm>
            <a:off x="55400" y="4703625"/>
            <a:ext cx="749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[1] </a:t>
            </a:r>
            <a:r>
              <a:rPr lang="nl" i="1"/>
              <a:t>Graphite: A Distributed Parallel Simulator for Multicores</a:t>
            </a:r>
            <a:r>
              <a:rPr lang="nl"/>
              <a:t> - Jason E. Miller et al.</a:t>
            </a:r>
            <a:endParaRPr/>
          </a:p>
        </p:txBody>
      </p:sp>
      <p:pic>
        <p:nvPicPr>
          <p:cNvPr id="1347" name="Google Shape;1347;p120" descr="jo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850350" y="2842625"/>
            <a:ext cx="618400" cy="169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8" name="Google Shape;1348;p120" descr="her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55564" y="3006875"/>
            <a:ext cx="1871411" cy="169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9" name="Google Shape;1349;p120"/>
          <p:cNvSpPr/>
          <p:nvPr/>
        </p:nvSpPr>
        <p:spPr>
          <a:xfrm>
            <a:off x="56538" y="941463"/>
            <a:ext cx="9030900" cy="1308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From the paper</a:t>
            </a:r>
            <a:r>
              <a:rPr lang="nl" sz="1800" b="1">
                <a:solidFill>
                  <a:schemeClr val="dk2"/>
                </a:solidFill>
              </a:rPr>
              <a:t> </a:t>
            </a:r>
            <a:r>
              <a:rPr lang="nl" sz="1800" b="1" i="1">
                <a:solidFill>
                  <a:schemeClr val="dk2"/>
                </a:solidFill>
              </a:rPr>
              <a:t>Graphite: a Distributed Parallel Simulator for Multicores</a:t>
            </a:r>
            <a:endParaRPr sz="1800" b="1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dk2"/>
                </a:solidFill>
              </a:rPr>
              <a:t>“Simulation </a:t>
            </a:r>
            <a:r>
              <a:rPr lang="nl" sz="2400">
                <a:solidFill>
                  <a:srgbClr val="CC0000"/>
                </a:solidFill>
              </a:rPr>
              <a:t>slowdown</a:t>
            </a:r>
            <a:r>
              <a:rPr lang="nl" sz="2400">
                <a:solidFill>
                  <a:schemeClr val="dk2"/>
                </a:solidFill>
              </a:rPr>
              <a:t> is </a:t>
            </a:r>
            <a:r>
              <a:rPr lang="nl" sz="2400">
                <a:solidFill>
                  <a:srgbClr val="CC0000"/>
                </a:solidFill>
              </a:rPr>
              <a:t>as low as 41×</a:t>
            </a:r>
            <a:r>
              <a:rPr lang="nl" sz="2400">
                <a:solidFill>
                  <a:schemeClr val="dk2"/>
                </a:solidFill>
              </a:rPr>
              <a:t> versus native execution”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350" name="Google Shape;1350;p120"/>
          <p:cNvSpPr/>
          <p:nvPr/>
        </p:nvSpPr>
        <p:spPr>
          <a:xfrm>
            <a:off x="6237250" y="2367325"/>
            <a:ext cx="1232400" cy="1080300"/>
          </a:xfrm>
          <a:prstGeom prst="wedgeRoundRectCallout">
            <a:avLst>
              <a:gd name="adj1" fmla="val 81960"/>
              <a:gd name="adj2" fmla="val 35886"/>
              <a:gd name="adj3" fmla="val 0"/>
            </a:avLst>
          </a:prstGeom>
          <a:solidFill>
            <a:srgbClr val="C9DAF8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That still sounds slow</a:t>
            </a:r>
            <a:endParaRPr sz="1800"/>
          </a:p>
        </p:txBody>
      </p:sp>
      <p:sp>
        <p:nvSpPr>
          <p:cNvPr id="1351" name="Google Shape;1351;p120"/>
          <p:cNvSpPr/>
          <p:nvPr/>
        </p:nvSpPr>
        <p:spPr>
          <a:xfrm>
            <a:off x="2298325" y="2568250"/>
            <a:ext cx="879300" cy="540000"/>
          </a:xfrm>
          <a:prstGeom prst="wedgeRoundRectCallout">
            <a:avLst>
              <a:gd name="adj1" fmla="val -83856"/>
              <a:gd name="adj2" fmla="val 58972"/>
              <a:gd name="adj3" fmla="val 0"/>
            </a:avLst>
          </a:prstGeom>
          <a:solidFill>
            <a:srgbClr val="C9DAF8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Well...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3068</Words>
  <Application>Microsoft Office PowerPoint</Application>
  <PresentationFormat>On-screen Show (16:9)</PresentationFormat>
  <Paragraphs>909</Paragraphs>
  <Slides>116</Slides>
  <Notes>116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116</vt:i4>
      </vt:variant>
    </vt:vector>
  </HeadingPairs>
  <TitlesOfParts>
    <vt:vector size="124" baseType="lpstr">
      <vt:lpstr>Calibri</vt:lpstr>
      <vt:lpstr>Times New Roman</vt:lpstr>
      <vt:lpstr>Arial</vt:lpstr>
      <vt:lpstr>Comic Sans MS</vt:lpstr>
      <vt:lpstr>Courier New</vt:lpstr>
      <vt:lpstr>Indie Flower</vt:lpstr>
      <vt:lpstr>Office Theme</vt:lpstr>
      <vt:lpstr>1_Office Theme</vt:lpstr>
      <vt:lpstr>Embedded Computer Architecture 5SAI0  Simulation (ch9)</vt:lpstr>
      <vt:lpstr>Processors Processing Processors</vt:lpstr>
      <vt:lpstr>Why Simulators?</vt:lpstr>
      <vt:lpstr>Why Simulators?</vt:lpstr>
      <vt:lpstr>Why Simulators?</vt:lpstr>
      <vt:lpstr>Why Simulators?</vt:lpstr>
      <vt:lpstr>Why Simulators?</vt:lpstr>
      <vt:lpstr>Why Simulators?</vt:lpstr>
      <vt:lpstr>Why Simulators?</vt:lpstr>
      <vt:lpstr>Why Simulators?</vt:lpstr>
      <vt:lpstr>Why Simulators?</vt:lpstr>
      <vt:lpstr>Why Simulators?</vt:lpstr>
      <vt:lpstr>Why Simulators?</vt:lpstr>
      <vt:lpstr>Why Simulators?</vt:lpstr>
      <vt:lpstr>How to help Harm?</vt:lpstr>
      <vt:lpstr>Design Space Exploration Options</vt:lpstr>
      <vt:lpstr>Design Space Exploration Options</vt:lpstr>
      <vt:lpstr>Design Space Exploration Options</vt:lpstr>
      <vt:lpstr>Design Space Exploration Options</vt:lpstr>
      <vt:lpstr>Design Space Exploration Options</vt:lpstr>
      <vt:lpstr>Design Space Exploration Options</vt:lpstr>
      <vt:lpstr>Design Space Exploration Options</vt:lpstr>
      <vt:lpstr>What to simulate for?</vt:lpstr>
      <vt:lpstr>What to simulate for?</vt:lpstr>
      <vt:lpstr>What to simulate for?</vt:lpstr>
      <vt:lpstr>What to simulate for?</vt:lpstr>
      <vt:lpstr>What to simulate for?</vt:lpstr>
      <vt:lpstr>All the details: RTL Simulation</vt:lpstr>
      <vt:lpstr>All the details: RTL Simulation</vt:lpstr>
      <vt:lpstr>All the details: RTL Simulation</vt:lpstr>
      <vt:lpstr>All the details: RTL Simulation</vt:lpstr>
      <vt:lpstr>All the details: RTL Simulation</vt:lpstr>
      <vt:lpstr>All the details: RTL Simulation</vt:lpstr>
      <vt:lpstr>PowerPoint Presentation</vt:lpstr>
      <vt:lpstr>Slightly less horribly slow: Hardware Emulation</vt:lpstr>
      <vt:lpstr>Slightly less horribly slow: Hardware Emulation</vt:lpstr>
      <vt:lpstr>Slightly less horribly slow: Hardware Emulation</vt:lpstr>
      <vt:lpstr>Levels of detail in Simulation</vt:lpstr>
      <vt:lpstr>Full-system versus User-Level  </vt:lpstr>
      <vt:lpstr>Full-system versus User-Level  </vt:lpstr>
      <vt:lpstr>Full-system versus User-Level  </vt:lpstr>
      <vt:lpstr>Full-system versus User-Level  </vt:lpstr>
      <vt:lpstr>User-Level</vt:lpstr>
      <vt:lpstr>Cycle Accurate versus Functional</vt:lpstr>
      <vt:lpstr>Cycle Accurate versus Functional</vt:lpstr>
      <vt:lpstr>Cycle Accurate versus Functional</vt:lpstr>
      <vt:lpstr>Cycle Accurate versus Functional</vt:lpstr>
      <vt:lpstr>Cycle Accurate versus Functional</vt:lpstr>
      <vt:lpstr>Intermezzo - Internals of dynamic translation </vt:lpstr>
      <vt:lpstr>Intermezzo - Internals of dynamic translation </vt:lpstr>
      <vt:lpstr>Intermezzo - Internals of dynamic translation </vt:lpstr>
      <vt:lpstr>Intermezzo - Internals of dynamic translation </vt:lpstr>
      <vt:lpstr>Execution- versus Trace-driven</vt:lpstr>
      <vt:lpstr>Execution- versus Trace-driven</vt:lpstr>
      <vt:lpstr>Execution- versus Trace-driven</vt:lpstr>
      <vt:lpstr>Execution- versus Trace-driven</vt:lpstr>
      <vt:lpstr>Execution- versus Trace-driven</vt:lpstr>
      <vt:lpstr>Execution- versus Trace-driven</vt:lpstr>
      <vt:lpstr>Trace-driven Simulation</vt:lpstr>
      <vt:lpstr>Trace-driven Simulation</vt:lpstr>
      <vt:lpstr>Mixing Simulation Strategies</vt:lpstr>
      <vt:lpstr>Simulation in the Multiprocessor Era</vt:lpstr>
      <vt:lpstr>Simulation in the Multiprocessor Era</vt:lpstr>
      <vt:lpstr>Parallelisation in all levels of the simulation stack</vt:lpstr>
      <vt:lpstr>Parallelisation in all levels of the simulation stack</vt:lpstr>
      <vt:lpstr>Parallelisation in all levels of the simulation stack</vt:lpstr>
      <vt:lpstr>Parallelisation in all levels of the simulation stack</vt:lpstr>
      <vt:lpstr>Parallelisation in all levels of the simulation stack</vt:lpstr>
      <vt:lpstr>Parallelisation in all levels of the simulation stack</vt:lpstr>
      <vt:lpstr>Parallelisation in all levels of the simulation stack</vt:lpstr>
      <vt:lpstr>Parallelisation in all levels of the simulation stack</vt:lpstr>
      <vt:lpstr>Parallelisation at all levels of the simulation stack</vt:lpstr>
      <vt:lpstr>Parallelisation in all levels of the simulation stack</vt:lpstr>
      <vt:lpstr>Parallel Simulation Techniques</vt:lpstr>
      <vt:lpstr>Parallel Simulation Techniques</vt:lpstr>
      <vt:lpstr>Space Granularity</vt:lpstr>
      <vt:lpstr>Space Granularity</vt:lpstr>
      <vt:lpstr>Discrete-Event Simulation</vt:lpstr>
      <vt:lpstr>Discrete-Event Simulation</vt:lpstr>
      <vt:lpstr>Discrete-Event Simulation</vt:lpstr>
      <vt:lpstr>Discrete-Event Simulation</vt:lpstr>
      <vt:lpstr>Discrete-Event Simulation</vt:lpstr>
      <vt:lpstr>Target vs Host Cores</vt:lpstr>
      <vt:lpstr>Target vs Host Cores</vt:lpstr>
      <vt:lpstr>PowerPoint Presentation</vt:lpstr>
      <vt:lpstr>Discrete-Event Simulation</vt:lpstr>
      <vt:lpstr>Discrete-Event Simulation</vt:lpstr>
      <vt:lpstr>Quantum Simulation</vt:lpstr>
      <vt:lpstr>Quantum Simulation</vt:lpstr>
      <vt:lpstr>Slack Simulation</vt:lpstr>
      <vt:lpstr>Slack Simulation</vt:lpstr>
      <vt:lpstr>Slack Simulation</vt:lpstr>
      <vt:lpstr>Slack Simulation</vt:lpstr>
      <vt:lpstr>Slack Simulation</vt:lpstr>
      <vt:lpstr>Slack versus Quantum simulation</vt:lpstr>
      <vt:lpstr>Slack versus Quantum simulation</vt:lpstr>
      <vt:lpstr>Still not good enough</vt:lpstr>
      <vt:lpstr>Still not good enough</vt:lpstr>
      <vt:lpstr>Still not good enough</vt:lpstr>
      <vt:lpstr>Still not good enough</vt:lpstr>
      <vt:lpstr>PowerPoint Presentation</vt:lpstr>
      <vt:lpstr>Workload Sampling</vt:lpstr>
      <vt:lpstr>Workload Sampling</vt:lpstr>
      <vt:lpstr>Workload Sampling</vt:lpstr>
      <vt:lpstr>Workload Sampling</vt:lpstr>
      <vt:lpstr>Program Modes</vt:lpstr>
      <vt:lpstr>Workload Sampling</vt:lpstr>
      <vt:lpstr>Workload Sampling</vt:lpstr>
      <vt:lpstr>Workload Sampling</vt:lpstr>
      <vt:lpstr>Workload Sampling</vt:lpstr>
      <vt:lpstr>Workload Sampling</vt:lpstr>
      <vt:lpstr>Workload Sampling</vt:lpstr>
      <vt:lpstr>Workload Sampling</vt:lpstr>
      <vt:lpstr>Workload Sampling</vt:lpstr>
      <vt:lpstr>Summary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Processing System Simulation </dc:title>
  <cp:lastModifiedBy>Corporaal, H.</cp:lastModifiedBy>
  <cp:revision>4</cp:revision>
  <dcterms:modified xsi:type="dcterms:W3CDTF">2019-12-23T21:51:27Z</dcterms:modified>
</cp:coreProperties>
</file>