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7" r:id="rId3"/>
    <p:sldId id="401" r:id="rId4"/>
    <p:sldId id="358" r:id="rId5"/>
    <p:sldId id="414" r:id="rId6"/>
    <p:sldId id="429" r:id="rId7"/>
    <p:sldId id="432" r:id="rId8"/>
    <p:sldId id="433" r:id="rId9"/>
    <p:sldId id="434" r:id="rId10"/>
    <p:sldId id="435" r:id="rId11"/>
    <p:sldId id="439" r:id="rId12"/>
    <p:sldId id="436" r:id="rId13"/>
    <p:sldId id="437" r:id="rId14"/>
    <p:sldId id="442" r:id="rId15"/>
    <p:sldId id="443" r:id="rId16"/>
    <p:sldId id="441" r:id="rId17"/>
    <p:sldId id="438" r:id="rId18"/>
    <p:sldId id="446" r:id="rId19"/>
    <p:sldId id="431" r:id="rId20"/>
    <p:sldId id="421" r:id="rId21"/>
    <p:sldId id="422" r:id="rId22"/>
    <p:sldId id="423" r:id="rId23"/>
    <p:sldId id="400" r:id="rId24"/>
    <p:sldId id="304" r:id="rId25"/>
    <p:sldId id="447" r:id="rId26"/>
    <p:sldId id="359" r:id="rId27"/>
    <p:sldId id="340" r:id="rId28"/>
    <p:sldId id="341" r:id="rId29"/>
    <p:sldId id="344" r:id="rId30"/>
    <p:sldId id="449" r:id="rId31"/>
    <p:sldId id="374" r:id="rId32"/>
    <p:sldId id="385" r:id="rId33"/>
    <p:sldId id="376" r:id="rId34"/>
    <p:sldId id="377" r:id="rId35"/>
    <p:sldId id="378" r:id="rId36"/>
    <p:sldId id="379" r:id="rId37"/>
    <p:sldId id="380" r:id="rId38"/>
    <p:sldId id="355" r:id="rId39"/>
    <p:sldId id="356" r:id="rId40"/>
    <p:sldId id="357" r:id="rId41"/>
    <p:sldId id="413" r:id="rId42"/>
    <p:sldId id="411" r:id="rId43"/>
    <p:sldId id="412" r:id="rId44"/>
    <p:sldId id="387" r:id="rId45"/>
    <p:sldId id="388" r:id="rId46"/>
    <p:sldId id="389" r:id="rId47"/>
    <p:sldId id="390" r:id="rId48"/>
    <p:sldId id="391" r:id="rId49"/>
    <p:sldId id="395" r:id="rId50"/>
    <p:sldId id="396" r:id="rId51"/>
    <p:sldId id="397" r:id="rId52"/>
    <p:sldId id="444" r:id="rId53"/>
    <p:sldId id="448" r:id="rId54"/>
    <p:sldId id="405" r:id="rId55"/>
    <p:sldId id="406" r:id="rId56"/>
    <p:sldId id="407" r:id="rId57"/>
    <p:sldId id="419" r:id="rId58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EBC"/>
    <a:srgbClr val="FFFFCC"/>
    <a:srgbClr val="99CCFF"/>
    <a:srgbClr val="CCFF66"/>
    <a:srgbClr val="FFFF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25" autoAdjust="0"/>
    <p:restoredTop sz="83632" autoAdjust="0"/>
  </p:normalViewPr>
  <p:slideViewPr>
    <p:cSldViewPr>
      <p:cViewPr varScale="1">
        <p:scale>
          <a:sx n="57" d="100"/>
          <a:sy n="57" d="100"/>
        </p:scale>
        <p:origin x="564" y="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1688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209FB-C313-49B5-9735-9CF9E163CE74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FD524-D990-4501-81E5-1B3D891A15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13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41F5C7-B365-461A-BA50-40DD0BA20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31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D4740-07BE-4551-8049-1D7D807FCEF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97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8C0C63-7C5D-42B1-A426-C27630B2E13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40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06563-6A5B-462C-B4C6-47D508A04E6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73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BF59A-6FBD-4193-9916-997FCC4FA06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3" y="749300"/>
            <a:ext cx="6596062" cy="3711575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8711"/>
          </a:xfrm>
          <a:noFill/>
          <a:ln/>
        </p:spPr>
        <p:txBody>
          <a:bodyPr lIns="92232" tIns="46116" rIns="92232" bIns="46116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18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0DA73-D90D-4648-8F0C-3EA41A5360F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3" y="749300"/>
            <a:ext cx="6596062" cy="3711575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8711"/>
          </a:xfrm>
          <a:noFill/>
          <a:ln/>
        </p:spPr>
        <p:txBody>
          <a:bodyPr lIns="92232" tIns="46116" rIns="92232" bIns="46116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07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EBFACE-1D9D-4174-A7B9-A3BFB270932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49300"/>
            <a:ext cx="6596063" cy="3711575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8711"/>
          </a:xfrm>
          <a:noFill/>
          <a:ln/>
        </p:spPr>
        <p:txBody>
          <a:bodyPr lIns="92232" tIns="46116" rIns="92232" bIns="46116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33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8C0C63-7C5D-42B1-A426-C27630B2E13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12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C94DC5-15C7-4C08-9CDC-9421C3C4643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3550" y="954088"/>
            <a:ext cx="5870575" cy="3303587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3431"/>
            <a:ext cx="4984962" cy="446871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67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397421-831A-47AF-B9AC-85CE850F28E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29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A495DD-CCD8-404B-85CD-8BF914E8290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3550" y="954088"/>
            <a:ext cx="5870575" cy="3303587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3431"/>
            <a:ext cx="4984962" cy="446871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80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82FA33-C3CE-47E6-8EEA-3D41636FB40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3550" y="954088"/>
            <a:ext cx="5870575" cy="3303587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3431"/>
            <a:ext cx="4984962" cy="446871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178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8C0C63-7C5D-42B1-A426-C27630B2E13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651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8D7A8A-7E07-4D5B-9492-B0A5EEB2405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43094" y="4715153"/>
            <a:ext cx="4240680" cy="4466987"/>
          </a:xfrm>
          <a:noFill/>
          <a:ln/>
        </p:spPr>
        <p:txBody>
          <a:bodyPr lIns="90671" tIns="44539" rIns="90671" bIns="44539"/>
          <a:lstStyle/>
          <a:p>
            <a:pPr eaLnBrk="1" hangingPunct="1"/>
            <a:r>
              <a:rPr lang="en-US"/>
              <a:t>The principle of locality states that programs access a relatively small portion of the address space at  any instant of time.</a:t>
            </a:r>
          </a:p>
          <a:p>
            <a:pPr eaLnBrk="1" hangingPunct="1"/>
            <a:r>
              <a:rPr lang="en-US"/>
              <a:t>This is kind of like in real life, we all have a lot of friends.  But at any given time most of us can  only  keep in touch with a small group of them.</a:t>
            </a:r>
          </a:p>
          <a:p>
            <a:pPr eaLnBrk="1" hangingPunct="1"/>
            <a:r>
              <a:rPr lang="en-US"/>
              <a:t>There are two different types of locality: Temporal and Spatial. Temporal locality is the locality in time  which says if an item is referenced, it  will tend to be referenced again soon.</a:t>
            </a:r>
          </a:p>
          <a:p>
            <a:pPr eaLnBrk="1" hangingPunct="1"/>
            <a:r>
              <a:rPr lang="en-US"/>
              <a:t>This is like saying if you just talk to one of your friends, it is likely that you will talk to him or her again soon.</a:t>
            </a:r>
          </a:p>
          <a:p>
            <a:pPr eaLnBrk="1" hangingPunct="1"/>
            <a:r>
              <a:rPr lang="en-US"/>
              <a:t>This makes sense. For example, if you just have lunch with a friend, you may say, let’s go to the ball game this Sunday.  So you will talk to him again soon.</a:t>
            </a:r>
          </a:p>
          <a:p>
            <a:pPr eaLnBrk="1" hangingPunct="1"/>
            <a:r>
              <a:rPr lang="en-US"/>
              <a:t>Spatial locality is the locality in space.  It says if an item is referenced, items whose addresses are close by tend to be referenced soon.</a:t>
            </a:r>
          </a:p>
          <a:p>
            <a:pPr eaLnBrk="1" hangingPunct="1"/>
            <a:r>
              <a:rPr lang="en-US"/>
              <a:t>Once again, using our analogy.  We can usually divide our friends into groups.  Like friends from high school, friends from work, friends from home.</a:t>
            </a:r>
          </a:p>
          <a:p>
            <a:pPr eaLnBrk="1" hangingPunct="1"/>
            <a:r>
              <a:rPr lang="en-US"/>
              <a:t>Let’s say you just talk to one of your friends from high school and she may say something like: “So did you hear so and so just won the lottery.”</a:t>
            </a:r>
          </a:p>
          <a:p>
            <a:pPr eaLnBrk="1" hangingPunct="1"/>
            <a:r>
              <a:rPr lang="en-US"/>
              <a:t>You probably will say NO, I better give him a call and find out more.</a:t>
            </a:r>
          </a:p>
          <a:p>
            <a:pPr eaLnBrk="1" hangingPunct="1"/>
            <a:r>
              <a:rPr lang="en-US"/>
              <a:t>So this is an example of spatial locality.  You just talked to a friend from your high school days.  As a result, you end up talking to another high school friend.  Or at least in this case, you hope he still remember you are his friend.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+3 = 10 min. (X:50)</a:t>
            </a:r>
          </a:p>
        </p:txBody>
      </p:sp>
      <p:sp>
        <p:nvSpPr>
          <p:cNvPr id="7987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8024905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EDD1F6-771D-43B1-9C51-EBB3FCC3E487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43094" y="4715153"/>
            <a:ext cx="4240680" cy="4466987"/>
          </a:xfrm>
          <a:noFill/>
          <a:ln/>
        </p:spPr>
        <p:txBody>
          <a:bodyPr lIns="90671" tIns="44539" rIns="90671" bIns="44539"/>
          <a:lstStyle/>
          <a:p>
            <a:pPr eaLnBrk="1" hangingPunct="1"/>
            <a:endParaRPr lang="en-US"/>
          </a:p>
        </p:txBody>
      </p:sp>
      <p:sp>
        <p:nvSpPr>
          <p:cNvPr id="8090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125232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2D927-0A92-4EB6-915C-10BAF899FF4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3550" y="954088"/>
            <a:ext cx="5870575" cy="3303587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3431"/>
            <a:ext cx="4984962" cy="446871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961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32CC6-2282-4C8A-93D9-EA33C8A7E352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614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0CB4B-0D17-43E1-A89C-06DAF788D964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854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7398C4-6FD8-4A40-B023-BE00D39CA40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62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Easy to derive</a:t>
            </a:r>
          </a:p>
          <a:p>
            <a:r>
              <a:rPr lang="en-US"/>
              <a:t>On sequential (single)</a:t>
            </a:r>
            <a:r>
              <a:rPr lang="en-US" baseline="0"/>
              <a:t> single processor T = 1  ( = fseq + fpar)</a:t>
            </a:r>
          </a:p>
          <a:p>
            <a:r>
              <a:rPr lang="en-US" baseline="0"/>
              <a:t>On parallel system with P processors : we have much more data, the parallel part is P times bigger =&gt;</a:t>
            </a:r>
          </a:p>
          <a:p>
            <a:r>
              <a:rPr lang="en-US" baseline="0"/>
              <a:t>Tseq = fseq + P*fpar, Tpar = 1 =&gt; </a:t>
            </a:r>
          </a:p>
          <a:p>
            <a:r>
              <a:rPr lang="en-US" baseline="0"/>
              <a:t>Speedup = Tseq/Tpar = fseq + P*fpar = fseq + P (1- fseq) = P – fseq (P-1)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1F5C7-B365-461A-BA50-40DD0BA200F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758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CE46BF-6946-4F18-B5C6-D6C97353165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406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A6611C-67CF-4E9D-A8DC-D55628E6733D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6213173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0B124-B427-47A4-933F-28070B2FDB34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/>
          </a:p>
        </p:txBody>
      </p:sp>
      <p:sp>
        <p:nvSpPr>
          <p:cNvPr id="8806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639948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9B4259-FE0D-44E5-AAB8-48A29CAAF68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125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EEFD37-3D80-4EF8-AF39-02B1D65EC082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49300"/>
            <a:ext cx="6596063" cy="3711575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8711"/>
          </a:xfrm>
          <a:noFill/>
          <a:ln/>
        </p:spPr>
        <p:txBody>
          <a:bodyPr lIns="92232" tIns="46116" rIns="92232" bIns="46116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912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F75D70-F431-414B-9B8A-6B2F0DA6A39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3" y="749300"/>
            <a:ext cx="6596062" cy="3711575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8711"/>
          </a:xfrm>
          <a:noFill/>
          <a:ln/>
        </p:spPr>
        <p:txBody>
          <a:bodyPr lIns="92232" tIns="46116" rIns="92232" bIns="46116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751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340C10-D551-4867-8897-E63F70C1EE5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738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6428F1-F80E-48F1-AF84-FDB2B52E8D2C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155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ED8D7F-0353-4A2D-87DC-155CDB6E435D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175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8C0C63-7C5D-42B1-A426-C27630B2E13C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192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CCE97D-300B-4C98-A528-E7366CDE64EC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680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9F9740-B6A2-4EE9-BCFF-CA5B1AFDFD8D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226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8C600B-C9B0-421D-9862-384946F3A9EA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66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123828-B32B-401C-92FA-DA8486F2797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3525" cy="3721100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  <a:ln/>
        </p:spPr>
        <p:txBody>
          <a:bodyPr lIns="90642" tIns="46116" rIns="90642" bIns="46116"/>
          <a:lstStyle/>
          <a:p>
            <a:pPr defTabSz="896938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08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42B9125-DC35-41DE-9172-1744FEF9173D}" type="datetime3">
              <a:rPr lang="en-US" smtClean="0"/>
              <a:t>16 November 2021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0182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DB11346-78A8-49A3-97AC-47C7F0A01256}" type="datetime3">
              <a:rPr lang="en-US" smtClean="0"/>
              <a:t>16 November 2021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1875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8C0C63-7C5D-42B1-A426-C27630B2E13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8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DFF06-11CA-4821-B90E-C991A1465A3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15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4F4ED-48A1-4F76-B52D-7D794183690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B97F2-8399-4B8E-AED2-FFA73F4A2A9A}" type="datetime1">
              <a:rPr lang="en-US" smtClean="0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  H.Corporaal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FBA56-7033-4EBF-9219-3350AC578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68ADB-C8DD-4218-9E00-994251A2F7EA}" type="datetime1">
              <a:rPr lang="en-US" smtClean="0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  H.Corporaal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95F7C-6D46-4F01-8AA6-90142EFEF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304800"/>
            <a:ext cx="28448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83312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8DC2C-E9EA-44F9-BDC4-272DB3E5FD8B}" type="datetime1">
              <a:rPr lang="en-US" smtClean="0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  H.Corporaal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D1F37-0D2A-4F4C-8FDB-3E35CC960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11277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143000"/>
            <a:ext cx="55880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99200" y="1143000"/>
            <a:ext cx="55880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99200" y="3886200"/>
            <a:ext cx="55880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72C62-988F-4BEF-8BCA-C4AED9B120D1}" type="datetime1">
              <a:rPr lang="en-US" smtClean="0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  H.Corporaal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2EC4D-82E3-442C-9EBF-2428C09AC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91259-5CA4-4CB9-839E-587559D35F6C}" type="datetime1">
              <a:rPr lang="en-US" smtClean="0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  H.Corporaal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9E414-1DA8-4571-A918-C4D741822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97724-5777-4E93-BFB6-B50DE7876CF3}" type="datetime1">
              <a:rPr lang="en-US" smtClean="0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  H.Corporaal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E8A08-3C99-4A70-B36C-6AC27A935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143000"/>
            <a:ext cx="5588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143000"/>
            <a:ext cx="5588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547B5-0843-4EB3-B4C5-D63172F3B80D}" type="datetime1">
              <a:rPr lang="en-US" smtClean="0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  H.Corporaal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E8496-F4B1-4260-AF49-6EDAB2452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2266D-BE08-4B42-8A8F-5BA0150C4069}" type="datetime1">
              <a:rPr lang="en-US" smtClean="0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  H.Corporaal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09A4A-2281-4EBA-8164-FAEDF21C5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39058-7018-4FA1-A3AE-54993DF05271}" type="datetime1">
              <a:rPr lang="en-US" smtClean="0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  H.Corporaal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E8F3D-14BC-4F75-A9B8-2361ACF85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8A62C-C883-4522-A45A-AC407FFEB3FF}" type="datetime1">
              <a:rPr lang="en-US" smtClean="0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  H.Corporaal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12F0E-6E85-4E19-B35C-1216C52C8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A4AE6-981D-44D3-A44C-A1F6828AF9B7}" type="datetime1">
              <a:rPr lang="en-US" smtClean="0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  H.Corporaal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E1D5F-5CD1-4B96-98AB-A26C27FE0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E3C92-92C1-40EE-83DA-8F6D5A40F584}" type="datetime1">
              <a:rPr lang="en-US" smtClean="0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  H.Corporaal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55D1A-55AD-48F9-BFF6-8A56240C4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304800"/>
            <a:ext cx="1137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143000"/>
            <a:ext cx="11379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fld id="{102A8565-F776-4377-917A-66DB11F9F1B9}" type="datetime1">
              <a:rPr lang="en-US" smtClean="0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0" y="6629400"/>
            <a:ext cx="3860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r>
              <a:rPr lang="en-US"/>
              <a:t>ECA  H.Corporaal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fld id="{0046891D-F3ED-4458-BDA5-17140EC2C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jpg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ternational_Roadmap_for_Devices_and_System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ove"/>
          <p:cNvPicPr>
            <a:picLocks noChangeAspect="1" noChangeArrowheads="1"/>
          </p:cNvPicPr>
          <p:nvPr/>
        </p:nvPicPr>
        <p:blipFill>
          <a:blip r:embed="rId3" cstate="print">
            <a:lum bright="70000" contrast="-60000"/>
          </a:blip>
          <a:srcRect/>
          <a:stretch>
            <a:fillRect/>
          </a:stretch>
        </p:blipFill>
        <p:spPr bwMode="auto">
          <a:xfrm>
            <a:off x="0" y="-6350"/>
            <a:ext cx="12192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10134600" cy="1524000"/>
          </a:xfrm>
        </p:spPr>
        <p:txBody>
          <a:bodyPr/>
          <a:lstStyle/>
          <a:p>
            <a:pPr eaLnBrk="1" hangingPunct="1"/>
            <a:r>
              <a:rPr lang="en-US" b="1" dirty="0"/>
              <a:t>Embedded Computer Architecture</a:t>
            </a:r>
            <a:br>
              <a:rPr lang="en-US" b="1" dirty="0"/>
            </a:br>
            <a:r>
              <a:rPr lang="en-US" b="1" dirty="0"/>
              <a:t>5SAI0</a:t>
            </a:r>
            <a:br>
              <a:rPr lang="en-US" b="1" dirty="0">
                <a:solidFill>
                  <a:srgbClr val="CC3300"/>
                </a:solidFill>
              </a:rPr>
            </a:br>
            <a:br>
              <a:rPr lang="en-US" b="1">
                <a:solidFill>
                  <a:srgbClr val="CC3300"/>
                </a:solidFill>
              </a:rPr>
            </a:br>
            <a:r>
              <a:rPr lang="en-US" sz="5400" b="1"/>
              <a:t>Fundamentals of CA</a:t>
            </a:r>
            <a:endParaRPr lang="en-US" sz="44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66261" y="4388148"/>
            <a:ext cx="6400800" cy="231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defRPr/>
            </a:pPr>
            <a:endParaRPr lang="en-US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3400" y="4191000"/>
            <a:ext cx="7848600" cy="1905000"/>
          </a:xfrm>
        </p:spPr>
        <p:txBody>
          <a:bodyPr/>
          <a:lstStyle/>
          <a:p>
            <a:pPr lvl="0" algn="l" eaLnBrk="1" hangingPunct="1"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Henk Corporaal</a:t>
            </a:r>
          </a:p>
          <a:p>
            <a:pPr lvl="0" algn="l" eaLnBrk="1" hangingPunct="1">
              <a:defRPr/>
            </a:pP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www.ics.ele.tue.nl/~heco/courses/ECA</a:t>
            </a:r>
          </a:p>
          <a:p>
            <a:pPr lvl="0" algn="l" eaLnBrk="1" hangingPunct="1"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h.corporaal@tue.nl</a:t>
            </a:r>
          </a:p>
          <a:p>
            <a:pPr lvl="0" algn="l" eaLnBrk="1" hangingPunct="1">
              <a:defRPr/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TUEindhoven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lvl="0" algn="l" eaLnBrk="1" hangingPunct="1">
              <a:defRPr/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2021-2022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algn="l"/>
            <a:endParaRPr lang="en-US" sz="2800" dirty="0"/>
          </a:p>
        </p:txBody>
      </p:sp>
      <p:pic>
        <p:nvPicPr>
          <p:cNvPr id="6" name="Picture 2" descr="Front 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01200" y="3499246"/>
            <a:ext cx="2409854" cy="3125282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684" y="1371600"/>
            <a:ext cx="2693857" cy="331970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Transistors and Wires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Feature size</a:t>
            </a:r>
          </a:p>
          <a:p>
            <a:pPr lvl="1">
              <a:lnSpc>
                <a:spcPct val="90000"/>
              </a:lnSpc>
            </a:pPr>
            <a:r>
              <a:rPr lang="en-US"/>
              <a:t>Minimum size of transistor or wire in x or y dimension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10 microns in 1971 to 5 nanometer in 2021</a:t>
            </a:r>
          </a:p>
          <a:p>
            <a:pPr lvl="2">
              <a:lnSpc>
                <a:spcPct val="90000"/>
              </a:lnSpc>
            </a:pPr>
            <a:r>
              <a:rPr lang="en-US"/>
              <a:t>note 5 nm is not a precise distance, but more a marketing term!</a:t>
            </a:r>
            <a:br>
              <a:rPr lang="en-US"/>
            </a:br>
            <a:r>
              <a:rPr lang="en-US"/>
              <a:t>see </a:t>
            </a:r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https://en.wikipedia.org/wiki/5_nm_process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Transistor performance scales linearly (= 1/feature_size)</a:t>
            </a:r>
          </a:p>
          <a:p>
            <a:pPr lvl="2">
              <a:lnSpc>
                <a:spcPct val="90000"/>
              </a:lnSpc>
            </a:pPr>
            <a:r>
              <a:rPr lang="en-US"/>
              <a:t>Wire delay does not improve with feature size!</a:t>
            </a:r>
          </a:p>
          <a:p>
            <a:pPr lvl="2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Integration density scales quadratically with feature size</a:t>
            </a:r>
          </a:p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539058-7018-4FA1-A3AE-54993DF05271}" type="datetime1">
              <a:rPr lang="en-US" smtClean="0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  H.Corporaal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E8F3D-14BC-4F75-A9B8-2361ACF8583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6422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/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Problem:  Get power in, get power out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Thermal Design Power (TDP)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Characterizes sustained power consumption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Used as target for power supply and cooling system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Lower than peak power (1.5X), higher than average power consumption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Clock rate can be reduced dynamically to limit power consumption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Energy per task is often a better measurement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191259-5CA4-4CB9-839E-587559D35F6C}" type="datetime1">
              <a:rPr lang="en-US" smtClean="0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  H.Corporaal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9E414-1DA8-4571-A918-C4D741822C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1729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Frequency and Power trends (of processors)</a:t>
            </a:r>
          </a:p>
        </p:txBody>
      </p:sp>
      <p:sp>
        <p:nvSpPr>
          <p:cNvPr id="7171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47B8E9-55D2-4687-9F6E-B980125CA69A}" type="datetime1">
              <a:rPr lang="en-US" smtClean="0"/>
              <a:pPr/>
              <a:t>11/16/2021</a:t>
            </a:fld>
            <a:endParaRPr lang="en-US"/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27BBA4-0D82-4C05-A053-0BE129E99B8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056" y="1073400"/>
            <a:ext cx="8306544" cy="57846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5536" y="1125538"/>
            <a:ext cx="3338264" cy="5111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kern="0"/>
              <a:t>Intel 80386 consumed ~ </a:t>
            </a:r>
            <a:r>
              <a:rPr lang="en-US" sz="2400" kern="0">
                <a:solidFill>
                  <a:srgbClr val="FF0000"/>
                </a:solidFill>
              </a:rPr>
              <a:t>2 W</a:t>
            </a:r>
          </a:p>
          <a:p>
            <a:pPr>
              <a:lnSpc>
                <a:spcPct val="90000"/>
              </a:lnSpc>
            </a:pPr>
            <a:r>
              <a:rPr lang="en-US" sz="2400" kern="0"/>
              <a:t>3.3 GHz Intel Core i7 consumes </a:t>
            </a:r>
            <a:r>
              <a:rPr lang="en-US" sz="2400" kern="0">
                <a:solidFill>
                  <a:srgbClr val="FF0000"/>
                </a:solidFill>
              </a:rPr>
              <a:t>130 W</a:t>
            </a:r>
          </a:p>
          <a:p>
            <a:pPr>
              <a:lnSpc>
                <a:spcPct val="90000"/>
              </a:lnSpc>
            </a:pPr>
            <a:r>
              <a:rPr lang="en-US" sz="2400" kern="0"/>
              <a:t>Heat must be dissipated from small area:1.5 x 1.5 cm chip</a:t>
            </a:r>
          </a:p>
          <a:p>
            <a:pPr>
              <a:lnSpc>
                <a:spcPct val="90000"/>
              </a:lnSpc>
            </a:pPr>
            <a:endParaRPr lang="en-US" sz="2400" kern="0"/>
          </a:p>
          <a:p>
            <a:pPr>
              <a:lnSpc>
                <a:spcPct val="90000"/>
              </a:lnSpc>
            </a:pPr>
            <a:r>
              <a:rPr lang="en-US" sz="2400" kern="0"/>
              <a:t>This is about the limit of what can be cooled by air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4004284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/ Energy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8000" y="1143000"/>
            <a:ext cx="11607800" cy="5334000"/>
          </a:xfrm>
        </p:spPr>
        <p:txBody>
          <a:bodyPr/>
          <a:lstStyle/>
          <a:p>
            <a:r>
              <a:rPr lang="en-US"/>
              <a:t>Energy E = P*t   </a:t>
            </a:r>
            <a:br>
              <a:rPr lang="en-US"/>
            </a:br>
            <a:r>
              <a:rPr lang="en-US" sz="2800" i="1"/>
              <a:t>(power P, execution time t)</a:t>
            </a:r>
            <a:endParaRPr lang="en-US" i="1"/>
          </a:p>
          <a:p>
            <a:r>
              <a:rPr lang="en-US"/>
              <a:t>P = P</a:t>
            </a:r>
            <a:r>
              <a:rPr lang="en-US" baseline="-25000"/>
              <a:t>static</a:t>
            </a:r>
            <a:r>
              <a:rPr lang="en-US"/>
              <a:t> + P</a:t>
            </a:r>
            <a:r>
              <a:rPr lang="en-US" baseline="-25000"/>
              <a:t>dynamic</a:t>
            </a:r>
            <a:r>
              <a:rPr lang="en-US"/>
              <a:t> </a:t>
            </a:r>
          </a:p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static</a:t>
            </a:r>
            <a:r>
              <a:rPr lang="en-US"/>
              <a:t>: leakage ~ chip area (i.e. linear in the amount of chip area)</a:t>
            </a:r>
          </a:p>
          <a:p>
            <a:r>
              <a:rPr lang="en-US">
                <a:solidFill>
                  <a:schemeClr val="accent2"/>
                </a:solidFill>
              </a:rPr>
              <a:t>dynamic</a:t>
            </a:r>
            <a:r>
              <a:rPr lang="en-US"/>
              <a:t>: switching (0-&gt;1 or 1-&gt;0)</a:t>
            </a:r>
          </a:p>
          <a:p>
            <a:pPr lvl="1"/>
            <a:r>
              <a:rPr lang="en-US"/>
              <a:t>P</a:t>
            </a:r>
            <a:r>
              <a:rPr lang="en-US" baseline="-25000"/>
              <a:t>dynamic</a:t>
            </a:r>
            <a:r>
              <a:rPr lang="en-US"/>
              <a:t> = ½ </a:t>
            </a:r>
            <a:r>
              <a:rPr lang="el-GR"/>
              <a:t>α</a:t>
            </a:r>
            <a:r>
              <a:rPr lang="en-US"/>
              <a:t> f C V</a:t>
            </a:r>
            <a:r>
              <a:rPr lang="en-US" baseline="-25000"/>
              <a:t>dd</a:t>
            </a:r>
            <a:r>
              <a:rPr lang="en-US" baseline="30000"/>
              <a:t>2       </a:t>
            </a:r>
            <a:r>
              <a:rPr lang="en-US" sz="1800"/>
              <a:t>(</a:t>
            </a:r>
            <a:r>
              <a:rPr lang="el-GR" sz="1800"/>
              <a:t>α</a:t>
            </a:r>
            <a:r>
              <a:rPr lang="en-US" sz="1800"/>
              <a:t> = activity (0..1), f = frequency, C=switching capacity, V</a:t>
            </a:r>
            <a:r>
              <a:rPr lang="en-US" sz="1800" baseline="-25000"/>
              <a:t>dd</a:t>
            </a:r>
            <a:r>
              <a:rPr lang="en-US" sz="1800"/>
              <a:t> supply voltage) </a:t>
            </a:r>
            <a:endParaRPr lang="en-US" baseline="30000"/>
          </a:p>
          <a:p>
            <a:pPr lvl="1"/>
            <a:endParaRPr lang="en-US" baseline="30000"/>
          </a:p>
          <a:p>
            <a:pPr lvl="1"/>
            <a:r>
              <a:rPr lang="en-US"/>
              <a:t>E</a:t>
            </a:r>
            <a:r>
              <a:rPr lang="en-US" baseline="-25000"/>
              <a:t>dynamic</a:t>
            </a:r>
            <a:r>
              <a:rPr lang="en-US"/>
              <a:t> = ½ </a:t>
            </a:r>
            <a:r>
              <a:rPr lang="el-GR"/>
              <a:t>α</a:t>
            </a:r>
            <a:r>
              <a:rPr lang="en-US"/>
              <a:t> C V</a:t>
            </a:r>
            <a:r>
              <a:rPr lang="en-US" baseline="-25000"/>
              <a:t>dd</a:t>
            </a:r>
            <a:r>
              <a:rPr lang="en-US" baseline="30000"/>
              <a:t>2</a:t>
            </a:r>
          </a:p>
          <a:p>
            <a:r>
              <a:rPr lang="en-US"/>
              <a:t>Reducing clock rate reduces power, not energy (</a:t>
            </a:r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why not?)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539058-7018-4FA1-A3AE-54993DF05271}" type="datetime1">
              <a:rPr lang="en-US" smtClean="0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  H.Corporaal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E8F3D-14BC-4F75-A9B8-2361ACF8583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8425" y="98425"/>
          <a:ext cx="7112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Packager Shell Object" showAsIcon="1" r:id="rId3" imgW="711000" imgH="359640" progId="Package">
                  <p:embed/>
                </p:oleObj>
              </mc:Choice>
              <mc:Fallback>
                <p:oleObj name="Packager Shell Object" showAsIcon="1" r:id="rId3" imgW="711000" imgH="3596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711200" cy="36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2400"/>
            <a:ext cx="4429125" cy="2324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15400" y="2514600"/>
            <a:ext cx="1927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/>
              <a:t>Power vs Energy</a:t>
            </a:r>
          </a:p>
        </p:txBody>
      </p:sp>
    </p:spTree>
    <p:extLst>
      <p:ext uri="{BB962C8B-B14F-4D97-AF65-F5344CB8AC3E}">
        <p14:creationId xmlns:p14="http://schemas.microsoft.com/office/powerpoint/2010/main" val="2966763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Static Power Consumption / Leakage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Can be upto 50% of total power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/>
              <a:t>Leakage = I</a:t>
            </a:r>
            <a:r>
              <a:rPr lang="en-US" baseline="-25000"/>
              <a:t>static</a:t>
            </a:r>
            <a:r>
              <a:rPr lang="en-US"/>
              <a:t> x V</a:t>
            </a:r>
            <a:r>
              <a:rPr lang="en-US" baseline="-25000"/>
              <a:t>dd</a:t>
            </a:r>
          </a:p>
          <a:p>
            <a:pPr>
              <a:lnSpc>
                <a:spcPct val="90000"/>
              </a:lnSpc>
            </a:pPr>
            <a:r>
              <a:rPr lang="en-US"/>
              <a:t>Scales </a:t>
            </a:r>
            <a:r>
              <a:rPr lang="en-US" dirty="0"/>
              <a:t>with number </a:t>
            </a:r>
            <a:r>
              <a:rPr lang="en-US"/>
              <a:t>of transistors</a:t>
            </a:r>
            <a:br>
              <a:rPr lang="en-US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To reduce:  </a:t>
            </a:r>
            <a:r>
              <a:rPr lang="en-US" b="1">
                <a:solidFill>
                  <a:srgbClr val="00B050"/>
                </a:solidFill>
              </a:rPr>
              <a:t>power gating</a:t>
            </a:r>
            <a:r>
              <a:rPr lang="en-US"/>
              <a:t>: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219200"/>
            <a:ext cx="5153111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5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is the energy / power going?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191259-5CA4-4CB9-839E-587559D35F6C}" type="datetime1">
              <a:rPr lang="en-US" smtClean="0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  H.Corporaal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9E414-1DA8-4571-A918-C4D741822C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192" y="2180172"/>
            <a:ext cx="8627616" cy="3733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20992" y="1225132"/>
            <a:ext cx="2631490" cy="461665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/>
              <a:t>Static power ~ Area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2192" y="1225132"/>
            <a:ext cx="4633833" cy="461665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/>
              <a:t>Dynamic power ~ Switching energy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4068192" y="1758532"/>
            <a:ext cx="199008" cy="398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8030592" y="1758532"/>
            <a:ext cx="199008" cy="398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0077B3-254B-4991-9EF1-9B50D3430261}"/>
              </a:ext>
            </a:extLst>
          </p:cNvPr>
          <p:cNvSpPr txBox="1"/>
          <p:nvPr/>
        </p:nvSpPr>
        <p:spPr>
          <a:xfrm>
            <a:off x="381000" y="5913972"/>
            <a:ext cx="1127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>
                <a:solidFill>
                  <a:srgbClr val="230EBC"/>
                </a:solidFill>
              </a:rPr>
              <a:t>Note</a:t>
            </a:r>
            <a:r>
              <a:rPr lang="en-US" sz="2000" i="1"/>
              <a:t>: these numbers are of course technology and implementation dependent; don’t take them too literaly</a:t>
            </a:r>
          </a:p>
          <a:p>
            <a:r>
              <a:rPr lang="en-US" sz="2000" i="1"/>
              <a:t>Figure:  Horowitz: “Computing’s Energy Problem (and what we can do about it)”, ISSCC 2014</a:t>
            </a:r>
            <a:endParaRPr lang="nl-NL" sz="2000" i="1"/>
          </a:p>
        </p:txBody>
      </p:sp>
    </p:spTree>
    <p:extLst>
      <p:ext uri="{BB962C8B-B14F-4D97-AF65-F5344CB8AC3E}">
        <p14:creationId xmlns:p14="http://schemas.microsoft.com/office/powerpoint/2010/main" val="785979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power reduction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8000" y="1143000"/>
            <a:ext cx="5283200" cy="5334000"/>
          </a:xfrm>
        </p:spPr>
        <p:txBody>
          <a:bodyPr/>
          <a:lstStyle/>
          <a:p>
            <a:r>
              <a:rPr lang="en-US"/>
              <a:t>Reduce switching </a:t>
            </a:r>
            <a:br>
              <a:rPr lang="en-US"/>
            </a:br>
            <a:r>
              <a:rPr lang="en-US"/>
              <a:t>(dynamic) energy by</a:t>
            </a:r>
            <a:br>
              <a:rPr lang="en-US"/>
            </a:br>
            <a:r>
              <a:rPr lang="en-US" b="1">
                <a:solidFill>
                  <a:schemeClr val="accent2"/>
                </a:solidFill>
              </a:rPr>
              <a:t>clock gating</a:t>
            </a:r>
            <a:r>
              <a:rPr lang="en-US"/>
              <a:t>: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191259-5CA4-4CB9-839E-587559D35F6C}" type="datetime1">
              <a:rPr lang="en-US" smtClean="0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  H.Corporaal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9E414-1DA8-4571-A918-C4D741822C8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329472"/>
            <a:ext cx="6248400" cy="494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60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317610"/>
            <a:ext cx="8851799" cy="4163624"/>
          </a:xfrm>
          <a:prstGeom prst="rect">
            <a:avLst/>
          </a:prstGeom>
        </p:spPr>
      </p:pic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power reduction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143000"/>
            <a:ext cx="113792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Dynamic</a:t>
            </a:r>
            <a:r>
              <a:rPr lang="en-US" b="1"/>
              <a:t> </a:t>
            </a:r>
            <a:r>
              <a:rPr lang="en-US"/>
              <a:t>Voltage-Frequency Scaling (DVFS)</a:t>
            </a:r>
          </a:p>
          <a:p>
            <a:pPr lvl="1">
              <a:lnSpc>
                <a:spcPct val="90000"/>
              </a:lnSpc>
            </a:pPr>
            <a:r>
              <a:rPr lang="en-US"/>
              <a:t>lower voltage&amp;frequency when compute load is low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>
            <a:off x="8229600" y="26670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248400" y="2971800"/>
            <a:ext cx="152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06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6683864-DC7E-4DBA-B4E5-82B643A1BCFF}" type="datetime1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9F45D8-F1BD-4BDF-96CF-870662CC4EF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Lecture overview</a:t>
            </a:r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Trends</a:t>
            </a:r>
          </a:p>
          <a:p>
            <a:pPr eaLnBrk="1" hangingPunct="1"/>
            <a:r>
              <a:rPr lang="en-US" b="1"/>
              <a:t>Computing classes</a:t>
            </a:r>
          </a:p>
          <a:p>
            <a:pPr lvl="1" eaLnBrk="1" hangingPunct="1"/>
            <a:r>
              <a:rPr lang="en-US" b="1"/>
              <a:t>a little history</a:t>
            </a:r>
          </a:p>
          <a:p>
            <a:pPr eaLnBrk="1" hangingPunct="1"/>
            <a:r>
              <a:rPr lang="en-US"/>
              <a:t>Cost</a:t>
            </a:r>
          </a:p>
          <a:p>
            <a:pPr eaLnBrk="1" hangingPunct="1"/>
            <a:r>
              <a:rPr lang="en-US"/>
              <a:t>Performance measurement</a:t>
            </a:r>
          </a:p>
          <a:p>
            <a:pPr lvl="1" eaLnBrk="1" hangingPunct="1"/>
            <a:r>
              <a:rPr lang="en-US"/>
              <a:t>Benchmarks</a:t>
            </a:r>
          </a:p>
          <a:p>
            <a:pPr lvl="1" eaLnBrk="1" hangingPunct="1"/>
            <a:r>
              <a:rPr lang="en-US"/>
              <a:t>Metrics</a:t>
            </a:r>
          </a:p>
          <a:p>
            <a:pPr eaLnBrk="1" hangingPunct="1"/>
            <a:r>
              <a:rPr lang="en-US"/>
              <a:t>Dependability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049492-44AE-4515-8CB8-CBED61459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0"/>
            <a:ext cx="2767476" cy="276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045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Classes of 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rgbClr val="230EBC"/>
                </a:solidFill>
              </a:rPr>
              <a:t>Personal Mobile Device (PMD)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E.g. smartphones, tablets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Emphasis on </a:t>
            </a:r>
            <a:r>
              <a:rPr lang="en-US" sz="2000" b="1"/>
              <a:t>energy efficiency </a:t>
            </a:r>
            <a:r>
              <a:rPr lang="en-US" sz="2000"/>
              <a:t>(battery life time) and real-time (short latency)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230EBC"/>
                </a:solidFill>
              </a:rPr>
              <a:t>Desktop Computing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Emphasis on </a:t>
            </a:r>
            <a:r>
              <a:rPr lang="en-US" sz="2000" b="1"/>
              <a:t>price-performance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230EBC"/>
                </a:solidFill>
              </a:rPr>
              <a:t>Servers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Emphasis on </a:t>
            </a:r>
            <a:r>
              <a:rPr lang="en-US" sz="2000" b="1"/>
              <a:t>availability, scalability, throughput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230EBC"/>
                </a:solidFill>
              </a:rPr>
              <a:t>Clusters / Warehouse Scale Computers / Clouds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Used for “Software as a Service (SaaS)”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Emphasis on </a:t>
            </a:r>
            <a:r>
              <a:rPr lang="en-US" sz="2000" b="1"/>
              <a:t>availability and price-performance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Sub-class:  Supercomputers, emphasis:  floating-point performance and fast internal networks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230EBC"/>
                </a:solidFill>
              </a:rPr>
              <a:t>Internet of Things/Embedded Computers (on the IoT Edge)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Emphasis:  </a:t>
            </a:r>
            <a:r>
              <a:rPr lang="en-US" sz="2000" b="1"/>
              <a:t>price and energy efficiency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191259-5CA4-4CB9-839E-587559D35F6C}" type="datetime1">
              <a:rPr lang="en-US" smtClean="0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  H.Corporaal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9E414-1DA8-4571-A918-C4D741822C8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61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6683864-DC7E-4DBA-B4E5-82B643A1BCFF}" type="datetime1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9F45D8-F1BD-4BDF-96CF-870662CC4EF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Lecture overview</a:t>
            </a:r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/>
              <a:t>Trends</a:t>
            </a:r>
          </a:p>
          <a:p>
            <a:pPr lvl="1" eaLnBrk="1" hangingPunct="1"/>
            <a:r>
              <a:rPr lang="en-US" sz="2400" b="1"/>
              <a:t>Performance increase</a:t>
            </a:r>
          </a:p>
          <a:p>
            <a:pPr lvl="1" eaLnBrk="1" hangingPunct="1"/>
            <a:r>
              <a:rPr lang="en-US" sz="2400" b="1"/>
              <a:t>Technology factors</a:t>
            </a:r>
          </a:p>
          <a:p>
            <a:pPr lvl="1" eaLnBrk="1" hangingPunct="1"/>
            <a:r>
              <a:rPr lang="en-US" sz="2400" b="1"/>
              <a:t>Bandwith vs Latency</a:t>
            </a:r>
          </a:p>
          <a:p>
            <a:pPr lvl="1" eaLnBrk="1" hangingPunct="1"/>
            <a:r>
              <a:rPr lang="en-US" sz="2400" b="1"/>
              <a:t>Power and Energy</a:t>
            </a:r>
          </a:p>
          <a:p>
            <a:pPr eaLnBrk="1" hangingPunct="1"/>
            <a:r>
              <a:rPr lang="en-US"/>
              <a:t>Computing classes and a little history</a:t>
            </a:r>
          </a:p>
          <a:p>
            <a:pPr eaLnBrk="1" hangingPunct="1"/>
            <a:r>
              <a:rPr lang="en-US"/>
              <a:t>Cost</a:t>
            </a:r>
          </a:p>
          <a:p>
            <a:pPr eaLnBrk="1" hangingPunct="1"/>
            <a:r>
              <a:rPr lang="en-US"/>
              <a:t>Performance measurement</a:t>
            </a:r>
          </a:p>
          <a:p>
            <a:pPr eaLnBrk="1" hangingPunct="1"/>
            <a:r>
              <a:rPr lang="en-US"/>
              <a:t>Dependability</a:t>
            </a:r>
          </a:p>
          <a:p>
            <a:pPr eaLnBrk="1" hangingPunct="1"/>
            <a:r>
              <a:rPr lang="en-US" b="1"/>
              <a:t>Material, H&amp;P: Ch1, completely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049492-44AE-4515-8CB8-CBED61459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600" y="0"/>
            <a:ext cx="3224676" cy="32246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65A5B7-6F48-44BC-ABE3-B3061E2D3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036" y="4191000"/>
            <a:ext cx="1978702" cy="2438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little history: Earliest </a:t>
            </a:r>
            <a:r>
              <a:rPr lang="en-US" dirty="0"/>
              <a:t>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Mechanical</a:t>
            </a:r>
          </a:p>
          <a:p>
            <a:pPr lvl="1"/>
            <a:r>
              <a:rPr lang="en-US" dirty="0"/>
              <a:t>Charles Babbage: Difference Engines</a:t>
            </a:r>
          </a:p>
          <a:p>
            <a:endParaRPr lang="en-US">
              <a:solidFill>
                <a:srgbClr val="00B050"/>
              </a:solidFill>
            </a:endParaRPr>
          </a:p>
          <a:p>
            <a:r>
              <a:rPr lang="en-US">
                <a:solidFill>
                  <a:srgbClr val="00B050"/>
                </a:solidFill>
              </a:rPr>
              <a:t>Electro-Mechanical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/>
              <a:t>Konrad </a:t>
            </a:r>
            <a:r>
              <a:rPr lang="en-US" dirty="0" err="1"/>
              <a:t>Zuse's</a:t>
            </a:r>
            <a:r>
              <a:rPr lang="en-US" dirty="0"/>
              <a:t> Z1, Z2, Z3</a:t>
            </a:r>
          </a:p>
          <a:p>
            <a:endParaRPr lang="en-US">
              <a:solidFill>
                <a:srgbClr val="00B050"/>
              </a:solidFill>
            </a:endParaRPr>
          </a:p>
          <a:p>
            <a:r>
              <a:rPr lang="en-US">
                <a:solidFill>
                  <a:srgbClr val="00B050"/>
                </a:solidFill>
              </a:rPr>
              <a:t>Electronic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/>
              <a:t>ENIAC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191259-5CA4-4CB9-839E-587559D35F6C}" type="datetime1">
              <a:rPr lang="en-US" smtClean="0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  H.Corporaal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9E414-1DA8-4571-A918-C4D741822C8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219200"/>
            <a:ext cx="4419600" cy="441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91400" y="6019800"/>
            <a:ext cx="4346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 of Difference Engine 1, </a:t>
            </a:r>
            <a:r>
              <a:rPr lang="en-US" dirty="0">
                <a:solidFill>
                  <a:srgbClr val="230EBC"/>
                </a:solidFill>
              </a:rPr>
              <a:t>1832</a:t>
            </a:r>
          </a:p>
        </p:txBody>
      </p:sp>
    </p:spTree>
    <p:extLst>
      <p:ext uri="{BB962C8B-B14F-4D97-AF65-F5344CB8AC3E}">
        <p14:creationId xmlns:p14="http://schemas.microsoft.com/office/powerpoint/2010/main" val="2915244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242" y="1676400"/>
            <a:ext cx="5680865" cy="495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Mechanical: </a:t>
            </a:r>
            <a:r>
              <a:rPr lang="en-US"/>
              <a:t>Difference Engine </a:t>
            </a:r>
            <a:r>
              <a:rPr lang="en-US" dirty="0"/>
              <a:t>no.2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Science museums (California/London 2002)</a:t>
            </a:r>
            <a:endParaRPr lang="en-US" sz="2800" dirty="0"/>
          </a:p>
          <a:p>
            <a:r>
              <a:rPr lang="en-US" sz="2800" dirty="0"/>
              <a:t>Compute values of </a:t>
            </a:r>
            <a:br>
              <a:rPr lang="en-US" sz="2800" dirty="0"/>
            </a:br>
            <a:r>
              <a:rPr lang="en-US" sz="2800" dirty="0"/>
              <a:t>polynomial functions</a:t>
            </a:r>
            <a:br>
              <a:rPr lang="en-US" sz="2800" dirty="0"/>
            </a:br>
            <a:r>
              <a:rPr lang="en-US" sz="2800" dirty="0"/>
              <a:t>using finite differences</a:t>
            </a:r>
          </a:p>
          <a:p>
            <a:r>
              <a:rPr lang="en-US" sz="2800" dirty="0"/>
              <a:t>Smaller version</a:t>
            </a:r>
            <a:br>
              <a:rPr lang="en-US" sz="2800" dirty="0"/>
            </a:br>
            <a:r>
              <a:rPr lang="en-US" sz="2800" dirty="0"/>
              <a:t>no.0 in </a:t>
            </a:r>
            <a:r>
              <a:rPr lang="en-US" sz="2800" dirty="0">
                <a:solidFill>
                  <a:srgbClr val="230EBC"/>
                </a:solidFill>
              </a:rPr>
              <a:t>1822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191259-5CA4-4CB9-839E-587559D35F6C}" type="datetime1">
              <a:rPr lang="en-US" smtClean="0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  H.Corporaal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9E414-1DA8-4571-A918-C4D741822C8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125615"/>
            <a:ext cx="3312160" cy="248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4556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Electro-Mechanical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143000"/>
            <a:ext cx="3759200" cy="4724400"/>
          </a:xfrm>
        </p:spPr>
        <p:txBody>
          <a:bodyPr/>
          <a:lstStyle/>
          <a:p>
            <a:r>
              <a:rPr lang="en-US"/>
              <a:t>Zuse Z3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1941</a:t>
            </a:r>
          </a:p>
          <a:p>
            <a:r>
              <a:rPr lang="en-US" dirty="0"/>
              <a:t>1400 </a:t>
            </a:r>
            <a:r>
              <a:rPr lang="en-US" dirty="0" err="1"/>
              <a:t>relais</a:t>
            </a:r>
            <a:endParaRPr lang="en-US" dirty="0"/>
          </a:p>
          <a:p>
            <a:r>
              <a:rPr lang="en-US" dirty="0"/>
              <a:t>Museum </a:t>
            </a:r>
            <a:r>
              <a:rPr lang="en-US" dirty="0" err="1"/>
              <a:t>Munchen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191259-5CA4-4CB9-839E-587559D35F6C}" type="datetime1">
              <a:rPr lang="en-US" smtClean="0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  H.Corporaal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9E414-1DA8-4571-A918-C4D741822C8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87878"/>
            <a:ext cx="7826829" cy="587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5127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ENIAC: Electronic Numerical Integrator And Computer, 1946</a:t>
            </a:r>
          </a:p>
        </p:txBody>
      </p:sp>
      <p:sp>
        <p:nvSpPr>
          <p:cNvPr id="921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3781BC45-9379-42CE-8FA8-652BC676BC4F}" type="datetime1">
              <a:rPr lang="en-US" smtClean="0"/>
              <a:pPr/>
              <a:t>11/16/2021</a:t>
            </a:fld>
            <a:endParaRPr lang="en-US"/>
          </a:p>
        </p:txBody>
      </p:sp>
      <p:sp>
        <p:nvSpPr>
          <p:cNvPr id="921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20E21-05B4-4FC9-85A3-7F83BFF0992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222" name="Picture 5" descr="eniac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838200"/>
            <a:ext cx="7467600" cy="572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4366D7-ECD0-4DDE-982C-5A429B5B9DA6}"/>
              </a:ext>
            </a:extLst>
          </p:cNvPr>
          <p:cNvSpPr txBox="1"/>
          <p:nvPr/>
        </p:nvSpPr>
        <p:spPr>
          <a:xfrm>
            <a:off x="508000" y="1828800"/>
            <a:ext cx="3273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First electronic computer</a:t>
            </a:r>
            <a:endParaRPr lang="nl-NL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VLSI Developments: Technology Improvement</a:t>
            </a:r>
            <a:endParaRPr lang="en-US" dirty="0"/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1946: ENIAC electronic numerical integrator and computer</a:t>
            </a:r>
          </a:p>
          <a:p>
            <a:r>
              <a:rPr lang="en-US" dirty="0"/>
              <a:t>Floor area</a:t>
            </a:r>
          </a:p>
          <a:p>
            <a:pPr lvl="1"/>
            <a:r>
              <a:rPr lang="en-US" dirty="0"/>
              <a:t>140 m2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Performance</a:t>
            </a:r>
          </a:p>
          <a:p>
            <a:pPr lvl="1"/>
            <a:r>
              <a:rPr lang="en-US" dirty="0"/>
              <a:t>multiplication of two 10-digit numbers in 2 </a:t>
            </a:r>
            <a:r>
              <a:rPr lang="en-US" dirty="0" err="1"/>
              <a:t>ms</a:t>
            </a:r>
            <a:endParaRPr lang="en-US" dirty="0"/>
          </a:p>
          <a:p>
            <a:r>
              <a:rPr lang="en-US" dirty="0"/>
              <a:t>Power</a:t>
            </a:r>
          </a:p>
          <a:p>
            <a:pPr lvl="1"/>
            <a:r>
              <a:rPr lang="en-US" dirty="0"/>
              <a:t>160 </a:t>
            </a:r>
            <a:r>
              <a:rPr lang="en-US" dirty="0" err="1"/>
              <a:t>KWatt</a:t>
            </a:r>
            <a:endParaRPr lang="en-US" dirty="0"/>
          </a:p>
        </p:txBody>
      </p:sp>
      <p:sp>
        <p:nvSpPr>
          <p:cNvPr id="1024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Today: High Performance microprocessor</a:t>
            </a:r>
          </a:p>
          <a:p>
            <a:r>
              <a:rPr lang="en-US" dirty="0"/>
              <a:t>Chip area</a:t>
            </a:r>
          </a:p>
          <a:p>
            <a:pPr lvl="1"/>
            <a:r>
              <a:rPr lang="en-US"/>
              <a:t> 100-600 </a:t>
            </a:r>
            <a:r>
              <a:rPr lang="en-US" dirty="0"/>
              <a:t>mm2 (for multi-core)</a:t>
            </a:r>
          </a:p>
          <a:p>
            <a:r>
              <a:rPr lang="en-US" dirty="0"/>
              <a:t>Board area</a:t>
            </a:r>
          </a:p>
          <a:p>
            <a:pPr lvl="1"/>
            <a:r>
              <a:rPr lang="en-US" dirty="0"/>
              <a:t> 200 cm2; improvement of 10</a:t>
            </a:r>
            <a:r>
              <a:rPr lang="en-US" baseline="30000" dirty="0"/>
              <a:t>4</a:t>
            </a:r>
          </a:p>
          <a:p>
            <a:r>
              <a:rPr lang="en-US" dirty="0"/>
              <a:t>Performance: </a:t>
            </a:r>
          </a:p>
          <a:p>
            <a:pPr lvl="1"/>
            <a:r>
              <a:rPr lang="en-US" dirty="0"/>
              <a:t>64-bit multiply in </a:t>
            </a:r>
            <a:r>
              <a:rPr lang="en-US"/>
              <a:t>O(10) ps; </a:t>
            </a:r>
            <a:r>
              <a:rPr lang="en-US" dirty="0"/>
              <a:t>improvement </a:t>
            </a:r>
            <a:r>
              <a:rPr lang="en-US"/>
              <a:t>of 10</a:t>
            </a:r>
            <a:r>
              <a:rPr lang="en-US" baseline="30000" dirty="0"/>
              <a:t>8</a:t>
            </a:r>
          </a:p>
          <a:p>
            <a:r>
              <a:rPr lang="en-US" dirty="0"/>
              <a:t>Power</a:t>
            </a:r>
          </a:p>
          <a:p>
            <a:pPr lvl="1"/>
            <a:r>
              <a:rPr lang="en-US"/>
              <a:t>O(20) </a:t>
            </a:r>
            <a:r>
              <a:rPr lang="en-US" dirty="0"/>
              <a:t>Watt; improvement ~8000</a:t>
            </a:r>
          </a:p>
          <a:p>
            <a:r>
              <a:rPr lang="en-US" dirty="0"/>
              <a:t>And: cost reduction!!</a:t>
            </a:r>
          </a:p>
        </p:txBody>
      </p:sp>
      <p:sp>
        <p:nvSpPr>
          <p:cNvPr id="10242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3BC652C3-D9D3-427E-8B29-33AC591F36C1}" type="datetime1">
              <a:rPr lang="en-US" smtClean="0"/>
              <a:pPr/>
              <a:t>11/16/2021</a:t>
            </a:fld>
            <a:endParaRPr lang="en-US"/>
          </a:p>
        </p:txBody>
      </p:sp>
      <p:sp>
        <p:nvSpPr>
          <p:cNvPr id="1024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1024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D2B0-1E1C-4928-A6C4-91D6950A063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249" name="Line 6"/>
          <p:cNvSpPr>
            <a:spLocks noChangeShapeType="1"/>
          </p:cNvSpPr>
          <p:nvPr/>
        </p:nvSpPr>
        <p:spPr bwMode="auto">
          <a:xfrm>
            <a:off x="6096000" y="1219200"/>
            <a:ext cx="0" cy="4800600"/>
          </a:xfrm>
          <a:prstGeom prst="line">
            <a:avLst/>
          </a:prstGeom>
          <a:noFill/>
          <a:ln w="76200" cmpd="tri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0" name="Picture 2" descr="Image result for 19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09800"/>
            <a:ext cx="1765648" cy="171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2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6683864-DC7E-4DBA-B4E5-82B643A1BCFF}" type="datetime1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9F45D8-F1BD-4BDF-96CF-870662CC4EF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Lecture overview</a:t>
            </a:r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Trends</a:t>
            </a:r>
          </a:p>
          <a:p>
            <a:pPr eaLnBrk="1" hangingPunct="1"/>
            <a:r>
              <a:rPr lang="en-US"/>
              <a:t>Computing classes</a:t>
            </a:r>
          </a:p>
          <a:p>
            <a:pPr eaLnBrk="1" hangingPunct="1"/>
            <a:r>
              <a:rPr lang="en-US" b="1"/>
              <a:t>Cost</a:t>
            </a:r>
          </a:p>
          <a:p>
            <a:pPr lvl="1" eaLnBrk="1" hangingPunct="1"/>
            <a:r>
              <a:rPr lang="en-US" b="1"/>
              <a:t>wafer</a:t>
            </a:r>
          </a:p>
          <a:p>
            <a:pPr lvl="1" eaLnBrk="1" hangingPunct="1"/>
            <a:r>
              <a:rPr lang="en-US" b="1"/>
              <a:t>IC price, die yield</a:t>
            </a:r>
          </a:p>
          <a:p>
            <a:pPr lvl="1" eaLnBrk="1" hangingPunct="1"/>
            <a:r>
              <a:rPr lang="en-US" b="1"/>
              <a:t>final product price</a:t>
            </a:r>
          </a:p>
          <a:p>
            <a:pPr eaLnBrk="1" hangingPunct="1"/>
            <a:r>
              <a:rPr lang="en-US"/>
              <a:t>Performance measurement</a:t>
            </a:r>
          </a:p>
          <a:p>
            <a:pPr lvl="1" eaLnBrk="1" hangingPunct="1"/>
            <a:r>
              <a:rPr lang="en-US"/>
              <a:t>Benchmarks</a:t>
            </a:r>
          </a:p>
          <a:p>
            <a:pPr lvl="1" eaLnBrk="1" hangingPunct="1"/>
            <a:r>
              <a:rPr lang="en-US"/>
              <a:t>Metrics</a:t>
            </a:r>
          </a:p>
          <a:p>
            <a:pPr eaLnBrk="1" hangingPunct="1"/>
            <a:r>
              <a:rPr lang="en-US"/>
              <a:t>Dependability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049492-44AE-4515-8CB8-CBED61459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1076" y="0"/>
            <a:ext cx="22352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3306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8D8AFFC-93C4-4BB1-B4A6-485AC682137E}" type="datetime1">
              <a:rPr lang="en-US" smtClean="0"/>
              <a:pPr/>
              <a:t>11/16/2021</a:t>
            </a:fld>
            <a:endParaRPr lang="en-US"/>
          </a:p>
        </p:txBody>
      </p:sp>
      <p:sp>
        <p:nvSpPr>
          <p:cNvPr id="17411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1741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DC0CAA-0371-4476-9304-E667C649A74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8” MIPS64 R20K wafer (564 dies)</a:t>
            </a:r>
          </a:p>
        </p:txBody>
      </p:sp>
      <p:pic>
        <p:nvPicPr>
          <p:cNvPr id="17414" name="Picture 3" descr="Ch1-fig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15254"/>
          <a:stretch>
            <a:fillRect/>
          </a:stretch>
        </p:blipFill>
        <p:spPr>
          <a:xfrm>
            <a:off x="6858000" y="1752600"/>
            <a:ext cx="4589463" cy="4495800"/>
          </a:xfrm>
          <a:noFill/>
        </p:spPr>
      </p:pic>
      <p:pic>
        <p:nvPicPr>
          <p:cNvPr id="17415" name="Picture 4" descr="SingleCrystalSiliconIngo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429000" y="4312918"/>
            <a:ext cx="3581400" cy="2479996"/>
          </a:xfrm>
          <a:noFill/>
        </p:spPr>
      </p:pic>
      <p:pic>
        <p:nvPicPr>
          <p:cNvPr id="17416" name="Picture 5" descr="_INGO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 t="12956"/>
          <a:stretch>
            <a:fillRect/>
          </a:stretch>
        </p:blipFill>
        <p:spPr>
          <a:xfrm>
            <a:off x="228600" y="2057400"/>
            <a:ext cx="2974975" cy="2465387"/>
          </a:xfrm>
          <a:noFill/>
        </p:spPr>
      </p:pic>
      <p:sp>
        <p:nvSpPr>
          <p:cNvPr id="17417" name="Text Box 6"/>
          <p:cNvSpPr txBox="1">
            <a:spLocks noChangeArrowheads="1"/>
          </p:cNvSpPr>
          <p:nvPr/>
        </p:nvSpPr>
        <p:spPr bwMode="auto">
          <a:xfrm>
            <a:off x="1524000" y="1066800"/>
            <a:ext cx="3714478" cy="95410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dirty="0"/>
              <a:t>Drawing single-crystal</a:t>
            </a:r>
            <a:br>
              <a:rPr lang="en-US" sz="2800" dirty="0"/>
            </a:br>
            <a:r>
              <a:rPr lang="en-US" sz="2800" dirty="0"/>
              <a:t>Si ingot from furnace….</a:t>
            </a:r>
          </a:p>
        </p:txBody>
      </p:sp>
      <p:sp>
        <p:nvSpPr>
          <p:cNvPr id="17418" name="Text Box 7"/>
          <p:cNvSpPr txBox="1">
            <a:spLocks noChangeArrowheads="1"/>
          </p:cNvSpPr>
          <p:nvPr/>
        </p:nvSpPr>
        <p:spPr bwMode="auto">
          <a:xfrm>
            <a:off x="6222479" y="1112837"/>
            <a:ext cx="5791970" cy="52322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/>
              <a:t>Then, slice into wafers and pattern it…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What's the price of an IC ?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B5E3-CEA3-4284-A30A-ED6B85B19E8B}" type="datetime1">
              <a:rPr lang="en-US" smtClean="0"/>
              <a:pPr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E414-1DA8-4571-A918-C4D741822C8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12800" y="1143000"/>
            <a:ext cx="11379200" cy="53340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                   Die </a:t>
            </a:r>
            <a:r>
              <a:rPr lang="en-US" dirty="0"/>
              <a:t>cost   +   Testing cost   +   Packaging cost</a:t>
            </a:r>
          </a:p>
          <a:p>
            <a:pPr marL="0" indent="0">
              <a:buNone/>
            </a:pPr>
            <a:r>
              <a:rPr lang="en-US" dirty="0"/>
              <a:t>                                         Final test yield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b="1" dirty="0">
                <a:solidFill>
                  <a:srgbClr val="00B050"/>
                </a:solidFill>
              </a:rPr>
              <a:t>Final test yield</a:t>
            </a:r>
            <a:r>
              <a:rPr lang="en-US" dirty="0"/>
              <a:t> = fraction of packaged dies which pass</a:t>
            </a:r>
            <a:br>
              <a:rPr lang="en-US" dirty="0"/>
            </a:br>
            <a:r>
              <a:rPr lang="en-US" dirty="0"/>
              <a:t>			     the final testing state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/>
              <a:t>      Wafer </a:t>
            </a:r>
            <a:r>
              <a:rPr lang="en-US" dirty="0"/>
              <a:t>cost</a:t>
            </a:r>
          </a:p>
          <a:p>
            <a:pPr marL="0" indent="0">
              <a:buNone/>
            </a:pPr>
            <a:r>
              <a:rPr lang="en-US" dirty="0"/>
              <a:t> 		   Dies per Wafer  *  Die </a:t>
            </a:r>
            <a:r>
              <a:rPr lang="en-US"/>
              <a:t>yield   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V="1">
            <a:off x="2819400" y="1656726"/>
            <a:ext cx="7555000" cy="1967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990600" y="1371600"/>
            <a:ext cx="18646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IC cost</a:t>
            </a:r>
            <a:r>
              <a:rPr lang="en-US" sz="3200" dirty="0"/>
              <a:t>  =</a:t>
            </a: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3124200" y="5181600"/>
            <a:ext cx="434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5" name="TextBox 14"/>
          <p:cNvSpPr txBox="1"/>
          <p:nvPr/>
        </p:nvSpPr>
        <p:spPr>
          <a:xfrm>
            <a:off x="990600" y="4800600"/>
            <a:ext cx="2004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Die cost  =</a:t>
            </a:r>
          </a:p>
        </p:txBody>
      </p:sp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8763000" y="4114800"/>
            <a:ext cx="2700796" cy="2449559"/>
            <a:chOff x="3112" y="2728"/>
            <a:chExt cx="952" cy="952"/>
          </a:xfrm>
        </p:grpSpPr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3112" y="2728"/>
              <a:ext cx="904" cy="95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8" descr="Light upward diagonal"/>
            <p:cNvSpPr>
              <a:spLocks noChangeArrowheads="1"/>
            </p:cNvSpPr>
            <p:nvPr/>
          </p:nvSpPr>
          <p:spPr bwMode="auto">
            <a:xfrm>
              <a:off x="3496" y="2920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9" descr="Light upward diagonal"/>
            <p:cNvSpPr>
              <a:spLocks noChangeArrowheads="1"/>
            </p:cNvSpPr>
            <p:nvPr/>
          </p:nvSpPr>
          <p:spPr bwMode="auto">
            <a:xfrm>
              <a:off x="3688" y="2920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3112" y="2920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1" descr="Light upward diagonal"/>
            <p:cNvSpPr>
              <a:spLocks noChangeArrowheads="1"/>
            </p:cNvSpPr>
            <p:nvPr/>
          </p:nvSpPr>
          <p:spPr bwMode="auto">
            <a:xfrm>
              <a:off x="3304" y="2920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3880" y="2920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3" descr="Light upward diagonal"/>
            <p:cNvSpPr>
              <a:spLocks noChangeArrowheads="1"/>
            </p:cNvSpPr>
            <p:nvPr/>
          </p:nvSpPr>
          <p:spPr bwMode="auto">
            <a:xfrm>
              <a:off x="3496" y="3112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4" descr="Light upward diagonal"/>
            <p:cNvSpPr>
              <a:spLocks noChangeArrowheads="1"/>
            </p:cNvSpPr>
            <p:nvPr/>
          </p:nvSpPr>
          <p:spPr bwMode="auto">
            <a:xfrm>
              <a:off x="3688" y="3112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3112" y="3112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16" descr="Light upward diagonal"/>
            <p:cNvSpPr>
              <a:spLocks noChangeArrowheads="1"/>
            </p:cNvSpPr>
            <p:nvPr/>
          </p:nvSpPr>
          <p:spPr bwMode="auto">
            <a:xfrm>
              <a:off x="3304" y="3112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3880" y="3112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18" descr="Light upward diagonal"/>
            <p:cNvSpPr>
              <a:spLocks noChangeArrowheads="1"/>
            </p:cNvSpPr>
            <p:nvPr/>
          </p:nvSpPr>
          <p:spPr bwMode="auto">
            <a:xfrm>
              <a:off x="3496" y="3304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19" descr="Light upward diagonal"/>
            <p:cNvSpPr>
              <a:spLocks noChangeArrowheads="1"/>
            </p:cNvSpPr>
            <p:nvPr/>
          </p:nvSpPr>
          <p:spPr bwMode="auto">
            <a:xfrm>
              <a:off x="3688" y="3304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3112" y="3304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21" descr="Light upward diagonal"/>
            <p:cNvSpPr>
              <a:spLocks noChangeArrowheads="1"/>
            </p:cNvSpPr>
            <p:nvPr/>
          </p:nvSpPr>
          <p:spPr bwMode="auto">
            <a:xfrm>
              <a:off x="3304" y="3304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3880" y="3304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3496" y="3496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3688" y="3496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3112" y="3496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>
              <a:off x="3304" y="3496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27"/>
            <p:cNvSpPr>
              <a:spLocks noChangeArrowheads="1"/>
            </p:cNvSpPr>
            <p:nvPr/>
          </p:nvSpPr>
          <p:spPr bwMode="auto">
            <a:xfrm>
              <a:off x="3880" y="3496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28"/>
            <p:cNvSpPr>
              <a:spLocks noChangeArrowheads="1"/>
            </p:cNvSpPr>
            <p:nvPr/>
          </p:nvSpPr>
          <p:spPr bwMode="auto">
            <a:xfrm>
              <a:off x="3496" y="2728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29"/>
            <p:cNvSpPr>
              <a:spLocks noChangeArrowheads="1"/>
            </p:cNvSpPr>
            <p:nvPr/>
          </p:nvSpPr>
          <p:spPr bwMode="auto">
            <a:xfrm>
              <a:off x="3688" y="2728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0"/>
            <p:cNvSpPr>
              <a:spLocks noChangeArrowheads="1"/>
            </p:cNvSpPr>
            <p:nvPr/>
          </p:nvSpPr>
          <p:spPr bwMode="auto">
            <a:xfrm>
              <a:off x="3112" y="2728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1"/>
            <p:cNvSpPr>
              <a:spLocks noChangeArrowheads="1"/>
            </p:cNvSpPr>
            <p:nvPr/>
          </p:nvSpPr>
          <p:spPr bwMode="auto">
            <a:xfrm>
              <a:off x="3304" y="2728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2"/>
            <p:cNvSpPr>
              <a:spLocks noChangeArrowheads="1"/>
            </p:cNvSpPr>
            <p:nvPr/>
          </p:nvSpPr>
          <p:spPr bwMode="auto">
            <a:xfrm>
              <a:off x="3880" y="2728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677400" y="3657600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Dies per wafer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Die yield</a:t>
            </a:r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0" y="1143000"/>
            <a:ext cx="11379200" cy="5334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Die yield: fraction of good dies on </a:t>
            </a:r>
            <a:r>
              <a:rPr lang="en-US"/>
              <a:t>a wafer</a:t>
            </a:r>
          </a:p>
          <a:p>
            <a:endParaRPr lang="en-US"/>
          </a:p>
          <a:p>
            <a:r>
              <a:rPr lang="en-US"/>
              <a:t>Bose-Einstein formula:</a:t>
            </a:r>
          </a:p>
          <a:p>
            <a:pPr lvl="1"/>
            <a:r>
              <a:rPr lang="en-US" b="1">
                <a:solidFill>
                  <a:srgbClr val="230EBC"/>
                </a:solidFill>
              </a:rPr>
              <a:t>Die yield</a:t>
            </a:r>
            <a:r>
              <a:rPr lang="en-US">
                <a:solidFill>
                  <a:srgbClr val="230EBC"/>
                </a:solidFill>
              </a:rPr>
              <a:t> = Wafer yield * 1/(1+Defects per unit area * Die area)</a:t>
            </a:r>
            <a:r>
              <a:rPr lang="en-US" baseline="30000">
                <a:solidFill>
                  <a:srgbClr val="230EBC"/>
                </a:solidFill>
              </a:rPr>
              <a:t>N</a:t>
            </a:r>
            <a:br>
              <a:rPr lang="en-US" baseline="30000">
                <a:solidFill>
                  <a:srgbClr val="230EBC"/>
                </a:solidFill>
              </a:rPr>
            </a:br>
            <a:br>
              <a:rPr lang="en-US" baseline="30000">
                <a:solidFill>
                  <a:srgbClr val="230EBC"/>
                </a:solidFill>
              </a:rPr>
            </a:br>
            <a:r>
              <a:rPr lang="en-US" baseline="30000"/>
              <a:t>where:</a:t>
            </a:r>
            <a:endParaRPr lang="en-US"/>
          </a:p>
          <a:p>
            <a:pPr lvl="2"/>
            <a:r>
              <a:rPr lang="en-US"/>
              <a:t>Defects per unit area = 0.016-0.057 defects per square cm (2010)</a:t>
            </a:r>
          </a:p>
          <a:p>
            <a:pPr lvl="2"/>
            <a:r>
              <a:rPr lang="en-US"/>
              <a:t>N = process-complexity factor = 11.5-15.5 (40 nm, 2010)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1" name="Date Placeholder 5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01D9-583F-4184-91DB-A65E6485E1A5}" type="datetime1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E414-1DA8-4571-A918-C4D741822C8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What's the price of the final product ?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2"/>
                </a:solidFill>
              </a:rPr>
              <a:t>Component</a:t>
            </a:r>
            <a:r>
              <a:rPr lang="en-US" sz="2800" dirty="0"/>
              <a:t> Costs</a:t>
            </a:r>
          </a:p>
          <a:p>
            <a:r>
              <a:rPr lang="en-US" sz="2800" dirty="0">
                <a:solidFill>
                  <a:srgbClr val="00B050"/>
                </a:solidFill>
              </a:rPr>
              <a:t>Direct Costs</a:t>
            </a:r>
            <a:r>
              <a:rPr lang="en-US" sz="2800" dirty="0"/>
              <a:t> (add 25% to 40%) </a:t>
            </a:r>
          </a:p>
          <a:p>
            <a:pPr lvl="1"/>
            <a:r>
              <a:rPr lang="en-US" sz="2400" dirty="0"/>
              <a:t>recurring costs: labor, purchasing, warranty</a:t>
            </a:r>
          </a:p>
          <a:p>
            <a:r>
              <a:rPr lang="en-US" sz="2800" dirty="0">
                <a:solidFill>
                  <a:srgbClr val="FF0000"/>
                </a:solidFill>
              </a:rPr>
              <a:t>Gross Margin</a:t>
            </a:r>
            <a:r>
              <a:rPr lang="en-US" sz="2800" dirty="0"/>
              <a:t> (add 82% to 186%) </a:t>
            </a:r>
          </a:p>
          <a:p>
            <a:pPr lvl="1"/>
            <a:r>
              <a:rPr lang="en-US" sz="2400" dirty="0"/>
              <a:t>nonrecurring costs: R&amp;D, marketing, sales, equipment maintenance, rental, financing cost, pretax profits, taxes</a:t>
            </a:r>
          </a:p>
          <a:p>
            <a:r>
              <a:rPr lang="en-US" sz="2800" dirty="0">
                <a:solidFill>
                  <a:srgbClr val="FFC000"/>
                </a:solidFill>
              </a:rPr>
              <a:t>Average Discount</a:t>
            </a:r>
            <a:r>
              <a:rPr lang="en-US" sz="2800" dirty="0"/>
              <a:t> to get List Price (add 33% to 66%): </a:t>
            </a:r>
          </a:p>
          <a:p>
            <a:pPr lvl="1"/>
            <a:r>
              <a:rPr lang="en-US" sz="2400" dirty="0"/>
              <a:t>volume discounts and/or retailer markup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2B96C-AA52-478B-A6C3-169D5810D6F7}" type="datetime1">
              <a:rPr lang="en-US" smtClean="0"/>
              <a:pPr/>
              <a:t>11/16/2021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E414-1DA8-4571-A918-C4D741822C8C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20484" name="Group 23"/>
          <p:cNvGrpSpPr>
            <a:grpSpLocks/>
          </p:cNvGrpSpPr>
          <p:nvPr/>
        </p:nvGrpSpPr>
        <p:grpSpPr bwMode="auto">
          <a:xfrm>
            <a:off x="6324600" y="4495800"/>
            <a:ext cx="5562600" cy="2362200"/>
            <a:chOff x="1474" y="3355"/>
            <a:chExt cx="3463" cy="1453"/>
          </a:xfrm>
        </p:grpSpPr>
        <p:grpSp>
          <p:nvGrpSpPr>
            <p:cNvPr id="20485" name="Group 4"/>
            <p:cNvGrpSpPr>
              <a:grpSpLocks/>
            </p:cNvGrpSpPr>
            <p:nvPr/>
          </p:nvGrpSpPr>
          <p:grpSpPr bwMode="auto">
            <a:xfrm>
              <a:off x="3008" y="4411"/>
              <a:ext cx="886" cy="397"/>
              <a:chOff x="2470" y="3609"/>
              <a:chExt cx="886" cy="397"/>
            </a:xfrm>
          </p:grpSpPr>
          <p:sp>
            <p:nvSpPr>
              <p:cNvPr id="20502" name="Rectangle 5"/>
              <p:cNvSpPr>
                <a:spLocks noChangeArrowheads="1"/>
              </p:cNvSpPr>
              <p:nvPr/>
            </p:nvSpPr>
            <p:spPr bwMode="auto">
              <a:xfrm>
                <a:off x="2500" y="3628"/>
                <a:ext cx="856" cy="3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3" name="Rectangle 6"/>
              <p:cNvSpPr>
                <a:spLocks noChangeArrowheads="1"/>
              </p:cNvSpPr>
              <p:nvPr/>
            </p:nvSpPr>
            <p:spPr bwMode="auto">
              <a:xfrm>
                <a:off x="2470" y="3609"/>
                <a:ext cx="871" cy="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Component</a:t>
                </a:r>
              </a:p>
              <a:p>
                <a:pPr algn="ctr" eaLnBrk="0" hangingPunct="0"/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Cost</a:t>
                </a:r>
              </a:p>
            </p:txBody>
          </p:sp>
        </p:grpSp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>
              <a:off x="3038" y="4286"/>
              <a:ext cx="856" cy="17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7" name="Rectangle 8"/>
            <p:cNvSpPr>
              <a:spLocks noChangeArrowheads="1"/>
            </p:cNvSpPr>
            <p:nvPr/>
          </p:nvSpPr>
          <p:spPr bwMode="auto">
            <a:xfrm>
              <a:off x="2987" y="4282"/>
              <a:ext cx="95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chemeClr val="accent1"/>
                  </a:solidFill>
                  <a:latin typeface="Arial" charset="0"/>
                </a:rPr>
                <a:t>Direct Cost</a:t>
              </a:r>
            </a:p>
          </p:txBody>
        </p:sp>
        <p:grpSp>
          <p:nvGrpSpPr>
            <p:cNvPr id="20488" name="Group 9"/>
            <p:cNvGrpSpPr>
              <a:grpSpLocks/>
            </p:cNvGrpSpPr>
            <p:nvPr/>
          </p:nvGrpSpPr>
          <p:grpSpPr bwMode="auto">
            <a:xfrm>
              <a:off x="3038" y="3857"/>
              <a:ext cx="856" cy="410"/>
              <a:chOff x="2500" y="3055"/>
              <a:chExt cx="856" cy="410"/>
            </a:xfrm>
          </p:grpSpPr>
          <p:sp>
            <p:nvSpPr>
              <p:cNvPr id="20500" name="Rectangle 10"/>
              <p:cNvSpPr>
                <a:spLocks noChangeArrowheads="1"/>
              </p:cNvSpPr>
              <p:nvPr/>
            </p:nvSpPr>
            <p:spPr bwMode="auto">
              <a:xfrm>
                <a:off x="2500" y="3070"/>
                <a:ext cx="856" cy="39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1" name="Rectangle 11"/>
              <p:cNvSpPr>
                <a:spLocks noChangeArrowheads="1"/>
              </p:cNvSpPr>
              <p:nvPr/>
            </p:nvSpPr>
            <p:spPr bwMode="auto">
              <a:xfrm>
                <a:off x="2621" y="3055"/>
                <a:ext cx="565" cy="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CC3300"/>
                    </a:solidFill>
                    <a:latin typeface="Arial" charset="0"/>
                  </a:rPr>
                  <a:t>Gross</a:t>
                </a:r>
              </a:p>
              <a:p>
                <a:pPr algn="ctr" eaLnBrk="0" hangingPunct="0"/>
                <a:r>
                  <a:rPr lang="en-US" sz="1600" b="1">
                    <a:solidFill>
                      <a:srgbClr val="CC3300"/>
                    </a:solidFill>
                    <a:latin typeface="Arial" charset="0"/>
                  </a:rPr>
                  <a:t>Margin</a:t>
                </a:r>
              </a:p>
            </p:txBody>
          </p:sp>
        </p:grpSp>
        <p:grpSp>
          <p:nvGrpSpPr>
            <p:cNvPr id="20489" name="Group 12"/>
            <p:cNvGrpSpPr>
              <a:grpSpLocks/>
            </p:cNvGrpSpPr>
            <p:nvPr/>
          </p:nvGrpSpPr>
          <p:grpSpPr bwMode="auto">
            <a:xfrm>
              <a:off x="3038" y="3458"/>
              <a:ext cx="856" cy="419"/>
              <a:chOff x="2500" y="2656"/>
              <a:chExt cx="856" cy="419"/>
            </a:xfrm>
          </p:grpSpPr>
          <p:sp>
            <p:nvSpPr>
              <p:cNvPr id="20498" name="Rectangle 13"/>
              <p:cNvSpPr>
                <a:spLocks noChangeArrowheads="1"/>
              </p:cNvSpPr>
              <p:nvPr/>
            </p:nvSpPr>
            <p:spPr bwMode="auto">
              <a:xfrm>
                <a:off x="2500" y="2671"/>
                <a:ext cx="856" cy="4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9" name="Rectangle 14"/>
              <p:cNvSpPr>
                <a:spLocks noChangeArrowheads="1"/>
              </p:cNvSpPr>
              <p:nvPr/>
            </p:nvSpPr>
            <p:spPr bwMode="auto">
              <a:xfrm>
                <a:off x="2552" y="2656"/>
                <a:ext cx="699" cy="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FE9B03"/>
                    </a:solidFill>
                    <a:latin typeface="Arial" charset="0"/>
                  </a:rPr>
                  <a:t>Average</a:t>
                </a:r>
              </a:p>
              <a:p>
                <a:pPr algn="ctr" eaLnBrk="0" hangingPunct="0"/>
                <a:r>
                  <a:rPr lang="en-US" sz="1600" b="1">
                    <a:solidFill>
                      <a:srgbClr val="FE9B03"/>
                    </a:solidFill>
                    <a:latin typeface="Arial" charset="0"/>
                  </a:rPr>
                  <a:t>Discount</a:t>
                </a:r>
              </a:p>
            </p:txBody>
          </p:sp>
        </p:grpSp>
        <p:sp>
          <p:nvSpPr>
            <p:cNvPr id="20490" name="Rectangle 15"/>
            <p:cNvSpPr>
              <a:spLocks noChangeArrowheads="1"/>
            </p:cNvSpPr>
            <p:nvPr/>
          </p:nvSpPr>
          <p:spPr bwMode="auto">
            <a:xfrm>
              <a:off x="1474" y="3787"/>
              <a:ext cx="125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r" eaLnBrk="0" hangingPunct="0"/>
              <a:r>
                <a:rPr lang="en-US" sz="1600" b="1">
                  <a:latin typeface="Arial" charset="0"/>
                </a:rPr>
                <a:t>Avg. Selling Price</a:t>
              </a:r>
            </a:p>
          </p:txBody>
        </p:sp>
        <p:sp>
          <p:nvSpPr>
            <p:cNvPr id="20491" name="Line 16"/>
            <p:cNvSpPr>
              <a:spLocks noChangeShapeType="1"/>
            </p:cNvSpPr>
            <p:nvPr/>
          </p:nvSpPr>
          <p:spPr bwMode="auto">
            <a:xfrm>
              <a:off x="2794" y="3898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Rectangle 17"/>
            <p:cNvSpPr>
              <a:spLocks noChangeArrowheads="1"/>
            </p:cNvSpPr>
            <p:nvPr/>
          </p:nvSpPr>
          <p:spPr bwMode="auto">
            <a:xfrm>
              <a:off x="1968" y="3355"/>
              <a:ext cx="73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 b="1">
                  <a:latin typeface="Arial" charset="0"/>
                </a:rPr>
                <a:t>List Price</a:t>
              </a:r>
            </a:p>
          </p:txBody>
        </p:sp>
        <p:sp>
          <p:nvSpPr>
            <p:cNvPr id="20493" name="Line 18"/>
            <p:cNvSpPr>
              <a:spLocks noChangeShapeType="1"/>
            </p:cNvSpPr>
            <p:nvPr/>
          </p:nvSpPr>
          <p:spPr bwMode="auto">
            <a:xfrm>
              <a:off x="2794" y="3466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Rectangle 19"/>
            <p:cNvSpPr>
              <a:spLocks noChangeArrowheads="1"/>
            </p:cNvSpPr>
            <p:nvPr/>
          </p:nvSpPr>
          <p:spPr bwMode="auto">
            <a:xfrm>
              <a:off x="3888" y="4464"/>
              <a:ext cx="1049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latin typeface="Arial" charset="0"/>
                </a:rPr>
                <a:t>15% to 33%</a:t>
              </a:r>
            </a:p>
          </p:txBody>
        </p:sp>
        <p:sp>
          <p:nvSpPr>
            <p:cNvPr id="20495" name="Rectangle 20"/>
            <p:cNvSpPr>
              <a:spLocks noChangeArrowheads="1"/>
            </p:cNvSpPr>
            <p:nvPr/>
          </p:nvSpPr>
          <p:spPr bwMode="auto">
            <a:xfrm>
              <a:off x="3888" y="4225"/>
              <a:ext cx="861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latin typeface="Arial" charset="0"/>
                </a:rPr>
                <a:t>6% to 8%</a:t>
              </a:r>
            </a:p>
          </p:txBody>
        </p:sp>
        <p:sp>
          <p:nvSpPr>
            <p:cNvPr id="20496" name="Rectangle 21"/>
            <p:cNvSpPr>
              <a:spLocks noChangeArrowheads="1"/>
            </p:cNvSpPr>
            <p:nvPr/>
          </p:nvSpPr>
          <p:spPr bwMode="auto">
            <a:xfrm>
              <a:off x="3888" y="3935"/>
              <a:ext cx="1049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latin typeface="Arial" charset="0"/>
                </a:rPr>
                <a:t>34% to 39%</a:t>
              </a:r>
            </a:p>
          </p:txBody>
        </p:sp>
        <p:sp>
          <p:nvSpPr>
            <p:cNvPr id="20497" name="Rectangle 22"/>
            <p:cNvSpPr>
              <a:spLocks noChangeArrowheads="1"/>
            </p:cNvSpPr>
            <p:nvPr/>
          </p:nvSpPr>
          <p:spPr bwMode="auto">
            <a:xfrm>
              <a:off x="3888" y="3504"/>
              <a:ext cx="1049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latin typeface="Arial" charset="0"/>
                </a:rPr>
                <a:t>25% to 40%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F2D4B93-0C5F-4945-A25A-79FCBE193299}" type="datetime1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C7F367-9D2F-4666-B41E-CE7198F1A45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Trends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143000"/>
            <a:ext cx="11684000" cy="5334000"/>
          </a:xfrm>
        </p:spPr>
        <p:txBody>
          <a:bodyPr/>
          <a:lstStyle/>
          <a:p>
            <a:pPr eaLnBrk="1" hangingPunct="1"/>
            <a:r>
              <a:rPr lang="en-US"/>
              <a:t>International Roadmap for Devices and Systems (IRDS)</a:t>
            </a:r>
            <a:br>
              <a:rPr lang="en-US"/>
            </a:br>
            <a:r>
              <a:rPr lang="en-US"/>
              <a:t>	</a:t>
            </a:r>
            <a:r>
              <a:rPr lang="en-US" sz="2000" i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en.</a:t>
            </a:r>
            <a:r>
              <a:rPr lang="en-US" sz="20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wikipedia</a:t>
            </a:r>
            <a:r>
              <a:rPr lang="en-US" sz="2000" i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.org/wiki/International_Roadmap_for_Devices_and_Systems</a:t>
            </a:r>
            <a:br>
              <a:rPr lang="en-US" sz="2800" i="1"/>
            </a:br>
            <a:r>
              <a:rPr lang="en-US" sz="2800" i="1"/>
              <a:t>	</a:t>
            </a:r>
            <a:r>
              <a:rPr lang="en-US" sz="2000" i="1"/>
              <a:t>https://irds.ieee.org</a:t>
            </a:r>
            <a:endParaRPr lang="en-US" sz="2400" i="1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before 2017 this was the ITRS roadmap,</a:t>
            </a:r>
            <a:br>
              <a:rPr lang="en-US"/>
            </a:br>
            <a:r>
              <a:rPr lang="en-US" sz="2800"/>
              <a:t>International </a:t>
            </a:r>
            <a:r>
              <a:rPr lang="en-US" sz="2800" dirty="0"/>
              <a:t>Technology </a:t>
            </a:r>
            <a:r>
              <a:rPr lang="en-US" sz="2800"/>
              <a:t>Roadmap Semiconductors</a:t>
            </a:r>
            <a:endParaRPr lang="en-US" dirty="0"/>
          </a:p>
        </p:txBody>
      </p:sp>
      <p:pic>
        <p:nvPicPr>
          <p:cNvPr id="3" name="Picture 2" descr="A picture containing text, electronics, circuit&#10;&#10;Description automatically generated">
            <a:extLst>
              <a:ext uri="{FF2B5EF4-FFF2-40B4-BE49-F238E27FC236}">
                <a16:creationId xmlns:a16="http://schemas.microsoft.com/office/drawing/2014/main" id="{A321D133-FF47-44CB-8870-19E0C4A1A2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667000"/>
            <a:ext cx="3390476" cy="165079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6683864-DC7E-4DBA-B4E5-82B643A1BCFF}" type="datetime1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9F45D8-F1BD-4BDF-96CF-870662CC4EF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Lecture overview</a:t>
            </a:r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Trends</a:t>
            </a:r>
          </a:p>
          <a:p>
            <a:pPr eaLnBrk="1" hangingPunct="1"/>
            <a:r>
              <a:rPr lang="en-US"/>
              <a:t>Computing classes</a:t>
            </a:r>
          </a:p>
          <a:p>
            <a:pPr eaLnBrk="1" hangingPunct="1"/>
            <a:r>
              <a:rPr lang="en-US"/>
              <a:t>Cost</a:t>
            </a:r>
          </a:p>
          <a:p>
            <a:pPr eaLnBrk="1" hangingPunct="1"/>
            <a:r>
              <a:rPr lang="en-US" b="1"/>
              <a:t>Performance measurement</a:t>
            </a:r>
          </a:p>
          <a:p>
            <a:pPr lvl="1" eaLnBrk="1" hangingPunct="1"/>
            <a:r>
              <a:rPr lang="en-US" b="1"/>
              <a:t>quantitative design principles</a:t>
            </a:r>
          </a:p>
          <a:p>
            <a:pPr lvl="1" eaLnBrk="1" hangingPunct="1"/>
            <a:r>
              <a:rPr lang="en-US" b="1"/>
              <a:t>Amdahl’s law, Gustafson’s law</a:t>
            </a:r>
          </a:p>
          <a:p>
            <a:pPr lvl="1" eaLnBrk="1" hangingPunct="1"/>
            <a:r>
              <a:rPr lang="en-US" b="1"/>
              <a:t>performance equation, CPI</a:t>
            </a:r>
          </a:p>
          <a:p>
            <a:pPr lvl="1" eaLnBrk="1" hangingPunct="1"/>
            <a:r>
              <a:rPr lang="en-US" b="1"/>
              <a:t>benchmarks, summarizing performance</a:t>
            </a:r>
          </a:p>
          <a:p>
            <a:pPr eaLnBrk="1" hangingPunct="1"/>
            <a:r>
              <a:rPr lang="en-US"/>
              <a:t>Dependability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049492-44AE-4515-8CB8-CBED61459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1076" y="0"/>
            <a:ext cx="22352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1669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Quantitative Principles of Design</a:t>
            </a:r>
          </a:p>
        </p:txBody>
      </p:sp>
      <p:sp>
        <p:nvSpPr>
          <p:cNvPr id="2201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08000" y="1828800"/>
            <a:ext cx="11379200" cy="4648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Take Advantage of Parallelism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Principle of Locality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Focus on the Common Case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E.g. common case supported by special hardware; uncommon cases in software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However, check </a:t>
            </a:r>
            <a:r>
              <a:rPr lang="en-US">
                <a:solidFill>
                  <a:srgbClr val="230EBC"/>
                </a:solidFill>
              </a:rPr>
              <a:t>Amdahl’s Law</a:t>
            </a:r>
            <a:r>
              <a:rPr lang="en-US"/>
              <a:t>, or </a:t>
            </a:r>
            <a:r>
              <a:rPr lang="en-US">
                <a:solidFill>
                  <a:srgbClr val="230EBC"/>
                </a:solidFill>
              </a:rPr>
              <a:t>Gustafson's Law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The Performance Equation</a:t>
            </a:r>
            <a:endParaRPr lang="en-US" dirty="0"/>
          </a:p>
        </p:txBody>
      </p:sp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0D423FA-6639-4248-A80E-E76039F70F1D}" type="datetime1">
              <a:rPr lang="en-US" smtClean="0"/>
              <a:pPr/>
              <a:t>11/16/2021</a:t>
            </a:fld>
            <a:endParaRPr lang="en-US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1942-7D46-4874-AC08-581CF4376A3F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364731-874B-42C7-9C43-ABBFA0B0B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1076" y="0"/>
            <a:ext cx="2235200" cy="223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0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0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0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0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0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0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Parallelism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066800"/>
            <a:ext cx="11379200" cy="5410200"/>
          </a:xfrm>
        </p:spPr>
        <p:txBody>
          <a:bodyPr/>
          <a:lstStyle/>
          <a:p>
            <a:r>
              <a:rPr lang="en-US"/>
              <a:t>Parallelism helps performance, ..... but also energy !!</a:t>
            </a:r>
          </a:p>
          <a:p>
            <a:pPr lvl="1"/>
            <a:r>
              <a:rPr lang="en-US"/>
              <a:t>having more performance allows to reduce Vdd (and frequency)</a:t>
            </a:r>
          </a:p>
          <a:p>
            <a:r>
              <a:rPr lang="en-US"/>
              <a:t>How </a:t>
            </a:r>
            <a:r>
              <a:rPr lang="en-US" dirty="0"/>
              <a:t>to improve performance?</a:t>
            </a:r>
          </a:p>
          <a:p>
            <a:pPr lvl="1"/>
            <a:r>
              <a:rPr lang="en-US"/>
              <a:t>Pipelining</a:t>
            </a:r>
            <a:r>
              <a:rPr lang="en-US" sz="2400" i="1"/>
              <a:t> (see next slides; other methods come later during the course)</a:t>
            </a:r>
            <a:endParaRPr lang="en-US" i="1"/>
          </a:p>
          <a:p>
            <a:pPr lvl="2"/>
            <a:r>
              <a:rPr lang="en-US"/>
              <a:t>single cycle throughput with multi-cycle latency (i.e. latency &gt; 1/throughput)</a:t>
            </a:r>
            <a:endParaRPr lang="en-US" dirty="0"/>
          </a:p>
          <a:p>
            <a:pPr lvl="1"/>
            <a:r>
              <a:rPr lang="en-US" dirty="0"/>
              <a:t>Powerful instructions</a:t>
            </a:r>
          </a:p>
          <a:p>
            <a:pPr lvl="2"/>
            <a:r>
              <a:rPr lang="en-US"/>
              <a:t>MD-technique: Multiple </a:t>
            </a:r>
            <a:r>
              <a:rPr lang="en-US" dirty="0"/>
              <a:t>D</a:t>
            </a:r>
            <a:r>
              <a:rPr lang="en-US"/>
              <a:t>ata </a:t>
            </a:r>
            <a:r>
              <a:rPr lang="en-US" dirty="0"/>
              <a:t>operands per operation</a:t>
            </a:r>
          </a:p>
          <a:p>
            <a:pPr lvl="2"/>
            <a:r>
              <a:rPr lang="en-US"/>
              <a:t>MO-technique: Multiple </a:t>
            </a:r>
            <a:r>
              <a:rPr lang="en-US" dirty="0"/>
              <a:t>O</a:t>
            </a:r>
            <a:r>
              <a:rPr lang="en-US"/>
              <a:t>perations </a:t>
            </a:r>
            <a:r>
              <a:rPr lang="en-US" dirty="0"/>
              <a:t>per instruction</a:t>
            </a:r>
          </a:p>
          <a:p>
            <a:pPr lvl="1"/>
            <a:r>
              <a:rPr lang="en-US" dirty="0"/>
              <a:t>Multiple </a:t>
            </a:r>
            <a:r>
              <a:rPr lang="en-US"/>
              <a:t>instruction issue</a:t>
            </a:r>
            <a:endParaRPr lang="en-US" dirty="0"/>
          </a:p>
          <a:p>
            <a:pPr lvl="2"/>
            <a:r>
              <a:rPr lang="en-US"/>
              <a:t>Issue more instructions per cycle in a single </a:t>
            </a:r>
            <a:r>
              <a:rPr lang="en-US" dirty="0"/>
              <a:t>instruction-program stream</a:t>
            </a:r>
          </a:p>
          <a:p>
            <a:pPr lvl="1"/>
            <a:r>
              <a:rPr lang="en-US"/>
              <a:t>Multiple (instruction) streams </a:t>
            </a:r>
            <a:r>
              <a:rPr lang="en-US" dirty="0"/>
              <a:t>(or programs, or tasks)</a:t>
            </a:r>
          </a:p>
        </p:txBody>
      </p:sp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20B2E561-A773-4216-80EA-B4BB288A9E84}" type="datetime1">
              <a:rPr lang="en-US" smtClean="0"/>
              <a:pPr/>
              <a:t>11/16/2021</a:t>
            </a:fld>
            <a:endParaRPr lang="en-US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407C-40B7-48B5-B888-285F686A4D9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5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5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5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Pipelined Instruction Execution</a:t>
            </a:r>
          </a:p>
        </p:txBody>
      </p:sp>
      <p:sp>
        <p:nvSpPr>
          <p:cNvPr id="2355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F8CDC-4DCD-49F8-9D57-BB133F91E376}" type="datetime1">
              <a:rPr lang="en-US" smtClean="0"/>
              <a:pPr/>
              <a:t>11/16/2021</a:t>
            </a:fld>
            <a:endParaRPr lang="en-US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C0A6-7A3D-459D-9DA5-B3360D1A55CB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23558" name="Group 3"/>
          <p:cNvGrpSpPr>
            <a:grpSpLocks/>
          </p:cNvGrpSpPr>
          <p:nvPr/>
        </p:nvGrpSpPr>
        <p:grpSpPr bwMode="auto">
          <a:xfrm>
            <a:off x="2043113" y="1066801"/>
            <a:ext cx="8515038" cy="5486400"/>
            <a:chOff x="327" y="806"/>
            <a:chExt cx="4806" cy="3130"/>
          </a:xfrm>
        </p:grpSpPr>
        <p:sp>
          <p:nvSpPr>
            <p:cNvPr id="23559" name="Rectangle 4"/>
            <p:cNvSpPr>
              <a:spLocks noChangeArrowheads="1"/>
            </p:cNvSpPr>
            <p:nvPr/>
          </p:nvSpPr>
          <p:spPr bwMode="auto">
            <a:xfrm>
              <a:off x="327" y="1392"/>
              <a:ext cx="246" cy="19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800" b="1" i="1">
                  <a:latin typeface="Comic Sans MS" pitchFamily="66" charset="0"/>
                </a:rPr>
                <a:t>I</a:t>
              </a:r>
            </a:p>
            <a:p>
              <a:pPr algn="ctr" eaLnBrk="0" hangingPunct="0"/>
              <a:r>
                <a:rPr lang="en-US" sz="1800" b="1" i="1">
                  <a:latin typeface="Comic Sans MS" pitchFamily="66" charset="0"/>
                </a:rPr>
                <a:t>n</a:t>
              </a:r>
            </a:p>
            <a:p>
              <a:pPr algn="ctr" eaLnBrk="0" hangingPunct="0"/>
              <a:r>
                <a:rPr lang="en-US" sz="1800" b="1" i="1">
                  <a:latin typeface="Comic Sans MS" pitchFamily="66" charset="0"/>
                </a:rPr>
                <a:t>s</a:t>
              </a:r>
            </a:p>
            <a:p>
              <a:pPr algn="ctr" eaLnBrk="0" hangingPunct="0"/>
              <a:r>
                <a:rPr lang="en-US" sz="1800" b="1" i="1">
                  <a:latin typeface="Comic Sans MS" pitchFamily="66" charset="0"/>
                </a:rPr>
                <a:t>t</a:t>
              </a:r>
            </a:p>
            <a:p>
              <a:pPr algn="ctr" eaLnBrk="0" hangingPunct="0"/>
              <a:r>
                <a:rPr lang="en-US" sz="1800" b="1" i="1">
                  <a:latin typeface="Comic Sans MS" pitchFamily="66" charset="0"/>
                </a:rPr>
                <a:t>r.</a:t>
              </a:r>
            </a:p>
            <a:p>
              <a:pPr algn="ctr" eaLnBrk="0" hangingPunct="0"/>
              <a:endParaRPr lang="en-US" sz="1800" b="1" i="1">
                <a:latin typeface="Comic Sans MS" pitchFamily="66" charset="0"/>
              </a:endParaRPr>
            </a:p>
            <a:p>
              <a:pPr algn="ctr" eaLnBrk="0" hangingPunct="0"/>
              <a:r>
                <a:rPr lang="en-US" sz="1800" b="1" i="1">
                  <a:latin typeface="Comic Sans MS" pitchFamily="66" charset="0"/>
                </a:rPr>
                <a:t>O</a:t>
              </a:r>
            </a:p>
            <a:p>
              <a:pPr algn="ctr" eaLnBrk="0" hangingPunct="0"/>
              <a:r>
                <a:rPr lang="en-US" sz="1800" b="1" i="1">
                  <a:latin typeface="Comic Sans MS" pitchFamily="66" charset="0"/>
                </a:rPr>
                <a:t>r</a:t>
              </a:r>
            </a:p>
            <a:p>
              <a:pPr algn="ctr" eaLnBrk="0" hangingPunct="0"/>
              <a:r>
                <a:rPr lang="en-US" sz="1800" b="1" i="1">
                  <a:latin typeface="Comic Sans MS" pitchFamily="66" charset="0"/>
                </a:rPr>
                <a:t>d</a:t>
              </a:r>
            </a:p>
            <a:p>
              <a:pPr algn="ctr" eaLnBrk="0" hangingPunct="0"/>
              <a:r>
                <a:rPr lang="en-US" sz="1800" b="1" i="1">
                  <a:latin typeface="Comic Sans MS" pitchFamily="66" charset="0"/>
                </a:rPr>
                <a:t>e</a:t>
              </a:r>
            </a:p>
            <a:p>
              <a:pPr algn="ctr" eaLnBrk="0" hangingPunct="0"/>
              <a:r>
                <a:rPr lang="en-US" sz="1800" b="1" i="1">
                  <a:latin typeface="Comic Sans MS" pitchFamily="66" charset="0"/>
                </a:rPr>
                <a:t>r</a:t>
              </a:r>
            </a:p>
          </p:txBody>
        </p:sp>
        <p:sp>
          <p:nvSpPr>
            <p:cNvPr id="23560" name="Line 5"/>
            <p:cNvSpPr>
              <a:spLocks noChangeShapeType="1"/>
            </p:cNvSpPr>
            <p:nvPr/>
          </p:nvSpPr>
          <p:spPr bwMode="auto">
            <a:xfrm>
              <a:off x="672" y="1440"/>
              <a:ext cx="0" cy="19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1" name="Rectangle 6"/>
            <p:cNvSpPr>
              <a:spLocks noChangeArrowheads="1"/>
            </p:cNvSpPr>
            <p:nvPr/>
          </p:nvSpPr>
          <p:spPr bwMode="auto">
            <a:xfrm>
              <a:off x="2151" y="806"/>
              <a:ext cx="1496" cy="229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1800" i="1">
                  <a:latin typeface="Comic Sans MS" pitchFamily="66" charset="0"/>
                </a:rPr>
                <a:t>Time (clock cycles)</a:t>
              </a:r>
            </a:p>
          </p:txBody>
        </p:sp>
        <p:sp>
          <p:nvSpPr>
            <p:cNvPr id="23562" name="Rectangle 7"/>
            <p:cNvSpPr>
              <a:spLocks noChangeArrowheads="1"/>
            </p:cNvSpPr>
            <p:nvPr/>
          </p:nvSpPr>
          <p:spPr bwMode="auto">
            <a:xfrm>
              <a:off x="792" y="828"/>
              <a:ext cx="912" cy="18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3" name="Line 8"/>
            <p:cNvSpPr>
              <a:spLocks noChangeShapeType="1"/>
            </p:cNvSpPr>
            <p:nvPr/>
          </p:nvSpPr>
          <p:spPr bwMode="auto">
            <a:xfrm>
              <a:off x="816" y="1056"/>
              <a:ext cx="4144" cy="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564" name="Group 9"/>
            <p:cNvGrpSpPr>
              <a:grpSpLocks/>
            </p:cNvGrpSpPr>
            <p:nvPr/>
          </p:nvGrpSpPr>
          <p:grpSpPr bwMode="auto">
            <a:xfrm>
              <a:off x="1093" y="1440"/>
              <a:ext cx="2446" cy="441"/>
              <a:chOff x="1961" y="1200"/>
              <a:chExt cx="1911" cy="441"/>
            </a:xfrm>
          </p:grpSpPr>
          <p:grpSp>
            <p:nvGrpSpPr>
              <p:cNvPr id="23682" name="Group 10"/>
              <p:cNvGrpSpPr>
                <a:grpSpLocks noChangeAspect="1"/>
              </p:cNvGrpSpPr>
              <p:nvPr/>
            </p:nvGrpSpPr>
            <p:grpSpPr bwMode="auto">
              <a:xfrm>
                <a:off x="2429" y="1304"/>
                <a:ext cx="221" cy="233"/>
                <a:chOff x="1374" y="528"/>
                <a:chExt cx="480" cy="432"/>
              </a:xfrm>
            </p:grpSpPr>
            <p:grpSp>
              <p:nvGrpSpPr>
                <p:cNvPr id="23711" name="Group 11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3713" name="Rectangle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14" name="Rectangle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3712" name="Text Box 1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400" y="574"/>
                  <a:ext cx="432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23683" name="Line 15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4" name="Line 16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85" name="Group 17"/>
              <p:cNvGrpSpPr>
                <a:grpSpLocks noChangeAspect="1"/>
              </p:cNvGrpSpPr>
              <p:nvPr/>
            </p:nvGrpSpPr>
            <p:grpSpPr bwMode="auto">
              <a:xfrm>
                <a:off x="2851" y="1235"/>
                <a:ext cx="199" cy="371"/>
                <a:chOff x="2991" y="411"/>
                <a:chExt cx="359" cy="768"/>
              </a:xfrm>
            </p:grpSpPr>
            <p:sp>
              <p:nvSpPr>
                <p:cNvPr id="23707" name="AutoShape 18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487 h 21600"/>
                    <a:gd name="T14" fmla="*/ 17100 w 21600"/>
                    <a:gd name="T15" fmla="*/ 1711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3708" name="AutoShape 19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9" name="Freeform 20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>
                    <a:gd name="T0" fmla="*/ 0 w 384"/>
                    <a:gd name="T1" fmla="*/ 3 h 288"/>
                    <a:gd name="T2" fmla="*/ 6 w 384"/>
                    <a:gd name="T3" fmla="*/ 0 h 288"/>
                    <a:gd name="T4" fmla="*/ 13 w 384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384"/>
                    <a:gd name="T10" fmla="*/ 0 h 288"/>
                    <a:gd name="T11" fmla="*/ 384 w 38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0" name="Text Box 21"/>
                <p:cNvSpPr txBox="1">
                  <a:spLocks noChangeAspect="1" noChangeArrowheads="1"/>
                </p:cNvSpPr>
                <p:nvPr/>
              </p:nvSpPr>
              <p:spPr bwMode="auto">
                <a:xfrm rot="16200000">
                  <a:off x="2939" y="640"/>
                  <a:ext cx="579" cy="219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23686" name="Line 22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7" name="Line 23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88" name="Group 24"/>
              <p:cNvGrpSpPr>
                <a:grpSpLocks noChangeAspect="1"/>
              </p:cNvGrpSpPr>
              <p:nvPr/>
            </p:nvGrpSpPr>
            <p:grpSpPr bwMode="auto">
              <a:xfrm>
                <a:off x="3207" y="1305"/>
                <a:ext cx="277" cy="232"/>
                <a:chOff x="3852" y="576"/>
                <a:chExt cx="599" cy="480"/>
              </a:xfrm>
            </p:grpSpPr>
            <p:sp>
              <p:nvSpPr>
                <p:cNvPr id="23705" name="Rectangle 25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3706" name="Text Box 2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52" y="627"/>
                  <a:ext cx="599" cy="32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23689" name="Freeform 27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>
                  <a:gd name="T0" fmla="*/ 0 w 816"/>
                  <a:gd name="T1" fmla="*/ 0 h 384"/>
                  <a:gd name="T2" fmla="*/ 0 w 816"/>
                  <a:gd name="T3" fmla="*/ 5 h 384"/>
                  <a:gd name="T4" fmla="*/ 3 w 816"/>
                  <a:gd name="T5" fmla="*/ 5 h 384"/>
                  <a:gd name="T6" fmla="*/ 3 w 816"/>
                  <a:gd name="T7" fmla="*/ 2 h 384"/>
                  <a:gd name="T8" fmla="*/ 4 w 816"/>
                  <a:gd name="T9" fmla="*/ 2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6"/>
                  <a:gd name="T16" fmla="*/ 0 h 384"/>
                  <a:gd name="T17" fmla="*/ 816 w 816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0" name="Line 28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1" name="Line 29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92" name="Group 30"/>
              <p:cNvGrpSpPr>
                <a:grpSpLocks noChangeAspect="1"/>
              </p:cNvGrpSpPr>
              <p:nvPr/>
            </p:nvGrpSpPr>
            <p:grpSpPr bwMode="auto">
              <a:xfrm>
                <a:off x="1961" y="1305"/>
                <a:ext cx="292" cy="232"/>
                <a:chOff x="1122" y="576"/>
                <a:chExt cx="631" cy="480"/>
              </a:xfrm>
            </p:grpSpPr>
            <p:sp>
              <p:nvSpPr>
                <p:cNvPr id="23703" name="Rectangl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3704" name="Text Box 3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122" y="627"/>
                  <a:ext cx="631" cy="32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23693" name="Group 33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23699" name="Rectangl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0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1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2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694" name="Group 38"/>
              <p:cNvGrpSpPr>
                <a:grpSpLocks noChangeAspect="1"/>
              </p:cNvGrpSpPr>
              <p:nvPr/>
            </p:nvGrpSpPr>
            <p:grpSpPr bwMode="auto">
              <a:xfrm flipH="1">
                <a:off x="3649" y="1296"/>
                <a:ext cx="223" cy="233"/>
                <a:chOff x="1374" y="528"/>
                <a:chExt cx="480" cy="432"/>
              </a:xfrm>
            </p:grpSpPr>
            <p:grpSp>
              <p:nvGrpSpPr>
                <p:cNvPr id="23695" name="Group 39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3697" name="Rectangle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698" name="Rectangle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3696" name="Text Box 4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96" y="574"/>
                  <a:ext cx="428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  <p:grpSp>
          <p:nvGrpSpPr>
            <p:cNvPr id="23565" name="Group 43"/>
            <p:cNvGrpSpPr>
              <a:grpSpLocks/>
            </p:cNvGrpSpPr>
            <p:nvPr/>
          </p:nvGrpSpPr>
          <p:grpSpPr bwMode="auto">
            <a:xfrm>
              <a:off x="1631" y="2016"/>
              <a:ext cx="2446" cy="441"/>
              <a:chOff x="1961" y="1200"/>
              <a:chExt cx="1911" cy="441"/>
            </a:xfrm>
          </p:grpSpPr>
          <p:grpSp>
            <p:nvGrpSpPr>
              <p:cNvPr id="23649" name="Group 44"/>
              <p:cNvGrpSpPr>
                <a:grpSpLocks noChangeAspect="1"/>
              </p:cNvGrpSpPr>
              <p:nvPr/>
            </p:nvGrpSpPr>
            <p:grpSpPr bwMode="auto">
              <a:xfrm>
                <a:off x="2429" y="1304"/>
                <a:ext cx="221" cy="233"/>
                <a:chOff x="1374" y="528"/>
                <a:chExt cx="480" cy="432"/>
              </a:xfrm>
            </p:grpSpPr>
            <p:grpSp>
              <p:nvGrpSpPr>
                <p:cNvPr id="23678" name="Group 45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3680" name="Rectangle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681" name="Rectangle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3679" name="Text Box 4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400" y="574"/>
                  <a:ext cx="432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23650" name="Line 49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1" name="Line 50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52" name="Group 51"/>
              <p:cNvGrpSpPr>
                <a:grpSpLocks noChangeAspect="1"/>
              </p:cNvGrpSpPr>
              <p:nvPr/>
            </p:nvGrpSpPr>
            <p:grpSpPr bwMode="auto">
              <a:xfrm>
                <a:off x="2851" y="1235"/>
                <a:ext cx="199" cy="371"/>
                <a:chOff x="2991" y="411"/>
                <a:chExt cx="359" cy="768"/>
              </a:xfrm>
            </p:grpSpPr>
            <p:sp>
              <p:nvSpPr>
                <p:cNvPr id="23674" name="AutoShape 52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487 h 21600"/>
                    <a:gd name="T14" fmla="*/ 17100 w 21600"/>
                    <a:gd name="T15" fmla="*/ 1711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3675" name="AutoShape 53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6" name="Freeform 54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>
                    <a:gd name="T0" fmla="*/ 0 w 384"/>
                    <a:gd name="T1" fmla="*/ 3 h 288"/>
                    <a:gd name="T2" fmla="*/ 6 w 384"/>
                    <a:gd name="T3" fmla="*/ 0 h 288"/>
                    <a:gd name="T4" fmla="*/ 13 w 384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384"/>
                    <a:gd name="T10" fmla="*/ 0 h 288"/>
                    <a:gd name="T11" fmla="*/ 384 w 38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7" name="Text Box 55"/>
                <p:cNvSpPr txBox="1">
                  <a:spLocks noChangeAspect="1" noChangeArrowheads="1"/>
                </p:cNvSpPr>
                <p:nvPr/>
              </p:nvSpPr>
              <p:spPr bwMode="auto">
                <a:xfrm rot="16200000">
                  <a:off x="2939" y="640"/>
                  <a:ext cx="579" cy="219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23653" name="Line 56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4" name="Line 57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55" name="Group 58"/>
              <p:cNvGrpSpPr>
                <a:grpSpLocks noChangeAspect="1"/>
              </p:cNvGrpSpPr>
              <p:nvPr/>
            </p:nvGrpSpPr>
            <p:grpSpPr bwMode="auto">
              <a:xfrm>
                <a:off x="3207" y="1305"/>
                <a:ext cx="277" cy="232"/>
                <a:chOff x="3852" y="576"/>
                <a:chExt cx="599" cy="480"/>
              </a:xfrm>
            </p:grpSpPr>
            <p:sp>
              <p:nvSpPr>
                <p:cNvPr id="23672" name="Rectangl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3673" name="Text Box 6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52" y="627"/>
                  <a:ext cx="599" cy="32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23656" name="Freeform 61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>
                  <a:gd name="T0" fmla="*/ 0 w 816"/>
                  <a:gd name="T1" fmla="*/ 0 h 384"/>
                  <a:gd name="T2" fmla="*/ 0 w 816"/>
                  <a:gd name="T3" fmla="*/ 5 h 384"/>
                  <a:gd name="T4" fmla="*/ 3 w 816"/>
                  <a:gd name="T5" fmla="*/ 5 h 384"/>
                  <a:gd name="T6" fmla="*/ 3 w 816"/>
                  <a:gd name="T7" fmla="*/ 2 h 384"/>
                  <a:gd name="T8" fmla="*/ 4 w 816"/>
                  <a:gd name="T9" fmla="*/ 2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6"/>
                  <a:gd name="T16" fmla="*/ 0 h 384"/>
                  <a:gd name="T17" fmla="*/ 816 w 816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7" name="Line 62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8" name="Line 63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59" name="Group 64"/>
              <p:cNvGrpSpPr>
                <a:grpSpLocks noChangeAspect="1"/>
              </p:cNvGrpSpPr>
              <p:nvPr/>
            </p:nvGrpSpPr>
            <p:grpSpPr bwMode="auto">
              <a:xfrm>
                <a:off x="1961" y="1305"/>
                <a:ext cx="292" cy="232"/>
                <a:chOff x="1122" y="576"/>
                <a:chExt cx="631" cy="480"/>
              </a:xfrm>
            </p:grpSpPr>
            <p:sp>
              <p:nvSpPr>
                <p:cNvPr id="23670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3671" name="Text Box 6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122" y="627"/>
                  <a:ext cx="631" cy="32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23660" name="Group 67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23666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7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8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9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661" name="Group 72"/>
              <p:cNvGrpSpPr>
                <a:grpSpLocks noChangeAspect="1"/>
              </p:cNvGrpSpPr>
              <p:nvPr/>
            </p:nvGrpSpPr>
            <p:grpSpPr bwMode="auto">
              <a:xfrm flipH="1">
                <a:off x="3649" y="1296"/>
                <a:ext cx="223" cy="233"/>
                <a:chOff x="1374" y="528"/>
                <a:chExt cx="480" cy="432"/>
              </a:xfrm>
            </p:grpSpPr>
            <p:grpSp>
              <p:nvGrpSpPr>
                <p:cNvPr id="23662" name="Group 73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3664" name="Rectangle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665" name="Rectangle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3663" name="Text Box 7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96" y="574"/>
                  <a:ext cx="428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  <p:grpSp>
          <p:nvGrpSpPr>
            <p:cNvPr id="23566" name="Group 77"/>
            <p:cNvGrpSpPr>
              <a:grpSpLocks/>
            </p:cNvGrpSpPr>
            <p:nvPr/>
          </p:nvGrpSpPr>
          <p:grpSpPr bwMode="auto">
            <a:xfrm>
              <a:off x="2159" y="2544"/>
              <a:ext cx="2446" cy="441"/>
              <a:chOff x="1961" y="1200"/>
              <a:chExt cx="1911" cy="441"/>
            </a:xfrm>
          </p:grpSpPr>
          <p:grpSp>
            <p:nvGrpSpPr>
              <p:cNvPr id="23616" name="Group 78"/>
              <p:cNvGrpSpPr>
                <a:grpSpLocks noChangeAspect="1"/>
              </p:cNvGrpSpPr>
              <p:nvPr/>
            </p:nvGrpSpPr>
            <p:grpSpPr bwMode="auto">
              <a:xfrm>
                <a:off x="2429" y="1304"/>
                <a:ext cx="221" cy="233"/>
                <a:chOff x="1374" y="528"/>
                <a:chExt cx="480" cy="432"/>
              </a:xfrm>
            </p:grpSpPr>
            <p:grpSp>
              <p:nvGrpSpPr>
                <p:cNvPr id="23645" name="Group 79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3647" name="Rectangle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648" name="Rectangle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3646" name="Text Box 8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400" y="574"/>
                  <a:ext cx="432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23617" name="Line 83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8" name="Line 84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19" name="Group 85"/>
              <p:cNvGrpSpPr>
                <a:grpSpLocks noChangeAspect="1"/>
              </p:cNvGrpSpPr>
              <p:nvPr/>
            </p:nvGrpSpPr>
            <p:grpSpPr bwMode="auto">
              <a:xfrm>
                <a:off x="2851" y="1235"/>
                <a:ext cx="199" cy="371"/>
                <a:chOff x="2991" y="411"/>
                <a:chExt cx="359" cy="768"/>
              </a:xfrm>
            </p:grpSpPr>
            <p:sp>
              <p:nvSpPr>
                <p:cNvPr id="23641" name="AutoShape 86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487 h 21600"/>
                    <a:gd name="T14" fmla="*/ 17100 w 21600"/>
                    <a:gd name="T15" fmla="*/ 1711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3642" name="AutoShape 87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3" name="Freeform 88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>
                    <a:gd name="T0" fmla="*/ 0 w 384"/>
                    <a:gd name="T1" fmla="*/ 3 h 288"/>
                    <a:gd name="T2" fmla="*/ 6 w 384"/>
                    <a:gd name="T3" fmla="*/ 0 h 288"/>
                    <a:gd name="T4" fmla="*/ 13 w 384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384"/>
                    <a:gd name="T10" fmla="*/ 0 h 288"/>
                    <a:gd name="T11" fmla="*/ 384 w 38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4" name="Text Box 89"/>
                <p:cNvSpPr txBox="1">
                  <a:spLocks noChangeAspect="1" noChangeArrowheads="1"/>
                </p:cNvSpPr>
                <p:nvPr/>
              </p:nvSpPr>
              <p:spPr bwMode="auto">
                <a:xfrm rot="16200000">
                  <a:off x="2939" y="640"/>
                  <a:ext cx="579" cy="219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23620" name="Line 90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21" name="Line 91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22" name="Group 92"/>
              <p:cNvGrpSpPr>
                <a:grpSpLocks noChangeAspect="1"/>
              </p:cNvGrpSpPr>
              <p:nvPr/>
            </p:nvGrpSpPr>
            <p:grpSpPr bwMode="auto">
              <a:xfrm>
                <a:off x="3207" y="1305"/>
                <a:ext cx="277" cy="232"/>
                <a:chOff x="3852" y="576"/>
                <a:chExt cx="599" cy="480"/>
              </a:xfrm>
            </p:grpSpPr>
            <p:sp>
              <p:nvSpPr>
                <p:cNvPr id="23639" name="Rectangle 93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3640" name="Text Box 9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52" y="627"/>
                  <a:ext cx="599" cy="32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23623" name="Freeform 95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>
                  <a:gd name="T0" fmla="*/ 0 w 816"/>
                  <a:gd name="T1" fmla="*/ 0 h 384"/>
                  <a:gd name="T2" fmla="*/ 0 w 816"/>
                  <a:gd name="T3" fmla="*/ 5 h 384"/>
                  <a:gd name="T4" fmla="*/ 3 w 816"/>
                  <a:gd name="T5" fmla="*/ 5 h 384"/>
                  <a:gd name="T6" fmla="*/ 3 w 816"/>
                  <a:gd name="T7" fmla="*/ 2 h 384"/>
                  <a:gd name="T8" fmla="*/ 4 w 816"/>
                  <a:gd name="T9" fmla="*/ 2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6"/>
                  <a:gd name="T16" fmla="*/ 0 h 384"/>
                  <a:gd name="T17" fmla="*/ 816 w 816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24" name="Line 96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25" name="Line 97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26" name="Group 98"/>
              <p:cNvGrpSpPr>
                <a:grpSpLocks noChangeAspect="1"/>
              </p:cNvGrpSpPr>
              <p:nvPr/>
            </p:nvGrpSpPr>
            <p:grpSpPr bwMode="auto">
              <a:xfrm>
                <a:off x="1961" y="1305"/>
                <a:ext cx="292" cy="232"/>
                <a:chOff x="1122" y="576"/>
                <a:chExt cx="631" cy="480"/>
              </a:xfrm>
            </p:grpSpPr>
            <p:sp>
              <p:nvSpPr>
                <p:cNvPr id="23637" name="Rectangle 99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3638" name="Text Box 10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122" y="627"/>
                  <a:ext cx="631" cy="32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23627" name="Group 101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23633" name="Rectangle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4" name="Rectangle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5" name="Rectangle 104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6" name="Rectangle 105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628" name="Group 106"/>
              <p:cNvGrpSpPr>
                <a:grpSpLocks noChangeAspect="1"/>
              </p:cNvGrpSpPr>
              <p:nvPr/>
            </p:nvGrpSpPr>
            <p:grpSpPr bwMode="auto">
              <a:xfrm flipH="1">
                <a:off x="3649" y="1296"/>
                <a:ext cx="223" cy="233"/>
                <a:chOff x="1374" y="528"/>
                <a:chExt cx="480" cy="432"/>
              </a:xfrm>
            </p:grpSpPr>
            <p:grpSp>
              <p:nvGrpSpPr>
                <p:cNvPr id="23629" name="Group 107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3631" name="Rectangle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632" name="Rectangle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3630" name="Text Box 11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96" y="574"/>
                  <a:ext cx="428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  <p:grpSp>
          <p:nvGrpSpPr>
            <p:cNvPr id="23567" name="Group 111"/>
            <p:cNvGrpSpPr>
              <a:grpSpLocks/>
            </p:cNvGrpSpPr>
            <p:nvPr/>
          </p:nvGrpSpPr>
          <p:grpSpPr bwMode="auto">
            <a:xfrm>
              <a:off x="2687" y="3072"/>
              <a:ext cx="2446" cy="441"/>
              <a:chOff x="1961" y="1200"/>
              <a:chExt cx="1911" cy="441"/>
            </a:xfrm>
          </p:grpSpPr>
          <p:grpSp>
            <p:nvGrpSpPr>
              <p:cNvPr id="23583" name="Group 112"/>
              <p:cNvGrpSpPr>
                <a:grpSpLocks noChangeAspect="1"/>
              </p:cNvGrpSpPr>
              <p:nvPr/>
            </p:nvGrpSpPr>
            <p:grpSpPr bwMode="auto">
              <a:xfrm>
                <a:off x="2429" y="1304"/>
                <a:ext cx="221" cy="233"/>
                <a:chOff x="1374" y="528"/>
                <a:chExt cx="480" cy="432"/>
              </a:xfrm>
            </p:grpSpPr>
            <p:grpSp>
              <p:nvGrpSpPr>
                <p:cNvPr id="23612" name="Group 113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3614" name="Rectangle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615" name="Rectangle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3613" name="Text Box 11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400" y="574"/>
                  <a:ext cx="432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23584" name="Line 117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5" name="Line 118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586" name="Group 119"/>
              <p:cNvGrpSpPr>
                <a:grpSpLocks noChangeAspect="1"/>
              </p:cNvGrpSpPr>
              <p:nvPr/>
            </p:nvGrpSpPr>
            <p:grpSpPr bwMode="auto">
              <a:xfrm>
                <a:off x="2851" y="1235"/>
                <a:ext cx="199" cy="371"/>
                <a:chOff x="2991" y="411"/>
                <a:chExt cx="359" cy="768"/>
              </a:xfrm>
            </p:grpSpPr>
            <p:sp>
              <p:nvSpPr>
                <p:cNvPr id="23608" name="AutoShape 120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487 h 21600"/>
                    <a:gd name="T14" fmla="*/ 17100 w 21600"/>
                    <a:gd name="T15" fmla="*/ 1711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3609" name="AutoShape 12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0" name="Freeform 122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>
                    <a:gd name="T0" fmla="*/ 0 w 384"/>
                    <a:gd name="T1" fmla="*/ 3 h 288"/>
                    <a:gd name="T2" fmla="*/ 6 w 384"/>
                    <a:gd name="T3" fmla="*/ 0 h 288"/>
                    <a:gd name="T4" fmla="*/ 13 w 384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384"/>
                    <a:gd name="T10" fmla="*/ 0 h 288"/>
                    <a:gd name="T11" fmla="*/ 384 w 38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1" name="Text Box 123"/>
                <p:cNvSpPr txBox="1">
                  <a:spLocks noChangeAspect="1" noChangeArrowheads="1"/>
                </p:cNvSpPr>
                <p:nvPr/>
              </p:nvSpPr>
              <p:spPr bwMode="auto">
                <a:xfrm rot="16200000">
                  <a:off x="2939" y="640"/>
                  <a:ext cx="579" cy="219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23587" name="Line 124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8" name="Line 125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589" name="Group 126"/>
              <p:cNvGrpSpPr>
                <a:grpSpLocks noChangeAspect="1"/>
              </p:cNvGrpSpPr>
              <p:nvPr/>
            </p:nvGrpSpPr>
            <p:grpSpPr bwMode="auto">
              <a:xfrm>
                <a:off x="3207" y="1305"/>
                <a:ext cx="277" cy="232"/>
                <a:chOff x="3852" y="576"/>
                <a:chExt cx="599" cy="480"/>
              </a:xfrm>
            </p:grpSpPr>
            <p:sp>
              <p:nvSpPr>
                <p:cNvPr id="23606" name="Rectangle 127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3607" name="Text Box 12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52" y="627"/>
                  <a:ext cx="599" cy="32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23590" name="Freeform 129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>
                  <a:gd name="T0" fmla="*/ 0 w 816"/>
                  <a:gd name="T1" fmla="*/ 0 h 384"/>
                  <a:gd name="T2" fmla="*/ 0 w 816"/>
                  <a:gd name="T3" fmla="*/ 5 h 384"/>
                  <a:gd name="T4" fmla="*/ 3 w 816"/>
                  <a:gd name="T5" fmla="*/ 5 h 384"/>
                  <a:gd name="T6" fmla="*/ 3 w 816"/>
                  <a:gd name="T7" fmla="*/ 2 h 384"/>
                  <a:gd name="T8" fmla="*/ 4 w 816"/>
                  <a:gd name="T9" fmla="*/ 2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6"/>
                  <a:gd name="T16" fmla="*/ 0 h 384"/>
                  <a:gd name="T17" fmla="*/ 816 w 816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1" name="Line 130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2" name="Line 131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593" name="Group 132"/>
              <p:cNvGrpSpPr>
                <a:grpSpLocks noChangeAspect="1"/>
              </p:cNvGrpSpPr>
              <p:nvPr/>
            </p:nvGrpSpPr>
            <p:grpSpPr bwMode="auto">
              <a:xfrm>
                <a:off x="1961" y="1305"/>
                <a:ext cx="292" cy="232"/>
                <a:chOff x="1122" y="576"/>
                <a:chExt cx="631" cy="480"/>
              </a:xfrm>
            </p:grpSpPr>
            <p:sp>
              <p:nvSpPr>
                <p:cNvPr id="23604" name="Rectangl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3605" name="Text Box 13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122" y="627"/>
                  <a:ext cx="631" cy="32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23594" name="Group 135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23600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1" name="Rectangle 137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2" name="Rectangle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3" name="Rectangle 139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595" name="Group 140"/>
              <p:cNvGrpSpPr>
                <a:grpSpLocks noChangeAspect="1"/>
              </p:cNvGrpSpPr>
              <p:nvPr/>
            </p:nvGrpSpPr>
            <p:grpSpPr bwMode="auto">
              <a:xfrm flipH="1">
                <a:off x="3649" y="1296"/>
                <a:ext cx="223" cy="233"/>
                <a:chOff x="1374" y="528"/>
                <a:chExt cx="480" cy="432"/>
              </a:xfrm>
            </p:grpSpPr>
            <p:grpSp>
              <p:nvGrpSpPr>
                <p:cNvPr id="23596" name="Group 141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3598" name="Rectangle 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599" name="Rectangle 1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3597" name="Text Box 14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96" y="574"/>
                  <a:ext cx="428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  <p:sp>
          <p:nvSpPr>
            <p:cNvPr id="23568" name="Line 145"/>
            <p:cNvSpPr>
              <a:spLocks noChangeShapeType="1"/>
            </p:cNvSpPr>
            <p:nvPr/>
          </p:nvSpPr>
          <p:spPr bwMode="auto">
            <a:xfrm>
              <a:off x="1536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Line 146"/>
            <p:cNvSpPr>
              <a:spLocks noChangeShapeType="1"/>
            </p:cNvSpPr>
            <p:nvPr/>
          </p:nvSpPr>
          <p:spPr bwMode="auto">
            <a:xfrm>
              <a:off x="2064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0" name="Line 147"/>
            <p:cNvSpPr>
              <a:spLocks noChangeShapeType="1"/>
            </p:cNvSpPr>
            <p:nvPr/>
          </p:nvSpPr>
          <p:spPr bwMode="auto">
            <a:xfrm>
              <a:off x="2592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Line 148"/>
            <p:cNvSpPr>
              <a:spLocks noChangeShapeType="1"/>
            </p:cNvSpPr>
            <p:nvPr/>
          </p:nvSpPr>
          <p:spPr bwMode="auto">
            <a:xfrm>
              <a:off x="3696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Line 149"/>
            <p:cNvSpPr>
              <a:spLocks noChangeShapeType="1"/>
            </p:cNvSpPr>
            <p:nvPr/>
          </p:nvSpPr>
          <p:spPr bwMode="auto">
            <a:xfrm>
              <a:off x="3120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Line 150"/>
            <p:cNvSpPr>
              <a:spLocks noChangeShapeType="1"/>
            </p:cNvSpPr>
            <p:nvPr/>
          </p:nvSpPr>
          <p:spPr bwMode="auto">
            <a:xfrm>
              <a:off x="4224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Line 151"/>
            <p:cNvSpPr>
              <a:spLocks noChangeShapeType="1"/>
            </p:cNvSpPr>
            <p:nvPr/>
          </p:nvSpPr>
          <p:spPr bwMode="auto">
            <a:xfrm>
              <a:off x="4752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Line 152"/>
            <p:cNvSpPr>
              <a:spLocks noChangeShapeType="1"/>
            </p:cNvSpPr>
            <p:nvPr/>
          </p:nvSpPr>
          <p:spPr bwMode="auto">
            <a:xfrm>
              <a:off x="1008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6" name="Text Box 153"/>
            <p:cNvSpPr txBox="1">
              <a:spLocks noChangeArrowheads="1"/>
            </p:cNvSpPr>
            <p:nvPr/>
          </p:nvSpPr>
          <p:spPr bwMode="auto">
            <a:xfrm>
              <a:off x="985" y="1167"/>
              <a:ext cx="578" cy="2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b="1">
                  <a:latin typeface="Comic Sans MS" pitchFamily="66" charset="0"/>
                </a:rPr>
                <a:t>Cycle 1</a:t>
              </a: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3577" name="Text Box 154"/>
            <p:cNvSpPr txBox="1">
              <a:spLocks noChangeArrowheads="1"/>
            </p:cNvSpPr>
            <p:nvPr/>
          </p:nvSpPr>
          <p:spPr bwMode="auto">
            <a:xfrm>
              <a:off x="1499" y="1167"/>
              <a:ext cx="578" cy="2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b="1">
                  <a:latin typeface="Comic Sans MS" pitchFamily="66" charset="0"/>
                </a:rPr>
                <a:t>Cycle 2</a:t>
              </a: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3578" name="Text Box 155"/>
            <p:cNvSpPr txBox="1">
              <a:spLocks noChangeArrowheads="1"/>
            </p:cNvSpPr>
            <p:nvPr/>
          </p:nvSpPr>
          <p:spPr bwMode="auto">
            <a:xfrm>
              <a:off x="2044" y="1167"/>
              <a:ext cx="578" cy="2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b="1">
                  <a:latin typeface="Comic Sans MS" pitchFamily="66" charset="0"/>
                </a:rPr>
                <a:t>Cycle 3</a:t>
              </a: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3579" name="Text Box 156"/>
            <p:cNvSpPr txBox="1">
              <a:spLocks noChangeArrowheads="1"/>
            </p:cNvSpPr>
            <p:nvPr/>
          </p:nvSpPr>
          <p:spPr bwMode="auto">
            <a:xfrm>
              <a:off x="2579" y="1167"/>
              <a:ext cx="578" cy="2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b="1">
                  <a:latin typeface="Comic Sans MS" pitchFamily="66" charset="0"/>
                </a:rPr>
                <a:t>Cycle 4</a:t>
              </a: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3580" name="Text Box 157"/>
            <p:cNvSpPr txBox="1">
              <a:spLocks noChangeArrowheads="1"/>
            </p:cNvSpPr>
            <p:nvPr/>
          </p:nvSpPr>
          <p:spPr bwMode="auto">
            <a:xfrm>
              <a:off x="3671" y="1167"/>
              <a:ext cx="578" cy="2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b="1" dirty="0">
                  <a:latin typeface="Comic Sans MS" pitchFamily="66" charset="0"/>
                </a:rPr>
                <a:t>Cycle 6</a:t>
              </a:r>
              <a:endParaRPr lang="en-US" sz="1600" dirty="0">
                <a:latin typeface="Comic Sans MS" pitchFamily="66" charset="0"/>
              </a:endParaRPr>
            </a:p>
          </p:txBody>
        </p:sp>
        <p:sp>
          <p:nvSpPr>
            <p:cNvPr id="23581" name="Text Box 158"/>
            <p:cNvSpPr txBox="1">
              <a:spLocks noChangeArrowheads="1"/>
            </p:cNvSpPr>
            <p:nvPr/>
          </p:nvSpPr>
          <p:spPr bwMode="auto">
            <a:xfrm>
              <a:off x="4206" y="1178"/>
              <a:ext cx="518" cy="19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b="1" dirty="0">
                  <a:latin typeface="Comic Sans MS" pitchFamily="66" charset="0"/>
                </a:rPr>
                <a:t>Cycle 7</a:t>
              </a:r>
              <a:endParaRPr lang="en-US" sz="1600" dirty="0">
                <a:latin typeface="Comic Sans MS" pitchFamily="66" charset="0"/>
              </a:endParaRPr>
            </a:p>
          </p:txBody>
        </p:sp>
        <p:sp>
          <p:nvSpPr>
            <p:cNvPr id="23582" name="Text Box 159"/>
            <p:cNvSpPr txBox="1">
              <a:spLocks noChangeArrowheads="1"/>
            </p:cNvSpPr>
            <p:nvPr/>
          </p:nvSpPr>
          <p:spPr bwMode="auto">
            <a:xfrm>
              <a:off x="3095" y="1167"/>
              <a:ext cx="578" cy="2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b="1">
                  <a:latin typeface="Comic Sans MS" pitchFamily="66" charset="0"/>
                </a:rPr>
                <a:t>Cycle 5</a:t>
              </a:r>
              <a:endParaRPr lang="en-US" sz="160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24600" y="4114800"/>
            <a:ext cx="5823560" cy="2667000"/>
            <a:chOff x="2840869" y="3808413"/>
            <a:chExt cx="5325745" cy="2439987"/>
          </a:xfrm>
        </p:grpSpPr>
        <p:sp>
          <p:nvSpPr>
            <p:cNvPr id="24583" name="Rectangle 4"/>
            <p:cNvSpPr>
              <a:spLocks noChangeArrowheads="1"/>
            </p:cNvSpPr>
            <p:nvPr/>
          </p:nvSpPr>
          <p:spPr bwMode="auto">
            <a:xfrm>
              <a:off x="2840869" y="4391025"/>
              <a:ext cx="277738" cy="18193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200" b="1" i="1">
                  <a:latin typeface="Comic Sans MS" pitchFamily="66" charset="0"/>
                </a:rPr>
                <a:t>I</a:t>
              </a:r>
            </a:p>
            <a:p>
              <a:pPr algn="ctr" eaLnBrk="0" hangingPunct="0"/>
              <a:r>
                <a:rPr lang="en-US" sz="1200" b="1" i="1">
                  <a:latin typeface="Comic Sans MS" pitchFamily="66" charset="0"/>
                </a:rPr>
                <a:t>n</a:t>
              </a:r>
            </a:p>
            <a:p>
              <a:pPr algn="ctr" eaLnBrk="0" hangingPunct="0"/>
              <a:r>
                <a:rPr lang="en-US" sz="1200" b="1" i="1">
                  <a:latin typeface="Comic Sans MS" pitchFamily="66" charset="0"/>
                </a:rPr>
                <a:t>s</a:t>
              </a:r>
            </a:p>
            <a:p>
              <a:pPr algn="ctr" eaLnBrk="0" hangingPunct="0"/>
              <a:r>
                <a:rPr lang="en-US" sz="1200" b="1" i="1">
                  <a:latin typeface="Comic Sans MS" pitchFamily="66" charset="0"/>
                </a:rPr>
                <a:t>t</a:t>
              </a:r>
            </a:p>
            <a:p>
              <a:pPr algn="ctr" eaLnBrk="0" hangingPunct="0"/>
              <a:r>
                <a:rPr lang="en-US" sz="1200" b="1" i="1">
                  <a:latin typeface="Comic Sans MS" pitchFamily="66" charset="0"/>
                </a:rPr>
                <a:t>r.</a:t>
              </a:r>
            </a:p>
            <a:p>
              <a:pPr algn="ctr" eaLnBrk="0" hangingPunct="0"/>
              <a:endParaRPr lang="en-US" sz="1200" b="1" i="1">
                <a:latin typeface="Comic Sans MS" pitchFamily="66" charset="0"/>
              </a:endParaRPr>
            </a:p>
            <a:p>
              <a:pPr algn="ctr" eaLnBrk="0" hangingPunct="0"/>
              <a:r>
                <a:rPr lang="en-US" sz="1200" b="1" i="1">
                  <a:latin typeface="Comic Sans MS" pitchFamily="66" charset="0"/>
                </a:rPr>
                <a:t>O</a:t>
              </a:r>
            </a:p>
            <a:p>
              <a:pPr algn="ctr" eaLnBrk="0" hangingPunct="0"/>
              <a:r>
                <a:rPr lang="en-US" sz="1200" b="1" i="1">
                  <a:latin typeface="Comic Sans MS" pitchFamily="66" charset="0"/>
                </a:rPr>
                <a:t>r</a:t>
              </a:r>
            </a:p>
            <a:p>
              <a:pPr algn="ctr" eaLnBrk="0" hangingPunct="0"/>
              <a:r>
                <a:rPr lang="en-US" sz="1200" b="1" i="1">
                  <a:latin typeface="Comic Sans MS" pitchFamily="66" charset="0"/>
                </a:rPr>
                <a:t>d</a:t>
              </a:r>
            </a:p>
            <a:p>
              <a:pPr algn="ctr" eaLnBrk="0" hangingPunct="0"/>
              <a:r>
                <a:rPr lang="en-US" sz="1200" b="1" i="1">
                  <a:latin typeface="Comic Sans MS" pitchFamily="66" charset="0"/>
                </a:rPr>
                <a:t>e</a:t>
              </a:r>
            </a:p>
            <a:p>
              <a:pPr algn="ctr" eaLnBrk="0" hangingPunct="0"/>
              <a:r>
                <a:rPr lang="en-US" sz="1200" b="1" i="1">
                  <a:latin typeface="Comic Sans MS" pitchFamily="66" charset="0"/>
                </a:rPr>
                <a:t>r</a:t>
              </a:r>
            </a:p>
          </p:txBody>
        </p:sp>
        <p:sp>
          <p:nvSpPr>
            <p:cNvPr id="24584" name="Line 5"/>
            <p:cNvSpPr>
              <a:spLocks noChangeShapeType="1"/>
            </p:cNvSpPr>
            <p:nvPr/>
          </p:nvSpPr>
          <p:spPr bwMode="auto">
            <a:xfrm>
              <a:off x="3227388" y="4425950"/>
              <a:ext cx="0" cy="1390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Rectangle 6"/>
            <p:cNvSpPr>
              <a:spLocks noChangeArrowheads="1"/>
            </p:cNvSpPr>
            <p:nvPr/>
          </p:nvSpPr>
          <p:spPr bwMode="auto">
            <a:xfrm>
              <a:off x="4632325" y="3808413"/>
              <a:ext cx="2305050" cy="28818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1600" i="1">
                  <a:latin typeface="Comic Sans MS" pitchFamily="66" charset="0"/>
                </a:rPr>
                <a:t>Time (clock cycles)</a:t>
              </a:r>
            </a:p>
          </p:txBody>
        </p:sp>
        <p:sp>
          <p:nvSpPr>
            <p:cNvPr id="24586" name="Rectangle 7"/>
            <p:cNvSpPr>
              <a:spLocks noChangeArrowheads="1"/>
            </p:cNvSpPr>
            <p:nvPr/>
          </p:nvSpPr>
          <p:spPr bwMode="auto">
            <a:xfrm>
              <a:off x="3359150" y="3979863"/>
              <a:ext cx="1006475" cy="13176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Line 8"/>
            <p:cNvSpPr>
              <a:spLocks noChangeShapeType="1"/>
            </p:cNvSpPr>
            <p:nvPr/>
          </p:nvSpPr>
          <p:spPr bwMode="auto">
            <a:xfrm>
              <a:off x="3386138" y="4146550"/>
              <a:ext cx="4570412" cy="79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588" name="Group 9"/>
            <p:cNvGrpSpPr>
              <a:grpSpLocks/>
            </p:cNvGrpSpPr>
            <p:nvPr/>
          </p:nvGrpSpPr>
          <p:grpSpPr bwMode="auto">
            <a:xfrm>
              <a:off x="3644724" y="4378072"/>
              <a:ext cx="2762956" cy="380780"/>
              <a:chOff x="1928" y="1133"/>
              <a:chExt cx="1958" cy="522"/>
            </a:xfrm>
          </p:grpSpPr>
          <p:grpSp>
            <p:nvGrpSpPr>
              <p:cNvPr id="24699" name="Group 10"/>
              <p:cNvGrpSpPr>
                <a:grpSpLocks noChangeAspect="1"/>
              </p:cNvGrpSpPr>
              <p:nvPr/>
            </p:nvGrpSpPr>
            <p:grpSpPr bwMode="auto">
              <a:xfrm>
                <a:off x="2420" y="1263"/>
                <a:ext cx="247" cy="290"/>
                <a:chOff x="1352" y="451"/>
                <a:chExt cx="536" cy="538"/>
              </a:xfrm>
            </p:grpSpPr>
            <p:grpSp>
              <p:nvGrpSpPr>
                <p:cNvPr id="24728" name="Group 11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4730" name="Rectangle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31" name="Rectangle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4729" name="Text Box 1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52" y="451"/>
                  <a:ext cx="536" cy="53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24700" name="Line 15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1" name="Line 16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702" name="Group 17"/>
              <p:cNvGrpSpPr>
                <a:grpSpLocks noChangeAspect="1"/>
              </p:cNvGrpSpPr>
              <p:nvPr/>
            </p:nvGrpSpPr>
            <p:grpSpPr bwMode="auto">
              <a:xfrm>
                <a:off x="2848" y="1133"/>
                <a:ext cx="207" cy="522"/>
                <a:chOff x="2991" y="201"/>
                <a:chExt cx="373" cy="1081"/>
              </a:xfrm>
            </p:grpSpPr>
            <p:sp>
              <p:nvSpPr>
                <p:cNvPr id="24724" name="AutoShape 18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487 h 21600"/>
                    <a:gd name="T14" fmla="*/ 17100 w 21600"/>
                    <a:gd name="T15" fmla="*/ 1711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725" name="AutoShape 19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26" name="Freeform 20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>
                    <a:gd name="T0" fmla="*/ 0 w 384"/>
                    <a:gd name="T1" fmla="*/ 3 h 288"/>
                    <a:gd name="T2" fmla="*/ 6 w 384"/>
                    <a:gd name="T3" fmla="*/ 0 h 288"/>
                    <a:gd name="T4" fmla="*/ 13 w 384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384"/>
                    <a:gd name="T10" fmla="*/ 0 h 288"/>
                    <a:gd name="T11" fmla="*/ 384 w 38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27" name="Text Box 21"/>
                <p:cNvSpPr txBox="1">
                  <a:spLocks noChangeAspect="1" noChangeArrowheads="1"/>
                </p:cNvSpPr>
                <p:nvPr/>
              </p:nvSpPr>
              <p:spPr bwMode="auto">
                <a:xfrm rot="16200000">
                  <a:off x="2689" y="607"/>
                  <a:ext cx="1081" cy="269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24703" name="Line 22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4" name="Line 23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705" name="Group 24"/>
              <p:cNvGrpSpPr>
                <a:grpSpLocks noChangeAspect="1"/>
              </p:cNvGrpSpPr>
              <p:nvPr/>
            </p:nvGrpSpPr>
            <p:grpSpPr bwMode="auto">
              <a:xfrm>
                <a:off x="3175" y="1263"/>
                <a:ext cx="342" cy="290"/>
                <a:chOff x="3781" y="488"/>
                <a:chExt cx="738" cy="599"/>
              </a:xfrm>
            </p:grpSpPr>
            <p:sp>
              <p:nvSpPr>
                <p:cNvPr id="24722" name="Rectangle 25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4723" name="Text Box 2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81" y="488"/>
                  <a:ext cx="738" cy="599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24706" name="Freeform 27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>
                  <a:gd name="T0" fmla="*/ 0 w 816"/>
                  <a:gd name="T1" fmla="*/ 0 h 384"/>
                  <a:gd name="T2" fmla="*/ 0 w 816"/>
                  <a:gd name="T3" fmla="*/ 5 h 384"/>
                  <a:gd name="T4" fmla="*/ 3 w 816"/>
                  <a:gd name="T5" fmla="*/ 5 h 384"/>
                  <a:gd name="T6" fmla="*/ 3 w 816"/>
                  <a:gd name="T7" fmla="*/ 2 h 384"/>
                  <a:gd name="T8" fmla="*/ 4 w 816"/>
                  <a:gd name="T9" fmla="*/ 2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6"/>
                  <a:gd name="T16" fmla="*/ 0 h 384"/>
                  <a:gd name="T17" fmla="*/ 816 w 816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7" name="Line 28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8" name="Line 29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709" name="Group 30"/>
              <p:cNvGrpSpPr>
                <a:grpSpLocks noChangeAspect="1"/>
              </p:cNvGrpSpPr>
              <p:nvPr/>
            </p:nvGrpSpPr>
            <p:grpSpPr bwMode="auto">
              <a:xfrm>
                <a:off x="1928" y="1263"/>
                <a:ext cx="361" cy="290"/>
                <a:chOff x="1049" y="488"/>
                <a:chExt cx="779" cy="599"/>
              </a:xfrm>
            </p:grpSpPr>
            <p:sp>
              <p:nvSpPr>
                <p:cNvPr id="24720" name="Rectangl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4721" name="Text Box 3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049" y="488"/>
                  <a:ext cx="779" cy="599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24710" name="Group 33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24716" name="Rectangl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17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18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19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711" name="Group 38"/>
              <p:cNvGrpSpPr>
                <a:grpSpLocks noChangeAspect="1"/>
              </p:cNvGrpSpPr>
              <p:nvPr/>
            </p:nvGrpSpPr>
            <p:grpSpPr bwMode="auto">
              <a:xfrm flipH="1">
                <a:off x="3639" y="1254"/>
                <a:ext cx="247" cy="290"/>
                <a:chOff x="1355" y="449"/>
                <a:chExt cx="531" cy="538"/>
              </a:xfrm>
            </p:grpSpPr>
            <p:grpSp>
              <p:nvGrpSpPr>
                <p:cNvPr id="24712" name="Group 39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4714" name="Rectangle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15" name="Rectangle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4713" name="Text Box 4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55" y="449"/>
                  <a:ext cx="531" cy="53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  <p:grpSp>
          <p:nvGrpSpPr>
            <p:cNvPr id="24589" name="Group 43"/>
            <p:cNvGrpSpPr>
              <a:grpSpLocks/>
            </p:cNvGrpSpPr>
            <p:nvPr/>
          </p:nvGrpSpPr>
          <p:grpSpPr bwMode="auto">
            <a:xfrm>
              <a:off x="4235472" y="4800446"/>
              <a:ext cx="2765917" cy="381311"/>
              <a:chOff x="1927" y="1137"/>
              <a:chExt cx="1959" cy="521"/>
            </a:xfrm>
          </p:grpSpPr>
          <p:grpSp>
            <p:nvGrpSpPr>
              <p:cNvPr id="24666" name="Group 44"/>
              <p:cNvGrpSpPr>
                <a:grpSpLocks noChangeAspect="1"/>
              </p:cNvGrpSpPr>
              <p:nvPr/>
            </p:nvGrpSpPr>
            <p:grpSpPr bwMode="auto">
              <a:xfrm>
                <a:off x="2418" y="1262"/>
                <a:ext cx="246" cy="289"/>
                <a:chOff x="1351" y="449"/>
                <a:chExt cx="535" cy="536"/>
              </a:xfrm>
            </p:grpSpPr>
            <p:grpSp>
              <p:nvGrpSpPr>
                <p:cNvPr id="24695" name="Group 45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4697" name="Rectangle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8" name="Rectangle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4696" name="Text Box 4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51" y="449"/>
                  <a:ext cx="535" cy="53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24667" name="Line 49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68" name="Line 50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669" name="Group 51"/>
              <p:cNvGrpSpPr>
                <a:grpSpLocks noChangeAspect="1"/>
              </p:cNvGrpSpPr>
              <p:nvPr/>
            </p:nvGrpSpPr>
            <p:grpSpPr bwMode="auto">
              <a:xfrm>
                <a:off x="2853" y="1137"/>
                <a:ext cx="208" cy="521"/>
                <a:chOff x="2991" y="209"/>
                <a:chExt cx="374" cy="1078"/>
              </a:xfrm>
            </p:grpSpPr>
            <p:sp>
              <p:nvSpPr>
                <p:cNvPr id="24691" name="AutoShape 52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487 h 21600"/>
                    <a:gd name="T14" fmla="*/ 17100 w 21600"/>
                    <a:gd name="T15" fmla="*/ 1711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692" name="AutoShape 53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93" name="Freeform 54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>
                    <a:gd name="T0" fmla="*/ 0 w 384"/>
                    <a:gd name="T1" fmla="*/ 3 h 288"/>
                    <a:gd name="T2" fmla="*/ 6 w 384"/>
                    <a:gd name="T3" fmla="*/ 0 h 288"/>
                    <a:gd name="T4" fmla="*/ 13 w 384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384"/>
                    <a:gd name="T10" fmla="*/ 0 h 288"/>
                    <a:gd name="T11" fmla="*/ 384 w 38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94" name="Text Box 55"/>
                <p:cNvSpPr txBox="1">
                  <a:spLocks noChangeAspect="1" noChangeArrowheads="1"/>
                </p:cNvSpPr>
                <p:nvPr/>
              </p:nvSpPr>
              <p:spPr bwMode="auto">
                <a:xfrm rot="16200000">
                  <a:off x="2692" y="613"/>
                  <a:ext cx="1078" cy="269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24670" name="Line 56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71" name="Line 57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672" name="Group 58"/>
              <p:cNvGrpSpPr>
                <a:grpSpLocks noChangeAspect="1"/>
              </p:cNvGrpSpPr>
              <p:nvPr/>
            </p:nvGrpSpPr>
            <p:grpSpPr bwMode="auto">
              <a:xfrm>
                <a:off x="3175" y="1263"/>
                <a:ext cx="342" cy="289"/>
                <a:chOff x="3782" y="488"/>
                <a:chExt cx="739" cy="597"/>
              </a:xfrm>
            </p:grpSpPr>
            <p:sp>
              <p:nvSpPr>
                <p:cNvPr id="24689" name="Rectangl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4690" name="Text Box 6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82" y="488"/>
                  <a:ext cx="739" cy="597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24673" name="Freeform 61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>
                  <a:gd name="T0" fmla="*/ 0 w 816"/>
                  <a:gd name="T1" fmla="*/ 0 h 384"/>
                  <a:gd name="T2" fmla="*/ 0 w 816"/>
                  <a:gd name="T3" fmla="*/ 5 h 384"/>
                  <a:gd name="T4" fmla="*/ 3 w 816"/>
                  <a:gd name="T5" fmla="*/ 5 h 384"/>
                  <a:gd name="T6" fmla="*/ 3 w 816"/>
                  <a:gd name="T7" fmla="*/ 2 h 384"/>
                  <a:gd name="T8" fmla="*/ 4 w 816"/>
                  <a:gd name="T9" fmla="*/ 2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6"/>
                  <a:gd name="T16" fmla="*/ 0 h 384"/>
                  <a:gd name="T17" fmla="*/ 816 w 816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74" name="Line 62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75" name="Line 63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676" name="Group 64"/>
              <p:cNvGrpSpPr>
                <a:grpSpLocks noChangeAspect="1"/>
              </p:cNvGrpSpPr>
              <p:nvPr/>
            </p:nvGrpSpPr>
            <p:grpSpPr bwMode="auto">
              <a:xfrm>
                <a:off x="1927" y="1262"/>
                <a:ext cx="360" cy="289"/>
                <a:chOff x="1049" y="486"/>
                <a:chExt cx="778" cy="597"/>
              </a:xfrm>
            </p:grpSpPr>
            <p:sp>
              <p:nvSpPr>
                <p:cNvPr id="24687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4688" name="Text Box 6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049" y="486"/>
                  <a:ext cx="778" cy="597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24677" name="Group 67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24683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84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85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86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678" name="Group 72"/>
              <p:cNvGrpSpPr>
                <a:grpSpLocks noChangeAspect="1"/>
              </p:cNvGrpSpPr>
              <p:nvPr/>
            </p:nvGrpSpPr>
            <p:grpSpPr bwMode="auto">
              <a:xfrm flipH="1">
                <a:off x="3639" y="1253"/>
                <a:ext cx="247" cy="289"/>
                <a:chOff x="1355" y="448"/>
                <a:chExt cx="531" cy="536"/>
              </a:xfrm>
            </p:grpSpPr>
            <p:grpSp>
              <p:nvGrpSpPr>
                <p:cNvPr id="24679" name="Group 73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4681" name="Rectangle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2" name="Rectangle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4680" name="Text Box 7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55" y="448"/>
                  <a:ext cx="531" cy="53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  <p:grpSp>
          <p:nvGrpSpPr>
            <p:cNvPr id="24590" name="Group 77"/>
            <p:cNvGrpSpPr>
              <a:grpSpLocks/>
            </p:cNvGrpSpPr>
            <p:nvPr/>
          </p:nvGrpSpPr>
          <p:grpSpPr bwMode="auto">
            <a:xfrm>
              <a:off x="4818085" y="5182934"/>
              <a:ext cx="2765916" cy="380780"/>
              <a:chOff x="1927" y="1133"/>
              <a:chExt cx="1959" cy="522"/>
            </a:xfrm>
          </p:grpSpPr>
          <p:grpSp>
            <p:nvGrpSpPr>
              <p:cNvPr id="24633" name="Group 78"/>
              <p:cNvGrpSpPr>
                <a:grpSpLocks noChangeAspect="1"/>
              </p:cNvGrpSpPr>
              <p:nvPr/>
            </p:nvGrpSpPr>
            <p:grpSpPr bwMode="auto">
              <a:xfrm>
                <a:off x="2418" y="1263"/>
                <a:ext cx="246" cy="290"/>
                <a:chOff x="1351" y="451"/>
                <a:chExt cx="535" cy="538"/>
              </a:xfrm>
            </p:grpSpPr>
            <p:grpSp>
              <p:nvGrpSpPr>
                <p:cNvPr id="24662" name="Group 79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4664" name="Rectangle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5" name="Rectangle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4663" name="Text Box 8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51" y="451"/>
                  <a:ext cx="535" cy="53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24634" name="Line 83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5" name="Line 84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636" name="Group 85"/>
              <p:cNvGrpSpPr>
                <a:grpSpLocks noChangeAspect="1"/>
              </p:cNvGrpSpPr>
              <p:nvPr/>
            </p:nvGrpSpPr>
            <p:grpSpPr bwMode="auto">
              <a:xfrm>
                <a:off x="2848" y="1133"/>
                <a:ext cx="206" cy="522"/>
                <a:chOff x="2991" y="201"/>
                <a:chExt cx="371" cy="1081"/>
              </a:xfrm>
            </p:grpSpPr>
            <p:sp>
              <p:nvSpPr>
                <p:cNvPr id="24658" name="AutoShape 86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487 h 21600"/>
                    <a:gd name="T14" fmla="*/ 17100 w 21600"/>
                    <a:gd name="T15" fmla="*/ 1711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659" name="AutoShape 87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60" name="Freeform 88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>
                    <a:gd name="T0" fmla="*/ 0 w 384"/>
                    <a:gd name="T1" fmla="*/ 3 h 288"/>
                    <a:gd name="T2" fmla="*/ 6 w 384"/>
                    <a:gd name="T3" fmla="*/ 0 h 288"/>
                    <a:gd name="T4" fmla="*/ 13 w 384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384"/>
                    <a:gd name="T10" fmla="*/ 0 h 288"/>
                    <a:gd name="T11" fmla="*/ 384 w 38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61" name="Text Box 89"/>
                <p:cNvSpPr txBox="1">
                  <a:spLocks noChangeAspect="1" noChangeArrowheads="1"/>
                </p:cNvSpPr>
                <p:nvPr/>
              </p:nvSpPr>
              <p:spPr bwMode="auto">
                <a:xfrm rot="16200000">
                  <a:off x="2687" y="607"/>
                  <a:ext cx="1081" cy="269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24637" name="Line 90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8" name="Line 91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639" name="Group 92"/>
              <p:cNvGrpSpPr>
                <a:grpSpLocks noChangeAspect="1"/>
              </p:cNvGrpSpPr>
              <p:nvPr/>
            </p:nvGrpSpPr>
            <p:grpSpPr bwMode="auto">
              <a:xfrm>
                <a:off x="3175" y="1263"/>
                <a:ext cx="342" cy="290"/>
                <a:chOff x="3782" y="488"/>
                <a:chExt cx="739" cy="599"/>
              </a:xfrm>
            </p:grpSpPr>
            <p:sp>
              <p:nvSpPr>
                <p:cNvPr id="24656" name="Rectangle 93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4657" name="Text Box 9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82" y="488"/>
                  <a:ext cx="739" cy="599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24640" name="Freeform 95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>
                  <a:gd name="T0" fmla="*/ 0 w 816"/>
                  <a:gd name="T1" fmla="*/ 0 h 384"/>
                  <a:gd name="T2" fmla="*/ 0 w 816"/>
                  <a:gd name="T3" fmla="*/ 5 h 384"/>
                  <a:gd name="T4" fmla="*/ 3 w 816"/>
                  <a:gd name="T5" fmla="*/ 5 h 384"/>
                  <a:gd name="T6" fmla="*/ 3 w 816"/>
                  <a:gd name="T7" fmla="*/ 2 h 384"/>
                  <a:gd name="T8" fmla="*/ 4 w 816"/>
                  <a:gd name="T9" fmla="*/ 2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6"/>
                  <a:gd name="T16" fmla="*/ 0 h 384"/>
                  <a:gd name="T17" fmla="*/ 816 w 816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1" name="Line 96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2" name="Line 97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643" name="Group 98"/>
              <p:cNvGrpSpPr>
                <a:grpSpLocks noChangeAspect="1"/>
              </p:cNvGrpSpPr>
              <p:nvPr/>
            </p:nvGrpSpPr>
            <p:grpSpPr bwMode="auto">
              <a:xfrm>
                <a:off x="1927" y="1263"/>
                <a:ext cx="360" cy="290"/>
                <a:chOff x="1049" y="488"/>
                <a:chExt cx="778" cy="599"/>
              </a:xfrm>
            </p:grpSpPr>
            <p:sp>
              <p:nvSpPr>
                <p:cNvPr id="24654" name="Rectangle 99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4655" name="Text Box 10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049" y="488"/>
                  <a:ext cx="778" cy="599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24644" name="Group 101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24650" name="Rectangle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51" name="Rectangle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52" name="Rectangle 104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53" name="Rectangle 105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645" name="Group 106"/>
              <p:cNvGrpSpPr>
                <a:grpSpLocks noChangeAspect="1"/>
              </p:cNvGrpSpPr>
              <p:nvPr/>
            </p:nvGrpSpPr>
            <p:grpSpPr bwMode="auto">
              <a:xfrm flipH="1">
                <a:off x="3639" y="1254"/>
                <a:ext cx="247" cy="290"/>
                <a:chOff x="1355" y="449"/>
                <a:chExt cx="531" cy="538"/>
              </a:xfrm>
            </p:grpSpPr>
            <p:grpSp>
              <p:nvGrpSpPr>
                <p:cNvPr id="24646" name="Group 107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4648" name="Rectangle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49" name="Rectangle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4647" name="Text Box 11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55" y="449"/>
                  <a:ext cx="531" cy="53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  <p:grpSp>
          <p:nvGrpSpPr>
            <p:cNvPr id="24591" name="Group 111"/>
            <p:cNvGrpSpPr>
              <a:grpSpLocks/>
            </p:cNvGrpSpPr>
            <p:nvPr/>
          </p:nvGrpSpPr>
          <p:grpSpPr bwMode="auto">
            <a:xfrm>
              <a:off x="5400697" y="5573507"/>
              <a:ext cx="2765917" cy="381410"/>
              <a:chOff x="1927" y="1139"/>
              <a:chExt cx="1959" cy="522"/>
            </a:xfrm>
          </p:grpSpPr>
          <p:grpSp>
            <p:nvGrpSpPr>
              <p:cNvPr id="24600" name="Group 112"/>
              <p:cNvGrpSpPr>
                <a:grpSpLocks noChangeAspect="1"/>
              </p:cNvGrpSpPr>
              <p:nvPr/>
            </p:nvGrpSpPr>
            <p:grpSpPr bwMode="auto">
              <a:xfrm>
                <a:off x="2418" y="1262"/>
                <a:ext cx="246" cy="289"/>
                <a:chOff x="1351" y="450"/>
                <a:chExt cx="535" cy="537"/>
              </a:xfrm>
            </p:grpSpPr>
            <p:grpSp>
              <p:nvGrpSpPr>
                <p:cNvPr id="24629" name="Group 113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4631" name="Rectangle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32" name="Rectangle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4630" name="Text Box 11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51" y="450"/>
                  <a:ext cx="535" cy="537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24601" name="Line 117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2" name="Line 118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603" name="Group 119"/>
              <p:cNvGrpSpPr>
                <a:grpSpLocks noChangeAspect="1"/>
              </p:cNvGrpSpPr>
              <p:nvPr/>
            </p:nvGrpSpPr>
            <p:grpSpPr bwMode="auto">
              <a:xfrm>
                <a:off x="2853" y="1139"/>
                <a:ext cx="208" cy="522"/>
                <a:chOff x="2991" y="213"/>
                <a:chExt cx="374" cy="1079"/>
              </a:xfrm>
            </p:grpSpPr>
            <p:sp>
              <p:nvSpPr>
                <p:cNvPr id="24625" name="AutoShape 120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487 h 21600"/>
                    <a:gd name="T14" fmla="*/ 17100 w 21600"/>
                    <a:gd name="T15" fmla="*/ 1711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626" name="AutoShape 12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27" name="Freeform 122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>
                    <a:gd name="T0" fmla="*/ 0 w 384"/>
                    <a:gd name="T1" fmla="*/ 3 h 288"/>
                    <a:gd name="T2" fmla="*/ 6 w 384"/>
                    <a:gd name="T3" fmla="*/ 0 h 288"/>
                    <a:gd name="T4" fmla="*/ 13 w 384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384"/>
                    <a:gd name="T10" fmla="*/ 0 h 288"/>
                    <a:gd name="T11" fmla="*/ 384 w 38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28" name="Text Box 123"/>
                <p:cNvSpPr txBox="1">
                  <a:spLocks noChangeAspect="1" noChangeArrowheads="1"/>
                </p:cNvSpPr>
                <p:nvPr/>
              </p:nvSpPr>
              <p:spPr bwMode="auto">
                <a:xfrm rot="16200000">
                  <a:off x="2691" y="618"/>
                  <a:ext cx="1079" cy="269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24604" name="Line 124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5" name="Line 125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606" name="Group 126"/>
              <p:cNvGrpSpPr>
                <a:grpSpLocks noChangeAspect="1"/>
              </p:cNvGrpSpPr>
              <p:nvPr/>
            </p:nvGrpSpPr>
            <p:grpSpPr bwMode="auto">
              <a:xfrm>
                <a:off x="3175" y="1263"/>
                <a:ext cx="342" cy="289"/>
                <a:chOff x="3782" y="488"/>
                <a:chExt cx="739" cy="598"/>
              </a:xfrm>
            </p:grpSpPr>
            <p:sp>
              <p:nvSpPr>
                <p:cNvPr id="24623" name="Rectangle 127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4624" name="Text Box 12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82" y="488"/>
                  <a:ext cx="739" cy="59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24607" name="Freeform 129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>
                  <a:gd name="T0" fmla="*/ 0 w 816"/>
                  <a:gd name="T1" fmla="*/ 0 h 384"/>
                  <a:gd name="T2" fmla="*/ 0 w 816"/>
                  <a:gd name="T3" fmla="*/ 5 h 384"/>
                  <a:gd name="T4" fmla="*/ 3 w 816"/>
                  <a:gd name="T5" fmla="*/ 5 h 384"/>
                  <a:gd name="T6" fmla="*/ 3 w 816"/>
                  <a:gd name="T7" fmla="*/ 2 h 384"/>
                  <a:gd name="T8" fmla="*/ 4 w 816"/>
                  <a:gd name="T9" fmla="*/ 2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6"/>
                  <a:gd name="T16" fmla="*/ 0 h 384"/>
                  <a:gd name="T17" fmla="*/ 816 w 816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8" name="Line 130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9" name="Line 131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610" name="Group 132"/>
              <p:cNvGrpSpPr>
                <a:grpSpLocks noChangeAspect="1"/>
              </p:cNvGrpSpPr>
              <p:nvPr/>
            </p:nvGrpSpPr>
            <p:grpSpPr bwMode="auto">
              <a:xfrm>
                <a:off x="1927" y="1262"/>
                <a:ext cx="360" cy="289"/>
                <a:chOff x="1049" y="487"/>
                <a:chExt cx="778" cy="598"/>
              </a:xfrm>
            </p:grpSpPr>
            <p:sp>
              <p:nvSpPr>
                <p:cNvPr id="24621" name="Rectangl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4622" name="Text Box 13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049" y="487"/>
                  <a:ext cx="778" cy="59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24611" name="Group 135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24617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18" name="Rectangle 137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19" name="Rectangle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20" name="Rectangle 139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612" name="Group 140"/>
              <p:cNvGrpSpPr>
                <a:grpSpLocks noChangeAspect="1"/>
              </p:cNvGrpSpPr>
              <p:nvPr/>
            </p:nvGrpSpPr>
            <p:grpSpPr bwMode="auto">
              <a:xfrm flipH="1">
                <a:off x="3639" y="1254"/>
                <a:ext cx="247" cy="289"/>
                <a:chOff x="1355" y="450"/>
                <a:chExt cx="531" cy="537"/>
              </a:xfrm>
            </p:grpSpPr>
            <p:grpSp>
              <p:nvGrpSpPr>
                <p:cNvPr id="24613" name="Group 141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4615" name="Rectangle 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16" name="Rectangle 1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4614" name="Text Box 14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55" y="450"/>
                  <a:ext cx="531" cy="537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  <p:sp>
          <p:nvSpPr>
            <p:cNvPr id="24592" name="Line 145"/>
            <p:cNvSpPr>
              <a:spLocks noChangeShapeType="1"/>
            </p:cNvSpPr>
            <p:nvPr/>
          </p:nvSpPr>
          <p:spPr bwMode="auto">
            <a:xfrm>
              <a:off x="4179888" y="4146550"/>
              <a:ext cx="0" cy="2101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Line 146"/>
            <p:cNvSpPr>
              <a:spLocks noChangeShapeType="1"/>
            </p:cNvSpPr>
            <p:nvPr/>
          </p:nvSpPr>
          <p:spPr bwMode="auto">
            <a:xfrm>
              <a:off x="4762500" y="4146550"/>
              <a:ext cx="0" cy="2101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4" name="Line 147"/>
            <p:cNvSpPr>
              <a:spLocks noChangeShapeType="1"/>
            </p:cNvSpPr>
            <p:nvPr/>
          </p:nvSpPr>
          <p:spPr bwMode="auto">
            <a:xfrm>
              <a:off x="5345113" y="4146550"/>
              <a:ext cx="0" cy="2101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5" name="Line 148"/>
            <p:cNvSpPr>
              <a:spLocks noChangeShapeType="1"/>
            </p:cNvSpPr>
            <p:nvPr/>
          </p:nvSpPr>
          <p:spPr bwMode="auto">
            <a:xfrm>
              <a:off x="6562725" y="4146550"/>
              <a:ext cx="0" cy="2101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Line 149"/>
            <p:cNvSpPr>
              <a:spLocks noChangeShapeType="1"/>
            </p:cNvSpPr>
            <p:nvPr/>
          </p:nvSpPr>
          <p:spPr bwMode="auto">
            <a:xfrm>
              <a:off x="5927725" y="4146550"/>
              <a:ext cx="0" cy="2101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Line 150"/>
            <p:cNvSpPr>
              <a:spLocks noChangeShapeType="1"/>
            </p:cNvSpPr>
            <p:nvPr/>
          </p:nvSpPr>
          <p:spPr bwMode="auto">
            <a:xfrm>
              <a:off x="7145338" y="4146550"/>
              <a:ext cx="0" cy="2101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8" name="Line 151"/>
            <p:cNvSpPr>
              <a:spLocks noChangeShapeType="1"/>
            </p:cNvSpPr>
            <p:nvPr/>
          </p:nvSpPr>
          <p:spPr bwMode="auto">
            <a:xfrm>
              <a:off x="7727950" y="4146550"/>
              <a:ext cx="0" cy="2101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Line 152"/>
            <p:cNvSpPr>
              <a:spLocks noChangeShapeType="1"/>
            </p:cNvSpPr>
            <p:nvPr/>
          </p:nvSpPr>
          <p:spPr bwMode="auto">
            <a:xfrm>
              <a:off x="3597275" y="4146550"/>
              <a:ext cx="0" cy="2101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Pipelining Limitations: Hazards</a:t>
            </a:r>
            <a:r>
              <a:rPr lang="en-US">
                <a:solidFill>
                  <a:schemeClr val="hlink"/>
                </a:solidFill>
              </a:rPr>
              <a:t>: 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143000"/>
            <a:ext cx="11209000" cy="5334000"/>
          </a:xfrm>
          <a:noFill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sz="2800" b="1" dirty="0"/>
              <a:t>Hazards: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prevent next instruction from executing during its designated clock cycle</a:t>
            </a:r>
          </a:p>
          <a:p>
            <a:pPr eaLnBrk="1" hangingPunct="1"/>
            <a:r>
              <a:rPr lang="en-US" sz="2800" dirty="0">
                <a:solidFill>
                  <a:srgbClr val="230EBC"/>
                </a:solidFill>
              </a:rPr>
              <a:t>Structural hazards</a:t>
            </a:r>
            <a:r>
              <a:rPr lang="en-US" sz="2800"/>
              <a:t>: </a:t>
            </a:r>
          </a:p>
          <a:p>
            <a:pPr lvl="1" eaLnBrk="1" hangingPunct="1"/>
            <a:r>
              <a:rPr lang="en-US" sz="2400"/>
              <a:t>Use </a:t>
            </a:r>
            <a:r>
              <a:rPr lang="en-US" sz="2400" dirty="0"/>
              <a:t>same hardware to do two different things at once</a:t>
            </a:r>
          </a:p>
          <a:p>
            <a:pPr eaLnBrk="1" hangingPunct="1"/>
            <a:r>
              <a:rPr lang="en-US" sz="2800" dirty="0">
                <a:solidFill>
                  <a:srgbClr val="230EBC"/>
                </a:solidFill>
              </a:rPr>
              <a:t>Data hazards</a:t>
            </a:r>
            <a:r>
              <a:rPr lang="en-US" sz="2800"/>
              <a:t>: </a:t>
            </a:r>
          </a:p>
          <a:p>
            <a:pPr lvl="1" eaLnBrk="1" hangingPunct="1"/>
            <a:r>
              <a:rPr lang="en-US" sz="2400"/>
              <a:t>Instruction </a:t>
            </a:r>
            <a:r>
              <a:rPr lang="en-US" sz="2400" dirty="0"/>
              <a:t>depends on result of prior instruction still in the pipeline</a:t>
            </a:r>
          </a:p>
          <a:p>
            <a:pPr eaLnBrk="1" hangingPunct="1"/>
            <a:r>
              <a:rPr lang="en-US" sz="2800" dirty="0">
                <a:solidFill>
                  <a:srgbClr val="230EBC"/>
                </a:solidFill>
              </a:rPr>
              <a:t>Control hazards</a:t>
            </a:r>
            <a:r>
              <a:rPr lang="en-US" sz="2800"/>
              <a:t>: </a:t>
            </a:r>
          </a:p>
          <a:p>
            <a:pPr lvl="1" eaLnBrk="1" hangingPunct="1"/>
            <a:r>
              <a:rPr lang="en-US" sz="2400"/>
              <a:t>It takes several cycles before </a:t>
            </a:r>
            <a:br>
              <a:rPr lang="en-US" sz="2400"/>
            </a:br>
            <a:r>
              <a:rPr lang="en-US" sz="2400"/>
              <a:t>knowing whether a </a:t>
            </a:r>
            <a:br>
              <a:rPr lang="en-US" sz="2400"/>
            </a:br>
            <a:r>
              <a:rPr lang="en-US" sz="2400" i="1"/>
              <a:t>conditional branch</a:t>
            </a:r>
            <a:r>
              <a:rPr lang="en-US" sz="2400"/>
              <a:t> should </a:t>
            </a:r>
            <a:br>
              <a:rPr lang="en-US" sz="2400"/>
            </a:br>
            <a:r>
              <a:rPr lang="en-US" sz="2400"/>
              <a:t>be taken or not</a:t>
            </a:r>
            <a:endParaRPr lang="en-US" sz="2400" dirty="0"/>
          </a:p>
        </p:txBody>
      </p:sp>
      <p:sp>
        <p:nvSpPr>
          <p:cNvPr id="2457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598EEE61-F2E0-4A9A-BCC9-874210CC336F}" type="datetime1">
              <a:rPr lang="en-US" smtClean="0"/>
              <a:pPr/>
              <a:t>11/16/2021</a:t>
            </a:fld>
            <a:endParaRPr lang="en-US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EF2B1D-8D5B-4FA9-8720-EA6A5F3415B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The Principle of Locality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Programs access a relatively small portion of the address space at any instant </a:t>
            </a:r>
            <a:r>
              <a:rPr lang="en-US" sz="2800"/>
              <a:t>of time (boths for Instructions and for Data)</a:t>
            </a:r>
            <a:endParaRPr lang="en-US" sz="2800" dirty="0"/>
          </a:p>
          <a:p>
            <a:r>
              <a:rPr lang="en-US" sz="2800" dirty="0"/>
              <a:t>Two Different Types of Locality: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Temporal Locality</a:t>
            </a:r>
            <a:r>
              <a:rPr lang="en-US" sz="2400" dirty="0"/>
              <a:t> (Locality in Time): If an item is referenced, it will tend to be referenced again soon (e.g., instruction loops, data reuse)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Spatial Locality</a:t>
            </a:r>
            <a:r>
              <a:rPr lang="en-US" sz="2400" dirty="0"/>
              <a:t> (Locality in Space): If an item is referenced, items whose addresses are close by tend to be referenced soon </a:t>
            </a:r>
            <a:br>
              <a:rPr lang="en-US" sz="2400" dirty="0"/>
            </a:br>
            <a:r>
              <a:rPr lang="en-US" sz="2400" dirty="0"/>
              <a:t>(e.g., straight-line code, array access)</a:t>
            </a:r>
          </a:p>
          <a:p>
            <a:r>
              <a:rPr lang="en-US" sz="2800"/>
              <a:t>Last 35 </a:t>
            </a:r>
            <a:r>
              <a:rPr lang="en-US" sz="2800" dirty="0"/>
              <a:t>years, </a:t>
            </a:r>
            <a:r>
              <a:rPr lang="en-US" sz="2800"/>
              <a:t>HW relied </a:t>
            </a:r>
            <a:r>
              <a:rPr lang="en-US" sz="2800" dirty="0"/>
              <a:t>on locality for </a:t>
            </a:r>
            <a:r>
              <a:rPr lang="en-US" sz="2800"/>
              <a:t>memory performance</a:t>
            </a:r>
            <a:endParaRPr lang="en-US" sz="2800" dirty="0"/>
          </a:p>
        </p:txBody>
      </p:sp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09944B3A-EE41-494E-9F3C-2B7507C64063}" type="datetime1">
              <a:rPr lang="en-US" smtClean="0"/>
              <a:pPr/>
              <a:t>11/16/2021</a:t>
            </a:fld>
            <a:endParaRPr lang="en-US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BB69-724D-4554-B953-882A749C95B4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214001" y="5333995"/>
            <a:ext cx="7139797" cy="1066798"/>
            <a:chOff x="4359274" y="5911185"/>
            <a:chExt cx="3435819" cy="384708"/>
          </a:xfrm>
        </p:grpSpPr>
        <p:sp>
          <p:nvSpPr>
            <p:cNvPr id="25612" name="Rectangle 9"/>
            <p:cNvSpPr>
              <a:spLocks noChangeArrowheads="1"/>
            </p:cNvSpPr>
            <p:nvPr/>
          </p:nvSpPr>
          <p:spPr bwMode="auto">
            <a:xfrm>
              <a:off x="6837362" y="5911185"/>
              <a:ext cx="957731" cy="372801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5605" name="Rectangle 8"/>
            <p:cNvSpPr>
              <a:spLocks noChangeArrowheads="1"/>
            </p:cNvSpPr>
            <p:nvPr/>
          </p:nvSpPr>
          <p:spPr bwMode="auto">
            <a:xfrm>
              <a:off x="5513387" y="5923092"/>
              <a:ext cx="688283" cy="372801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5608" name="Text Box 4"/>
            <p:cNvSpPr txBox="1">
              <a:spLocks noChangeArrowheads="1"/>
            </p:cNvSpPr>
            <p:nvPr/>
          </p:nvSpPr>
          <p:spPr bwMode="auto">
            <a:xfrm>
              <a:off x="4409070" y="5913382"/>
              <a:ext cx="539680" cy="1959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chemeClr val="accent2"/>
                  </a:solidFill>
                  <a:latin typeface="Arial" charset="0"/>
                </a:rPr>
                <a:t>Proc.</a:t>
              </a:r>
            </a:p>
          </p:txBody>
        </p:sp>
        <p:sp>
          <p:nvSpPr>
            <p:cNvPr id="25609" name="Text Box 5"/>
            <p:cNvSpPr txBox="1">
              <a:spLocks noChangeArrowheads="1"/>
            </p:cNvSpPr>
            <p:nvPr/>
          </p:nvSpPr>
          <p:spPr bwMode="auto">
            <a:xfrm>
              <a:off x="6948588" y="5914201"/>
              <a:ext cx="762801" cy="1959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chemeClr val="accent2"/>
                  </a:solidFill>
                  <a:latin typeface="Arial" charset="0"/>
                </a:rPr>
                <a:t>Memory</a:t>
              </a:r>
            </a:p>
          </p:txBody>
        </p:sp>
        <p:sp>
          <p:nvSpPr>
            <p:cNvPr id="25610" name="Text Box 6"/>
            <p:cNvSpPr txBox="1">
              <a:spLocks noChangeArrowheads="1"/>
            </p:cNvSpPr>
            <p:nvPr/>
          </p:nvSpPr>
          <p:spPr bwMode="auto">
            <a:xfrm>
              <a:off x="5638800" y="5920551"/>
              <a:ext cx="492307" cy="1664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Arial" charset="0"/>
                </a:rPr>
                <a:t>Instr$</a:t>
              </a:r>
            </a:p>
          </p:txBody>
        </p:sp>
        <p:sp>
          <p:nvSpPr>
            <p:cNvPr id="25611" name="Rectangle 7"/>
            <p:cNvSpPr>
              <a:spLocks noChangeArrowheads="1"/>
            </p:cNvSpPr>
            <p:nvPr/>
          </p:nvSpPr>
          <p:spPr bwMode="auto">
            <a:xfrm>
              <a:off x="4359274" y="5918330"/>
              <a:ext cx="647329" cy="37280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5613" name="Line 10"/>
            <p:cNvSpPr>
              <a:spLocks noChangeShapeType="1"/>
            </p:cNvSpPr>
            <p:nvPr/>
          </p:nvSpPr>
          <p:spPr bwMode="auto">
            <a:xfrm>
              <a:off x="5008563" y="6119813"/>
              <a:ext cx="48577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614" name="Line 11"/>
            <p:cNvSpPr>
              <a:spLocks noChangeShapeType="1"/>
            </p:cNvSpPr>
            <p:nvPr/>
          </p:nvSpPr>
          <p:spPr bwMode="auto">
            <a:xfrm>
              <a:off x="6192838" y="6124575"/>
              <a:ext cx="6334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5631621" y="6076062"/>
              <a:ext cx="493078" cy="1664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Arial" charset="0"/>
                </a:rPr>
                <a:t>Data$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152400"/>
            <a:ext cx="11379200" cy="381000"/>
          </a:xfrm>
        </p:spPr>
        <p:txBody>
          <a:bodyPr/>
          <a:lstStyle/>
          <a:p>
            <a:r>
              <a:rPr lang="en-US" dirty="0"/>
              <a:t>Memory Hierarchy Levels</a:t>
            </a:r>
          </a:p>
        </p:txBody>
      </p:sp>
      <p:sp>
        <p:nvSpPr>
          <p:cNvPr id="266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05EC-DE40-468D-902E-DA3C33D1BCC0}" type="datetime1">
              <a:rPr lang="en-US" smtClean="0"/>
              <a:pPr/>
              <a:t>11/16/2021</a:t>
            </a:fld>
            <a:endParaRPr lang="en-US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E5B6-5021-4C69-B30C-E3AB27C7F60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6629" name="Rectangle 17"/>
          <p:cNvSpPr>
            <a:spLocks noChangeArrowheads="1"/>
          </p:cNvSpPr>
          <p:nvPr/>
        </p:nvSpPr>
        <p:spPr bwMode="auto">
          <a:xfrm>
            <a:off x="3557588" y="4792663"/>
            <a:ext cx="3937000" cy="508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Rectangle 15"/>
          <p:cNvSpPr>
            <a:spLocks noChangeArrowheads="1"/>
          </p:cNvSpPr>
          <p:nvPr/>
        </p:nvSpPr>
        <p:spPr bwMode="auto">
          <a:xfrm>
            <a:off x="4619625" y="2112963"/>
            <a:ext cx="1504950" cy="412750"/>
          </a:xfrm>
          <a:prstGeom prst="rect">
            <a:avLst/>
          </a:prstGeom>
          <a:solidFill>
            <a:srgbClr val="CCFF66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Rectangle 39"/>
          <p:cNvSpPr>
            <a:spLocks noChangeArrowheads="1"/>
          </p:cNvSpPr>
          <p:nvPr/>
        </p:nvSpPr>
        <p:spPr bwMode="auto">
          <a:xfrm>
            <a:off x="4379913" y="2859088"/>
            <a:ext cx="1955800" cy="508000"/>
          </a:xfrm>
          <a:prstGeom prst="rect">
            <a:avLst/>
          </a:prstGeom>
          <a:solidFill>
            <a:srgbClr val="CCFF66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Rectangle 16"/>
          <p:cNvSpPr>
            <a:spLocks noChangeArrowheads="1"/>
          </p:cNvSpPr>
          <p:nvPr/>
        </p:nvSpPr>
        <p:spPr bwMode="auto">
          <a:xfrm>
            <a:off x="4090988" y="3725863"/>
            <a:ext cx="2870200" cy="508000"/>
          </a:xfrm>
          <a:prstGeom prst="rect">
            <a:avLst/>
          </a:prstGeom>
          <a:solidFill>
            <a:srgbClr val="FFFF66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3"/>
          <p:cNvSpPr>
            <a:spLocks noChangeArrowheads="1"/>
          </p:cNvSpPr>
          <p:nvPr/>
        </p:nvSpPr>
        <p:spPr bwMode="auto">
          <a:xfrm>
            <a:off x="1882776" y="1358901"/>
            <a:ext cx="2430463" cy="627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i="1">
                <a:latin typeface="Comic Sans MS" pitchFamily="66" charset="0"/>
              </a:rPr>
              <a:t>CPU Registers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100s Bytes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300 – 500 ps (0.3-0.5 ns)</a:t>
            </a:r>
          </a:p>
        </p:txBody>
      </p:sp>
      <p:sp>
        <p:nvSpPr>
          <p:cNvPr id="26635" name="Rectangle 4"/>
          <p:cNvSpPr>
            <a:spLocks noChangeArrowheads="1"/>
          </p:cNvSpPr>
          <p:nvPr/>
        </p:nvSpPr>
        <p:spPr bwMode="auto">
          <a:xfrm>
            <a:off x="1882776" y="2246314"/>
            <a:ext cx="1712007" cy="8268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i="1">
                <a:latin typeface="Comic Sans MS" pitchFamily="66" charset="0"/>
              </a:rPr>
              <a:t>L1 and L2 Cache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10s-100s K Bytes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~1 ns - ~10 ns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~ $100s/ GByte</a:t>
            </a:r>
          </a:p>
        </p:txBody>
      </p:sp>
      <p:sp>
        <p:nvSpPr>
          <p:cNvPr id="26636" name="Rectangle 5"/>
          <p:cNvSpPr>
            <a:spLocks noChangeArrowheads="1"/>
          </p:cNvSpPr>
          <p:nvPr/>
        </p:nvSpPr>
        <p:spPr bwMode="auto">
          <a:xfrm>
            <a:off x="1868489" y="3484563"/>
            <a:ext cx="1336675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i="1" dirty="0">
                <a:latin typeface="Comic Sans MS" pitchFamily="66" charset="0"/>
              </a:rPr>
              <a:t>Main Memory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 dirty="0">
                <a:latin typeface="Comic Sans MS" pitchFamily="66" charset="0"/>
              </a:rPr>
              <a:t>many G Bytes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 dirty="0">
                <a:latin typeface="Comic Sans MS" pitchFamily="66" charset="0"/>
              </a:rPr>
              <a:t>80ns- 200ns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 dirty="0">
                <a:latin typeface="Comic Sans MS" pitchFamily="66" charset="0"/>
              </a:rPr>
              <a:t>~ $10/ </a:t>
            </a:r>
            <a:r>
              <a:rPr lang="en-US" sz="1400" b="1" dirty="0" err="1">
                <a:latin typeface="Comic Sans MS" pitchFamily="66" charset="0"/>
              </a:rPr>
              <a:t>GByte</a:t>
            </a:r>
            <a:endParaRPr lang="en-US" sz="1400" b="1" dirty="0">
              <a:latin typeface="Comic Sans MS" pitchFamily="66" charset="0"/>
            </a:endParaRPr>
          </a:p>
        </p:txBody>
      </p:sp>
      <p:sp>
        <p:nvSpPr>
          <p:cNvPr id="26637" name="Rectangle 6"/>
          <p:cNvSpPr>
            <a:spLocks noChangeArrowheads="1"/>
          </p:cNvSpPr>
          <p:nvPr/>
        </p:nvSpPr>
        <p:spPr bwMode="auto">
          <a:xfrm>
            <a:off x="1716089" y="4627564"/>
            <a:ext cx="1963679" cy="8268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i="1">
                <a:latin typeface="Comic Sans MS" pitchFamily="66" charset="0"/>
              </a:rPr>
              <a:t>Disk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10s T Bytes, 10 ms </a:t>
            </a:r>
            <a:br>
              <a:rPr lang="en-US" sz="1400" b="1">
                <a:latin typeface="Comic Sans MS" pitchFamily="66" charset="0"/>
              </a:rPr>
            </a:br>
            <a:r>
              <a:rPr lang="en-US" sz="1400" b="1">
                <a:latin typeface="Comic Sans MS" pitchFamily="66" charset="0"/>
              </a:rPr>
              <a:t>(10,000,000 ns)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~ $0.1 / GByte</a:t>
            </a:r>
          </a:p>
        </p:txBody>
      </p:sp>
      <p:sp>
        <p:nvSpPr>
          <p:cNvPr id="26638" name="Rectangle 7"/>
          <p:cNvSpPr>
            <a:spLocks noChangeArrowheads="1"/>
          </p:cNvSpPr>
          <p:nvPr/>
        </p:nvSpPr>
        <p:spPr bwMode="auto">
          <a:xfrm>
            <a:off x="1768476" y="669926"/>
            <a:ext cx="2060575" cy="627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i="1">
                <a:latin typeface="Comic Sans MS" pitchFamily="66" charset="0"/>
              </a:rPr>
              <a:t>Capacity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 i="1">
                <a:latin typeface="Comic Sans MS" pitchFamily="66" charset="0"/>
              </a:rPr>
              <a:t>Access Time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 i="1">
                <a:latin typeface="Comic Sans MS" pitchFamily="66" charset="0"/>
              </a:rPr>
              <a:t>Cost</a:t>
            </a:r>
          </a:p>
        </p:txBody>
      </p:sp>
      <p:sp>
        <p:nvSpPr>
          <p:cNvPr id="26639" name="Rectangle 8"/>
          <p:cNvSpPr>
            <a:spLocks noChangeArrowheads="1"/>
          </p:cNvSpPr>
          <p:nvPr/>
        </p:nvSpPr>
        <p:spPr bwMode="auto">
          <a:xfrm>
            <a:off x="1868488" y="5846763"/>
            <a:ext cx="1428276" cy="10207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i="1">
                <a:latin typeface="Comic Sans MS" pitchFamily="66" charset="0"/>
              </a:rPr>
              <a:t>Tape 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infinite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sec-min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~$0.1 / GByte</a:t>
            </a:r>
          </a:p>
          <a:p>
            <a:pPr eaLnBrk="0" hangingPunct="0">
              <a:lnSpc>
                <a:spcPct val="90000"/>
              </a:lnSpc>
            </a:pPr>
            <a:endParaRPr lang="en-US" sz="1400" b="1">
              <a:latin typeface="Comic Sans MS" pitchFamily="66" charset="0"/>
            </a:endParaRPr>
          </a:p>
        </p:txBody>
      </p:sp>
      <p:sp>
        <p:nvSpPr>
          <p:cNvPr id="26640" name="Rectangle 9"/>
          <p:cNvSpPr>
            <a:spLocks noChangeArrowheads="1"/>
          </p:cNvSpPr>
          <p:nvPr/>
        </p:nvSpPr>
        <p:spPr bwMode="auto">
          <a:xfrm>
            <a:off x="4824414" y="1358900"/>
            <a:ext cx="1146175" cy="431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Rectangle 10"/>
          <p:cNvSpPr>
            <a:spLocks noChangeArrowheads="1"/>
          </p:cNvSpPr>
          <p:nvPr/>
        </p:nvSpPr>
        <p:spPr bwMode="auto">
          <a:xfrm>
            <a:off x="4852988" y="1423989"/>
            <a:ext cx="1165384" cy="2867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 b="1">
                <a:latin typeface="Comic Sans MS" pitchFamily="66" charset="0"/>
              </a:rPr>
              <a:t>Registers</a:t>
            </a:r>
          </a:p>
        </p:txBody>
      </p:sp>
      <p:sp>
        <p:nvSpPr>
          <p:cNvPr id="26642" name="Rectangle 11"/>
          <p:cNvSpPr>
            <a:spLocks noChangeArrowheads="1"/>
          </p:cNvSpPr>
          <p:nvPr/>
        </p:nvSpPr>
        <p:spPr bwMode="auto">
          <a:xfrm>
            <a:off x="4840288" y="2178051"/>
            <a:ext cx="113665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 b="1">
                <a:latin typeface="Comic Sans MS" pitchFamily="66" charset="0"/>
              </a:rPr>
              <a:t>L1 Cache</a:t>
            </a:r>
          </a:p>
        </p:txBody>
      </p:sp>
      <p:sp>
        <p:nvSpPr>
          <p:cNvPr id="26643" name="Rectangle 12"/>
          <p:cNvSpPr>
            <a:spLocks noChangeArrowheads="1"/>
          </p:cNvSpPr>
          <p:nvPr/>
        </p:nvSpPr>
        <p:spPr bwMode="auto">
          <a:xfrm>
            <a:off x="4929189" y="3814764"/>
            <a:ext cx="1001877" cy="2867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 b="1">
                <a:latin typeface="Comic Sans MS" pitchFamily="66" charset="0"/>
              </a:rPr>
              <a:t>Memory</a:t>
            </a:r>
          </a:p>
        </p:txBody>
      </p:sp>
      <p:sp>
        <p:nvSpPr>
          <p:cNvPr id="26644" name="Rectangle 13"/>
          <p:cNvSpPr>
            <a:spLocks noChangeArrowheads="1"/>
          </p:cNvSpPr>
          <p:nvPr/>
        </p:nvSpPr>
        <p:spPr bwMode="auto">
          <a:xfrm>
            <a:off x="4929188" y="4881563"/>
            <a:ext cx="59055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 b="1">
                <a:latin typeface="Comic Sans MS" pitchFamily="66" charset="0"/>
              </a:rPr>
              <a:t>Disk</a:t>
            </a:r>
          </a:p>
        </p:txBody>
      </p:sp>
      <p:sp>
        <p:nvSpPr>
          <p:cNvPr id="26645" name="Rectangle 14"/>
          <p:cNvSpPr>
            <a:spLocks noChangeArrowheads="1"/>
          </p:cNvSpPr>
          <p:nvPr/>
        </p:nvSpPr>
        <p:spPr bwMode="auto">
          <a:xfrm>
            <a:off x="5005388" y="6024563"/>
            <a:ext cx="76200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 b="1">
                <a:latin typeface="Comic Sans MS" pitchFamily="66" charset="0"/>
              </a:rPr>
              <a:t>Tape </a:t>
            </a:r>
          </a:p>
        </p:txBody>
      </p:sp>
      <p:sp>
        <p:nvSpPr>
          <p:cNvPr id="26646" name="Rectangle 18"/>
          <p:cNvSpPr>
            <a:spLocks noChangeArrowheads="1"/>
          </p:cNvSpPr>
          <p:nvPr/>
        </p:nvSpPr>
        <p:spPr bwMode="auto">
          <a:xfrm>
            <a:off x="3252788" y="5859463"/>
            <a:ext cx="4699000" cy="50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7" name="Line 19"/>
          <p:cNvSpPr>
            <a:spLocks noChangeShapeType="1"/>
          </p:cNvSpPr>
          <p:nvPr/>
        </p:nvSpPr>
        <p:spPr bwMode="auto">
          <a:xfrm>
            <a:off x="5373688" y="1809751"/>
            <a:ext cx="0" cy="30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8" name="Line 20"/>
          <p:cNvSpPr>
            <a:spLocks noChangeShapeType="1"/>
          </p:cNvSpPr>
          <p:nvPr/>
        </p:nvSpPr>
        <p:spPr bwMode="auto">
          <a:xfrm>
            <a:off x="5373688" y="3375025"/>
            <a:ext cx="0" cy="33178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9" name="Line 21"/>
          <p:cNvSpPr>
            <a:spLocks noChangeShapeType="1"/>
          </p:cNvSpPr>
          <p:nvPr/>
        </p:nvSpPr>
        <p:spPr bwMode="auto">
          <a:xfrm>
            <a:off x="5373688" y="4252913"/>
            <a:ext cx="0" cy="5207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0" name="Line 22"/>
          <p:cNvSpPr>
            <a:spLocks noChangeShapeType="1"/>
          </p:cNvSpPr>
          <p:nvPr/>
        </p:nvSpPr>
        <p:spPr bwMode="auto">
          <a:xfrm>
            <a:off x="5373688" y="5319713"/>
            <a:ext cx="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1" name="Rectangle 23"/>
          <p:cNvSpPr>
            <a:spLocks noChangeArrowheads="1"/>
          </p:cNvSpPr>
          <p:nvPr/>
        </p:nvSpPr>
        <p:spPr bwMode="auto">
          <a:xfrm>
            <a:off x="5462588" y="1801813"/>
            <a:ext cx="184785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>
                <a:latin typeface="Comic Sans MS" pitchFamily="66" charset="0"/>
              </a:rPr>
              <a:t>Instr. Operands</a:t>
            </a:r>
          </a:p>
        </p:txBody>
      </p:sp>
      <p:sp>
        <p:nvSpPr>
          <p:cNvPr id="26652" name="Rectangle 24"/>
          <p:cNvSpPr>
            <a:spLocks noChangeArrowheads="1"/>
          </p:cNvSpPr>
          <p:nvPr/>
        </p:nvSpPr>
        <p:spPr bwMode="auto">
          <a:xfrm>
            <a:off x="5462588" y="2570163"/>
            <a:ext cx="80645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>
                <a:latin typeface="Comic Sans MS" pitchFamily="66" charset="0"/>
              </a:rPr>
              <a:t>Blocks</a:t>
            </a: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5462589" y="4348163"/>
            <a:ext cx="720725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>
                <a:latin typeface="Comic Sans MS" pitchFamily="66" charset="0"/>
              </a:rPr>
              <a:t>Pages</a:t>
            </a:r>
          </a:p>
        </p:txBody>
      </p:sp>
      <p:sp>
        <p:nvSpPr>
          <p:cNvPr id="26654" name="Rectangle 26"/>
          <p:cNvSpPr>
            <a:spLocks noChangeArrowheads="1"/>
          </p:cNvSpPr>
          <p:nvPr/>
        </p:nvSpPr>
        <p:spPr bwMode="auto">
          <a:xfrm>
            <a:off x="5462588" y="5414963"/>
            <a:ext cx="62865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>
                <a:latin typeface="Comic Sans MS" pitchFamily="66" charset="0"/>
              </a:rPr>
              <a:t>Files</a:t>
            </a:r>
          </a:p>
        </p:txBody>
      </p:sp>
      <p:sp>
        <p:nvSpPr>
          <p:cNvPr id="26655" name="Rectangle 27"/>
          <p:cNvSpPr>
            <a:spLocks noChangeArrowheads="1"/>
          </p:cNvSpPr>
          <p:nvPr/>
        </p:nvSpPr>
        <p:spPr bwMode="auto">
          <a:xfrm>
            <a:off x="7850189" y="854076"/>
            <a:ext cx="968375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i="1">
                <a:latin typeface="Comic Sans MS" pitchFamily="66" charset="0"/>
              </a:rPr>
              <a:t>Staging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 i="1">
                <a:latin typeface="Comic Sans MS" pitchFamily="66" charset="0"/>
              </a:rPr>
              <a:t>Xfer Unit</a:t>
            </a:r>
          </a:p>
        </p:txBody>
      </p:sp>
      <p:sp>
        <p:nvSpPr>
          <p:cNvPr id="26656" name="Rectangle 28"/>
          <p:cNvSpPr>
            <a:spLocks noChangeArrowheads="1"/>
          </p:cNvSpPr>
          <p:nvPr/>
        </p:nvSpPr>
        <p:spPr bwMode="auto">
          <a:xfrm>
            <a:off x="7577138" y="1700214"/>
            <a:ext cx="1380186" cy="4390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dirty="0" err="1">
                <a:latin typeface="Comic Sans MS" pitchFamily="66" charset="0"/>
              </a:rPr>
              <a:t>prog</a:t>
            </a:r>
            <a:r>
              <a:rPr lang="en-US" sz="1400" b="1" dirty="0">
                <a:latin typeface="Comic Sans MS" pitchFamily="66" charset="0"/>
              </a:rPr>
              <a:t>./compiler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 dirty="0">
                <a:latin typeface="Comic Sans MS" pitchFamily="66" charset="0"/>
              </a:rPr>
              <a:t>1-32 bytes</a:t>
            </a:r>
          </a:p>
        </p:txBody>
      </p:sp>
      <p:sp>
        <p:nvSpPr>
          <p:cNvPr id="26657" name="Rectangle 29"/>
          <p:cNvSpPr>
            <a:spLocks noChangeArrowheads="1"/>
          </p:cNvSpPr>
          <p:nvPr/>
        </p:nvSpPr>
        <p:spPr bwMode="auto">
          <a:xfrm>
            <a:off x="7712075" y="2438401"/>
            <a:ext cx="1220788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dirty="0">
                <a:latin typeface="Comic Sans MS" pitchFamily="66" charset="0"/>
              </a:rPr>
              <a:t>cache </a:t>
            </a:r>
            <a:r>
              <a:rPr lang="en-US" sz="1400" b="1" dirty="0" err="1">
                <a:latin typeface="Comic Sans MS" pitchFamily="66" charset="0"/>
              </a:rPr>
              <a:t>cntl</a:t>
            </a:r>
            <a:endParaRPr lang="en-US" sz="1400" b="1" dirty="0">
              <a:latin typeface="Comic Sans MS" pitchFamily="66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US" sz="1400" b="1" dirty="0">
                <a:latin typeface="Comic Sans MS" pitchFamily="66" charset="0"/>
              </a:rPr>
              <a:t>32-64 bytes</a:t>
            </a:r>
          </a:p>
        </p:txBody>
      </p:sp>
      <p:sp>
        <p:nvSpPr>
          <p:cNvPr id="26658" name="Rectangle 30"/>
          <p:cNvSpPr>
            <a:spLocks noChangeArrowheads="1"/>
          </p:cNvSpPr>
          <p:nvPr/>
        </p:nvSpPr>
        <p:spPr bwMode="auto">
          <a:xfrm>
            <a:off x="7812089" y="4221164"/>
            <a:ext cx="1220787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OS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4K-8K bytes</a:t>
            </a:r>
          </a:p>
        </p:txBody>
      </p:sp>
      <p:sp>
        <p:nvSpPr>
          <p:cNvPr id="26659" name="Rectangle 31"/>
          <p:cNvSpPr>
            <a:spLocks noChangeArrowheads="1"/>
          </p:cNvSpPr>
          <p:nvPr/>
        </p:nvSpPr>
        <p:spPr bwMode="auto">
          <a:xfrm>
            <a:off x="7773988" y="5287964"/>
            <a:ext cx="1332096" cy="4390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user/operator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Gbytes</a:t>
            </a:r>
          </a:p>
        </p:txBody>
      </p:sp>
      <p:sp>
        <p:nvSpPr>
          <p:cNvPr id="26660" name="Rectangle 32"/>
          <p:cNvSpPr>
            <a:spLocks noChangeArrowheads="1"/>
          </p:cNvSpPr>
          <p:nvPr/>
        </p:nvSpPr>
        <p:spPr bwMode="auto">
          <a:xfrm>
            <a:off x="9866313" y="1360488"/>
            <a:ext cx="1883529" cy="3652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b="1">
                <a:solidFill>
                  <a:srgbClr val="CC3300"/>
                </a:solidFill>
                <a:latin typeface="Comic Sans MS" pitchFamily="66" charset="0"/>
              </a:rPr>
              <a:t>Upper Level</a:t>
            </a:r>
          </a:p>
        </p:txBody>
      </p:sp>
      <p:sp>
        <p:nvSpPr>
          <p:cNvPr id="26661" name="Rectangle 33"/>
          <p:cNvSpPr>
            <a:spLocks noChangeArrowheads="1"/>
          </p:cNvSpPr>
          <p:nvPr/>
        </p:nvSpPr>
        <p:spPr bwMode="auto">
          <a:xfrm>
            <a:off x="9690101" y="6032501"/>
            <a:ext cx="1869101" cy="3652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b="1">
                <a:solidFill>
                  <a:srgbClr val="CC3300"/>
                </a:solidFill>
                <a:latin typeface="Comic Sans MS" pitchFamily="66" charset="0"/>
              </a:rPr>
              <a:t>Lower Level</a:t>
            </a:r>
          </a:p>
        </p:txBody>
      </p:sp>
      <p:sp>
        <p:nvSpPr>
          <p:cNvPr id="26662" name="Line 34"/>
          <p:cNvSpPr>
            <a:spLocks noChangeShapeType="1"/>
          </p:cNvSpPr>
          <p:nvPr/>
        </p:nvSpPr>
        <p:spPr bwMode="auto">
          <a:xfrm flipV="1">
            <a:off x="10210800" y="2286000"/>
            <a:ext cx="0" cy="357505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26663" name="Rectangle 35"/>
          <p:cNvSpPr>
            <a:spLocks noChangeArrowheads="1"/>
          </p:cNvSpPr>
          <p:nvPr/>
        </p:nvSpPr>
        <p:spPr bwMode="auto">
          <a:xfrm>
            <a:off x="9677400" y="1828800"/>
            <a:ext cx="1051570" cy="3652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dirty="0">
                <a:latin typeface="Comic Sans MS" pitchFamily="66" charset="0"/>
              </a:rPr>
              <a:t>faster</a:t>
            </a:r>
          </a:p>
        </p:txBody>
      </p:sp>
      <p:sp>
        <p:nvSpPr>
          <p:cNvPr id="26664" name="Line 36"/>
          <p:cNvSpPr>
            <a:spLocks noChangeShapeType="1"/>
          </p:cNvSpPr>
          <p:nvPr/>
        </p:nvSpPr>
        <p:spPr bwMode="auto">
          <a:xfrm>
            <a:off x="10820400" y="1905000"/>
            <a:ext cx="0" cy="3729038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26665" name="Rectangle 37"/>
          <p:cNvSpPr>
            <a:spLocks noChangeArrowheads="1"/>
          </p:cNvSpPr>
          <p:nvPr/>
        </p:nvSpPr>
        <p:spPr bwMode="auto">
          <a:xfrm>
            <a:off x="10452100" y="5651500"/>
            <a:ext cx="1082027" cy="3652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>
                <a:latin typeface="Comic Sans MS" pitchFamily="66" charset="0"/>
              </a:rPr>
              <a:t>Larger</a:t>
            </a:r>
          </a:p>
        </p:txBody>
      </p:sp>
      <p:sp>
        <p:nvSpPr>
          <p:cNvPr id="26666" name="Rectangle 38"/>
          <p:cNvSpPr>
            <a:spLocks noChangeArrowheads="1"/>
          </p:cNvSpPr>
          <p:nvPr/>
        </p:nvSpPr>
        <p:spPr bwMode="auto">
          <a:xfrm>
            <a:off x="4837113" y="2947988"/>
            <a:ext cx="113665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 b="1">
                <a:latin typeface="Comic Sans MS" pitchFamily="66" charset="0"/>
              </a:rPr>
              <a:t>L2 Cache</a:t>
            </a:r>
          </a:p>
        </p:txBody>
      </p:sp>
      <p:sp>
        <p:nvSpPr>
          <p:cNvPr id="26667" name="Line 40"/>
          <p:cNvSpPr>
            <a:spLocks noChangeShapeType="1"/>
          </p:cNvSpPr>
          <p:nvPr/>
        </p:nvSpPr>
        <p:spPr bwMode="auto">
          <a:xfrm>
            <a:off x="5370513" y="2532063"/>
            <a:ext cx="0" cy="355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8" name="Rectangle 41"/>
          <p:cNvSpPr>
            <a:spLocks noChangeArrowheads="1"/>
          </p:cNvSpPr>
          <p:nvPr/>
        </p:nvSpPr>
        <p:spPr bwMode="auto">
          <a:xfrm>
            <a:off x="7697789" y="3255964"/>
            <a:ext cx="1328737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cache cntl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64-128 bytes</a:t>
            </a:r>
          </a:p>
        </p:txBody>
      </p:sp>
      <p:sp>
        <p:nvSpPr>
          <p:cNvPr id="26669" name="Rectangle 42"/>
          <p:cNvSpPr>
            <a:spLocks noChangeArrowheads="1"/>
          </p:cNvSpPr>
          <p:nvPr/>
        </p:nvSpPr>
        <p:spPr bwMode="auto">
          <a:xfrm>
            <a:off x="5495925" y="3400426"/>
            <a:ext cx="80645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>
                <a:latin typeface="Comic Sans MS" pitchFamily="66" charset="0"/>
              </a:rPr>
              <a:t>Blocks</a:t>
            </a:r>
          </a:p>
        </p:txBody>
      </p:sp>
      <p:sp>
        <p:nvSpPr>
          <p:cNvPr id="230443" name="AutoShape 43"/>
          <p:cNvSpPr>
            <a:spLocks noChangeArrowheads="1"/>
          </p:cNvSpPr>
          <p:nvPr/>
        </p:nvSpPr>
        <p:spPr bwMode="auto">
          <a:xfrm>
            <a:off x="6248400" y="6248400"/>
            <a:ext cx="2514600" cy="457200"/>
          </a:xfrm>
          <a:prstGeom prst="wedgeRoundRectCallout">
            <a:avLst>
              <a:gd name="adj1" fmla="val -74620"/>
              <a:gd name="adj2" fmla="val -5277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still needed?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4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Focus on the Common Case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143000"/>
            <a:ext cx="11607800" cy="5334000"/>
          </a:xfrm>
        </p:spPr>
        <p:txBody>
          <a:bodyPr/>
          <a:lstStyle/>
          <a:p>
            <a:r>
              <a:rPr lang="en-US" sz="2800" dirty="0"/>
              <a:t>Favor the </a:t>
            </a:r>
            <a:r>
              <a:rPr lang="en-US" sz="2800"/>
              <a:t>frequent case, e.g.:</a:t>
            </a:r>
            <a:endParaRPr lang="en-US" sz="28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>
                <a:solidFill>
                  <a:srgbClr val="230EBC"/>
                </a:solidFill>
              </a:rPr>
              <a:t>Instruction </a:t>
            </a:r>
            <a:r>
              <a:rPr lang="en-US" sz="2400" dirty="0">
                <a:solidFill>
                  <a:srgbClr val="230EBC"/>
                </a:solidFill>
              </a:rPr>
              <a:t>fetch </a:t>
            </a:r>
            <a:r>
              <a:rPr lang="en-US" sz="2400" dirty="0"/>
              <a:t>and </a:t>
            </a:r>
            <a:r>
              <a:rPr lang="en-US" sz="2400">
                <a:solidFill>
                  <a:srgbClr val="230EBC"/>
                </a:solidFill>
              </a:rPr>
              <a:t>decode units </a:t>
            </a:r>
            <a:r>
              <a:rPr lang="en-US" sz="2400" dirty="0"/>
              <a:t>used more frequently than multiplier, so optimize it first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/>
              <a:t>If </a:t>
            </a:r>
            <a:r>
              <a:rPr lang="en-US" sz="2400" dirty="0"/>
              <a:t>database server has 50 disks / processor, storage dependability dominates system dependability, so optimize it first</a:t>
            </a:r>
            <a:endParaRPr lang="en-US" sz="2800" dirty="0"/>
          </a:p>
          <a:p>
            <a:r>
              <a:rPr lang="en-US" sz="2800" dirty="0"/>
              <a:t>Frequent case is often simpler and can be </a:t>
            </a:r>
            <a:r>
              <a:rPr lang="en-US" sz="2800"/>
              <a:t>done faster</a:t>
            </a:r>
            <a:endParaRPr lang="en-US" sz="2800" dirty="0"/>
          </a:p>
          <a:p>
            <a:pPr lvl="1"/>
            <a:r>
              <a:rPr lang="en-US" sz="2400" dirty="0"/>
              <a:t>E.g., </a:t>
            </a:r>
            <a:r>
              <a:rPr lang="en-US" sz="2400" dirty="0">
                <a:solidFill>
                  <a:srgbClr val="230EBC"/>
                </a:solidFill>
              </a:rPr>
              <a:t>overflow is rare </a:t>
            </a:r>
            <a:r>
              <a:rPr lang="en-US" sz="2400" dirty="0"/>
              <a:t>when adding 2 numbers, so improve performance by optimizing more common case of no overflow </a:t>
            </a:r>
          </a:p>
          <a:p>
            <a:pPr lvl="1"/>
            <a:r>
              <a:rPr lang="en-US" sz="2400" dirty="0"/>
              <a:t>May slow down overflow, but overall performance improved by optimizing for the normal case</a:t>
            </a:r>
            <a:endParaRPr lang="en-US" sz="2800" dirty="0"/>
          </a:p>
          <a:p>
            <a:r>
              <a:rPr lang="en-US" sz="2800" dirty="0"/>
              <a:t>What is frequent case? How much performance improved by making case faster? =&gt; </a:t>
            </a:r>
            <a:r>
              <a:rPr lang="en-US" sz="2800" b="1" dirty="0">
                <a:solidFill>
                  <a:srgbClr val="FF0000"/>
                </a:solidFill>
              </a:rPr>
              <a:t>Amdahl’s Law </a:t>
            </a:r>
          </a:p>
          <a:p>
            <a:endParaRPr lang="en-US" sz="2800" dirty="0"/>
          </a:p>
        </p:txBody>
      </p:sp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6ECD46E6-8A50-4048-860C-D531353A344B}" type="datetime1">
              <a:rPr lang="en-US" smtClean="0"/>
              <a:pPr/>
              <a:t>11/16/2021</a:t>
            </a:fld>
            <a:endParaRPr lang="en-US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B6D8-4A08-42F6-879B-5E67C7CDE04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2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2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0DD18A0-B95D-4772-AB09-0CCF5A46DB58}" type="datetime1">
              <a:rPr lang="en-US" smtClean="0"/>
              <a:pPr/>
              <a:t>11/16/2021</a:t>
            </a:fld>
            <a:endParaRPr lang="en-US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BEDC22-D4E8-4756-A680-FDD79ED5103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Amdahl’s Law</a:t>
            </a:r>
          </a:p>
        </p:txBody>
      </p:sp>
      <p:grpSp>
        <p:nvGrpSpPr>
          <p:cNvPr id="28678" name="Group 27"/>
          <p:cNvGrpSpPr>
            <a:grpSpLocks/>
          </p:cNvGrpSpPr>
          <p:nvPr/>
        </p:nvGrpSpPr>
        <p:grpSpPr bwMode="auto">
          <a:xfrm>
            <a:off x="3733800" y="914400"/>
            <a:ext cx="8397316" cy="1669126"/>
            <a:chOff x="304800" y="1676400"/>
            <a:chExt cx="6885463" cy="1369156"/>
          </a:xfrm>
        </p:grpSpPr>
        <p:sp>
          <p:nvSpPr>
            <p:cNvPr id="28692" name="Rectangle 12"/>
            <p:cNvSpPr>
              <a:spLocks noChangeArrowheads="1"/>
            </p:cNvSpPr>
            <p:nvPr/>
          </p:nvSpPr>
          <p:spPr bwMode="auto">
            <a:xfrm>
              <a:off x="304800" y="2057400"/>
              <a:ext cx="2046519" cy="3765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 i="1" dirty="0" err="1">
                  <a:latin typeface="Arial" charset="0"/>
                </a:rPr>
                <a:t>Speedup</a:t>
              </a:r>
              <a:r>
                <a:rPr lang="en-US" b="1" i="1" baseline="-25000" dirty="0" err="1">
                  <a:latin typeface="Arial" charset="0"/>
                </a:rPr>
                <a:t>overall</a:t>
              </a:r>
              <a:r>
                <a:rPr lang="en-US" b="1" i="1" baseline="-25000" dirty="0">
                  <a:latin typeface="Arial" charset="0"/>
                </a:rPr>
                <a:t>   </a:t>
              </a:r>
              <a:r>
                <a:rPr lang="en-US" b="1" i="1" dirty="0">
                  <a:latin typeface="Arial" charset="0"/>
                </a:rPr>
                <a:t>=</a:t>
              </a:r>
            </a:p>
          </p:txBody>
        </p:sp>
        <p:sp>
          <p:nvSpPr>
            <p:cNvPr id="28693" name="Rectangle 13"/>
            <p:cNvSpPr>
              <a:spLocks noChangeArrowheads="1"/>
            </p:cNvSpPr>
            <p:nvPr/>
          </p:nvSpPr>
          <p:spPr bwMode="auto">
            <a:xfrm>
              <a:off x="2438400" y="1863725"/>
              <a:ext cx="1032803" cy="8461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b="1" i="1">
                  <a:latin typeface="Arial" charset="0"/>
                </a:rPr>
                <a:t>T</a:t>
              </a:r>
              <a:r>
                <a:rPr lang="en-US" b="1" i="1" baseline="-25000">
                  <a:latin typeface="Arial" charset="0"/>
                </a:rPr>
                <a:t>exec,old</a:t>
              </a:r>
              <a:endParaRPr lang="en-US" b="1" i="1">
                <a:latin typeface="Arial" charset="0"/>
              </a:endParaRPr>
            </a:p>
            <a:p>
              <a:pPr eaLnBrk="0" hangingPunct="0">
                <a:lnSpc>
                  <a:spcPct val="85000"/>
                </a:lnSpc>
              </a:pPr>
              <a:endParaRPr lang="en-US" b="1" i="1">
                <a:latin typeface="Arial" charset="0"/>
              </a:endParaRPr>
            </a:p>
            <a:p>
              <a:pPr eaLnBrk="0" hangingPunct="0">
                <a:lnSpc>
                  <a:spcPct val="85000"/>
                </a:lnSpc>
              </a:pPr>
              <a:r>
                <a:rPr lang="en-US" b="1" i="1">
                  <a:latin typeface="Arial" charset="0"/>
                </a:rPr>
                <a:t>T</a:t>
              </a:r>
              <a:r>
                <a:rPr lang="en-US" b="1" i="1" baseline="-25000">
                  <a:latin typeface="Arial" charset="0"/>
                </a:rPr>
                <a:t>exec,new</a:t>
              </a:r>
            </a:p>
          </p:txBody>
        </p:sp>
        <p:sp>
          <p:nvSpPr>
            <p:cNvPr id="28694" name="Line 14"/>
            <p:cNvSpPr>
              <a:spLocks noChangeShapeType="1"/>
            </p:cNvSpPr>
            <p:nvPr/>
          </p:nvSpPr>
          <p:spPr bwMode="auto">
            <a:xfrm flipV="1">
              <a:off x="2554114" y="2301454"/>
              <a:ext cx="93721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i="1"/>
            </a:p>
          </p:txBody>
        </p:sp>
        <p:sp>
          <p:nvSpPr>
            <p:cNvPr id="28695" name="Rectangle 17"/>
            <p:cNvSpPr>
              <a:spLocks noChangeArrowheads="1"/>
            </p:cNvSpPr>
            <p:nvPr/>
          </p:nvSpPr>
          <p:spPr bwMode="auto">
            <a:xfrm>
              <a:off x="3810000" y="2057400"/>
              <a:ext cx="297055" cy="3765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 i="1">
                  <a:latin typeface="Arial" charset="0"/>
                </a:rPr>
                <a:t>=</a:t>
              </a:r>
            </a:p>
          </p:txBody>
        </p:sp>
        <p:sp>
          <p:nvSpPr>
            <p:cNvPr id="28696" name="Rectangle 18"/>
            <p:cNvSpPr>
              <a:spLocks noChangeArrowheads="1"/>
            </p:cNvSpPr>
            <p:nvPr/>
          </p:nvSpPr>
          <p:spPr bwMode="auto">
            <a:xfrm>
              <a:off x="5181600" y="1676400"/>
              <a:ext cx="290483" cy="3765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 i="1">
                  <a:latin typeface="Arial" charset="0"/>
                </a:rPr>
                <a:t>1</a:t>
              </a:r>
            </a:p>
          </p:txBody>
        </p:sp>
        <p:sp>
          <p:nvSpPr>
            <p:cNvPr id="28697" name="Line 19"/>
            <p:cNvSpPr>
              <a:spLocks noChangeShapeType="1"/>
            </p:cNvSpPr>
            <p:nvPr/>
          </p:nvSpPr>
          <p:spPr bwMode="auto">
            <a:xfrm>
              <a:off x="4241101" y="2119906"/>
              <a:ext cx="2821315" cy="232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i="1"/>
            </a:p>
          </p:txBody>
        </p:sp>
        <p:sp>
          <p:nvSpPr>
            <p:cNvPr id="28698" name="Rectangle 20"/>
            <p:cNvSpPr>
              <a:spLocks noChangeArrowheads="1"/>
            </p:cNvSpPr>
            <p:nvPr/>
          </p:nvSpPr>
          <p:spPr bwMode="auto">
            <a:xfrm>
              <a:off x="4114800" y="2209800"/>
              <a:ext cx="2526275" cy="3765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 i="1">
                  <a:latin typeface="Arial" charset="0"/>
                </a:rPr>
                <a:t>(1 - f</a:t>
              </a:r>
              <a:r>
                <a:rPr lang="en-US" b="1" i="1" baseline="-25000">
                  <a:latin typeface="Arial" charset="0"/>
                </a:rPr>
                <a:t>parallel</a:t>
              </a:r>
              <a:r>
                <a:rPr lang="en-US" b="1" i="1">
                  <a:latin typeface="Arial" charset="0"/>
                </a:rPr>
                <a:t>) +    f</a:t>
              </a:r>
              <a:r>
                <a:rPr lang="en-US" b="1" i="1" baseline="-25000">
                  <a:latin typeface="Arial" charset="0"/>
                </a:rPr>
                <a:t>parallel</a:t>
              </a:r>
            </a:p>
          </p:txBody>
        </p:sp>
        <p:sp>
          <p:nvSpPr>
            <p:cNvPr id="28699" name="Rectangle 21"/>
            <p:cNvSpPr>
              <a:spLocks noChangeArrowheads="1"/>
            </p:cNvSpPr>
            <p:nvPr/>
          </p:nvSpPr>
          <p:spPr bwMode="auto">
            <a:xfrm>
              <a:off x="5385593" y="2668964"/>
              <a:ext cx="1804670" cy="3765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 i="1">
                  <a:latin typeface="Arial" charset="0"/>
                </a:rPr>
                <a:t>Speedup</a:t>
              </a:r>
              <a:r>
                <a:rPr lang="en-US" b="1" i="1" baseline="-25000">
                  <a:latin typeface="Arial" charset="0"/>
                </a:rPr>
                <a:t>parallel</a:t>
              </a:r>
            </a:p>
          </p:txBody>
        </p:sp>
        <p:sp>
          <p:nvSpPr>
            <p:cNvPr id="28700" name="Line 22"/>
            <p:cNvSpPr>
              <a:spLocks noChangeShapeType="1"/>
            </p:cNvSpPr>
            <p:nvPr/>
          </p:nvSpPr>
          <p:spPr bwMode="auto">
            <a:xfrm>
              <a:off x="5486399" y="2667000"/>
              <a:ext cx="156634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i="1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85800" y="1465726"/>
            <a:ext cx="1981200" cy="5011274"/>
            <a:chOff x="3581401" y="3200400"/>
            <a:chExt cx="1295399" cy="3276600"/>
          </a:xfrm>
        </p:grpSpPr>
        <p:sp>
          <p:nvSpPr>
            <p:cNvPr id="28679" name="Rectangle 23"/>
            <p:cNvSpPr>
              <a:spLocks noChangeArrowheads="1"/>
            </p:cNvSpPr>
            <p:nvPr/>
          </p:nvSpPr>
          <p:spPr bwMode="auto">
            <a:xfrm>
              <a:off x="4419600" y="4800600"/>
              <a:ext cx="457200" cy="1676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0" name="Rectangle 25"/>
            <p:cNvSpPr>
              <a:spLocks noChangeArrowheads="1"/>
            </p:cNvSpPr>
            <p:nvPr/>
          </p:nvSpPr>
          <p:spPr bwMode="auto">
            <a:xfrm>
              <a:off x="4419600" y="3200400"/>
              <a:ext cx="457200" cy="1600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Line 28"/>
            <p:cNvSpPr>
              <a:spLocks noChangeShapeType="1"/>
            </p:cNvSpPr>
            <p:nvPr/>
          </p:nvSpPr>
          <p:spPr bwMode="auto">
            <a:xfrm flipV="1">
              <a:off x="4038600" y="4648200"/>
              <a:ext cx="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Text Box 29"/>
            <p:cNvSpPr txBox="1">
              <a:spLocks noChangeArrowheads="1"/>
            </p:cNvSpPr>
            <p:nvPr/>
          </p:nvSpPr>
          <p:spPr bwMode="auto">
            <a:xfrm rot="-5462995">
              <a:off x="3160713" y="4916488"/>
              <a:ext cx="12985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exc. time</a:t>
              </a:r>
            </a:p>
          </p:txBody>
        </p:sp>
        <p:sp>
          <p:nvSpPr>
            <p:cNvPr id="28684" name="Text Box 30"/>
            <p:cNvSpPr txBox="1">
              <a:spLocks noChangeArrowheads="1"/>
            </p:cNvSpPr>
            <p:nvPr/>
          </p:nvSpPr>
          <p:spPr bwMode="auto">
            <a:xfrm rot="-5400000">
              <a:off x="3952081" y="5496719"/>
              <a:ext cx="13922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serial part</a:t>
              </a:r>
            </a:p>
          </p:txBody>
        </p:sp>
        <p:sp>
          <p:nvSpPr>
            <p:cNvPr id="28685" name="Text Box 31"/>
            <p:cNvSpPr txBox="1">
              <a:spLocks noChangeArrowheads="1"/>
            </p:cNvSpPr>
            <p:nvPr/>
          </p:nvSpPr>
          <p:spPr bwMode="auto">
            <a:xfrm rot="-5400000">
              <a:off x="3825875" y="3844925"/>
              <a:ext cx="1644650" cy="457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parallel part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743200" y="1688123"/>
            <a:ext cx="2895600" cy="4788877"/>
            <a:chOff x="4876800" y="3200400"/>
            <a:chExt cx="1981200" cy="3276600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6400800" y="4495800"/>
              <a:ext cx="457200" cy="1981200"/>
              <a:chOff x="3072" y="2832"/>
              <a:chExt cx="288" cy="1248"/>
            </a:xfrm>
          </p:grpSpPr>
          <p:sp>
            <p:nvSpPr>
              <p:cNvPr id="28690" name="Rectangle 24"/>
              <p:cNvSpPr>
                <a:spLocks noChangeArrowheads="1"/>
              </p:cNvSpPr>
              <p:nvPr/>
            </p:nvSpPr>
            <p:spPr bwMode="auto">
              <a:xfrm>
                <a:off x="3072" y="3024"/>
                <a:ext cx="288" cy="105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1" name="Rectangle 26"/>
              <p:cNvSpPr>
                <a:spLocks noChangeArrowheads="1"/>
              </p:cNvSpPr>
              <p:nvPr/>
            </p:nvSpPr>
            <p:spPr bwMode="auto">
              <a:xfrm>
                <a:off x="3072" y="2832"/>
                <a:ext cx="288" cy="19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7728" name="Line 32"/>
            <p:cNvSpPr>
              <a:spLocks noChangeShapeType="1"/>
            </p:cNvSpPr>
            <p:nvPr/>
          </p:nvSpPr>
          <p:spPr bwMode="auto">
            <a:xfrm>
              <a:off x="4876800" y="4800600"/>
              <a:ext cx="152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9" name="Line 33"/>
            <p:cNvSpPr>
              <a:spLocks noChangeShapeType="1"/>
            </p:cNvSpPr>
            <p:nvPr/>
          </p:nvSpPr>
          <p:spPr bwMode="auto">
            <a:xfrm>
              <a:off x="4876800" y="3200400"/>
              <a:ext cx="152400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Text Box 35"/>
            <p:cNvSpPr txBox="1">
              <a:spLocks noChangeArrowheads="1"/>
            </p:cNvSpPr>
            <p:nvPr/>
          </p:nvSpPr>
          <p:spPr bwMode="auto">
            <a:xfrm rot="-5400000">
              <a:off x="5933281" y="5496719"/>
              <a:ext cx="13922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serial part</a:t>
              </a:r>
            </a:p>
          </p:txBody>
        </p:sp>
      </p:grpSp>
      <p:sp>
        <p:nvSpPr>
          <p:cNvPr id="28689" name="TextBox 26"/>
          <p:cNvSpPr txBox="1">
            <a:spLocks noChangeArrowheads="1"/>
          </p:cNvSpPr>
          <p:nvPr/>
        </p:nvSpPr>
        <p:spPr bwMode="auto">
          <a:xfrm>
            <a:off x="7543800" y="3048000"/>
            <a:ext cx="33618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 err="1">
                <a:latin typeface="Arial" charset="0"/>
              </a:rPr>
              <a:t>f</a:t>
            </a:r>
            <a:r>
              <a:rPr lang="en-US" b="1" i="1" baseline="-25000" dirty="0" err="1">
                <a:latin typeface="Arial" charset="0"/>
              </a:rPr>
              <a:t>parallel</a:t>
            </a:r>
            <a:r>
              <a:rPr lang="en-US" b="1" i="1" dirty="0">
                <a:latin typeface="Arial" charset="0"/>
              </a:rPr>
              <a:t>= </a:t>
            </a:r>
            <a:r>
              <a:rPr lang="en-US" i="1" dirty="0">
                <a:latin typeface="Arial" charset="0"/>
              </a:rPr>
              <a:t>parallel fraction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2B5D4C9-2900-4911-9D2D-2F81269B1F46}" type="datetime1">
              <a:rPr lang="en-US" smtClean="0"/>
              <a:pPr/>
              <a:t>11/16/2021</a:t>
            </a:fld>
            <a:endParaRPr lang="en-US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15B785-BEC3-4557-95C0-FCEB86B4F551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Amdahl’s Law: exercise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143000"/>
            <a:ext cx="11226800" cy="5334000"/>
          </a:xfrm>
          <a:noFill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Floating point instructions improved to run 2 times faster, but only 10% of actual instructions are FP</a:t>
            </a:r>
          </a:p>
        </p:txBody>
      </p:sp>
      <p:sp>
        <p:nvSpPr>
          <p:cNvPr id="29703" name="Rectangle 4"/>
          <p:cNvSpPr>
            <a:spLocks noChangeArrowheads="1"/>
          </p:cNvSpPr>
          <p:nvPr/>
        </p:nvSpPr>
        <p:spPr bwMode="auto">
          <a:xfrm>
            <a:off x="2514600" y="3886200"/>
            <a:ext cx="214321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Speedup</a:t>
            </a:r>
            <a:r>
              <a:rPr lang="en-US" b="1" baseline="-25000">
                <a:latin typeface="Arial" charset="0"/>
              </a:rPr>
              <a:t>overall</a:t>
            </a:r>
          </a:p>
        </p:txBody>
      </p:sp>
      <p:sp>
        <p:nvSpPr>
          <p:cNvPr id="29704" name="Rectangle 5"/>
          <p:cNvSpPr>
            <a:spLocks noChangeArrowheads="1"/>
          </p:cNvSpPr>
          <p:nvPr/>
        </p:nvSpPr>
        <p:spPr bwMode="auto">
          <a:xfrm>
            <a:off x="4648200" y="3886200"/>
            <a:ext cx="36228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=</a:t>
            </a:r>
          </a:p>
        </p:txBody>
      </p:sp>
      <p:sp>
        <p:nvSpPr>
          <p:cNvPr id="29705" name="Rectangle 6"/>
          <p:cNvSpPr>
            <a:spLocks noChangeArrowheads="1"/>
          </p:cNvSpPr>
          <p:nvPr/>
        </p:nvSpPr>
        <p:spPr bwMode="auto">
          <a:xfrm>
            <a:off x="2209801" y="3048000"/>
            <a:ext cx="1496821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T</a:t>
            </a:r>
            <a:r>
              <a:rPr lang="en-US" b="1" baseline="-25000">
                <a:latin typeface="Arial" charset="0"/>
              </a:rPr>
              <a:t>exec,new </a:t>
            </a:r>
            <a:r>
              <a:rPr lang="en-US" b="1">
                <a:latin typeface="Arial" charset="0"/>
              </a:rPr>
              <a:t>=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Improvement: from where?</a:t>
            </a:r>
            <a:endParaRPr lang="en-US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sz="2800"/>
              <a:t>Semi-conductor Technology</a:t>
            </a:r>
            <a:endParaRPr lang="en-US" sz="2800" dirty="0"/>
          </a:p>
          <a:p>
            <a:pPr lvl="1">
              <a:spcBef>
                <a:spcPts val="300"/>
              </a:spcBef>
            </a:pPr>
            <a:r>
              <a:rPr lang="en-US" sz="2400" dirty="0"/>
              <a:t>More transistors per chip</a:t>
            </a:r>
          </a:p>
          <a:p>
            <a:pPr lvl="1">
              <a:spcBef>
                <a:spcPts val="300"/>
              </a:spcBef>
            </a:pPr>
            <a:r>
              <a:rPr lang="en-US" sz="2400" dirty="0"/>
              <a:t>Faster logic</a:t>
            </a:r>
          </a:p>
          <a:p>
            <a:pPr>
              <a:spcBef>
                <a:spcPts val="300"/>
              </a:spcBef>
            </a:pPr>
            <a:r>
              <a:rPr lang="en-US" sz="2800"/>
              <a:t>Micro Architecture: Machine Organization</a:t>
            </a:r>
            <a:endParaRPr lang="en-US" sz="2800" dirty="0"/>
          </a:p>
          <a:p>
            <a:pPr lvl="1">
              <a:spcBef>
                <a:spcPts val="300"/>
              </a:spcBef>
            </a:pPr>
            <a:r>
              <a:rPr lang="en-US" sz="2400" dirty="0"/>
              <a:t>Deeper pipelines</a:t>
            </a:r>
          </a:p>
          <a:p>
            <a:pPr lvl="1">
              <a:spcBef>
                <a:spcPts val="300"/>
              </a:spcBef>
            </a:pPr>
            <a:r>
              <a:rPr lang="en-US" sz="2400"/>
              <a:t>More units, more instructions </a:t>
            </a:r>
            <a:r>
              <a:rPr lang="en-US" sz="2400" dirty="0"/>
              <a:t>executed in parallel</a:t>
            </a:r>
          </a:p>
          <a:p>
            <a:pPr>
              <a:spcBef>
                <a:spcPts val="300"/>
              </a:spcBef>
            </a:pPr>
            <a:r>
              <a:rPr lang="en-US" sz="2800"/>
              <a:t>Architecture: ISA (Instruction Set Architecture)</a:t>
            </a:r>
            <a:endParaRPr lang="en-US" sz="2800" dirty="0"/>
          </a:p>
          <a:p>
            <a:pPr lvl="1">
              <a:spcBef>
                <a:spcPts val="300"/>
              </a:spcBef>
            </a:pPr>
            <a:r>
              <a:rPr lang="en-US" sz="2400" dirty="0">
                <a:solidFill>
                  <a:srgbClr val="230EBC"/>
                </a:solidFill>
              </a:rPr>
              <a:t>Reduced Instruction Set Computers</a:t>
            </a:r>
            <a:r>
              <a:rPr lang="en-US" sz="2400" dirty="0"/>
              <a:t> (</a:t>
            </a:r>
            <a:r>
              <a:rPr lang="en-US" sz="2400" dirty="0">
                <a:solidFill>
                  <a:srgbClr val="230EBC"/>
                </a:solidFill>
              </a:rPr>
              <a:t>RISC</a:t>
            </a:r>
            <a:r>
              <a:rPr lang="en-US" sz="2400" dirty="0"/>
              <a:t> &gt; 1985)</a:t>
            </a:r>
          </a:p>
          <a:p>
            <a:pPr lvl="1">
              <a:spcBef>
                <a:spcPts val="300"/>
              </a:spcBef>
            </a:pPr>
            <a:r>
              <a:rPr lang="en-US" sz="2400" dirty="0"/>
              <a:t>Multimedia extensions</a:t>
            </a:r>
          </a:p>
          <a:p>
            <a:pPr lvl="1">
              <a:spcBef>
                <a:spcPts val="300"/>
              </a:spcBef>
            </a:pPr>
            <a:r>
              <a:rPr lang="en-US" sz="2400" dirty="0"/>
              <a:t>Explicit parallelism</a:t>
            </a:r>
          </a:p>
          <a:p>
            <a:pPr>
              <a:spcBef>
                <a:spcPts val="300"/>
              </a:spcBef>
            </a:pPr>
            <a:r>
              <a:rPr lang="en-US" sz="2800" dirty="0"/>
              <a:t>Compiler </a:t>
            </a:r>
            <a:r>
              <a:rPr lang="en-US" sz="2800"/>
              <a:t>technology (see lecture </a:t>
            </a:r>
            <a:r>
              <a:rPr lang="en-US" sz="2800" dirty="0"/>
              <a:t>5LIM0 in Q3)</a:t>
            </a:r>
          </a:p>
          <a:p>
            <a:pPr lvl="1">
              <a:spcBef>
                <a:spcPts val="300"/>
              </a:spcBef>
            </a:pPr>
            <a:r>
              <a:rPr lang="en-US" sz="2400" dirty="0"/>
              <a:t>Finding more parallelism in code</a:t>
            </a:r>
          </a:p>
          <a:p>
            <a:pPr lvl="1">
              <a:spcBef>
                <a:spcPts val="300"/>
              </a:spcBef>
            </a:pPr>
            <a:r>
              <a:rPr lang="en-US" sz="2400"/>
              <a:t>More code optimizations, e.g. data reuse by loop transformations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2206-9874-42AF-806E-95D345213046}" type="datetime1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E414-1DA8-4571-A918-C4D741822C8C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686800" y="2514600"/>
            <a:ext cx="3346888" cy="2819400"/>
            <a:chOff x="8686800" y="2514600"/>
            <a:chExt cx="3346888" cy="2819400"/>
          </a:xfrm>
        </p:grpSpPr>
        <p:sp>
          <p:nvSpPr>
            <p:cNvPr id="2" name="Right Brace 1"/>
            <p:cNvSpPr/>
            <p:nvPr/>
          </p:nvSpPr>
          <p:spPr>
            <a:xfrm>
              <a:off x="8686800" y="2514600"/>
              <a:ext cx="381000" cy="2819400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296400" y="3429000"/>
              <a:ext cx="27372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Computer</a:t>
              </a:r>
            </a:p>
            <a:p>
              <a:r>
                <a:rPr lang="en-US"/>
                <a:t>(Micro) Architecture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0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0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0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0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0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0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uiExpand="1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Amdahl’s Law</a:t>
            </a:r>
          </a:p>
        </p:txBody>
      </p:sp>
      <p:sp>
        <p:nvSpPr>
          <p:cNvPr id="30726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Floating point instructions improved to run 2 times faster; but only 10% of actual instructions are FP</a:t>
            </a:r>
          </a:p>
        </p:txBody>
      </p:sp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7AD2955F-98EC-49CA-AE09-8A5495D5E4E7}" type="datetime1">
              <a:rPr lang="en-US" smtClean="0"/>
              <a:pPr/>
              <a:t>11/16/2021</a:t>
            </a:fld>
            <a:endParaRPr lang="en-US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D440-ED47-4BE1-8CBA-E6DE17D773E3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0727" name="Rectangle 4"/>
          <p:cNvSpPr>
            <a:spLocks noChangeArrowheads="1"/>
          </p:cNvSpPr>
          <p:nvPr/>
        </p:nvSpPr>
        <p:spPr bwMode="auto">
          <a:xfrm>
            <a:off x="2514600" y="3810000"/>
            <a:ext cx="214321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Speedup</a:t>
            </a:r>
            <a:r>
              <a:rPr lang="en-US" b="1" baseline="-25000">
                <a:latin typeface="Arial" charset="0"/>
              </a:rPr>
              <a:t>overall</a:t>
            </a:r>
          </a:p>
        </p:txBody>
      </p:sp>
      <p:sp>
        <p:nvSpPr>
          <p:cNvPr id="30728" name="Rectangle 5"/>
          <p:cNvSpPr>
            <a:spLocks noChangeArrowheads="1"/>
          </p:cNvSpPr>
          <p:nvPr/>
        </p:nvSpPr>
        <p:spPr bwMode="auto">
          <a:xfrm>
            <a:off x="4648200" y="3810000"/>
            <a:ext cx="36228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=</a:t>
            </a:r>
          </a:p>
        </p:txBody>
      </p:sp>
      <p:sp>
        <p:nvSpPr>
          <p:cNvPr id="30729" name="Rectangle 6"/>
          <p:cNvSpPr>
            <a:spLocks noChangeArrowheads="1"/>
          </p:cNvSpPr>
          <p:nvPr/>
        </p:nvSpPr>
        <p:spPr bwMode="auto">
          <a:xfrm>
            <a:off x="5383214" y="3643313"/>
            <a:ext cx="35426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1</a:t>
            </a:r>
          </a:p>
        </p:txBody>
      </p:sp>
      <p:sp>
        <p:nvSpPr>
          <p:cNvPr id="30730" name="Line 7"/>
          <p:cNvSpPr>
            <a:spLocks noChangeShapeType="1"/>
          </p:cNvSpPr>
          <p:nvPr/>
        </p:nvSpPr>
        <p:spPr bwMode="auto">
          <a:xfrm>
            <a:off x="5105400" y="4038600"/>
            <a:ext cx="88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Rectangle 8"/>
          <p:cNvSpPr>
            <a:spLocks noChangeArrowheads="1"/>
          </p:cNvSpPr>
          <p:nvPr/>
        </p:nvSpPr>
        <p:spPr bwMode="auto">
          <a:xfrm>
            <a:off x="5154613" y="4100513"/>
            <a:ext cx="78226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0.95</a:t>
            </a:r>
          </a:p>
        </p:txBody>
      </p:sp>
      <p:sp>
        <p:nvSpPr>
          <p:cNvPr id="30732" name="Rectangle 9"/>
          <p:cNvSpPr>
            <a:spLocks noChangeArrowheads="1"/>
          </p:cNvSpPr>
          <p:nvPr/>
        </p:nvSpPr>
        <p:spPr bwMode="auto">
          <a:xfrm>
            <a:off x="6248400" y="3810000"/>
            <a:ext cx="36228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=</a:t>
            </a:r>
          </a:p>
        </p:txBody>
      </p:sp>
      <p:sp>
        <p:nvSpPr>
          <p:cNvPr id="30733" name="Rectangle 10"/>
          <p:cNvSpPr>
            <a:spLocks noChangeArrowheads="1"/>
          </p:cNvSpPr>
          <p:nvPr/>
        </p:nvSpPr>
        <p:spPr bwMode="auto">
          <a:xfrm>
            <a:off x="6781800" y="3810000"/>
            <a:ext cx="2269853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1.053  =&gt; 5.3%</a:t>
            </a:r>
          </a:p>
        </p:txBody>
      </p:sp>
      <p:sp>
        <p:nvSpPr>
          <p:cNvPr id="30734" name="Rectangle 11"/>
          <p:cNvSpPr>
            <a:spLocks noChangeArrowheads="1"/>
          </p:cNvSpPr>
          <p:nvPr/>
        </p:nvSpPr>
        <p:spPr bwMode="auto">
          <a:xfrm>
            <a:off x="2209801" y="2971800"/>
            <a:ext cx="7021603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T</a:t>
            </a:r>
            <a:r>
              <a:rPr lang="en-US" b="1" baseline="-25000">
                <a:latin typeface="Arial" charset="0"/>
              </a:rPr>
              <a:t>exec,new </a:t>
            </a:r>
            <a:r>
              <a:rPr lang="en-US" b="1">
                <a:latin typeface="Arial" charset="0"/>
              </a:rPr>
              <a:t>= T</a:t>
            </a:r>
            <a:r>
              <a:rPr lang="en-US" b="1" baseline="-25000">
                <a:latin typeface="Arial" charset="0"/>
              </a:rPr>
              <a:t>exec,old</a:t>
            </a:r>
            <a:r>
              <a:rPr lang="en-US" b="1">
                <a:latin typeface="Arial" charset="0"/>
              </a:rPr>
              <a:t> x  (0.9 +  0.1/2) = 0.95 x T</a:t>
            </a:r>
            <a:r>
              <a:rPr lang="en-US" b="1" baseline="-25000">
                <a:latin typeface="Arial" charset="0"/>
              </a:rPr>
              <a:t>exec,old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D4B3DD16-F397-4E81-9DD8-B4896E8D4753}" type="datetime1">
              <a:rPr lang="en-US" smtClean="0"/>
              <a:pPr/>
              <a:t>11/16/2021</a:t>
            </a:fld>
            <a:endParaRPr lang="en-US"/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E778-999F-45FA-AD67-4A5BD1E77EC9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-61788"/>
            <a:ext cx="10025404" cy="699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Amdahl's</a:t>
            </a:r>
            <a:br>
              <a:rPr lang="en-US" dirty="0"/>
            </a:br>
            <a:r>
              <a:rPr lang="en-US" dirty="0"/>
              <a:t>law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 we rescued by Gustafson's law ?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Gustafson proposed a change to Amdahl's law</a:t>
            </a:r>
          </a:p>
          <a:p>
            <a:pPr lvl="1"/>
            <a:r>
              <a:rPr lang="en-US" dirty="0"/>
              <a:t>assumes the data (input) set for the parallel part scales (increases) linearly with the number of processors</a:t>
            </a:r>
            <a:br>
              <a:rPr lang="en-US" dirty="0"/>
            </a:br>
            <a:r>
              <a:rPr lang="en-US" dirty="0"/>
              <a:t>=&gt; much better scaling</a:t>
            </a:r>
          </a:p>
          <a:p>
            <a:endParaRPr lang="en-US" dirty="0"/>
          </a:p>
          <a:p>
            <a:r>
              <a:rPr lang="en-US" b="1" dirty="0"/>
              <a:t>Speedup</a:t>
            </a:r>
            <a:r>
              <a:rPr lang="en-US" dirty="0"/>
              <a:t> = P - </a:t>
            </a:r>
            <a:r>
              <a:rPr lang="en-US" dirty="0" err="1"/>
              <a:t>f</a:t>
            </a:r>
            <a:r>
              <a:rPr lang="en-US" baseline="-25000" dirty="0" err="1"/>
              <a:t>seq</a:t>
            </a:r>
            <a:r>
              <a:rPr lang="en-US" dirty="0"/>
              <a:t>(</a:t>
            </a:r>
            <a:r>
              <a:rPr lang="en-US"/>
              <a:t>P-1)   		// </a:t>
            </a:r>
            <a:r>
              <a:rPr lang="en-US" i="1">
                <a:solidFill>
                  <a:srgbClr val="230EBC"/>
                </a:solidFill>
              </a:rPr>
              <a:t>derive yourself</a:t>
            </a:r>
            <a:br>
              <a:rPr lang="en-US" i="1" dirty="0"/>
            </a:br>
            <a:br>
              <a:rPr lang="en-US" dirty="0"/>
            </a:br>
            <a:r>
              <a:rPr lang="en-US" dirty="0"/>
              <a:t>where: </a:t>
            </a:r>
          </a:p>
          <a:p>
            <a:pPr marL="457200" lvl="1" indent="0">
              <a:buNone/>
            </a:pPr>
            <a:r>
              <a:rPr lang="en-US" dirty="0"/>
              <a:t>	P = # of processors (parallel speedup), 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f</a:t>
            </a:r>
            <a:r>
              <a:rPr lang="en-US" baseline="-25000" dirty="0" err="1"/>
              <a:t>seq</a:t>
            </a:r>
            <a:r>
              <a:rPr lang="en-US" dirty="0"/>
              <a:t> = sequential fraction of the </a:t>
            </a:r>
            <a:r>
              <a:rPr lang="en-US" b="1" dirty="0"/>
              <a:t>original</a:t>
            </a:r>
            <a:r>
              <a:rPr lang="en-US" dirty="0"/>
              <a:t> program = 1-f</a:t>
            </a:r>
            <a:r>
              <a:rPr lang="en-US" baseline="-25000" dirty="0"/>
              <a:t>par</a:t>
            </a:r>
          </a:p>
        </p:txBody>
      </p:sp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471CA39F-89E1-4AF9-8927-89BC83FF052B}" type="datetime1">
              <a:rPr lang="en-US" smtClean="0"/>
              <a:pPr/>
              <a:t>11/16/2021</a:t>
            </a:fld>
            <a:endParaRPr lang="en-US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7E05-A214-4234-BF7A-2F896ADFA45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B0FAE8D8-4E4F-4471-9609-BB7444306510}" type="datetime1">
              <a:rPr lang="en-US" smtClean="0"/>
              <a:pPr/>
              <a:t>11/16/2021</a:t>
            </a:fld>
            <a:endParaRPr lang="en-US"/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2531-C289-4581-9D4C-BC307EBCC561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1" y="19334"/>
            <a:ext cx="9753600" cy="684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Gustafson's </a:t>
            </a:r>
            <a:br>
              <a:rPr lang="en-US" dirty="0"/>
            </a:br>
            <a:r>
              <a:rPr lang="en-US" dirty="0"/>
              <a:t>law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25497DA-574A-4502-84D7-3A03648B19DE}" type="datetime1">
              <a:rPr lang="en-US" smtClean="0"/>
              <a:pPr/>
              <a:t>11/16/2021</a:t>
            </a:fld>
            <a:endParaRPr lang="en-US"/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3D61A9-CC75-4D72-85B6-39B6EAEE44D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4. The performance equation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Main performance metric: </a:t>
            </a:r>
          </a:p>
          <a:p>
            <a:pPr eaLnBrk="1" hangingPunct="1">
              <a:buFontTx/>
              <a:buNone/>
            </a:pPr>
            <a:r>
              <a:rPr lang="en-US" dirty="0"/>
              <a:t>			</a:t>
            </a:r>
            <a:r>
              <a:rPr lang="en-US" b="1" dirty="0"/>
              <a:t>Total Execution Time (</a:t>
            </a:r>
            <a:r>
              <a:rPr lang="en-US" b="1" dirty="0" err="1"/>
              <a:t>T</a:t>
            </a:r>
            <a:r>
              <a:rPr lang="en-US" b="1" baseline="-25000" dirty="0" err="1"/>
              <a:t>exec</a:t>
            </a:r>
            <a:r>
              <a:rPr lang="en-US" b="1" dirty="0"/>
              <a:t>)</a:t>
            </a:r>
          </a:p>
          <a:p>
            <a:pPr eaLnBrk="1" hangingPunct="1"/>
            <a:endParaRPr lang="en-US" dirty="0"/>
          </a:p>
          <a:p>
            <a:pPr marL="0" indent="0" eaLnBrk="1" hangingPunct="1">
              <a:buNone/>
            </a:pPr>
            <a:r>
              <a:rPr lang="en-US" b="1" dirty="0" err="1">
                <a:solidFill>
                  <a:srgbClr val="FF0000"/>
                </a:solidFill>
              </a:rPr>
              <a:t>T</a:t>
            </a:r>
            <a:r>
              <a:rPr lang="en-US" b="1" baseline="-25000" dirty="0" err="1">
                <a:solidFill>
                  <a:srgbClr val="FF0000"/>
                </a:solidFill>
              </a:rPr>
              <a:t>exec</a:t>
            </a:r>
            <a:r>
              <a:rPr lang="en-US" b="1" dirty="0">
                <a:solidFill>
                  <a:srgbClr val="FF0000"/>
                </a:solidFill>
              </a:rPr>
              <a:t> = </a:t>
            </a:r>
            <a:r>
              <a:rPr lang="en-US" b="1" dirty="0" err="1">
                <a:solidFill>
                  <a:srgbClr val="FF0000"/>
                </a:solidFill>
              </a:rPr>
              <a:t>N</a:t>
            </a:r>
            <a:r>
              <a:rPr lang="en-US" b="1" baseline="-25000" dirty="0" err="1">
                <a:solidFill>
                  <a:srgbClr val="FF0000"/>
                </a:solidFill>
              </a:rPr>
              <a:t>cycles</a:t>
            </a:r>
            <a:r>
              <a:rPr lang="en-US" b="1" dirty="0">
                <a:solidFill>
                  <a:srgbClr val="FF0000"/>
                </a:solidFill>
              </a:rPr>
              <a:t> * </a:t>
            </a:r>
            <a:r>
              <a:rPr lang="en-US" b="1" dirty="0" err="1">
                <a:solidFill>
                  <a:srgbClr val="FF0000"/>
                </a:solidFill>
              </a:rPr>
              <a:t>T</a:t>
            </a:r>
            <a:r>
              <a:rPr lang="en-US" b="1" baseline="-25000" dirty="0" err="1">
                <a:solidFill>
                  <a:srgbClr val="FF0000"/>
                </a:solidFill>
              </a:rPr>
              <a:t>cycle</a:t>
            </a:r>
            <a:endParaRPr lang="en-US" b="1" baseline="-25000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FF0000"/>
                </a:solidFill>
              </a:rPr>
              <a:t>         = </a:t>
            </a:r>
            <a:r>
              <a:rPr lang="en-US" b="1" dirty="0" err="1">
                <a:solidFill>
                  <a:srgbClr val="FF0000"/>
                </a:solidFill>
              </a:rPr>
              <a:t>N</a:t>
            </a:r>
            <a:r>
              <a:rPr lang="en-US" b="1" baseline="-25000" dirty="0" err="1">
                <a:solidFill>
                  <a:srgbClr val="FF0000"/>
                </a:solidFill>
              </a:rPr>
              <a:t>instructions</a:t>
            </a:r>
            <a:r>
              <a:rPr lang="en-US" b="1" dirty="0">
                <a:solidFill>
                  <a:srgbClr val="FF0000"/>
                </a:solidFill>
              </a:rPr>
              <a:t> * CPI * </a:t>
            </a:r>
            <a:r>
              <a:rPr lang="en-US" b="1" dirty="0" err="1">
                <a:solidFill>
                  <a:srgbClr val="FF0000"/>
                </a:solidFill>
              </a:rPr>
              <a:t>T</a:t>
            </a:r>
            <a:r>
              <a:rPr lang="en-US" b="1" baseline="-25000" dirty="0" err="1">
                <a:solidFill>
                  <a:srgbClr val="FF0000"/>
                </a:solidFill>
              </a:rPr>
              <a:t>cycle</a:t>
            </a:r>
            <a:endParaRPr lang="en-US" b="1" baseline="-25000" dirty="0">
              <a:solidFill>
                <a:srgbClr val="FF0000"/>
              </a:solidFill>
            </a:endParaRPr>
          </a:p>
          <a:p>
            <a:pPr eaLnBrk="1" hangingPunct="1"/>
            <a:endParaRPr lang="en-US" dirty="0"/>
          </a:p>
          <a:p>
            <a:pPr lvl="1" eaLnBrk="1" hangingPunct="1"/>
            <a:r>
              <a:rPr lang="en-US" b="1" dirty="0"/>
              <a:t>CPI</a:t>
            </a:r>
            <a:r>
              <a:rPr lang="en-US" dirty="0"/>
              <a:t> = (Average number of) Cycles Per Instruction</a:t>
            </a:r>
          </a:p>
          <a:p>
            <a:pPr lvl="1" eaLnBrk="1" hangingPunct="1"/>
            <a:r>
              <a:rPr lang="en-US" b="1" dirty="0"/>
              <a:t>IPC </a:t>
            </a:r>
            <a:r>
              <a:rPr lang="en-US" dirty="0"/>
              <a:t>= ....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CC45D99-B911-4AEE-8EBC-44FC408C3CE4}" type="datetime1">
              <a:rPr lang="en-US" smtClean="0"/>
              <a:pPr/>
              <a:t>11/16/2021</a:t>
            </a:fld>
            <a:endParaRPr lang="en-US"/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488674-8AF7-4C1C-81E8-C0C4B485F6EA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Calculating CPI</a:t>
            </a:r>
          </a:p>
        </p:txBody>
      </p:sp>
      <p:sp>
        <p:nvSpPr>
          <p:cNvPr id="35846" name="Line 3"/>
          <p:cNvSpPr>
            <a:spLocks noChangeShapeType="1"/>
          </p:cNvSpPr>
          <p:nvPr/>
        </p:nvSpPr>
        <p:spPr bwMode="auto">
          <a:xfrm flipH="1">
            <a:off x="3867150" y="4876800"/>
            <a:ext cx="400050" cy="62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3276600" y="5486400"/>
            <a:ext cx="1081088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Arial" charset="0"/>
              </a:rPr>
              <a:t>Typical Mix</a:t>
            </a:r>
          </a:p>
        </p:txBody>
      </p:sp>
      <p:sp>
        <p:nvSpPr>
          <p:cNvPr id="35848" name="Rectangle 5"/>
          <p:cNvSpPr>
            <a:spLocks noChangeArrowheads="1"/>
          </p:cNvSpPr>
          <p:nvPr/>
        </p:nvSpPr>
        <p:spPr bwMode="auto">
          <a:xfrm>
            <a:off x="2286001" y="2133601"/>
            <a:ext cx="7007225" cy="304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tabLst>
                <a:tab pos="1828800" algn="l"/>
                <a:tab pos="2743200" algn="l"/>
                <a:tab pos="3771900" algn="l"/>
                <a:tab pos="4800600" algn="l"/>
              </a:tabLst>
            </a:pPr>
            <a:r>
              <a:rPr lang="en-US" sz="2800" b="1" dirty="0">
                <a:latin typeface="Arial" charset="0"/>
              </a:rPr>
              <a:t>Base Machine (</a:t>
            </a:r>
            <a:r>
              <a:rPr lang="en-US" sz="2800" b="1" dirty="0" err="1">
                <a:latin typeface="Arial" charset="0"/>
              </a:rPr>
              <a:t>Reg</a:t>
            </a:r>
            <a:r>
              <a:rPr lang="en-US" sz="2800" b="1" dirty="0">
                <a:latin typeface="Arial" charset="0"/>
              </a:rPr>
              <a:t> / </a:t>
            </a:r>
            <a:r>
              <a:rPr lang="en-US" sz="2800" b="1" dirty="0" err="1">
                <a:latin typeface="Arial" charset="0"/>
              </a:rPr>
              <a:t>Reg</a:t>
            </a:r>
            <a:r>
              <a:rPr lang="en-US" sz="2800" b="1" dirty="0">
                <a:latin typeface="Arial" charset="0"/>
              </a:rPr>
              <a:t>)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tabLst>
                <a:tab pos="1828800" algn="l"/>
                <a:tab pos="2743200" algn="l"/>
                <a:tab pos="3771900" algn="l"/>
                <a:tab pos="4800600" algn="l"/>
              </a:tabLst>
            </a:pPr>
            <a:endParaRPr lang="en-US" sz="2000" b="1" dirty="0">
              <a:latin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tabLst>
                <a:tab pos="1828800" algn="l"/>
                <a:tab pos="2743200" algn="l"/>
                <a:tab pos="3771900" algn="l"/>
                <a:tab pos="4800600" algn="l"/>
              </a:tabLst>
            </a:pPr>
            <a:r>
              <a:rPr lang="en-US" sz="2000" b="1" dirty="0">
                <a:latin typeface="Arial" charset="0"/>
              </a:rPr>
              <a:t>Op	</a:t>
            </a:r>
            <a:r>
              <a:rPr lang="en-US" sz="2000" b="1" dirty="0" err="1">
                <a:latin typeface="Arial" charset="0"/>
              </a:rPr>
              <a:t>Freq</a:t>
            </a:r>
            <a:r>
              <a:rPr lang="en-US" sz="2000" b="1" dirty="0">
                <a:latin typeface="Arial" charset="0"/>
              </a:rPr>
              <a:t>	Cycles	CPI(</a:t>
            </a:r>
            <a:r>
              <a:rPr lang="en-US" sz="2000" b="1" dirty="0" err="1">
                <a:latin typeface="Arial" charset="0"/>
              </a:rPr>
              <a:t>i</a:t>
            </a:r>
            <a:r>
              <a:rPr lang="en-US" sz="2000" b="1" dirty="0">
                <a:latin typeface="Arial" charset="0"/>
              </a:rPr>
              <a:t>)	(% Time)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tabLst>
                <a:tab pos="1828800" algn="l"/>
                <a:tab pos="2743200" algn="l"/>
                <a:tab pos="3771900" algn="l"/>
                <a:tab pos="4800600" algn="l"/>
              </a:tabLst>
            </a:pPr>
            <a:r>
              <a:rPr lang="en-US" sz="2000" b="1" dirty="0">
                <a:latin typeface="Arial" charset="0"/>
              </a:rPr>
              <a:t>ALU	50%	1	 .5	(33%)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tabLst>
                <a:tab pos="1828800" algn="l"/>
                <a:tab pos="2743200" algn="l"/>
                <a:tab pos="3771900" algn="l"/>
                <a:tab pos="4800600" algn="l"/>
              </a:tabLst>
            </a:pPr>
            <a:r>
              <a:rPr lang="en-US" sz="2000" b="1" dirty="0">
                <a:latin typeface="Arial" charset="0"/>
              </a:rPr>
              <a:t>Load	20%	2	 .4	(27%)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tabLst>
                <a:tab pos="1828800" algn="l"/>
                <a:tab pos="2743200" algn="l"/>
                <a:tab pos="3771900" algn="l"/>
                <a:tab pos="4800600" algn="l"/>
              </a:tabLst>
            </a:pPr>
            <a:r>
              <a:rPr lang="en-US" sz="2000" b="1" dirty="0">
                <a:latin typeface="Arial" charset="0"/>
              </a:rPr>
              <a:t>Store	10%	2	 .2	(13%)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tabLst>
                <a:tab pos="1828800" algn="l"/>
                <a:tab pos="2743200" algn="l"/>
                <a:tab pos="3771900" algn="l"/>
                <a:tab pos="4800600" algn="l"/>
              </a:tabLst>
            </a:pPr>
            <a:r>
              <a:rPr lang="en-US" sz="2000" b="1" dirty="0">
                <a:latin typeface="Arial" charset="0"/>
              </a:rPr>
              <a:t>Branch	20%	2	 .4	(27%)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tabLst>
                <a:tab pos="1828800" algn="l"/>
                <a:tab pos="2743200" algn="l"/>
                <a:tab pos="3771900" algn="l"/>
                <a:tab pos="4800600" algn="l"/>
              </a:tabLst>
            </a:pPr>
            <a:r>
              <a:rPr lang="en-US" sz="2000" b="1" dirty="0">
                <a:latin typeface="Arial" charset="0"/>
              </a:rPr>
              <a:t> 			</a:t>
            </a:r>
            <a:r>
              <a:rPr lang="en-US" sz="2000" b="1" dirty="0">
                <a:solidFill>
                  <a:schemeClr val="accent2"/>
                </a:solidFill>
                <a:latin typeface="Arial" charset="0"/>
              </a:rPr>
              <a:t>1.5</a:t>
            </a:r>
          </a:p>
        </p:txBody>
      </p:sp>
      <p:sp>
        <p:nvSpPr>
          <p:cNvPr id="35849" name="Line 6"/>
          <p:cNvSpPr>
            <a:spLocks noChangeShapeType="1"/>
          </p:cNvSpPr>
          <p:nvPr/>
        </p:nvSpPr>
        <p:spPr bwMode="auto">
          <a:xfrm>
            <a:off x="6096000" y="4800600"/>
            <a:ext cx="44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Rectangle 7"/>
          <p:cNvSpPr>
            <a:spLocks noChangeArrowheads="1"/>
          </p:cNvSpPr>
          <p:nvPr/>
        </p:nvSpPr>
        <p:spPr bwMode="auto">
          <a:xfrm>
            <a:off x="4114800" y="3048000"/>
            <a:ext cx="768350" cy="175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Line 8"/>
          <p:cNvSpPr>
            <a:spLocks noChangeShapeType="1"/>
          </p:cNvSpPr>
          <p:nvPr/>
        </p:nvSpPr>
        <p:spPr bwMode="auto">
          <a:xfrm>
            <a:off x="2362200" y="3352800"/>
            <a:ext cx="586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C8D39C7-1348-4B72-9B7A-44EADD7A0414}" type="datetime1">
              <a:rPr lang="en-US" smtClean="0"/>
              <a:pPr/>
              <a:t>11/16/2021</a:t>
            </a:fld>
            <a:endParaRPr lang="en-US"/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3347F2-7053-44E8-8788-BD4248014E87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Measurement Tools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Benchmarks, Traces, Mixes</a:t>
            </a:r>
          </a:p>
          <a:p>
            <a:pPr eaLnBrk="1" hangingPunct="1"/>
            <a:r>
              <a:rPr lang="en-US" dirty="0"/>
              <a:t>Hardware: Cost, delay, area, power estimation</a:t>
            </a:r>
          </a:p>
          <a:p>
            <a:pPr eaLnBrk="1" hangingPunct="1"/>
            <a:r>
              <a:rPr lang="en-US" dirty="0"/>
              <a:t>Simulation  (many  levels, see </a:t>
            </a:r>
            <a:r>
              <a:rPr lang="en-US" dirty="0" err="1"/>
              <a:t>ch</a:t>
            </a:r>
            <a:r>
              <a:rPr lang="en-US"/>
              <a:t>. 9 Dubois book)</a:t>
            </a:r>
            <a:endParaRPr lang="en-US" dirty="0"/>
          </a:p>
          <a:p>
            <a:pPr lvl="1" eaLnBrk="1" hangingPunct="1"/>
            <a:r>
              <a:rPr lang="en-US" dirty="0"/>
              <a:t>ISA, </a:t>
            </a:r>
            <a:r>
              <a:rPr lang="en-US" dirty="0" err="1"/>
              <a:t>RT</a:t>
            </a:r>
            <a:r>
              <a:rPr lang="en-US" dirty="0"/>
              <a:t>, Gate, Circuit level</a:t>
            </a:r>
          </a:p>
          <a:p>
            <a:pPr eaLnBrk="1" hangingPunct="1"/>
            <a:r>
              <a:rPr lang="en-US" dirty="0"/>
              <a:t>Queuing Theory (analytic models)</a:t>
            </a:r>
          </a:p>
          <a:p>
            <a:pPr eaLnBrk="1" hangingPunct="1"/>
            <a:r>
              <a:rPr lang="en-US" dirty="0"/>
              <a:t>Rules of Thumb</a:t>
            </a:r>
          </a:p>
          <a:p>
            <a:pPr eaLnBrk="1" hangingPunct="1"/>
            <a:r>
              <a:rPr lang="en-US" dirty="0"/>
              <a:t>Fundamental “Laws”/Principles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E6A428-18CC-47AB-8AAA-5C51C12C1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1076" y="0"/>
            <a:ext cx="2235200" cy="2235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uiExpand="1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4EA8F32-B049-41BA-8E25-98394A8FDC98}" type="datetime1">
              <a:rPr lang="en-US" smtClean="0"/>
              <a:pPr/>
              <a:t>11/16/2021</a:t>
            </a:fld>
            <a:endParaRPr lang="en-US"/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B40EDB-0F5E-4CA1-97E7-6DBA309E48F9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138" y="471489"/>
            <a:ext cx="7683500" cy="276225"/>
          </a:xfr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/>
              <a:t>Aspects of CPU Performance</a:t>
            </a:r>
            <a:br>
              <a:rPr lang="en-US" dirty="0"/>
            </a:br>
            <a:r>
              <a:rPr lang="en-US" sz="3200" b="1" dirty="0">
                <a:solidFill>
                  <a:srgbClr val="FF0000"/>
                </a:solidFill>
              </a:rPr>
              <a:t>what influences what?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2133600" y="1600200"/>
            <a:ext cx="7696200" cy="6461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63500" tIns="25400" rIns="63500" bIns="25400">
            <a:spAutoFit/>
          </a:bodyPr>
          <a:lstStyle/>
          <a:p>
            <a:pPr marL="342900" indent="-342900" eaLnBrk="0" hangingPunct="0">
              <a:lnSpc>
                <a:spcPct val="86000"/>
              </a:lnSpc>
              <a:spcBef>
                <a:spcPct val="40000"/>
              </a:spcBef>
              <a:tabLst>
                <a:tab pos="1371600" algn="l"/>
                <a:tab pos="3073400" algn="l"/>
              </a:tabLst>
              <a:defRPr/>
            </a:pPr>
            <a:r>
              <a:rPr lang="en-US" sz="1800" b="1" dirty="0">
                <a:latin typeface="Arial" charset="0"/>
              </a:rPr>
              <a:t>CPU time	=  Seconds     =   Instructions  x     Cycles     x   Seconds</a:t>
            </a:r>
          </a:p>
          <a:p>
            <a:pPr marL="342900" indent="-342900" eaLnBrk="0" hangingPunct="0">
              <a:lnSpc>
                <a:spcPct val="86000"/>
              </a:lnSpc>
              <a:spcBef>
                <a:spcPct val="40000"/>
              </a:spcBef>
              <a:tabLst>
                <a:tab pos="1371600" algn="l"/>
                <a:tab pos="3073400" algn="l"/>
              </a:tabLst>
              <a:defRPr/>
            </a:pPr>
            <a:r>
              <a:rPr lang="en-US" sz="1800" b="1" dirty="0">
                <a:latin typeface="Arial" charset="0"/>
              </a:rPr>
              <a:t>		    Program	    </a:t>
            </a:r>
            <a:r>
              <a:rPr lang="en-US" sz="1800" b="1" dirty="0" err="1">
                <a:latin typeface="Arial" charset="0"/>
              </a:rPr>
              <a:t>Program</a:t>
            </a:r>
            <a:r>
              <a:rPr lang="en-US" sz="1800" b="1" dirty="0">
                <a:latin typeface="Arial" charset="0"/>
              </a:rPr>
              <a:t>          Instruction        Cycle</a:t>
            </a:r>
          </a:p>
        </p:txBody>
      </p:sp>
      <p:sp>
        <p:nvSpPr>
          <p:cNvPr id="37895" name="Line 4"/>
          <p:cNvSpPr>
            <a:spLocks noChangeShapeType="1"/>
          </p:cNvSpPr>
          <p:nvPr/>
        </p:nvSpPr>
        <p:spPr bwMode="auto">
          <a:xfrm>
            <a:off x="3835400" y="16002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Line 5"/>
          <p:cNvSpPr>
            <a:spLocks noChangeShapeType="1"/>
          </p:cNvSpPr>
          <p:nvPr/>
        </p:nvSpPr>
        <p:spPr bwMode="auto">
          <a:xfrm>
            <a:off x="5435600" y="1600200"/>
            <a:ext cx="1270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Line 6"/>
          <p:cNvSpPr>
            <a:spLocks noChangeShapeType="1"/>
          </p:cNvSpPr>
          <p:nvPr/>
        </p:nvSpPr>
        <p:spPr bwMode="auto">
          <a:xfrm>
            <a:off x="7086600" y="16002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Line 7"/>
          <p:cNvSpPr>
            <a:spLocks noChangeShapeType="1"/>
          </p:cNvSpPr>
          <p:nvPr/>
        </p:nvSpPr>
        <p:spPr bwMode="auto">
          <a:xfrm>
            <a:off x="8686800" y="1600200"/>
            <a:ext cx="939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532064" y="2060576"/>
            <a:ext cx="7750175" cy="4251325"/>
          </a:xfr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/>
              <a:t>		</a:t>
            </a:r>
          </a:p>
          <a:p>
            <a:pPr marL="285750" indent="-285750" eaLnBrk="1" hangingPunct="1"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/>
              <a:t>		   Instr. Cnt	   CPI      Clock Rate</a:t>
            </a:r>
          </a:p>
          <a:p>
            <a:pPr marL="285750" indent="-285750" eaLnBrk="1" hangingPunct="1">
              <a:lnSpc>
                <a:spcPct val="65000"/>
              </a:lnSpc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/>
              <a:t>Program</a:t>
            </a:r>
          </a:p>
          <a:p>
            <a:pPr marL="285750" indent="-285750" eaLnBrk="1" hangingPunct="1">
              <a:lnSpc>
                <a:spcPct val="65000"/>
              </a:lnSpc>
              <a:buNone/>
              <a:tabLst>
                <a:tab pos="1828800" algn="l"/>
                <a:tab pos="3657600" algn="l"/>
                <a:tab pos="5029200" algn="l"/>
              </a:tabLst>
            </a:pPr>
            <a:endParaRPr lang="en-US" sz="2800"/>
          </a:p>
          <a:p>
            <a:pPr marL="285750" indent="-285750" eaLnBrk="1" hangingPunct="1">
              <a:lnSpc>
                <a:spcPct val="65000"/>
              </a:lnSpc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/>
              <a:t>Compiler</a:t>
            </a:r>
          </a:p>
          <a:p>
            <a:pPr marL="285750" indent="-285750" eaLnBrk="1" hangingPunct="1">
              <a:lnSpc>
                <a:spcPct val="65000"/>
              </a:lnSpc>
              <a:buNone/>
              <a:tabLst>
                <a:tab pos="1828800" algn="l"/>
                <a:tab pos="3657600" algn="l"/>
                <a:tab pos="5029200" algn="l"/>
              </a:tabLst>
            </a:pPr>
            <a:endParaRPr lang="en-US" sz="2800"/>
          </a:p>
          <a:p>
            <a:pPr marL="285750" indent="-285750" eaLnBrk="1" hangingPunct="1">
              <a:lnSpc>
                <a:spcPct val="65000"/>
              </a:lnSpc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/>
              <a:t>Instr. Set</a:t>
            </a:r>
          </a:p>
          <a:p>
            <a:pPr marL="285750" indent="-285750" eaLnBrk="1" hangingPunct="1">
              <a:lnSpc>
                <a:spcPct val="65000"/>
              </a:lnSpc>
              <a:buNone/>
              <a:tabLst>
                <a:tab pos="1828800" algn="l"/>
                <a:tab pos="3657600" algn="l"/>
                <a:tab pos="5029200" algn="l"/>
              </a:tabLst>
            </a:pPr>
            <a:endParaRPr lang="en-US" sz="2800"/>
          </a:p>
          <a:p>
            <a:pPr marL="285750" indent="-285750" eaLnBrk="1" hangingPunct="1">
              <a:lnSpc>
                <a:spcPct val="65000"/>
              </a:lnSpc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/>
              <a:t>Organization</a:t>
            </a:r>
          </a:p>
          <a:p>
            <a:pPr marL="285750" indent="-285750" eaLnBrk="1" hangingPunct="1">
              <a:lnSpc>
                <a:spcPct val="65000"/>
              </a:lnSpc>
              <a:buNone/>
              <a:tabLst>
                <a:tab pos="1828800" algn="l"/>
                <a:tab pos="3657600" algn="l"/>
                <a:tab pos="5029200" algn="l"/>
              </a:tabLst>
            </a:pPr>
            <a:endParaRPr lang="en-US" sz="2800"/>
          </a:p>
          <a:p>
            <a:pPr marL="285750" indent="-285750" eaLnBrk="1" hangingPunct="1">
              <a:lnSpc>
                <a:spcPct val="65000"/>
              </a:lnSpc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/>
              <a:t>Technology</a:t>
            </a:r>
          </a:p>
        </p:txBody>
      </p:sp>
      <p:grpSp>
        <p:nvGrpSpPr>
          <p:cNvPr id="37900" name="Group 9"/>
          <p:cNvGrpSpPr>
            <a:grpSpLocks/>
          </p:cNvGrpSpPr>
          <p:nvPr/>
        </p:nvGrpSpPr>
        <p:grpSpPr bwMode="auto">
          <a:xfrm>
            <a:off x="2590800" y="2590800"/>
            <a:ext cx="6807200" cy="3759200"/>
            <a:chOff x="672" y="1424"/>
            <a:chExt cx="4288" cy="2368"/>
          </a:xfrm>
        </p:grpSpPr>
        <p:sp>
          <p:nvSpPr>
            <p:cNvPr id="37901" name="Line 10"/>
            <p:cNvSpPr>
              <a:spLocks noChangeShapeType="1"/>
            </p:cNvSpPr>
            <p:nvPr/>
          </p:nvSpPr>
          <p:spPr bwMode="auto">
            <a:xfrm flipV="1">
              <a:off x="1888" y="1424"/>
              <a:ext cx="0" cy="23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Line 11"/>
            <p:cNvSpPr>
              <a:spLocks noChangeShapeType="1"/>
            </p:cNvSpPr>
            <p:nvPr/>
          </p:nvSpPr>
          <p:spPr bwMode="auto">
            <a:xfrm>
              <a:off x="3008" y="1440"/>
              <a:ext cx="0" cy="2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3" name="Line 12"/>
            <p:cNvSpPr>
              <a:spLocks noChangeShapeType="1"/>
            </p:cNvSpPr>
            <p:nvPr/>
          </p:nvSpPr>
          <p:spPr bwMode="auto">
            <a:xfrm>
              <a:off x="3600" y="1424"/>
              <a:ext cx="0" cy="23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4" name="Line 13"/>
            <p:cNvSpPr>
              <a:spLocks noChangeShapeType="1"/>
            </p:cNvSpPr>
            <p:nvPr/>
          </p:nvSpPr>
          <p:spPr bwMode="auto">
            <a:xfrm>
              <a:off x="4960" y="1424"/>
              <a:ext cx="0" cy="2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Line 14"/>
            <p:cNvSpPr>
              <a:spLocks noChangeShapeType="1"/>
            </p:cNvSpPr>
            <p:nvPr/>
          </p:nvSpPr>
          <p:spPr bwMode="auto">
            <a:xfrm>
              <a:off x="672" y="2064"/>
              <a:ext cx="42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6" name="Line 15"/>
            <p:cNvSpPr>
              <a:spLocks noChangeShapeType="1"/>
            </p:cNvSpPr>
            <p:nvPr/>
          </p:nvSpPr>
          <p:spPr bwMode="auto">
            <a:xfrm>
              <a:off x="704" y="2480"/>
              <a:ext cx="4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7" name="Line 16"/>
            <p:cNvSpPr>
              <a:spLocks noChangeShapeType="1"/>
            </p:cNvSpPr>
            <p:nvPr/>
          </p:nvSpPr>
          <p:spPr bwMode="auto">
            <a:xfrm>
              <a:off x="704" y="2928"/>
              <a:ext cx="4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8" name="Line 17"/>
            <p:cNvSpPr>
              <a:spLocks noChangeShapeType="1"/>
            </p:cNvSpPr>
            <p:nvPr/>
          </p:nvSpPr>
          <p:spPr bwMode="auto">
            <a:xfrm>
              <a:off x="720" y="3392"/>
              <a:ext cx="42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9" name="Line 18"/>
            <p:cNvSpPr>
              <a:spLocks noChangeShapeType="1"/>
            </p:cNvSpPr>
            <p:nvPr/>
          </p:nvSpPr>
          <p:spPr bwMode="auto">
            <a:xfrm>
              <a:off x="720" y="3776"/>
              <a:ext cx="42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0" name="Line 19"/>
            <p:cNvSpPr>
              <a:spLocks noChangeShapeType="1"/>
            </p:cNvSpPr>
            <p:nvPr/>
          </p:nvSpPr>
          <p:spPr bwMode="auto">
            <a:xfrm>
              <a:off x="672" y="1712"/>
              <a:ext cx="42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4409F6B-F9A4-4607-A35A-45C2204427F0}" type="datetime1">
              <a:rPr lang="en-US" smtClean="0"/>
              <a:pPr/>
              <a:t>11/16/2021</a:t>
            </a:fld>
            <a:endParaRPr lang="en-US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235695-5178-4E2D-AC0E-4C17C4FA86D3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138" y="415926"/>
            <a:ext cx="7683500" cy="276225"/>
          </a:xfr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/>
              <a:t>Aspects of CPU Performance</a:t>
            </a:r>
            <a:br>
              <a:rPr lang="en-US" dirty="0"/>
            </a:br>
            <a:r>
              <a:rPr lang="en-US" sz="3200" b="1" dirty="0">
                <a:solidFill>
                  <a:srgbClr val="FF0000"/>
                </a:solidFill>
              </a:rPr>
              <a:t>check the ‘x’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2209800" y="1371601"/>
            <a:ext cx="7696200" cy="6461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63500" tIns="25400" rIns="63500" bIns="25400">
            <a:spAutoFit/>
          </a:bodyPr>
          <a:lstStyle/>
          <a:p>
            <a:pPr marL="342900" indent="-342900" eaLnBrk="0" hangingPunct="0">
              <a:lnSpc>
                <a:spcPct val="86000"/>
              </a:lnSpc>
              <a:spcBef>
                <a:spcPct val="40000"/>
              </a:spcBef>
              <a:tabLst>
                <a:tab pos="1371600" algn="l"/>
                <a:tab pos="3073400" algn="l"/>
              </a:tabLst>
              <a:defRPr/>
            </a:pPr>
            <a:r>
              <a:rPr lang="en-US" sz="1800" b="1">
                <a:latin typeface="Arial" charset="0"/>
              </a:rPr>
              <a:t>CPU time	=  Seconds    =   Instructions  x    Cycles     x   Seconds</a:t>
            </a:r>
          </a:p>
          <a:p>
            <a:pPr marL="342900" indent="-342900" eaLnBrk="0" hangingPunct="0">
              <a:lnSpc>
                <a:spcPct val="86000"/>
              </a:lnSpc>
              <a:spcBef>
                <a:spcPct val="40000"/>
              </a:spcBef>
              <a:tabLst>
                <a:tab pos="1371600" algn="l"/>
                <a:tab pos="3073400" algn="l"/>
              </a:tabLst>
              <a:defRPr/>
            </a:pPr>
            <a:r>
              <a:rPr lang="en-US" sz="1800" b="1">
                <a:latin typeface="Arial" charset="0"/>
              </a:rPr>
              <a:t>		    Program	    Program          Instruction       Cycle</a:t>
            </a:r>
          </a:p>
        </p:txBody>
      </p:sp>
      <p:sp>
        <p:nvSpPr>
          <p:cNvPr id="38919" name="Line 4"/>
          <p:cNvSpPr>
            <a:spLocks noChangeShapeType="1"/>
          </p:cNvSpPr>
          <p:nvPr/>
        </p:nvSpPr>
        <p:spPr bwMode="auto">
          <a:xfrm>
            <a:off x="3911600" y="14224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Line 5"/>
          <p:cNvSpPr>
            <a:spLocks noChangeShapeType="1"/>
          </p:cNvSpPr>
          <p:nvPr/>
        </p:nvSpPr>
        <p:spPr bwMode="auto">
          <a:xfrm>
            <a:off x="5549900" y="1447800"/>
            <a:ext cx="12509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Line 6"/>
          <p:cNvSpPr>
            <a:spLocks noChangeShapeType="1"/>
          </p:cNvSpPr>
          <p:nvPr/>
        </p:nvSpPr>
        <p:spPr bwMode="auto">
          <a:xfrm>
            <a:off x="7239000" y="14732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Line 7"/>
          <p:cNvSpPr>
            <a:spLocks noChangeShapeType="1"/>
          </p:cNvSpPr>
          <p:nvPr/>
        </p:nvSpPr>
        <p:spPr bwMode="auto">
          <a:xfrm>
            <a:off x="8705850" y="1447800"/>
            <a:ext cx="939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609851" y="2438400"/>
            <a:ext cx="7751763" cy="3886200"/>
          </a:xfr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/>
              <a:t>		   Inst Count	   CPI	Clock Rate</a:t>
            </a:r>
          </a:p>
          <a:p>
            <a:pPr marL="285750" indent="-285750" eaLnBrk="1" hangingPunct="1">
              <a:lnSpc>
                <a:spcPct val="65000"/>
              </a:lnSpc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/>
              <a:t>Program	          X	     X</a:t>
            </a:r>
          </a:p>
          <a:p>
            <a:pPr marL="285750" indent="-285750" eaLnBrk="1" hangingPunct="1">
              <a:lnSpc>
                <a:spcPct val="65000"/>
              </a:lnSpc>
              <a:buNone/>
              <a:tabLst>
                <a:tab pos="1828800" algn="l"/>
                <a:tab pos="3657600" algn="l"/>
                <a:tab pos="5029200" algn="l"/>
              </a:tabLst>
            </a:pPr>
            <a:endParaRPr lang="en-US" sz="2800"/>
          </a:p>
          <a:p>
            <a:pPr marL="285750" indent="-285750" eaLnBrk="1" hangingPunct="1">
              <a:lnSpc>
                <a:spcPct val="65000"/>
              </a:lnSpc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/>
              <a:t>Compiler	          X	     X</a:t>
            </a:r>
          </a:p>
          <a:p>
            <a:pPr marL="285750" indent="-285750" eaLnBrk="1" hangingPunct="1">
              <a:lnSpc>
                <a:spcPct val="65000"/>
              </a:lnSpc>
              <a:buNone/>
              <a:tabLst>
                <a:tab pos="1828800" algn="l"/>
                <a:tab pos="3657600" algn="l"/>
                <a:tab pos="5029200" algn="l"/>
              </a:tabLst>
            </a:pPr>
            <a:endParaRPr lang="en-US" sz="2800"/>
          </a:p>
          <a:p>
            <a:pPr marL="285750" indent="-285750" eaLnBrk="1" hangingPunct="1">
              <a:lnSpc>
                <a:spcPct val="65000"/>
              </a:lnSpc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/>
              <a:t>Inst. Set.	          X	     X</a:t>
            </a:r>
          </a:p>
          <a:p>
            <a:pPr marL="285750" indent="-285750" eaLnBrk="1" hangingPunct="1">
              <a:lnSpc>
                <a:spcPct val="65000"/>
              </a:lnSpc>
              <a:buNone/>
              <a:tabLst>
                <a:tab pos="1828800" algn="l"/>
                <a:tab pos="3657600" algn="l"/>
                <a:tab pos="5029200" algn="l"/>
              </a:tabLst>
            </a:pPr>
            <a:endParaRPr lang="en-US" sz="2800"/>
          </a:p>
          <a:p>
            <a:pPr marL="285750" indent="-285750" eaLnBrk="1" hangingPunct="1">
              <a:lnSpc>
                <a:spcPct val="65000"/>
              </a:lnSpc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/>
              <a:t>Organization	     X		  X</a:t>
            </a:r>
          </a:p>
          <a:p>
            <a:pPr marL="285750" indent="-285750" eaLnBrk="1" hangingPunct="1">
              <a:lnSpc>
                <a:spcPct val="65000"/>
              </a:lnSpc>
              <a:buNone/>
              <a:tabLst>
                <a:tab pos="1828800" algn="l"/>
                <a:tab pos="3657600" algn="l"/>
                <a:tab pos="5029200" algn="l"/>
              </a:tabLst>
            </a:pPr>
            <a:endParaRPr lang="en-US" sz="2800"/>
          </a:p>
          <a:p>
            <a:pPr marL="285750" indent="-285750" eaLnBrk="1" hangingPunct="1">
              <a:lnSpc>
                <a:spcPct val="65000"/>
              </a:lnSpc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/>
              <a:t>Technology				  X</a:t>
            </a:r>
          </a:p>
        </p:txBody>
      </p:sp>
      <p:sp>
        <p:nvSpPr>
          <p:cNvPr id="38924" name="Line 9"/>
          <p:cNvSpPr>
            <a:spLocks noChangeShapeType="1"/>
          </p:cNvSpPr>
          <p:nvPr/>
        </p:nvSpPr>
        <p:spPr bwMode="auto">
          <a:xfrm flipV="1">
            <a:off x="4616450" y="24130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Line 10"/>
          <p:cNvSpPr>
            <a:spLocks noChangeShapeType="1"/>
          </p:cNvSpPr>
          <p:nvPr/>
        </p:nvSpPr>
        <p:spPr bwMode="auto">
          <a:xfrm>
            <a:off x="6375400" y="2451100"/>
            <a:ext cx="0" cy="37211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Line 11"/>
          <p:cNvSpPr>
            <a:spLocks noChangeShapeType="1"/>
          </p:cNvSpPr>
          <p:nvPr/>
        </p:nvSpPr>
        <p:spPr bwMode="auto">
          <a:xfrm>
            <a:off x="7467600" y="24130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Line 12"/>
          <p:cNvSpPr>
            <a:spLocks noChangeShapeType="1"/>
          </p:cNvSpPr>
          <p:nvPr/>
        </p:nvSpPr>
        <p:spPr bwMode="auto">
          <a:xfrm>
            <a:off x="9626600" y="2413000"/>
            <a:ext cx="0" cy="37846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Line 13"/>
          <p:cNvSpPr>
            <a:spLocks noChangeShapeType="1"/>
          </p:cNvSpPr>
          <p:nvPr/>
        </p:nvSpPr>
        <p:spPr bwMode="auto">
          <a:xfrm>
            <a:off x="2686050" y="3429000"/>
            <a:ext cx="69151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Line 14"/>
          <p:cNvSpPr>
            <a:spLocks noChangeShapeType="1"/>
          </p:cNvSpPr>
          <p:nvPr/>
        </p:nvSpPr>
        <p:spPr bwMode="auto">
          <a:xfrm>
            <a:off x="2667000" y="4108450"/>
            <a:ext cx="6934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Line 15"/>
          <p:cNvSpPr>
            <a:spLocks noChangeShapeType="1"/>
          </p:cNvSpPr>
          <p:nvPr/>
        </p:nvSpPr>
        <p:spPr bwMode="auto">
          <a:xfrm>
            <a:off x="2667000" y="4838700"/>
            <a:ext cx="6934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Line 16"/>
          <p:cNvSpPr>
            <a:spLocks noChangeShapeType="1"/>
          </p:cNvSpPr>
          <p:nvPr/>
        </p:nvSpPr>
        <p:spPr bwMode="auto">
          <a:xfrm>
            <a:off x="2686050" y="5499100"/>
            <a:ext cx="69151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2" name="Line 17"/>
          <p:cNvSpPr>
            <a:spLocks noChangeShapeType="1"/>
          </p:cNvSpPr>
          <p:nvPr/>
        </p:nvSpPr>
        <p:spPr bwMode="auto">
          <a:xfrm>
            <a:off x="2705100" y="6165850"/>
            <a:ext cx="68961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Line 18"/>
          <p:cNvSpPr>
            <a:spLocks noChangeShapeType="1"/>
          </p:cNvSpPr>
          <p:nvPr/>
        </p:nvSpPr>
        <p:spPr bwMode="auto">
          <a:xfrm>
            <a:off x="2647950" y="2832100"/>
            <a:ext cx="69532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 benchmarks, since 1989</a:t>
            </a:r>
            <a:endParaRPr lang="en-US" dirty="0"/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CPU: 			CPU2006:   </a:t>
            </a:r>
            <a:r>
              <a:rPr lang="en-US" sz="2400" dirty="0"/>
              <a:t>CINT2006 and CFP2006</a:t>
            </a:r>
          </a:p>
          <a:p>
            <a:r>
              <a:rPr lang="en-US" sz="2800" dirty="0"/>
              <a:t>Graphics: 			SPECviewperf12 </a:t>
            </a:r>
            <a:r>
              <a:rPr lang="en-US" sz="2800" dirty="0" err="1"/>
              <a:t>e.o</a:t>
            </a:r>
            <a:r>
              <a:rPr lang="en-US" sz="2800" dirty="0"/>
              <a:t>.</a:t>
            </a:r>
          </a:p>
          <a:p>
            <a:r>
              <a:rPr lang="en-US" sz="2800" dirty="0"/>
              <a:t>HPC/OMP: 		HPC2002; OMP2001, MPI2006</a:t>
            </a:r>
          </a:p>
          <a:p>
            <a:r>
              <a:rPr lang="en-US" sz="2800" dirty="0"/>
              <a:t>Java Client/Server: 	jAppServer2004</a:t>
            </a:r>
          </a:p>
          <a:p>
            <a:r>
              <a:rPr lang="en-US" sz="2800" dirty="0"/>
              <a:t>Java runtime: 		SPECjvm2008</a:t>
            </a:r>
          </a:p>
          <a:p>
            <a:r>
              <a:rPr lang="en-US" sz="2800" dirty="0"/>
              <a:t>Mail Servers:		MAIL2001</a:t>
            </a:r>
          </a:p>
          <a:p>
            <a:r>
              <a:rPr lang="en-US" sz="2800" dirty="0"/>
              <a:t>Network File System: 	SDS97_R1</a:t>
            </a:r>
          </a:p>
          <a:p>
            <a:r>
              <a:rPr lang="en-US" sz="2800" dirty="0"/>
              <a:t>Power:			under development</a:t>
            </a:r>
          </a:p>
          <a:p>
            <a:r>
              <a:rPr lang="en-US" sz="2800" dirty="0"/>
              <a:t>Web Servers: 		WEB2005</a:t>
            </a:r>
          </a:p>
          <a:p>
            <a:r>
              <a:rPr lang="en-US" sz="2800" dirty="0"/>
              <a:t>Handheld: 		under development</a:t>
            </a:r>
          </a:p>
          <a:p>
            <a:r>
              <a:rPr lang="en-US" sz="2800" dirty="0"/>
              <a:t>Cloud: 			SPEC </a:t>
            </a:r>
            <a:r>
              <a:rPr lang="en-US" sz="2800" dirty="0" err="1"/>
              <a:t>Cloud_laaS</a:t>
            </a:r>
            <a:r>
              <a:rPr lang="en-US" sz="2800" dirty="0"/>
              <a:t> 2016</a:t>
            </a:r>
          </a:p>
        </p:txBody>
      </p:sp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1F83E241-E3DB-4A59-8B10-449742D169A0}" type="datetime1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8AD7-FE4E-4FA1-BB45-2A0FD30EBCC1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991600" y="4800600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2"/>
                </a:solidFill>
              </a:rPr>
              <a:t>see for updates:</a:t>
            </a:r>
            <a:br>
              <a:rPr lang="en-US" sz="3200" i="1" dirty="0">
                <a:solidFill>
                  <a:schemeClr val="accent2"/>
                </a:solidFill>
              </a:rPr>
            </a:br>
            <a:r>
              <a:rPr lang="en-US" sz="3200" i="1" dirty="0">
                <a:solidFill>
                  <a:schemeClr val="accent2"/>
                </a:solidFill>
              </a:rPr>
              <a:t> www.spec.org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11849"/>
            <a:ext cx="10896600" cy="6087583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28600" y="158568"/>
            <a:ext cx="11379200" cy="685800"/>
          </a:xfrm>
        </p:spPr>
        <p:txBody>
          <a:bodyPr/>
          <a:lstStyle/>
          <a:p>
            <a:r>
              <a:rPr lang="en-US"/>
              <a:t>Performance trends of </a:t>
            </a:r>
            <a:r>
              <a:rPr lang="en-US" dirty="0"/>
              <a:t>processors (for 1 core)</a:t>
            </a:r>
          </a:p>
        </p:txBody>
      </p:sp>
      <p:sp>
        <p:nvSpPr>
          <p:cNvPr id="6147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EB4395B-18B2-4EB1-9A53-2AA133259989}" type="datetime1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F993D3-AC4B-4BB3-B87B-7E33369F250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7"/>
          <p:cNvSpPr>
            <a:spLocks noGrp="1"/>
          </p:cNvSpPr>
          <p:nvPr>
            <p:ph type="title"/>
          </p:nvPr>
        </p:nvSpPr>
        <p:spPr>
          <a:xfrm>
            <a:off x="508000" y="304800"/>
            <a:ext cx="2768600" cy="1066800"/>
          </a:xfrm>
        </p:spPr>
        <p:txBody>
          <a:bodyPr/>
          <a:lstStyle/>
          <a:p>
            <a:r>
              <a:rPr lang="en-US"/>
              <a:t>SPEC CPU</a:t>
            </a:r>
            <a:br>
              <a:rPr lang="en-US" dirty="0"/>
            </a:br>
            <a:r>
              <a:rPr lang="en-US" sz="3200" dirty="0"/>
              <a:t>benchmarks</a:t>
            </a:r>
            <a:endParaRPr lang="en-US" dirty="0"/>
          </a:p>
        </p:txBody>
      </p:sp>
      <p:sp>
        <p:nvSpPr>
          <p:cNvPr id="4403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4DB4A74-A3B4-47DF-BE84-F039E295B01A}" type="datetime1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403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440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E416DE-E1B6-46FA-96DA-00AA21EE0645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44038" name="Picture 2" descr="Ch1-fig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2850" y="53975"/>
            <a:ext cx="65278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CD873D5-B265-4EDB-8799-65DD23F3368E}" type="datetime1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649F3D-8A82-4A0A-BF76-630E0FC95543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506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How to Summarize Performance?</a:t>
            </a:r>
          </a:p>
        </p:txBody>
      </p:sp>
      <p:sp>
        <p:nvSpPr>
          <p:cNvPr id="26727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Arithmetic </a:t>
            </a:r>
            <a:r>
              <a:rPr lang="en-US">
                <a:solidFill>
                  <a:schemeClr val="accent2"/>
                </a:solidFill>
              </a:rPr>
              <a:t>mean</a:t>
            </a:r>
            <a:r>
              <a:rPr lang="en-US"/>
              <a:t> (or </a:t>
            </a:r>
            <a:r>
              <a:rPr lang="en-US" i="1"/>
              <a:t>weighted</a:t>
            </a:r>
            <a:r>
              <a:rPr lang="en-US"/>
              <a:t> </a:t>
            </a:r>
            <a:r>
              <a:rPr lang="en-US" dirty="0"/>
              <a:t>arithmetic mean</a:t>
            </a:r>
            <a:r>
              <a:rPr lang="en-US"/>
              <a:t>) </a:t>
            </a:r>
          </a:p>
          <a:p>
            <a:pPr lvl="1" eaLnBrk="1" hangingPunct="1"/>
            <a:r>
              <a:rPr lang="en-US"/>
              <a:t>tracks </a:t>
            </a:r>
            <a:r>
              <a:rPr lang="en-US" dirty="0"/>
              <a:t>execution time: </a:t>
            </a:r>
            <a:r>
              <a:rPr lang="en-US" b="1" dirty="0">
                <a:solidFill>
                  <a:srgbClr val="230EBC"/>
                </a:solidFill>
                <a:sym typeface="Symbol" pitchFamily="18" charset="2"/>
              </a:rPr>
              <a:t></a:t>
            </a:r>
            <a:r>
              <a:rPr lang="en-US" b="1" dirty="0">
                <a:solidFill>
                  <a:srgbClr val="230EBC"/>
                </a:solidFill>
              </a:rPr>
              <a:t>(</a:t>
            </a:r>
            <a:r>
              <a:rPr lang="en-US" b="1" dirty="0" err="1">
                <a:solidFill>
                  <a:srgbClr val="230EBC"/>
                </a:solidFill>
              </a:rPr>
              <a:t>T</a:t>
            </a:r>
            <a:r>
              <a:rPr lang="en-US" b="1" baseline="-25000" dirty="0" err="1">
                <a:solidFill>
                  <a:srgbClr val="230EBC"/>
                </a:solidFill>
              </a:rPr>
              <a:t>i</a:t>
            </a:r>
            <a:r>
              <a:rPr lang="en-US" b="1" dirty="0">
                <a:solidFill>
                  <a:srgbClr val="230EBC"/>
                </a:solidFill>
              </a:rPr>
              <a:t>)/</a:t>
            </a:r>
            <a:r>
              <a:rPr lang="en-US" b="1">
                <a:solidFill>
                  <a:srgbClr val="230EBC"/>
                </a:solidFill>
              </a:rPr>
              <a:t>n </a:t>
            </a:r>
            <a:r>
              <a:rPr lang="en-US"/>
              <a:t>, or weighted: </a:t>
            </a:r>
            <a:r>
              <a:rPr lang="en-US" b="1" dirty="0">
                <a:solidFill>
                  <a:srgbClr val="230EBC"/>
                </a:solidFill>
                <a:sym typeface="Symbol" pitchFamily="18" charset="2"/>
              </a:rPr>
              <a:t></a:t>
            </a:r>
            <a:r>
              <a:rPr lang="en-US" b="1" dirty="0">
                <a:solidFill>
                  <a:srgbClr val="230EBC"/>
                </a:solidFill>
              </a:rPr>
              <a:t>(W</a:t>
            </a:r>
            <a:r>
              <a:rPr lang="en-US" b="1" baseline="-25000" dirty="0">
                <a:solidFill>
                  <a:srgbClr val="230EBC"/>
                </a:solidFill>
              </a:rPr>
              <a:t>i</a:t>
            </a:r>
            <a:r>
              <a:rPr lang="en-US" b="1" dirty="0">
                <a:solidFill>
                  <a:srgbClr val="230EBC"/>
                </a:solidFill>
              </a:rPr>
              <a:t>*</a:t>
            </a:r>
            <a:r>
              <a:rPr lang="en-US" b="1" dirty="0" err="1">
                <a:solidFill>
                  <a:srgbClr val="230EBC"/>
                </a:solidFill>
              </a:rPr>
              <a:t>T</a:t>
            </a:r>
            <a:r>
              <a:rPr lang="en-US" b="1" baseline="-25000" dirty="0" err="1">
                <a:solidFill>
                  <a:srgbClr val="230EBC"/>
                </a:solidFill>
              </a:rPr>
              <a:t>i</a:t>
            </a:r>
            <a:r>
              <a:rPr lang="en-US" b="1" dirty="0">
                <a:solidFill>
                  <a:srgbClr val="230EBC"/>
                </a:solidFill>
              </a:rPr>
              <a:t>)</a:t>
            </a:r>
          </a:p>
          <a:p>
            <a:pPr eaLnBrk="1" hangingPunct="1"/>
            <a:endParaRPr lang="en-US" dirty="0">
              <a:solidFill>
                <a:schemeClr val="accent2"/>
              </a:solidFill>
            </a:endParaRPr>
          </a:p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Normalized execution time</a:t>
            </a:r>
            <a:r>
              <a:rPr lang="en-US" dirty="0"/>
              <a:t> is handy for scaling </a:t>
            </a:r>
            <a:r>
              <a:rPr lang="en-US"/>
              <a:t>performance </a:t>
            </a:r>
          </a:p>
          <a:p>
            <a:pPr lvl="1" eaLnBrk="1" hangingPunct="1"/>
            <a:r>
              <a:rPr lang="en-US"/>
              <a:t>e.g., speedup: X </a:t>
            </a:r>
            <a:r>
              <a:rPr lang="en-US" dirty="0"/>
              <a:t>times faster </a:t>
            </a:r>
            <a:r>
              <a:rPr lang="en-US"/>
              <a:t>than VAX-780</a:t>
            </a:r>
            <a:br>
              <a:rPr lang="en-US"/>
            </a:br>
            <a:r>
              <a:rPr lang="en-US"/>
              <a:t>(</a:t>
            </a:r>
            <a:r>
              <a:rPr lang="en-US" i="1"/>
              <a:t>a famous computer in 1978</a:t>
            </a:r>
            <a:r>
              <a:rPr lang="en-US"/>
              <a:t>)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Do not take the arithmetic mean of normalized </a:t>
            </a:r>
            <a:r>
              <a:rPr lang="en-US"/>
              <a:t>execution times!</a:t>
            </a:r>
          </a:p>
          <a:p>
            <a:pPr lvl="1" eaLnBrk="1" hangingPunct="1"/>
            <a:r>
              <a:rPr lang="en-US"/>
              <a:t>Use the </a:t>
            </a:r>
            <a:r>
              <a:rPr lang="en-US">
                <a:solidFill>
                  <a:schemeClr val="accent2"/>
                </a:solidFill>
              </a:rPr>
              <a:t>Geometric Mean</a:t>
            </a:r>
            <a:r>
              <a:rPr lang="en-US"/>
              <a:t> = </a:t>
            </a:r>
            <a:r>
              <a:rPr lang="en-US" b="1" dirty="0">
                <a:solidFill>
                  <a:srgbClr val="230EBC"/>
                </a:solidFill>
              </a:rPr>
              <a:t>(</a:t>
            </a:r>
            <a:r>
              <a:rPr lang="en-US" b="1" dirty="0">
                <a:solidFill>
                  <a:srgbClr val="230EBC"/>
                </a:solidFill>
                <a:sym typeface="Symbol" pitchFamily="18" charset="2"/>
              </a:rPr>
              <a:t></a:t>
            </a:r>
            <a:r>
              <a:rPr lang="en-US" b="1" baseline="-25000" err="1">
                <a:solidFill>
                  <a:srgbClr val="230EBC"/>
                </a:solidFill>
                <a:sym typeface="Symbol" pitchFamily="18" charset="2"/>
              </a:rPr>
              <a:t>i</a:t>
            </a:r>
            <a:r>
              <a:rPr lang="en-US" b="1">
                <a:solidFill>
                  <a:srgbClr val="230EBC"/>
                </a:solidFill>
                <a:sym typeface="Symbol" pitchFamily="18" charset="2"/>
              </a:rPr>
              <a:t> R</a:t>
            </a:r>
            <a:r>
              <a:rPr lang="en-US" b="1">
                <a:solidFill>
                  <a:srgbClr val="230EBC"/>
                </a:solidFill>
              </a:rPr>
              <a:t>atio</a:t>
            </a:r>
            <a:r>
              <a:rPr lang="en-US" b="1" baseline="-25000">
                <a:solidFill>
                  <a:srgbClr val="230EBC"/>
                </a:solidFill>
              </a:rPr>
              <a:t>i</a:t>
            </a:r>
            <a:r>
              <a:rPr lang="en-US" b="1">
                <a:solidFill>
                  <a:srgbClr val="230EBC"/>
                </a:solidFill>
              </a:rPr>
              <a:t>)</a:t>
            </a:r>
            <a:r>
              <a:rPr lang="en-US" b="1" baseline="30000">
                <a:solidFill>
                  <a:srgbClr val="230EBC"/>
                </a:solidFill>
              </a:rPr>
              <a:t>1/n</a:t>
            </a:r>
          </a:p>
          <a:p>
            <a:pPr lvl="1" eaLnBrk="1" hangingPunct="1"/>
            <a:r>
              <a:rPr lang="en-US"/>
              <a:t>Ratio can e.g. be the Speedup compared to a Reference machine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7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7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7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7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7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7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7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7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7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7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7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7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7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7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71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11607800" cy="685800"/>
          </a:xfrm>
        </p:spPr>
        <p:txBody>
          <a:bodyPr/>
          <a:lstStyle/>
          <a:p>
            <a:r>
              <a:rPr lang="en-US"/>
              <a:t>Summarize performance: example of </a:t>
            </a:r>
            <a:r>
              <a:rPr lang="en-US" b="1"/>
              <a:t>Geometric mean</a:t>
            </a:r>
            <a:endParaRPr lang="en-US" b="1" dirty="0"/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Mean speedup comparisons between two machines are independent of the used reference machine</a:t>
            </a:r>
          </a:p>
          <a:p>
            <a:endParaRPr lang="en-US" sz="28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endParaRPr lang="en-US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4740-1784-4D74-9B86-3E7214ED4682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6487" y="3248660"/>
            <a:ext cx="12851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14400" y="2286000"/>
          <a:ext cx="8224308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0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0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7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07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07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Program</a:t>
                      </a:r>
                      <a:r>
                        <a:rPr lang="en-US" sz="1400" baseline="0" dirty="0"/>
                        <a:t> 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Program</a:t>
                      </a:r>
                      <a:r>
                        <a:rPr lang="en-US" sz="1400" baseline="0" dirty="0"/>
                        <a:t> 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Arithmetic</a:t>
                      </a:r>
                      <a:r>
                        <a:rPr lang="en-US" sz="1400" baseline="0" dirty="0"/>
                        <a:t> Mean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Speedup</a:t>
                      </a:r>
                      <a:r>
                        <a:rPr lang="en-US" sz="1400" baseline="0" dirty="0"/>
                        <a:t> (ref 1)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Speedup</a:t>
                      </a:r>
                      <a:r>
                        <a:rPr lang="en-US" sz="1400" baseline="0" dirty="0"/>
                        <a:t> (ref 2)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Machine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55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Machine</a:t>
                      </a:r>
                      <a:r>
                        <a:rPr lang="en-US" sz="1400" baseline="0" dirty="0"/>
                        <a:t> 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200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100.5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Reference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10000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5050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Reference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1000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550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981200" y="4648200"/>
          <a:ext cx="9238262" cy="208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8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61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08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97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65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713" marR="102713" marT="51357" marB="51357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713" marR="102713" marT="51357" marB="51357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Program A</a:t>
                      </a:r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Program B</a:t>
                      </a:r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Arithmetic</a:t>
                      </a:r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Harmonic</a:t>
                      </a:r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Geometric</a:t>
                      </a:r>
                    </a:p>
                  </a:txBody>
                  <a:tcPr marL="102713" marR="102713" marT="51357" marB="5135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560">
                <a:tc rowSpan="2">
                  <a:txBody>
                    <a:bodyPr/>
                    <a:lstStyle/>
                    <a:p>
                      <a:r>
                        <a:rPr lang="en-US" sz="1600" dirty="0" err="1"/>
                        <a:t>Wrt</a:t>
                      </a:r>
                      <a:r>
                        <a:rPr lang="en-US" sz="1600" baseline="0" dirty="0"/>
                        <a:t> Reference 1</a:t>
                      </a:r>
                      <a:endParaRPr lang="en-US" sz="1600" dirty="0"/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Machine 1</a:t>
                      </a:r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</a:t>
                      </a:r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55</a:t>
                      </a:r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18.2</a:t>
                      </a:r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31.6</a:t>
                      </a:r>
                    </a:p>
                  </a:txBody>
                  <a:tcPr marL="102713" marR="102713" marT="51357" marB="5135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56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Machine 2</a:t>
                      </a:r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</a:t>
                      </a:r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</a:t>
                      </a:r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75</a:t>
                      </a:r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66.7</a:t>
                      </a:r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70.7</a:t>
                      </a:r>
                    </a:p>
                  </a:txBody>
                  <a:tcPr marL="102713" marR="102713" marT="51357" marB="5135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560">
                <a:tc rowSpan="2">
                  <a:txBody>
                    <a:bodyPr/>
                    <a:lstStyle/>
                    <a:p>
                      <a:r>
                        <a:rPr lang="en-US" sz="1600" dirty="0" err="1"/>
                        <a:t>Wrt</a:t>
                      </a:r>
                      <a:r>
                        <a:rPr lang="en-US" sz="1600" baseline="0" dirty="0"/>
                        <a:t> Reference 2</a:t>
                      </a:r>
                      <a:endParaRPr lang="en-US" sz="1600" dirty="0"/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Machine 1</a:t>
                      </a:r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 marL="102713" marR="102713" marT="51357" marB="5135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56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Machine 2</a:t>
                      </a:r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</a:t>
                      </a:r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52.5</a:t>
                      </a:r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9.5</a:t>
                      </a:r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22.4</a:t>
                      </a:r>
                    </a:p>
                  </a:txBody>
                  <a:tcPr marL="102713" marR="102713" marT="51357" marB="5135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57400" y="4572000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Speedup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F9510E4-129D-4893-B80C-87B5D04BD40F}"/>
              </a:ext>
            </a:extLst>
          </p:cNvPr>
          <p:cNvSpPr/>
          <p:nvPr/>
        </p:nvSpPr>
        <p:spPr>
          <a:xfrm>
            <a:off x="6311900" y="2701290"/>
            <a:ext cx="20701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E853A0-6B71-4991-9761-ABC3EAECF09E}"/>
              </a:ext>
            </a:extLst>
          </p:cNvPr>
          <p:cNvSpPr/>
          <p:nvPr/>
        </p:nvSpPr>
        <p:spPr>
          <a:xfrm>
            <a:off x="9706469" y="5033665"/>
            <a:ext cx="1008662" cy="1625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390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6683864-DC7E-4DBA-B4E5-82B643A1BCFF}" type="datetime1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9F45D8-F1BD-4BDF-96CF-870662CC4EF2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Lecture overview</a:t>
            </a:r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Trends</a:t>
            </a:r>
          </a:p>
          <a:p>
            <a:pPr eaLnBrk="1" hangingPunct="1"/>
            <a:r>
              <a:rPr lang="en-US"/>
              <a:t>Computing classes</a:t>
            </a:r>
          </a:p>
          <a:p>
            <a:pPr eaLnBrk="1" hangingPunct="1"/>
            <a:r>
              <a:rPr lang="en-US"/>
              <a:t>Cost</a:t>
            </a:r>
          </a:p>
          <a:p>
            <a:pPr eaLnBrk="1" hangingPunct="1"/>
            <a:r>
              <a:rPr lang="en-US"/>
              <a:t>Performance measurement</a:t>
            </a:r>
          </a:p>
          <a:p>
            <a:pPr eaLnBrk="1" hangingPunct="1"/>
            <a:r>
              <a:rPr lang="en-US" b="1"/>
              <a:t>Dependability</a:t>
            </a:r>
          </a:p>
          <a:p>
            <a:pPr lvl="1" eaLnBrk="1" hangingPunct="1"/>
            <a:r>
              <a:rPr lang="en-US" b="1"/>
              <a:t>MTTF / MTTR</a:t>
            </a:r>
          </a:p>
          <a:p>
            <a:pPr lvl="1" eaLnBrk="1" hangingPunct="1"/>
            <a:r>
              <a:rPr lang="en-US" b="1"/>
              <a:t>FIT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049492-44AE-4515-8CB8-CBED61459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1076" y="0"/>
            <a:ext cx="22352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3863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7B389EB-D0EA-431A-AD64-D09DB01D49A3}" type="datetime1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E10D42-DCB9-4A2C-941A-3F71F1ABEF08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Dependability: How reliable is your system?</a:t>
            </a:r>
            <a:endParaRPr lang="en-US" sz="3600" dirty="0"/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/>
              <a:t>Metrics:</a:t>
            </a:r>
          </a:p>
          <a:p>
            <a:pPr eaLnBrk="1" hangingPunct="1">
              <a:lnSpc>
                <a:spcPct val="90000"/>
              </a:lnSpc>
            </a:pPr>
            <a:r>
              <a:rPr lang="en-US" b="1"/>
              <a:t>MTTF</a:t>
            </a:r>
            <a:r>
              <a:rPr lang="en-US" dirty="0"/>
              <a:t>: mean time between </a:t>
            </a:r>
            <a:r>
              <a:rPr lang="en-US" dirty="0">
                <a:solidFill>
                  <a:srgbClr val="230EBC"/>
                </a:solidFill>
              </a:rPr>
              <a:t>failure</a:t>
            </a:r>
            <a:r>
              <a:rPr lang="en-US" dirty="0"/>
              <a:t> (in hours)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MTTR</a:t>
            </a:r>
            <a:r>
              <a:rPr lang="en-US" dirty="0"/>
              <a:t>: mean time to </a:t>
            </a:r>
            <a:r>
              <a:rPr lang="en-US" dirty="0">
                <a:solidFill>
                  <a:srgbClr val="230EBC"/>
                </a:solidFill>
              </a:rPr>
              <a:t>repair</a:t>
            </a:r>
            <a:r>
              <a:rPr lang="en-US" dirty="0"/>
              <a:t> (in hours)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>
                <a:solidFill>
                  <a:srgbClr val="230EBC"/>
                </a:solidFill>
              </a:rPr>
              <a:t>Availability </a:t>
            </a:r>
            <a:r>
              <a:rPr lang="en-US" b="1" dirty="0">
                <a:solidFill>
                  <a:srgbClr val="230EBC"/>
                </a:solidFill>
              </a:rPr>
              <a:t>= MTTF / (MTTF + MTTR)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FIT</a:t>
            </a:r>
            <a:r>
              <a:rPr lang="en-US" dirty="0"/>
              <a:t>: failures in time (</a:t>
            </a:r>
            <a:r>
              <a:rPr lang="en-US" dirty="0">
                <a:solidFill>
                  <a:srgbClr val="230EBC"/>
                </a:solidFill>
              </a:rPr>
              <a:t>per 1 </a:t>
            </a:r>
            <a:r>
              <a:rPr lang="en-US">
                <a:solidFill>
                  <a:srgbClr val="230EBC"/>
                </a:solidFill>
              </a:rPr>
              <a:t>billion hours = 114</a:t>
            </a:r>
            <a:r>
              <a:rPr lang="en-US" b="1">
                <a:solidFill>
                  <a:srgbClr val="230EBC"/>
                </a:solidFill>
              </a:rPr>
              <a:t>k</a:t>
            </a:r>
            <a:r>
              <a:rPr lang="en-US">
                <a:solidFill>
                  <a:srgbClr val="230EBC"/>
                </a:solidFill>
              </a:rPr>
              <a:t> years!</a:t>
            </a:r>
            <a:r>
              <a:rPr lang="en-US"/>
              <a:t>)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MTTF = </a:t>
            </a:r>
            <a:r>
              <a:rPr lang="en-US"/>
              <a:t>1,000,000 hours (= 114 years!)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solidFill>
                  <a:srgbClr val="230EBC"/>
                </a:solidFill>
              </a:rPr>
              <a:t>FIT      = 10</a:t>
            </a:r>
            <a:r>
              <a:rPr lang="en-US" b="1" baseline="30000" dirty="0">
                <a:solidFill>
                  <a:srgbClr val="230EBC"/>
                </a:solidFill>
              </a:rPr>
              <a:t>9</a:t>
            </a:r>
            <a:r>
              <a:rPr lang="en-US" b="1" dirty="0">
                <a:solidFill>
                  <a:srgbClr val="230EBC"/>
                </a:solidFill>
              </a:rPr>
              <a:t> / MTTF </a:t>
            </a:r>
            <a:r>
              <a:rPr lang="en-US" dirty="0"/>
              <a:t>= 1000 failures per billion hours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8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81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Dependability of a Disk subsystem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</a:rPr>
              <a:t>10</a:t>
            </a:r>
            <a:r>
              <a:rPr lang="en-US" sz="2800" dirty="0"/>
              <a:t> disks			MTTF = 1,000,000 hours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1 Disk controller	MTTF = 500,000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1 power-supply		MTTF = 200,000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1 fan			MTTF = 200,000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1 Disk cable		MTTF = 1,000,000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/>
              <a:t>Question</a:t>
            </a:r>
            <a:r>
              <a:rPr lang="en-US" sz="2800"/>
              <a:t>: What </a:t>
            </a:r>
            <a:r>
              <a:rPr lang="en-US" sz="2800" dirty="0"/>
              <a:t>is MTTF of this subsystem?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assuming lifetimes are exponential </a:t>
            </a:r>
            <a:r>
              <a:rPr lang="en-US" sz="2400" dirty="0"/>
              <a:t>distributed &amp;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solidFill>
                  <a:schemeClr val="accent2"/>
                </a:solidFill>
              </a:rPr>
              <a:t>failures are independ</a:t>
            </a:r>
            <a:endParaRPr lang="en-US" sz="2400" dirty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chemeClr val="accent2"/>
                </a:solidFill>
              </a:rPr>
              <a:t>FIT</a:t>
            </a:r>
            <a:r>
              <a:rPr lang="en-US" sz="2800" dirty="0"/>
              <a:t> = </a:t>
            </a:r>
            <a:r>
              <a:rPr lang="el-GR" sz="2800" dirty="0">
                <a:cs typeface="Times New Roman" pitchFamily="18" charset="0"/>
              </a:rPr>
              <a:t>Σ</a:t>
            </a:r>
            <a:r>
              <a:rPr lang="en-US" sz="2800" baseline="-25000" dirty="0" err="1">
                <a:cs typeface="Times New Roman" pitchFamily="18" charset="0"/>
              </a:rPr>
              <a:t>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FIT</a:t>
            </a:r>
            <a:r>
              <a:rPr lang="en-US" sz="2800" baseline="-25000" dirty="0" err="1">
                <a:cs typeface="Times New Roman" pitchFamily="18" charset="0"/>
              </a:rPr>
              <a:t>i</a:t>
            </a:r>
            <a:r>
              <a:rPr lang="en-US" sz="2800" dirty="0">
                <a:cs typeface="Times New Roman" pitchFamily="18" charset="0"/>
              </a:rPr>
              <a:t> = 10</a:t>
            </a:r>
            <a:r>
              <a:rPr lang="en-US" sz="2800" baseline="30000" dirty="0">
                <a:cs typeface="Times New Roman" pitchFamily="18" charset="0"/>
              </a:rPr>
              <a:t>9</a:t>
            </a:r>
            <a:r>
              <a:rPr lang="en-US" sz="2800" dirty="0">
                <a:cs typeface="Times New Roman" pitchFamily="18" charset="0"/>
              </a:rPr>
              <a:t> * {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10</a:t>
            </a:r>
            <a:r>
              <a:rPr lang="en-US" sz="2800" dirty="0">
                <a:cs typeface="Times New Roman" pitchFamily="18" charset="0"/>
              </a:rPr>
              <a:t> *1/10</a:t>
            </a:r>
            <a:r>
              <a:rPr lang="en-US" sz="2800" baseline="30000" dirty="0">
                <a:cs typeface="Times New Roman" pitchFamily="18" charset="0"/>
              </a:rPr>
              <a:t>6</a:t>
            </a:r>
            <a:r>
              <a:rPr lang="en-US" sz="2800" dirty="0">
                <a:cs typeface="Times New Roman" pitchFamily="18" charset="0"/>
              </a:rPr>
              <a:t> + 1/(5.10</a:t>
            </a:r>
            <a:r>
              <a:rPr lang="en-US" sz="2800" baseline="30000" dirty="0">
                <a:cs typeface="Times New Roman" pitchFamily="18" charset="0"/>
              </a:rPr>
              <a:t>5)</a:t>
            </a:r>
            <a:r>
              <a:rPr lang="en-US" sz="2800" dirty="0">
                <a:cs typeface="Times New Roman" pitchFamily="18" charset="0"/>
              </a:rPr>
              <a:t> + ..   }</a:t>
            </a:r>
            <a:br>
              <a:rPr lang="en-US" sz="2800" dirty="0">
                <a:cs typeface="Times New Roman" pitchFamily="18" charset="0"/>
              </a:rPr>
            </a:br>
            <a:r>
              <a:rPr lang="en-US" sz="2800" dirty="0">
                <a:cs typeface="Times New Roman" pitchFamily="18" charset="0"/>
              </a:rPr>
              <a:t>       = 23000 failures / billion hours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chemeClr val="accent2"/>
                </a:solidFill>
                <a:cs typeface="Times New Roman" pitchFamily="18" charset="0"/>
              </a:rPr>
              <a:t>MTTF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>
                <a:cs typeface="Times New Roman" pitchFamily="18" charset="0"/>
              </a:rPr>
              <a:t>= 1/FIT = 10</a:t>
            </a:r>
            <a:r>
              <a:rPr lang="en-US" sz="2800" baseline="30000" dirty="0">
                <a:cs typeface="Times New Roman" pitchFamily="18" charset="0"/>
              </a:rPr>
              <a:t>9</a:t>
            </a:r>
            <a:r>
              <a:rPr lang="en-US" sz="2800" dirty="0">
                <a:cs typeface="Times New Roman" pitchFamily="18" charset="0"/>
              </a:rPr>
              <a:t> hours / 23000 = </a:t>
            </a:r>
            <a:r>
              <a:rPr lang="en-US" sz="2800">
                <a:cs typeface="Times New Roman" pitchFamily="18" charset="0"/>
              </a:rPr>
              <a:t>43,500 hours (~ 5 years)</a:t>
            </a:r>
            <a:endParaRPr lang="el-GR" sz="2800" dirty="0">
              <a:cs typeface="Times New Roman" pitchFamily="18" charset="0"/>
            </a:endParaRPr>
          </a:p>
        </p:txBody>
      </p:sp>
      <p:sp>
        <p:nvSpPr>
          <p:cNvPr id="4915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DA7BE054-431A-4132-A36C-C2BDB3C4988A}" type="datetime1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7388EA-2038-47D1-B8FE-A430AF617E9A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-152400"/>
            <a:ext cx="3733800" cy="3733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9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9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94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A5924F7-81B7-41DD-9F22-834BA304B12F}" type="datetime1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82FF28-7918-4261-96AD-8622B35EADE8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Improve Dependability: let's use </a:t>
            </a:r>
            <a:r>
              <a:rPr lang="en-US" sz="3600" b="1">
                <a:solidFill>
                  <a:srgbClr val="FF0000"/>
                </a:solidFill>
              </a:rPr>
              <a:t>redundancy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Two </a:t>
            </a:r>
            <a:r>
              <a:rPr lang="en-US" dirty="0" err="1"/>
              <a:t>powersupplies</a:t>
            </a:r>
            <a:r>
              <a:rPr lang="en-US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each MTTF </a:t>
            </a:r>
            <a:r>
              <a:rPr lang="en-US"/>
              <a:t>= 20,000 hours (2.3 years) </a:t>
            </a:r>
            <a:r>
              <a:rPr lang="en-US" dirty="0"/>
              <a:t>and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MTTR = 1 day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What is the MTTF of the combined power supply?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On average the </a:t>
            </a:r>
            <a:r>
              <a:rPr lang="en-US" b="1" dirty="0"/>
              <a:t>first</a:t>
            </a:r>
            <a:r>
              <a:rPr lang="en-US" dirty="0"/>
              <a:t> disk fails in  MTTF/2 </a:t>
            </a:r>
            <a:r>
              <a:rPr lang="en-US"/>
              <a:t>= 10,000 </a:t>
            </a:r>
            <a:r>
              <a:rPr lang="en-US" dirty="0"/>
              <a:t>hours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During repair </a:t>
            </a:r>
            <a:r>
              <a:rPr lang="en-US" b="1" dirty="0"/>
              <a:t>second </a:t>
            </a:r>
            <a:r>
              <a:rPr lang="en-US" b="1"/>
              <a:t>failure</a:t>
            </a:r>
            <a:r>
              <a:rPr lang="en-US"/>
              <a:t> happens with probability p,  </a:t>
            </a:r>
            <a:br>
              <a:rPr lang="en-US" dirty="0"/>
            </a:br>
            <a:r>
              <a:rPr lang="en-US" dirty="0">
                <a:solidFill>
                  <a:srgbClr val="230EBC"/>
                </a:solidFill>
              </a:rPr>
              <a:t>p = MTTR / MTTF </a:t>
            </a:r>
            <a:r>
              <a:rPr lang="en-US">
                <a:solidFill>
                  <a:srgbClr val="230EBC"/>
                </a:solidFill>
              </a:rPr>
              <a:t>= 24/20,000</a:t>
            </a:r>
            <a:endParaRPr lang="en-US" dirty="0">
              <a:solidFill>
                <a:srgbClr val="230EB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/>
              <a:t>MTTF</a:t>
            </a:r>
            <a:r>
              <a:rPr lang="en-US" baseline="-25000"/>
              <a:t>pair</a:t>
            </a:r>
            <a:r>
              <a:rPr lang="en-US"/>
              <a:t> = 10,000/p = 83,000,000 hours (= 9475 years)</a:t>
            </a:r>
            <a:endParaRPr 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9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you learn?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Trends</a:t>
            </a:r>
          </a:p>
          <a:p>
            <a:pPr lvl="1" eaLnBrk="1" hangingPunct="1"/>
            <a:r>
              <a:rPr lang="en-US"/>
              <a:t>Performance increase slows down</a:t>
            </a:r>
          </a:p>
          <a:p>
            <a:pPr lvl="2" eaLnBrk="1" hangingPunct="1"/>
            <a:r>
              <a:rPr lang="en-US"/>
              <a:t>almost no increase for single processor</a:t>
            </a:r>
          </a:p>
          <a:p>
            <a:pPr lvl="1" eaLnBrk="1" hangingPunct="1"/>
            <a:r>
              <a:rPr lang="en-US"/>
              <a:t>Technology factors, Energy problem</a:t>
            </a:r>
          </a:p>
          <a:p>
            <a:pPr eaLnBrk="1" hangingPunct="1"/>
            <a:r>
              <a:rPr lang="en-US"/>
              <a:t>Energy (static/dyn) and Performance equations / issues</a:t>
            </a:r>
          </a:p>
          <a:p>
            <a:pPr eaLnBrk="1" hangingPunct="1"/>
            <a:r>
              <a:rPr lang="en-US"/>
              <a:t>Main design issues, like parallelism, performance, cost &amp; energy</a:t>
            </a:r>
          </a:p>
          <a:p>
            <a:pPr eaLnBrk="1" hangingPunct="1"/>
            <a:r>
              <a:rPr lang="en-US"/>
              <a:t>How the cost of a computer is build up</a:t>
            </a:r>
          </a:p>
          <a:p>
            <a:pPr eaLnBrk="1" hangingPunct="1"/>
            <a:r>
              <a:rPr lang="en-US"/>
              <a:t>Performance measurement</a:t>
            </a:r>
          </a:p>
          <a:p>
            <a:pPr lvl="1" eaLnBrk="1" hangingPunct="1"/>
            <a:r>
              <a:rPr lang="en-US"/>
              <a:t>Benchmarks &amp; Metrics; summarizing performance: </a:t>
            </a:r>
            <a:r>
              <a:rPr lang="en-US">
                <a:solidFill>
                  <a:srgbClr val="230EBC"/>
                </a:solidFill>
              </a:rPr>
              <a:t>3 methods!!</a:t>
            </a:r>
          </a:p>
          <a:p>
            <a:pPr eaLnBrk="1" hangingPunct="1"/>
            <a:r>
              <a:rPr lang="en-US"/>
              <a:t>System reliability: Dependability calculations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539058-7018-4FA1-A3AE-54993DF05271}" type="datetime1">
              <a:rPr lang="en-US" smtClean="0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  H.Corporaal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E8F3D-14BC-4F75-A9B8-2361ACF8583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6" name="Picture 2" descr="http://3.bp.blogspot.com/-Fyyo92Ouo14/USoRPb90tOI/AAAAAAAABXU/poSOCn2msZ0/s1600/summ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3117" y="76200"/>
            <a:ext cx="3600450" cy="27051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Trends in Computer Architecture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Cannot continue to leverage </a:t>
            </a:r>
            <a:r>
              <a:rPr lang="en-US" sz="2800">
                <a:solidFill>
                  <a:srgbClr val="FF0000"/>
                </a:solidFill>
              </a:rPr>
              <a:t>Instruction-Level parallelism </a:t>
            </a:r>
            <a:r>
              <a:rPr lang="en-US" sz="2800"/>
              <a:t>(</a:t>
            </a:r>
            <a:r>
              <a:rPr lang="en-US" sz="2800">
                <a:solidFill>
                  <a:srgbClr val="FF0000"/>
                </a:solidFill>
              </a:rPr>
              <a:t>ILP</a:t>
            </a:r>
            <a:r>
              <a:rPr lang="en-US" sz="2800"/>
              <a:t>)</a:t>
            </a: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400"/>
              <a:t>Single processor performance improvement ended in 2003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Note, ILP processors are</a:t>
            </a:r>
          </a:p>
          <a:p>
            <a:pPr lvl="2">
              <a:lnSpc>
                <a:spcPct val="90000"/>
              </a:lnSpc>
            </a:pPr>
            <a:r>
              <a:rPr lang="en-US" sz="2000" b="1">
                <a:solidFill>
                  <a:srgbClr val="230EBC"/>
                </a:solidFill>
              </a:rPr>
              <a:t>VLIW</a:t>
            </a:r>
            <a:r>
              <a:rPr lang="en-US" sz="2000"/>
              <a:t> (Very Long Instruction Word):  long instruction with multiple operations</a:t>
            </a:r>
          </a:p>
          <a:p>
            <a:pPr lvl="2">
              <a:lnSpc>
                <a:spcPct val="90000"/>
              </a:lnSpc>
            </a:pPr>
            <a:endParaRPr lang="en-US" sz="2000"/>
          </a:p>
          <a:p>
            <a:pPr lvl="2">
              <a:lnSpc>
                <a:spcPct val="90000"/>
              </a:lnSpc>
            </a:pPr>
            <a:r>
              <a:rPr lang="en-US" sz="2000" b="1">
                <a:solidFill>
                  <a:srgbClr val="230EBC"/>
                </a:solidFill>
              </a:rPr>
              <a:t>Superscalar</a:t>
            </a:r>
            <a:r>
              <a:rPr lang="en-US" sz="2000"/>
              <a:t>: same instructions, but handling multiple instructions per cycle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New models for performance: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Data-level parallelism (</a:t>
            </a:r>
            <a:r>
              <a:rPr lang="en-US" sz="2400">
                <a:solidFill>
                  <a:srgbClr val="FF0000"/>
                </a:solidFill>
              </a:rPr>
              <a:t>DLP</a:t>
            </a:r>
            <a:r>
              <a:rPr lang="en-US" sz="240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Thread-level parallelism (</a:t>
            </a:r>
            <a:r>
              <a:rPr lang="en-US" sz="2400">
                <a:solidFill>
                  <a:srgbClr val="FF0000"/>
                </a:solidFill>
              </a:rPr>
              <a:t>TLP</a:t>
            </a:r>
            <a:r>
              <a:rPr lang="en-US" sz="240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Request-level parallelism (</a:t>
            </a:r>
            <a:r>
              <a:rPr lang="en-US" sz="2400">
                <a:solidFill>
                  <a:srgbClr val="FF0000"/>
                </a:solidFill>
              </a:rPr>
              <a:t>RLP</a:t>
            </a:r>
            <a:r>
              <a:rPr lang="en-US" sz="2400"/>
              <a:t>)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These require explicit restructuring of the application</a:t>
            </a:r>
            <a:endParaRPr lang="en-US"/>
          </a:p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539058-7018-4FA1-A3AE-54993DF05271}" type="datetime1">
              <a:rPr lang="en-US" smtClean="0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  H.Corporaal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E8F3D-14BC-4F75-A9B8-2361ACF858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8F8F61-701A-49CE-8646-96804C34A623}"/>
              </a:ext>
            </a:extLst>
          </p:cNvPr>
          <p:cNvGrpSpPr/>
          <p:nvPr/>
        </p:nvGrpSpPr>
        <p:grpSpPr>
          <a:xfrm>
            <a:off x="8534400" y="2743200"/>
            <a:ext cx="3060340" cy="360040"/>
            <a:chOff x="6156176" y="1916832"/>
            <a:chExt cx="3060340" cy="3600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57DD18-45B1-49A5-BB30-BFB94A70726F}"/>
                </a:ext>
              </a:extLst>
            </p:cNvPr>
            <p:cNvSpPr/>
            <p:nvPr/>
          </p:nvSpPr>
          <p:spPr>
            <a:xfrm>
              <a:off x="6156176" y="1916832"/>
              <a:ext cx="612068" cy="360040"/>
            </a:xfrm>
            <a:prstGeom prst="rect">
              <a:avLst/>
            </a:prstGeom>
            <a:ln w="25400" cmpd="sng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add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083BC7-CFCD-4B4A-BF1B-5099EC5BD30D}"/>
                </a:ext>
              </a:extLst>
            </p:cNvPr>
            <p:cNvSpPr/>
            <p:nvPr/>
          </p:nvSpPr>
          <p:spPr>
            <a:xfrm>
              <a:off x="6768244" y="1916832"/>
              <a:ext cx="612068" cy="360040"/>
            </a:xfrm>
            <a:prstGeom prst="rect">
              <a:avLst/>
            </a:prstGeom>
            <a:ln w="25400" cmpd="sng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sub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BBE5A5-D6B9-4A52-B765-10AEDE898011}"/>
                </a:ext>
              </a:extLst>
            </p:cNvPr>
            <p:cNvSpPr/>
            <p:nvPr/>
          </p:nvSpPr>
          <p:spPr>
            <a:xfrm>
              <a:off x="7380312" y="1916832"/>
              <a:ext cx="612068" cy="360040"/>
            </a:xfrm>
            <a:prstGeom prst="rect">
              <a:avLst/>
            </a:prstGeom>
            <a:ln w="25400" cmpd="sng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/>
                <a:t>sll</a:t>
              </a:r>
              <a:endParaRPr lang="en-US" sz="20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4606451-BDDF-4662-96E5-166CFFBF2001}"/>
                </a:ext>
              </a:extLst>
            </p:cNvPr>
            <p:cNvSpPr/>
            <p:nvPr/>
          </p:nvSpPr>
          <p:spPr>
            <a:xfrm>
              <a:off x="7992380" y="1916832"/>
              <a:ext cx="612068" cy="360040"/>
            </a:xfrm>
            <a:prstGeom prst="rect">
              <a:avLst/>
            </a:prstGeom>
            <a:ln w="25400" cmpd="sng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/>
                <a:t>nop</a:t>
              </a:r>
              <a:endParaRPr lang="en-US" sz="20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C17CC6D-0DCB-444D-B5C8-D81CB9F4AFBF}"/>
                </a:ext>
              </a:extLst>
            </p:cNvPr>
            <p:cNvSpPr/>
            <p:nvPr/>
          </p:nvSpPr>
          <p:spPr>
            <a:xfrm>
              <a:off x="8604448" y="1916832"/>
              <a:ext cx="612068" cy="360040"/>
            </a:xfrm>
            <a:prstGeom prst="rect">
              <a:avLst/>
            </a:prstGeom>
            <a:ln w="25400" cmpd="sng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/>
                <a:t>bne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8368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Trends in Technology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Integrated circuit technology (Moore’s Law)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Transistor density:  35%/year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Die size:  10-20%/year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=&gt; Integration overall:  40-55%/year</a:t>
            </a:r>
          </a:p>
          <a:p>
            <a:pPr lvl="1"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400"/>
              <a:t>DRAM chip capacity:  25-40%/year (slowing down)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8 Gb (2014), 16 Gb (2019), possibly now 32 Gb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Flash capacity:  50-60%/year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8-10X cheaper/bit than DRAM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Magnetic disk capacity: slowed to 5%/year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Density increases may no longer be possible, maybe increase from 7 to 9 platters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8-10X cheaper/bit then Flash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200-300X cheaper/bit than DRAM</a:t>
            </a:r>
          </a:p>
          <a:p>
            <a:endParaRPr lang="en-US" sz="36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539058-7018-4FA1-A3AE-54993DF05271}" type="datetime1">
              <a:rPr lang="en-US" smtClean="0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  H.Corporaal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E8F3D-14BC-4F75-A9B8-2361ACF858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8380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Bandwith vs Latency </a:t>
            </a:r>
            <a:r>
              <a:rPr lang="en-US" sz="3200" i="1"/>
              <a:t>(developments since 1978 till 2017)</a:t>
            </a:r>
            <a:endParaRPr lang="en-US" i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Bandwidth or throughput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Total work done in a given time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32,000-40,000X improvement for processors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300-1200X improvement for memory and disks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Latency or response time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Time between start and completion of an event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50-90X improvement for processors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6-8X improvement for memory and disks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400" i="1"/>
              <a:t>(for more on above numbers see next slide)</a:t>
            </a:r>
            <a:endParaRPr lang="en-US" i="1"/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191259-5CA4-4CB9-839E-587559D35F6C}" type="datetime1">
              <a:rPr lang="en-US" smtClean="0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  H.Corporaal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9E414-1DA8-4571-A918-C4D741822C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1262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52400"/>
            <a:ext cx="7229400" cy="647351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8000" y="304800"/>
            <a:ext cx="4673600" cy="990600"/>
          </a:xfrm>
        </p:spPr>
        <p:txBody>
          <a:bodyPr/>
          <a:lstStyle/>
          <a:p>
            <a:r>
              <a:rPr lang="en-US"/>
              <a:t>Bandwith vs Latency</a:t>
            </a:r>
            <a:br>
              <a:rPr lang="en-US"/>
            </a:br>
            <a:r>
              <a:rPr lang="en-US"/>
              <a:t>1978-2017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191259-5CA4-4CB9-839E-587559D35F6C}" type="datetime1">
              <a:rPr lang="en-US" smtClean="0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  H.Corporaal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9E414-1DA8-4571-A918-C4D741822C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219200" y="5410200"/>
            <a:ext cx="311976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000066"/>
                </a:solidFill>
                <a:latin typeface="Arial" charset="0"/>
              </a:rPr>
              <a:t>Log-log plot of </a:t>
            </a:r>
            <a:r>
              <a:rPr lang="en-US" sz="2000">
                <a:solidFill>
                  <a:srgbClr val="000066"/>
                </a:solidFill>
                <a:latin typeface="Arial" charset="0"/>
              </a:rPr>
              <a:t>bandwidth </a:t>
            </a:r>
          </a:p>
          <a:p>
            <a:r>
              <a:rPr lang="en-US" sz="2000">
                <a:solidFill>
                  <a:srgbClr val="000066"/>
                </a:solidFill>
                <a:latin typeface="Arial" charset="0"/>
              </a:rPr>
              <a:t>and </a:t>
            </a:r>
            <a:r>
              <a:rPr lang="en-US" sz="2000" dirty="0">
                <a:solidFill>
                  <a:srgbClr val="000066"/>
                </a:solidFill>
                <a:latin typeface="Arial" charset="0"/>
              </a:rPr>
              <a:t>latency milestones</a:t>
            </a:r>
            <a:endParaRPr lang="en-GB" sz="2000" dirty="0">
              <a:solidFill>
                <a:srgbClr val="00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82872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24908</TotalTime>
  <Words>4089</Words>
  <Application>Microsoft Office PowerPoint</Application>
  <PresentationFormat>Widescreen</PresentationFormat>
  <Paragraphs>902</Paragraphs>
  <Slides>57</Slides>
  <Notes>38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Comic Sans MS</vt:lpstr>
      <vt:lpstr>Times New Roman</vt:lpstr>
      <vt:lpstr>Wingdings</vt:lpstr>
      <vt:lpstr>Default Design</vt:lpstr>
      <vt:lpstr>Packager Shell Object</vt:lpstr>
      <vt:lpstr>Embedded Computer Architecture 5SAI0  Fundamentals of CA</vt:lpstr>
      <vt:lpstr>Lecture overview</vt:lpstr>
      <vt:lpstr>Trends</vt:lpstr>
      <vt:lpstr>Performance Improvement: from where?</vt:lpstr>
      <vt:lpstr>Performance trends of processors (for 1 core)</vt:lpstr>
      <vt:lpstr>Trends in Computer Architecture</vt:lpstr>
      <vt:lpstr>Trends in Technology</vt:lpstr>
      <vt:lpstr>Bandwith vs Latency (developments since 1978 till 2017)</vt:lpstr>
      <vt:lpstr>Bandwith vs Latency 1978-2017</vt:lpstr>
      <vt:lpstr>Transistors and Wires</vt:lpstr>
      <vt:lpstr>Power / Energy</vt:lpstr>
      <vt:lpstr>Frequency and Power trends (of processors)</vt:lpstr>
      <vt:lpstr>Power / Energy</vt:lpstr>
      <vt:lpstr>Static Power Consumption / Leakage</vt:lpstr>
      <vt:lpstr>Where is the energy / power going?</vt:lpstr>
      <vt:lpstr>Dynamic power reduction</vt:lpstr>
      <vt:lpstr>Dynamic power reduction</vt:lpstr>
      <vt:lpstr>Lecture overview</vt:lpstr>
      <vt:lpstr>Classes of Computers</vt:lpstr>
      <vt:lpstr>A little history: Earliest computers</vt:lpstr>
      <vt:lpstr>Mechanical: Difference Engine no.2</vt:lpstr>
      <vt:lpstr>Electro-Mechanical </vt:lpstr>
      <vt:lpstr>ENIAC: Electronic Numerical Integrator And Computer, 1946</vt:lpstr>
      <vt:lpstr>VLSI Developments: Technology Improvement</vt:lpstr>
      <vt:lpstr>Lecture overview</vt:lpstr>
      <vt:lpstr>8” MIPS64 R20K wafer (564 dies)</vt:lpstr>
      <vt:lpstr>What's the price of an IC ?</vt:lpstr>
      <vt:lpstr>Die yield</vt:lpstr>
      <vt:lpstr>What's the price of the final product ?</vt:lpstr>
      <vt:lpstr>Lecture overview</vt:lpstr>
      <vt:lpstr>Quantitative Principles of Design</vt:lpstr>
      <vt:lpstr>1. Parallelism</vt:lpstr>
      <vt:lpstr>Example of Pipelined Instruction Execution</vt:lpstr>
      <vt:lpstr>Pipelining Limitations: Hazards: </vt:lpstr>
      <vt:lpstr>2. The Principle of Locality</vt:lpstr>
      <vt:lpstr>Memory Hierarchy Levels</vt:lpstr>
      <vt:lpstr>3. Focus on the Common Case</vt:lpstr>
      <vt:lpstr>Amdahl’s Law</vt:lpstr>
      <vt:lpstr>Amdahl’s Law: exercise</vt:lpstr>
      <vt:lpstr>Amdahl’s Law</vt:lpstr>
      <vt:lpstr>Amdahl's law</vt:lpstr>
      <vt:lpstr>Are we rescued by Gustafson's law ?</vt:lpstr>
      <vt:lpstr>Gustafson's  law</vt:lpstr>
      <vt:lpstr>4. The performance equation</vt:lpstr>
      <vt:lpstr>Example: Calculating CPI</vt:lpstr>
      <vt:lpstr>Measurement Tools</vt:lpstr>
      <vt:lpstr>Aspects of CPU Performance what influences what?</vt:lpstr>
      <vt:lpstr>Aspects of CPU Performance check the ‘x’</vt:lpstr>
      <vt:lpstr>SPEC benchmarks, since 1989</vt:lpstr>
      <vt:lpstr>SPEC CPU benchmarks</vt:lpstr>
      <vt:lpstr>How to Summarize Performance?</vt:lpstr>
      <vt:lpstr>Summarize performance: example of Geometric mean</vt:lpstr>
      <vt:lpstr>Lecture overview</vt:lpstr>
      <vt:lpstr>Dependability: How reliable is your system?</vt:lpstr>
      <vt:lpstr>Dependability of a Disk subsystem</vt:lpstr>
      <vt:lpstr>Improve Dependability: let's use redundancy</vt:lpstr>
      <vt:lpstr>What did you learn?</vt:lpstr>
    </vt:vector>
  </TitlesOfParts>
  <Company>Imec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Microprocessor Design 2002</dc:title>
  <dc:creator>henk corporaal</dc:creator>
  <cp:lastModifiedBy>Corporaal, Henk</cp:lastModifiedBy>
  <cp:revision>181</cp:revision>
  <cp:lastPrinted>2016-11-15T17:03:48Z</cp:lastPrinted>
  <dcterms:created xsi:type="dcterms:W3CDTF">2002-06-19T15:40:13Z</dcterms:created>
  <dcterms:modified xsi:type="dcterms:W3CDTF">2021-11-16T20:35:46Z</dcterms:modified>
</cp:coreProperties>
</file>