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g"/>
  <Default Extension="png" ContentType="image/png"/>
  <Default Extension="rels" ContentType="application/vnd.openxmlformats-package.relationships+xml"/>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omments/comment1.xml" ContentType="application/vnd.openxmlformats-officedocument.presentationml.comments+xml"/>
  <Override PartName="/ppt/notesSlides/notesSlide5.xml" ContentType="application/vnd.openxmlformats-officedocument.presentationml.notesSlide+xml"/>
  <Override PartName="/ppt/tags/tag1.xml" ContentType="application/vnd.openxmlformats-officedocument.presentationml.tags+xml"/>
  <Override PartName="/ppt/notesSlides/notesSlide6.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7.xml" ContentType="application/vnd.openxmlformats-officedocument.presentationml.notesSlide+xml"/>
  <Override PartName="/ppt/tags/tag5.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media/image125.jpg" ContentType="image/jpeg"/>
  <Override PartName="/ppt/notesSlides/notesSlide15.xml" ContentType="application/vnd.openxmlformats-officedocument.presentationml.notesSlide+xml"/>
  <Override PartName="/ppt/notesSlides/notesSlide16.xml" ContentType="application/vnd.openxmlformats-officedocument.presentationml.notesSlide+xml"/>
  <Override PartName="/ppt/media/image127.jpg" ContentType="image/jpeg"/>
  <Override PartName="/ppt/tags/tag6.xml" ContentType="application/vnd.openxmlformats-officedocument.presentationml.tags+xml"/>
  <Override PartName="/ppt/tags/tag7.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120"/>
  </p:notesMasterIdLst>
  <p:sldIdLst>
    <p:sldId id="256" r:id="rId2"/>
    <p:sldId id="299" r:id="rId3"/>
    <p:sldId id="300" r:id="rId4"/>
    <p:sldId id="301" r:id="rId5"/>
    <p:sldId id="263" r:id="rId6"/>
    <p:sldId id="410" r:id="rId7"/>
    <p:sldId id="305" r:id="rId8"/>
    <p:sldId id="298" r:id="rId9"/>
    <p:sldId id="297" r:id="rId10"/>
    <p:sldId id="260" r:id="rId11"/>
    <p:sldId id="411" r:id="rId12"/>
    <p:sldId id="267" r:id="rId13"/>
    <p:sldId id="307" r:id="rId14"/>
    <p:sldId id="567" r:id="rId15"/>
    <p:sldId id="318" r:id="rId16"/>
    <p:sldId id="322" r:id="rId17"/>
    <p:sldId id="385" r:id="rId18"/>
    <p:sldId id="568" r:id="rId19"/>
    <p:sldId id="569" r:id="rId20"/>
    <p:sldId id="570" r:id="rId21"/>
    <p:sldId id="329" r:id="rId22"/>
    <p:sldId id="571" r:id="rId23"/>
    <p:sldId id="572" r:id="rId24"/>
    <p:sldId id="573" r:id="rId25"/>
    <p:sldId id="333" r:id="rId26"/>
    <p:sldId id="335" r:id="rId27"/>
    <p:sldId id="336" r:id="rId28"/>
    <p:sldId id="320" r:id="rId29"/>
    <p:sldId id="412" r:id="rId30"/>
    <p:sldId id="340" r:id="rId31"/>
    <p:sldId id="339" r:id="rId32"/>
    <p:sldId id="341" r:id="rId33"/>
    <p:sldId id="409" r:id="rId34"/>
    <p:sldId id="342" r:id="rId35"/>
    <p:sldId id="343" r:id="rId36"/>
    <p:sldId id="344" r:id="rId37"/>
    <p:sldId id="345" r:id="rId38"/>
    <p:sldId id="346" r:id="rId39"/>
    <p:sldId id="347" r:id="rId40"/>
    <p:sldId id="348" r:id="rId41"/>
    <p:sldId id="349" r:id="rId42"/>
    <p:sldId id="358" r:id="rId43"/>
    <p:sldId id="359" r:id="rId44"/>
    <p:sldId id="360" r:id="rId45"/>
    <p:sldId id="357" r:id="rId46"/>
    <p:sldId id="413" r:id="rId47"/>
    <p:sldId id="361" r:id="rId48"/>
    <p:sldId id="362" r:id="rId49"/>
    <p:sldId id="363" r:id="rId50"/>
    <p:sldId id="364" r:id="rId51"/>
    <p:sldId id="366" r:id="rId52"/>
    <p:sldId id="367" r:id="rId53"/>
    <p:sldId id="370" r:id="rId54"/>
    <p:sldId id="371" r:id="rId55"/>
    <p:sldId id="373" r:id="rId56"/>
    <p:sldId id="374" r:id="rId57"/>
    <p:sldId id="376" r:id="rId58"/>
    <p:sldId id="377" r:id="rId59"/>
    <p:sldId id="414" r:id="rId60"/>
    <p:sldId id="382" r:id="rId61"/>
    <p:sldId id="303" r:id="rId62"/>
    <p:sldId id="304" r:id="rId63"/>
    <p:sldId id="306" r:id="rId64"/>
    <p:sldId id="449" r:id="rId65"/>
    <p:sldId id="450" r:id="rId66"/>
    <p:sldId id="451" r:id="rId67"/>
    <p:sldId id="453" r:id="rId68"/>
    <p:sldId id="455" r:id="rId69"/>
    <p:sldId id="454" r:id="rId70"/>
    <p:sldId id="456" r:id="rId71"/>
    <p:sldId id="415" r:id="rId72"/>
    <p:sldId id="387" r:id="rId73"/>
    <p:sldId id="388" r:id="rId74"/>
    <p:sldId id="389" r:id="rId75"/>
    <p:sldId id="390" r:id="rId76"/>
    <p:sldId id="386" r:id="rId77"/>
    <p:sldId id="481" r:id="rId78"/>
    <p:sldId id="480" r:id="rId79"/>
    <p:sldId id="512" r:id="rId80"/>
    <p:sldId id="513" r:id="rId81"/>
    <p:sldId id="497" r:id="rId82"/>
    <p:sldId id="351" r:id="rId83"/>
    <p:sldId id="372" r:id="rId84"/>
    <p:sldId id="259" r:id="rId85"/>
    <p:sldId id="514" r:id="rId86"/>
    <p:sldId id="496" r:id="rId87"/>
    <p:sldId id="416" r:id="rId88"/>
    <p:sldId id="394" r:id="rId89"/>
    <p:sldId id="392" r:id="rId90"/>
    <p:sldId id="393" r:id="rId91"/>
    <p:sldId id="380" r:id="rId92"/>
    <p:sldId id="395" r:id="rId93"/>
    <p:sldId id="417" r:id="rId94"/>
    <p:sldId id="424" r:id="rId95"/>
    <p:sldId id="425" r:id="rId96"/>
    <p:sldId id="448" r:id="rId97"/>
    <p:sldId id="561" r:id="rId98"/>
    <p:sldId id="420" r:id="rId99"/>
    <p:sldId id="396" r:id="rId100"/>
    <p:sldId id="564" r:id="rId101"/>
    <p:sldId id="397" r:id="rId102"/>
    <p:sldId id="399" r:id="rId103"/>
    <p:sldId id="400" r:id="rId104"/>
    <p:sldId id="560" r:id="rId105"/>
    <p:sldId id="402" r:id="rId106"/>
    <p:sldId id="418" r:id="rId107"/>
    <p:sldId id="423" r:id="rId108"/>
    <p:sldId id="565" r:id="rId109"/>
    <p:sldId id="566" r:id="rId110"/>
    <p:sldId id="422" r:id="rId111"/>
    <p:sldId id="315" r:id="rId112"/>
    <p:sldId id="404" r:id="rId113"/>
    <p:sldId id="405" r:id="rId114"/>
    <p:sldId id="403" r:id="rId115"/>
    <p:sldId id="407" r:id="rId116"/>
    <p:sldId id="406" r:id="rId117"/>
    <p:sldId id="401" r:id="rId118"/>
    <p:sldId id="295" r:id="rId119"/>
  </p:sldIdLst>
  <p:sldSz cx="12192000" cy="6858000"/>
  <p:notesSz cx="6934200" cy="9220200"/>
  <p:defaultTextStyle>
    <a:defPPr>
      <a:defRPr lang="en-US"/>
    </a:defPPr>
    <a:lvl1pPr algn="l" rtl="0" fontAlgn="base">
      <a:spcBef>
        <a:spcPct val="0"/>
      </a:spcBef>
      <a:spcAft>
        <a:spcPct val="0"/>
      </a:spcAft>
      <a:defRPr sz="2400" kern="1200">
        <a:solidFill>
          <a:schemeClr val="tx1"/>
        </a:solidFill>
        <a:latin typeface="Times New Roman" pitchFamily="18" charset="0"/>
        <a:ea typeface="+mn-ea"/>
        <a:cs typeface="+mn-cs"/>
      </a:defRPr>
    </a:lvl1pPr>
    <a:lvl2pPr marL="457200" algn="l" rtl="0" fontAlgn="base">
      <a:spcBef>
        <a:spcPct val="0"/>
      </a:spcBef>
      <a:spcAft>
        <a:spcPct val="0"/>
      </a:spcAft>
      <a:defRPr sz="2400" kern="1200">
        <a:solidFill>
          <a:schemeClr val="tx1"/>
        </a:solidFill>
        <a:latin typeface="Times New Roman" pitchFamily="18" charset="0"/>
        <a:ea typeface="+mn-ea"/>
        <a:cs typeface="+mn-cs"/>
      </a:defRPr>
    </a:lvl2pPr>
    <a:lvl3pPr marL="914400" algn="l" rtl="0" fontAlgn="base">
      <a:spcBef>
        <a:spcPct val="0"/>
      </a:spcBef>
      <a:spcAft>
        <a:spcPct val="0"/>
      </a:spcAft>
      <a:defRPr sz="2400" kern="1200">
        <a:solidFill>
          <a:schemeClr val="tx1"/>
        </a:solidFill>
        <a:latin typeface="Times New Roman" pitchFamily="18" charset="0"/>
        <a:ea typeface="+mn-ea"/>
        <a:cs typeface="+mn-cs"/>
      </a:defRPr>
    </a:lvl3pPr>
    <a:lvl4pPr marL="1371600" algn="l" rtl="0" fontAlgn="base">
      <a:spcBef>
        <a:spcPct val="0"/>
      </a:spcBef>
      <a:spcAft>
        <a:spcPct val="0"/>
      </a:spcAft>
      <a:defRPr sz="2400" kern="1200">
        <a:solidFill>
          <a:schemeClr val="tx1"/>
        </a:solidFill>
        <a:latin typeface="Times New Roman" pitchFamily="18" charset="0"/>
        <a:ea typeface="+mn-ea"/>
        <a:cs typeface="+mn-cs"/>
      </a:defRPr>
    </a:lvl4pPr>
    <a:lvl5pPr marL="1828800" algn="l" rtl="0" fontAlgn="base">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orporaal, H." initials="HC" lastIdx="1" clrIdx="0">
    <p:extLst>
      <p:ext uri="{19B8F6BF-5375-455C-9EA6-DF929625EA0E}">
        <p15:presenceInfo xmlns:p15="http://schemas.microsoft.com/office/powerpoint/2012/main" userId="Corporaal, H."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CC"/>
    <a:srgbClr val="CCFF66"/>
    <a:srgbClr val="CC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946" autoAdjust="0"/>
    <p:restoredTop sz="95655" autoAdjust="0"/>
  </p:normalViewPr>
  <p:slideViewPr>
    <p:cSldViewPr>
      <p:cViewPr varScale="1">
        <p:scale>
          <a:sx n="63" d="100"/>
          <a:sy n="63" d="100"/>
        </p:scale>
        <p:origin x="69" y="612"/>
      </p:cViewPr>
      <p:guideLst>
        <p:guide orient="horz" pos="2160"/>
        <p:guide pos="3840"/>
      </p:guideLst>
    </p:cSldViewPr>
  </p:slideViewPr>
  <p:outlineViewPr>
    <p:cViewPr>
      <p:scale>
        <a:sx n="33" d="100"/>
        <a:sy n="33" d="100"/>
      </p:scale>
      <p:origin x="0" y="-924"/>
    </p:cViewPr>
  </p:outlineViewPr>
  <p:notesTextViewPr>
    <p:cViewPr>
      <p:scale>
        <a:sx n="3" d="2"/>
        <a:sy n="3" d="2"/>
      </p:scale>
      <p:origin x="0" y="0"/>
    </p:cViewPr>
  </p:notesTextViewPr>
  <p:sorterViewPr>
    <p:cViewPr varScale="1">
      <p:scale>
        <a:sx n="1" d="1"/>
        <a:sy n="1" d="1"/>
      </p:scale>
      <p:origin x="0" y="-40653"/>
    </p:cViewPr>
  </p:sorterViewPr>
  <p:notesViewPr>
    <p:cSldViewPr>
      <p:cViewPr varScale="1">
        <p:scale>
          <a:sx n="63" d="100"/>
          <a:sy n="63" d="100"/>
        </p:scale>
        <p:origin x="2145" y="36"/>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viewProps" Target="viewProp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theme" Target="theme/theme1.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notesMaster" Target="notesMasters/notesMaster1.xml"/><Relationship Id="rId125"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commentAuthors" Target="commentAuthors.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oleObject" Target="../embeddings/oleObject1.bin"/></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3"/>
          <c:order val="0"/>
          <c:tx>
            <c:v>Traditional methods</c:v>
          </c:tx>
          <c:spPr>
            <a:solidFill>
              <a:schemeClr val="accent2"/>
            </a:solidFill>
            <a:ln>
              <a:solidFill>
                <a:sysClr val="windowText" lastClr="000000"/>
              </a:solidFill>
            </a:ln>
            <a:effectLst/>
          </c:spPr>
          <c:invertIfNegative val="0"/>
          <c:dPt>
            <c:idx val="0"/>
            <c:invertIfNegative val="0"/>
            <c:bubble3D val="0"/>
            <c:spPr>
              <a:solidFill>
                <a:schemeClr val="accent2"/>
              </a:solidFill>
              <a:ln>
                <a:solidFill>
                  <a:sysClr val="windowText" lastClr="000000"/>
                </a:solidFill>
              </a:ln>
              <a:effectLst/>
            </c:spPr>
            <c:extLst>
              <c:ext xmlns:c16="http://schemas.microsoft.com/office/drawing/2014/chart" uri="{C3380CC4-5D6E-409C-BE32-E72D297353CC}">
                <c16:uniqueId val="{00000001-D346-4B61-A5DD-64FF68279041}"/>
              </c:ext>
            </c:extLst>
          </c:dPt>
          <c:dPt>
            <c:idx val="2"/>
            <c:invertIfNegative val="0"/>
            <c:bubble3D val="0"/>
            <c:spPr>
              <a:solidFill>
                <a:srgbClr val="00FF00"/>
              </a:solidFill>
              <a:ln>
                <a:solidFill>
                  <a:sysClr val="windowText" lastClr="000000"/>
                </a:solidFill>
              </a:ln>
              <a:effectLst/>
            </c:spPr>
            <c:extLst>
              <c:ext xmlns:c16="http://schemas.microsoft.com/office/drawing/2014/chart" uri="{C3380CC4-5D6E-409C-BE32-E72D297353CC}">
                <c16:uniqueId val="{00000003-D346-4B61-A5DD-64FF68279041}"/>
              </c:ext>
            </c:extLst>
          </c:dPt>
          <c:dPt>
            <c:idx val="3"/>
            <c:invertIfNegative val="0"/>
            <c:bubble3D val="0"/>
            <c:spPr>
              <a:solidFill>
                <a:srgbClr val="00FF00"/>
              </a:solidFill>
              <a:ln>
                <a:solidFill>
                  <a:sysClr val="windowText" lastClr="000000"/>
                </a:solidFill>
              </a:ln>
              <a:effectLst/>
            </c:spPr>
            <c:extLst>
              <c:ext xmlns:c16="http://schemas.microsoft.com/office/drawing/2014/chart" uri="{C3380CC4-5D6E-409C-BE32-E72D297353CC}">
                <c16:uniqueId val="{00000005-D346-4B61-A5DD-64FF68279041}"/>
              </c:ext>
            </c:extLst>
          </c:dPt>
          <c:dPt>
            <c:idx val="4"/>
            <c:invertIfNegative val="0"/>
            <c:bubble3D val="0"/>
            <c:spPr>
              <a:solidFill>
                <a:srgbClr val="00FF00"/>
              </a:solidFill>
              <a:ln>
                <a:solidFill>
                  <a:sysClr val="windowText" lastClr="000000"/>
                </a:solidFill>
              </a:ln>
              <a:effectLst/>
            </c:spPr>
            <c:extLst>
              <c:ext xmlns:c16="http://schemas.microsoft.com/office/drawing/2014/chart" uri="{C3380CC4-5D6E-409C-BE32-E72D297353CC}">
                <c16:uniqueId val="{00000007-D346-4B61-A5DD-64FF68279041}"/>
              </c:ext>
            </c:extLst>
          </c:dPt>
          <c:dPt>
            <c:idx val="5"/>
            <c:invertIfNegative val="0"/>
            <c:bubble3D val="0"/>
            <c:spPr>
              <a:solidFill>
                <a:srgbClr val="00FF00"/>
              </a:solidFill>
              <a:ln>
                <a:solidFill>
                  <a:sysClr val="windowText" lastClr="000000"/>
                </a:solidFill>
              </a:ln>
              <a:effectLst/>
            </c:spPr>
            <c:extLst>
              <c:ext xmlns:c16="http://schemas.microsoft.com/office/drawing/2014/chart" uri="{C3380CC4-5D6E-409C-BE32-E72D297353CC}">
                <c16:uniqueId val="{00000009-D346-4B61-A5DD-64FF68279041}"/>
              </c:ext>
            </c:extLst>
          </c:dPt>
          <c:dPt>
            <c:idx val="6"/>
            <c:invertIfNegative val="0"/>
            <c:bubble3D val="0"/>
            <c:spPr>
              <a:solidFill>
                <a:srgbClr val="00FF00"/>
              </a:solidFill>
              <a:ln>
                <a:solidFill>
                  <a:sysClr val="windowText" lastClr="000000"/>
                </a:solidFill>
              </a:ln>
              <a:effectLst/>
            </c:spPr>
            <c:extLst>
              <c:ext xmlns:c16="http://schemas.microsoft.com/office/drawing/2014/chart" uri="{C3380CC4-5D6E-409C-BE32-E72D297353CC}">
                <c16:uniqueId val="{0000000B-D346-4B61-A5DD-64FF68279041}"/>
              </c:ext>
            </c:extLst>
          </c:dPt>
          <c:dPt>
            <c:idx val="7"/>
            <c:invertIfNegative val="0"/>
            <c:bubble3D val="0"/>
            <c:spPr>
              <a:solidFill>
                <a:srgbClr val="00FF00"/>
              </a:solidFill>
              <a:ln>
                <a:solidFill>
                  <a:sysClr val="windowText" lastClr="000000"/>
                </a:solidFill>
              </a:ln>
              <a:effectLst/>
            </c:spPr>
            <c:extLst>
              <c:ext xmlns:c16="http://schemas.microsoft.com/office/drawing/2014/chart" uri="{C3380CC4-5D6E-409C-BE32-E72D297353CC}">
                <c16:uniqueId val="{0000000D-D346-4B61-A5DD-64FF68279041}"/>
              </c:ext>
            </c:extLst>
          </c:dPt>
          <c:cat>
            <c:numRef>
              <c:f>Sheet1!$A$42:$A$49</c:f>
              <c:numCache>
                <c:formatCode>General</c:formatCode>
                <c:ptCount val="8"/>
                <c:pt idx="0">
                  <c:v>2010</c:v>
                </c:pt>
                <c:pt idx="1">
                  <c:v>2011</c:v>
                </c:pt>
                <c:pt idx="2">
                  <c:v>2012</c:v>
                </c:pt>
                <c:pt idx="3">
                  <c:v>2013</c:v>
                </c:pt>
                <c:pt idx="4">
                  <c:v>2014</c:v>
                </c:pt>
                <c:pt idx="5">
                  <c:v>2015</c:v>
                </c:pt>
                <c:pt idx="6">
                  <c:v>2016</c:v>
                </c:pt>
                <c:pt idx="7">
                  <c:v>2017</c:v>
                </c:pt>
              </c:numCache>
            </c:numRef>
          </c:cat>
          <c:val>
            <c:numRef>
              <c:f>Sheet1!$B$42:$B$49</c:f>
              <c:numCache>
                <c:formatCode>0%</c:formatCode>
                <c:ptCount val="8"/>
                <c:pt idx="0">
                  <c:v>0.28199999999999997</c:v>
                </c:pt>
                <c:pt idx="1">
                  <c:v>0.25800000000000001</c:v>
                </c:pt>
                <c:pt idx="2">
                  <c:v>0.16399999999999998</c:v>
                </c:pt>
                <c:pt idx="3">
                  <c:v>0.11699999999999999</c:v>
                </c:pt>
                <c:pt idx="4">
                  <c:v>6.7000000000000004E-2</c:v>
                </c:pt>
                <c:pt idx="5">
                  <c:v>3.567E-2</c:v>
                </c:pt>
                <c:pt idx="6">
                  <c:v>2.9909999999999999E-2</c:v>
                </c:pt>
                <c:pt idx="7">
                  <c:v>2.2509999999999999E-2</c:v>
                </c:pt>
              </c:numCache>
            </c:numRef>
          </c:val>
          <c:extLst>
            <c:ext xmlns:c16="http://schemas.microsoft.com/office/drawing/2014/chart" uri="{C3380CC4-5D6E-409C-BE32-E72D297353CC}">
              <c16:uniqueId val="{0000000E-D346-4B61-A5DD-64FF68279041}"/>
            </c:ext>
          </c:extLst>
        </c:ser>
        <c:ser>
          <c:idx val="0"/>
          <c:order val="1"/>
          <c:tx>
            <c:v>Deep Learning</c:v>
          </c:tx>
          <c:spPr>
            <a:solidFill>
              <a:srgbClr val="00FF00"/>
            </a:solidFill>
            <a:ln>
              <a:solidFill>
                <a:sysClr val="windowText" lastClr="000000"/>
              </a:solidFill>
            </a:ln>
            <a:effectLst/>
          </c:spPr>
          <c:invertIfNegative val="0"/>
          <c:dPt>
            <c:idx val="2"/>
            <c:invertIfNegative val="0"/>
            <c:bubble3D val="0"/>
            <c:spPr>
              <a:solidFill>
                <a:srgbClr val="00FF00"/>
              </a:solidFill>
              <a:ln>
                <a:solidFill>
                  <a:sysClr val="windowText" lastClr="000000"/>
                </a:solidFill>
              </a:ln>
              <a:effectLst/>
            </c:spPr>
            <c:extLst>
              <c:ext xmlns:c16="http://schemas.microsoft.com/office/drawing/2014/chart" uri="{C3380CC4-5D6E-409C-BE32-E72D297353CC}">
                <c16:uniqueId val="{00000010-D346-4B61-A5DD-64FF68279041}"/>
              </c:ext>
            </c:extLst>
          </c:dPt>
          <c:dPt>
            <c:idx val="3"/>
            <c:invertIfNegative val="0"/>
            <c:bubble3D val="0"/>
            <c:spPr>
              <a:solidFill>
                <a:srgbClr val="00FF00"/>
              </a:solidFill>
              <a:ln>
                <a:solidFill>
                  <a:sysClr val="windowText" lastClr="000000"/>
                </a:solidFill>
              </a:ln>
              <a:effectLst/>
            </c:spPr>
            <c:extLst>
              <c:ext xmlns:c16="http://schemas.microsoft.com/office/drawing/2014/chart" uri="{C3380CC4-5D6E-409C-BE32-E72D297353CC}">
                <c16:uniqueId val="{00000012-D346-4B61-A5DD-64FF68279041}"/>
              </c:ext>
            </c:extLst>
          </c:dPt>
          <c:dPt>
            <c:idx val="4"/>
            <c:invertIfNegative val="0"/>
            <c:bubble3D val="0"/>
            <c:spPr>
              <a:solidFill>
                <a:srgbClr val="00FF00"/>
              </a:solidFill>
              <a:ln>
                <a:solidFill>
                  <a:sysClr val="windowText" lastClr="000000"/>
                </a:solidFill>
              </a:ln>
              <a:effectLst/>
            </c:spPr>
            <c:extLst>
              <c:ext xmlns:c16="http://schemas.microsoft.com/office/drawing/2014/chart" uri="{C3380CC4-5D6E-409C-BE32-E72D297353CC}">
                <c16:uniqueId val="{00000014-D346-4B61-A5DD-64FF68279041}"/>
              </c:ext>
            </c:extLst>
          </c:dPt>
          <c:dPt>
            <c:idx val="5"/>
            <c:invertIfNegative val="0"/>
            <c:bubble3D val="0"/>
            <c:spPr>
              <a:solidFill>
                <a:srgbClr val="00FF00"/>
              </a:solidFill>
              <a:ln>
                <a:solidFill>
                  <a:sysClr val="windowText" lastClr="000000"/>
                </a:solidFill>
              </a:ln>
              <a:effectLst/>
            </c:spPr>
            <c:extLst>
              <c:ext xmlns:c16="http://schemas.microsoft.com/office/drawing/2014/chart" uri="{C3380CC4-5D6E-409C-BE32-E72D297353CC}">
                <c16:uniqueId val="{00000016-D346-4B61-A5DD-64FF68279041}"/>
              </c:ext>
            </c:extLst>
          </c:dPt>
          <c:dPt>
            <c:idx val="6"/>
            <c:invertIfNegative val="0"/>
            <c:bubble3D val="0"/>
            <c:spPr>
              <a:solidFill>
                <a:srgbClr val="00FF00"/>
              </a:solidFill>
              <a:ln>
                <a:solidFill>
                  <a:sysClr val="windowText" lastClr="000000"/>
                </a:solidFill>
              </a:ln>
              <a:effectLst/>
            </c:spPr>
            <c:extLst>
              <c:ext xmlns:c16="http://schemas.microsoft.com/office/drawing/2014/chart" uri="{C3380CC4-5D6E-409C-BE32-E72D297353CC}">
                <c16:uniqueId val="{00000018-D346-4B61-A5DD-64FF68279041}"/>
              </c:ext>
            </c:extLst>
          </c:dPt>
          <c:dPt>
            <c:idx val="7"/>
            <c:invertIfNegative val="0"/>
            <c:bubble3D val="0"/>
            <c:spPr>
              <a:solidFill>
                <a:srgbClr val="00FF00"/>
              </a:solidFill>
              <a:ln>
                <a:solidFill>
                  <a:sysClr val="windowText" lastClr="000000"/>
                </a:solidFill>
              </a:ln>
              <a:effectLst/>
            </c:spPr>
            <c:extLst>
              <c:ext xmlns:c16="http://schemas.microsoft.com/office/drawing/2014/chart" uri="{C3380CC4-5D6E-409C-BE32-E72D297353CC}">
                <c16:uniqueId val="{0000001A-D346-4B61-A5DD-64FF68279041}"/>
              </c:ext>
            </c:extLst>
          </c:dPt>
          <c:cat>
            <c:numRef>
              <c:f>Sheet1!$A$42:$A$49</c:f>
              <c:numCache>
                <c:formatCode>General</c:formatCode>
                <c:ptCount val="8"/>
                <c:pt idx="0">
                  <c:v>2010</c:v>
                </c:pt>
                <c:pt idx="1">
                  <c:v>2011</c:v>
                </c:pt>
                <c:pt idx="2">
                  <c:v>2012</c:v>
                </c:pt>
                <c:pt idx="3">
                  <c:v>2013</c:v>
                </c:pt>
                <c:pt idx="4">
                  <c:v>2014</c:v>
                </c:pt>
                <c:pt idx="5">
                  <c:v>2015</c:v>
                </c:pt>
                <c:pt idx="6">
                  <c:v>2016</c:v>
                </c:pt>
                <c:pt idx="7">
                  <c:v>2017</c:v>
                </c:pt>
              </c:numCache>
            </c:numRef>
          </c:cat>
          <c:val>
            <c:numLit>
              <c:formatCode>General</c:formatCode>
              <c:ptCount val="1"/>
              <c:pt idx="0">
                <c:v>0</c:v>
              </c:pt>
            </c:numLit>
          </c:val>
          <c:extLst>
            <c:ext xmlns:c16="http://schemas.microsoft.com/office/drawing/2014/chart" uri="{C3380CC4-5D6E-409C-BE32-E72D297353CC}">
              <c16:uniqueId val="{0000001B-D346-4B61-A5DD-64FF68279041}"/>
            </c:ext>
          </c:extLst>
        </c:ser>
        <c:dLbls>
          <c:showLegendKey val="0"/>
          <c:showVal val="0"/>
          <c:showCatName val="0"/>
          <c:showSerName val="0"/>
          <c:showPercent val="0"/>
          <c:showBubbleSize val="0"/>
        </c:dLbls>
        <c:gapWidth val="50"/>
        <c:overlap val="100"/>
        <c:axId val="384720816"/>
        <c:axId val="384708664"/>
      </c:barChart>
      <c:lineChart>
        <c:grouping val="standard"/>
        <c:varyColors val="0"/>
        <c:ser>
          <c:idx val="1"/>
          <c:order val="2"/>
          <c:tx>
            <c:strRef>
              <c:f>Sheet1!$C$41</c:f>
              <c:strCache>
                <c:ptCount val="1"/>
                <c:pt idx="0">
                  <c:v>Human</c:v>
                </c:pt>
              </c:strCache>
            </c:strRef>
          </c:tx>
          <c:spPr>
            <a:ln w="28575" cap="rnd">
              <a:solidFill>
                <a:srgbClr val="FF0000"/>
              </a:solidFill>
              <a:prstDash val="sysDot"/>
              <a:round/>
            </a:ln>
            <a:effectLst/>
          </c:spPr>
          <c:marker>
            <c:symbol val="none"/>
          </c:marker>
          <c:val>
            <c:numRef>
              <c:f>Sheet1!$C$42:$C$49</c:f>
              <c:numCache>
                <c:formatCode>0%</c:formatCode>
                <c:ptCount val="8"/>
                <c:pt idx="0">
                  <c:v>5.0999999999999997E-2</c:v>
                </c:pt>
                <c:pt idx="1">
                  <c:v>5.0999999999999997E-2</c:v>
                </c:pt>
                <c:pt idx="2">
                  <c:v>5.0999999999999997E-2</c:v>
                </c:pt>
                <c:pt idx="3">
                  <c:v>5.0999999999999997E-2</c:v>
                </c:pt>
                <c:pt idx="4">
                  <c:v>5.0999999999999997E-2</c:v>
                </c:pt>
                <c:pt idx="5">
                  <c:v>5.0999999999999997E-2</c:v>
                </c:pt>
                <c:pt idx="6">
                  <c:v>5.0999999999999997E-2</c:v>
                </c:pt>
                <c:pt idx="7">
                  <c:v>5.0999999999999997E-2</c:v>
                </c:pt>
              </c:numCache>
            </c:numRef>
          </c:val>
          <c:smooth val="0"/>
          <c:extLst>
            <c:ext xmlns:c16="http://schemas.microsoft.com/office/drawing/2014/chart" uri="{C3380CC4-5D6E-409C-BE32-E72D297353CC}">
              <c16:uniqueId val="{0000001C-D346-4B61-A5DD-64FF68279041}"/>
            </c:ext>
          </c:extLst>
        </c:ser>
        <c:dLbls>
          <c:showLegendKey val="0"/>
          <c:showVal val="0"/>
          <c:showCatName val="0"/>
          <c:showSerName val="0"/>
          <c:showPercent val="0"/>
          <c:showBubbleSize val="0"/>
        </c:dLbls>
        <c:marker val="1"/>
        <c:smooth val="0"/>
        <c:axId val="384720816"/>
        <c:axId val="384708664"/>
      </c:lineChart>
      <c:catAx>
        <c:axId val="384720816"/>
        <c:scaling>
          <c:orientation val="minMax"/>
        </c:scaling>
        <c:delete val="0"/>
        <c:axPos val="b"/>
        <c:numFmt formatCode="General" sourceLinked="1"/>
        <c:majorTickMark val="none"/>
        <c:minorTickMark val="none"/>
        <c:tickLblPos val="nextTo"/>
        <c:spPr>
          <a:noFill/>
          <a:ln w="9525" cap="flat" cmpd="sng" algn="ctr">
            <a:solidFill>
              <a:sysClr val="windowText" lastClr="000000"/>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nl-NL"/>
          </a:p>
        </c:txPr>
        <c:crossAx val="384708664"/>
        <c:crosses val="autoZero"/>
        <c:auto val="1"/>
        <c:lblAlgn val="ctr"/>
        <c:lblOffset val="100"/>
        <c:noMultiLvlLbl val="0"/>
      </c:catAx>
      <c:valAx>
        <c:axId val="38470866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400" b="0" i="1" u="none" strike="noStrike" kern="1200" baseline="0">
                    <a:solidFill>
                      <a:schemeClr val="tx1"/>
                    </a:solidFill>
                    <a:latin typeface="+mn-lt"/>
                    <a:ea typeface="+mn-ea"/>
                    <a:cs typeface="+mn-cs"/>
                  </a:defRPr>
                </a:pPr>
                <a:r>
                  <a:rPr lang="en-US" sz="2400" i="1" dirty="0"/>
                  <a:t>top-5 error</a:t>
                </a:r>
              </a:p>
            </c:rich>
          </c:tx>
          <c:layout>
            <c:manualLayout>
              <c:xMode val="edge"/>
              <c:yMode val="edge"/>
              <c:x val="8.549832598317016E-3"/>
              <c:y val="0.31237267962922921"/>
            </c:manualLayout>
          </c:layout>
          <c:overlay val="0"/>
          <c:spPr>
            <a:noFill/>
            <a:ln>
              <a:noFill/>
            </a:ln>
            <a:effectLst/>
          </c:spPr>
          <c:txPr>
            <a:bodyPr rot="-5400000" spcFirstLastPara="1" vertOverflow="ellipsis" vert="horz" wrap="square" anchor="ctr" anchorCtr="1"/>
            <a:lstStyle/>
            <a:p>
              <a:pPr>
                <a:defRPr sz="2400" b="0" i="1" u="none" strike="noStrike" kern="1200" baseline="0">
                  <a:solidFill>
                    <a:schemeClr val="tx1"/>
                  </a:solidFill>
                  <a:latin typeface="+mn-lt"/>
                  <a:ea typeface="+mn-ea"/>
                  <a:cs typeface="+mn-cs"/>
                </a:defRPr>
              </a:pPr>
              <a:endParaRPr lang="nl-NL"/>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nl-NL"/>
          </a:p>
        </c:txPr>
        <c:crossAx val="38472081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nl-NL"/>
        </a:p>
      </c:txPr>
    </c:legend>
    <c:plotVisOnly val="1"/>
    <c:dispBlanksAs val="gap"/>
    <c:showDLblsOverMax val="0"/>
  </c:chart>
  <c:spPr>
    <a:noFill/>
    <a:ln>
      <a:noFill/>
    </a:ln>
    <a:effectLst/>
  </c:spPr>
  <c:txPr>
    <a:bodyPr/>
    <a:lstStyle/>
    <a:p>
      <a:pPr>
        <a:defRPr>
          <a:solidFill>
            <a:schemeClr val="tx1"/>
          </a:solidFill>
        </a:defRPr>
      </a:pPr>
      <a:endParaRPr lang="nl-NL"/>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omments/comment1.xml><?xml version="1.0" encoding="utf-8"?>
<p:cmLst xmlns:a="http://schemas.openxmlformats.org/drawingml/2006/main" xmlns:r="http://schemas.openxmlformats.org/officeDocument/2006/relationships" xmlns:p="http://schemas.openxmlformats.org/presentationml/2006/main">
  <p:cm authorId="1" dt="2019-09-02T18:10:15.773" idx="1">
    <p:pos x="10" y="10"/>
    <p:text/>
    <p:extLst>
      <p:ext uri="{C676402C-5697-4E1C-873F-D02D1690AC5C}">
        <p15:threadingInfo xmlns:p15="http://schemas.microsoft.com/office/powerpoint/2012/main" timeZoneBias="-120"/>
      </p:ext>
    </p:extLst>
  </p:cm>
</p:cmLst>
</file>

<file path=ppt/drawings/_rels/vmlDrawing1.vml.rels><?xml version="1.0" encoding="UTF-8" standalone="yes"?>
<Relationships xmlns="http://schemas.openxmlformats.org/package/2006/relationships"><Relationship Id="rId1" Type="http://schemas.openxmlformats.org/officeDocument/2006/relationships/image" Target="../media/image52.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5.w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58.wmf"/><Relationship Id="rId1" Type="http://schemas.openxmlformats.org/officeDocument/2006/relationships/image" Target="../media/image57.w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61.wmf"/><Relationship Id="rId2" Type="http://schemas.openxmlformats.org/officeDocument/2006/relationships/image" Target="../media/image60.wmf"/><Relationship Id="rId1" Type="http://schemas.openxmlformats.org/officeDocument/2006/relationships/image" Target="../media/image59.wmf"/></Relationships>
</file>

<file path=ppt/drawings/_rels/vmlDrawing5.vml.rels><?xml version="1.0" encoding="UTF-8" standalone="yes"?>
<Relationships xmlns="http://schemas.openxmlformats.org/package/2006/relationships"><Relationship Id="rId3" Type="http://schemas.openxmlformats.org/officeDocument/2006/relationships/image" Target="../media/image64.wmf"/><Relationship Id="rId2" Type="http://schemas.openxmlformats.org/officeDocument/2006/relationships/image" Target="../media/image63.wmf"/><Relationship Id="rId1" Type="http://schemas.openxmlformats.org/officeDocument/2006/relationships/image" Target="../media/image62.wmf"/><Relationship Id="rId4" Type="http://schemas.openxmlformats.org/officeDocument/2006/relationships/image" Target="../media/image65.wmf"/></Relationships>
</file>

<file path=ppt/drawings/_rels/vmlDrawing6.vml.rels><?xml version="1.0" encoding="UTF-8" standalone="yes"?>
<Relationships xmlns="http://schemas.openxmlformats.org/package/2006/relationships"><Relationship Id="rId8" Type="http://schemas.openxmlformats.org/officeDocument/2006/relationships/image" Target="../media/image73.wmf"/><Relationship Id="rId3" Type="http://schemas.openxmlformats.org/officeDocument/2006/relationships/image" Target="../media/image68.wmf"/><Relationship Id="rId7" Type="http://schemas.openxmlformats.org/officeDocument/2006/relationships/image" Target="../media/image72.wmf"/><Relationship Id="rId2" Type="http://schemas.openxmlformats.org/officeDocument/2006/relationships/image" Target="../media/image67.wmf"/><Relationship Id="rId1" Type="http://schemas.openxmlformats.org/officeDocument/2006/relationships/image" Target="../media/image66.wmf"/><Relationship Id="rId6" Type="http://schemas.openxmlformats.org/officeDocument/2006/relationships/image" Target="../media/image71.wmf"/><Relationship Id="rId5" Type="http://schemas.openxmlformats.org/officeDocument/2006/relationships/image" Target="../media/image70.wmf"/><Relationship Id="rId4" Type="http://schemas.openxmlformats.org/officeDocument/2006/relationships/image" Target="../media/image69.wmf"/></Relationships>
</file>

<file path=ppt/drawings/_rels/vmlDrawing7.vml.rels><?xml version="1.0" encoding="UTF-8" standalone="yes"?>
<Relationships xmlns="http://schemas.openxmlformats.org/package/2006/relationships"><Relationship Id="rId3" Type="http://schemas.openxmlformats.org/officeDocument/2006/relationships/image" Target="../media/image73.wmf"/><Relationship Id="rId7" Type="http://schemas.openxmlformats.org/officeDocument/2006/relationships/image" Target="../media/image77.wmf"/><Relationship Id="rId2" Type="http://schemas.openxmlformats.org/officeDocument/2006/relationships/image" Target="../media/image70.wmf"/><Relationship Id="rId1" Type="http://schemas.openxmlformats.org/officeDocument/2006/relationships/image" Target="../media/image68.wmf"/><Relationship Id="rId6" Type="http://schemas.openxmlformats.org/officeDocument/2006/relationships/image" Target="../media/image76.wmf"/><Relationship Id="rId5" Type="http://schemas.openxmlformats.org/officeDocument/2006/relationships/image" Target="../media/image75.wmf"/><Relationship Id="rId4" Type="http://schemas.openxmlformats.org/officeDocument/2006/relationships/image" Target="../media/image74.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hdr" sz="quarter"/>
          </p:nvPr>
        </p:nvSpPr>
        <p:spPr bwMode="auto">
          <a:xfrm>
            <a:off x="0" y="0"/>
            <a:ext cx="3005138" cy="4603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pPr>
              <a:defRPr/>
            </a:pPr>
            <a:endParaRPr lang="en-US"/>
          </a:p>
        </p:txBody>
      </p:sp>
      <p:sp>
        <p:nvSpPr>
          <p:cNvPr id="7171" name="Rectangle 3"/>
          <p:cNvSpPr>
            <a:spLocks noGrp="1" noChangeArrowheads="1"/>
          </p:cNvSpPr>
          <p:nvPr>
            <p:ph type="dt" idx="1"/>
          </p:nvPr>
        </p:nvSpPr>
        <p:spPr bwMode="auto">
          <a:xfrm>
            <a:off x="3929063" y="0"/>
            <a:ext cx="3005137" cy="4603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pPr>
              <a:defRPr/>
            </a:pPr>
            <a:endParaRPr lang="en-US"/>
          </a:p>
        </p:txBody>
      </p:sp>
      <p:sp>
        <p:nvSpPr>
          <p:cNvPr id="10244" name="Rectangle 4"/>
          <p:cNvSpPr>
            <a:spLocks noGrp="1" noRot="1" noChangeAspect="1" noChangeArrowheads="1" noTextEdit="1"/>
          </p:cNvSpPr>
          <p:nvPr>
            <p:ph type="sldImg" idx="2"/>
          </p:nvPr>
        </p:nvSpPr>
        <p:spPr bwMode="auto">
          <a:xfrm>
            <a:off x="393700" y="692150"/>
            <a:ext cx="6146800" cy="3457575"/>
          </a:xfrm>
          <a:prstGeom prst="rect">
            <a:avLst/>
          </a:prstGeom>
          <a:noFill/>
          <a:ln w="9525">
            <a:solidFill>
              <a:srgbClr val="000000"/>
            </a:solidFill>
            <a:miter lim="800000"/>
            <a:headEnd/>
            <a:tailEnd/>
          </a:ln>
        </p:spPr>
      </p:sp>
      <p:sp>
        <p:nvSpPr>
          <p:cNvPr id="7173" name="Rectangle 5"/>
          <p:cNvSpPr>
            <a:spLocks noGrp="1" noChangeArrowheads="1"/>
          </p:cNvSpPr>
          <p:nvPr>
            <p:ph type="body" sz="quarter" idx="3"/>
          </p:nvPr>
        </p:nvSpPr>
        <p:spPr bwMode="auto">
          <a:xfrm>
            <a:off x="925513" y="4379913"/>
            <a:ext cx="5083175" cy="414813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174" name="Rectangle 6"/>
          <p:cNvSpPr>
            <a:spLocks noGrp="1" noChangeArrowheads="1"/>
          </p:cNvSpPr>
          <p:nvPr>
            <p:ph type="ftr" sz="quarter" idx="4"/>
          </p:nvPr>
        </p:nvSpPr>
        <p:spPr bwMode="auto">
          <a:xfrm>
            <a:off x="0" y="8759825"/>
            <a:ext cx="3005138" cy="46037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pPr>
              <a:defRPr/>
            </a:pPr>
            <a:endParaRPr lang="en-US"/>
          </a:p>
        </p:txBody>
      </p:sp>
      <p:sp>
        <p:nvSpPr>
          <p:cNvPr id="7175" name="Rectangle 7"/>
          <p:cNvSpPr>
            <a:spLocks noGrp="1" noChangeArrowheads="1"/>
          </p:cNvSpPr>
          <p:nvPr>
            <p:ph type="sldNum" sz="quarter" idx="5"/>
          </p:nvPr>
        </p:nvSpPr>
        <p:spPr bwMode="auto">
          <a:xfrm>
            <a:off x="3929063" y="8759825"/>
            <a:ext cx="3005137" cy="46037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197D0DC7-FC62-483E-B15A-1674AE0F20B2}" type="slidenum">
              <a:rPr lang="en-US"/>
              <a:pPr>
                <a:defRPr/>
              </a:pPr>
              <a:t>‹#›</a:t>
            </a:fld>
            <a:endParaRPr lang="en-US"/>
          </a:p>
        </p:txBody>
      </p:sp>
    </p:spTree>
    <p:extLst>
      <p:ext uri="{BB962C8B-B14F-4D97-AF65-F5344CB8AC3E}">
        <p14:creationId xmlns:p14="http://schemas.microsoft.com/office/powerpoint/2010/main" val="368345647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dx.doi.org/10.1145/1498765.1498785" TargetMode="External"/><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p:cNvSpPr>
            <a:spLocks noGrp="1" noChangeArrowheads="1"/>
          </p:cNvSpPr>
          <p:nvPr>
            <p:ph type="sldNum" sz="quarter" idx="5"/>
          </p:nvPr>
        </p:nvSpPr>
        <p:spPr>
          <a:noFill/>
        </p:spPr>
        <p:txBody>
          <a:bodyPr/>
          <a:lstStyle/>
          <a:p>
            <a:fld id="{6C7C73FD-B77F-4819-BE4F-94E8194CC694}" type="slidenum">
              <a:rPr lang="en-US" smtClean="0"/>
              <a:pPr/>
              <a:t>1</a:t>
            </a:fld>
            <a:endParaRPr lang="en-US" dirty="0"/>
          </a:p>
        </p:txBody>
      </p:sp>
      <p:sp>
        <p:nvSpPr>
          <p:cNvPr id="11267" name="Rectangle 2"/>
          <p:cNvSpPr>
            <a:spLocks noGrp="1" noRot="1" noChangeAspect="1" noChangeArrowheads="1" noTextEdit="1"/>
          </p:cNvSpPr>
          <p:nvPr>
            <p:ph type="sldImg"/>
          </p:nvPr>
        </p:nvSpPr>
        <p:spPr>
          <a:xfrm>
            <a:off x="393700" y="692150"/>
            <a:ext cx="6146800" cy="3457575"/>
          </a:xfrm>
          <a:ln/>
        </p:spPr>
      </p:sp>
      <p:sp>
        <p:nvSpPr>
          <p:cNvPr id="11268"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38752684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dirty="0"/>
              <a:t>During training, each layer will have three outputs:</a:t>
            </a:r>
          </a:p>
          <a:p>
            <a:pPr>
              <a:buFontTx/>
              <a:buChar char="-"/>
            </a:pPr>
            <a:r>
              <a:rPr lang="en-US" sz="1200" dirty="0"/>
              <a:t>the forward pass. To compute the operating point for each layer and training example </a:t>
            </a:r>
          </a:p>
          <a:p>
            <a:pPr>
              <a:buFontTx/>
              <a:buChar char="-"/>
            </a:pPr>
            <a:r>
              <a:rPr lang="en-US" sz="1200" dirty="0"/>
              <a:t>the backwards pass to propagate the energy derivative with respect to the input of the layer</a:t>
            </a:r>
          </a:p>
          <a:p>
            <a:r>
              <a:rPr lang="en-US" sz="1200" dirty="0"/>
              <a:t>- and the derivative of the energy with respect to the weights.</a:t>
            </a:r>
          </a:p>
          <a:p>
            <a:endParaRPr lang="en-US" dirty="0"/>
          </a:p>
        </p:txBody>
      </p:sp>
    </p:spTree>
    <p:extLst>
      <p:ext uri="{BB962C8B-B14F-4D97-AF65-F5344CB8AC3E}">
        <p14:creationId xmlns:p14="http://schemas.microsoft.com/office/powerpoint/2010/main" val="5500971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05A9740-BD37-4DCA-BDC4-7DBBAE15FA30}" type="slidenum">
              <a:rPr lang="nl-NL" smtClean="0"/>
              <a:t>81</a:t>
            </a:fld>
            <a:endParaRPr lang="nl-NL"/>
          </a:p>
        </p:txBody>
      </p:sp>
    </p:spTree>
    <p:extLst>
      <p:ext uri="{BB962C8B-B14F-4D97-AF65-F5344CB8AC3E}">
        <p14:creationId xmlns:p14="http://schemas.microsoft.com/office/powerpoint/2010/main" val="3396340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76E3715-DEE9-4158-A9CF-FA72DFA014BC}" type="slidenum">
              <a:rPr lang="en-US" altLang="en-US"/>
              <a:pPr/>
              <a:t>92</a:t>
            </a:fld>
            <a:endParaRPr lang="en-US" altLang="en-US"/>
          </a:p>
        </p:txBody>
      </p:sp>
      <p:sp>
        <p:nvSpPr>
          <p:cNvPr id="342018" name="Rectangle 2"/>
          <p:cNvSpPr>
            <a:spLocks noGrp="1" noRot="1" noChangeAspect="1" noChangeArrowheads="1" noTextEdit="1"/>
          </p:cNvSpPr>
          <p:nvPr>
            <p:ph type="sldImg"/>
          </p:nvPr>
        </p:nvSpPr>
        <p:spPr>
          <a:ln/>
        </p:spPr>
      </p:sp>
      <p:sp>
        <p:nvSpPr>
          <p:cNvPr id="342019" name="Rectangle 3"/>
          <p:cNvSpPr>
            <a:spLocks noGrp="1" noChangeArrowheads="1"/>
          </p:cNvSpPr>
          <p:nvPr>
            <p:ph type="body" idx="1"/>
          </p:nvPr>
        </p:nvSpPr>
        <p:spPr>
          <a:xfrm>
            <a:off x="900113" y="6786563"/>
            <a:ext cx="4943475" cy="274637"/>
          </a:xfrm>
        </p:spPr>
        <p:txBody>
          <a:bodyPr/>
          <a:lstStyle/>
          <a:p>
            <a:endParaRPr lang="en-US" altLang="en-US"/>
          </a:p>
        </p:txBody>
      </p:sp>
    </p:spTree>
    <p:extLst>
      <p:ext uri="{BB962C8B-B14F-4D97-AF65-F5344CB8AC3E}">
        <p14:creationId xmlns:p14="http://schemas.microsoft.com/office/powerpoint/2010/main" val="3596949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MADD: </a:t>
            </a:r>
            <a:r>
              <a:rPr lang="nl-NL" dirty="0" err="1"/>
              <a:t>xnorpopcountacc</a:t>
            </a:r>
            <a:r>
              <a:rPr lang="nl-NL" dirty="0"/>
              <a:t> </a:t>
            </a:r>
            <a:r>
              <a:rPr lang="nl-NL" dirty="0" err="1"/>
              <a:t>scalar</a:t>
            </a:r>
            <a:r>
              <a:rPr lang="nl-NL" dirty="0"/>
              <a:t>-vector 32b x  32x32b </a:t>
            </a:r>
            <a:r>
              <a:rPr lang="nl-NL" dirty="0" err="1"/>
              <a:t>into</a:t>
            </a:r>
            <a:r>
              <a:rPr lang="nl-NL" dirty="0"/>
              <a:t> 32x16b</a:t>
            </a:r>
          </a:p>
          <a:p>
            <a:r>
              <a:rPr lang="nl-NL" dirty="0"/>
              <a:t>VOPS: shift, </a:t>
            </a:r>
            <a:r>
              <a:rPr lang="nl-NL" dirty="0" err="1"/>
              <a:t>insert</a:t>
            </a:r>
            <a:r>
              <a:rPr lang="nl-NL" dirty="0"/>
              <a:t>, </a:t>
            </a:r>
            <a:r>
              <a:rPr lang="nl-NL" dirty="0" err="1"/>
              <a:t>activation</a:t>
            </a:r>
            <a:r>
              <a:rPr lang="nl-NL" dirty="0"/>
              <a:t>, max; </a:t>
            </a:r>
            <a:r>
              <a:rPr lang="nl-NL" dirty="0" err="1"/>
              <a:t>relu</a:t>
            </a:r>
            <a:endParaRPr lang="nl-NL" dirty="0"/>
          </a:p>
          <a:p>
            <a:r>
              <a:rPr lang="nl-NL" dirty="0"/>
              <a:t>DMA</a:t>
            </a:r>
          </a:p>
          <a:p>
            <a:r>
              <a:rPr lang="nl-NL" dirty="0"/>
              <a:t>LSU: multiple </a:t>
            </a:r>
            <a:r>
              <a:rPr lang="nl-NL" dirty="0" err="1"/>
              <a:t>widths</a:t>
            </a:r>
            <a:endParaRPr lang="nl-NL" dirty="0"/>
          </a:p>
          <a:p>
            <a:r>
              <a:rPr lang="nl-NL" dirty="0" err="1"/>
              <a:t>Add-fu</a:t>
            </a:r>
            <a:r>
              <a:rPr lang="nl-NL" dirty="0"/>
              <a:t>: </a:t>
            </a:r>
            <a:r>
              <a:rPr lang="nl-NL" dirty="0" err="1"/>
              <a:t>not</a:t>
            </a:r>
            <a:r>
              <a:rPr lang="nl-NL" dirty="0"/>
              <a:t> </a:t>
            </a:r>
            <a:r>
              <a:rPr lang="nl-NL" dirty="0" err="1"/>
              <a:t>needed</a:t>
            </a:r>
            <a:r>
              <a:rPr lang="nl-NL" dirty="0"/>
              <a:t>, </a:t>
            </a:r>
            <a:r>
              <a:rPr lang="nl-NL" dirty="0" err="1"/>
              <a:t>already</a:t>
            </a:r>
            <a:r>
              <a:rPr lang="nl-NL" dirty="0"/>
              <a:t> 2 </a:t>
            </a:r>
            <a:r>
              <a:rPr lang="nl-NL" dirty="0" err="1"/>
              <a:t>addr</a:t>
            </a:r>
            <a:r>
              <a:rPr lang="nl-NL" dirty="0"/>
              <a:t> </a:t>
            </a:r>
            <a:r>
              <a:rPr lang="nl-NL" dirty="0" err="1"/>
              <a:t>calcs</a:t>
            </a:r>
            <a:endParaRPr lang="nl-NL" dirty="0"/>
          </a:p>
          <a:p>
            <a:r>
              <a:rPr lang="nl-NL" dirty="0"/>
              <a:t>2 </a:t>
            </a:r>
            <a:r>
              <a:rPr lang="nl-NL" dirty="0" err="1"/>
              <a:t>wide</a:t>
            </a:r>
            <a:r>
              <a:rPr lang="nl-NL" dirty="0"/>
              <a:t> </a:t>
            </a:r>
            <a:r>
              <a:rPr lang="nl-NL" dirty="0" err="1"/>
              <a:t>busses</a:t>
            </a:r>
            <a:r>
              <a:rPr lang="nl-NL" dirty="0"/>
              <a:t>: more </a:t>
            </a:r>
            <a:r>
              <a:rPr lang="nl-NL" dirty="0" err="1"/>
              <a:t>not</a:t>
            </a:r>
            <a:r>
              <a:rPr lang="nl-NL" dirty="0"/>
              <a:t> </a:t>
            </a:r>
            <a:r>
              <a:rPr lang="nl-NL" dirty="0" err="1"/>
              <a:t>needed</a:t>
            </a:r>
            <a:endParaRPr lang="nl-NL" dirty="0"/>
          </a:p>
        </p:txBody>
      </p:sp>
      <p:sp>
        <p:nvSpPr>
          <p:cNvPr id="4" name="Tijdelijke aanduiding voor dianummer 3"/>
          <p:cNvSpPr>
            <a:spLocks noGrp="1"/>
          </p:cNvSpPr>
          <p:nvPr>
            <p:ph type="sldNum" sz="quarter" idx="5"/>
          </p:nvPr>
        </p:nvSpPr>
        <p:spPr/>
        <p:txBody>
          <a:bodyPr/>
          <a:lstStyle/>
          <a:p>
            <a:fld id="{C04E4D4C-A5BB-44F6-AED9-921C943CE78F}" type="slidenum">
              <a:rPr lang="nl-NL" smtClean="0"/>
              <a:t>103</a:t>
            </a:fld>
            <a:endParaRPr lang="nl-NL"/>
          </a:p>
        </p:txBody>
      </p:sp>
    </p:spTree>
    <p:extLst>
      <p:ext uri="{BB962C8B-B14F-4D97-AF65-F5344CB8AC3E}">
        <p14:creationId xmlns:p14="http://schemas.microsoft.com/office/powerpoint/2010/main" val="36388252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9"/>
        <p:cNvGrpSpPr/>
        <p:nvPr/>
      </p:nvGrpSpPr>
      <p:grpSpPr>
        <a:xfrm>
          <a:off x="0" y="0"/>
          <a:ext cx="0" cy="0"/>
          <a:chOff x="0" y="0"/>
          <a:chExt cx="0" cy="0"/>
        </a:xfrm>
      </p:grpSpPr>
      <p:sp>
        <p:nvSpPr>
          <p:cNvPr id="690" name="Shape 69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691" name="Shape 69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rtl="0">
              <a:spcBef>
                <a:spcPts val="0"/>
              </a:spcBef>
              <a:buNone/>
            </a:pPr>
            <a:r>
              <a:rPr lang="en" dirty="0"/>
              <a:t>The Roofline model is a first-order model for bottleneck analysis:</a:t>
            </a:r>
          </a:p>
          <a:p>
            <a:pPr rtl="0">
              <a:spcBef>
                <a:spcPts val="0"/>
              </a:spcBef>
              <a:buNone/>
            </a:pPr>
            <a:r>
              <a:rPr lang="en" u="sng" dirty="0">
                <a:solidFill>
                  <a:schemeClr val="hlink"/>
                </a:solidFill>
                <a:hlinkClick r:id="rId3"/>
              </a:rPr>
              <a:t>http://dx.doi.org/10.1145/1498765.1498785</a:t>
            </a:r>
          </a:p>
          <a:p>
            <a:pPr rtl="0">
              <a:spcBef>
                <a:spcPts val="0"/>
              </a:spcBef>
              <a:buNone/>
            </a:pPr>
            <a:endParaRPr dirty="0"/>
          </a:p>
          <a:p>
            <a:pPr rtl="0">
              <a:spcBef>
                <a:spcPts val="0"/>
              </a:spcBef>
              <a:buNone/>
            </a:pPr>
            <a:r>
              <a:rPr lang="en" dirty="0"/>
              <a:t>For the architecture, it takes peak performance and memory bandwidth into account.</a:t>
            </a:r>
          </a:p>
          <a:p>
            <a:pPr rtl="0">
              <a:spcBef>
                <a:spcPts val="0"/>
              </a:spcBef>
              <a:buNone/>
            </a:pPr>
            <a:r>
              <a:rPr lang="en" dirty="0"/>
              <a:t>For the algorithm, it take operational intensity (or computation to off-chip memory ratio) into account</a:t>
            </a:r>
          </a:p>
          <a:p>
            <a:pPr rtl="0">
              <a:spcBef>
                <a:spcPts val="0"/>
              </a:spcBef>
              <a:buNone/>
            </a:pPr>
            <a:endParaRPr dirty="0"/>
          </a:p>
          <a:p>
            <a:pPr rtl="0">
              <a:spcBef>
                <a:spcPts val="0"/>
              </a:spcBef>
              <a:buNone/>
            </a:pPr>
            <a:r>
              <a:rPr lang="en" sz="1100" dirty="0">
                <a:solidFill>
                  <a:srgbClr val="000000"/>
                </a:solidFill>
                <a:latin typeface="Arial"/>
                <a:ea typeface="Arial"/>
                <a:cs typeface="Arial"/>
                <a:sym typeface="Arial"/>
              </a:rPr>
              <a:t>The figure is taken from 8800 GPU. According to the analysis, if an algorithm has a</a:t>
            </a:r>
            <a:r>
              <a:rPr lang="en" dirty="0"/>
              <a:t>n operational intensity of 8 or higher, the algorithm will hit the peak performance of the GPU, which is computation bounded.  If an algorithm has an operational intensity less than 8, the algorithm will hit the bandwidth limit, thus making it bandwidth bounded.</a:t>
            </a:r>
          </a:p>
        </p:txBody>
      </p:sp>
    </p:spTree>
    <p:extLst>
      <p:ext uri="{BB962C8B-B14F-4D97-AF65-F5344CB8AC3E}">
        <p14:creationId xmlns:p14="http://schemas.microsoft.com/office/powerpoint/2010/main" val="27681403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3.2*10^9 more efficient</a:t>
            </a:r>
          </a:p>
          <a:p>
            <a:r>
              <a:rPr lang="en-US" dirty="0"/>
              <a:t>Spikes x100</a:t>
            </a:r>
          </a:p>
          <a:p>
            <a:r>
              <a:rPr lang="en-US" dirty="0"/>
              <a:t>Double x100</a:t>
            </a:r>
          </a:p>
          <a:p>
            <a:r>
              <a:rPr lang="en-US" dirty="0"/>
              <a:t>Brain is sparse active so only 1-10% active x100</a:t>
            </a:r>
          </a:p>
          <a:p>
            <a:r>
              <a:rPr lang="en-US" dirty="0"/>
              <a:t>Leaky bucket 10x suppresses propagation</a:t>
            </a:r>
          </a:p>
          <a:p>
            <a:endParaRPr lang="en-US" dirty="0"/>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C6690D5B-6A37-4E7D-BECC-D943AE303693}" type="slidenum">
              <a:rPr lang="en-US" smtClean="0"/>
              <a:t>112</a:t>
            </a:fld>
            <a:endParaRPr lang="en-US"/>
          </a:p>
        </p:txBody>
      </p:sp>
    </p:spTree>
    <p:extLst>
      <p:ext uri="{BB962C8B-B14F-4D97-AF65-F5344CB8AC3E}">
        <p14:creationId xmlns:p14="http://schemas.microsoft.com/office/powerpoint/2010/main" val="11191934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3.2 x 10^9</a:t>
            </a:r>
          </a:p>
        </p:txBody>
      </p:sp>
      <p:sp>
        <p:nvSpPr>
          <p:cNvPr id="4" name="Slide Number Placeholder 3"/>
          <p:cNvSpPr>
            <a:spLocks noGrp="1"/>
          </p:cNvSpPr>
          <p:nvPr>
            <p:ph type="sldNum" sz="quarter" idx="10"/>
          </p:nvPr>
        </p:nvSpPr>
        <p:spPr/>
        <p:txBody>
          <a:bodyPr/>
          <a:lstStyle/>
          <a:p>
            <a:fld id="{C6690D5B-6A37-4E7D-BECC-D943AE303693}" type="slidenum">
              <a:rPr lang="en-US" smtClean="0"/>
              <a:t>113</a:t>
            </a:fld>
            <a:endParaRPr lang="en-US"/>
          </a:p>
        </p:txBody>
      </p:sp>
    </p:spTree>
    <p:extLst>
      <p:ext uri="{BB962C8B-B14F-4D97-AF65-F5344CB8AC3E}">
        <p14:creationId xmlns:p14="http://schemas.microsoft.com/office/powerpoint/2010/main" val="42505572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7"/>
          <p:cNvSpPr>
            <a:spLocks noGrp="1" noChangeArrowheads="1"/>
          </p:cNvSpPr>
          <p:nvPr>
            <p:ph type="sldNum" sz="quarter" idx="5"/>
          </p:nvPr>
        </p:nvSpPr>
        <p:spPr>
          <a:noFill/>
        </p:spPr>
        <p:txBody>
          <a:bodyPr/>
          <a:lstStyle/>
          <a:p>
            <a:fld id="{B858C841-B9CF-4D29-8683-C4F33C6DE777}" type="slidenum">
              <a:rPr lang="en-US" smtClean="0"/>
              <a:pPr/>
              <a:t>5</a:t>
            </a:fld>
            <a:endParaRPr lang="en-US"/>
          </a:p>
        </p:txBody>
      </p:sp>
      <p:sp>
        <p:nvSpPr>
          <p:cNvPr id="12291" name="Rectangle 2"/>
          <p:cNvSpPr>
            <a:spLocks noGrp="1" noRot="1" noChangeAspect="1" noChangeArrowheads="1" noTextEdit="1"/>
          </p:cNvSpPr>
          <p:nvPr>
            <p:ph type="sldImg"/>
          </p:nvPr>
        </p:nvSpPr>
        <p:spPr>
          <a:xfrm>
            <a:off x="436563" y="595313"/>
            <a:ext cx="6076950" cy="3419475"/>
          </a:xfrm>
          <a:ln/>
        </p:spPr>
      </p:sp>
      <p:sp>
        <p:nvSpPr>
          <p:cNvPr id="12292" name="Rectangle 3"/>
          <p:cNvSpPr>
            <a:spLocks noGrp="1" noChangeArrowheads="1"/>
          </p:cNvSpPr>
          <p:nvPr>
            <p:ph type="body" idx="1"/>
          </p:nvPr>
        </p:nvSpPr>
        <p:spPr>
          <a:xfrm>
            <a:off x="898525" y="4360863"/>
            <a:ext cx="5106988" cy="4205287"/>
          </a:xfrm>
          <a:noFill/>
          <a:ln/>
        </p:spPr>
        <p:txBody>
          <a:bodyPr lIns="95057" tIns="47528" rIns="95057" bIns="47528"/>
          <a:lstStyle/>
          <a:p>
            <a:pPr eaLnBrk="1" hangingPunct="1"/>
            <a:r>
              <a:rPr lang="en-US"/>
              <a:t>Photo is of an Intel Conroe (Core 2 Duo Desktop processor).  Photo taken from Intel web site.</a:t>
            </a:r>
          </a:p>
        </p:txBody>
      </p:sp>
    </p:spTree>
    <p:extLst>
      <p:ext uri="{BB962C8B-B14F-4D97-AF65-F5344CB8AC3E}">
        <p14:creationId xmlns:p14="http://schemas.microsoft.com/office/powerpoint/2010/main" val="35598742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7"/>
          <p:cNvSpPr>
            <a:spLocks noGrp="1" noChangeArrowheads="1"/>
          </p:cNvSpPr>
          <p:nvPr>
            <p:ph type="sldNum" sz="quarter" idx="5"/>
          </p:nvPr>
        </p:nvSpPr>
        <p:spPr>
          <a:noFill/>
        </p:spPr>
        <p:txBody>
          <a:bodyPr/>
          <a:lstStyle/>
          <a:p>
            <a:fld id="{09E6831E-FAA3-4ECB-8D8C-0D6DE26E0973}" type="slidenum">
              <a:rPr lang="en-US" smtClean="0"/>
              <a:pPr/>
              <a:t>6</a:t>
            </a:fld>
            <a:endParaRPr lang="en-US"/>
          </a:p>
        </p:txBody>
      </p:sp>
      <p:sp>
        <p:nvSpPr>
          <p:cNvPr id="13315" name="Rectangle 2"/>
          <p:cNvSpPr>
            <a:spLocks noGrp="1" noRot="1" noChangeAspect="1" noChangeArrowheads="1" noTextEdit="1"/>
          </p:cNvSpPr>
          <p:nvPr>
            <p:ph type="sldImg"/>
          </p:nvPr>
        </p:nvSpPr>
        <p:spPr>
          <a:xfrm>
            <a:off x="393700" y="692150"/>
            <a:ext cx="6146800" cy="3457575"/>
          </a:xfrm>
          <a:ln/>
        </p:spPr>
      </p:sp>
      <p:sp>
        <p:nvSpPr>
          <p:cNvPr id="13316"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8020981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p:spPr>
        <p:txBody>
          <a:bodyPr/>
          <a:lstStyle/>
          <a:p>
            <a:fld id="{0D4A2CE6-3CEE-47AA-95B9-E6FAF564F6DC}" type="slidenum">
              <a:rPr lang="en-US" smtClean="0"/>
              <a:pPr/>
              <a:t>10</a:t>
            </a:fld>
            <a:endParaRPr lang="en-US"/>
          </a:p>
        </p:txBody>
      </p:sp>
      <p:sp>
        <p:nvSpPr>
          <p:cNvPr id="16387" name="Rectangle 2"/>
          <p:cNvSpPr>
            <a:spLocks noGrp="1" noRot="1" noChangeAspect="1" noChangeArrowheads="1" noTextEdit="1"/>
          </p:cNvSpPr>
          <p:nvPr>
            <p:ph type="sldImg"/>
          </p:nvPr>
        </p:nvSpPr>
        <p:spPr>
          <a:xfrm>
            <a:off x="393700" y="692150"/>
            <a:ext cx="6146800" cy="3457575"/>
          </a:xfrm>
          <a:ln/>
        </p:spPr>
      </p:sp>
      <p:sp>
        <p:nvSpPr>
          <p:cNvPr id="16388"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34005758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a:noFill/>
        </p:spPr>
        <p:txBody>
          <a:bodyPr/>
          <a:lstStyle/>
          <a:p>
            <a:fld id="{9832FB9B-7C29-4093-8039-64A520693A4F}" type="slidenum">
              <a:rPr lang="en-US" smtClean="0"/>
              <a:pPr/>
              <a:t>12</a:t>
            </a:fld>
            <a:endParaRPr lang="en-US"/>
          </a:p>
        </p:txBody>
      </p:sp>
      <p:sp>
        <p:nvSpPr>
          <p:cNvPr id="15363" name="Rectangle 2"/>
          <p:cNvSpPr>
            <a:spLocks noGrp="1" noRot="1" noChangeAspect="1" noChangeArrowheads="1" noTextEdit="1"/>
          </p:cNvSpPr>
          <p:nvPr>
            <p:ph type="sldImg"/>
          </p:nvPr>
        </p:nvSpPr>
        <p:spPr>
          <a:xfrm>
            <a:off x="393700" y="692150"/>
            <a:ext cx="6146800" cy="3457575"/>
          </a:xfrm>
          <a:ln/>
        </p:spPr>
      </p:sp>
      <p:sp>
        <p:nvSpPr>
          <p:cNvPr id="15364"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32093660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197D0DC7-FC62-483E-B15A-1674AE0F20B2}" type="slidenum">
              <a:rPr lang="en-US" smtClean="0"/>
              <a:pPr>
                <a:defRPr/>
              </a:pPr>
              <a:t>16</a:t>
            </a:fld>
            <a:endParaRPr lang="en-US"/>
          </a:p>
        </p:txBody>
      </p:sp>
    </p:spTree>
    <p:extLst>
      <p:ext uri="{BB962C8B-B14F-4D97-AF65-F5344CB8AC3E}">
        <p14:creationId xmlns:p14="http://schemas.microsoft.com/office/powerpoint/2010/main" val="17760381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6690D5B-6A37-4E7D-BECC-D943AE303693}" type="slidenum">
              <a:rPr lang="en-US" smtClean="0"/>
              <a:t>24</a:t>
            </a:fld>
            <a:endParaRPr lang="en-US"/>
          </a:p>
        </p:txBody>
      </p:sp>
    </p:spTree>
    <p:extLst>
      <p:ext uri="{BB962C8B-B14F-4D97-AF65-F5344CB8AC3E}">
        <p14:creationId xmlns:p14="http://schemas.microsoft.com/office/powerpoint/2010/main" val="31709608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685800" y="1143000"/>
            <a:ext cx="5486400" cy="3086100"/>
          </a:xfrm>
        </p:spPr>
      </p:sp>
      <p:sp>
        <p:nvSpPr>
          <p:cNvPr id="3" name="Tijdelijke aanduiding voor notities 2"/>
          <p:cNvSpPr>
            <a:spLocks noGrp="1"/>
          </p:cNvSpPr>
          <p:nvPr>
            <p:ph type="body" idx="1"/>
          </p:nvPr>
        </p:nvSpPr>
        <p:spPr/>
        <p:txBody>
          <a:bodyPr/>
          <a:lstStyle/>
          <a:p>
            <a:endParaRPr lang="en-US" dirty="0"/>
          </a:p>
        </p:txBody>
      </p:sp>
      <p:sp>
        <p:nvSpPr>
          <p:cNvPr id="4" name="Tijdelijke aanduiding voor dianummer 3"/>
          <p:cNvSpPr>
            <a:spLocks noGrp="1"/>
          </p:cNvSpPr>
          <p:nvPr>
            <p:ph type="sldNum" sz="quarter" idx="10"/>
          </p:nvPr>
        </p:nvSpPr>
        <p:spPr/>
        <p:txBody>
          <a:bodyPr/>
          <a:lstStyle/>
          <a:p>
            <a:fld id="{E05A9740-BD37-4DCA-BDC4-7DBBAE15FA30}" type="slidenum">
              <a:rPr lang="en-US" smtClean="0"/>
              <a:t>42</a:t>
            </a:fld>
            <a:endParaRPr lang="en-US" dirty="0"/>
          </a:p>
        </p:txBody>
      </p:sp>
    </p:spTree>
    <p:extLst>
      <p:ext uri="{BB962C8B-B14F-4D97-AF65-F5344CB8AC3E}">
        <p14:creationId xmlns:p14="http://schemas.microsoft.com/office/powerpoint/2010/main" val="20444835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3BC97D60-1F67-9049-9332-09B31DA49069}" type="slidenum">
              <a:rPr lang="en-US" smtClean="0"/>
              <a:pPr/>
              <a:t>48</a:t>
            </a:fld>
            <a:endParaRPr lang="en-US"/>
          </a:p>
        </p:txBody>
      </p:sp>
    </p:spTree>
    <p:extLst>
      <p:ext uri="{BB962C8B-B14F-4D97-AF65-F5344CB8AC3E}">
        <p14:creationId xmlns:p14="http://schemas.microsoft.com/office/powerpoint/2010/main" val="4211580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r>
              <a:rPr lang="en-US"/>
              <a:t>IA 5LIL0</a:t>
            </a:r>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BC8B51D-E896-4703-9053-BBC045F870AD}"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Inhoud met 1/2 afbeelding">
    <p:spTree>
      <p:nvGrpSpPr>
        <p:cNvPr id="1" name=""/>
        <p:cNvGrpSpPr/>
        <p:nvPr/>
      </p:nvGrpSpPr>
      <p:grpSpPr>
        <a:xfrm>
          <a:off x="0" y="0"/>
          <a:ext cx="0" cy="0"/>
          <a:chOff x="0" y="0"/>
          <a:chExt cx="0" cy="0"/>
        </a:xfrm>
      </p:grpSpPr>
      <p:sp>
        <p:nvSpPr>
          <p:cNvPr id="10" name="Tijdelijke aanduiding voor afbeelding 9">
            <a:extLst>
              <a:ext uri="{FF2B5EF4-FFF2-40B4-BE49-F238E27FC236}">
                <a16:creationId xmlns:a16="http://schemas.microsoft.com/office/drawing/2014/main" id="{B71264E8-7C0B-47E7-9D68-2BA5CBE07921}"/>
              </a:ext>
            </a:extLst>
          </p:cNvPr>
          <p:cNvSpPr>
            <a:spLocks noGrp="1" noChangeAspect="1"/>
          </p:cNvSpPr>
          <p:nvPr>
            <p:ph type="pic" sz="quarter" idx="13"/>
          </p:nvPr>
        </p:nvSpPr>
        <p:spPr>
          <a:xfrm>
            <a:off x="6096000" y="0"/>
            <a:ext cx="6096000" cy="6308725"/>
          </a:xfrm>
        </p:spPr>
        <p:txBody>
          <a:bodyPr/>
          <a:lstStyle>
            <a:lvl1pPr marL="0" indent="0">
              <a:buNone/>
              <a:defRPr/>
            </a:lvl1pPr>
          </a:lstStyle>
          <a:p>
            <a:endParaRPr lang="en-US" dirty="0"/>
          </a:p>
        </p:txBody>
      </p:sp>
      <p:sp>
        <p:nvSpPr>
          <p:cNvPr id="6" name="Tijdelijke aanduiding voor voettekst 5">
            <a:extLst>
              <a:ext uri="{FF2B5EF4-FFF2-40B4-BE49-F238E27FC236}">
                <a16:creationId xmlns:a16="http://schemas.microsoft.com/office/drawing/2014/main" id="{00A9F8F8-BDE0-4A52-9735-F17D3F07CFF5}"/>
              </a:ext>
            </a:extLst>
          </p:cNvPr>
          <p:cNvSpPr>
            <a:spLocks noGrp="1"/>
          </p:cNvSpPr>
          <p:nvPr>
            <p:ph type="ftr" sz="quarter" idx="11"/>
          </p:nvPr>
        </p:nvSpPr>
        <p:spPr/>
        <p:txBody>
          <a:bodyPr/>
          <a:lstStyle/>
          <a:p>
            <a:endParaRPr lang="en-US"/>
          </a:p>
        </p:txBody>
      </p:sp>
      <p:sp>
        <p:nvSpPr>
          <p:cNvPr id="7" name="Tijdelijke aanduiding voor dianummer 6">
            <a:extLst>
              <a:ext uri="{FF2B5EF4-FFF2-40B4-BE49-F238E27FC236}">
                <a16:creationId xmlns:a16="http://schemas.microsoft.com/office/drawing/2014/main" id="{0801F9DB-1E25-4E8B-8455-91DE49D104A8}"/>
              </a:ext>
            </a:extLst>
          </p:cNvPr>
          <p:cNvSpPr>
            <a:spLocks noGrp="1"/>
          </p:cNvSpPr>
          <p:nvPr>
            <p:ph type="sldNum" sz="quarter" idx="12"/>
          </p:nvPr>
        </p:nvSpPr>
        <p:spPr/>
        <p:txBody>
          <a:bodyPr/>
          <a:lstStyle/>
          <a:p>
            <a:fld id="{9494B51C-EBA0-4BC9-B4DC-4121C1E7A080}" type="slidenum">
              <a:rPr lang="en-US" smtClean="0"/>
              <a:t>‹#›</a:t>
            </a:fld>
            <a:endParaRPr lang="en-US"/>
          </a:p>
        </p:txBody>
      </p:sp>
      <p:sp>
        <p:nvSpPr>
          <p:cNvPr id="13" name="Tijdelijke aanduiding voor tekst 12">
            <a:extLst>
              <a:ext uri="{FF2B5EF4-FFF2-40B4-BE49-F238E27FC236}">
                <a16:creationId xmlns:a16="http://schemas.microsoft.com/office/drawing/2014/main" id="{7411451D-FFBD-47D3-8E51-92431F8815D3}"/>
              </a:ext>
            </a:extLst>
          </p:cNvPr>
          <p:cNvSpPr>
            <a:spLocks noGrp="1"/>
          </p:cNvSpPr>
          <p:nvPr>
            <p:ph type="body" sz="quarter" idx="14"/>
          </p:nvPr>
        </p:nvSpPr>
        <p:spPr>
          <a:xfrm>
            <a:off x="338328" y="1308862"/>
            <a:ext cx="5614416" cy="4999863"/>
          </a:xfrm>
        </p:spPr>
        <p:txBody>
          <a:body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endParaRPr lang="en-US" dirty="0"/>
          </a:p>
        </p:txBody>
      </p:sp>
      <p:sp>
        <p:nvSpPr>
          <p:cNvPr id="14" name="Titel 2">
            <a:extLst>
              <a:ext uri="{FF2B5EF4-FFF2-40B4-BE49-F238E27FC236}">
                <a16:creationId xmlns:a16="http://schemas.microsoft.com/office/drawing/2014/main" id="{0792549D-A0D6-4632-B33D-E29C8909658E}"/>
              </a:ext>
            </a:extLst>
          </p:cNvPr>
          <p:cNvSpPr>
            <a:spLocks noGrp="1"/>
          </p:cNvSpPr>
          <p:nvPr>
            <p:ph type="title"/>
          </p:nvPr>
        </p:nvSpPr>
        <p:spPr>
          <a:xfrm>
            <a:off x="338328" y="365125"/>
            <a:ext cx="5614416" cy="759587"/>
          </a:xfrm>
        </p:spPr>
        <p:txBody>
          <a:bodyPr/>
          <a:lstStyle/>
          <a:p>
            <a:r>
              <a:rPr lang="nl-NL" dirty="0"/>
              <a:t>Klik om stijl te bewerken</a:t>
            </a:r>
            <a:endParaRPr lang="en-US" dirty="0"/>
          </a:p>
        </p:txBody>
      </p:sp>
    </p:spTree>
    <p:extLst>
      <p:ext uri="{BB962C8B-B14F-4D97-AF65-F5344CB8AC3E}">
        <p14:creationId xmlns:p14="http://schemas.microsoft.com/office/powerpoint/2010/main" val="349952168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228600"/>
            <a:ext cx="11404600" cy="914400"/>
          </a:xfrm>
        </p:spPr>
        <p:txBody>
          <a:bodyPr/>
          <a:lstStyle/>
          <a:p>
            <a:r>
              <a:rPr lang="en-US" dirty="0"/>
              <a:t>Click to edit Master title style</a:t>
            </a:r>
          </a:p>
        </p:txBody>
      </p:sp>
      <p:sp>
        <p:nvSpPr>
          <p:cNvPr id="3" name="Content Placeholder 2"/>
          <p:cNvSpPr>
            <a:spLocks noGrp="1"/>
          </p:cNvSpPr>
          <p:nvPr>
            <p:ph idx="1"/>
          </p:nvPr>
        </p:nvSpPr>
        <p:spPr>
          <a:xfrm>
            <a:off x="381000" y="1295400"/>
            <a:ext cx="11404600" cy="51816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r>
              <a:rPr lang="en-US"/>
              <a:t>IA 5LIL0</a:t>
            </a:r>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7380175-9699-4BBE-9FAB-57FE2DBF8243}"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12800" y="1524000"/>
            <a:ext cx="51308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46800" y="1524000"/>
            <a:ext cx="51308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r>
              <a:rPr lang="en-US"/>
              <a:t>IA 5LIL0</a:t>
            </a:r>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0E76074-5F4F-4F2A-A539-4D61854B0527}"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r>
              <a:rPr lang="en-US"/>
              <a:t>IA 5LIL0</a:t>
            </a:r>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0E889BEB-D9AF-400D-98BF-3532899A83FF}"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r>
              <a:rPr lang="en-US"/>
              <a:t>IA 5LIL0</a:t>
            </a:r>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084336B-20D1-45C1-B051-DBFD0EF58A0F}"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r>
              <a:rPr lang="en-US"/>
              <a:t>IA 5LIL0</a:t>
            </a:r>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048F2E8-1276-43C9-AFA3-1C970BBA3128}"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2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7A94419-EDFB-6F4E-A333-81B2AEE61551}" type="datetime1">
              <a:rPr lang="en-US" smtClean="0"/>
              <a:t>3/30/2021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CF56997-4F5F-5A42-B306-795126905ACA}" type="slidenum">
              <a:rPr lang="en-US" smtClean="0"/>
              <a:pPr/>
              <a:t>‹#›</a:t>
            </a:fld>
            <a:endParaRPr lang="en-US"/>
          </a:p>
        </p:txBody>
      </p:sp>
      <p:sp>
        <p:nvSpPr>
          <p:cNvPr id="9" name="Text Placeholder 9"/>
          <p:cNvSpPr>
            <a:spLocks noGrp="1"/>
          </p:cNvSpPr>
          <p:nvPr>
            <p:ph type="body" sz="quarter" idx="13" hasCustomPrompt="1"/>
          </p:nvPr>
        </p:nvSpPr>
        <p:spPr>
          <a:xfrm>
            <a:off x="609600" y="142875"/>
            <a:ext cx="3556000" cy="1143000"/>
          </a:xfrm>
        </p:spPr>
        <p:txBody>
          <a:bodyPr anchor="ctr" anchorCtr="0"/>
          <a:lstStyle>
            <a:lvl1pPr marL="0" indent="0">
              <a:buNone/>
              <a:defRPr/>
            </a:lvl1pPr>
          </a:lstStyle>
          <a:p>
            <a:pPr lvl="0"/>
            <a:r>
              <a:rPr lang="en-US" dirty="0"/>
              <a:t>Click to add Section</a:t>
            </a:r>
          </a:p>
        </p:txBody>
      </p:sp>
    </p:spTree>
    <p:extLst>
      <p:ext uri="{BB962C8B-B14F-4D97-AF65-F5344CB8AC3E}">
        <p14:creationId xmlns:p14="http://schemas.microsoft.com/office/powerpoint/2010/main" val="10772514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2/3 text - 1/3 imag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008000" y="782400"/>
            <a:ext cx="6546851" cy="976317"/>
          </a:xfrm>
        </p:spPr>
        <p:txBody>
          <a:bodyPr/>
          <a:lstStyle>
            <a:lvl1pPr>
              <a:lnSpc>
                <a:spcPct val="100000"/>
              </a:lnSpc>
              <a:defRPr sz="2600" b="1" baseline="0"/>
            </a:lvl1pPr>
          </a:lstStyle>
          <a:p>
            <a:r>
              <a:rPr lang="en-GB" dirty="0"/>
              <a:t>This is an example of 19,5 </a:t>
            </a:r>
            <a:r>
              <a:rPr lang="en-GB" dirty="0" err="1"/>
              <a:t>pt</a:t>
            </a:r>
            <a:r>
              <a:rPr lang="en-GB" dirty="0"/>
              <a:t> text with single line spacing</a:t>
            </a:r>
          </a:p>
        </p:txBody>
      </p:sp>
      <p:sp>
        <p:nvSpPr>
          <p:cNvPr id="3" name="Content Placeholder 2"/>
          <p:cNvSpPr>
            <a:spLocks noGrp="1"/>
          </p:cNvSpPr>
          <p:nvPr>
            <p:ph sz="half" idx="1" hasCustomPrompt="1"/>
          </p:nvPr>
        </p:nvSpPr>
        <p:spPr>
          <a:xfrm>
            <a:off x="1007534" y="1727201"/>
            <a:ext cx="6551084" cy="3911600"/>
          </a:xfrm>
        </p:spPr>
        <p:txBody>
          <a:bodyPr/>
          <a:lstStyle>
            <a:lvl1pPr>
              <a:defRPr/>
            </a:lvl1pPr>
          </a:lstStyle>
          <a:p>
            <a:pPr lvl="0"/>
            <a:r>
              <a:rPr lang="en-GB" dirty="0"/>
              <a:t>Click to enter text</a:t>
            </a:r>
          </a:p>
          <a:p>
            <a:pPr lvl="1"/>
            <a:r>
              <a:rPr lang="en-GB" dirty="0" err="1"/>
              <a:t>Tweede</a:t>
            </a:r>
            <a:r>
              <a:rPr lang="en-GB" dirty="0"/>
              <a:t> </a:t>
            </a:r>
            <a:r>
              <a:rPr lang="en-GB" dirty="0" err="1"/>
              <a:t>niveau</a:t>
            </a:r>
            <a:endParaRPr lang="en-GB" dirty="0"/>
          </a:p>
          <a:p>
            <a:pPr lvl="2"/>
            <a:r>
              <a:rPr lang="en-GB" dirty="0" err="1"/>
              <a:t>Derde</a:t>
            </a:r>
            <a:r>
              <a:rPr lang="en-GB" dirty="0"/>
              <a:t> </a:t>
            </a:r>
            <a:r>
              <a:rPr lang="en-GB" dirty="0" err="1"/>
              <a:t>niveau</a:t>
            </a:r>
            <a:endParaRPr lang="en-GB" dirty="0"/>
          </a:p>
          <a:p>
            <a:pPr lvl="3"/>
            <a:r>
              <a:rPr lang="en-GB" dirty="0" err="1"/>
              <a:t>Vierde</a:t>
            </a:r>
            <a:r>
              <a:rPr lang="en-GB" dirty="0"/>
              <a:t> </a:t>
            </a:r>
            <a:r>
              <a:rPr lang="en-GB" dirty="0" err="1"/>
              <a:t>niveau</a:t>
            </a:r>
            <a:endParaRPr lang="en-GB" dirty="0"/>
          </a:p>
          <a:p>
            <a:pPr lvl="4"/>
            <a:r>
              <a:rPr lang="en-GB" dirty="0" err="1"/>
              <a:t>Vijfde</a:t>
            </a:r>
            <a:r>
              <a:rPr lang="en-GB" dirty="0"/>
              <a:t> </a:t>
            </a:r>
            <a:r>
              <a:rPr lang="en-GB" dirty="0" err="1"/>
              <a:t>niveau</a:t>
            </a:r>
            <a:endParaRPr lang="en-GB" dirty="0"/>
          </a:p>
        </p:txBody>
      </p:sp>
      <p:sp>
        <p:nvSpPr>
          <p:cNvPr id="5" name="Date Placeholder 4"/>
          <p:cNvSpPr>
            <a:spLocks noGrp="1"/>
          </p:cNvSpPr>
          <p:nvPr>
            <p:ph type="dt" sz="half" idx="10"/>
          </p:nvPr>
        </p:nvSpPr>
        <p:spPr>
          <a:xfrm>
            <a:off x="838200" y="6356351"/>
            <a:ext cx="2743200" cy="365125"/>
          </a:xfrm>
          <a:prstGeom prst="rect">
            <a:avLst/>
          </a:prstGeom>
        </p:spPr>
        <p:txBody>
          <a:bodyPr/>
          <a:lstStyle/>
          <a:p>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C194BDB0-F4EA-4DD6-8281-CCE2440D0CE0}" type="slidenum">
              <a:rPr lang="en-GB" smtClean="0"/>
              <a:t>‹#›</a:t>
            </a:fld>
            <a:endParaRPr lang="en-GB" dirty="0"/>
          </a:p>
        </p:txBody>
      </p:sp>
      <p:sp>
        <p:nvSpPr>
          <p:cNvPr id="10" name="Tijdelijke aanduiding voor afbeelding 9"/>
          <p:cNvSpPr>
            <a:spLocks noGrp="1"/>
          </p:cNvSpPr>
          <p:nvPr>
            <p:ph type="pic" sz="quarter" idx="13" hasCustomPrompt="1"/>
          </p:nvPr>
        </p:nvSpPr>
        <p:spPr>
          <a:xfrm>
            <a:off x="8062384" y="0"/>
            <a:ext cx="4129616" cy="6089651"/>
          </a:xfrm>
        </p:spPr>
        <p:txBody>
          <a:bodyPr/>
          <a:lstStyle>
            <a:lvl1pPr>
              <a:defRPr/>
            </a:lvl1pPr>
          </a:lstStyle>
          <a:p>
            <a:r>
              <a:rPr lang="en-GB" dirty="0"/>
              <a:t>Click to insert image</a:t>
            </a:r>
          </a:p>
        </p:txBody>
      </p:sp>
    </p:spTree>
    <p:extLst>
      <p:ext uri="{BB962C8B-B14F-4D97-AF65-F5344CB8AC3E}">
        <p14:creationId xmlns:p14="http://schemas.microsoft.com/office/powerpoint/2010/main" val="9427508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1/2 text - 1/2 imag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008000" y="782400"/>
            <a:ext cx="4800000" cy="976317"/>
          </a:xfrm>
        </p:spPr>
        <p:txBody>
          <a:bodyPr/>
          <a:lstStyle>
            <a:lvl1pPr>
              <a:lnSpc>
                <a:spcPct val="100000"/>
              </a:lnSpc>
              <a:defRPr sz="2600" b="1" baseline="0"/>
            </a:lvl1pPr>
          </a:lstStyle>
          <a:p>
            <a:r>
              <a:rPr lang="en-GB" dirty="0"/>
              <a:t>This is an example of 19,5 </a:t>
            </a:r>
            <a:r>
              <a:rPr lang="en-GB" dirty="0" err="1"/>
              <a:t>pt</a:t>
            </a:r>
            <a:r>
              <a:rPr lang="en-GB" dirty="0"/>
              <a:t> text with single line spacing</a:t>
            </a:r>
          </a:p>
        </p:txBody>
      </p:sp>
      <p:sp>
        <p:nvSpPr>
          <p:cNvPr id="3" name="Content Placeholder 2"/>
          <p:cNvSpPr>
            <a:spLocks noGrp="1"/>
          </p:cNvSpPr>
          <p:nvPr>
            <p:ph sz="half" idx="1" hasCustomPrompt="1"/>
          </p:nvPr>
        </p:nvSpPr>
        <p:spPr>
          <a:xfrm>
            <a:off x="1007534" y="1727201"/>
            <a:ext cx="4798484" cy="3911600"/>
          </a:xfrm>
        </p:spPr>
        <p:txBody>
          <a:bodyPr/>
          <a:lstStyle>
            <a:lvl1pPr>
              <a:defRPr/>
            </a:lvl1pPr>
          </a:lstStyle>
          <a:p>
            <a:pPr lvl="0"/>
            <a:r>
              <a:rPr lang="en-GB" dirty="0"/>
              <a:t>Click to enter text</a:t>
            </a:r>
          </a:p>
          <a:p>
            <a:pPr lvl="1"/>
            <a:r>
              <a:rPr lang="en-GB" dirty="0" err="1"/>
              <a:t>Tweede</a:t>
            </a:r>
            <a:r>
              <a:rPr lang="en-GB" dirty="0"/>
              <a:t> </a:t>
            </a:r>
            <a:r>
              <a:rPr lang="en-GB" dirty="0" err="1"/>
              <a:t>niveau</a:t>
            </a:r>
            <a:endParaRPr lang="en-GB" dirty="0"/>
          </a:p>
          <a:p>
            <a:pPr lvl="2"/>
            <a:r>
              <a:rPr lang="en-GB" dirty="0" err="1"/>
              <a:t>Derde</a:t>
            </a:r>
            <a:r>
              <a:rPr lang="en-GB" dirty="0"/>
              <a:t> </a:t>
            </a:r>
            <a:r>
              <a:rPr lang="en-GB" dirty="0" err="1"/>
              <a:t>niveau</a:t>
            </a:r>
            <a:endParaRPr lang="en-GB" dirty="0"/>
          </a:p>
          <a:p>
            <a:pPr lvl="3"/>
            <a:r>
              <a:rPr lang="en-GB" dirty="0" err="1"/>
              <a:t>Vierde</a:t>
            </a:r>
            <a:r>
              <a:rPr lang="en-GB" dirty="0"/>
              <a:t> </a:t>
            </a:r>
            <a:r>
              <a:rPr lang="en-GB" dirty="0" err="1"/>
              <a:t>niveau</a:t>
            </a:r>
            <a:endParaRPr lang="en-GB" dirty="0"/>
          </a:p>
          <a:p>
            <a:pPr lvl="4"/>
            <a:r>
              <a:rPr lang="en-GB" dirty="0" err="1"/>
              <a:t>Vijfde</a:t>
            </a:r>
            <a:r>
              <a:rPr lang="en-GB" dirty="0"/>
              <a:t> </a:t>
            </a:r>
            <a:r>
              <a:rPr lang="en-GB" dirty="0" err="1"/>
              <a:t>niveau</a:t>
            </a:r>
            <a:endParaRPr lang="en-GB" dirty="0"/>
          </a:p>
        </p:txBody>
      </p:sp>
      <p:sp>
        <p:nvSpPr>
          <p:cNvPr id="5" name="Date Placeholder 4"/>
          <p:cNvSpPr>
            <a:spLocks noGrp="1"/>
          </p:cNvSpPr>
          <p:nvPr>
            <p:ph type="dt" sz="half" idx="10"/>
          </p:nvPr>
        </p:nvSpPr>
        <p:spPr>
          <a:xfrm>
            <a:off x="838200" y="6356351"/>
            <a:ext cx="2743200" cy="365125"/>
          </a:xfrm>
          <a:prstGeom prst="rect">
            <a:avLst/>
          </a:prstGeom>
        </p:spPr>
        <p:txBody>
          <a:bodyPr/>
          <a:lstStyle/>
          <a:p>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C194BDB0-F4EA-4DD6-8281-CCE2440D0CE0}" type="slidenum">
              <a:rPr lang="en-GB" smtClean="0"/>
              <a:t>‹#›</a:t>
            </a:fld>
            <a:endParaRPr lang="en-GB" dirty="0"/>
          </a:p>
        </p:txBody>
      </p:sp>
      <p:sp>
        <p:nvSpPr>
          <p:cNvPr id="10" name="Tijdelijke aanduiding voor afbeelding 9"/>
          <p:cNvSpPr>
            <a:spLocks noGrp="1"/>
          </p:cNvSpPr>
          <p:nvPr>
            <p:ph type="pic" sz="quarter" idx="13" hasCustomPrompt="1"/>
          </p:nvPr>
        </p:nvSpPr>
        <p:spPr>
          <a:xfrm>
            <a:off x="6286501" y="0"/>
            <a:ext cx="5905500" cy="6089651"/>
          </a:xfrm>
        </p:spPr>
        <p:txBody>
          <a:bodyPr/>
          <a:lstStyle>
            <a:lvl1pPr>
              <a:defRPr/>
            </a:lvl1pPr>
          </a:lstStyle>
          <a:p>
            <a:r>
              <a:rPr lang="en-GB" dirty="0"/>
              <a:t>Click to insert image</a:t>
            </a:r>
          </a:p>
        </p:txBody>
      </p:sp>
    </p:spTree>
    <p:extLst>
      <p:ext uri="{BB962C8B-B14F-4D97-AF65-F5344CB8AC3E}">
        <p14:creationId xmlns:p14="http://schemas.microsoft.com/office/powerpoint/2010/main" val="22876061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81000" y="228600"/>
            <a:ext cx="11455400" cy="914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381000" y="1219200"/>
            <a:ext cx="11455400" cy="5334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0" y="6629400"/>
            <a:ext cx="2540000" cy="22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i="1"/>
            </a:lvl1pPr>
          </a:lstStyle>
          <a:p>
            <a:pPr>
              <a:defRPr/>
            </a:pPr>
            <a:r>
              <a:rPr lang="en-US"/>
              <a:t>IA 5LIL0</a:t>
            </a:r>
          </a:p>
        </p:txBody>
      </p:sp>
      <p:sp>
        <p:nvSpPr>
          <p:cNvPr id="1029" name="Rectangle 5"/>
          <p:cNvSpPr>
            <a:spLocks noGrp="1" noChangeArrowheads="1"/>
          </p:cNvSpPr>
          <p:nvPr>
            <p:ph type="ftr" sz="quarter" idx="3"/>
          </p:nvPr>
        </p:nvSpPr>
        <p:spPr bwMode="auto">
          <a:xfrm>
            <a:off x="4165600" y="6629400"/>
            <a:ext cx="3860800" cy="22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i="1"/>
            </a:lvl1pPr>
          </a:lstStyle>
          <a:p>
            <a:pPr>
              <a:defRPr/>
            </a:pPr>
            <a:endParaRPr lang="en-US"/>
          </a:p>
        </p:txBody>
      </p:sp>
      <p:sp>
        <p:nvSpPr>
          <p:cNvPr id="1030" name="Rectangle 6"/>
          <p:cNvSpPr>
            <a:spLocks noGrp="1" noChangeArrowheads="1"/>
          </p:cNvSpPr>
          <p:nvPr>
            <p:ph type="sldNum" sz="quarter" idx="4"/>
          </p:nvPr>
        </p:nvSpPr>
        <p:spPr bwMode="auto">
          <a:xfrm>
            <a:off x="9652000" y="6629400"/>
            <a:ext cx="2540000" cy="22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i="1"/>
            </a:lvl1pPr>
          </a:lstStyle>
          <a:p>
            <a:pPr>
              <a:defRPr/>
            </a:pPr>
            <a:fld id="{3A707483-96AA-413C-AED4-DFE8215252E7}"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4" r:id="rId4"/>
    <p:sldLayoutId id="2147483655" r:id="rId5"/>
    <p:sldLayoutId id="2147483656" r:id="rId6"/>
    <p:sldLayoutId id="2147483657" r:id="rId7"/>
    <p:sldLayoutId id="2147483658" r:id="rId8"/>
    <p:sldLayoutId id="2147483659" r:id="rId9"/>
    <p:sldLayoutId id="2147483660" r:id="rId10"/>
  </p:sldLayoutIdLst>
  <p:hf hdr="0" ftr="0"/>
  <p:txStyles>
    <p:titleStyle>
      <a:lvl1pPr algn="l" rtl="0" eaLnBrk="0" fontAlgn="base" hangingPunct="0">
        <a:spcBef>
          <a:spcPct val="0"/>
        </a:spcBef>
        <a:spcAft>
          <a:spcPct val="0"/>
        </a:spcAft>
        <a:defRPr sz="4400">
          <a:solidFill>
            <a:schemeClr val="accent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100.xml.rels><?xml version="1.0" encoding="UTF-8" standalone="yes"?>
<Relationships xmlns="http://schemas.openxmlformats.org/package/2006/relationships"><Relationship Id="rId2" Type="http://schemas.openxmlformats.org/officeDocument/2006/relationships/image" Target="../media/image118.emf"/><Relationship Id="rId1" Type="http://schemas.openxmlformats.org/officeDocument/2006/relationships/slideLayout" Target="../slideLayouts/slideLayout4.xml"/></Relationships>
</file>

<file path=ppt/slides/_rels/slide101.xml.rels><?xml version="1.0" encoding="UTF-8" standalone="yes"?>
<Relationships xmlns="http://schemas.openxmlformats.org/package/2006/relationships"><Relationship Id="rId2" Type="http://schemas.openxmlformats.org/officeDocument/2006/relationships/image" Target="../media/image119.emf"/><Relationship Id="rId1" Type="http://schemas.openxmlformats.org/officeDocument/2006/relationships/slideLayout" Target="../slideLayouts/slideLayout4.xml"/></Relationships>
</file>

<file path=ppt/slides/_rels/slide102.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5.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comments" Target="../comments/comment1.xml"/><Relationship Id="rId1" Type="http://schemas.openxmlformats.org/officeDocument/2006/relationships/slideLayout" Target="../slideLayouts/slideLayout3.xml"/></Relationships>
</file>

<file path=ppt/slides/_rels/slide1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125.jp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127.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tags" Target="../tags/tag7.xml"/><Relationship Id="rId1" Type="http://schemas.openxmlformats.org/officeDocument/2006/relationships/tags" Target="../tags/tag6.xml"/><Relationship Id="rId5" Type="http://schemas.openxmlformats.org/officeDocument/2006/relationships/image" Target="../media/image130.png"/><Relationship Id="rId4" Type="http://schemas.openxmlformats.org/officeDocument/2006/relationships/image" Target="../media/image129.png"/></Relationships>
</file>

<file path=ppt/slides/_rels/slide116.xml.rels><?xml version="1.0" encoding="UTF-8" standalone="yes"?>
<Relationships xmlns="http://schemas.openxmlformats.org/package/2006/relationships"><Relationship Id="rId2" Type="http://schemas.openxmlformats.org/officeDocument/2006/relationships/image" Target="../media/image131.emf"/><Relationship Id="rId1" Type="http://schemas.openxmlformats.org/officeDocument/2006/relationships/slideLayout" Target="../slideLayouts/slideLayout4.xml"/></Relationships>
</file>

<file path=ppt/slides/_rels/slide117.xml.rels><?xml version="1.0" encoding="UTF-8" standalone="yes"?>
<Relationships xmlns="http://schemas.openxmlformats.org/package/2006/relationships"><Relationship Id="rId2" Type="http://schemas.openxmlformats.org/officeDocument/2006/relationships/image" Target="../media/image132.jpe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image" Target="../media/image133.gi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www.es.ele.tue.nl/~heco/courses/IA-5LIL0" TargetMode="External"/><Relationship Id="rId7" Type="http://schemas.openxmlformats.org/officeDocument/2006/relationships/hyperlink" Target="http://www.es.ele.tue.nl/~heco/lit/conf+journals.html"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hyperlink" Target="http://www.guide2research.com/journals/machine-learning" TargetMode="External"/><Relationship Id="rId5" Type="http://schemas.openxmlformats.org/officeDocument/2006/relationships/hyperlink" Target="http://www.guide2research.com/topconf/machine-learning" TargetMode="External"/><Relationship Id="rId4" Type="http://schemas.openxmlformats.org/officeDocument/2006/relationships/hyperlink" Target="https://canvas.tue.nl/courses/15854" TargetMode="Externa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3.xml"/><Relationship Id="rId1" Type="http://schemas.openxmlformats.org/officeDocument/2006/relationships/tags" Target="../tags/tag1.xml"/><Relationship Id="rId5" Type="http://schemas.openxmlformats.org/officeDocument/2006/relationships/image" Target="../media/image15.png"/><Relationship Id="rId4" Type="http://schemas.openxmlformats.org/officeDocument/2006/relationships/image" Target="../media/image14.jpeg"/></Relationships>
</file>

<file path=ppt/slides/_rels/slide1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slideLayout" Target="../slideLayouts/slideLayout2.xml"/><Relationship Id="rId1" Type="http://schemas.openxmlformats.org/officeDocument/2006/relationships/tags" Target="../tags/tag2.xml"/><Relationship Id="rId4" Type="http://schemas.openxmlformats.org/officeDocument/2006/relationships/image" Target="../media/image20.png"/></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slideLayout" Target="../slideLayouts/slideLayout2.xml"/><Relationship Id="rId1" Type="http://schemas.openxmlformats.org/officeDocument/2006/relationships/tags" Target="../tags/tag3.xml"/></Relationships>
</file>

<file path=ppt/slides/_rels/slide2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slideLayout" Target="../slideLayouts/slideLayout2.xml"/><Relationship Id="rId1" Type="http://schemas.openxmlformats.org/officeDocument/2006/relationships/tags" Target="../tags/tag4.xml"/><Relationship Id="rId4" Type="http://schemas.openxmlformats.org/officeDocument/2006/relationships/image" Target="../media/image20.png"/></Relationships>
</file>

<file path=ppt/slides/_rels/slide2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slideLayout" Target="../slideLayouts/slideLayout2.xml"/><Relationship Id="rId1" Type="http://schemas.openxmlformats.org/officeDocument/2006/relationships/tags" Target="../tags/tag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3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41.jpeg"/></Relationships>
</file>

<file path=ppt/slides/_rels/slide4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6.emf"/><Relationship Id="rId7" Type="http://schemas.openxmlformats.org/officeDocument/2006/relationships/image" Target="../media/image50.emf"/><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49.emf"/><Relationship Id="rId5" Type="http://schemas.openxmlformats.org/officeDocument/2006/relationships/image" Target="../media/image48.emf"/><Relationship Id="rId4" Type="http://schemas.openxmlformats.org/officeDocument/2006/relationships/image" Target="../media/image47.emf"/></Relationships>
</file>

<file path=ppt/slides/_rels/slide4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4.xml"/><Relationship Id="rId5" Type="http://schemas.openxmlformats.org/officeDocument/2006/relationships/image" Target="../media/image7.png"/><Relationship Id="rId4" Type="http://schemas.openxmlformats.org/officeDocument/2006/relationships/image" Target="../media/image6.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52.wmf"/></Relationships>
</file>

<file path=ppt/slides/_rels/slide5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slideLayout" Target="../slideLayouts/slideLayout2.xml"/><Relationship Id="rId1" Type="http://schemas.openxmlformats.org/officeDocument/2006/relationships/vmlDrawing" Target="../drawings/vmlDrawing2.vml"/><Relationship Id="rId5" Type="http://schemas.openxmlformats.org/officeDocument/2006/relationships/image" Target="../media/image55.wmf"/><Relationship Id="rId4" Type="http://schemas.openxmlformats.org/officeDocument/2006/relationships/oleObject" Target="../embeddings/oleObject3.bin"/></Relationships>
</file>

<file path=ppt/slides/_rels/slide54.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image" Target="../media/image58.wmf"/><Relationship Id="rId5" Type="http://schemas.openxmlformats.org/officeDocument/2006/relationships/oleObject" Target="../embeddings/oleObject5.bin"/><Relationship Id="rId4" Type="http://schemas.openxmlformats.org/officeDocument/2006/relationships/image" Target="../media/image57.wmf"/></Relationships>
</file>

<file path=ppt/slides/_rels/slide55.xml.rels><?xml version="1.0" encoding="UTF-8" standalone="yes"?>
<Relationships xmlns="http://schemas.openxmlformats.org/package/2006/relationships"><Relationship Id="rId8" Type="http://schemas.openxmlformats.org/officeDocument/2006/relationships/image" Target="../media/image61.wmf"/><Relationship Id="rId3" Type="http://schemas.openxmlformats.org/officeDocument/2006/relationships/oleObject" Target="../embeddings/oleObject6.bin"/><Relationship Id="rId7" Type="http://schemas.openxmlformats.org/officeDocument/2006/relationships/oleObject" Target="../embeddings/oleObject8.bin"/><Relationship Id="rId2" Type="http://schemas.openxmlformats.org/officeDocument/2006/relationships/slideLayout" Target="../slideLayouts/slideLayout2.xml"/><Relationship Id="rId1" Type="http://schemas.openxmlformats.org/officeDocument/2006/relationships/vmlDrawing" Target="../drawings/vmlDrawing4.vml"/><Relationship Id="rId6" Type="http://schemas.openxmlformats.org/officeDocument/2006/relationships/image" Target="../media/image60.wmf"/><Relationship Id="rId5" Type="http://schemas.openxmlformats.org/officeDocument/2006/relationships/oleObject" Target="../embeddings/oleObject7.bin"/><Relationship Id="rId4" Type="http://schemas.openxmlformats.org/officeDocument/2006/relationships/image" Target="../media/image59.wmf"/></Relationships>
</file>

<file path=ppt/slides/_rels/slide56.xml.rels><?xml version="1.0" encoding="UTF-8" standalone="yes"?>
<Relationships xmlns="http://schemas.openxmlformats.org/package/2006/relationships"><Relationship Id="rId8" Type="http://schemas.openxmlformats.org/officeDocument/2006/relationships/image" Target="../media/image64.wmf"/><Relationship Id="rId3" Type="http://schemas.openxmlformats.org/officeDocument/2006/relationships/oleObject" Target="../embeddings/oleObject9.bin"/><Relationship Id="rId7" Type="http://schemas.openxmlformats.org/officeDocument/2006/relationships/oleObject" Target="../embeddings/oleObject11.bin"/><Relationship Id="rId2" Type="http://schemas.openxmlformats.org/officeDocument/2006/relationships/slideLayout" Target="../slideLayouts/slideLayout2.xml"/><Relationship Id="rId1" Type="http://schemas.openxmlformats.org/officeDocument/2006/relationships/vmlDrawing" Target="../drawings/vmlDrawing5.vml"/><Relationship Id="rId6" Type="http://schemas.openxmlformats.org/officeDocument/2006/relationships/image" Target="../media/image63.wmf"/><Relationship Id="rId5" Type="http://schemas.openxmlformats.org/officeDocument/2006/relationships/oleObject" Target="../embeddings/oleObject10.bin"/><Relationship Id="rId10" Type="http://schemas.openxmlformats.org/officeDocument/2006/relationships/image" Target="../media/image65.wmf"/><Relationship Id="rId4" Type="http://schemas.openxmlformats.org/officeDocument/2006/relationships/image" Target="../media/image62.wmf"/><Relationship Id="rId9" Type="http://schemas.openxmlformats.org/officeDocument/2006/relationships/oleObject" Target="../embeddings/oleObject12.bin"/></Relationships>
</file>

<file path=ppt/slides/_rels/slide57.xml.rels><?xml version="1.0" encoding="UTF-8" standalone="yes"?>
<Relationships xmlns="http://schemas.openxmlformats.org/package/2006/relationships"><Relationship Id="rId8" Type="http://schemas.openxmlformats.org/officeDocument/2006/relationships/oleObject" Target="../embeddings/oleObject15.bin"/><Relationship Id="rId13" Type="http://schemas.openxmlformats.org/officeDocument/2006/relationships/image" Target="../media/image70.wmf"/><Relationship Id="rId18" Type="http://schemas.openxmlformats.org/officeDocument/2006/relationships/oleObject" Target="../embeddings/oleObject20.bin"/><Relationship Id="rId3" Type="http://schemas.openxmlformats.org/officeDocument/2006/relationships/notesSlide" Target="../notesSlides/notesSlide10.xml"/><Relationship Id="rId7" Type="http://schemas.openxmlformats.org/officeDocument/2006/relationships/image" Target="../media/image67.wmf"/><Relationship Id="rId12" Type="http://schemas.openxmlformats.org/officeDocument/2006/relationships/oleObject" Target="../embeddings/oleObject17.bin"/><Relationship Id="rId17" Type="http://schemas.openxmlformats.org/officeDocument/2006/relationships/image" Target="../media/image72.wmf"/><Relationship Id="rId2" Type="http://schemas.openxmlformats.org/officeDocument/2006/relationships/slideLayout" Target="../slideLayouts/slideLayout4.xml"/><Relationship Id="rId16" Type="http://schemas.openxmlformats.org/officeDocument/2006/relationships/oleObject" Target="../embeddings/oleObject19.bin"/><Relationship Id="rId20" Type="http://schemas.openxmlformats.org/officeDocument/2006/relationships/oleObject" Target="../embeddings/oleObject21.bin"/><Relationship Id="rId1" Type="http://schemas.openxmlformats.org/officeDocument/2006/relationships/vmlDrawing" Target="../drawings/vmlDrawing6.vml"/><Relationship Id="rId6" Type="http://schemas.openxmlformats.org/officeDocument/2006/relationships/oleObject" Target="../embeddings/oleObject14.bin"/><Relationship Id="rId11" Type="http://schemas.openxmlformats.org/officeDocument/2006/relationships/image" Target="../media/image69.wmf"/><Relationship Id="rId5" Type="http://schemas.openxmlformats.org/officeDocument/2006/relationships/image" Target="../media/image66.wmf"/><Relationship Id="rId15" Type="http://schemas.openxmlformats.org/officeDocument/2006/relationships/image" Target="../media/image71.wmf"/><Relationship Id="rId10" Type="http://schemas.openxmlformats.org/officeDocument/2006/relationships/oleObject" Target="../embeddings/oleObject16.bin"/><Relationship Id="rId19" Type="http://schemas.openxmlformats.org/officeDocument/2006/relationships/image" Target="../media/image73.wmf"/><Relationship Id="rId4" Type="http://schemas.openxmlformats.org/officeDocument/2006/relationships/oleObject" Target="../embeddings/oleObject13.bin"/><Relationship Id="rId9" Type="http://schemas.openxmlformats.org/officeDocument/2006/relationships/image" Target="../media/image68.wmf"/><Relationship Id="rId14" Type="http://schemas.openxmlformats.org/officeDocument/2006/relationships/oleObject" Target="../embeddings/oleObject18.bin"/></Relationships>
</file>

<file path=ppt/slides/_rels/slide58.xml.rels><?xml version="1.0" encoding="UTF-8" standalone="yes"?>
<Relationships xmlns="http://schemas.openxmlformats.org/package/2006/relationships"><Relationship Id="rId8" Type="http://schemas.openxmlformats.org/officeDocument/2006/relationships/image" Target="../media/image73.wmf"/><Relationship Id="rId13" Type="http://schemas.openxmlformats.org/officeDocument/2006/relationships/oleObject" Target="../embeddings/oleObject27.bin"/><Relationship Id="rId3" Type="http://schemas.openxmlformats.org/officeDocument/2006/relationships/oleObject" Target="../embeddings/oleObject22.bin"/><Relationship Id="rId7" Type="http://schemas.openxmlformats.org/officeDocument/2006/relationships/oleObject" Target="../embeddings/oleObject24.bin"/><Relationship Id="rId12" Type="http://schemas.openxmlformats.org/officeDocument/2006/relationships/image" Target="../media/image75.wmf"/><Relationship Id="rId2" Type="http://schemas.openxmlformats.org/officeDocument/2006/relationships/slideLayout" Target="../slideLayouts/slideLayout2.xml"/><Relationship Id="rId16" Type="http://schemas.openxmlformats.org/officeDocument/2006/relationships/image" Target="../media/image77.wmf"/><Relationship Id="rId1" Type="http://schemas.openxmlformats.org/officeDocument/2006/relationships/vmlDrawing" Target="../drawings/vmlDrawing7.vml"/><Relationship Id="rId6" Type="http://schemas.openxmlformats.org/officeDocument/2006/relationships/image" Target="../media/image70.wmf"/><Relationship Id="rId11" Type="http://schemas.openxmlformats.org/officeDocument/2006/relationships/oleObject" Target="../embeddings/oleObject26.bin"/><Relationship Id="rId5" Type="http://schemas.openxmlformats.org/officeDocument/2006/relationships/oleObject" Target="../embeddings/oleObject23.bin"/><Relationship Id="rId15" Type="http://schemas.openxmlformats.org/officeDocument/2006/relationships/oleObject" Target="../embeddings/oleObject28.bin"/><Relationship Id="rId10" Type="http://schemas.openxmlformats.org/officeDocument/2006/relationships/image" Target="../media/image74.wmf"/><Relationship Id="rId4" Type="http://schemas.openxmlformats.org/officeDocument/2006/relationships/image" Target="../media/image68.wmf"/><Relationship Id="rId9" Type="http://schemas.openxmlformats.org/officeDocument/2006/relationships/oleObject" Target="../embeddings/oleObject25.bin"/><Relationship Id="rId14" Type="http://schemas.openxmlformats.org/officeDocument/2006/relationships/image" Target="../media/image76.wmf"/></Relationships>
</file>

<file path=ppt/slides/_rels/slide5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8.xml"/></Relationships>
</file>

<file path=ppt/slides/_rels/slide78.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0.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03.png"/><Relationship Id="rId4" Type="http://schemas.openxmlformats.org/officeDocument/2006/relationships/image" Target="../media/image102.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310.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11.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5.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4.xml"/></Relationships>
</file>

<file path=ppt/slides/_rels/slide89.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0.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4.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4.xml"/></Relationships>
</file>

<file path=ppt/slides/_rels/slide95.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4.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4.xml"/></Relationships>
</file>

<file path=ppt/slides/_rels/slide9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move"/>
          <p:cNvPicPr>
            <a:picLocks noChangeAspect="1" noChangeArrowheads="1"/>
          </p:cNvPicPr>
          <p:nvPr/>
        </p:nvPicPr>
        <p:blipFill>
          <a:blip r:embed="rId3" cstate="print">
            <a:lum bright="70000" contrast="-60000"/>
          </a:blip>
          <a:srcRect/>
          <a:stretch>
            <a:fillRect/>
          </a:stretch>
        </p:blipFill>
        <p:spPr bwMode="auto">
          <a:xfrm>
            <a:off x="0" y="-35446"/>
            <a:ext cx="12192000" cy="6870700"/>
          </a:xfrm>
          <a:prstGeom prst="rect">
            <a:avLst/>
          </a:prstGeom>
          <a:noFill/>
          <a:ln w="9525">
            <a:noFill/>
            <a:miter lim="800000"/>
            <a:headEnd/>
            <a:tailEnd/>
          </a:ln>
        </p:spPr>
      </p:pic>
      <p:sp>
        <p:nvSpPr>
          <p:cNvPr id="2051" name="Rectangle 3"/>
          <p:cNvSpPr>
            <a:spLocks noGrp="1" noChangeArrowheads="1"/>
          </p:cNvSpPr>
          <p:nvPr>
            <p:ph type="subTitle" idx="1"/>
          </p:nvPr>
        </p:nvSpPr>
        <p:spPr>
          <a:xfrm>
            <a:off x="3733800" y="3733800"/>
            <a:ext cx="7848600" cy="1752600"/>
          </a:xfrm>
        </p:spPr>
        <p:txBody>
          <a:bodyPr/>
          <a:lstStyle/>
          <a:p>
            <a:pPr algn="r"/>
            <a:r>
              <a:rPr lang="en-US" b="1" noProof="0" dirty="0"/>
              <a:t>Henk Corporaal</a:t>
            </a:r>
          </a:p>
          <a:p>
            <a:pPr algn="r"/>
            <a:r>
              <a:rPr lang="en-US" noProof="0" dirty="0"/>
              <a:t>www.ics.ele.tue.nl/~heco/courses/IA</a:t>
            </a:r>
          </a:p>
          <a:p>
            <a:pPr algn="r"/>
            <a:r>
              <a:rPr lang="en-US" noProof="0" dirty="0"/>
              <a:t>h.corporaal@tue.nl</a:t>
            </a:r>
          </a:p>
          <a:p>
            <a:pPr algn="r"/>
            <a:r>
              <a:rPr lang="en-US" noProof="0" dirty="0"/>
              <a:t>TUEindhoven</a:t>
            </a:r>
          </a:p>
          <a:p>
            <a:pPr algn="r"/>
            <a:r>
              <a:rPr lang="en-US" noProof="0"/>
              <a:t>2021</a:t>
            </a:r>
            <a:endParaRPr lang="en-US" noProof="0" dirty="0"/>
          </a:p>
        </p:txBody>
      </p:sp>
      <p:sp>
        <p:nvSpPr>
          <p:cNvPr id="2050" name="Rectangle 2"/>
          <p:cNvSpPr>
            <a:spLocks noGrp="1" noChangeArrowheads="1"/>
          </p:cNvSpPr>
          <p:nvPr>
            <p:ph type="ctrTitle"/>
          </p:nvPr>
        </p:nvSpPr>
        <p:spPr>
          <a:xfrm>
            <a:off x="381000" y="304800"/>
            <a:ext cx="10363200" cy="2884714"/>
          </a:xfrm>
        </p:spPr>
        <p:txBody>
          <a:bodyPr/>
          <a:lstStyle/>
          <a:p>
            <a:r>
              <a:rPr lang="en-US" sz="4800" b="1" noProof="0" dirty="0">
                <a:solidFill>
                  <a:schemeClr val="accent2"/>
                </a:solidFill>
              </a:rPr>
              <a:t>Intelligent Architectures</a:t>
            </a:r>
            <a:br>
              <a:rPr lang="en-US" sz="4800" b="1" noProof="0" dirty="0">
                <a:solidFill>
                  <a:schemeClr val="accent2"/>
                </a:solidFill>
              </a:rPr>
            </a:br>
            <a:r>
              <a:rPr lang="en-US" sz="4000" noProof="0" dirty="0">
                <a:solidFill>
                  <a:schemeClr val="accent2"/>
                </a:solidFill>
              </a:rPr>
              <a:t>5LIL0</a:t>
            </a:r>
            <a:br>
              <a:rPr lang="en-US" sz="4800" noProof="0" dirty="0">
                <a:solidFill>
                  <a:schemeClr val="accent2"/>
                </a:solidFill>
              </a:rPr>
            </a:br>
            <a:br>
              <a:rPr lang="en-US" sz="4800" noProof="0">
                <a:solidFill>
                  <a:schemeClr val="accent2"/>
                </a:solidFill>
              </a:rPr>
            </a:br>
            <a:r>
              <a:rPr lang="en-US" sz="4800" b="1" noProof="0">
                <a:solidFill>
                  <a:schemeClr val="accent2"/>
                </a:solidFill>
              </a:rPr>
              <a:t>Recap</a:t>
            </a:r>
            <a:endParaRPr lang="en-US" sz="4800" noProof="0" dirty="0"/>
          </a:p>
        </p:txBody>
      </p:sp>
      <p:pic>
        <p:nvPicPr>
          <p:cNvPr id="3" name="Picture 2"/>
          <p:cNvPicPr>
            <a:picLocks noChangeAspect="1"/>
          </p:cNvPicPr>
          <p:nvPr/>
        </p:nvPicPr>
        <p:blipFill>
          <a:blip r:embed="rId4"/>
          <a:stretch>
            <a:fillRect/>
          </a:stretch>
        </p:blipFill>
        <p:spPr>
          <a:xfrm>
            <a:off x="6816592" y="685800"/>
            <a:ext cx="4822958" cy="2667000"/>
          </a:xfrm>
          <a:prstGeom prst="rect">
            <a:avLst/>
          </a:prstGeom>
        </p:spPr>
      </p:pic>
      <p:sp>
        <p:nvSpPr>
          <p:cNvPr id="4" name="TextBox 3"/>
          <p:cNvSpPr txBox="1"/>
          <p:nvPr/>
        </p:nvSpPr>
        <p:spPr>
          <a:xfrm>
            <a:off x="10515600" y="2895600"/>
            <a:ext cx="1105174" cy="338554"/>
          </a:xfrm>
          <a:prstGeom prst="rect">
            <a:avLst/>
          </a:prstGeom>
          <a:noFill/>
        </p:spPr>
        <p:txBody>
          <a:bodyPr wrap="none" rtlCol="0">
            <a:spAutoFit/>
          </a:bodyPr>
          <a:lstStyle/>
          <a:p>
            <a:r>
              <a:rPr lang="nl-NL" sz="1600" i="1"/>
              <a:t>TPU board</a:t>
            </a:r>
            <a:endParaRPr lang="en-US" sz="1600" i="1"/>
          </a:p>
        </p:txBody>
      </p:sp>
      <p:pic>
        <p:nvPicPr>
          <p:cNvPr id="8" name="Picture 7"/>
          <p:cNvPicPr>
            <a:picLocks noChangeAspect="1"/>
          </p:cNvPicPr>
          <p:nvPr/>
        </p:nvPicPr>
        <p:blipFill>
          <a:blip r:embed="rId5"/>
          <a:stretch>
            <a:fillRect/>
          </a:stretch>
        </p:blipFill>
        <p:spPr>
          <a:xfrm>
            <a:off x="228600" y="3657600"/>
            <a:ext cx="3886200" cy="2952307"/>
          </a:xfrm>
          <a:prstGeom prst="rect">
            <a:avLst/>
          </a:prstGeom>
        </p:spPr>
      </p:pic>
      <p:sp>
        <p:nvSpPr>
          <p:cNvPr id="9" name="AutoShape 6" descr="Image result for google tpu datashee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TextBox 11"/>
          <p:cNvSpPr txBox="1"/>
          <p:nvPr/>
        </p:nvSpPr>
        <p:spPr>
          <a:xfrm>
            <a:off x="2438400" y="6324600"/>
            <a:ext cx="1353256" cy="338554"/>
          </a:xfrm>
          <a:prstGeom prst="rect">
            <a:avLst/>
          </a:prstGeom>
          <a:noFill/>
        </p:spPr>
        <p:txBody>
          <a:bodyPr wrap="none" rtlCol="0">
            <a:spAutoFit/>
          </a:bodyPr>
          <a:lstStyle/>
          <a:p>
            <a:r>
              <a:rPr lang="nl-NL" sz="1600" i="1"/>
              <a:t>TPU datapath</a:t>
            </a:r>
            <a:endParaRPr lang="en-US" sz="1600" i="1"/>
          </a:p>
        </p:txBody>
      </p:sp>
      <p:sp>
        <p:nvSpPr>
          <p:cNvPr id="13" name="AutoShape 6" descr="Image result for google tpu datasheet"/>
          <p:cNvSpPr>
            <a:spLocks noChangeAspect="1" noChangeArrowheads="1"/>
          </p:cNvSpPr>
          <p:nvPr/>
        </p:nvSpPr>
        <p:spPr bwMode="auto">
          <a:xfrm>
            <a:off x="-7921625" y="3284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2" name="Rectangle 2"/>
          <p:cNvSpPr>
            <a:spLocks noGrp="1" noChangeArrowheads="1"/>
          </p:cNvSpPr>
          <p:nvPr>
            <p:ph type="title"/>
          </p:nvPr>
        </p:nvSpPr>
        <p:spPr/>
        <p:txBody>
          <a:bodyPr/>
          <a:lstStyle/>
          <a:p>
            <a:pPr eaLnBrk="1" hangingPunct="1"/>
            <a:r>
              <a:rPr lang="en-US" noProof="0"/>
              <a:t>Course Administration</a:t>
            </a:r>
            <a:endParaRPr lang="en-US" noProof="0" dirty="0"/>
          </a:p>
        </p:txBody>
      </p:sp>
      <p:sp>
        <p:nvSpPr>
          <p:cNvPr id="2" name="Rectangle 3"/>
          <p:cNvSpPr>
            <a:spLocks noGrp="1" noChangeArrowheads="1"/>
          </p:cNvSpPr>
          <p:nvPr>
            <p:ph idx="1"/>
          </p:nvPr>
        </p:nvSpPr>
        <p:spPr/>
        <p:txBody>
          <a:bodyPr/>
          <a:lstStyle/>
          <a:p>
            <a:pPr eaLnBrk="1" hangingPunct="1">
              <a:lnSpc>
                <a:spcPct val="80000"/>
              </a:lnSpc>
            </a:pPr>
            <a:r>
              <a:rPr lang="en-US" sz="2800" noProof="0" dirty="0"/>
              <a:t>Credits:</a:t>
            </a:r>
          </a:p>
          <a:p>
            <a:pPr lvl="1" eaLnBrk="1" hangingPunct="1">
              <a:lnSpc>
                <a:spcPct val="80000"/>
              </a:lnSpc>
            </a:pPr>
            <a:r>
              <a:rPr lang="en-US" sz="2400" noProof="0" dirty="0"/>
              <a:t>5LIL0: 5 credit points (ECTS)</a:t>
            </a:r>
          </a:p>
          <a:p>
            <a:pPr eaLnBrk="1" hangingPunct="1">
              <a:lnSpc>
                <a:spcPct val="80000"/>
              </a:lnSpc>
            </a:pPr>
            <a:endParaRPr lang="en-US" sz="2800" noProof="0" dirty="0"/>
          </a:p>
          <a:p>
            <a:pPr eaLnBrk="1" hangingPunct="1">
              <a:lnSpc>
                <a:spcPct val="80000"/>
              </a:lnSpc>
            </a:pPr>
            <a:r>
              <a:rPr lang="en-US" sz="2800" noProof="0"/>
              <a:t>Labs</a:t>
            </a:r>
          </a:p>
          <a:p>
            <a:pPr lvl="1" eaLnBrk="1" hangingPunct="1">
              <a:lnSpc>
                <a:spcPct val="80000"/>
              </a:lnSpc>
            </a:pPr>
            <a:r>
              <a:rPr lang="en-US" sz="2000"/>
              <a:t>finish Lab 3: &lt; Friday, Apr 2, 23.59h</a:t>
            </a:r>
            <a:endParaRPr lang="en-US" sz="2000" noProof="0" dirty="0"/>
          </a:p>
          <a:p>
            <a:pPr eaLnBrk="1" hangingPunct="1">
              <a:lnSpc>
                <a:spcPct val="80000"/>
              </a:lnSpc>
            </a:pPr>
            <a:endParaRPr lang="en-US" sz="2800" noProof="0" dirty="0"/>
          </a:p>
          <a:p>
            <a:pPr eaLnBrk="1" hangingPunct="1">
              <a:lnSpc>
                <a:spcPct val="80000"/>
              </a:lnSpc>
            </a:pPr>
            <a:r>
              <a:rPr lang="en-US" sz="2800"/>
              <a:t>Oral exams on April 14/15</a:t>
            </a:r>
          </a:p>
          <a:p>
            <a:pPr eaLnBrk="1" hangingPunct="1">
              <a:lnSpc>
                <a:spcPct val="80000"/>
              </a:lnSpc>
            </a:pPr>
            <a:r>
              <a:rPr lang="en-US" sz="2800" noProof="0"/>
              <a:t>Bonus: article presentation on April 21</a:t>
            </a:r>
          </a:p>
          <a:p>
            <a:pPr eaLnBrk="1" hangingPunct="1">
              <a:lnSpc>
                <a:spcPct val="80000"/>
              </a:lnSpc>
            </a:pPr>
            <a:r>
              <a:rPr lang="en-US" sz="2800" noProof="0"/>
              <a:t>Resit: June 30</a:t>
            </a:r>
          </a:p>
          <a:p>
            <a:pPr lvl="1" eaLnBrk="1" hangingPunct="1">
              <a:lnSpc>
                <a:spcPct val="80000"/>
              </a:lnSpc>
            </a:pPr>
            <a:r>
              <a:rPr lang="en-US" sz="2400" b="1" noProof="0">
                <a:solidFill>
                  <a:srgbClr val="FF0000"/>
                </a:solidFill>
              </a:rPr>
              <a:t>Read the notes on Canvas !</a:t>
            </a:r>
            <a:endParaRPr lang="en-US" sz="2400" b="1" noProof="0" dirty="0">
              <a:solidFill>
                <a:srgbClr val="FF0000"/>
              </a:solidFill>
            </a:endParaRPr>
          </a:p>
          <a:p>
            <a:pPr eaLnBrk="1" hangingPunct="1">
              <a:lnSpc>
                <a:spcPct val="80000"/>
              </a:lnSpc>
            </a:pPr>
            <a:endParaRPr lang="en-US" sz="2800" noProof="0" dirty="0"/>
          </a:p>
        </p:txBody>
      </p:sp>
      <p:sp>
        <p:nvSpPr>
          <p:cNvPr id="7170" name="Date Placeholder 3"/>
          <p:cNvSpPr>
            <a:spLocks noGrp="1"/>
          </p:cNvSpPr>
          <p:nvPr>
            <p:ph type="dt" sz="half" idx="10"/>
          </p:nvPr>
        </p:nvSpPr>
        <p:spPr>
          <a:noFill/>
        </p:spPr>
        <p:txBody>
          <a:bodyPr/>
          <a:lstStyle/>
          <a:p>
            <a:r>
              <a:rPr lang="en-US"/>
              <a:t>IA 5LIL0</a:t>
            </a:r>
          </a:p>
        </p:txBody>
      </p:sp>
      <p:sp>
        <p:nvSpPr>
          <p:cNvPr id="7171" name="Slide Number Placeholder 5"/>
          <p:cNvSpPr>
            <a:spLocks noGrp="1"/>
          </p:cNvSpPr>
          <p:nvPr>
            <p:ph type="sldNum" sz="quarter" idx="12"/>
          </p:nvPr>
        </p:nvSpPr>
        <p:spPr>
          <a:noFill/>
        </p:spPr>
        <p:txBody>
          <a:bodyPr/>
          <a:lstStyle/>
          <a:p>
            <a:fld id="{48B53AF3-EE15-4AFC-901C-B46C2E1D5084}" type="slidenum">
              <a:rPr lang="en-US" smtClean="0"/>
              <a:pPr/>
              <a:t>10</a:t>
            </a:fld>
            <a:endParaRPr lang="en-US"/>
          </a:p>
        </p:txBody>
      </p:sp>
      <p:pic>
        <p:nvPicPr>
          <p:cNvPr id="8" name="Picture 7"/>
          <p:cNvPicPr>
            <a:picLocks noChangeAspect="1"/>
          </p:cNvPicPr>
          <p:nvPr/>
        </p:nvPicPr>
        <p:blipFill>
          <a:blip r:embed="rId3"/>
          <a:stretch>
            <a:fillRect/>
          </a:stretch>
        </p:blipFill>
        <p:spPr>
          <a:xfrm>
            <a:off x="6978650" y="152400"/>
            <a:ext cx="5080000" cy="3048000"/>
          </a:xfrm>
          <a:prstGeom prst="rect">
            <a:avLst/>
          </a:prstGeom>
        </p:spPr>
      </p:pic>
      <p:pic>
        <p:nvPicPr>
          <p:cNvPr id="7" name="Picture 6" descr="Yellow seats in the stadium">
            <a:extLst>
              <a:ext uri="{FF2B5EF4-FFF2-40B4-BE49-F238E27FC236}">
                <a16:creationId xmlns:a16="http://schemas.microsoft.com/office/drawing/2014/main" id="{616F08F1-8F8F-4D0F-883D-5868E324587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57468" y="4495800"/>
            <a:ext cx="3201182" cy="2133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
                                            <p:txEl>
                                              <p:pRg st="3" end="3"/>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
                                            <p:txEl>
                                              <p:pRg st="8" end="8"/>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07B7F8-2C15-4D84-A456-0A4B3C21E3AA}"/>
              </a:ext>
            </a:extLst>
          </p:cNvPr>
          <p:cNvSpPr>
            <a:spLocks noGrp="1"/>
          </p:cNvSpPr>
          <p:nvPr>
            <p:ph type="title"/>
          </p:nvPr>
        </p:nvSpPr>
        <p:spPr/>
        <p:txBody>
          <a:bodyPr/>
          <a:lstStyle/>
          <a:p>
            <a:r>
              <a:rPr lang="en-US"/>
              <a:t>GPUs: support for fine grain weight sparsity </a:t>
            </a:r>
            <a:endParaRPr lang="nl-NL"/>
          </a:p>
        </p:txBody>
      </p:sp>
      <p:sp>
        <p:nvSpPr>
          <p:cNvPr id="4" name="Date Placeholder 3">
            <a:extLst>
              <a:ext uri="{FF2B5EF4-FFF2-40B4-BE49-F238E27FC236}">
                <a16:creationId xmlns:a16="http://schemas.microsoft.com/office/drawing/2014/main" id="{B69441E7-B242-4540-922A-FDAC29E33C4F}"/>
              </a:ext>
            </a:extLst>
          </p:cNvPr>
          <p:cNvSpPr>
            <a:spLocks noGrp="1"/>
          </p:cNvSpPr>
          <p:nvPr>
            <p:ph type="dt" sz="half" idx="10"/>
          </p:nvPr>
        </p:nvSpPr>
        <p:spPr/>
        <p:txBody>
          <a:bodyPr/>
          <a:lstStyle/>
          <a:p>
            <a:pPr>
              <a:defRPr/>
            </a:pPr>
            <a:r>
              <a:rPr lang="en-US"/>
              <a:t>IA 5LIL0</a:t>
            </a:r>
          </a:p>
        </p:txBody>
      </p:sp>
      <p:sp>
        <p:nvSpPr>
          <p:cNvPr id="5" name="Slide Number Placeholder 4">
            <a:extLst>
              <a:ext uri="{FF2B5EF4-FFF2-40B4-BE49-F238E27FC236}">
                <a16:creationId xmlns:a16="http://schemas.microsoft.com/office/drawing/2014/main" id="{3D574575-7511-4EBF-A758-5F25381C7356}"/>
              </a:ext>
            </a:extLst>
          </p:cNvPr>
          <p:cNvSpPr>
            <a:spLocks noGrp="1"/>
          </p:cNvSpPr>
          <p:nvPr>
            <p:ph type="sldNum" sz="quarter" idx="12"/>
          </p:nvPr>
        </p:nvSpPr>
        <p:spPr/>
        <p:txBody>
          <a:bodyPr/>
          <a:lstStyle/>
          <a:p>
            <a:pPr>
              <a:defRPr/>
            </a:pPr>
            <a:fld id="{57380175-9699-4BBE-9FAB-57FE2DBF8243}" type="slidenum">
              <a:rPr lang="en-US" smtClean="0"/>
              <a:pPr>
                <a:defRPr/>
              </a:pPr>
              <a:t>100</a:t>
            </a:fld>
            <a:endParaRPr lang="en-US"/>
          </a:p>
        </p:txBody>
      </p:sp>
      <p:pic>
        <p:nvPicPr>
          <p:cNvPr id="6" name="Picture 5">
            <a:extLst>
              <a:ext uri="{FF2B5EF4-FFF2-40B4-BE49-F238E27FC236}">
                <a16:creationId xmlns:a16="http://schemas.microsoft.com/office/drawing/2014/main" id="{BE27C606-E91C-44EA-9570-2E4BF66142F9}"/>
              </a:ext>
            </a:extLst>
          </p:cNvPr>
          <p:cNvPicPr>
            <a:picLocks noChangeAspect="1"/>
          </p:cNvPicPr>
          <p:nvPr/>
        </p:nvPicPr>
        <p:blipFill>
          <a:blip r:embed="rId2"/>
          <a:stretch>
            <a:fillRect/>
          </a:stretch>
        </p:blipFill>
        <p:spPr>
          <a:xfrm>
            <a:off x="2133600" y="1220575"/>
            <a:ext cx="10058400" cy="5637425"/>
          </a:xfrm>
          <a:prstGeom prst="rect">
            <a:avLst/>
          </a:prstGeom>
        </p:spPr>
      </p:pic>
      <p:sp>
        <p:nvSpPr>
          <p:cNvPr id="7" name="TextBox 6">
            <a:extLst>
              <a:ext uri="{FF2B5EF4-FFF2-40B4-BE49-F238E27FC236}">
                <a16:creationId xmlns:a16="http://schemas.microsoft.com/office/drawing/2014/main" id="{57B44514-DB9B-42F7-BD79-0F60ACAF23C9}"/>
              </a:ext>
            </a:extLst>
          </p:cNvPr>
          <p:cNvSpPr txBox="1"/>
          <p:nvPr/>
        </p:nvSpPr>
        <p:spPr>
          <a:xfrm>
            <a:off x="419100" y="1676400"/>
            <a:ext cx="5788764" cy="1569660"/>
          </a:xfrm>
          <a:prstGeom prst="rect">
            <a:avLst/>
          </a:prstGeom>
          <a:noFill/>
        </p:spPr>
        <p:txBody>
          <a:bodyPr wrap="none" rtlCol="0">
            <a:spAutoFit/>
          </a:bodyPr>
          <a:lstStyle/>
          <a:p>
            <a:r>
              <a:rPr lang="en-US"/>
              <a:t>NIVIDA ampere architecture</a:t>
            </a:r>
          </a:p>
          <a:p>
            <a:pPr marL="342900" indent="-342900">
              <a:buFont typeface="Arial" panose="020B0604020202020204" pitchFamily="34" charset="0"/>
              <a:buChar char="•"/>
            </a:pPr>
            <a:r>
              <a:rPr lang="en-US"/>
              <a:t>2:4 sparsity</a:t>
            </a:r>
          </a:p>
          <a:p>
            <a:pPr marL="342900" indent="-342900">
              <a:buFont typeface="Arial" panose="020B0604020202020204" pitchFamily="34" charset="0"/>
              <a:buChar char="•"/>
            </a:pPr>
            <a:r>
              <a:rPr lang="en-US"/>
              <a:t>In 4 successive weights 2 should be zero</a:t>
            </a:r>
          </a:p>
          <a:p>
            <a:pPr marL="342900" indent="-342900">
              <a:buFont typeface="Arial" panose="020B0604020202020204" pitchFamily="34" charset="0"/>
              <a:buChar char="•"/>
            </a:pPr>
            <a:r>
              <a:rPr lang="en-US"/>
              <a:t>Compressed storage =&gt; upto 2x mem. BW</a:t>
            </a:r>
            <a:endParaRPr lang="nl-NL"/>
          </a:p>
        </p:txBody>
      </p:sp>
    </p:spTree>
    <p:extLst>
      <p:ext uri="{BB962C8B-B14F-4D97-AF65-F5344CB8AC3E}">
        <p14:creationId xmlns:p14="http://schemas.microsoft.com/office/powerpoint/2010/main" val="3330700257"/>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76199" y="990601"/>
            <a:ext cx="11744589" cy="5689524"/>
          </a:xfrm>
          <a:prstGeom prst="rect">
            <a:avLst/>
          </a:prstGeom>
        </p:spPr>
      </p:pic>
      <p:sp>
        <p:nvSpPr>
          <p:cNvPr id="2" name="Title 1"/>
          <p:cNvSpPr>
            <a:spLocks noGrp="1"/>
          </p:cNvSpPr>
          <p:nvPr>
            <p:ph type="title"/>
          </p:nvPr>
        </p:nvSpPr>
        <p:spPr/>
        <p:txBody>
          <a:bodyPr/>
          <a:lstStyle/>
          <a:p>
            <a:r>
              <a:rPr lang="en-US"/>
              <a:t>Accelerators: Google's TPU</a:t>
            </a:r>
          </a:p>
        </p:txBody>
      </p:sp>
      <p:sp>
        <p:nvSpPr>
          <p:cNvPr id="4" name="Date Placeholder 3"/>
          <p:cNvSpPr>
            <a:spLocks noGrp="1"/>
          </p:cNvSpPr>
          <p:nvPr>
            <p:ph type="dt" sz="half" idx="10"/>
          </p:nvPr>
        </p:nvSpPr>
        <p:spPr/>
        <p:txBody>
          <a:bodyPr/>
          <a:lstStyle/>
          <a:p>
            <a:pPr>
              <a:defRPr/>
            </a:pPr>
            <a:r>
              <a:rPr lang="en-US"/>
              <a:t>IA 5LIL0</a:t>
            </a:r>
          </a:p>
        </p:txBody>
      </p:sp>
      <p:sp>
        <p:nvSpPr>
          <p:cNvPr id="5" name="Slide Number Placeholder 4"/>
          <p:cNvSpPr>
            <a:spLocks noGrp="1"/>
          </p:cNvSpPr>
          <p:nvPr>
            <p:ph type="sldNum" sz="quarter" idx="12"/>
          </p:nvPr>
        </p:nvSpPr>
        <p:spPr/>
        <p:txBody>
          <a:bodyPr/>
          <a:lstStyle/>
          <a:p>
            <a:pPr>
              <a:defRPr/>
            </a:pPr>
            <a:fld id="{57380175-9699-4BBE-9FAB-57FE2DBF8243}" type="slidenum">
              <a:rPr lang="en-US" smtClean="0"/>
              <a:pPr>
                <a:defRPr/>
              </a:pPr>
              <a:t>101</a:t>
            </a:fld>
            <a:endParaRPr lang="en-US"/>
          </a:p>
        </p:txBody>
      </p:sp>
    </p:spTree>
    <p:extLst>
      <p:ext uri="{BB962C8B-B14F-4D97-AF65-F5344CB8AC3E}">
        <p14:creationId xmlns:p14="http://schemas.microsoft.com/office/powerpoint/2010/main" val="499057306"/>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92D00A0-DF81-4FE3-B26F-12CF6AE17C3E}"/>
              </a:ext>
            </a:extLst>
          </p:cNvPr>
          <p:cNvSpPr>
            <a:spLocks noGrp="1"/>
          </p:cNvSpPr>
          <p:nvPr>
            <p:ph type="title"/>
          </p:nvPr>
        </p:nvSpPr>
        <p:spPr/>
        <p:txBody>
          <a:bodyPr/>
          <a:lstStyle/>
          <a:p>
            <a:pPr lvl="1" algn="l"/>
            <a:r>
              <a:rPr lang="nl-NL">
                <a:solidFill>
                  <a:schemeClr val="accent2"/>
                </a:solidFill>
              </a:rPr>
              <a:t>For BNNs and TNNs: XNOR-popcount</a:t>
            </a:r>
            <a:endParaRPr lang="nl-NL" dirty="0">
              <a:solidFill>
                <a:schemeClr val="accent2"/>
              </a:solidFill>
            </a:endParaRPr>
          </a:p>
        </p:txBody>
      </p:sp>
      <p:sp>
        <p:nvSpPr>
          <p:cNvPr id="3" name="Tijdelijke aanduiding voor inhoud 2">
            <a:extLst>
              <a:ext uri="{FF2B5EF4-FFF2-40B4-BE49-F238E27FC236}">
                <a16:creationId xmlns:a16="http://schemas.microsoft.com/office/drawing/2014/main" id="{CFBE582E-EC5B-4D94-8F82-3392AC6AE969}"/>
              </a:ext>
            </a:extLst>
          </p:cNvPr>
          <p:cNvSpPr>
            <a:spLocks noGrp="1"/>
          </p:cNvSpPr>
          <p:nvPr>
            <p:ph idx="1"/>
          </p:nvPr>
        </p:nvSpPr>
        <p:spPr>
          <a:xfrm>
            <a:off x="304800" y="5029200"/>
            <a:ext cx="11734800" cy="1676400"/>
          </a:xfrm>
        </p:spPr>
        <p:txBody>
          <a:bodyPr/>
          <a:lstStyle/>
          <a:p>
            <a:r>
              <a:rPr lang="nl-NL"/>
              <a:t>Current systems cannot execute BNNs efficiently</a:t>
            </a:r>
          </a:p>
          <a:p>
            <a:r>
              <a:rPr lang="nl-NL"/>
              <a:t>Need for a hardware accelerator that supports various levels of precision</a:t>
            </a:r>
          </a:p>
          <a:p>
            <a:endParaRPr lang="nl-NL" dirty="0"/>
          </a:p>
        </p:txBody>
      </p:sp>
      <p:pic>
        <p:nvPicPr>
          <p:cNvPr id="5" name="Afbeelding 4">
            <a:extLst>
              <a:ext uri="{FF2B5EF4-FFF2-40B4-BE49-F238E27FC236}">
                <a16:creationId xmlns:a16="http://schemas.microsoft.com/office/drawing/2014/main" id="{8E61F05A-3592-4FE4-9B86-7DFEB962DF09}"/>
              </a:ext>
            </a:extLst>
          </p:cNvPr>
          <p:cNvPicPr>
            <a:picLocks noChangeAspect="1"/>
          </p:cNvPicPr>
          <p:nvPr/>
        </p:nvPicPr>
        <p:blipFill>
          <a:blip r:embed="rId2"/>
          <a:stretch>
            <a:fillRect/>
          </a:stretch>
        </p:blipFill>
        <p:spPr>
          <a:xfrm>
            <a:off x="1676400" y="1524000"/>
            <a:ext cx="7913490" cy="2987343"/>
          </a:xfrm>
          <a:prstGeom prst="rect">
            <a:avLst/>
          </a:prstGeom>
        </p:spPr>
      </p:pic>
      <p:cxnSp>
        <p:nvCxnSpPr>
          <p:cNvPr id="12" name="Straight Connector 11">
            <a:extLst>
              <a:ext uri="{FF2B5EF4-FFF2-40B4-BE49-F238E27FC236}">
                <a16:creationId xmlns:a16="http://schemas.microsoft.com/office/drawing/2014/main" id="{CE272F12-AF86-441A-BC1B-C014BBBF85B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4639665" y="5097939"/>
            <a:ext cx="0" cy="914400"/>
          </a:xfrm>
          <a:prstGeom prst="line">
            <a:avLst/>
          </a:prstGeom>
          <a:ln w="19050">
            <a:solidFill>
              <a:schemeClr val="bg1">
                <a:alpha val="7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01991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DB37306-49CC-4E9D-894C-1DFFF7B34F45}"/>
              </a:ext>
            </a:extLst>
          </p:cNvPr>
          <p:cNvSpPr>
            <a:spLocks noGrp="1"/>
          </p:cNvSpPr>
          <p:nvPr>
            <p:ph type="title"/>
          </p:nvPr>
        </p:nvSpPr>
        <p:spPr/>
        <p:txBody>
          <a:bodyPr vert="horz" lIns="91440" tIns="45720" rIns="91440" bIns="45720" rtlCol="0" anchor="b">
            <a:normAutofit/>
          </a:bodyPr>
          <a:lstStyle/>
          <a:p>
            <a:r>
              <a:rPr lang="en-US" sz="5400" kern="1200">
                <a:latin typeface="+mj-lt"/>
                <a:ea typeface="+mj-ea"/>
                <a:cs typeface="+mj-cs"/>
              </a:rPr>
              <a:t>Binary AivoTTA</a:t>
            </a:r>
          </a:p>
        </p:txBody>
      </p:sp>
      <p:sp>
        <p:nvSpPr>
          <p:cNvPr id="3" name="Content Placeholder 2"/>
          <p:cNvSpPr>
            <a:spLocks noGrp="1"/>
          </p:cNvSpPr>
          <p:nvPr>
            <p:ph idx="1"/>
          </p:nvPr>
        </p:nvSpPr>
        <p:spPr>
          <a:xfrm>
            <a:off x="381000" y="1295400"/>
            <a:ext cx="11734800" cy="2971800"/>
          </a:xfrm>
        </p:spPr>
        <p:txBody>
          <a:bodyPr/>
          <a:lstStyle/>
          <a:p>
            <a:r>
              <a:rPr lang="nl-NL" sz="2800"/>
              <a:t>MADD: xnor+popcount+acc scalar-vector 32b x (32x32b) into 32x16b</a:t>
            </a:r>
          </a:p>
          <a:p>
            <a:r>
              <a:rPr lang="nl-NL" sz="2800"/>
              <a:t>VOPS: shift, insert, activation, max; relu</a:t>
            </a:r>
          </a:p>
          <a:p>
            <a:r>
              <a:rPr lang="nl-NL" sz="2800"/>
              <a:t>DMA</a:t>
            </a:r>
          </a:p>
          <a:p>
            <a:r>
              <a:rPr lang="nl-NL" sz="2800"/>
              <a:t>LSU: multiple widths</a:t>
            </a:r>
          </a:p>
          <a:p>
            <a:r>
              <a:rPr lang="nl-NL" sz="2800"/>
              <a:t>2 wide busses</a:t>
            </a:r>
            <a:endParaRPr lang="en-US" sz="2800"/>
          </a:p>
        </p:txBody>
      </p:sp>
      <p:pic>
        <p:nvPicPr>
          <p:cNvPr id="7" name="Tijdelijke aanduiding voor inhoud 3">
            <a:extLst>
              <a:ext uri="{FF2B5EF4-FFF2-40B4-BE49-F238E27FC236}">
                <a16:creationId xmlns:a16="http://schemas.microsoft.com/office/drawing/2014/main" id="{E96ED8D4-2DF1-41D7-86AA-2D0960F21E43}"/>
              </a:ext>
            </a:extLst>
          </p:cNvPr>
          <p:cNvPicPr>
            <a:picLocks noChangeAspect="1"/>
          </p:cNvPicPr>
          <p:nvPr/>
        </p:nvPicPr>
        <p:blipFill>
          <a:blip r:embed="rId3"/>
          <a:stretch>
            <a:fillRect/>
          </a:stretch>
        </p:blipFill>
        <p:spPr bwMode="auto">
          <a:xfrm>
            <a:off x="18176" y="4343400"/>
            <a:ext cx="11404600" cy="3892550"/>
          </a:xfrm>
          <a:prstGeom prst="rect">
            <a:avLst/>
          </a:prstGeom>
          <a:noFill/>
          <a:ln w="9525">
            <a:noFill/>
            <a:miter lim="800000"/>
            <a:headEnd/>
            <a:tailEnd/>
          </a:ln>
        </p:spPr>
      </p:pic>
    </p:spTree>
    <p:extLst>
      <p:ext uri="{BB962C8B-B14F-4D97-AF65-F5344CB8AC3E}">
        <p14:creationId xmlns:p14="http://schemas.microsoft.com/office/powerpoint/2010/main" val="2610440635"/>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87124B6-1916-4CF9-82A4-9828BC72E7ED}"/>
              </a:ext>
            </a:extLst>
          </p:cNvPr>
          <p:cNvSpPr>
            <a:spLocks noGrp="1"/>
          </p:cNvSpPr>
          <p:nvPr>
            <p:ph type="title"/>
          </p:nvPr>
        </p:nvSpPr>
        <p:spPr/>
        <p:txBody>
          <a:bodyPr>
            <a:normAutofit/>
          </a:bodyPr>
          <a:lstStyle/>
          <a:p>
            <a:r>
              <a:rPr lang="nl-NL" dirty="0"/>
              <a:t>CUTIE: </a:t>
            </a:r>
            <a:r>
              <a:rPr lang="nl-NL" err="1"/>
              <a:t>Ternary</a:t>
            </a:r>
            <a:r>
              <a:rPr lang="nl-NL"/>
              <a:t> DNN Inference</a:t>
            </a:r>
            <a:endParaRPr lang="en-US" dirty="0"/>
          </a:p>
        </p:txBody>
      </p:sp>
      <p:pic>
        <p:nvPicPr>
          <p:cNvPr id="8" name="Tijdelijke aanduiding voor afbeelding 7">
            <a:extLst>
              <a:ext uri="{FF2B5EF4-FFF2-40B4-BE49-F238E27FC236}">
                <a16:creationId xmlns:a16="http://schemas.microsoft.com/office/drawing/2014/main" id="{E92D2ADA-63E9-4C6F-B7F8-3580F92BE8DA}"/>
              </a:ext>
            </a:extLst>
          </p:cNvPr>
          <p:cNvPicPr>
            <a:picLocks noGrp="1" noChangeAspect="1"/>
          </p:cNvPicPr>
          <p:nvPr>
            <p:ph idx="1"/>
          </p:nvPr>
        </p:nvPicPr>
        <p:blipFill rotWithShape="1">
          <a:blip r:embed="rId2"/>
          <a:stretch/>
        </p:blipFill>
        <p:spPr>
          <a:xfrm>
            <a:off x="4762633" y="1060938"/>
            <a:ext cx="7429367" cy="5181600"/>
          </a:xfrm>
        </p:spPr>
      </p:pic>
      <p:sp>
        <p:nvSpPr>
          <p:cNvPr id="4" name="Tijdelijke aanduiding voor voettekst 3">
            <a:extLst>
              <a:ext uri="{FF2B5EF4-FFF2-40B4-BE49-F238E27FC236}">
                <a16:creationId xmlns:a16="http://schemas.microsoft.com/office/drawing/2014/main" id="{EE64FA41-44B5-4787-A7B1-440E4874BDD0}"/>
              </a:ext>
            </a:extLst>
          </p:cNvPr>
          <p:cNvSpPr>
            <a:spLocks noGrp="1"/>
          </p:cNvSpPr>
          <p:nvPr>
            <p:ph type="ftr" sz="quarter" idx="11"/>
          </p:nvPr>
        </p:nvSpPr>
        <p:spPr>
          <a:xfrm>
            <a:off x="6629400" y="6394938"/>
            <a:ext cx="3860800" cy="228600"/>
          </a:xfrm>
        </p:spPr>
        <p:txBody>
          <a:bodyPr/>
          <a:lstStyle/>
          <a:p>
            <a:r>
              <a:rPr lang="en-US" dirty="0"/>
              <a:t>CUTIE: Beyond </a:t>
            </a:r>
            <a:r>
              <a:rPr lang="en-US" dirty="0" err="1"/>
              <a:t>PetaOp</a:t>
            </a:r>
            <a:r>
              <a:rPr lang="en-US" dirty="0"/>
              <a:t>/s/W Ternary DNN Inference Acceleration with Better-than-Binary Energy Efficiency – Scherer et al. (2020)</a:t>
            </a:r>
          </a:p>
        </p:txBody>
      </p:sp>
      <p:sp>
        <p:nvSpPr>
          <p:cNvPr id="5" name="Tijdelijke aanduiding voor dianummer 4">
            <a:extLst>
              <a:ext uri="{FF2B5EF4-FFF2-40B4-BE49-F238E27FC236}">
                <a16:creationId xmlns:a16="http://schemas.microsoft.com/office/drawing/2014/main" id="{26FF56B7-7C89-417F-B9DF-39F9D13115DF}"/>
              </a:ext>
            </a:extLst>
          </p:cNvPr>
          <p:cNvSpPr>
            <a:spLocks noGrp="1"/>
          </p:cNvSpPr>
          <p:nvPr>
            <p:ph type="sldNum" sz="quarter" idx="12"/>
          </p:nvPr>
        </p:nvSpPr>
        <p:spPr/>
        <p:txBody>
          <a:bodyPr/>
          <a:lstStyle/>
          <a:p>
            <a:fld id="{C194BDB0-F4EA-4DD6-8281-CCE2440D0CE0}" type="slidenum">
              <a:rPr lang="en-GB" smtClean="0"/>
              <a:pPr/>
              <a:t>104</a:t>
            </a:fld>
            <a:endParaRPr lang="en-GB" dirty="0"/>
          </a:p>
        </p:txBody>
      </p:sp>
      <p:sp>
        <p:nvSpPr>
          <p:cNvPr id="3" name="Tijdelijke aanduiding voor inhoud 2">
            <a:extLst>
              <a:ext uri="{FF2B5EF4-FFF2-40B4-BE49-F238E27FC236}">
                <a16:creationId xmlns:a16="http://schemas.microsoft.com/office/drawing/2014/main" id="{36CEE5A1-E5B7-4229-B179-650F327CD5D7}"/>
              </a:ext>
            </a:extLst>
          </p:cNvPr>
          <p:cNvSpPr>
            <a:spLocks noGrp="1"/>
          </p:cNvSpPr>
          <p:nvPr>
            <p:ph type="body" sz="quarter" idx="4294967295"/>
          </p:nvPr>
        </p:nvSpPr>
        <p:spPr>
          <a:xfrm>
            <a:off x="-5862" y="1236784"/>
            <a:ext cx="4882662" cy="5000625"/>
          </a:xfrm>
        </p:spPr>
        <p:txBody>
          <a:bodyPr/>
          <a:lstStyle/>
          <a:p>
            <a:pPr marL="514350" indent="-457200"/>
            <a:r>
              <a:rPr lang="en-US" sz="2400" dirty="0"/>
              <a:t>Completely unrolled data </a:t>
            </a:r>
            <a:r>
              <a:rPr lang="en-US" sz="2400"/>
              <a:t>path </a:t>
            </a:r>
          </a:p>
          <a:p>
            <a:pPr marL="914400" lvl="1" indent="-457200"/>
            <a:r>
              <a:rPr lang="en-US" sz="2000"/>
              <a:t>all feature maps</a:t>
            </a:r>
          </a:p>
          <a:p>
            <a:pPr marL="914400" lvl="1" indent="-457200"/>
            <a:r>
              <a:rPr lang="en-US" sz="2000"/>
              <a:t>all filter dimensions</a:t>
            </a:r>
          </a:p>
          <a:p>
            <a:pPr marL="914400" lvl="1" indent="-457200"/>
            <a:r>
              <a:rPr lang="en-US" sz="2000"/>
              <a:t>reduces </a:t>
            </a:r>
            <a:r>
              <a:rPr lang="en-US" sz="2000" dirty="0"/>
              <a:t>data transfer cost</a:t>
            </a:r>
          </a:p>
          <a:p>
            <a:pPr marL="514350" indent="-457200"/>
            <a:endParaRPr lang="en-US" sz="2400" dirty="0"/>
          </a:p>
          <a:p>
            <a:pPr marL="514350" indent="-457200"/>
            <a:r>
              <a:rPr lang="en-US" sz="2400"/>
              <a:t>Inherent </a:t>
            </a:r>
            <a:r>
              <a:rPr lang="en-US" sz="2400" dirty="0"/>
              <a:t>sparsity of </a:t>
            </a:r>
            <a:r>
              <a:rPr lang="en-US" sz="2400"/>
              <a:t>TNNs </a:t>
            </a:r>
          </a:p>
          <a:p>
            <a:pPr marL="514350" indent="-457200"/>
            <a:r>
              <a:rPr lang="en-US" sz="2400"/>
              <a:t>Tunes training to increase sparsity</a:t>
            </a:r>
          </a:p>
          <a:p>
            <a:pPr marL="514350" indent="-457200"/>
            <a:r>
              <a:rPr lang="en-US" sz="2400"/>
              <a:t>Reduces </a:t>
            </a:r>
            <a:r>
              <a:rPr lang="en-US" sz="2400" dirty="0"/>
              <a:t>switching activity</a:t>
            </a:r>
          </a:p>
          <a:p>
            <a:pPr marL="514350" indent="-457200"/>
            <a:endParaRPr lang="en-US" sz="2400" dirty="0"/>
          </a:p>
          <a:p>
            <a:pPr marL="514350" indent="-457200"/>
            <a:r>
              <a:rPr lang="en-US" sz="2400" b="1" dirty="0">
                <a:solidFill>
                  <a:schemeClr val="accent2"/>
                </a:solidFill>
              </a:rPr>
              <a:t>0.32 </a:t>
            </a:r>
            <a:r>
              <a:rPr lang="en-US" sz="2400" b="1" dirty="0" err="1">
                <a:solidFill>
                  <a:schemeClr val="accent2"/>
                </a:solidFill>
              </a:rPr>
              <a:t>fJ</a:t>
            </a:r>
            <a:r>
              <a:rPr lang="en-US" sz="2400" b="1" dirty="0">
                <a:solidFill>
                  <a:schemeClr val="accent2"/>
                </a:solidFill>
              </a:rPr>
              <a:t>/Op in 7 nm!</a:t>
            </a:r>
          </a:p>
        </p:txBody>
      </p:sp>
    </p:spTree>
    <p:extLst>
      <p:ext uri="{BB962C8B-B14F-4D97-AF65-F5344CB8AC3E}">
        <p14:creationId xmlns:p14="http://schemas.microsoft.com/office/powerpoint/2010/main" val="1659562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Shape 685"/>
        <p:cNvGrpSpPr/>
        <p:nvPr/>
      </p:nvGrpSpPr>
      <p:grpSpPr>
        <a:xfrm>
          <a:off x="0" y="0"/>
          <a:ext cx="0" cy="0"/>
          <a:chOff x="0" y="0"/>
          <a:chExt cx="0" cy="0"/>
        </a:xfrm>
      </p:grpSpPr>
      <p:sp>
        <p:nvSpPr>
          <p:cNvPr id="686" name="Shape 686"/>
          <p:cNvSpPr txBox="1">
            <a:spLocks noGrp="1"/>
          </p:cNvSpPr>
          <p:nvPr>
            <p:ph type="title"/>
          </p:nvPr>
        </p:nvSpPr>
        <p:spPr>
          <a:prstGeom prst="rect">
            <a:avLst/>
          </a:prstGeom>
        </p:spPr>
        <p:txBody>
          <a:bodyPr vert="horz" wrap="square" lIns="121900" tIns="121900" rIns="121900" bIns="121900" numCol="1" anchor="t" anchorCtr="0" compatLnSpc="1">
            <a:prstTxWarp prst="textNoShape">
              <a:avLst/>
            </a:prstTxWarp>
            <a:noAutofit/>
          </a:bodyPr>
          <a:lstStyle/>
          <a:p>
            <a:r>
              <a:rPr lang="en" sz="4267"/>
              <a:t>Roofline Model: </a:t>
            </a:r>
            <a:r>
              <a:rPr lang="en" sz="3600"/>
              <a:t>how good is my application mapping?</a:t>
            </a:r>
            <a:endParaRPr lang="en" sz="4267"/>
          </a:p>
        </p:txBody>
      </p:sp>
      <p:sp>
        <p:nvSpPr>
          <p:cNvPr id="3" name="Content Placeholder 2"/>
          <p:cNvSpPr>
            <a:spLocks noGrp="1"/>
          </p:cNvSpPr>
          <p:nvPr>
            <p:ph idx="1"/>
          </p:nvPr>
        </p:nvSpPr>
        <p:spPr>
          <a:xfrm>
            <a:off x="381000" y="1219200"/>
            <a:ext cx="11404600" cy="5257800"/>
          </a:xfrm>
        </p:spPr>
        <p:txBody>
          <a:bodyPr/>
          <a:lstStyle/>
          <a:p>
            <a:pPr>
              <a:spcBef>
                <a:spcPts val="0"/>
              </a:spcBef>
            </a:pPr>
            <a:r>
              <a:rPr lang="en" sz="2800"/>
              <a:t>P</a:t>
            </a:r>
            <a:r>
              <a:rPr lang="en" sz="2800">
                <a:solidFill>
                  <a:srgbClr val="000000"/>
                </a:solidFill>
                <a:latin typeface="Arial"/>
                <a:ea typeface="Arial"/>
                <a:cs typeface="Arial"/>
                <a:sym typeface="Arial"/>
              </a:rPr>
              <a:t>erformance bottleneck: </a:t>
            </a:r>
            <a:r>
              <a:rPr lang="en" sz="2800">
                <a:solidFill>
                  <a:srgbClr val="0000FF"/>
                </a:solidFill>
                <a:latin typeface="Arial"/>
                <a:ea typeface="Arial"/>
                <a:cs typeface="Arial"/>
                <a:sym typeface="Arial"/>
              </a:rPr>
              <a:t>computation bound</a:t>
            </a:r>
            <a:r>
              <a:rPr lang="en" sz="2800">
                <a:solidFill>
                  <a:srgbClr val="000000"/>
                </a:solidFill>
                <a:latin typeface="Arial"/>
                <a:ea typeface="Arial"/>
                <a:cs typeface="Arial"/>
                <a:sym typeface="Arial"/>
              </a:rPr>
              <a:t> v.s. </a:t>
            </a:r>
            <a:r>
              <a:rPr lang="en" sz="2800">
                <a:solidFill>
                  <a:srgbClr val="0000FF"/>
                </a:solidFill>
                <a:latin typeface="Arial"/>
                <a:ea typeface="Arial"/>
                <a:cs typeface="Arial"/>
                <a:sym typeface="Arial"/>
              </a:rPr>
              <a:t>bandwidth bound</a:t>
            </a:r>
          </a:p>
          <a:p>
            <a:pPr>
              <a:spcBef>
                <a:spcPts val="0"/>
              </a:spcBef>
            </a:pPr>
            <a:endParaRPr lang="en" sz="2800">
              <a:solidFill>
                <a:schemeClr val="dk1"/>
              </a:solidFill>
            </a:endParaRPr>
          </a:p>
          <a:p>
            <a:pPr>
              <a:spcBef>
                <a:spcPts val="0"/>
              </a:spcBef>
            </a:pPr>
            <a:r>
              <a:rPr lang="en" sz="2800">
                <a:solidFill>
                  <a:schemeClr val="dk1"/>
                </a:solidFill>
              </a:rPr>
              <a:t>Note the log-log scale</a:t>
            </a:r>
          </a:p>
          <a:p>
            <a:pPr>
              <a:spcBef>
                <a:spcPts val="0"/>
              </a:spcBef>
            </a:pPr>
            <a:endParaRPr lang="en" sz="2800"/>
          </a:p>
          <a:p>
            <a:pPr>
              <a:spcBef>
                <a:spcPts val="0"/>
              </a:spcBef>
            </a:pPr>
            <a:r>
              <a:rPr lang="en" sz="2800"/>
              <a:t>Roofline for</a:t>
            </a:r>
            <a:br>
              <a:rPr lang="en" sz="2800"/>
            </a:br>
            <a:r>
              <a:rPr lang="en" sz="2800"/>
              <a:t>8800 Nvidia GPU</a:t>
            </a:r>
            <a:endParaRPr lang="en" sz="2800">
              <a:solidFill>
                <a:schemeClr val="dk1"/>
              </a:solidFill>
            </a:endParaRPr>
          </a:p>
          <a:p>
            <a:pPr>
              <a:spcBef>
                <a:spcPts val="0"/>
              </a:spcBef>
            </a:pPr>
            <a:endParaRPr lang="en" sz="2800">
              <a:solidFill>
                <a:schemeClr val="dk1"/>
              </a:solidFill>
            </a:endParaRPr>
          </a:p>
          <a:p>
            <a:pPr>
              <a:spcBef>
                <a:spcPts val="0"/>
              </a:spcBef>
            </a:pPr>
            <a:r>
              <a:rPr lang="en" sz="2800">
                <a:solidFill>
                  <a:schemeClr val="dk1"/>
                </a:solidFill>
              </a:rPr>
              <a:t>Where is your</a:t>
            </a:r>
            <a:br>
              <a:rPr lang="en" sz="2800">
                <a:solidFill>
                  <a:schemeClr val="dk1"/>
                </a:solidFill>
              </a:rPr>
            </a:br>
            <a:r>
              <a:rPr lang="en" sz="2800">
                <a:solidFill>
                  <a:schemeClr val="dk1"/>
                </a:solidFill>
              </a:rPr>
              <a:t>application</a:t>
            </a:r>
            <a:br>
              <a:rPr lang="en" sz="2800">
                <a:solidFill>
                  <a:schemeClr val="dk1"/>
                </a:solidFill>
              </a:rPr>
            </a:br>
            <a:r>
              <a:rPr lang="en" sz="2800">
                <a:solidFill>
                  <a:schemeClr val="dk1"/>
                </a:solidFill>
              </a:rPr>
              <a:t>in this space?</a:t>
            </a:r>
          </a:p>
          <a:p>
            <a:pPr>
              <a:spcBef>
                <a:spcPts val="0"/>
              </a:spcBef>
            </a:pPr>
            <a:endParaRPr lang="en" sz="2800">
              <a:solidFill>
                <a:schemeClr val="dk1"/>
              </a:solidFill>
            </a:endParaRPr>
          </a:p>
          <a:p>
            <a:endParaRPr lang="en-US" sz="2800"/>
          </a:p>
        </p:txBody>
      </p:sp>
      <p:sp>
        <p:nvSpPr>
          <p:cNvPr id="2" name="Slide Number Placeholder 1"/>
          <p:cNvSpPr>
            <a:spLocks noGrp="1"/>
          </p:cNvSpPr>
          <p:nvPr>
            <p:ph type="sldNum" sz="quarter" idx="12"/>
          </p:nvPr>
        </p:nvSpPr>
        <p:spPr/>
        <p:txBody>
          <a:bodyPr/>
          <a:lstStyle/>
          <a:p>
            <a:fld id="{93A9AFAB-0B4A-894D-9A96-190B87C7197E}" type="slidenum">
              <a:rPr lang="en-US" smtClean="0"/>
              <a:t>105</a:t>
            </a:fld>
            <a:endParaRPr lang="en-US"/>
          </a:p>
        </p:txBody>
      </p:sp>
      <p:pic>
        <p:nvPicPr>
          <p:cNvPr id="687" name="Shape 687"/>
          <p:cNvPicPr preferRelativeResize="0"/>
          <p:nvPr/>
        </p:nvPicPr>
        <p:blipFill>
          <a:blip r:embed="rId3">
            <a:alphaModFix/>
          </a:blip>
          <a:stretch>
            <a:fillRect/>
          </a:stretch>
        </p:blipFill>
        <p:spPr>
          <a:xfrm>
            <a:off x="4572001" y="1981200"/>
            <a:ext cx="6934200" cy="4797101"/>
          </a:xfrm>
          <a:prstGeom prst="rect">
            <a:avLst/>
          </a:prstGeom>
          <a:noFill/>
          <a:ln>
            <a:noFill/>
          </a:ln>
        </p:spPr>
      </p:pic>
    </p:spTree>
    <p:extLst>
      <p:ext uri="{BB962C8B-B14F-4D97-AF65-F5344CB8AC3E}">
        <p14:creationId xmlns:p14="http://schemas.microsoft.com/office/powerpoint/2010/main" val="297690536"/>
      </p:ext>
    </p:extLst>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animEffect transition="in" filter="wipe(down)">
                                      <p:cBhvr>
                                        <p:cTn id="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Recap topics</a:t>
            </a:r>
          </a:p>
        </p:txBody>
      </p:sp>
      <p:sp>
        <p:nvSpPr>
          <p:cNvPr id="5" name="Content Placeholder 4"/>
          <p:cNvSpPr>
            <a:spLocks noGrp="1"/>
          </p:cNvSpPr>
          <p:nvPr>
            <p:ph idx="1"/>
          </p:nvPr>
        </p:nvSpPr>
        <p:spPr/>
        <p:txBody>
          <a:bodyPr/>
          <a:lstStyle/>
          <a:p>
            <a:r>
              <a:rPr lang="en-US" sz="2800"/>
              <a:t>What is learning?</a:t>
            </a:r>
          </a:p>
          <a:p>
            <a:r>
              <a:rPr lang="en-US" sz="2800"/>
              <a:t>What is a DNN, and in particular a CNN?</a:t>
            </a:r>
          </a:p>
          <a:p>
            <a:r>
              <a:rPr lang="en-US" sz="2800"/>
              <a:t>DNN Learning principles</a:t>
            </a:r>
          </a:p>
          <a:p>
            <a:r>
              <a:rPr lang="en-US" sz="2800"/>
              <a:t>Optimization 1</a:t>
            </a:r>
          </a:p>
          <a:p>
            <a:r>
              <a:rPr lang="en-US" sz="2800"/>
              <a:t>Optimization 2</a:t>
            </a:r>
          </a:p>
          <a:p>
            <a:r>
              <a:rPr lang="en-US" sz="2800"/>
              <a:t>Optimization 3</a:t>
            </a:r>
          </a:p>
          <a:p>
            <a:r>
              <a:rPr lang="en-US" sz="2800"/>
              <a:t>Optimization 4</a:t>
            </a:r>
          </a:p>
          <a:p>
            <a:r>
              <a:rPr lang="en-US" sz="2800"/>
              <a:t>DNN Hardware support</a:t>
            </a:r>
          </a:p>
          <a:p>
            <a:r>
              <a:rPr lang="en-US" sz="2800" b="1">
                <a:solidFill>
                  <a:schemeClr val="accent2"/>
                </a:solidFill>
              </a:rPr>
              <a:t>NAS (Network Architecture Search) and DSE (Design Space Expl.)</a:t>
            </a:r>
          </a:p>
          <a:p>
            <a:r>
              <a:rPr lang="en-US" sz="2800"/>
              <a:t>Beyond DNNs: Neuromorphic and Bayesian networks</a:t>
            </a:r>
          </a:p>
          <a:p>
            <a:endParaRPr lang="en-US" sz="2800"/>
          </a:p>
        </p:txBody>
      </p:sp>
      <p:sp>
        <p:nvSpPr>
          <p:cNvPr id="3" name="Date Placeholder 2"/>
          <p:cNvSpPr>
            <a:spLocks noGrp="1"/>
          </p:cNvSpPr>
          <p:nvPr>
            <p:ph type="dt" sz="half" idx="10"/>
          </p:nvPr>
        </p:nvSpPr>
        <p:spPr/>
        <p:txBody>
          <a:bodyPr/>
          <a:lstStyle/>
          <a:p>
            <a:pPr>
              <a:defRPr/>
            </a:pPr>
            <a:r>
              <a:rPr lang="en-US"/>
              <a:t>IA 5LIL0</a:t>
            </a:r>
          </a:p>
        </p:txBody>
      </p:sp>
      <p:sp>
        <p:nvSpPr>
          <p:cNvPr id="4" name="Slide Number Placeholder 3"/>
          <p:cNvSpPr>
            <a:spLocks noGrp="1"/>
          </p:cNvSpPr>
          <p:nvPr>
            <p:ph type="sldNum" sz="quarter" idx="12"/>
          </p:nvPr>
        </p:nvSpPr>
        <p:spPr/>
        <p:txBody>
          <a:bodyPr/>
          <a:lstStyle/>
          <a:p>
            <a:pPr>
              <a:defRPr/>
            </a:pPr>
            <a:fld id="{0E889BEB-D9AF-400D-98BF-3532899A83FF}" type="slidenum">
              <a:rPr lang="en-US" smtClean="0"/>
              <a:pPr>
                <a:defRPr/>
              </a:pPr>
              <a:t>106</a:t>
            </a:fld>
            <a:endParaRPr lang="en-US"/>
          </a:p>
        </p:txBody>
      </p:sp>
      <p:pic>
        <p:nvPicPr>
          <p:cNvPr id="7" name="Picture 6"/>
          <p:cNvPicPr>
            <a:picLocks noChangeAspect="1"/>
          </p:cNvPicPr>
          <p:nvPr/>
        </p:nvPicPr>
        <p:blipFill>
          <a:blip r:embed="rId2"/>
          <a:stretch>
            <a:fillRect/>
          </a:stretch>
        </p:blipFill>
        <p:spPr>
          <a:xfrm>
            <a:off x="9515475" y="0"/>
            <a:ext cx="2676525" cy="2676525"/>
          </a:xfrm>
          <a:prstGeom prst="rect">
            <a:avLst/>
          </a:prstGeom>
        </p:spPr>
      </p:pic>
    </p:spTree>
    <p:extLst>
      <p:ext uri="{BB962C8B-B14F-4D97-AF65-F5344CB8AC3E}">
        <p14:creationId xmlns:p14="http://schemas.microsoft.com/office/powerpoint/2010/main" val="2439545474"/>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DEA28913-6FC3-4751-8D14-A1BF859031C7}"/>
              </a:ext>
            </a:extLst>
          </p:cNvPr>
          <p:cNvSpPr>
            <a:spLocks noGrp="1"/>
          </p:cNvSpPr>
          <p:nvPr>
            <p:ph type="dt" sz="half" idx="10"/>
          </p:nvPr>
        </p:nvSpPr>
        <p:spPr/>
        <p:txBody>
          <a:bodyPr/>
          <a:lstStyle/>
          <a:p>
            <a:pPr>
              <a:defRPr/>
            </a:pPr>
            <a:r>
              <a:rPr lang="en-US"/>
              <a:t>IA 5LIL0</a:t>
            </a:r>
          </a:p>
        </p:txBody>
      </p:sp>
      <p:sp>
        <p:nvSpPr>
          <p:cNvPr id="5" name="Slide Number Placeholder 4">
            <a:extLst>
              <a:ext uri="{FF2B5EF4-FFF2-40B4-BE49-F238E27FC236}">
                <a16:creationId xmlns:a16="http://schemas.microsoft.com/office/drawing/2014/main" id="{C8B392F7-74D3-48C7-A133-175B6D7BF772}"/>
              </a:ext>
            </a:extLst>
          </p:cNvPr>
          <p:cNvSpPr>
            <a:spLocks noGrp="1"/>
          </p:cNvSpPr>
          <p:nvPr>
            <p:ph type="sldNum" sz="quarter" idx="12"/>
          </p:nvPr>
        </p:nvSpPr>
        <p:spPr/>
        <p:txBody>
          <a:bodyPr/>
          <a:lstStyle/>
          <a:p>
            <a:pPr>
              <a:defRPr/>
            </a:pPr>
            <a:fld id="{57380175-9699-4BBE-9FAB-57FE2DBF8243}" type="slidenum">
              <a:rPr lang="en-US" smtClean="0"/>
              <a:pPr>
                <a:defRPr/>
              </a:pPr>
              <a:t>107</a:t>
            </a:fld>
            <a:endParaRPr lang="en-US"/>
          </a:p>
        </p:txBody>
      </p:sp>
      <p:pic>
        <p:nvPicPr>
          <p:cNvPr id="6" name="Picture 5">
            <a:extLst>
              <a:ext uri="{FF2B5EF4-FFF2-40B4-BE49-F238E27FC236}">
                <a16:creationId xmlns:a16="http://schemas.microsoft.com/office/drawing/2014/main" id="{641C1615-A017-4939-BA73-244372F047DC}"/>
              </a:ext>
            </a:extLst>
          </p:cNvPr>
          <p:cNvPicPr>
            <a:picLocks noChangeAspect="1"/>
          </p:cNvPicPr>
          <p:nvPr/>
        </p:nvPicPr>
        <p:blipFill>
          <a:blip r:embed="rId2"/>
          <a:stretch>
            <a:fillRect/>
          </a:stretch>
        </p:blipFill>
        <p:spPr>
          <a:xfrm>
            <a:off x="0" y="-1"/>
            <a:ext cx="12192000" cy="6858001"/>
          </a:xfrm>
          <a:prstGeom prst="rect">
            <a:avLst/>
          </a:prstGeom>
        </p:spPr>
      </p:pic>
    </p:spTree>
    <p:extLst>
      <p:ext uri="{BB962C8B-B14F-4D97-AF65-F5344CB8AC3E}">
        <p14:creationId xmlns:p14="http://schemas.microsoft.com/office/powerpoint/2010/main" val="3614611000"/>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1ED2FBD-26E0-4446-BF6A-3AC9BEE7F3C8}"/>
              </a:ext>
            </a:extLst>
          </p:cNvPr>
          <p:cNvSpPr>
            <a:spLocks noGrp="1"/>
          </p:cNvSpPr>
          <p:nvPr>
            <p:ph type="title"/>
          </p:nvPr>
        </p:nvSpPr>
        <p:spPr>
          <a:xfrm>
            <a:off x="381000" y="228600"/>
            <a:ext cx="11811000" cy="914400"/>
          </a:xfrm>
        </p:spPr>
        <p:txBody>
          <a:bodyPr/>
          <a:lstStyle/>
          <a:p>
            <a:r>
              <a:rPr lang="en-US"/>
              <a:t>Architecture-Mapping DSE for DNN Accelerators</a:t>
            </a:r>
            <a:endParaRPr lang="nl-NL"/>
          </a:p>
        </p:txBody>
      </p:sp>
      <p:sp>
        <p:nvSpPr>
          <p:cNvPr id="5" name="Content Placeholder 4">
            <a:extLst>
              <a:ext uri="{FF2B5EF4-FFF2-40B4-BE49-F238E27FC236}">
                <a16:creationId xmlns:a16="http://schemas.microsoft.com/office/drawing/2014/main" id="{A00FFBE7-2E84-4945-A8B1-9D744CE6387A}"/>
              </a:ext>
            </a:extLst>
          </p:cNvPr>
          <p:cNvSpPr>
            <a:spLocks noGrp="1"/>
          </p:cNvSpPr>
          <p:nvPr>
            <p:ph idx="1"/>
          </p:nvPr>
        </p:nvSpPr>
        <p:spPr>
          <a:xfrm>
            <a:off x="381000" y="4900450"/>
            <a:ext cx="11404600" cy="1576550"/>
          </a:xfrm>
        </p:spPr>
        <p:txBody>
          <a:bodyPr/>
          <a:lstStyle/>
          <a:p>
            <a:r>
              <a:rPr lang="nl-NL" sz="2800"/>
              <a:t>Key features of Timeloop and ZigZag:</a:t>
            </a:r>
          </a:p>
          <a:p>
            <a:pPr marL="727075" lvl="1" indent="-457200"/>
            <a:r>
              <a:rPr lang="nl-NL" sz="2400"/>
              <a:t>Expressive: generic, template-based hardware model</a:t>
            </a:r>
          </a:p>
          <a:p>
            <a:pPr marL="727075" lvl="1" indent="-457200"/>
            <a:r>
              <a:rPr lang="nl-NL" sz="2400"/>
              <a:t>Fast: faster than native execution</a:t>
            </a:r>
          </a:p>
          <a:p>
            <a:pPr marL="727075" lvl="1" indent="-457200"/>
            <a:r>
              <a:rPr lang="nl-NL" sz="2400"/>
              <a:t>Accurate: validated against design-specific models</a:t>
            </a:r>
          </a:p>
        </p:txBody>
      </p:sp>
      <p:sp>
        <p:nvSpPr>
          <p:cNvPr id="2" name="Date Placeholder 1">
            <a:extLst>
              <a:ext uri="{FF2B5EF4-FFF2-40B4-BE49-F238E27FC236}">
                <a16:creationId xmlns:a16="http://schemas.microsoft.com/office/drawing/2014/main" id="{B81FD111-602E-43D4-B9B1-FE56A259F339}"/>
              </a:ext>
            </a:extLst>
          </p:cNvPr>
          <p:cNvSpPr>
            <a:spLocks noGrp="1"/>
          </p:cNvSpPr>
          <p:nvPr>
            <p:ph type="dt" sz="half" idx="10"/>
          </p:nvPr>
        </p:nvSpPr>
        <p:spPr/>
        <p:txBody>
          <a:bodyPr/>
          <a:lstStyle/>
          <a:p>
            <a:pPr>
              <a:defRPr/>
            </a:pPr>
            <a:r>
              <a:rPr lang="en-US"/>
              <a:t>IA 5LIL0</a:t>
            </a:r>
          </a:p>
        </p:txBody>
      </p:sp>
      <p:sp>
        <p:nvSpPr>
          <p:cNvPr id="3" name="Slide Number Placeholder 2">
            <a:extLst>
              <a:ext uri="{FF2B5EF4-FFF2-40B4-BE49-F238E27FC236}">
                <a16:creationId xmlns:a16="http://schemas.microsoft.com/office/drawing/2014/main" id="{B7DD361C-4716-4313-8E37-69B643D7710D}"/>
              </a:ext>
            </a:extLst>
          </p:cNvPr>
          <p:cNvSpPr>
            <a:spLocks noGrp="1"/>
          </p:cNvSpPr>
          <p:nvPr>
            <p:ph type="sldNum" sz="quarter" idx="12"/>
          </p:nvPr>
        </p:nvSpPr>
        <p:spPr/>
        <p:txBody>
          <a:bodyPr/>
          <a:lstStyle/>
          <a:p>
            <a:pPr>
              <a:defRPr/>
            </a:pPr>
            <a:fld id="{C084336B-20D1-45C1-B051-DBFD0EF58A0F}" type="slidenum">
              <a:rPr lang="en-US" smtClean="0"/>
              <a:pPr>
                <a:defRPr/>
              </a:pPr>
              <a:t>108</a:t>
            </a:fld>
            <a:endParaRPr lang="en-US"/>
          </a:p>
        </p:txBody>
      </p:sp>
      <p:grpSp>
        <p:nvGrpSpPr>
          <p:cNvPr id="45" name="Group 44">
            <a:extLst>
              <a:ext uri="{FF2B5EF4-FFF2-40B4-BE49-F238E27FC236}">
                <a16:creationId xmlns:a16="http://schemas.microsoft.com/office/drawing/2014/main" id="{3BE2B45E-73B2-4FA3-983A-B5B001FD7935}"/>
              </a:ext>
            </a:extLst>
          </p:cNvPr>
          <p:cNvGrpSpPr/>
          <p:nvPr/>
        </p:nvGrpSpPr>
        <p:grpSpPr>
          <a:xfrm>
            <a:off x="457200" y="1272921"/>
            <a:ext cx="11125200" cy="3475129"/>
            <a:chOff x="658368" y="1604363"/>
            <a:chExt cx="10637520" cy="3475129"/>
          </a:xfrm>
        </p:grpSpPr>
        <p:grpSp>
          <p:nvGrpSpPr>
            <p:cNvPr id="46" name="Groep 94">
              <a:extLst>
                <a:ext uri="{FF2B5EF4-FFF2-40B4-BE49-F238E27FC236}">
                  <a16:creationId xmlns:a16="http://schemas.microsoft.com/office/drawing/2014/main" id="{939FAB64-E017-4459-90A5-48F3E766BA8D}"/>
                </a:ext>
              </a:extLst>
            </p:cNvPr>
            <p:cNvGrpSpPr/>
            <p:nvPr/>
          </p:nvGrpSpPr>
          <p:grpSpPr>
            <a:xfrm>
              <a:off x="2608326" y="2518557"/>
              <a:ext cx="3160776" cy="1728478"/>
              <a:chOff x="2112264" y="2779514"/>
              <a:chExt cx="3160776" cy="1728478"/>
            </a:xfrm>
          </p:grpSpPr>
          <p:grpSp>
            <p:nvGrpSpPr>
              <p:cNvPr id="71" name="Groep 12">
                <a:extLst>
                  <a:ext uri="{FF2B5EF4-FFF2-40B4-BE49-F238E27FC236}">
                    <a16:creationId xmlns:a16="http://schemas.microsoft.com/office/drawing/2014/main" id="{F06EF7FC-FF23-4AEE-9060-D5A4DE8DA94F}"/>
                  </a:ext>
                </a:extLst>
              </p:cNvPr>
              <p:cNvGrpSpPr/>
              <p:nvPr/>
            </p:nvGrpSpPr>
            <p:grpSpPr>
              <a:xfrm>
                <a:off x="2112264" y="2880360"/>
                <a:ext cx="1627632" cy="1627632"/>
                <a:chOff x="2112264" y="2880360"/>
                <a:chExt cx="1627632" cy="1627632"/>
              </a:xfrm>
            </p:grpSpPr>
            <p:sp>
              <p:nvSpPr>
                <p:cNvPr id="76" name="Rechthoek 5">
                  <a:extLst>
                    <a:ext uri="{FF2B5EF4-FFF2-40B4-BE49-F238E27FC236}">
                      <a16:creationId xmlns:a16="http://schemas.microsoft.com/office/drawing/2014/main" id="{6A25AF27-2EF4-4A5F-A7AC-B70545AF525F}"/>
                    </a:ext>
                  </a:extLst>
                </p:cNvPr>
                <p:cNvSpPr/>
                <p:nvPr/>
              </p:nvSpPr>
              <p:spPr>
                <a:xfrm>
                  <a:off x="2112264" y="2880360"/>
                  <a:ext cx="1627632" cy="1627632"/>
                </a:xfrm>
                <a:prstGeom prst="rect">
                  <a:avLst/>
                </a:prstGeom>
                <a:solidFill>
                  <a:sysClr val="window" lastClr="FFFFFF"/>
                </a:solidFill>
                <a:ln w="12700" cap="flat" cmpd="sng" algn="ctr">
                  <a:solidFill>
                    <a:srgbClr val="101073"/>
                  </a:solidFill>
                  <a:prstDash val="solid"/>
                  <a:miter lim="800000"/>
                </a:ln>
                <a:effectLst/>
              </p:spPr>
              <p:txBody>
                <a:bodyPr rtlCol="0" anchor="t"/>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800" b="0" i="0" u="none" strike="noStrike" kern="0" cap="none" spc="0" normalizeH="0" baseline="0" noProof="0" dirty="0">
                      <a:ln>
                        <a:noFill/>
                      </a:ln>
                      <a:solidFill>
                        <a:srgbClr val="101073"/>
                      </a:solidFill>
                      <a:effectLst/>
                      <a:uLnTx/>
                      <a:uFillTx/>
                      <a:latin typeface="Calibri" panose="020F0502020204030204"/>
                      <a:ea typeface="+mn-ea"/>
                      <a:cs typeface="+mn-cs"/>
                    </a:rPr>
                    <a:t>Search </a:t>
                  </a:r>
                  <a:r>
                    <a:rPr kumimoji="0" lang="nl-NL" sz="1800" b="0" i="0" u="none" strike="noStrike" kern="0" cap="none" spc="0" normalizeH="0" baseline="0" noProof="0" dirty="0" err="1">
                      <a:ln>
                        <a:noFill/>
                      </a:ln>
                      <a:solidFill>
                        <a:srgbClr val="101073"/>
                      </a:solidFill>
                      <a:effectLst/>
                      <a:uLnTx/>
                      <a:uFillTx/>
                      <a:latin typeface="Calibri" panose="020F0502020204030204"/>
                      <a:ea typeface="+mn-ea"/>
                      <a:cs typeface="+mn-cs"/>
                    </a:rPr>
                    <a:t>space</a:t>
                  </a:r>
                  <a:endParaRPr kumimoji="0" lang="en-US" sz="1800" b="0" i="0" u="none" strike="noStrike" kern="0" cap="none" spc="0" normalizeH="0" baseline="0" noProof="0" dirty="0">
                    <a:ln>
                      <a:noFill/>
                    </a:ln>
                    <a:solidFill>
                      <a:srgbClr val="101073"/>
                    </a:solidFill>
                    <a:effectLst/>
                    <a:uLnTx/>
                    <a:uFillTx/>
                    <a:latin typeface="Calibri" panose="020F0502020204030204"/>
                    <a:ea typeface="+mn-ea"/>
                    <a:cs typeface="+mn-cs"/>
                  </a:endParaRPr>
                </a:p>
              </p:txBody>
            </p:sp>
            <p:sp>
              <p:nvSpPr>
                <p:cNvPr id="77" name="Rechthoek 6">
                  <a:extLst>
                    <a:ext uri="{FF2B5EF4-FFF2-40B4-BE49-F238E27FC236}">
                      <a16:creationId xmlns:a16="http://schemas.microsoft.com/office/drawing/2014/main" id="{3BA8C67B-2AD1-4C8A-BB19-4BF46C6B917D}"/>
                    </a:ext>
                  </a:extLst>
                </p:cNvPr>
                <p:cNvSpPr/>
                <p:nvPr/>
              </p:nvSpPr>
              <p:spPr>
                <a:xfrm>
                  <a:off x="2209800" y="3429000"/>
                  <a:ext cx="313944" cy="313944"/>
                </a:xfrm>
                <a:prstGeom prst="rect">
                  <a:avLst/>
                </a:prstGeom>
                <a:solidFill>
                  <a:sysClr val="window" lastClr="FFFFFF"/>
                </a:solidFill>
                <a:ln w="12700" cap="flat" cmpd="sng" algn="ctr">
                  <a:solidFill>
                    <a:srgbClr val="101073"/>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101073"/>
                    </a:solidFill>
                    <a:effectLst/>
                    <a:uLnTx/>
                    <a:uFillTx/>
                    <a:latin typeface="Calibri" panose="020F0502020204030204"/>
                    <a:ea typeface="+mn-ea"/>
                    <a:cs typeface="+mn-cs"/>
                  </a:endParaRPr>
                </a:p>
              </p:txBody>
            </p:sp>
            <p:sp>
              <p:nvSpPr>
                <p:cNvPr id="78" name="Rechthoek 7">
                  <a:extLst>
                    <a:ext uri="{FF2B5EF4-FFF2-40B4-BE49-F238E27FC236}">
                      <a16:creationId xmlns:a16="http://schemas.microsoft.com/office/drawing/2014/main" id="{CC1E9A65-081E-46F5-B84B-54BE57E403FA}"/>
                    </a:ext>
                  </a:extLst>
                </p:cNvPr>
                <p:cNvSpPr/>
                <p:nvPr/>
              </p:nvSpPr>
              <p:spPr>
                <a:xfrm>
                  <a:off x="2660904" y="3272028"/>
                  <a:ext cx="313944" cy="313944"/>
                </a:xfrm>
                <a:prstGeom prst="rect">
                  <a:avLst/>
                </a:prstGeom>
                <a:solidFill>
                  <a:sysClr val="window" lastClr="FFFFFF"/>
                </a:solidFill>
                <a:ln w="12700" cap="flat" cmpd="sng" algn="ctr">
                  <a:solidFill>
                    <a:srgbClr val="101073"/>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101073"/>
                    </a:solidFill>
                    <a:effectLst/>
                    <a:uLnTx/>
                    <a:uFillTx/>
                    <a:latin typeface="Calibri" panose="020F0502020204030204"/>
                    <a:ea typeface="+mn-ea"/>
                    <a:cs typeface="+mn-cs"/>
                  </a:endParaRPr>
                </a:p>
              </p:txBody>
            </p:sp>
            <p:sp>
              <p:nvSpPr>
                <p:cNvPr id="79" name="Rechthoek 8">
                  <a:extLst>
                    <a:ext uri="{FF2B5EF4-FFF2-40B4-BE49-F238E27FC236}">
                      <a16:creationId xmlns:a16="http://schemas.microsoft.com/office/drawing/2014/main" id="{B7071DAE-6B6E-4DE9-94A0-B0B98C533D03}"/>
                    </a:ext>
                  </a:extLst>
                </p:cNvPr>
                <p:cNvSpPr/>
                <p:nvPr/>
              </p:nvSpPr>
              <p:spPr>
                <a:xfrm>
                  <a:off x="2362200" y="3977640"/>
                  <a:ext cx="313944" cy="313944"/>
                </a:xfrm>
                <a:prstGeom prst="rect">
                  <a:avLst/>
                </a:prstGeom>
                <a:solidFill>
                  <a:sysClr val="window" lastClr="FFFFFF"/>
                </a:solidFill>
                <a:ln w="12700" cap="flat" cmpd="sng" algn="ctr">
                  <a:solidFill>
                    <a:srgbClr val="101073"/>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101073"/>
                    </a:solidFill>
                    <a:effectLst/>
                    <a:uLnTx/>
                    <a:uFillTx/>
                    <a:latin typeface="Calibri" panose="020F0502020204030204"/>
                    <a:ea typeface="+mn-ea"/>
                    <a:cs typeface="+mn-cs"/>
                  </a:endParaRPr>
                </a:p>
              </p:txBody>
            </p:sp>
            <p:sp>
              <p:nvSpPr>
                <p:cNvPr id="80" name="Rechthoek 9">
                  <a:extLst>
                    <a:ext uri="{FF2B5EF4-FFF2-40B4-BE49-F238E27FC236}">
                      <a16:creationId xmlns:a16="http://schemas.microsoft.com/office/drawing/2014/main" id="{A0C28A4D-7616-49FD-BF39-68095D989967}"/>
                    </a:ext>
                  </a:extLst>
                </p:cNvPr>
                <p:cNvSpPr/>
                <p:nvPr/>
              </p:nvSpPr>
              <p:spPr>
                <a:xfrm>
                  <a:off x="2833116" y="3697986"/>
                  <a:ext cx="313944" cy="313944"/>
                </a:xfrm>
                <a:prstGeom prst="rect">
                  <a:avLst/>
                </a:prstGeom>
                <a:solidFill>
                  <a:sysClr val="window" lastClr="FFFFFF"/>
                </a:solidFill>
                <a:ln w="12700" cap="flat" cmpd="sng" algn="ctr">
                  <a:solidFill>
                    <a:srgbClr val="101073"/>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101073"/>
                    </a:solidFill>
                    <a:effectLst/>
                    <a:uLnTx/>
                    <a:uFillTx/>
                    <a:latin typeface="Calibri" panose="020F0502020204030204"/>
                    <a:ea typeface="+mn-ea"/>
                    <a:cs typeface="+mn-cs"/>
                  </a:endParaRPr>
                </a:p>
              </p:txBody>
            </p:sp>
            <p:sp>
              <p:nvSpPr>
                <p:cNvPr id="81" name="Rechthoek 10">
                  <a:extLst>
                    <a:ext uri="{FF2B5EF4-FFF2-40B4-BE49-F238E27FC236}">
                      <a16:creationId xmlns:a16="http://schemas.microsoft.com/office/drawing/2014/main" id="{B3B11871-3C1F-449E-9E95-DA3C8FC84A72}"/>
                    </a:ext>
                  </a:extLst>
                </p:cNvPr>
                <p:cNvSpPr/>
                <p:nvPr/>
              </p:nvSpPr>
              <p:spPr>
                <a:xfrm>
                  <a:off x="3184398" y="4099560"/>
                  <a:ext cx="313944" cy="313944"/>
                </a:xfrm>
                <a:prstGeom prst="rect">
                  <a:avLst/>
                </a:prstGeom>
                <a:solidFill>
                  <a:sysClr val="window" lastClr="FFFFFF"/>
                </a:solidFill>
                <a:ln w="12700" cap="flat" cmpd="sng" algn="ctr">
                  <a:solidFill>
                    <a:srgbClr val="101073"/>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101073"/>
                    </a:solidFill>
                    <a:effectLst/>
                    <a:uLnTx/>
                    <a:uFillTx/>
                    <a:latin typeface="Calibri" panose="020F0502020204030204"/>
                    <a:ea typeface="+mn-ea"/>
                    <a:cs typeface="+mn-cs"/>
                  </a:endParaRPr>
                </a:p>
              </p:txBody>
            </p:sp>
            <p:sp>
              <p:nvSpPr>
                <p:cNvPr id="82" name="Rechthoek 11">
                  <a:extLst>
                    <a:ext uri="{FF2B5EF4-FFF2-40B4-BE49-F238E27FC236}">
                      <a16:creationId xmlns:a16="http://schemas.microsoft.com/office/drawing/2014/main" id="{0E1DB381-40FE-4E9C-B4CE-8F54D0018DE1}"/>
                    </a:ext>
                  </a:extLst>
                </p:cNvPr>
                <p:cNvSpPr/>
                <p:nvPr/>
              </p:nvSpPr>
              <p:spPr>
                <a:xfrm>
                  <a:off x="3270504" y="3429000"/>
                  <a:ext cx="313944" cy="313944"/>
                </a:xfrm>
                <a:prstGeom prst="rect">
                  <a:avLst/>
                </a:prstGeom>
                <a:solidFill>
                  <a:sysClr val="window" lastClr="FFFFFF"/>
                </a:solidFill>
                <a:ln w="12700" cap="flat" cmpd="sng" algn="ctr">
                  <a:solidFill>
                    <a:srgbClr val="101073"/>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101073"/>
                    </a:solidFill>
                    <a:effectLst/>
                    <a:uLnTx/>
                    <a:uFillTx/>
                    <a:latin typeface="Calibri" panose="020F0502020204030204"/>
                    <a:ea typeface="+mn-ea"/>
                    <a:cs typeface="+mn-cs"/>
                  </a:endParaRPr>
                </a:p>
              </p:txBody>
            </p:sp>
          </p:grpSp>
          <p:sp>
            <p:nvSpPr>
              <p:cNvPr id="72" name="Rechthoek 13">
                <a:extLst>
                  <a:ext uri="{FF2B5EF4-FFF2-40B4-BE49-F238E27FC236}">
                    <a16:creationId xmlns:a16="http://schemas.microsoft.com/office/drawing/2014/main" id="{3E9EC1A3-2357-4341-8ED5-250C6812B545}"/>
                  </a:ext>
                </a:extLst>
              </p:cNvPr>
              <p:cNvSpPr/>
              <p:nvPr/>
            </p:nvSpPr>
            <p:spPr>
              <a:xfrm>
                <a:off x="4419600" y="3115056"/>
                <a:ext cx="664464" cy="664464"/>
              </a:xfrm>
              <a:prstGeom prst="rect">
                <a:avLst/>
              </a:prstGeom>
              <a:solidFill>
                <a:sysClr val="window" lastClr="FFFFFF"/>
              </a:solidFill>
              <a:ln w="12700" cap="flat" cmpd="sng" algn="ctr">
                <a:solidFill>
                  <a:srgbClr val="101073"/>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101073"/>
                  </a:solidFill>
                  <a:effectLst/>
                  <a:uLnTx/>
                  <a:uFillTx/>
                  <a:latin typeface="Calibri" panose="020F0502020204030204"/>
                  <a:ea typeface="+mn-ea"/>
                  <a:cs typeface="+mn-cs"/>
                </a:endParaRPr>
              </a:p>
            </p:txBody>
          </p:sp>
          <p:cxnSp>
            <p:nvCxnSpPr>
              <p:cNvPr id="73" name="Rechte verbindingslijn 15">
                <a:extLst>
                  <a:ext uri="{FF2B5EF4-FFF2-40B4-BE49-F238E27FC236}">
                    <a16:creationId xmlns:a16="http://schemas.microsoft.com/office/drawing/2014/main" id="{F4F86FDF-AA9B-4338-9EB1-8D5B0EF801E5}"/>
                  </a:ext>
                </a:extLst>
              </p:cNvPr>
              <p:cNvCxnSpPr/>
              <p:nvPr/>
            </p:nvCxnSpPr>
            <p:spPr>
              <a:xfrm flipV="1">
                <a:off x="3584448" y="3115056"/>
                <a:ext cx="835152" cy="313944"/>
              </a:xfrm>
              <a:prstGeom prst="line">
                <a:avLst/>
              </a:prstGeom>
              <a:noFill/>
              <a:ln w="9525" cap="flat" cmpd="sng" algn="ctr">
                <a:solidFill>
                  <a:srgbClr val="101073"/>
                </a:solidFill>
                <a:prstDash val="dash"/>
                <a:round/>
                <a:headEnd type="none" w="med" len="med"/>
                <a:tailEnd type="none" w="med" len="med"/>
              </a:ln>
              <a:effectLst/>
            </p:spPr>
          </p:cxnSp>
          <p:cxnSp>
            <p:nvCxnSpPr>
              <p:cNvPr id="74" name="Rechte verbindingslijn 16">
                <a:extLst>
                  <a:ext uri="{FF2B5EF4-FFF2-40B4-BE49-F238E27FC236}">
                    <a16:creationId xmlns:a16="http://schemas.microsoft.com/office/drawing/2014/main" id="{2D66021A-938D-4D05-BE31-9B037F7EAEC6}"/>
                  </a:ext>
                </a:extLst>
              </p:cNvPr>
              <p:cNvCxnSpPr>
                <a:cxnSpLocks/>
              </p:cNvCxnSpPr>
              <p:nvPr/>
            </p:nvCxnSpPr>
            <p:spPr>
              <a:xfrm>
                <a:off x="3584448" y="3742944"/>
                <a:ext cx="835152" cy="36576"/>
              </a:xfrm>
              <a:prstGeom prst="line">
                <a:avLst/>
              </a:prstGeom>
              <a:noFill/>
              <a:ln w="9525" cap="flat" cmpd="sng" algn="ctr">
                <a:solidFill>
                  <a:srgbClr val="101073"/>
                </a:solidFill>
                <a:prstDash val="dash"/>
                <a:round/>
                <a:headEnd type="none" w="med" len="med"/>
                <a:tailEnd type="none" w="med" len="med"/>
              </a:ln>
              <a:effectLst/>
            </p:spPr>
          </p:cxnSp>
          <p:sp>
            <p:nvSpPr>
              <p:cNvPr id="75" name="Tekstvak 19">
                <a:extLst>
                  <a:ext uri="{FF2B5EF4-FFF2-40B4-BE49-F238E27FC236}">
                    <a16:creationId xmlns:a16="http://schemas.microsoft.com/office/drawing/2014/main" id="{FDEDC2AF-1073-4215-A228-5858B0F01155}"/>
                  </a:ext>
                </a:extLst>
              </p:cNvPr>
              <p:cNvSpPr txBox="1"/>
              <p:nvPr/>
            </p:nvSpPr>
            <p:spPr>
              <a:xfrm>
                <a:off x="4253209" y="2779514"/>
                <a:ext cx="1019831" cy="36933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nl-NL" sz="1800" b="0" i="0" u="none" strike="noStrike" kern="0" cap="none" spc="0" normalizeH="0" baseline="0" noProof="0" dirty="0" err="1">
                    <a:ln>
                      <a:noFill/>
                    </a:ln>
                    <a:solidFill>
                      <a:srgbClr val="101073"/>
                    </a:solidFill>
                    <a:effectLst/>
                    <a:uLnTx/>
                    <a:uFillTx/>
                    <a:latin typeface="Calibri" panose="020F0502020204030204"/>
                  </a:rPr>
                  <a:t>Mapping</a:t>
                </a:r>
                <a:endParaRPr kumimoji="0" lang="en-US" sz="1800" b="0" i="0" u="none" strike="noStrike" kern="0" cap="none" spc="0" normalizeH="0" baseline="0" noProof="0" dirty="0">
                  <a:ln>
                    <a:noFill/>
                  </a:ln>
                  <a:solidFill>
                    <a:srgbClr val="101073"/>
                  </a:solidFill>
                  <a:effectLst/>
                  <a:uLnTx/>
                  <a:uFillTx/>
                  <a:latin typeface="Calibri" panose="020F0502020204030204"/>
                </a:endParaRPr>
              </a:p>
            </p:txBody>
          </p:sp>
        </p:grpSp>
        <p:sp>
          <p:nvSpPr>
            <p:cNvPr id="47" name="Rechthoek 28">
              <a:extLst>
                <a:ext uri="{FF2B5EF4-FFF2-40B4-BE49-F238E27FC236}">
                  <a16:creationId xmlns:a16="http://schemas.microsoft.com/office/drawing/2014/main" id="{1BE5A96E-3853-48E9-BB0E-B66CF7BCFB49}"/>
                </a:ext>
              </a:extLst>
            </p:cNvPr>
            <p:cNvSpPr/>
            <p:nvPr/>
          </p:nvSpPr>
          <p:spPr>
            <a:xfrm>
              <a:off x="5852160" y="2857119"/>
              <a:ext cx="1627632" cy="664464"/>
            </a:xfrm>
            <a:prstGeom prst="rect">
              <a:avLst/>
            </a:prstGeom>
            <a:solidFill>
              <a:srgbClr val="0092B5"/>
            </a:solidFill>
            <a:ln w="12700" cap="flat" cmpd="sng" algn="ctr">
              <a:solidFill>
                <a:srgbClr val="0092B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800" b="0" i="0" u="none" strike="noStrike" kern="0" cap="none" spc="0" normalizeH="0" baseline="0" noProof="0" dirty="0" err="1">
                  <a:ln>
                    <a:noFill/>
                  </a:ln>
                  <a:solidFill>
                    <a:prstClr val="white"/>
                  </a:solidFill>
                  <a:effectLst/>
                  <a:uLnTx/>
                  <a:uFillTx/>
                  <a:latin typeface="Calibri" panose="020F0502020204030204"/>
                  <a:ea typeface="+mn-ea"/>
                  <a:cs typeface="+mn-cs"/>
                </a:rPr>
                <a:t>Mapping</a:t>
              </a:r>
              <a:r>
                <a:rPr kumimoji="0" lang="nl-NL" sz="1800" b="0" i="0" u="none" strike="noStrike" kern="0" cap="none" spc="0" normalizeH="0" baseline="0" noProof="0" dirty="0">
                  <a:ln>
                    <a:noFill/>
                  </a:ln>
                  <a:solidFill>
                    <a:prstClr val="white"/>
                  </a:solidFill>
                  <a:effectLst/>
                  <a:uLnTx/>
                  <a:uFillTx/>
                  <a:latin typeface="Calibri" panose="020F0502020204030204"/>
                  <a:ea typeface="+mn-ea"/>
                  <a:cs typeface="+mn-cs"/>
                </a:rPr>
                <a:t> analysis model</a:t>
              </a: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48" name="Rechthoek 29">
              <a:extLst>
                <a:ext uri="{FF2B5EF4-FFF2-40B4-BE49-F238E27FC236}">
                  <a16:creationId xmlns:a16="http://schemas.microsoft.com/office/drawing/2014/main" id="{8D31AD63-DD5D-4F28-92D7-C202CDB952D4}"/>
                </a:ext>
              </a:extLst>
            </p:cNvPr>
            <p:cNvSpPr/>
            <p:nvPr/>
          </p:nvSpPr>
          <p:spPr>
            <a:xfrm>
              <a:off x="7775448" y="2857119"/>
              <a:ext cx="1627632" cy="664464"/>
            </a:xfrm>
            <a:prstGeom prst="rect">
              <a:avLst/>
            </a:prstGeom>
            <a:solidFill>
              <a:srgbClr val="0092B5"/>
            </a:solidFill>
            <a:ln w="12700" cap="flat" cmpd="sng" algn="ctr">
              <a:solidFill>
                <a:srgbClr val="0092B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800" b="0" i="0" u="none" strike="noStrike" kern="0" cap="none" spc="0" normalizeH="0" baseline="0" noProof="0" dirty="0" err="1">
                  <a:ln>
                    <a:noFill/>
                  </a:ln>
                  <a:solidFill>
                    <a:prstClr val="white"/>
                  </a:solidFill>
                  <a:effectLst/>
                  <a:uLnTx/>
                  <a:uFillTx/>
                  <a:latin typeface="Calibri" panose="020F0502020204030204"/>
                  <a:ea typeface="+mn-ea"/>
                  <a:cs typeface="+mn-cs"/>
                </a:rPr>
                <a:t>Cost</a:t>
              </a:r>
              <a:r>
                <a:rPr kumimoji="0" lang="nl-NL" sz="1800" b="0" i="0" u="none" strike="noStrike" kern="0" cap="none" spc="0" normalizeH="0" baseline="0" noProof="0" dirty="0">
                  <a:ln>
                    <a:noFill/>
                  </a:ln>
                  <a:solidFill>
                    <a:prstClr val="white"/>
                  </a:solidFill>
                  <a:effectLst/>
                  <a:uLnTx/>
                  <a:uFillTx/>
                  <a:latin typeface="Calibri" panose="020F0502020204030204"/>
                  <a:ea typeface="+mn-ea"/>
                  <a:cs typeface="+mn-cs"/>
                </a:rPr>
                <a:t> </a:t>
              </a:r>
              <a:r>
                <a:rPr kumimoji="0" lang="nl-NL" sz="1800" b="0" i="0" u="none" strike="noStrike" kern="0" cap="none" spc="0" normalizeH="0" baseline="0" noProof="0" dirty="0" err="1">
                  <a:ln>
                    <a:noFill/>
                  </a:ln>
                  <a:solidFill>
                    <a:prstClr val="white"/>
                  </a:solidFill>
                  <a:effectLst/>
                  <a:uLnTx/>
                  <a:uFillTx/>
                  <a:latin typeface="Calibri" panose="020F0502020204030204"/>
                  <a:ea typeface="+mn-ea"/>
                  <a:cs typeface="+mn-cs"/>
                </a:rPr>
                <a:t>estimator</a:t>
              </a: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49" name="Rechthoek 30">
              <a:extLst>
                <a:ext uri="{FF2B5EF4-FFF2-40B4-BE49-F238E27FC236}">
                  <a16:creationId xmlns:a16="http://schemas.microsoft.com/office/drawing/2014/main" id="{67D977E3-A2D6-4AD0-B5FA-F68BEFA3A2D3}"/>
                </a:ext>
              </a:extLst>
            </p:cNvPr>
            <p:cNvSpPr/>
            <p:nvPr/>
          </p:nvSpPr>
          <p:spPr>
            <a:xfrm>
              <a:off x="2608326" y="1605562"/>
              <a:ext cx="1627632" cy="664464"/>
            </a:xfrm>
            <a:prstGeom prst="rect">
              <a:avLst/>
            </a:prstGeom>
            <a:solidFill>
              <a:srgbClr val="0092B5"/>
            </a:solidFill>
            <a:ln w="12700" cap="flat" cmpd="sng" algn="ctr">
              <a:solidFill>
                <a:srgbClr val="0092B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800" b="0" i="0" u="none" strike="noStrike" kern="0" cap="none" spc="0" normalizeH="0" baseline="0" noProof="0" dirty="0">
                  <a:ln>
                    <a:noFill/>
                  </a:ln>
                  <a:solidFill>
                    <a:prstClr val="white"/>
                  </a:solidFill>
                  <a:effectLst/>
                  <a:uLnTx/>
                  <a:uFillTx/>
                  <a:latin typeface="Calibri" panose="020F0502020204030204"/>
                  <a:ea typeface="+mn-ea"/>
                  <a:cs typeface="+mn-cs"/>
                </a:rPr>
                <a:t>Search </a:t>
              </a:r>
              <a:r>
                <a:rPr kumimoji="0" lang="nl-NL" sz="1800" b="0" i="0" u="none" strike="noStrike" kern="0" cap="none" spc="0" normalizeH="0" baseline="0" noProof="0" dirty="0" err="1">
                  <a:ln>
                    <a:noFill/>
                  </a:ln>
                  <a:solidFill>
                    <a:prstClr val="white"/>
                  </a:solidFill>
                  <a:effectLst/>
                  <a:uLnTx/>
                  <a:uFillTx/>
                  <a:latin typeface="Calibri" panose="020F0502020204030204"/>
                  <a:ea typeface="+mn-ea"/>
                  <a:cs typeface="+mn-cs"/>
                </a:rPr>
                <a:t>space</a:t>
              </a:r>
              <a:r>
                <a:rPr kumimoji="0" lang="nl-NL" sz="1800" b="0" i="0" u="none" strike="noStrike" kern="0" cap="none" spc="0" normalizeH="0" baseline="0" noProof="0" dirty="0">
                  <a:ln>
                    <a:noFill/>
                  </a:ln>
                  <a:solidFill>
                    <a:prstClr val="white"/>
                  </a:solidFill>
                  <a:effectLst/>
                  <a:uLnTx/>
                  <a:uFillTx/>
                  <a:latin typeface="Calibri" panose="020F0502020204030204"/>
                  <a:ea typeface="+mn-ea"/>
                  <a:cs typeface="+mn-cs"/>
                </a:rPr>
                <a:t> </a:t>
              </a:r>
              <a:r>
                <a:rPr kumimoji="0" lang="nl-NL" sz="1800" b="0" i="0" u="none" strike="noStrike" kern="0" cap="none" spc="0" normalizeH="0" baseline="0" noProof="0" dirty="0" err="1">
                  <a:ln>
                    <a:noFill/>
                  </a:ln>
                  <a:solidFill>
                    <a:prstClr val="white"/>
                  </a:solidFill>
                  <a:effectLst/>
                  <a:uLnTx/>
                  <a:uFillTx/>
                  <a:latin typeface="Calibri" panose="020F0502020204030204"/>
                  <a:ea typeface="+mn-ea"/>
                  <a:cs typeface="+mn-cs"/>
                </a:rPr>
                <a:t>constructor</a:t>
              </a: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50" name="Rechthoek 31">
              <a:extLst>
                <a:ext uri="{FF2B5EF4-FFF2-40B4-BE49-F238E27FC236}">
                  <a16:creationId xmlns:a16="http://schemas.microsoft.com/office/drawing/2014/main" id="{B1B8B04B-B4D5-4055-82D5-749F175F7BC6}"/>
                </a:ext>
              </a:extLst>
            </p:cNvPr>
            <p:cNvSpPr/>
            <p:nvPr/>
          </p:nvSpPr>
          <p:spPr>
            <a:xfrm>
              <a:off x="3649980" y="4415028"/>
              <a:ext cx="1627632" cy="664464"/>
            </a:xfrm>
            <a:prstGeom prst="rect">
              <a:avLst/>
            </a:prstGeom>
            <a:solidFill>
              <a:srgbClr val="0092B5"/>
            </a:solidFill>
            <a:ln w="12700" cap="flat" cmpd="sng" algn="ctr">
              <a:solidFill>
                <a:srgbClr val="0092B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800" b="0" i="0" u="none" strike="noStrike" kern="0" cap="none" spc="0" normalizeH="0" baseline="0" noProof="0" dirty="0">
                  <a:ln>
                    <a:noFill/>
                  </a:ln>
                  <a:solidFill>
                    <a:prstClr val="white"/>
                  </a:solidFill>
                  <a:effectLst/>
                  <a:uLnTx/>
                  <a:uFillTx/>
                  <a:latin typeface="Calibri" panose="020F0502020204030204"/>
                  <a:ea typeface="+mn-ea"/>
                  <a:cs typeface="+mn-cs"/>
                </a:rPr>
                <a:t>Search </a:t>
              </a:r>
              <a:r>
                <a:rPr kumimoji="0" lang="nl-NL" sz="1800" b="0" i="0" u="none" strike="noStrike" kern="0" cap="none" spc="0" normalizeH="0" baseline="0" noProof="0" dirty="0" err="1">
                  <a:ln>
                    <a:noFill/>
                  </a:ln>
                  <a:solidFill>
                    <a:prstClr val="white"/>
                  </a:solidFill>
                  <a:effectLst/>
                  <a:uLnTx/>
                  <a:uFillTx/>
                  <a:latin typeface="Calibri" panose="020F0502020204030204"/>
                  <a:ea typeface="+mn-ea"/>
                  <a:cs typeface="+mn-cs"/>
                </a:rPr>
                <a:t>strategy</a:t>
              </a:r>
              <a:endParaRPr kumimoji="0" lang="nl-NL" sz="1800" b="0" i="0" u="none" strike="noStrike" kern="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200" b="0" i="0" u="none" strike="noStrike" kern="0" cap="none" spc="0" normalizeH="0" baseline="0" noProof="0" dirty="0">
                  <a:ln>
                    <a:noFill/>
                  </a:ln>
                  <a:solidFill>
                    <a:srgbClr val="9E9EB1"/>
                  </a:solidFill>
                  <a:effectLst/>
                  <a:uLnTx/>
                  <a:uFillTx/>
                  <a:latin typeface="Calibri" panose="020F0502020204030204"/>
                  <a:ea typeface="+mn-ea"/>
                  <a:cs typeface="+mn-cs"/>
                </a:rPr>
                <a:t>(e.g. </a:t>
              </a:r>
              <a:r>
                <a:rPr kumimoji="0" lang="nl-NL" sz="1200" b="0" i="0" u="none" strike="noStrike" kern="0" cap="none" spc="0" normalizeH="0" baseline="0" noProof="0" dirty="0" err="1">
                  <a:ln>
                    <a:noFill/>
                  </a:ln>
                  <a:solidFill>
                    <a:srgbClr val="9E9EB1"/>
                  </a:solidFill>
                  <a:effectLst/>
                  <a:uLnTx/>
                  <a:uFillTx/>
                  <a:latin typeface="Calibri" panose="020F0502020204030204"/>
                  <a:ea typeface="+mn-ea"/>
                  <a:cs typeface="+mn-cs"/>
                </a:rPr>
                <a:t>exhaustive</a:t>
              </a:r>
              <a:r>
                <a:rPr kumimoji="0" lang="nl-NL" sz="1200" b="0" i="0" u="none" strike="noStrike" kern="0" cap="none" spc="0" normalizeH="0" baseline="0" noProof="0" dirty="0">
                  <a:ln>
                    <a:noFill/>
                  </a:ln>
                  <a:solidFill>
                    <a:srgbClr val="9E9EB1"/>
                  </a:solidFill>
                  <a:effectLst/>
                  <a:uLnTx/>
                  <a:uFillTx/>
                  <a:latin typeface="Calibri" panose="020F0502020204030204"/>
                  <a:ea typeface="+mn-ea"/>
                  <a:cs typeface="+mn-cs"/>
                </a:rPr>
                <a:t>)</a:t>
              </a:r>
              <a:endParaRPr kumimoji="0" lang="en-US" sz="1200" b="0" i="0" u="none" strike="noStrike" kern="0" cap="none" spc="0" normalizeH="0" baseline="0" noProof="0" dirty="0">
                <a:ln>
                  <a:noFill/>
                </a:ln>
                <a:solidFill>
                  <a:srgbClr val="9E9EB1"/>
                </a:solidFill>
                <a:effectLst/>
                <a:uLnTx/>
                <a:uFillTx/>
                <a:latin typeface="Calibri" panose="020F0502020204030204"/>
                <a:ea typeface="+mn-ea"/>
                <a:cs typeface="+mn-cs"/>
              </a:endParaRPr>
            </a:p>
          </p:txBody>
        </p:sp>
        <p:sp>
          <p:nvSpPr>
            <p:cNvPr id="51" name="Rechthoek 32">
              <a:extLst>
                <a:ext uri="{FF2B5EF4-FFF2-40B4-BE49-F238E27FC236}">
                  <a16:creationId xmlns:a16="http://schemas.microsoft.com/office/drawing/2014/main" id="{50CDB746-5C3D-4C0C-9529-BAB595714A97}"/>
                </a:ext>
              </a:extLst>
            </p:cNvPr>
            <p:cNvSpPr/>
            <p:nvPr/>
          </p:nvSpPr>
          <p:spPr>
            <a:xfrm>
              <a:off x="658368" y="1604363"/>
              <a:ext cx="1362456" cy="495922"/>
            </a:xfrm>
            <a:prstGeom prst="rect">
              <a:avLst/>
            </a:prstGeom>
            <a:solidFill>
              <a:sysClr val="window" lastClr="FFFFFF"/>
            </a:solidFill>
            <a:ln w="12700" cap="flat" cmpd="sng" algn="ctr">
              <a:solidFill>
                <a:srgbClr val="101073"/>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800" b="0" i="0" u="none" strike="noStrike" kern="0" cap="none" spc="0" normalizeH="0" baseline="0" noProof="0" dirty="0" err="1">
                  <a:ln>
                    <a:noFill/>
                  </a:ln>
                  <a:solidFill>
                    <a:srgbClr val="101073"/>
                  </a:solidFill>
                  <a:effectLst/>
                  <a:uLnTx/>
                  <a:uFillTx/>
                  <a:latin typeface="Calibri" panose="020F0502020204030204"/>
                  <a:ea typeface="+mn-ea"/>
                  <a:cs typeface="+mn-cs"/>
                </a:rPr>
                <a:t>Workload</a:t>
              </a:r>
              <a:endParaRPr kumimoji="0" lang="nl-NL" sz="1800" b="0" i="0" u="none" strike="noStrike" kern="0" cap="none" spc="0" normalizeH="0" baseline="0" noProof="0" dirty="0">
                <a:ln>
                  <a:noFill/>
                </a:ln>
                <a:solidFill>
                  <a:srgbClr val="101073"/>
                </a:solidFill>
                <a:effectLst/>
                <a:uLnTx/>
                <a:uFillTx/>
                <a:latin typeface="Calibri" panose="020F0502020204030204"/>
                <a:ea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200" b="0" i="0" u="none" strike="noStrike" kern="0" cap="none" spc="0" normalizeH="0" baseline="0" noProof="0" dirty="0">
                  <a:ln>
                    <a:noFill/>
                  </a:ln>
                  <a:solidFill>
                    <a:srgbClr val="9E9EB1"/>
                  </a:solidFill>
                  <a:effectLst/>
                  <a:uLnTx/>
                  <a:uFillTx/>
                  <a:latin typeface="Calibri" panose="020F0502020204030204"/>
                  <a:ea typeface="+mn-ea"/>
                  <a:cs typeface="+mn-cs"/>
                </a:rPr>
                <a:t>(e.g. Conv2D, FC)</a:t>
              </a:r>
              <a:endParaRPr kumimoji="0" lang="en-US" sz="1200" b="0" i="0" u="none" strike="noStrike" kern="0" cap="none" spc="0" normalizeH="0" baseline="0" noProof="0" dirty="0">
                <a:ln>
                  <a:noFill/>
                </a:ln>
                <a:solidFill>
                  <a:srgbClr val="9E9EB1"/>
                </a:solidFill>
                <a:effectLst/>
                <a:uLnTx/>
                <a:uFillTx/>
                <a:latin typeface="Calibri" panose="020F0502020204030204"/>
                <a:ea typeface="+mn-ea"/>
                <a:cs typeface="+mn-cs"/>
              </a:endParaRPr>
            </a:p>
          </p:txBody>
        </p:sp>
        <p:sp>
          <p:nvSpPr>
            <p:cNvPr id="52" name="Rechthoek 33">
              <a:extLst>
                <a:ext uri="{FF2B5EF4-FFF2-40B4-BE49-F238E27FC236}">
                  <a16:creationId xmlns:a16="http://schemas.microsoft.com/office/drawing/2014/main" id="{E4FD3B66-606B-4077-87A9-42F3521CA7F3}"/>
                </a:ext>
              </a:extLst>
            </p:cNvPr>
            <p:cNvSpPr/>
            <p:nvPr/>
          </p:nvSpPr>
          <p:spPr>
            <a:xfrm>
              <a:off x="658368" y="2283899"/>
              <a:ext cx="1362456" cy="495922"/>
            </a:xfrm>
            <a:prstGeom prst="rect">
              <a:avLst/>
            </a:prstGeom>
            <a:solidFill>
              <a:sysClr val="window" lastClr="FFFFFF"/>
            </a:solidFill>
            <a:ln w="12700" cap="flat" cmpd="sng" algn="ctr">
              <a:solidFill>
                <a:srgbClr val="101073"/>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800" b="0" i="0" u="none" strike="noStrike" kern="0" cap="none" spc="0" normalizeH="0" baseline="0" noProof="0" dirty="0">
                  <a:ln>
                    <a:noFill/>
                  </a:ln>
                  <a:solidFill>
                    <a:srgbClr val="101073"/>
                  </a:solidFill>
                  <a:effectLst/>
                  <a:uLnTx/>
                  <a:uFillTx/>
                  <a:latin typeface="Calibri" panose="020F0502020204030204"/>
                  <a:ea typeface="+mn-ea"/>
                  <a:cs typeface="+mn-cs"/>
                </a:rPr>
                <a:t>Architecture</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200" b="0" i="0" u="none" strike="noStrike" kern="0" cap="none" spc="0" normalizeH="0" baseline="0" noProof="0" dirty="0">
                  <a:ln>
                    <a:noFill/>
                  </a:ln>
                  <a:solidFill>
                    <a:srgbClr val="9E9EB1"/>
                  </a:solidFill>
                  <a:effectLst/>
                  <a:uLnTx/>
                  <a:uFillTx/>
                  <a:latin typeface="Calibri" panose="020F0502020204030204"/>
                  <a:ea typeface="+mn-ea"/>
                  <a:cs typeface="+mn-cs"/>
                </a:rPr>
                <a:t>(e.g. </a:t>
              </a:r>
              <a:r>
                <a:rPr kumimoji="0" lang="nl-NL" sz="1200" b="0" i="0" u="none" strike="noStrike" kern="0" cap="none" spc="0" normalizeH="0" baseline="0" noProof="0" dirty="0" err="1">
                  <a:ln>
                    <a:noFill/>
                  </a:ln>
                  <a:solidFill>
                    <a:srgbClr val="9E9EB1"/>
                  </a:solidFill>
                  <a:effectLst/>
                  <a:uLnTx/>
                  <a:uFillTx/>
                  <a:latin typeface="Calibri" panose="020F0502020204030204"/>
                  <a:ea typeface="+mn-ea"/>
                  <a:cs typeface="+mn-cs"/>
                </a:rPr>
                <a:t>Eyeriss</a:t>
              </a:r>
              <a:r>
                <a:rPr kumimoji="0" lang="nl-NL" sz="1200" b="0" i="0" u="none" strike="noStrike" kern="0" cap="none" spc="0" normalizeH="0" baseline="0" noProof="0" dirty="0">
                  <a:ln>
                    <a:noFill/>
                  </a:ln>
                  <a:solidFill>
                    <a:srgbClr val="9E9EB1"/>
                  </a:solidFill>
                  <a:effectLst/>
                  <a:uLnTx/>
                  <a:uFillTx/>
                  <a:latin typeface="Calibri" panose="020F0502020204030204"/>
                  <a:ea typeface="+mn-ea"/>
                  <a:cs typeface="+mn-cs"/>
                </a:rPr>
                <a:t>)</a:t>
              </a:r>
              <a:endParaRPr kumimoji="0" lang="en-US" sz="1200" b="0" i="0" u="none" strike="noStrike" kern="0" cap="none" spc="0" normalizeH="0" baseline="0" noProof="0" dirty="0">
                <a:ln>
                  <a:noFill/>
                </a:ln>
                <a:solidFill>
                  <a:srgbClr val="9E9EB1"/>
                </a:solidFill>
                <a:effectLst/>
                <a:uLnTx/>
                <a:uFillTx/>
                <a:latin typeface="Calibri" panose="020F0502020204030204"/>
                <a:ea typeface="+mn-ea"/>
                <a:cs typeface="+mn-cs"/>
              </a:endParaRPr>
            </a:p>
          </p:txBody>
        </p:sp>
        <p:sp>
          <p:nvSpPr>
            <p:cNvPr id="53" name="Rechthoek 34">
              <a:extLst>
                <a:ext uri="{FF2B5EF4-FFF2-40B4-BE49-F238E27FC236}">
                  <a16:creationId xmlns:a16="http://schemas.microsoft.com/office/drawing/2014/main" id="{86D09458-4856-4876-B75D-7E8BBBE0F38B}"/>
                </a:ext>
              </a:extLst>
            </p:cNvPr>
            <p:cNvSpPr/>
            <p:nvPr/>
          </p:nvSpPr>
          <p:spPr>
            <a:xfrm>
              <a:off x="658368" y="2963435"/>
              <a:ext cx="1362456" cy="495922"/>
            </a:xfrm>
            <a:prstGeom prst="rect">
              <a:avLst/>
            </a:prstGeom>
            <a:solidFill>
              <a:sysClr val="window" lastClr="FFFFFF"/>
            </a:solidFill>
            <a:ln w="12700" cap="flat" cmpd="sng" algn="ctr">
              <a:solidFill>
                <a:srgbClr val="101073"/>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800" b="0" i="0" u="none" strike="noStrike" kern="0" cap="none" spc="0" normalizeH="0" baseline="0" noProof="0" dirty="0" err="1">
                  <a:ln>
                    <a:noFill/>
                  </a:ln>
                  <a:solidFill>
                    <a:srgbClr val="101073"/>
                  </a:solidFill>
                  <a:effectLst/>
                  <a:uLnTx/>
                  <a:uFillTx/>
                  <a:latin typeface="Calibri" panose="020F0502020204030204"/>
                  <a:ea typeface="+mn-ea"/>
                  <a:cs typeface="+mn-cs"/>
                </a:rPr>
                <a:t>Constraints</a:t>
              </a:r>
              <a:endParaRPr kumimoji="0" lang="nl-NL" sz="1800" b="0" i="0" u="none" strike="noStrike" kern="0" cap="none" spc="0" normalizeH="0" baseline="0" noProof="0" dirty="0">
                <a:ln>
                  <a:noFill/>
                </a:ln>
                <a:solidFill>
                  <a:srgbClr val="101073"/>
                </a:solidFill>
                <a:effectLst/>
                <a:uLnTx/>
                <a:uFillTx/>
                <a:latin typeface="Calibri" panose="020F0502020204030204"/>
                <a:ea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200" b="0" i="0" u="none" strike="noStrike" kern="0" cap="none" spc="0" normalizeH="0" baseline="0" noProof="0" dirty="0">
                  <a:ln>
                    <a:noFill/>
                  </a:ln>
                  <a:solidFill>
                    <a:srgbClr val="9E9EB1"/>
                  </a:solidFill>
                  <a:effectLst/>
                  <a:uLnTx/>
                  <a:uFillTx/>
                  <a:latin typeface="Calibri" panose="020F0502020204030204"/>
                  <a:ea typeface="+mn-ea"/>
                  <a:cs typeface="+mn-cs"/>
                </a:rPr>
                <a:t>(e.g. </a:t>
              </a:r>
              <a:r>
                <a:rPr kumimoji="0" lang="nl-NL" sz="1200" b="0" i="0" u="none" strike="noStrike" kern="0" cap="none" spc="0" normalizeH="0" baseline="0" noProof="0" dirty="0" err="1">
                  <a:ln>
                    <a:noFill/>
                  </a:ln>
                  <a:solidFill>
                    <a:srgbClr val="9E9EB1"/>
                  </a:solidFill>
                  <a:effectLst/>
                  <a:uLnTx/>
                  <a:uFillTx/>
                  <a:latin typeface="Calibri" panose="020F0502020204030204"/>
                  <a:ea typeface="+mn-ea"/>
                  <a:cs typeface="+mn-cs"/>
                </a:rPr>
                <a:t>tile</a:t>
              </a:r>
              <a:r>
                <a:rPr kumimoji="0" lang="nl-NL" sz="1200" b="0" i="0" u="none" strike="noStrike" kern="0" cap="none" spc="0" normalizeH="0" baseline="0" noProof="0" dirty="0">
                  <a:ln>
                    <a:noFill/>
                  </a:ln>
                  <a:solidFill>
                    <a:srgbClr val="9E9EB1"/>
                  </a:solidFill>
                  <a:effectLst/>
                  <a:uLnTx/>
                  <a:uFillTx/>
                  <a:latin typeface="Calibri" panose="020F0502020204030204"/>
                  <a:ea typeface="+mn-ea"/>
                  <a:cs typeface="+mn-cs"/>
                </a:rPr>
                <a:t> </a:t>
              </a:r>
              <a:r>
                <a:rPr kumimoji="0" lang="nl-NL" sz="1200" b="0" i="0" u="none" strike="noStrike" kern="0" cap="none" spc="0" normalizeH="0" baseline="0" noProof="0" dirty="0" err="1">
                  <a:ln>
                    <a:noFill/>
                  </a:ln>
                  <a:solidFill>
                    <a:srgbClr val="9E9EB1"/>
                  </a:solidFill>
                  <a:effectLst/>
                  <a:uLnTx/>
                  <a:uFillTx/>
                  <a:latin typeface="Calibri" panose="020F0502020204030204"/>
                  <a:ea typeface="+mn-ea"/>
                  <a:cs typeface="+mn-cs"/>
                </a:rPr>
                <a:t>size</a:t>
              </a:r>
              <a:r>
                <a:rPr kumimoji="0" lang="nl-NL" sz="1200" b="0" i="0" u="none" strike="noStrike" kern="0" cap="none" spc="0" normalizeH="0" baseline="0" noProof="0" dirty="0">
                  <a:ln>
                    <a:noFill/>
                  </a:ln>
                  <a:solidFill>
                    <a:srgbClr val="9E9EB1"/>
                  </a:solidFill>
                  <a:effectLst/>
                  <a:uLnTx/>
                  <a:uFillTx/>
                  <a:latin typeface="Calibri" panose="020F0502020204030204"/>
                  <a:ea typeface="+mn-ea"/>
                  <a:cs typeface="+mn-cs"/>
                </a:rPr>
                <a:t>)</a:t>
              </a:r>
              <a:endParaRPr kumimoji="0" lang="en-US" sz="1200" b="0" i="0" u="none" strike="noStrike" kern="0" cap="none" spc="0" normalizeH="0" baseline="0" noProof="0" dirty="0">
                <a:ln>
                  <a:noFill/>
                </a:ln>
                <a:solidFill>
                  <a:srgbClr val="9E9EB1"/>
                </a:solidFill>
                <a:effectLst/>
                <a:uLnTx/>
                <a:uFillTx/>
                <a:latin typeface="Calibri" panose="020F0502020204030204"/>
                <a:ea typeface="+mn-ea"/>
                <a:cs typeface="+mn-cs"/>
              </a:endParaRPr>
            </a:p>
          </p:txBody>
        </p:sp>
        <p:sp>
          <p:nvSpPr>
            <p:cNvPr id="54" name="Rechthoek 37">
              <a:extLst>
                <a:ext uri="{FF2B5EF4-FFF2-40B4-BE49-F238E27FC236}">
                  <a16:creationId xmlns:a16="http://schemas.microsoft.com/office/drawing/2014/main" id="{C871CA2A-EAE1-4544-93EE-FEE4A21AEDE8}"/>
                </a:ext>
              </a:extLst>
            </p:cNvPr>
            <p:cNvSpPr/>
            <p:nvPr/>
          </p:nvSpPr>
          <p:spPr>
            <a:xfrm>
              <a:off x="9825228" y="2333891"/>
              <a:ext cx="1470660" cy="369332"/>
            </a:xfrm>
            <a:prstGeom prst="rect">
              <a:avLst/>
            </a:prstGeom>
            <a:solidFill>
              <a:sysClr val="window" lastClr="FFFFFF"/>
            </a:solidFill>
            <a:ln w="12700" cap="flat" cmpd="sng" algn="ctr">
              <a:solidFill>
                <a:srgbClr val="101073"/>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800" b="0" i="0" u="none" strike="noStrike" kern="0" cap="none" spc="0" normalizeH="0" baseline="0" noProof="0" dirty="0">
                  <a:ln>
                    <a:noFill/>
                  </a:ln>
                  <a:solidFill>
                    <a:srgbClr val="101073"/>
                  </a:solidFill>
                  <a:effectLst/>
                  <a:uLnTx/>
                  <a:uFillTx/>
                  <a:latin typeface="Calibri" panose="020F0502020204030204"/>
                  <a:ea typeface="+mn-ea"/>
                  <a:cs typeface="+mn-cs"/>
                </a:rPr>
                <a:t>Energy</a:t>
              </a:r>
              <a:endParaRPr kumimoji="0" lang="en-US" sz="1800" b="0" i="0" u="none" strike="noStrike" kern="0" cap="none" spc="0" normalizeH="0" baseline="0" noProof="0" dirty="0">
                <a:ln>
                  <a:noFill/>
                </a:ln>
                <a:solidFill>
                  <a:srgbClr val="101073"/>
                </a:solidFill>
                <a:effectLst/>
                <a:uLnTx/>
                <a:uFillTx/>
                <a:latin typeface="Calibri" panose="020F0502020204030204"/>
                <a:ea typeface="+mn-ea"/>
                <a:cs typeface="+mn-cs"/>
              </a:endParaRPr>
            </a:p>
          </p:txBody>
        </p:sp>
        <p:sp>
          <p:nvSpPr>
            <p:cNvPr id="55" name="Rechthoek 38">
              <a:extLst>
                <a:ext uri="{FF2B5EF4-FFF2-40B4-BE49-F238E27FC236}">
                  <a16:creationId xmlns:a16="http://schemas.microsoft.com/office/drawing/2014/main" id="{37EAD22F-833D-4D98-B6FB-6BC194C11226}"/>
                </a:ext>
              </a:extLst>
            </p:cNvPr>
            <p:cNvSpPr/>
            <p:nvPr/>
          </p:nvSpPr>
          <p:spPr>
            <a:xfrm>
              <a:off x="9825228" y="3878612"/>
              <a:ext cx="1470660" cy="365125"/>
            </a:xfrm>
            <a:prstGeom prst="rect">
              <a:avLst/>
            </a:prstGeom>
            <a:solidFill>
              <a:sysClr val="window" lastClr="FFFFFF"/>
            </a:solidFill>
            <a:ln w="12700" cap="flat" cmpd="sng" algn="ctr">
              <a:solidFill>
                <a:srgbClr val="101073"/>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800" b="0" i="0" u="none" strike="noStrike" kern="0" cap="none" spc="0" normalizeH="0" baseline="0" noProof="0" dirty="0">
                  <a:ln>
                    <a:noFill/>
                  </a:ln>
                  <a:solidFill>
                    <a:srgbClr val="101073"/>
                  </a:solidFill>
                  <a:effectLst/>
                  <a:uLnTx/>
                  <a:uFillTx/>
                  <a:latin typeface="Calibri" panose="020F0502020204030204"/>
                  <a:ea typeface="+mn-ea"/>
                  <a:cs typeface="+mn-cs"/>
                </a:rPr>
                <a:t>Best </a:t>
              </a:r>
              <a:r>
                <a:rPr kumimoji="0" lang="nl-NL" sz="1800" b="0" i="0" u="none" strike="noStrike" kern="0" cap="none" spc="0" normalizeH="0" baseline="0" noProof="0" dirty="0" err="1">
                  <a:ln>
                    <a:noFill/>
                  </a:ln>
                  <a:solidFill>
                    <a:srgbClr val="101073"/>
                  </a:solidFill>
                  <a:effectLst/>
                  <a:uLnTx/>
                  <a:uFillTx/>
                  <a:latin typeface="Calibri" panose="020F0502020204030204"/>
                  <a:ea typeface="+mn-ea"/>
                  <a:cs typeface="+mn-cs"/>
                </a:rPr>
                <a:t>mapping</a:t>
              </a:r>
              <a:endParaRPr kumimoji="0" lang="en-US" sz="1800" b="0" i="0" u="none" strike="noStrike" kern="0" cap="none" spc="0" normalizeH="0" baseline="0" noProof="0" dirty="0">
                <a:ln>
                  <a:noFill/>
                </a:ln>
                <a:solidFill>
                  <a:srgbClr val="101073"/>
                </a:solidFill>
                <a:effectLst/>
                <a:uLnTx/>
                <a:uFillTx/>
                <a:latin typeface="Calibri" panose="020F0502020204030204"/>
                <a:ea typeface="+mn-ea"/>
                <a:cs typeface="+mn-cs"/>
              </a:endParaRPr>
            </a:p>
          </p:txBody>
        </p:sp>
        <p:sp>
          <p:nvSpPr>
            <p:cNvPr id="56" name="Rechthoek 40">
              <a:extLst>
                <a:ext uri="{FF2B5EF4-FFF2-40B4-BE49-F238E27FC236}">
                  <a16:creationId xmlns:a16="http://schemas.microsoft.com/office/drawing/2014/main" id="{663B8ECB-184F-4C66-8E3E-1ACBE52BDBAF}"/>
                </a:ext>
              </a:extLst>
            </p:cNvPr>
            <p:cNvSpPr/>
            <p:nvPr/>
          </p:nvSpPr>
          <p:spPr>
            <a:xfrm>
              <a:off x="7775448" y="4055245"/>
              <a:ext cx="1627632" cy="1017770"/>
            </a:xfrm>
            <a:prstGeom prst="rect">
              <a:avLst/>
            </a:prstGeom>
            <a:solidFill>
              <a:sysClr val="window" lastClr="FFFFFF"/>
            </a:solidFill>
            <a:ln w="12700" cap="flat" cmpd="sng" algn="ctr">
              <a:solidFill>
                <a:srgbClr val="101073"/>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800" b="0" i="0" u="none" strike="noStrike" kern="0" cap="none" spc="0" normalizeH="0" baseline="0" noProof="0" dirty="0">
                  <a:ln>
                    <a:noFill/>
                  </a:ln>
                  <a:solidFill>
                    <a:srgbClr val="101073"/>
                  </a:solidFill>
                  <a:effectLst/>
                  <a:uLnTx/>
                  <a:uFillTx/>
                  <a:latin typeface="Calibri" panose="020F0502020204030204"/>
                  <a:ea typeface="+mn-ea"/>
                  <a:cs typeface="+mn-cs"/>
                </a:rPr>
                <a:t>Technology </a:t>
              </a:r>
              <a:r>
                <a:rPr kumimoji="0" lang="nl-NL" sz="1800" b="0" i="0" u="none" strike="noStrike" kern="0" cap="none" spc="0" normalizeH="0" baseline="0" noProof="0" dirty="0" err="1">
                  <a:ln>
                    <a:noFill/>
                  </a:ln>
                  <a:solidFill>
                    <a:srgbClr val="101073"/>
                  </a:solidFill>
                  <a:effectLst/>
                  <a:uLnTx/>
                  <a:uFillTx/>
                  <a:latin typeface="Calibri" panose="020F0502020204030204"/>
                  <a:ea typeface="+mn-ea"/>
                  <a:cs typeface="+mn-cs"/>
                </a:rPr>
                <a:t>cost</a:t>
              </a:r>
              <a:r>
                <a:rPr kumimoji="0" lang="nl-NL" sz="1800" b="0" i="0" u="none" strike="noStrike" kern="0" cap="none" spc="0" normalizeH="0" baseline="0" noProof="0" dirty="0">
                  <a:ln>
                    <a:noFill/>
                  </a:ln>
                  <a:solidFill>
                    <a:srgbClr val="101073"/>
                  </a:solidFill>
                  <a:effectLst/>
                  <a:uLnTx/>
                  <a:uFillTx/>
                  <a:latin typeface="Calibri" panose="020F0502020204030204"/>
                  <a:ea typeface="+mn-ea"/>
                  <a:cs typeface="+mn-cs"/>
                </a:rPr>
                <a:t> model</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200" b="0" i="0" u="none" strike="noStrike" kern="0" cap="none" spc="0" normalizeH="0" baseline="0" noProof="0" dirty="0">
                  <a:ln>
                    <a:noFill/>
                  </a:ln>
                  <a:solidFill>
                    <a:srgbClr val="9E9EB1"/>
                  </a:solidFill>
                  <a:effectLst/>
                  <a:uLnTx/>
                  <a:uFillTx/>
                  <a:latin typeface="Calibri" panose="020F0502020204030204"/>
                  <a:ea typeface="+mn-ea"/>
                  <a:cs typeface="+mn-cs"/>
                </a:rPr>
                <a:t>(e.g. TSMC 45nm or </a:t>
              </a:r>
              <a:r>
                <a:rPr kumimoji="0" lang="nl-NL" sz="1200" b="0" i="0" u="none" strike="noStrike" kern="0" cap="none" spc="0" normalizeH="0" baseline="0" noProof="0" dirty="0" err="1">
                  <a:ln>
                    <a:noFill/>
                  </a:ln>
                  <a:solidFill>
                    <a:srgbClr val="9E9EB1"/>
                  </a:solidFill>
                  <a:effectLst/>
                  <a:uLnTx/>
                  <a:uFillTx/>
                  <a:latin typeface="Calibri" panose="020F0502020204030204"/>
                  <a:ea typeface="+mn-ea"/>
                  <a:cs typeface="+mn-cs"/>
                </a:rPr>
                <a:t>Accelergy</a:t>
              </a:r>
              <a:r>
                <a:rPr kumimoji="0" lang="nl-NL" sz="1200" b="0" i="0" u="none" strike="noStrike" kern="0" cap="none" spc="0" normalizeH="0" baseline="0" noProof="0" dirty="0">
                  <a:ln>
                    <a:noFill/>
                  </a:ln>
                  <a:solidFill>
                    <a:srgbClr val="9E9EB1"/>
                  </a:solidFill>
                  <a:effectLst/>
                  <a:uLnTx/>
                  <a:uFillTx/>
                  <a:latin typeface="Calibri" panose="020F0502020204030204"/>
                  <a:ea typeface="+mn-ea"/>
                  <a:cs typeface="+mn-cs"/>
                </a:rPr>
                <a:t>)</a:t>
              </a:r>
              <a:endParaRPr kumimoji="0" lang="en-US" sz="1200" b="0" i="0" u="none" strike="noStrike" kern="0" cap="none" spc="0" normalizeH="0" baseline="0" noProof="0" dirty="0">
                <a:ln>
                  <a:noFill/>
                </a:ln>
                <a:solidFill>
                  <a:srgbClr val="9E9EB1"/>
                </a:solidFill>
                <a:effectLst/>
                <a:uLnTx/>
                <a:uFillTx/>
                <a:latin typeface="Calibri" panose="020F0502020204030204"/>
                <a:ea typeface="+mn-ea"/>
                <a:cs typeface="+mn-cs"/>
              </a:endParaRPr>
            </a:p>
          </p:txBody>
        </p:sp>
        <p:cxnSp>
          <p:nvCxnSpPr>
            <p:cNvPr id="57" name="Rechte verbindingslijn met pijl 42">
              <a:extLst>
                <a:ext uri="{FF2B5EF4-FFF2-40B4-BE49-F238E27FC236}">
                  <a16:creationId xmlns:a16="http://schemas.microsoft.com/office/drawing/2014/main" id="{7FCA36D8-1066-45DE-9261-BB5B4574F40B}"/>
                </a:ext>
              </a:extLst>
            </p:cNvPr>
            <p:cNvCxnSpPr>
              <a:cxnSpLocks/>
              <a:stCxn id="48" idx="3"/>
              <a:endCxn id="54" idx="1"/>
            </p:cNvCxnSpPr>
            <p:nvPr/>
          </p:nvCxnSpPr>
          <p:spPr>
            <a:xfrm flipV="1">
              <a:off x="9403080" y="2518557"/>
              <a:ext cx="422148" cy="670794"/>
            </a:xfrm>
            <a:prstGeom prst="straightConnector1">
              <a:avLst/>
            </a:prstGeom>
            <a:noFill/>
            <a:ln w="6350" cap="flat" cmpd="sng" algn="ctr">
              <a:solidFill>
                <a:srgbClr val="101073"/>
              </a:solidFill>
              <a:prstDash val="solid"/>
              <a:miter lim="800000"/>
              <a:tailEnd type="triangle"/>
            </a:ln>
            <a:effectLst/>
          </p:spPr>
        </p:cxnSp>
        <p:cxnSp>
          <p:nvCxnSpPr>
            <p:cNvPr id="58" name="Rechte verbindingslijn met pijl 43">
              <a:extLst>
                <a:ext uri="{FF2B5EF4-FFF2-40B4-BE49-F238E27FC236}">
                  <a16:creationId xmlns:a16="http://schemas.microsoft.com/office/drawing/2014/main" id="{4A503E0A-547B-4D60-A56A-47BF98C417A4}"/>
                </a:ext>
              </a:extLst>
            </p:cNvPr>
            <p:cNvCxnSpPr>
              <a:cxnSpLocks/>
              <a:stCxn id="48" idx="3"/>
              <a:endCxn id="55" idx="1"/>
            </p:cNvCxnSpPr>
            <p:nvPr/>
          </p:nvCxnSpPr>
          <p:spPr>
            <a:xfrm>
              <a:off x="9403080" y="3189351"/>
              <a:ext cx="422148" cy="871824"/>
            </a:xfrm>
            <a:prstGeom prst="straightConnector1">
              <a:avLst/>
            </a:prstGeom>
            <a:noFill/>
            <a:ln w="6350" cap="flat" cmpd="sng" algn="ctr">
              <a:solidFill>
                <a:srgbClr val="101073"/>
              </a:solidFill>
              <a:prstDash val="solid"/>
              <a:miter lim="800000"/>
              <a:tailEnd type="triangle"/>
            </a:ln>
            <a:effectLst/>
          </p:spPr>
        </p:cxnSp>
        <p:cxnSp>
          <p:nvCxnSpPr>
            <p:cNvPr id="59" name="Rechte verbindingslijn met pijl 52">
              <a:extLst>
                <a:ext uri="{FF2B5EF4-FFF2-40B4-BE49-F238E27FC236}">
                  <a16:creationId xmlns:a16="http://schemas.microsoft.com/office/drawing/2014/main" id="{964CC94B-3C4E-4791-906D-0E73AFC010D4}"/>
                </a:ext>
              </a:extLst>
            </p:cNvPr>
            <p:cNvCxnSpPr>
              <a:cxnSpLocks/>
              <a:stCxn id="47" idx="3"/>
              <a:endCxn id="48" idx="1"/>
            </p:cNvCxnSpPr>
            <p:nvPr/>
          </p:nvCxnSpPr>
          <p:spPr>
            <a:xfrm>
              <a:off x="7479792" y="3189351"/>
              <a:ext cx="295656" cy="0"/>
            </a:xfrm>
            <a:prstGeom prst="straightConnector1">
              <a:avLst/>
            </a:prstGeom>
            <a:noFill/>
            <a:ln w="6350" cap="flat" cmpd="sng" algn="ctr">
              <a:solidFill>
                <a:srgbClr val="101073"/>
              </a:solidFill>
              <a:prstDash val="solid"/>
              <a:miter lim="800000"/>
              <a:tailEnd type="triangle"/>
            </a:ln>
            <a:effectLst/>
          </p:spPr>
        </p:cxnSp>
        <p:cxnSp>
          <p:nvCxnSpPr>
            <p:cNvPr id="60" name="Rechte verbindingslijn met pijl 55">
              <a:extLst>
                <a:ext uri="{FF2B5EF4-FFF2-40B4-BE49-F238E27FC236}">
                  <a16:creationId xmlns:a16="http://schemas.microsoft.com/office/drawing/2014/main" id="{6AEB3143-00DE-4DC5-BAF2-569CF0B15375}"/>
                </a:ext>
              </a:extLst>
            </p:cNvPr>
            <p:cNvCxnSpPr>
              <a:cxnSpLocks/>
              <a:stCxn id="72" idx="3"/>
              <a:endCxn id="47" idx="1"/>
            </p:cNvCxnSpPr>
            <p:nvPr/>
          </p:nvCxnSpPr>
          <p:spPr>
            <a:xfrm>
              <a:off x="5580126" y="3186331"/>
              <a:ext cx="272034" cy="3020"/>
            </a:xfrm>
            <a:prstGeom prst="straightConnector1">
              <a:avLst/>
            </a:prstGeom>
            <a:noFill/>
            <a:ln w="6350" cap="flat" cmpd="sng" algn="ctr">
              <a:solidFill>
                <a:srgbClr val="101073"/>
              </a:solidFill>
              <a:prstDash val="solid"/>
              <a:miter lim="800000"/>
              <a:tailEnd type="triangle"/>
            </a:ln>
            <a:effectLst/>
          </p:spPr>
        </p:cxnSp>
        <p:cxnSp>
          <p:nvCxnSpPr>
            <p:cNvPr id="61" name="Rechte verbindingslijn met pijl 58">
              <a:extLst>
                <a:ext uri="{FF2B5EF4-FFF2-40B4-BE49-F238E27FC236}">
                  <a16:creationId xmlns:a16="http://schemas.microsoft.com/office/drawing/2014/main" id="{4D438F6B-85CD-4633-83DC-E18CADAA7B95}"/>
                </a:ext>
              </a:extLst>
            </p:cNvPr>
            <p:cNvCxnSpPr>
              <a:cxnSpLocks/>
              <a:stCxn id="49" idx="2"/>
              <a:endCxn id="76" idx="0"/>
            </p:cNvCxnSpPr>
            <p:nvPr/>
          </p:nvCxnSpPr>
          <p:spPr>
            <a:xfrm>
              <a:off x="3422142" y="2270026"/>
              <a:ext cx="0" cy="349377"/>
            </a:xfrm>
            <a:prstGeom prst="straightConnector1">
              <a:avLst/>
            </a:prstGeom>
            <a:noFill/>
            <a:ln w="6350" cap="flat" cmpd="sng" algn="ctr">
              <a:solidFill>
                <a:srgbClr val="101073"/>
              </a:solidFill>
              <a:prstDash val="solid"/>
              <a:miter lim="800000"/>
              <a:tailEnd type="triangle"/>
            </a:ln>
            <a:effectLst/>
          </p:spPr>
        </p:cxnSp>
        <p:cxnSp>
          <p:nvCxnSpPr>
            <p:cNvPr id="62" name="Rechte verbindingslijn met pijl 61">
              <a:extLst>
                <a:ext uri="{FF2B5EF4-FFF2-40B4-BE49-F238E27FC236}">
                  <a16:creationId xmlns:a16="http://schemas.microsoft.com/office/drawing/2014/main" id="{D360B512-E365-4DC1-9815-53372A877B04}"/>
                </a:ext>
              </a:extLst>
            </p:cNvPr>
            <p:cNvCxnSpPr>
              <a:cxnSpLocks/>
              <a:stCxn id="51" idx="3"/>
              <a:endCxn id="49" idx="1"/>
            </p:cNvCxnSpPr>
            <p:nvPr/>
          </p:nvCxnSpPr>
          <p:spPr>
            <a:xfrm>
              <a:off x="2020824" y="1852324"/>
              <a:ext cx="587502" cy="85470"/>
            </a:xfrm>
            <a:prstGeom prst="straightConnector1">
              <a:avLst/>
            </a:prstGeom>
            <a:noFill/>
            <a:ln w="6350" cap="flat" cmpd="sng" algn="ctr">
              <a:solidFill>
                <a:srgbClr val="101073"/>
              </a:solidFill>
              <a:prstDash val="solid"/>
              <a:miter lim="800000"/>
              <a:tailEnd type="triangle"/>
            </a:ln>
            <a:effectLst/>
          </p:spPr>
        </p:cxnSp>
        <p:cxnSp>
          <p:nvCxnSpPr>
            <p:cNvPr id="63" name="Rechte verbindingslijn met pijl 64">
              <a:extLst>
                <a:ext uri="{FF2B5EF4-FFF2-40B4-BE49-F238E27FC236}">
                  <a16:creationId xmlns:a16="http://schemas.microsoft.com/office/drawing/2014/main" id="{5AC9D9C9-E086-4206-B7A7-AD0134B6838E}"/>
                </a:ext>
              </a:extLst>
            </p:cNvPr>
            <p:cNvCxnSpPr>
              <a:cxnSpLocks/>
              <a:stCxn id="52" idx="3"/>
              <a:endCxn id="49" idx="1"/>
            </p:cNvCxnSpPr>
            <p:nvPr/>
          </p:nvCxnSpPr>
          <p:spPr>
            <a:xfrm flipV="1">
              <a:off x="2020824" y="1937794"/>
              <a:ext cx="587502" cy="594066"/>
            </a:xfrm>
            <a:prstGeom prst="straightConnector1">
              <a:avLst/>
            </a:prstGeom>
            <a:noFill/>
            <a:ln w="6350" cap="flat" cmpd="sng" algn="ctr">
              <a:solidFill>
                <a:srgbClr val="101073"/>
              </a:solidFill>
              <a:prstDash val="solid"/>
              <a:miter lim="800000"/>
              <a:tailEnd type="triangle"/>
            </a:ln>
            <a:effectLst/>
          </p:spPr>
        </p:cxnSp>
        <p:cxnSp>
          <p:nvCxnSpPr>
            <p:cNvPr id="64" name="Rechte verbindingslijn met pijl 67">
              <a:extLst>
                <a:ext uri="{FF2B5EF4-FFF2-40B4-BE49-F238E27FC236}">
                  <a16:creationId xmlns:a16="http://schemas.microsoft.com/office/drawing/2014/main" id="{E6669043-9D8A-4906-B40D-FB9ABDDDB32C}"/>
                </a:ext>
              </a:extLst>
            </p:cNvPr>
            <p:cNvCxnSpPr>
              <a:cxnSpLocks/>
              <a:stCxn id="53" idx="3"/>
              <a:endCxn id="49" idx="1"/>
            </p:cNvCxnSpPr>
            <p:nvPr/>
          </p:nvCxnSpPr>
          <p:spPr>
            <a:xfrm flipV="1">
              <a:off x="2020824" y="1937794"/>
              <a:ext cx="587502" cy="1273602"/>
            </a:xfrm>
            <a:prstGeom prst="straightConnector1">
              <a:avLst/>
            </a:prstGeom>
            <a:noFill/>
            <a:ln w="6350" cap="flat" cmpd="sng" algn="ctr">
              <a:solidFill>
                <a:srgbClr val="101073"/>
              </a:solidFill>
              <a:prstDash val="solid"/>
              <a:miter lim="800000"/>
              <a:tailEnd type="triangle"/>
            </a:ln>
            <a:effectLst/>
          </p:spPr>
        </p:cxnSp>
        <p:sp>
          <p:nvSpPr>
            <p:cNvPr id="65" name="Rechthoek 77">
              <a:extLst>
                <a:ext uri="{FF2B5EF4-FFF2-40B4-BE49-F238E27FC236}">
                  <a16:creationId xmlns:a16="http://schemas.microsoft.com/office/drawing/2014/main" id="{8A295BC3-CB05-4881-ABB4-8D6755359AB3}"/>
                </a:ext>
              </a:extLst>
            </p:cNvPr>
            <p:cNvSpPr/>
            <p:nvPr/>
          </p:nvSpPr>
          <p:spPr>
            <a:xfrm>
              <a:off x="9825228" y="3364746"/>
              <a:ext cx="1470660" cy="365125"/>
            </a:xfrm>
            <a:prstGeom prst="rect">
              <a:avLst/>
            </a:prstGeom>
            <a:solidFill>
              <a:sysClr val="window" lastClr="FFFFFF"/>
            </a:solidFill>
            <a:ln w="12700" cap="flat" cmpd="sng" algn="ctr">
              <a:solidFill>
                <a:srgbClr val="101073"/>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800" b="0" i="0" u="none" strike="noStrike" kern="0" cap="none" spc="0" normalizeH="0" baseline="0" noProof="0" dirty="0">
                  <a:ln>
                    <a:noFill/>
                  </a:ln>
                  <a:solidFill>
                    <a:srgbClr val="101073"/>
                  </a:solidFill>
                  <a:effectLst/>
                  <a:uLnTx/>
                  <a:uFillTx/>
                  <a:latin typeface="Calibri" panose="020F0502020204030204"/>
                  <a:ea typeface="+mn-ea"/>
                  <a:cs typeface="+mn-cs"/>
                </a:rPr>
                <a:t>Area</a:t>
              </a:r>
              <a:endParaRPr kumimoji="0" lang="en-US" sz="1800" b="0" i="0" u="none" strike="noStrike" kern="0" cap="none" spc="0" normalizeH="0" baseline="0" noProof="0" dirty="0">
                <a:ln>
                  <a:noFill/>
                </a:ln>
                <a:solidFill>
                  <a:srgbClr val="101073"/>
                </a:solidFill>
                <a:effectLst/>
                <a:uLnTx/>
                <a:uFillTx/>
                <a:latin typeface="Calibri" panose="020F0502020204030204"/>
                <a:ea typeface="+mn-ea"/>
                <a:cs typeface="+mn-cs"/>
              </a:endParaRPr>
            </a:p>
          </p:txBody>
        </p:sp>
        <p:cxnSp>
          <p:nvCxnSpPr>
            <p:cNvPr id="66" name="Rechte verbindingslijn met pijl 78">
              <a:extLst>
                <a:ext uri="{FF2B5EF4-FFF2-40B4-BE49-F238E27FC236}">
                  <a16:creationId xmlns:a16="http://schemas.microsoft.com/office/drawing/2014/main" id="{B0221C58-85B3-405D-A53D-69E9781B2B4E}"/>
                </a:ext>
              </a:extLst>
            </p:cNvPr>
            <p:cNvCxnSpPr>
              <a:cxnSpLocks/>
              <a:stCxn id="48" idx="3"/>
              <a:endCxn id="65" idx="1"/>
            </p:cNvCxnSpPr>
            <p:nvPr/>
          </p:nvCxnSpPr>
          <p:spPr>
            <a:xfrm>
              <a:off x="9403080" y="3189351"/>
              <a:ext cx="422148" cy="357958"/>
            </a:xfrm>
            <a:prstGeom prst="straightConnector1">
              <a:avLst/>
            </a:prstGeom>
            <a:noFill/>
            <a:ln w="6350" cap="flat" cmpd="sng" algn="ctr">
              <a:solidFill>
                <a:srgbClr val="101073"/>
              </a:solidFill>
              <a:prstDash val="solid"/>
              <a:miter lim="800000"/>
              <a:tailEnd type="triangle"/>
            </a:ln>
            <a:effectLst/>
          </p:spPr>
        </p:cxnSp>
        <p:sp>
          <p:nvSpPr>
            <p:cNvPr id="67" name="Rechthoek 81">
              <a:extLst>
                <a:ext uri="{FF2B5EF4-FFF2-40B4-BE49-F238E27FC236}">
                  <a16:creationId xmlns:a16="http://schemas.microsoft.com/office/drawing/2014/main" id="{951A836D-57C8-4853-8361-5022940BBAE2}"/>
                </a:ext>
              </a:extLst>
            </p:cNvPr>
            <p:cNvSpPr/>
            <p:nvPr/>
          </p:nvSpPr>
          <p:spPr>
            <a:xfrm>
              <a:off x="9825228" y="2851422"/>
              <a:ext cx="1470660" cy="365125"/>
            </a:xfrm>
            <a:prstGeom prst="rect">
              <a:avLst/>
            </a:prstGeom>
            <a:solidFill>
              <a:sysClr val="window" lastClr="FFFFFF"/>
            </a:solidFill>
            <a:ln w="12700" cap="flat" cmpd="sng" algn="ctr">
              <a:solidFill>
                <a:srgbClr val="101073"/>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800" b="0" i="0" u="none" strike="noStrike" kern="0" cap="none" spc="0" normalizeH="0" baseline="0" noProof="0" dirty="0">
                  <a:ln>
                    <a:noFill/>
                  </a:ln>
                  <a:solidFill>
                    <a:srgbClr val="101073"/>
                  </a:solidFill>
                  <a:effectLst/>
                  <a:uLnTx/>
                  <a:uFillTx/>
                  <a:latin typeface="Calibri" panose="020F0502020204030204"/>
                  <a:ea typeface="+mn-ea"/>
                  <a:cs typeface="+mn-cs"/>
                </a:rPr>
                <a:t>Performance</a:t>
              </a:r>
              <a:endParaRPr kumimoji="0" lang="en-US" sz="1800" b="0" i="0" u="none" strike="noStrike" kern="0" cap="none" spc="0" normalizeH="0" baseline="0" noProof="0" dirty="0">
                <a:ln>
                  <a:noFill/>
                </a:ln>
                <a:solidFill>
                  <a:srgbClr val="101073"/>
                </a:solidFill>
                <a:effectLst/>
                <a:uLnTx/>
                <a:uFillTx/>
                <a:latin typeface="Calibri" panose="020F0502020204030204"/>
                <a:ea typeface="+mn-ea"/>
                <a:cs typeface="+mn-cs"/>
              </a:endParaRPr>
            </a:p>
          </p:txBody>
        </p:sp>
        <p:cxnSp>
          <p:nvCxnSpPr>
            <p:cNvPr id="68" name="Rechte verbindingslijn met pijl 82">
              <a:extLst>
                <a:ext uri="{FF2B5EF4-FFF2-40B4-BE49-F238E27FC236}">
                  <a16:creationId xmlns:a16="http://schemas.microsoft.com/office/drawing/2014/main" id="{CC39CC29-6A7B-477B-97B2-34A3ABFED55B}"/>
                </a:ext>
              </a:extLst>
            </p:cNvPr>
            <p:cNvCxnSpPr>
              <a:cxnSpLocks/>
              <a:stCxn id="48" idx="3"/>
              <a:endCxn id="67" idx="1"/>
            </p:cNvCxnSpPr>
            <p:nvPr/>
          </p:nvCxnSpPr>
          <p:spPr>
            <a:xfrm flipV="1">
              <a:off x="9403080" y="3033985"/>
              <a:ext cx="422148" cy="155366"/>
            </a:xfrm>
            <a:prstGeom prst="straightConnector1">
              <a:avLst/>
            </a:prstGeom>
            <a:noFill/>
            <a:ln w="6350" cap="flat" cmpd="sng" algn="ctr">
              <a:solidFill>
                <a:srgbClr val="101073"/>
              </a:solidFill>
              <a:prstDash val="solid"/>
              <a:miter lim="800000"/>
              <a:tailEnd type="triangle"/>
            </a:ln>
            <a:effectLst/>
          </p:spPr>
        </p:cxnSp>
        <p:cxnSp>
          <p:nvCxnSpPr>
            <p:cNvPr id="69" name="Rechte verbindingslijn met pijl 91">
              <a:extLst>
                <a:ext uri="{FF2B5EF4-FFF2-40B4-BE49-F238E27FC236}">
                  <a16:creationId xmlns:a16="http://schemas.microsoft.com/office/drawing/2014/main" id="{4A7D799A-E106-40E2-A405-2BA2DC56FFA2}"/>
                </a:ext>
              </a:extLst>
            </p:cNvPr>
            <p:cNvCxnSpPr>
              <a:cxnSpLocks/>
              <a:stCxn id="50" idx="0"/>
            </p:cNvCxnSpPr>
            <p:nvPr/>
          </p:nvCxnSpPr>
          <p:spPr>
            <a:xfrm flipV="1">
              <a:off x="4463796" y="3518563"/>
              <a:ext cx="0" cy="896465"/>
            </a:xfrm>
            <a:prstGeom prst="straightConnector1">
              <a:avLst/>
            </a:prstGeom>
            <a:noFill/>
            <a:ln w="6350" cap="flat" cmpd="sng" algn="ctr">
              <a:solidFill>
                <a:srgbClr val="101073"/>
              </a:solidFill>
              <a:prstDash val="solid"/>
              <a:miter lim="800000"/>
              <a:tailEnd type="triangle"/>
            </a:ln>
            <a:effectLst/>
          </p:spPr>
        </p:cxnSp>
        <p:cxnSp>
          <p:nvCxnSpPr>
            <p:cNvPr id="70" name="Rechte verbindingslijn met pijl 123">
              <a:extLst>
                <a:ext uri="{FF2B5EF4-FFF2-40B4-BE49-F238E27FC236}">
                  <a16:creationId xmlns:a16="http://schemas.microsoft.com/office/drawing/2014/main" id="{1B68AB0E-E46B-483A-86C8-9E83F393A5E2}"/>
                </a:ext>
              </a:extLst>
            </p:cNvPr>
            <p:cNvCxnSpPr>
              <a:cxnSpLocks/>
              <a:stCxn id="48" idx="2"/>
              <a:endCxn id="56" idx="0"/>
            </p:cNvCxnSpPr>
            <p:nvPr/>
          </p:nvCxnSpPr>
          <p:spPr>
            <a:xfrm>
              <a:off x="8589264" y="3521583"/>
              <a:ext cx="0" cy="533662"/>
            </a:xfrm>
            <a:prstGeom prst="straightConnector1">
              <a:avLst/>
            </a:prstGeom>
            <a:noFill/>
            <a:ln w="6350" cap="flat" cmpd="sng" algn="ctr">
              <a:solidFill>
                <a:srgbClr val="101073"/>
              </a:solidFill>
              <a:prstDash val="solid"/>
              <a:miter lim="800000"/>
              <a:headEnd type="triangle"/>
              <a:tailEnd type="triangle"/>
            </a:ln>
            <a:effectLst/>
          </p:spPr>
        </p:cxnSp>
      </p:grpSp>
    </p:spTree>
    <p:extLst>
      <p:ext uri="{BB962C8B-B14F-4D97-AF65-F5344CB8AC3E}">
        <p14:creationId xmlns:p14="http://schemas.microsoft.com/office/powerpoint/2010/main" val="3789302946"/>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97DAC6-9154-46A0-8454-EF69B6AF188B}"/>
              </a:ext>
            </a:extLst>
          </p:cNvPr>
          <p:cNvSpPr>
            <a:spLocks noGrp="1"/>
          </p:cNvSpPr>
          <p:nvPr>
            <p:ph type="title"/>
          </p:nvPr>
        </p:nvSpPr>
        <p:spPr/>
        <p:txBody>
          <a:bodyPr/>
          <a:lstStyle/>
          <a:p>
            <a:r>
              <a:rPr lang="en-US"/>
              <a:t>Summary on NAS/DSE</a:t>
            </a:r>
            <a:endParaRPr lang="nl-NL"/>
          </a:p>
        </p:txBody>
      </p:sp>
      <p:sp>
        <p:nvSpPr>
          <p:cNvPr id="3" name="Content Placeholder 2">
            <a:extLst>
              <a:ext uri="{FF2B5EF4-FFF2-40B4-BE49-F238E27FC236}">
                <a16:creationId xmlns:a16="http://schemas.microsoft.com/office/drawing/2014/main" id="{5BE12F38-F923-4630-B152-7ECE1DA61338}"/>
              </a:ext>
            </a:extLst>
          </p:cNvPr>
          <p:cNvSpPr>
            <a:spLocks noGrp="1"/>
          </p:cNvSpPr>
          <p:nvPr>
            <p:ph idx="1"/>
          </p:nvPr>
        </p:nvSpPr>
        <p:spPr/>
        <p:txBody>
          <a:bodyPr/>
          <a:lstStyle/>
          <a:p>
            <a:r>
              <a:rPr lang="nl-NL" sz="2800"/>
              <a:t>Key features of Design Space Exploration tools:</a:t>
            </a:r>
          </a:p>
          <a:p>
            <a:pPr marL="727075" lvl="1" indent="-457200"/>
            <a:r>
              <a:rPr lang="nl-NL" sz="2400" b="1"/>
              <a:t>Expressive</a:t>
            </a:r>
            <a:r>
              <a:rPr lang="nl-NL" sz="2400"/>
              <a:t>: generic, template-based hardware model</a:t>
            </a:r>
          </a:p>
          <a:p>
            <a:pPr marL="727075" lvl="1" indent="-457200"/>
            <a:r>
              <a:rPr lang="nl-NL" sz="2400" b="1"/>
              <a:t>Fast</a:t>
            </a:r>
            <a:r>
              <a:rPr lang="nl-NL" sz="2400"/>
              <a:t>: faster than native execution</a:t>
            </a:r>
          </a:p>
          <a:p>
            <a:pPr marL="727075" lvl="1" indent="-457200"/>
            <a:r>
              <a:rPr lang="nl-NL" sz="2400" b="1"/>
              <a:t>Accurate</a:t>
            </a:r>
            <a:r>
              <a:rPr lang="nl-NL" sz="2400"/>
              <a:t>: validated against design-specific models</a:t>
            </a:r>
          </a:p>
          <a:p>
            <a:endParaRPr lang="en-US" sz="2800"/>
          </a:p>
          <a:p>
            <a:r>
              <a:rPr lang="en-US" sz="2800"/>
              <a:t>Both Timeloop and ZigZag allow many architecture-mapping combinations to be evaluated quickly and accurately</a:t>
            </a:r>
          </a:p>
          <a:p>
            <a:pPr lvl="1"/>
            <a:r>
              <a:rPr lang="en-US" sz="2400"/>
              <a:t>ZigZag allows more mappings and has an architecture search space </a:t>
            </a:r>
          </a:p>
          <a:p>
            <a:endParaRPr lang="en-US" sz="2800"/>
          </a:p>
          <a:p>
            <a:r>
              <a:rPr lang="en-US" sz="2800"/>
              <a:t>What about combining NAS and DSE? Covering the Accelerator-Mapping-Network design space</a:t>
            </a:r>
          </a:p>
          <a:p>
            <a:endParaRPr lang="nl-NL" sz="2800"/>
          </a:p>
        </p:txBody>
      </p:sp>
      <p:sp>
        <p:nvSpPr>
          <p:cNvPr id="4" name="Date Placeholder 3">
            <a:extLst>
              <a:ext uri="{FF2B5EF4-FFF2-40B4-BE49-F238E27FC236}">
                <a16:creationId xmlns:a16="http://schemas.microsoft.com/office/drawing/2014/main" id="{6CF04EDF-6028-419A-8439-ECD28000F037}"/>
              </a:ext>
            </a:extLst>
          </p:cNvPr>
          <p:cNvSpPr>
            <a:spLocks noGrp="1"/>
          </p:cNvSpPr>
          <p:nvPr>
            <p:ph type="dt" sz="half" idx="10"/>
          </p:nvPr>
        </p:nvSpPr>
        <p:spPr/>
        <p:txBody>
          <a:bodyPr/>
          <a:lstStyle/>
          <a:p>
            <a:pPr>
              <a:defRPr/>
            </a:pPr>
            <a:r>
              <a:rPr lang="en-US"/>
              <a:t>IA 5LIL0</a:t>
            </a:r>
          </a:p>
        </p:txBody>
      </p:sp>
      <p:sp>
        <p:nvSpPr>
          <p:cNvPr id="5" name="Slide Number Placeholder 4">
            <a:extLst>
              <a:ext uri="{FF2B5EF4-FFF2-40B4-BE49-F238E27FC236}">
                <a16:creationId xmlns:a16="http://schemas.microsoft.com/office/drawing/2014/main" id="{03FCC1DD-B579-4C3D-B89C-8D546F891DB0}"/>
              </a:ext>
            </a:extLst>
          </p:cNvPr>
          <p:cNvSpPr>
            <a:spLocks noGrp="1"/>
          </p:cNvSpPr>
          <p:nvPr>
            <p:ph type="sldNum" sz="quarter" idx="12"/>
          </p:nvPr>
        </p:nvSpPr>
        <p:spPr/>
        <p:txBody>
          <a:bodyPr/>
          <a:lstStyle/>
          <a:p>
            <a:pPr>
              <a:defRPr/>
            </a:pPr>
            <a:fld id="{57380175-9699-4BBE-9FAB-57FE2DBF8243}" type="slidenum">
              <a:rPr lang="en-US" smtClean="0"/>
              <a:pPr>
                <a:defRPr/>
              </a:pPr>
              <a:t>109</a:t>
            </a:fld>
            <a:endParaRPr lang="en-US"/>
          </a:p>
        </p:txBody>
      </p:sp>
    </p:spTree>
    <p:extLst>
      <p:ext uri="{BB962C8B-B14F-4D97-AF65-F5344CB8AC3E}">
        <p14:creationId xmlns:p14="http://schemas.microsoft.com/office/powerpoint/2010/main" val="472878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dirty="0"/>
              <a:t>Intelligent Architectures Team</a:t>
            </a:r>
          </a:p>
        </p:txBody>
      </p:sp>
      <p:sp>
        <p:nvSpPr>
          <p:cNvPr id="5" name="Content Placeholder 4"/>
          <p:cNvSpPr>
            <a:spLocks noGrp="1"/>
          </p:cNvSpPr>
          <p:nvPr>
            <p:ph sz="half" idx="1"/>
          </p:nvPr>
        </p:nvSpPr>
        <p:spPr>
          <a:xfrm>
            <a:off x="381000" y="1600200"/>
            <a:ext cx="7010400" cy="4876800"/>
          </a:xfrm>
        </p:spPr>
        <p:txBody>
          <a:bodyPr/>
          <a:lstStyle/>
          <a:p>
            <a:r>
              <a:rPr lang="en-US" noProof="0"/>
              <a:t>Lectures:</a:t>
            </a:r>
          </a:p>
          <a:p>
            <a:endParaRPr lang="en-US" noProof="0" dirty="0"/>
          </a:p>
          <a:p>
            <a:pPr lvl="1"/>
            <a:r>
              <a:rPr lang="en-US" noProof="0"/>
              <a:t>Maurice Peemen (ThermoFisher)</a:t>
            </a:r>
          </a:p>
          <a:p>
            <a:pPr lvl="1"/>
            <a:r>
              <a:rPr lang="en-US"/>
              <a:t>Willem Sanberg (NXP)</a:t>
            </a:r>
            <a:endParaRPr lang="en-US" noProof="0" dirty="0"/>
          </a:p>
          <a:p>
            <a:pPr lvl="1"/>
            <a:r>
              <a:rPr lang="en-US" noProof="0" dirty="0"/>
              <a:t>Alexios Balatsoukas</a:t>
            </a:r>
          </a:p>
          <a:p>
            <a:pPr lvl="1"/>
            <a:r>
              <a:rPr lang="en-US"/>
              <a:t>Amir Yousefzadeh (IMEC)</a:t>
            </a:r>
          </a:p>
          <a:p>
            <a:pPr lvl="1"/>
            <a:r>
              <a:rPr lang="en-US"/>
              <a:t>Martin Villescas</a:t>
            </a:r>
          </a:p>
          <a:p>
            <a:pPr lvl="1"/>
            <a:r>
              <a:rPr lang="en-US" noProof="0"/>
              <a:t>Henk Corporaal</a:t>
            </a:r>
          </a:p>
          <a:p>
            <a:pPr lvl="1"/>
            <a:endParaRPr lang="en-US" noProof="0"/>
          </a:p>
          <a:p>
            <a:pPr lvl="1"/>
            <a:endParaRPr lang="en-US" noProof="0" dirty="0"/>
          </a:p>
        </p:txBody>
      </p:sp>
      <p:sp>
        <p:nvSpPr>
          <p:cNvPr id="6" name="Content Placeholder 5"/>
          <p:cNvSpPr>
            <a:spLocks noGrp="1"/>
          </p:cNvSpPr>
          <p:nvPr>
            <p:ph sz="half" idx="2"/>
          </p:nvPr>
        </p:nvSpPr>
        <p:spPr/>
        <p:txBody>
          <a:bodyPr/>
          <a:lstStyle/>
          <a:p>
            <a:r>
              <a:rPr lang="en-US" noProof="0"/>
              <a:t>Lab support and lectures:</a:t>
            </a:r>
          </a:p>
          <a:p>
            <a:endParaRPr lang="en-US" noProof="0" dirty="0"/>
          </a:p>
          <a:p>
            <a:pPr lvl="1"/>
            <a:r>
              <a:rPr lang="en-US" noProof="0"/>
              <a:t>Berk Ulker (lab 1)</a:t>
            </a:r>
            <a:endParaRPr lang="en-US" noProof="0" dirty="0"/>
          </a:p>
          <a:p>
            <a:pPr lvl="1"/>
            <a:r>
              <a:rPr lang="en-US"/>
              <a:t>Sherif Eissa (lab 1)</a:t>
            </a:r>
          </a:p>
          <a:p>
            <a:pPr lvl="1"/>
            <a:r>
              <a:rPr lang="en-US"/>
              <a:t>Ali Banagozar (lab 2)</a:t>
            </a:r>
          </a:p>
          <a:p>
            <a:pPr lvl="1"/>
            <a:r>
              <a:rPr lang="en-US" noProof="0"/>
              <a:t>Mohammad Emad (lab 2)</a:t>
            </a:r>
          </a:p>
          <a:p>
            <a:pPr lvl="1"/>
            <a:r>
              <a:rPr lang="en-US" noProof="0"/>
              <a:t>Floran de Putter (lab 3)</a:t>
            </a:r>
          </a:p>
          <a:p>
            <a:pPr lvl="1"/>
            <a:r>
              <a:rPr lang="en-US" noProof="0"/>
              <a:t>Kanishkan Vadivel (lab 3)</a:t>
            </a:r>
          </a:p>
          <a:p>
            <a:pPr lvl="1"/>
            <a:r>
              <a:rPr lang="en-US"/>
              <a:t>Backup: Barry de Bruin</a:t>
            </a:r>
            <a:endParaRPr lang="en-US" noProof="0"/>
          </a:p>
          <a:p>
            <a:endParaRPr lang="en-US" noProof="0" dirty="0"/>
          </a:p>
        </p:txBody>
      </p:sp>
      <p:sp>
        <p:nvSpPr>
          <p:cNvPr id="3" name="Date Placeholder 2"/>
          <p:cNvSpPr>
            <a:spLocks noGrp="1"/>
          </p:cNvSpPr>
          <p:nvPr>
            <p:ph type="dt" sz="half" idx="10"/>
          </p:nvPr>
        </p:nvSpPr>
        <p:spPr/>
        <p:txBody>
          <a:bodyPr/>
          <a:lstStyle/>
          <a:p>
            <a:pPr>
              <a:defRPr/>
            </a:pPr>
            <a:r>
              <a:rPr lang="en-US"/>
              <a:t>IA 5LIL0</a:t>
            </a:r>
          </a:p>
        </p:txBody>
      </p:sp>
      <p:sp>
        <p:nvSpPr>
          <p:cNvPr id="4" name="Slide Number Placeholder 3"/>
          <p:cNvSpPr>
            <a:spLocks noGrp="1"/>
          </p:cNvSpPr>
          <p:nvPr>
            <p:ph type="sldNum" sz="quarter" idx="12"/>
          </p:nvPr>
        </p:nvSpPr>
        <p:spPr/>
        <p:txBody>
          <a:bodyPr/>
          <a:lstStyle/>
          <a:p>
            <a:pPr>
              <a:defRPr/>
            </a:pPr>
            <a:fld id="{0E889BEB-D9AF-400D-98BF-3532899A83FF}" type="slidenum">
              <a:rPr lang="en-US" smtClean="0"/>
              <a:pPr>
                <a:defRPr/>
              </a:pPr>
              <a:t>11</a:t>
            </a:fld>
            <a:endParaRPr lang="en-US"/>
          </a:p>
        </p:txBody>
      </p:sp>
    </p:spTree>
    <p:extLst>
      <p:ext uri="{BB962C8B-B14F-4D97-AF65-F5344CB8AC3E}">
        <p14:creationId xmlns:p14="http://schemas.microsoft.com/office/powerpoint/2010/main" val="273191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xEl>
                                              <p:pRg st="2" end="2"/>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xEl>
                                              <p:pRg st="3" end="3"/>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xEl>
                                              <p:pRg st="4" end="4"/>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xEl>
                                              <p:pRg st="5" end="5"/>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txEl>
                                              <p:pRg st="6" end="6"/>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
                                            <p:txEl>
                                              <p:pRg st="7" end="7"/>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110.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Recap topics</a:t>
            </a:r>
          </a:p>
        </p:txBody>
      </p:sp>
      <p:sp>
        <p:nvSpPr>
          <p:cNvPr id="5" name="Content Placeholder 4"/>
          <p:cNvSpPr>
            <a:spLocks noGrp="1"/>
          </p:cNvSpPr>
          <p:nvPr>
            <p:ph idx="1"/>
          </p:nvPr>
        </p:nvSpPr>
        <p:spPr/>
        <p:txBody>
          <a:bodyPr/>
          <a:lstStyle/>
          <a:p>
            <a:r>
              <a:rPr lang="en-US" sz="2800"/>
              <a:t>What is learning?</a:t>
            </a:r>
          </a:p>
          <a:p>
            <a:r>
              <a:rPr lang="en-US" sz="2800"/>
              <a:t>What is a DNN, and in particular a CNN?</a:t>
            </a:r>
          </a:p>
          <a:p>
            <a:r>
              <a:rPr lang="en-US" sz="2800"/>
              <a:t>DNN Learning principles</a:t>
            </a:r>
          </a:p>
          <a:p>
            <a:r>
              <a:rPr lang="en-US" sz="2800"/>
              <a:t>Optimization 1</a:t>
            </a:r>
          </a:p>
          <a:p>
            <a:r>
              <a:rPr lang="en-US" sz="2800"/>
              <a:t>Optimization 2</a:t>
            </a:r>
          </a:p>
          <a:p>
            <a:r>
              <a:rPr lang="en-US" sz="2800"/>
              <a:t>Optimization 3</a:t>
            </a:r>
          </a:p>
          <a:p>
            <a:r>
              <a:rPr lang="en-US" sz="2800"/>
              <a:t>Optimization 4</a:t>
            </a:r>
          </a:p>
          <a:p>
            <a:r>
              <a:rPr lang="en-US" sz="2800"/>
              <a:t>DNN Hardware support</a:t>
            </a:r>
          </a:p>
          <a:p>
            <a:r>
              <a:rPr lang="en-US" sz="2800"/>
              <a:t>NAS and DSE</a:t>
            </a:r>
          </a:p>
          <a:p>
            <a:r>
              <a:rPr lang="en-US" sz="2800" b="1">
                <a:solidFill>
                  <a:schemeClr val="accent2"/>
                </a:solidFill>
              </a:rPr>
              <a:t>Beyond DNNs: Neuromorphic and Bayesian networks</a:t>
            </a:r>
          </a:p>
          <a:p>
            <a:endParaRPr lang="en-US" sz="2800"/>
          </a:p>
        </p:txBody>
      </p:sp>
      <p:sp>
        <p:nvSpPr>
          <p:cNvPr id="3" name="Date Placeholder 2"/>
          <p:cNvSpPr>
            <a:spLocks noGrp="1"/>
          </p:cNvSpPr>
          <p:nvPr>
            <p:ph type="dt" sz="half" idx="10"/>
          </p:nvPr>
        </p:nvSpPr>
        <p:spPr/>
        <p:txBody>
          <a:bodyPr/>
          <a:lstStyle/>
          <a:p>
            <a:pPr>
              <a:defRPr/>
            </a:pPr>
            <a:r>
              <a:rPr lang="en-US"/>
              <a:t>IA 5LIL0</a:t>
            </a:r>
          </a:p>
        </p:txBody>
      </p:sp>
      <p:sp>
        <p:nvSpPr>
          <p:cNvPr id="4" name="Slide Number Placeholder 3"/>
          <p:cNvSpPr>
            <a:spLocks noGrp="1"/>
          </p:cNvSpPr>
          <p:nvPr>
            <p:ph type="sldNum" sz="quarter" idx="12"/>
          </p:nvPr>
        </p:nvSpPr>
        <p:spPr/>
        <p:txBody>
          <a:bodyPr/>
          <a:lstStyle/>
          <a:p>
            <a:pPr>
              <a:defRPr/>
            </a:pPr>
            <a:fld id="{0E889BEB-D9AF-400D-98BF-3532899A83FF}" type="slidenum">
              <a:rPr lang="en-US" smtClean="0"/>
              <a:pPr>
                <a:defRPr/>
              </a:pPr>
              <a:t>110</a:t>
            </a:fld>
            <a:endParaRPr lang="en-US"/>
          </a:p>
        </p:txBody>
      </p:sp>
      <p:pic>
        <p:nvPicPr>
          <p:cNvPr id="7" name="Picture 6"/>
          <p:cNvPicPr>
            <a:picLocks noChangeAspect="1"/>
          </p:cNvPicPr>
          <p:nvPr/>
        </p:nvPicPr>
        <p:blipFill>
          <a:blip r:embed="rId2"/>
          <a:stretch>
            <a:fillRect/>
          </a:stretch>
        </p:blipFill>
        <p:spPr>
          <a:xfrm>
            <a:off x="9515475" y="0"/>
            <a:ext cx="2676525" cy="2676525"/>
          </a:xfrm>
          <a:prstGeom prst="rect">
            <a:avLst/>
          </a:prstGeom>
        </p:spPr>
      </p:pic>
    </p:spTree>
    <p:extLst>
      <p:ext uri="{BB962C8B-B14F-4D97-AF65-F5344CB8AC3E}">
        <p14:creationId xmlns:p14="http://schemas.microsoft.com/office/powerpoint/2010/main" val="257054825"/>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Beyond DNNs: Neuromorphic computing</a:t>
            </a:r>
          </a:p>
        </p:txBody>
      </p:sp>
      <p:sp>
        <p:nvSpPr>
          <p:cNvPr id="3" name="Content Placeholder 2"/>
          <p:cNvSpPr>
            <a:spLocks noGrp="1"/>
          </p:cNvSpPr>
          <p:nvPr>
            <p:ph idx="1"/>
          </p:nvPr>
        </p:nvSpPr>
        <p:spPr/>
        <p:txBody>
          <a:bodyPr/>
          <a:lstStyle/>
          <a:p>
            <a:r>
              <a:rPr lang="en-US"/>
              <a:t>Neuromorphic computing</a:t>
            </a:r>
          </a:p>
          <a:p>
            <a:pPr lvl="1"/>
            <a:r>
              <a:rPr lang="en-US"/>
              <a:t>mimic our brain</a:t>
            </a:r>
          </a:p>
          <a:p>
            <a:pPr lvl="1"/>
            <a:r>
              <a:rPr lang="en-US"/>
              <a:t>using spiking neurons</a:t>
            </a:r>
          </a:p>
          <a:p>
            <a:pPr lvl="1"/>
            <a:endParaRPr lang="en-US"/>
          </a:p>
          <a:p>
            <a:pPr lvl="1"/>
            <a:endParaRPr lang="en-US"/>
          </a:p>
          <a:p>
            <a:pPr lvl="1"/>
            <a:endParaRPr lang="en-US"/>
          </a:p>
          <a:p>
            <a:pPr lvl="1"/>
            <a:endParaRPr lang="en-US"/>
          </a:p>
          <a:p>
            <a:r>
              <a:rPr lang="en-US"/>
              <a:t>Why? </a:t>
            </a:r>
          </a:p>
          <a:p>
            <a:pPr lvl="1"/>
            <a:r>
              <a:rPr lang="en-US"/>
              <a:t>Brain proven to work, and </a:t>
            </a:r>
          </a:p>
          <a:p>
            <a:pPr lvl="1"/>
            <a:r>
              <a:rPr lang="en-US"/>
              <a:t>our Brain is orders of magnitude more energy efficient</a:t>
            </a:r>
          </a:p>
          <a:p>
            <a:pPr lvl="2"/>
            <a:endParaRPr lang="en-US"/>
          </a:p>
          <a:p>
            <a:endParaRPr lang="en-US"/>
          </a:p>
        </p:txBody>
      </p:sp>
      <p:sp>
        <p:nvSpPr>
          <p:cNvPr id="4" name="Date Placeholder 3"/>
          <p:cNvSpPr>
            <a:spLocks noGrp="1"/>
          </p:cNvSpPr>
          <p:nvPr>
            <p:ph type="dt" sz="half" idx="10"/>
          </p:nvPr>
        </p:nvSpPr>
        <p:spPr/>
        <p:txBody>
          <a:bodyPr/>
          <a:lstStyle/>
          <a:p>
            <a:r>
              <a:rPr lang="en-US"/>
              <a:t>IA 5LIL0</a:t>
            </a:r>
          </a:p>
        </p:txBody>
      </p:sp>
      <p:sp>
        <p:nvSpPr>
          <p:cNvPr id="5" name="Slide Number Placeholder 4"/>
          <p:cNvSpPr>
            <a:spLocks noGrp="1"/>
          </p:cNvSpPr>
          <p:nvPr>
            <p:ph type="sldNum" sz="quarter" idx="12"/>
          </p:nvPr>
        </p:nvSpPr>
        <p:spPr/>
        <p:txBody>
          <a:bodyPr/>
          <a:lstStyle/>
          <a:p>
            <a:fld id="{57380175-9699-4BBE-9FAB-57FE2DBF8243}" type="slidenum">
              <a:rPr lang="en-US" smtClean="0"/>
              <a:pPr/>
              <a:t>111</a:t>
            </a:fld>
            <a:endParaRPr lang="en-US"/>
          </a:p>
        </p:txBody>
      </p:sp>
      <p:pic>
        <p:nvPicPr>
          <p:cNvPr id="17" name="Picture 1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67200" y="2574010"/>
            <a:ext cx="7543800" cy="2812943"/>
          </a:xfrm>
          <a:prstGeom prst="rect">
            <a:avLst/>
          </a:prstGeom>
        </p:spPr>
      </p:pic>
    </p:spTree>
    <p:extLst>
      <p:ext uri="{BB962C8B-B14F-4D97-AF65-F5344CB8AC3E}">
        <p14:creationId xmlns:p14="http://schemas.microsoft.com/office/powerpoint/2010/main" val="3779601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animEffect transition="in" filter="wipe(down)">
                                      <p:cBhvr>
                                        <p:cTn id="7" dur="500"/>
                                        <p:tgtEl>
                                          <p:spTgt spid="3">
                                            <p:txEl>
                                              <p:pRg st="7" end="7"/>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3">
                                            <p:txEl>
                                              <p:pRg st="8" end="8"/>
                                            </p:txEl>
                                          </p:spTgt>
                                        </p:tgtEl>
                                        <p:attrNameLst>
                                          <p:attrName>style.visibility</p:attrName>
                                        </p:attrNameLst>
                                      </p:cBhvr>
                                      <p:to>
                                        <p:strVal val="visible"/>
                                      </p:to>
                                    </p:set>
                                    <p:animEffect transition="in" filter="wipe(down)">
                                      <p:cBhvr>
                                        <p:cTn id="10" dur="500"/>
                                        <p:tgtEl>
                                          <p:spTgt spid="3">
                                            <p:txEl>
                                              <p:pRg st="8" end="8"/>
                                            </p:txEl>
                                          </p:spTgt>
                                        </p:tgtEl>
                                      </p:cBhvr>
                                    </p:animEffect>
                                  </p:childTnLst>
                                </p:cTn>
                              </p:par>
                              <p:par>
                                <p:cTn id="11" presetID="22" presetClass="entr" presetSubtype="4" fill="hold" nodeType="withEffect">
                                  <p:stCondLst>
                                    <p:cond delay="0"/>
                                  </p:stCondLst>
                                  <p:childTnLst>
                                    <p:set>
                                      <p:cBhvr>
                                        <p:cTn id="12" dur="1" fill="hold">
                                          <p:stCondLst>
                                            <p:cond delay="0"/>
                                          </p:stCondLst>
                                        </p:cTn>
                                        <p:tgtEl>
                                          <p:spTgt spid="3">
                                            <p:txEl>
                                              <p:pRg st="9" end="9"/>
                                            </p:txEl>
                                          </p:spTgt>
                                        </p:tgtEl>
                                        <p:attrNameLst>
                                          <p:attrName>style.visibility</p:attrName>
                                        </p:attrNameLst>
                                      </p:cBhvr>
                                      <p:to>
                                        <p:strVal val="visible"/>
                                      </p:to>
                                    </p:set>
                                    <p:animEffect transition="in" filter="wipe(down)">
                                      <p:cBhvr>
                                        <p:cTn id="13"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A05C94-ED99-4125-9CA0-271A15EAC6D4}"/>
              </a:ext>
            </a:extLst>
          </p:cNvPr>
          <p:cNvSpPr>
            <a:spLocks noGrp="1"/>
          </p:cNvSpPr>
          <p:nvPr>
            <p:ph type="title"/>
          </p:nvPr>
        </p:nvSpPr>
        <p:spPr/>
        <p:txBody>
          <a:bodyPr/>
          <a:lstStyle/>
          <a:p>
            <a:r>
              <a:rPr lang="en-US" dirty="0"/>
              <a:t>Brain as extremely efficient computing machine </a:t>
            </a:r>
          </a:p>
        </p:txBody>
      </p:sp>
      <p:sp>
        <p:nvSpPr>
          <p:cNvPr id="3" name="Content Placeholder 2">
            <a:extLst>
              <a:ext uri="{FF2B5EF4-FFF2-40B4-BE49-F238E27FC236}">
                <a16:creationId xmlns:a16="http://schemas.microsoft.com/office/drawing/2014/main" id="{1754C429-514D-4CA8-B92A-FAF6DDB7ADA6}"/>
              </a:ext>
            </a:extLst>
          </p:cNvPr>
          <p:cNvSpPr>
            <a:spLocks noGrp="1"/>
          </p:cNvSpPr>
          <p:nvPr>
            <p:ph idx="1"/>
          </p:nvPr>
        </p:nvSpPr>
        <p:spPr/>
        <p:txBody>
          <a:bodyPr/>
          <a:lstStyle/>
          <a:p>
            <a:r>
              <a:rPr lang="en-US" sz="2800"/>
              <a:t>Power = 20 </a:t>
            </a:r>
            <a:r>
              <a:rPr lang="en-US" sz="2800" dirty="0"/>
              <a:t>Watt</a:t>
            </a:r>
          </a:p>
          <a:p>
            <a:r>
              <a:rPr lang="en-US" sz="2800"/>
              <a:t>Speed = 1000 </a:t>
            </a:r>
            <a:r>
              <a:rPr lang="en-US" sz="2800" dirty="0" err="1"/>
              <a:t>Exa</a:t>
            </a:r>
            <a:r>
              <a:rPr lang="en-US" sz="2800" dirty="0"/>
              <a:t> Op/s*</a:t>
            </a:r>
          </a:p>
          <a:p>
            <a:r>
              <a:rPr lang="en-US" sz="2800"/>
              <a:t>Energy/operation = </a:t>
            </a:r>
            <a:br>
              <a:rPr lang="en-US" sz="2800"/>
            </a:br>
            <a:r>
              <a:rPr lang="en-US" sz="2800"/>
              <a:t>Power/Speed = </a:t>
            </a:r>
            <a:br>
              <a:rPr lang="en-US" sz="2800"/>
            </a:br>
            <a:r>
              <a:rPr lang="en-US" sz="2800"/>
              <a:t>2x10</a:t>
            </a:r>
            <a:r>
              <a:rPr lang="en-US" sz="2800" baseline="30000"/>
              <a:t>-8</a:t>
            </a:r>
            <a:r>
              <a:rPr lang="en-US" sz="2800"/>
              <a:t> </a:t>
            </a:r>
            <a:r>
              <a:rPr lang="en-US" sz="2800" dirty="0" err="1"/>
              <a:t>pJ</a:t>
            </a:r>
            <a:r>
              <a:rPr lang="en-US" sz="2800" dirty="0"/>
              <a:t>/operation</a:t>
            </a:r>
          </a:p>
        </p:txBody>
      </p:sp>
      <p:pic>
        <p:nvPicPr>
          <p:cNvPr id="5" name="Picture 4"/>
          <p:cNvPicPr>
            <a:picLocks noChangeAspect="1"/>
          </p:cNvPicPr>
          <p:nvPr/>
        </p:nvPicPr>
        <p:blipFill>
          <a:blip r:embed="rId3"/>
          <a:stretch>
            <a:fillRect/>
          </a:stretch>
        </p:blipFill>
        <p:spPr>
          <a:xfrm>
            <a:off x="4329439" y="955902"/>
            <a:ext cx="7469982" cy="5975986"/>
          </a:xfrm>
          <a:prstGeom prst="rect">
            <a:avLst/>
          </a:prstGeom>
        </p:spPr>
      </p:pic>
      <p:sp>
        <p:nvSpPr>
          <p:cNvPr id="4" name="TextBox 3"/>
          <p:cNvSpPr txBox="1"/>
          <p:nvPr/>
        </p:nvSpPr>
        <p:spPr>
          <a:xfrm>
            <a:off x="815009" y="5701968"/>
            <a:ext cx="3025315" cy="830997"/>
          </a:xfrm>
          <a:prstGeom prst="rect">
            <a:avLst/>
          </a:prstGeom>
          <a:noFill/>
        </p:spPr>
        <p:txBody>
          <a:bodyPr wrap="none" rtlCol="0">
            <a:spAutoFit/>
          </a:bodyPr>
          <a:lstStyle/>
          <a:p>
            <a:r>
              <a:rPr lang="en-US" sz="1600" i="1" dirty="0"/>
              <a:t>*</a:t>
            </a:r>
            <a:r>
              <a:rPr lang="en-US" sz="1600" i="1"/>
              <a:t>Tim Dettmers:</a:t>
            </a:r>
            <a:endParaRPr lang="en-US" sz="1600" i="1" dirty="0"/>
          </a:p>
          <a:p>
            <a:r>
              <a:rPr lang="en-US" sz="1600" i="1"/>
              <a:t>"making </a:t>
            </a:r>
            <a:r>
              <a:rPr lang="en-US" sz="1600" i="1" dirty="0"/>
              <a:t>deep </a:t>
            </a:r>
            <a:r>
              <a:rPr lang="en-US" sz="1600" i="1"/>
              <a:t>learning accessible"</a:t>
            </a:r>
            <a:endParaRPr lang="en-US" sz="1600" i="1" dirty="0"/>
          </a:p>
          <a:p>
            <a:r>
              <a:rPr lang="en-US" sz="1600" i="1" dirty="0"/>
              <a:t>2015</a:t>
            </a:r>
          </a:p>
        </p:txBody>
      </p:sp>
      <p:sp>
        <p:nvSpPr>
          <p:cNvPr id="6" name="Slide Number Placeholder 5"/>
          <p:cNvSpPr>
            <a:spLocks noGrp="1"/>
          </p:cNvSpPr>
          <p:nvPr>
            <p:ph type="sldNum" sz="quarter" idx="12"/>
          </p:nvPr>
        </p:nvSpPr>
        <p:spPr/>
        <p:txBody>
          <a:bodyPr/>
          <a:lstStyle/>
          <a:p>
            <a:fld id="{5ACD27F7-017F-4B1C-96FE-3CB25017B6D1}" type="slidenum">
              <a:rPr lang="en-US" smtClean="0"/>
              <a:t>112</a:t>
            </a:fld>
            <a:endParaRPr lang="en-US"/>
          </a:p>
        </p:txBody>
      </p:sp>
      <p:sp>
        <p:nvSpPr>
          <p:cNvPr id="7" name="Date Placeholder 6"/>
          <p:cNvSpPr>
            <a:spLocks noGrp="1"/>
          </p:cNvSpPr>
          <p:nvPr>
            <p:ph type="dt" sz="half" idx="10"/>
          </p:nvPr>
        </p:nvSpPr>
        <p:spPr/>
        <p:txBody>
          <a:bodyPr/>
          <a:lstStyle/>
          <a:p>
            <a:pPr>
              <a:defRPr/>
            </a:pPr>
            <a:r>
              <a:rPr lang="en-US"/>
              <a:t>IA 5LIL0</a:t>
            </a:r>
          </a:p>
        </p:txBody>
      </p:sp>
    </p:spTree>
    <p:extLst>
      <p:ext uri="{BB962C8B-B14F-4D97-AF65-F5344CB8AC3E}">
        <p14:creationId xmlns:p14="http://schemas.microsoft.com/office/powerpoint/2010/main" val="2177784169"/>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3578043" y="853844"/>
            <a:ext cx="8565512" cy="5924327"/>
            <a:chOff x="3436231" y="1454331"/>
            <a:chExt cx="7697316" cy="532384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36231" y="1454331"/>
              <a:ext cx="7697316" cy="5323840"/>
            </a:xfrm>
            <a:prstGeom prst="rect">
              <a:avLst/>
            </a:prstGeom>
          </p:spPr>
        </p:pic>
        <p:sp>
          <p:nvSpPr>
            <p:cNvPr id="5" name="TextBox 4"/>
            <p:cNvSpPr txBox="1"/>
            <p:nvPr/>
          </p:nvSpPr>
          <p:spPr>
            <a:xfrm>
              <a:off x="9032966" y="2031274"/>
              <a:ext cx="748923" cy="307777"/>
            </a:xfrm>
            <a:prstGeom prst="rect">
              <a:avLst/>
            </a:prstGeom>
            <a:noFill/>
          </p:spPr>
          <p:txBody>
            <a:bodyPr wrap="none" rtlCol="0">
              <a:spAutoFit/>
            </a:bodyPr>
            <a:lstStyle/>
            <a:p>
              <a:r>
                <a:rPr lang="en-US" sz="1400"/>
                <a:t>Summit</a:t>
              </a:r>
            </a:p>
          </p:txBody>
        </p:sp>
        <p:cxnSp>
          <p:nvCxnSpPr>
            <p:cNvPr id="7" name="Straight Connector 6"/>
            <p:cNvCxnSpPr/>
            <p:nvPr/>
          </p:nvCxnSpPr>
          <p:spPr>
            <a:xfrm>
              <a:off x="9580866" y="2731589"/>
              <a:ext cx="402046" cy="0"/>
            </a:xfrm>
            <a:prstGeom prst="line">
              <a:avLst/>
            </a:prstGeom>
            <a:ln w="28575">
              <a:solidFill>
                <a:srgbClr val="FF0000"/>
              </a:solidFill>
              <a:headEnd type="diamond" w="lg" len="lg"/>
              <a:tailEnd type="diamond" w="lg" len="lg"/>
            </a:ln>
          </p:spPr>
          <p:style>
            <a:lnRef idx="3">
              <a:schemeClr val="accent2"/>
            </a:lnRef>
            <a:fillRef idx="0">
              <a:schemeClr val="accent2"/>
            </a:fillRef>
            <a:effectRef idx="2">
              <a:schemeClr val="accent2"/>
            </a:effectRef>
            <a:fontRef idx="minor">
              <a:schemeClr val="tx1"/>
            </a:fontRef>
          </p:style>
        </p:cxnSp>
        <p:sp>
          <p:nvSpPr>
            <p:cNvPr id="10" name="TextBox 9"/>
            <p:cNvSpPr txBox="1"/>
            <p:nvPr/>
          </p:nvSpPr>
          <p:spPr>
            <a:xfrm>
              <a:off x="9379920" y="2822302"/>
              <a:ext cx="803938" cy="307777"/>
            </a:xfrm>
            <a:prstGeom prst="rect">
              <a:avLst/>
            </a:prstGeom>
            <a:noFill/>
          </p:spPr>
          <p:txBody>
            <a:bodyPr wrap="none" rtlCol="0">
              <a:spAutoFit/>
            </a:bodyPr>
            <a:lstStyle/>
            <a:p>
              <a:r>
                <a:rPr lang="en-US" sz="1400"/>
                <a:t>200 PF/s</a:t>
              </a:r>
            </a:p>
          </p:txBody>
        </p:sp>
        <p:sp>
          <p:nvSpPr>
            <p:cNvPr id="11" name="TextBox 10"/>
            <p:cNvSpPr txBox="1"/>
            <p:nvPr/>
          </p:nvSpPr>
          <p:spPr>
            <a:xfrm>
              <a:off x="9421053" y="3971071"/>
              <a:ext cx="721672" cy="307777"/>
            </a:xfrm>
            <a:prstGeom prst="rect">
              <a:avLst/>
            </a:prstGeom>
            <a:noFill/>
          </p:spPr>
          <p:txBody>
            <a:bodyPr wrap="none" rtlCol="0">
              <a:spAutoFit/>
            </a:bodyPr>
            <a:lstStyle/>
            <a:p>
              <a:r>
                <a:rPr lang="en-US" sz="1400"/>
                <a:t>13 MW</a:t>
              </a:r>
            </a:p>
          </p:txBody>
        </p:sp>
        <p:cxnSp>
          <p:nvCxnSpPr>
            <p:cNvPr id="12" name="Straight Connector 11"/>
            <p:cNvCxnSpPr/>
            <p:nvPr/>
          </p:nvCxnSpPr>
          <p:spPr>
            <a:xfrm>
              <a:off x="9559394" y="3899989"/>
              <a:ext cx="402046" cy="0"/>
            </a:xfrm>
            <a:prstGeom prst="line">
              <a:avLst/>
            </a:prstGeom>
            <a:ln w="28575">
              <a:solidFill>
                <a:srgbClr val="00B050"/>
              </a:solidFill>
              <a:headEnd type="diamond" w="lg" len="lg"/>
              <a:tailEnd type="diamond" w="lg" len="lg"/>
            </a:ln>
          </p:spPr>
          <p:style>
            <a:lnRef idx="3">
              <a:schemeClr val="accent2"/>
            </a:lnRef>
            <a:fillRef idx="0">
              <a:schemeClr val="accent2"/>
            </a:fillRef>
            <a:effectRef idx="2">
              <a:schemeClr val="accent2"/>
            </a:effectRef>
            <a:fontRef idx="minor">
              <a:schemeClr val="tx1"/>
            </a:fontRef>
          </p:style>
        </p:cxnSp>
        <p:cxnSp>
          <p:nvCxnSpPr>
            <p:cNvPr id="14" name="Straight Arrow Connector 13"/>
            <p:cNvCxnSpPr/>
            <p:nvPr/>
          </p:nvCxnSpPr>
          <p:spPr>
            <a:xfrm>
              <a:off x="9421053" y="2331796"/>
              <a:ext cx="274009" cy="320570"/>
            </a:xfrm>
            <a:prstGeom prst="straightConnector1">
              <a:avLst/>
            </a:prstGeom>
            <a:ln w="19050">
              <a:solidFill>
                <a:schemeClr val="tx1"/>
              </a:solidFill>
              <a:tailEnd type="triangle" w="lg" len="med"/>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p:txBody>
          <a:bodyPr/>
          <a:lstStyle/>
          <a:p>
            <a:r>
              <a:rPr lang="en-US"/>
              <a:t>Top 500 computers: Performance and Energy</a:t>
            </a:r>
          </a:p>
        </p:txBody>
      </p:sp>
      <p:sp>
        <p:nvSpPr>
          <p:cNvPr id="3" name="Content Placeholder 2"/>
          <p:cNvSpPr>
            <a:spLocks noGrp="1"/>
          </p:cNvSpPr>
          <p:nvPr>
            <p:ph idx="1"/>
          </p:nvPr>
        </p:nvSpPr>
        <p:spPr>
          <a:xfrm>
            <a:off x="383458" y="1134227"/>
            <a:ext cx="4751716" cy="4866902"/>
          </a:xfrm>
        </p:spPr>
        <p:txBody>
          <a:bodyPr/>
          <a:lstStyle/>
          <a:p>
            <a:r>
              <a:rPr lang="en-US" sz="2800" dirty="0"/>
              <a:t>Brain consumes </a:t>
            </a:r>
            <a:br>
              <a:rPr lang="en-US" sz="2800" dirty="0"/>
            </a:br>
            <a:r>
              <a:rPr lang="en-US" sz="2800" dirty="0"/>
              <a:t>about 20 Watt</a:t>
            </a:r>
          </a:p>
          <a:p>
            <a:r>
              <a:rPr lang="en-US" sz="2800" dirty="0"/>
              <a:t>Compare this to </a:t>
            </a:r>
            <a:br>
              <a:rPr lang="en-US" sz="2800" dirty="0"/>
            </a:br>
            <a:r>
              <a:rPr lang="en-US" sz="2800" dirty="0"/>
              <a:t>current super </a:t>
            </a:r>
            <a:br>
              <a:rPr lang="en-US" sz="2800" dirty="0"/>
            </a:br>
            <a:r>
              <a:rPr lang="en-US" sz="2800" dirty="0"/>
              <a:t>computer </a:t>
            </a:r>
            <a:br>
              <a:rPr lang="en-US" sz="2800" dirty="0"/>
            </a:br>
            <a:r>
              <a:rPr lang="en-US" sz="2800" dirty="0"/>
              <a:t>(top 500)</a:t>
            </a:r>
          </a:p>
          <a:p>
            <a:r>
              <a:rPr lang="en-US" sz="2800" dirty="0"/>
              <a:t>Summit</a:t>
            </a:r>
          </a:p>
          <a:p>
            <a:pPr lvl="1"/>
            <a:r>
              <a:rPr lang="en-US" sz="2400"/>
              <a:t>Power = 13 </a:t>
            </a:r>
            <a:r>
              <a:rPr lang="en-US" sz="2400" dirty="0"/>
              <a:t>MW</a:t>
            </a:r>
          </a:p>
          <a:p>
            <a:pPr lvl="1"/>
            <a:r>
              <a:rPr lang="en-US" sz="2400"/>
              <a:t>Speed = 200 </a:t>
            </a:r>
            <a:r>
              <a:rPr lang="en-US" sz="2400" dirty="0" err="1"/>
              <a:t>PFlop</a:t>
            </a:r>
            <a:r>
              <a:rPr lang="en-US" sz="2400" dirty="0"/>
              <a:t>/s</a:t>
            </a:r>
          </a:p>
          <a:p>
            <a:pPr lvl="1"/>
            <a:r>
              <a:rPr lang="en-US" sz="2400"/>
              <a:t>Energy/op. = 65 </a:t>
            </a:r>
            <a:r>
              <a:rPr lang="en-US" sz="2400" dirty="0" err="1"/>
              <a:t>pJ</a:t>
            </a:r>
            <a:r>
              <a:rPr lang="en-US" sz="2400" dirty="0"/>
              <a:t>/op</a:t>
            </a:r>
          </a:p>
          <a:p>
            <a:endParaRPr lang="en-US" sz="2800" dirty="0"/>
          </a:p>
        </p:txBody>
      </p:sp>
      <p:sp>
        <p:nvSpPr>
          <p:cNvPr id="6" name="Slide Number Placeholder 5"/>
          <p:cNvSpPr>
            <a:spLocks noGrp="1"/>
          </p:cNvSpPr>
          <p:nvPr>
            <p:ph type="sldNum" sz="quarter" idx="12"/>
          </p:nvPr>
        </p:nvSpPr>
        <p:spPr/>
        <p:txBody>
          <a:bodyPr/>
          <a:lstStyle/>
          <a:p>
            <a:fld id="{5ACD27F7-017F-4B1C-96FE-3CB25017B6D1}" type="slidenum">
              <a:rPr lang="en-US" smtClean="0"/>
              <a:t>113</a:t>
            </a:fld>
            <a:endParaRPr lang="en-US"/>
          </a:p>
        </p:txBody>
      </p:sp>
      <p:sp>
        <p:nvSpPr>
          <p:cNvPr id="8" name="Date Placeholder 7"/>
          <p:cNvSpPr>
            <a:spLocks noGrp="1"/>
          </p:cNvSpPr>
          <p:nvPr>
            <p:ph type="dt" sz="half" idx="10"/>
          </p:nvPr>
        </p:nvSpPr>
        <p:spPr/>
        <p:txBody>
          <a:bodyPr/>
          <a:lstStyle/>
          <a:p>
            <a:pPr>
              <a:defRPr/>
            </a:pPr>
            <a:r>
              <a:rPr lang="en-US"/>
              <a:t>IA 5LIL0</a:t>
            </a:r>
          </a:p>
        </p:txBody>
      </p:sp>
    </p:spTree>
    <p:extLst>
      <p:ext uri="{BB962C8B-B14F-4D97-AF65-F5344CB8AC3E}">
        <p14:creationId xmlns:p14="http://schemas.microsoft.com/office/powerpoint/2010/main" val="832181072"/>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Beyond DNNs: Bayesian learning </a:t>
            </a:r>
          </a:p>
        </p:txBody>
      </p:sp>
      <p:sp>
        <p:nvSpPr>
          <p:cNvPr id="3" name="Content Placeholder 2"/>
          <p:cNvSpPr>
            <a:spLocks noGrp="1"/>
          </p:cNvSpPr>
          <p:nvPr>
            <p:ph idx="1"/>
          </p:nvPr>
        </p:nvSpPr>
        <p:spPr>
          <a:xfrm>
            <a:off x="381000" y="1295400"/>
            <a:ext cx="5105400" cy="5181600"/>
          </a:xfrm>
        </p:spPr>
        <p:txBody>
          <a:bodyPr/>
          <a:lstStyle/>
          <a:p>
            <a:r>
              <a:rPr lang="en-US"/>
              <a:t>everything is a distribution / density function</a:t>
            </a:r>
          </a:p>
          <a:p>
            <a:r>
              <a:rPr lang="en-US"/>
              <a:t>using a (causality) model</a:t>
            </a:r>
          </a:p>
          <a:p>
            <a:endParaRPr lang="en-US"/>
          </a:p>
          <a:p>
            <a:r>
              <a:rPr lang="en-US"/>
              <a:t>Why?</a:t>
            </a:r>
          </a:p>
          <a:p>
            <a:pPr lvl="1"/>
            <a:r>
              <a:rPr lang="en-US"/>
              <a:t>Taking uncertainty into account</a:t>
            </a:r>
          </a:p>
          <a:p>
            <a:pPr lvl="1"/>
            <a:r>
              <a:rPr lang="en-US"/>
              <a:t>Can deal with small data set</a:t>
            </a:r>
          </a:p>
          <a:p>
            <a:pPr lvl="1"/>
            <a:r>
              <a:rPr lang="en-US"/>
              <a:t>DNNs can only determine correlation, not causality</a:t>
            </a:r>
          </a:p>
          <a:p>
            <a:pPr lvl="2"/>
            <a:endParaRPr lang="en-US"/>
          </a:p>
          <a:p>
            <a:endParaRPr lang="en-US"/>
          </a:p>
        </p:txBody>
      </p:sp>
      <p:sp>
        <p:nvSpPr>
          <p:cNvPr id="4" name="Date Placeholder 3"/>
          <p:cNvSpPr>
            <a:spLocks noGrp="1"/>
          </p:cNvSpPr>
          <p:nvPr>
            <p:ph type="dt" sz="half" idx="10"/>
          </p:nvPr>
        </p:nvSpPr>
        <p:spPr/>
        <p:txBody>
          <a:bodyPr/>
          <a:lstStyle/>
          <a:p>
            <a:pPr>
              <a:defRPr/>
            </a:pPr>
            <a:r>
              <a:rPr lang="en-US"/>
              <a:t>IA 5LIL0</a:t>
            </a:r>
          </a:p>
        </p:txBody>
      </p:sp>
      <p:sp>
        <p:nvSpPr>
          <p:cNvPr id="5" name="Slide Number Placeholder 4"/>
          <p:cNvSpPr>
            <a:spLocks noGrp="1"/>
          </p:cNvSpPr>
          <p:nvPr>
            <p:ph type="sldNum" sz="quarter" idx="12"/>
          </p:nvPr>
        </p:nvSpPr>
        <p:spPr/>
        <p:txBody>
          <a:bodyPr/>
          <a:lstStyle/>
          <a:p>
            <a:pPr>
              <a:defRPr/>
            </a:pPr>
            <a:fld id="{57380175-9699-4BBE-9FAB-57FE2DBF8243}" type="slidenum">
              <a:rPr lang="en-US" smtClean="0"/>
              <a:pPr>
                <a:defRPr/>
              </a:pPr>
              <a:t>114</a:t>
            </a:fld>
            <a:endParaRPr lang="en-US"/>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57800" y="1676400"/>
            <a:ext cx="6591300" cy="4943475"/>
          </a:xfrm>
          <a:prstGeom prst="rect">
            <a:avLst/>
          </a:prstGeom>
        </p:spPr>
      </p:pic>
    </p:spTree>
    <p:extLst>
      <p:ext uri="{BB962C8B-B14F-4D97-AF65-F5344CB8AC3E}">
        <p14:creationId xmlns:p14="http://schemas.microsoft.com/office/powerpoint/2010/main" val="2701076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wipe(down)">
                                      <p:cBhvr>
                                        <p:cTn id="7" dur="500"/>
                                        <p:tgtEl>
                                          <p:spTgt spid="3">
                                            <p:txEl>
                                              <p:pRg st="3" end="3"/>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3">
                                            <p:txEl>
                                              <p:pRg st="4" end="4"/>
                                            </p:txEl>
                                          </p:spTgt>
                                        </p:tgtEl>
                                        <p:attrNameLst>
                                          <p:attrName>style.visibility</p:attrName>
                                        </p:attrNameLst>
                                      </p:cBhvr>
                                      <p:to>
                                        <p:strVal val="visible"/>
                                      </p:to>
                                    </p:set>
                                    <p:animEffect transition="in" filter="wipe(down)">
                                      <p:cBhvr>
                                        <p:cTn id="10" dur="500"/>
                                        <p:tgtEl>
                                          <p:spTgt spid="3">
                                            <p:txEl>
                                              <p:pRg st="4" end="4"/>
                                            </p:txEl>
                                          </p:spTgt>
                                        </p:tgtEl>
                                      </p:cBhvr>
                                    </p:animEffect>
                                  </p:childTnLst>
                                </p:cTn>
                              </p:par>
                              <p:par>
                                <p:cTn id="11" presetID="22" presetClass="entr" presetSubtype="4"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animEffect transition="in" filter="wipe(down)">
                                      <p:cBhvr>
                                        <p:cTn id="13" dur="500"/>
                                        <p:tgtEl>
                                          <p:spTgt spid="3">
                                            <p:txEl>
                                              <p:pRg st="5" end="5"/>
                                            </p:txEl>
                                          </p:spTgt>
                                        </p:tgtEl>
                                      </p:cBhvr>
                                    </p:animEffect>
                                  </p:childTnLst>
                                </p:cTn>
                              </p:par>
                              <p:par>
                                <p:cTn id="14" presetID="22" presetClass="entr" presetSubtype="4" fill="hold" nodeType="withEffect">
                                  <p:stCondLst>
                                    <p:cond delay="0"/>
                                  </p:stCondLst>
                                  <p:childTnLst>
                                    <p:set>
                                      <p:cBhvr>
                                        <p:cTn id="15" dur="1" fill="hold">
                                          <p:stCondLst>
                                            <p:cond delay="0"/>
                                          </p:stCondLst>
                                        </p:cTn>
                                        <p:tgtEl>
                                          <p:spTgt spid="3">
                                            <p:txEl>
                                              <p:pRg st="6" end="6"/>
                                            </p:txEl>
                                          </p:spTgt>
                                        </p:tgtEl>
                                        <p:attrNameLst>
                                          <p:attrName>style.visibility</p:attrName>
                                        </p:attrNameLst>
                                      </p:cBhvr>
                                      <p:to>
                                        <p:strVal val="visible"/>
                                      </p:to>
                                    </p:set>
                                    <p:animEffect transition="in" filter="wipe(down)">
                                      <p:cBhvr>
                                        <p:cTn id="16"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a:t>Bayes' theorem</a:t>
            </a:r>
          </a:p>
        </p:txBody>
      </p:sp>
      <p:sp>
        <p:nvSpPr>
          <p:cNvPr id="4" name="Date Placeholder 3"/>
          <p:cNvSpPr>
            <a:spLocks noGrp="1"/>
          </p:cNvSpPr>
          <p:nvPr>
            <p:ph type="dt" sz="half" idx="10"/>
          </p:nvPr>
        </p:nvSpPr>
        <p:spPr/>
        <p:txBody>
          <a:bodyPr/>
          <a:lstStyle/>
          <a:p>
            <a:pPr>
              <a:defRPr/>
            </a:pPr>
            <a:r>
              <a:rPr lang="en-US"/>
              <a:t>IA 5LIL0</a:t>
            </a:r>
          </a:p>
        </p:txBody>
      </p:sp>
      <p:sp>
        <p:nvSpPr>
          <p:cNvPr id="5" name="Slide Number Placeholder 4"/>
          <p:cNvSpPr>
            <a:spLocks noGrp="1"/>
          </p:cNvSpPr>
          <p:nvPr>
            <p:ph type="sldNum" sz="quarter" idx="12"/>
          </p:nvPr>
        </p:nvSpPr>
        <p:spPr/>
        <p:txBody>
          <a:bodyPr/>
          <a:lstStyle/>
          <a:p>
            <a:pPr>
              <a:defRPr/>
            </a:pPr>
            <a:fld id="{57380175-9699-4BBE-9FAB-57FE2DBF8243}" type="slidenum">
              <a:rPr lang="en-US" smtClean="0"/>
              <a:pPr>
                <a:defRPr/>
              </a:pPr>
              <a:t>115</a:t>
            </a:fld>
            <a:endParaRPr lang="en-US"/>
          </a:p>
        </p:txBody>
      </p:sp>
      <p:pic>
        <p:nvPicPr>
          <p:cNvPr id="6" name="Content Placeholder 4"/>
          <p:cNvPicPr>
            <a:picLocks noChangeAspect="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533399" y="1447800"/>
            <a:ext cx="4986799" cy="1219200"/>
          </a:xfrm>
          <a:prstGeom prst="rect">
            <a:avLst/>
          </a:prstGeom>
          <a:solidFill>
            <a:srgbClr val="FFFF00"/>
          </a:solidFill>
          <a:ln w="38100" cap="flat" algn="ctr">
            <a:solidFill>
              <a:schemeClr val="accent2"/>
            </a:solidFill>
            <a:round/>
            <a:headEnd type="none" w="med" len="med"/>
            <a:tailEnd type="none" w="med" len="med"/>
          </a:ln>
        </p:spPr>
      </p:pic>
      <p:pic>
        <p:nvPicPr>
          <p:cNvPr id="7" name="Picture 12" descr="TP_tmp.png"/>
          <p:cNvPicPr>
            <a:picLocks noChangeAspect="1"/>
          </p:cNvPicPr>
          <p:nvPr>
            <p:custDataLst>
              <p:tags r:id="rId2"/>
            </p:custDataLst>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57200" y="4572000"/>
            <a:ext cx="5060467" cy="1066800"/>
          </a:xfrm>
          <a:prstGeom prst="rect">
            <a:avLst/>
          </a:prstGeom>
          <a:noFill/>
          <a:ln w="38100">
            <a:solidFill>
              <a:schemeClr val="accent2"/>
            </a:solidFill>
            <a:miter lim="800000"/>
            <a:headEnd/>
            <a:tailEnd/>
          </a:ln>
        </p:spPr>
      </p:pic>
      <p:sp>
        <p:nvSpPr>
          <p:cNvPr id="8" name="TextBox 5"/>
          <p:cNvSpPr txBox="1">
            <a:spLocks noChangeArrowheads="1"/>
          </p:cNvSpPr>
          <p:nvPr/>
        </p:nvSpPr>
        <p:spPr bwMode="auto">
          <a:xfrm>
            <a:off x="609600" y="2971800"/>
            <a:ext cx="54864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n-GB" altLang="en-US" sz="3200"/>
              <a:t>posterior </a:t>
            </a:r>
            <a:r>
              <a:rPr lang="en-GB" altLang="en-US" sz="3200">
                <a:sym typeface="Symbol" panose="05050102010706020507" pitchFamily="18" charset="2"/>
              </a:rPr>
              <a:t> likelihood × prior</a:t>
            </a:r>
            <a:endParaRPr lang="en-GB" altLang="en-US" sz="3200"/>
          </a:p>
        </p:txBody>
      </p:sp>
    </p:spTree>
    <p:extLst>
      <p:ext uri="{BB962C8B-B14F-4D97-AF65-F5344CB8AC3E}">
        <p14:creationId xmlns:p14="http://schemas.microsoft.com/office/powerpoint/2010/main" val="337005565"/>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a:t>The 3 levels of</a:t>
            </a:r>
            <a:br>
              <a:rPr lang="en-US"/>
            </a:br>
            <a:r>
              <a:rPr lang="en-US"/>
              <a:t>cognitivity</a:t>
            </a:r>
          </a:p>
        </p:txBody>
      </p:sp>
      <p:sp>
        <p:nvSpPr>
          <p:cNvPr id="4" name="Date Placeholder 3"/>
          <p:cNvSpPr>
            <a:spLocks noGrp="1"/>
          </p:cNvSpPr>
          <p:nvPr>
            <p:ph type="dt" sz="half" idx="10"/>
          </p:nvPr>
        </p:nvSpPr>
        <p:spPr/>
        <p:txBody>
          <a:bodyPr/>
          <a:lstStyle/>
          <a:p>
            <a:pPr>
              <a:defRPr/>
            </a:pPr>
            <a:r>
              <a:rPr lang="en-US"/>
              <a:t>IA 5LIL0</a:t>
            </a:r>
          </a:p>
        </p:txBody>
      </p:sp>
      <p:sp>
        <p:nvSpPr>
          <p:cNvPr id="5" name="Slide Number Placeholder 4"/>
          <p:cNvSpPr>
            <a:spLocks noGrp="1"/>
          </p:cNvSpPr>
          <p:nvPr>
            <p:ph type="sldNum" sz="quarter" idx="12"/>
          </p:nvPr>
        </p:nvSpPr>
        <p:spPr/>
        <p:txBody>
          <a:bodyPr/>
          <a:lstStyle/>
          <a:p>
            <a:pPr>
              <a:defRPr/>
            </a:pPr>
            <a:fld id="{57380175-9699-4BBE-9FAB-57FE2DBF8243}" type="slidenum">
              <a:rPr lang="en-US" smtClean="0"/>
              <a:pPr>
                <a:defRPr/>
              </a:pPr>
              <a:t>116</a:t>
            </a:fld>
            <a:endParaRPr lang="en-US"/>
          </a:p>
        </p:txBody>
      </p:sp>
      <p:pic>
        <p:nvPicPr>
          <p:cNvPr id="6" name="Picture 5"/>
          <p:cNvPicPr>
            <a:picLocks noChangeAspect="1"/>
          </p:cNvPicPr>
          <p:nvPr/>
        </p:nvPicPr>
        <p:blipFill>
          <a:blip r:embed="rId2"/>
          <a:stretch>
            <a:fillRect/>
          </a:stretch>
        </p:blipFill>
        <p:spPr>
          <a:xfrm>
            <a:off x="5159668" y="-218023"/>
            <a:ext cx="6041733" cy="7761823"/>
          </a:xfrm>
          <a:prstGeom prst="rect">
            <a:avLst/>
          </a:prstGeom>
        </p:spPr>
      </p:pic>
      <p:sp>
        <p:nvSpPr>
          <p:cNvPr id="8" name="TextBox 7"/>
          <p:cNvSpPr txBox="1"/>
          <p:nvPr/>
        </p:nvSpPr>
        <p:spPr>
          <a:xfrm>
            <a:off x="381000" y="1981200"/>
            <a:ext cx="4838184" cy="2862322"/>
          </a:xfrm>
          <a:prstGeom prst="rect">
            <a:avLst/>
          </a:prstGeom>
          <a:noFill/>
        </p:spPr>
        <p:txBody>
          <a:bodyPr wrap="none" rtlCol="0">
            <a:spAutoFit/>
          </a:bodyPr>
          <a:lstStyle/>
          <a:p>
            <a:r>
              <a:rPr lang="en-US"/>
              <a:t>From: </a:t>
            </a:r>
            <a:r>
              <a:rPr lang="en-US" i="1"/>
              <a:t>The Book of Why</a:t>
            </a:r>
            <a:br>
              <a:rPr lang="en-US" i="1"/>
            </a:br>
            <a:r>
              <a:rPr lang="en-US" i="1"/>
              <a:t>	Judea Pearl, Dana Mackenzie</a:t>
            </a:r>
          </a:p>
          <a:p>
            <a:endParaRPr lang="en-US"/>
          </a:p>
          <a:p>
            <a:endParaRPr lang="en-US"/>
          </a:p>
          <a:p>
            <a:r>
              <a:rPr lang="en-US" sz="2800" b="1">
                <a:solidFill>
                  <a:schemeClr val="accent2"/>
                </a:solidFill>
              </a:rPr>
              <a:t>Claim</a:t>
            </a:r>
            <a:r>
              <a:rPr lang="en-US" sz="2800"/>
              <a:t>: Deep Learning does not </a:t>
            </a:r>
          </a:p>
          <a:p>
            <a:r>
              <a:rPr lang="en-US" sz="2800"/>
              <a:t>go beyond level 1 (Association)</a:t>
            </a:r>
          </a:p>
          <a:p>
            <a:r>
              <a:rPr lang="en-US" sz="2800" b="1">
                <a:solidFill>
                  <a:srgbClr val="FF0000"/>
                </a:solidFill>
              </a:rPr>
              <a:t>- DL only learns correlations</a:t>
            </a:r>
          </a:p>
        </p:txBody>
      </p:sp>
    </p:spTree>
    <p:extLst>
      <p:ext uri="{BB962C8B-B14F-4D97-AF65-F5344CB8AC3E}">
        <p14:creationId xmlns:p14="http://schemas.microsoft.com/office/powerpoint/2010/main" val="4085604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xEl>
                                              <p:pRg st="3" end="3"/>
                                            </p:txEl>
                                          </p:spTgt>
                                        </p:tgtEl>
                                        <p:attrNameLst>
                                          <p:attrName>style.visibility</p:attrName>
                                        </p:attrNameLst>
                                      </p:cBhvr>
                                      <p:to>
                                        <p:strVal val="visible"/>
                                      </p:to>
                                    </p:set>
                                    <p:animEffect transition="in" filter="wipe(down)">
                                      <p:cBhvr>
                                        <p:cTn id="7" dur="500"/>
                                        <p:tgtEl>
                                          <p:spTgt spid="8">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
                                            <p:txEl>
                                              <p:pRg st="4" end="4"/>
                                            </p:txEl>
                                          </p:spTgt>
                                        </p:tgtEl>
                                        <p:attrNameLst>
                                          <p:attrName>style.visibility</p:attrName>
                                        </p:attrNameLst>
                                      </p:cBhvr>
                                      <p:to>
                                        <p:strVal val="visible"/>
                                      </p:to>
                                    </p:set>
                                    <p:animEffect transition="in" filter="wipe(down)">
                                      <p:cBhvr>
                                        <p:cTn id="12" dur="500"/>
                                        <p:tgtEl>
                                          <p:spTgt spid="8">
                                            <p:txEl>
                                              <p:pRg st="4" end="4"/>
                                            </p:txEl>
                                          </p:spTgt>
                                        </p:tgtEl>
                                      </p:cBhvr>
                                    </p:animEffect>
                                  </p:childTnLst>
                                </p:cTn>
                              </p:par>
                              <p:par>
                                <p:cTn id="13" presetID="22" presetClass="entr" presetSubtype="4" fill="hold" nodeType="withEffect">
                                  <p:stCondLst>
                                    <p:cond delay="0"/>
                                  </p:stCondLst>
                                  <p:childTnLst>
                                    <p:set>
                                      <p:cBhvr>
                                        <p:cTn id="14" dur="1" fill="hold">
                                          <p:stCondLst>
                                            <p:cond delay="0"/>
                                          </p:stCondLst>
                                        </p:cTn>
                                        <p:tgtEl>
                                          <p:spTgt spid="8">
                                            <p:txEl>
                                              <p:pRg st="5" end="5"/>
                                            </p:txEl>
                                          </p:spTgt>
                                        </p:tgtEl>
                                        <p:attrNameLst>
                                          <p:attrName>style.visibility</p:attrName>
                                        </p:attrNameLst>
                                      </p:cBhvr>
                                      <p:to>
                                        <p:strVal val="visible"/>
                                      </p:to>
                                    </p:set>
                                    <p:animEffect transition="in" filter="wipe(down)">
                                      <p:cBhvr>
                                        <p:cTn id="15" dur="500"/>
                                        <p:tgtEl>
                                          <p:spTgt spid="8">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a:latin typeface="Times New Roman" pitchFamily="18" charset="0"/>
                <a:cs typeface="Times New Roman" pitchFamily="18" charset="0"/>
              </a:rPr>
              <a:t>Can you answer all questions?</a:t>
            </a:r>
          </a:p>
        </p:txBody>
      </p:sp>
      <p:sp>
        <p:nvSpPr>
          <p:cNvPr id="8" name="Content Placeholder 7"/>
          <p:cNvSpPr>
            <a:spLocks noGrp="1"/>
          </p:cNvSpPr>
          <p:nvPr>
            <p:ph idx="1"/>
          </p:nvPr>
        </p:nvSpPr>
        <p:spPr>
          <a:xfrm>
            <a:off x="381000" y="1295400"/>
            <a:ext cx="11887200" cy="5181600"/>
          </a:xfrm>
        </p:spPr>
        <p:txBody>
          <a:bodyPr/>
          <a:lstStyle/>
          <a:p>
            <a:r>
              <a:rPr lang="en-US" sz="2800"/>
              <a:t>What was the main goal of this course?</a:t>
            </a:r>
          </a:p>
          <a:p>
            <a:r>
              <a:rPr lang="en-US" sz="2800"/>
              <a:t>What is the essense of computer learning?</a:t>
            </a:r>
          </a:p>
          <a:p>
            <a:r>
              <a:rPr lang="en-US" sz="2800"/>
              <a:t>What is a DNN, and in particular a CNN? Calculate its complexity!</a:t>
            </a:r>
          </a:p>
          <a:p>
            <a:r>
              <a:rPr lang="en-US" sz="2800"/>
              <a:t>How do the newest DNNs look like, and what new operators do they use?</a:t>
            </a:r>
          </a:p>
          <a:p>
            <a:r>
              <a:rPr lang="en-US" sz="2800"/>
              <a:t>How do we learn DNNs? What is backpropagation? Learning tricks?</a:t>
            </a:r>
          </a:p>
          <a:p>
            <a:r>
              <a:rPr lang="en-US" sz="2800"/>
              <a:t>What optimizations can we apply?</a:t>
            </a:r>
          </a:p>
          <a:p>
            <a:r>
              <a:rPr lang="en-US" sz="2800"/>
              <a:t>Can you explain the different scheduling options of CNNs, exploiting reuse?</a:t>
            </a:r>
          </a:p>
          <a:p>
            <a:r>
              <a:rPr lang="en-US" sz="2800"/>
              <a:t>What specific HW support can make DNNs execute energy efficiently</a:t>
            </a:r>
          </a:p>
          <a:p>
            <a:r>
              <a:rPr lang="en-US" sz="2800"/>
              <a:t>How do Neuromorphic Neurons operate, and what are their advantages?</a:t>
            </a:r>
          </a:p>
          <a:p>
            <a:r>
              <a:rPr lang="en-US" sz="2800"/>
              <a:t>What is Bayesian learning, and what are its advantages?</a:t>
            </a:r>
          </a:p>
        </p:txBody>
      </p:sp>
      <p:pic>
        <p:nvPicPr>
          <p:cNvPr id="6" name="Picture 2" descr="http://3.bp.blogspot.com/-Fyyo92Ouo14/USoRPb90tOI/AAAAAAAABXU/poSOCn2msZ0/s1600/summary.jpg"/>
          <p:cNvPicPr>
            <a:picLocks noChangeAspect="1" noChangeArrowheads="1"/>
          </p:cNvPicPr>
          <p:nvPr/>
        </p:nvPicPr>
        <p:blipFill>
          <a:blip r:embed="rId2" cstate="print"/>
          <a:srcRect/>
          <a:stretch>
            <a:fillRect/>
          </a:stretch>
        </p:blipFill>
        <p:spPr bwMode="auto">
          <a:xfrm>
            <a:off x="8878094" y="76200"/>
            <a:ext cx="3237706" cy="2286000"/>
          </a:xfrm>
          <a:prstGeom prst="rect">
            <a:avLst/>
          </a:prstGeom>
          <a:noFill/>
        </p:spPr>
      </p:pic>
    </p:spTree>
    <p:extLst>
      <p:ext uri="{BB962C8B-B14F-4D97-AF65-F5344CB8AC3E}">
        <p14:creationId xmlns:p14="http://schemas.microsoft.com/office/powerpoint/2010/main" val="4282906460"/>
      </p:ext>
    </p:extLst>
  </p:cSld>
  <p:clrMapOvr>
    <a:masterClrMapping/>
  </p:clrMapOvr>
  <p:transition/>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dirty="0"/>
              <a:t>Intelligent Architectures, 5LIL0 </a:t>
            </a:r>
          </a:p>
        </p:txBody>
      </p:sp>
      <p:sp>
        <p:nvSpPr>
          <p:cNvPr id="3" name="Content Placeholder 2"/>
          <p:cNvSpPr>
            <a:spLocks noGrp="1"/>
          </p:cNvSpPr>
          <p:nvPr>
            <p:ph idx="1"/>
          </p:nvPr>
        </p:nvSpPr>
        <p:spPr>
          <a:xfrm>
            <a:off x="533400" y="4430886"/>
            <a:ext cx="9931400" cy="1512714"/>
          </a:xfrm>
        </p:spPr>
        <p:txBody>
          <a:bodyPr/>
          <a:lstStyle/>
          <a:p>
            <a:pPr>
              <a:buNone/>
            </a:pPr>
            <a:r>
              <a:rPr lang="en-US" noProof="0"/>
              <a:t>We hope you learned a lot and</a:t>
            </a:r>
          </a:p>
          <a:p>
            <a:pPr>
              <a:buNone/>
            </a:pPr>
            <a:r>
              <a:rPr lang="en-US"/>
              <a:t>enjoyed our course</a:t>
            </a:r>
            <a:r>
              <a:rPr lang="en-US" noProof="0"/>
              <a:t> </a:t>
            </a:r>
            <a:r>
              <a:rPr lang="en-US" noProof="0" dirty="0"/>
              <a:t>!!</a:t>
            </a:r>
          </a:p>
          <a:p>
            <a:pPr>
              <a:buNone/>
            </a:pPr>
            <a:r>
              <a:rPr lang="en-US" sz="4000" noProof="0" dirty="0">
                <a:solidFill>
                  <a:srgbClr val="FF0000"/>
                </a:solidFill>
              </a:rPr>
              <a:t>Questions?</a:t>
            </a:r>
          </a:p>
        </p:txBody>
      </p:sp>
      <p:pic>
        <p:nvPicPr>
          <p:cNvPr id="1026" name="Picture 2" descr="http://amaleenhanis.files.wordpress.com/2012/11/learning.gif%3Fw%3D410"/>
          <p:cNvPicPr>
            <a:picLocks noChangeAspect="1" noChangeArrowheads="1" noCrop="1"/>
          </p:cNvPicPr>
          <p:nvPr/>
        </p:nvPicPr>
        <p:blipFill>
          <a:blip r:embed="rId2" cstate="print"/>
          <a:srcRect/>
          <a:stretch>
            <a:fillRect/>
          </a:stretch>
        </p:blipFill>
        <p:spPr bwMode="auto">
          <a:xfrm>
            <a:off x="6477000" y="1219200"/>
            <a:ext cx="5172844" cy="3024336"/>
          </a:xfrm>
          <a:prstGeom prst="rect">
            <a:avLst/>
          </a:prstGeom>
          <a:noFill/>
        </p:spPr>
      </p:pic>
      <p:sp>
        <p:nvSpPr>
          <p:cNvPr id="1028" name="AutoShape 4" descr="data:image/jpeg;base64,/9j/4AAQSkZJRgABAQAAAQABAAD/2wCEAAkGBhQSERUSExQWFBQWGBoZGBgYFyAaGhscGhwfIBsXGhocGyYeGRojGhgYIC8gJCcpLCwsGB8xNTAqNSYrLCkBCQoKDgwOGg8PGi0kHyQ1LCwsLCwtMiwsLiwvLDAsLCwsLCwsKSwsLywsLCwsLCwsLCwsLCwsLCwsLCwsLCwsLP/AABEIALIBGwMBIgACEQEDEQH/xAAbAAACAgMBAAAAAAAAAAAAAAAEBQMGAAECB//EAEwQAAIBAgQDBAQKBwcBCAMBAAECEQMhAAQSMQVBUQYTImEycYGRFBUjM0KTobHB0QdSU1Rzs/AkQ2JygrLh8SU0Y4OSotLTF0TjFv/EABoBAAIDAQEAAAAAAAAAAAAAAAIDAAEEBQb/xABCEQABAwEEBgUJBwQBBQEAAAABAAIRAwQSITETQVGRsfAFFCJScTJhcoGSocHR0hUzQlNissIjJDSC4UNjc+LxBv/aAAwDAQACEQMRAD8ANz/bHMrmKlMOAqvUA8KzCswFyI2AucQ5bt1mG1eMkg7d2u09AJPswq4rPwutB0nvat728T9PyxvguaYVCe9ESZAME8rE2BmN+uFUejbI6iwmmybo/CJy8ErSPxxPPrTfO9tswhX5Q+ILMItpHqke388Sr2xzJDeOAFkHQs8ufonf1YR8YrNrkVFAkQDM7G+0X8v+rCrmWNAfKAsB6U2G0ctQMRyxPs2y3Gm4zV+EfJXpHwMTztxUuU7dZhtXjJIJt3Y6xsBqxvP9uMwjAd4RMSAikCVm0iRfrhXwTMsHb5QFbghTBJJixNgZ9uI+LV27ye8UXsDNvD6vuw77Lsl7yGeyPkjD3Xszz60/XthmNLkuQABB0LJk+Y0n2YGy3brMsCQ5JB2NNY3PICfwxFmcwxogd4NYAlptuOUSDHXngbs/mmDGag07QpgzqOxIjceuPtFvRlkxGjZ7I+SIPdBz59aO4l25zFNiBUIsfoIQCFncjr1xRK36YOJBiO+SxP8AdJ/8cWHjNZg7fKKLNAMyPDcbb+qceV5j029Z+/CanR1kDW/02+yPkiL3QFch+mLiX7ZPqU/+OHXZn9IHEs5Uen8KSmVpl1mghDNqREpkwNOp6ijVeOmPMUww4dxE0hWAE97SNOZjTLo2oefyYHtwr7Psv5TdwVX3bV6VU7W8VFGg4zFPvKveF0alTQUlpqjhndrCadVWvEAqLkxiGn2x4wSQa1AAd34yaIQ96GNMq5MMG0NEdDMQcVfJdua6HUxLuz1mqP3jI79+lJWAZIKEGgrBhztEWMeZ7TNU1iHIZ6LzUrNVf5EVAAXYXnvTyAECBc4n2fZfym7gpfdtVtq9sOMqyr3lIlndCAKJ0NTGp1qEGKZVZY6iIAPQxtu2XF5MVaJUIH7z5HuyjMUDioSFI1grvIIgjFWp9rGD1D3akVK9aqyljBFZGpvSkQQNLtDbzGN53j+uk1FaYSnoRFBcsVC1TVJLEDUzOx5AARAtiGwWX8pu4K77tqf5rt7xdO9JdIpinJ7umR8rBQgizakuImwJ5YN4b2/zooLWzOYK947rTWnQpsxCadTtqKgCWgC5JB2i9U4nxoPlsvRF+7UmoYIJOphTUz6Qp0jAP+MjljOHcYTuRRq0u9RGLodZpspcLqWQDKEqpiJBBgiTgeoWX8tu4Ki921W+v2z4loNVK1NkhnWVprUampINUUidWkaTO8QdwCcFZLtLxVnRGqURqqU6bGaRNPvfQZ0BkAi4B32sSMVGr2gBpwKSK4pVKKOHaFpvqldBnUwWoyhidjcEicE5TtIwapUCLLPQcXJAOXggbAkGBO2L6hZY+6buCq+6M06qdsOKgFhVosoYoCGonUwCnQkHxtDL4VkyY5HBeW7T8T1EVK1KAlYk0xSqQ9GmXNJtJ8LWg+uRMYo+b41ZBSp90KdY10ltZDFadpIEgGkDtzjlJbN2l+TAp0lphhWZl1lhqq0zTkSJVVFQkLfzJ3E6hZfy27gic921WKv2q4lr006tMiKUNUFOmC9WmrimskS3ij2AmJwPm+23EqaCo7oqsLAimGMEq0JOuzKQbWjCzh3bVqbMGlUPd/N1XpkNTpLTuyjxBgikgi0WI5qeJ541AkwNCFeZJ1O7ySefykeycNHR9lmNE32R8kN905qwUP0j55tXyi2iPk0641/+TM7yqKfXTUYUZioTSWGEiJ9wi02xxwitpZpYRHkOZ64gsNkxdom+ED5KtI7HEqyV/wBIubV9PeWk/wB2v3x9+J2/SBmtJOsWMWQfiPuxVqjnX6QmT7P6/ryOztUlB4o2k7ja8e3C/s6yw3sN3D5KX3QMSnOV/SHmmA8ckkb0x+At7cdP+kDMirp7wxJ+gvXr/R9uE3Ca5gjUCIsB15cton7MDd4RV9NQZN+ni229X9XwQ6Ost49hu4fJS+6czz61aa3bvNd3rDAXIsg6dGE+7HWQ7d5l9PjmSJlB5dBbfnhNxStKAhgLmZvNuUcv68sS8EzBgjWCLQBytzHS428sB9nWW4ew3cPkg0jruZ59aYL2/wAx3mkvbl4F69Ry9V7dZwRmu22ZWlr1X8WyDYRuGE9cVejWYVLVV1dfabbbf162nHq5KghwB4t7ztt9/wCeCPRtllvYb7P/AArNR14Ynn1o9+3OZNNir30s0lBYhSeSwBbZr4uWS7TzSpkqSWpoxvzZQ3Tzx5zTzB+C1lLhvA0AWjwGxB3G23nfFnyHzFD+DR/lrji9M2alZ2tNJoGJyEJ1FxLnAz60vznE8rrqu2Tbw1HV6nePGoswkkCFLEGB+WJ+DUMnWqiiMoU1p3kl3uu4aDEg2gjCKnxSnSObSpqZXzR7ympIZqc1wSt7FX0MG2BAw77L8S7/ADtNyQW+DQwAMK2tzouYEKVgbgRhtppinZHPY5wIbh234YelHwTxQwvHgPkg+IZvKDxVMowC6bmu4A5D6P8AVsR5fjmQLFe5ClhB/tD8uUhJ9uEPaOrWqfJrpZJkzbY2G42g7YCymTYVpVEMej4ySYgCQKnTHQZZgWgEun03/Us5Y27n7h8ldaVLJwSMsSp/Vq1DN+Q0RgbiGeymsa8o0iI1ZgraIFot/wAYqPGc+ZpiLm55xfaTe2074nzldQaTOZ8VxsdI/wAkRz6YM2YCCS7X+N/1qNpx2iZ9Q+Ss7cVyihh8EYTE/wBoN/swPl+KZGDpyhI3MZgnn6sVnIVabEF1PzdOSCx5GSfFP/TB2XoZYISQYkeiW6+ZN7HlFsCKAGt3tv8ArViI1e75KwNmspWrBDk3LMYnv2kTAJgCRA39WAuL9n+G0KtVWyLkI13+EVADeNXOL4HyrUlzAgMGD+E3keK8RaN7nEvb6tWevVpIFZS5mbbEQNxzja+MxZNdrJdF0ny37R+pG3LV7kEKHCZj4E09PhVT8sH0+DcNIkZCqR1FaoRiv0Mke+BCqQAI8ZmwEW7wHGcZzxAQbEmSN4vsSem07419TaT+If7v+pQQXRhuTrM8P4am+QcHocy62ve/mIxi5Tho9LIuvT+0uZwrruIpF7+ICNjpBb9S/ttiLI16baSyt6C3BY/SaT6XSB7MD1dgGbvbf9arzYJwlHhhmMmTHTNVP/jgijk+HHw/AnDT6JzDk7X5Wjn6sLsvl8sKbkzG1i/4n1+VsazdWkC5GsGHKkapkAzEW6mW6YA2ZuUv9t/1IXu1ABTdouz2Vo5upSVIXQGALEx4NXrN/vxxkeBUHRoUahp2ZgPttcg4a9vAozjNfVpQWHLQs3mdo2xHwSqoSo0mBp+j0na5nFWWo51lpuJJMN4BVXaWiQEZ2f7P5dqx1ZdWVEclWdmBKi1vR67j1YlrcQyCGGyFIN0uP91IYN7M0lDVGWfElQ39XTlvGKhmalM1GnWW1OCb7ByIHKPyxk0ba9oc2pOAbk5w27CEllQxDfPmnFXjORXfhtIcruBfp6GO6PGcibDh1La3jG3sTCfNUcsUc9HJPpxznmOh/qMBZhqS6SqmRsZYD0W28XJo5csO6hRjJ3tv+paL5I1blZTxrJzA4dSJ6Cpf3d3iepxPLC/xYlhuWjl17vFMyFbUCwMEID1JOk6vS9ZsMccNz576opPK1huPV/Q5csN+zaByve2/6kEvOII3K11O1OQUEDh9OTFg63964K4PxPJ5ioiDhqKGcJq1KQCd9l5C8Til52gzVFfQo2mXMi/nUucOuxBqJm0SFFM1ZF5O69WJuNO454TXsFKnRc4XgYJHbfs9JGwuIEx7k+4hxPKU6pVuHJIZgCSBMGJEriKpx/Jopnh9MCbgsovefo/ZhXx6pTOYq6tZYVagm9lDmY+jG/niDMUcsUY39O869/YfI7dMBSsVJzGkh2r8T/qQ3nTHwCdUOPZIxHD6flDL9nh647+PsoXtw+mzAkempbrtpna8YqtZqKaNKGxtdgNmmDq21fdiPh2Z1HUDDCkrXMknSdR8VryTH9Bw6PoyTDvbf9askzn7grq/FMuFgcNGnczAG2/on+hgal2oyIYD4FSQiI8Yt6oTFL4bnj37ITblYbiI2xJn1ZqiOUUEG4Z2kRBG9S+/TBnoyiMIcf8Ad/1IO3MEjcFd8rxjK1GBXIUjLBSwcHflPd+e2D+M91SqdwmSpVByEEz4dR8Kg+fuxS+zrVaVXT4Vps8zMn0he7E3EbjF645xDuc6ralTwVLkxB7o6b9dUDGJ1lpMtbKcG6Q4xfdmCP1edFUDgBdIOI1DYUnfilEUWqHI0NKhgCNWmdJPdzpgEibdMN6VYOlNggQNSpEIuyg01hR5DbCfj/HUqZOoiaEBMhNRmTTq62Aiw1Mqj/CFFjhnkPmKH8Cj/LXGfpez0qbGupgjE5uJ4lXQL5N/n3KlZWgG4pEb5siQFm9ciQZmfZ7MNf0bR8LbwBfA17eVrHCb4IlTO5haj6BrrESVXURVMIHcBEJudTGLdSMWHsNQ7viFSnDKFVoDABuW5UaTY8mIIg4320f2L/R+C6DYublWs1SYuy3PiYXMyAbEY6bPsosqqQln03B1AD1nGU6zMSwKgg6jPMLcjz5746qZlnpDSQINzEEeQP42x1QSIWHUh+LZapqpnUra7kheUi58NueFnEKpLuhMkMYtPK4vg6vnVVirO0qIInoR6+vnjjMUtWYqbXax9nvwRMiEdLFzRCnSo1Hu0CKRYElASCeU9QLYny2fqMxXu106iDCDyj12JOBmyzVKgYVBCmT4jffyHI4ko8NdWYmpYmTc+XToBHtwggXTezW+52gQMPci8lmWauAU0nUgBjfUQSCR6j9mCe1Sls7mLH5026iNwPWcQ8GyhWsjM+oFqcEk76hH2H7RgrtEWbPZkKVBFU3PPTePsxlp/wCUI7p4tSq4AxiEqOdZFHgUEKfHEkGwHrIOOeMZerCNqVi1zC8rXIK2uT9uJmzJakSpUQd4gjnY3m2BMzmQjaWqNIABv1v59RjpglYx5WIQedqnW9NjJBt/6TIvgtXaitNQqm4BJUGJJtPWI9+NV6Ouu20HTpJ809+JMxlGqVF0vsQbMbkE9QOuEuz8y2UmA0g4jFS5fO1GZl7tdOqDCj1j12Y2xxWrOwqAoVJUgHTuWBsYveD68b+LXRmmpAYgm59Q28h9uOqFArJapqEWJJieXLocA67ewVtY0NhzfcrR2sVWzbAswbQhtH6gm3KwwvoVqYpsRqjUs6iJ2687YM7YVGGYqFD8oFox/wCkfZhOGbu/lDaaY96Xg+uJxnsLB1Wkf0jgsFUFzoJwVn7L11NRkUG9Ko149X4HFKao6x4CzF2nw/rEnn1vi1dkqlQ5qvJ8Hc1NP9fnisZlC4lXgyZIJ6W5cvxwDG3bTU8G/wAkyzU2AYjeuczm6ir6Agnmo3aAPva/l54h+EtUZ0hQIAB0jms7+u3txs5Ko4CipIsRc7iCDceX24jr5F0qkl4BK2LdBEmAcbWRAAzT7jb83cPDBA0KhpwgOkkwbRaTv64w04dk6hrOCVAEwSBBvf6MnAz0CKieiTrBJ8iSed5wR8ODVNIqMCWIFzuTEerGgAjBIrCCQEQudY7qrt45crzB6dIODezdNlzdCxANWnb2iZ9VsC0arJSbUQbwDEm5Ig/+nqdxg/gLH4Vl2JUh6qEAbgE/ZtjPagdBUJ2HgUDM8kHxSvUWtU8BZu/q208mdiInqF5eWBs3n6qr82IJEyo3YgD72vgvjNMtWqaWIbvakkE9WAHsk4XPkXdQoqyJB3O4IINx5H34RRi62Vtc1twgD3Lts41R2TSoEAatIsTcXwpDmmNAOkkxtHhBO/nbDDM5JkqFi8A6bFjy2NgcR5rLwV9EktM+snrecbGNkSMkJaLuWKLyOVqGu0lQBJBIF/bpk7nnghc4xPiVajS8uUiIiBHQA/bgNs8C+kVWB1RYnew92GFCqyI4ZgbkAkSReI+zqcON54nxCw65hRZNXV1Ok+lTMCxJ1Cd+k88WntlmJzsAkaSoJDBd1B3NhuMVqhVIam5KwzoQBuBIH4dZxYO01KeIuJIl6YJCho+TQSQbHfbntjj2lv8AeMnuP4tTow586XdqDCgaiZyymO9HOipPhja/O55Ys2RHyND+DR/lris9psqKdM6C7IadWGmkytG5BQmeUg3WRizZEfI0P4NH+WuMPTP3TPE8AqZ8PiVSE7wZ3NNSqClpasXdtWkJ3p9ICdUsUAABkkW54ddgHLcQqMagqkqx1jXBmDPjg8+YHPCPNZoJmsywYQz1UdGpgqymofCYqqd1UgiDIBthn2Ar/wDaC6dIVw9lTSBCGwmo55AyT1xutjW9RqQfwHgjp1KjjBbA2weKQ5RCXcaSohwo8zMNPlb343k6T93pqGTqDW8RgARtyJnCoOy1DDeKCw8No0nn6icAcKzGZrsx7/QtNQ9So5OlVBVQTpUsxLFVAAJJI8zjokTklioGkgqxZ3JA1GgC+wI9Vr/dgjNZZUcsSZKbgEw02sB0woy1LMs4XL1TmiF1fIqxIG0MrIGUyAIIi4iZxNRzOaqIzxV0zdtJgMCBcgQCGIHrOLIkQQjbWuEFmz5JjlaSSPH9HaCD7vWcT1aQAALb6osT6QK3jz+7Cmpw+qjKKy1KbESA4KyNibgHkBiTO1wCq9BsT5m+4wZALLgzKaLQ8nHJOMno1IoJvVpkeA7BlEfZjrjQPxlmJBC66nL0p29xvhXwuqpq0tvTQRP+MH9bHXa+oV4lXg371iPDa07n2H345zaejtQ9E8WqVnhzZnJcZSk/dsjmSSNjqNli0dT1xriGWDVCQANUbjna18V1+1TswOmNrBt9MRJPq+04sGWrVgq1ClFfB3gptWQVGTSSHCE64K3A3IuARjcJaZSNIJkoyvllVkckyVvANiLCw9eOMkiSh1idIMQQeZ292BV7TOwvTC6riSR6iPaN8QZaoKkEgmJkhjAG17W9eLDGh0kJjLVUuhuUQnGaFhLbyRYneQeXU4hr017sqGNwIlGtpAHTyxDnM2F0rpG20zz3mR0xx8JUjYWBkT7T9PFVGX33h6kYqXh2idyf9s8wVzr2saSCTP7NY2vv9xwpqVGFGIuGTr+q3XfbD7tlm8kcyy1s4tFwtMMnwZ3PoAiXFjYg26xhYnE+GhSvw9SZmTk6nnyAvub+eOTYrWxlmptIdkPwOOrbdhKe2TmEw7EV2euxYCfgzzvvpEjeN592EmVpqqwWm+r0G2EW2xYexlfKGs/cZwV6nc1Tp+DNTtFzqa1rW54qXEuJaKLsukNptz3Im2o4ZRIr1qhaCBDcwRt1EAq2kNMz8UflKQBIDGw/VO0+Yv6Qx1nkR3k1NxMQSfMnfoMU6h2qrTMrcEeiOcdfUMOa9E0lmpmKaVggqd0VcwGXWqs4UqHKsDp2GoAkHbphouQc1OsOGAPuTLI5NahB1XVGNwRJGwgjzwNQyQ70ExZiTAv9gx3OdphFai8vOkaJLEAEiN9QUA6TcDlgg5HNOHqGmQVHjUpBHhLERuSFIJA2Bk2xIjJKNZzz2lxnVYoy07EuGv4TA1SL2jb3HDDgaMubyQgmDSDdNUiXnn/xhNkq5DhyTa8CD6XhtBkG59+CezGYLcSy4Jv3q/RtA8/UMJtQPV6hOw8FGElwR2apAVq0t/fVGsrbBySNsQZShpMKx2t4TtM8x5j3YF7WcSNM5goQG7x42JvUhrajvflirZftNXn0xsfor09XQDAUGENa7wTDWIEBXbPIruCaguDaCT57csCZDJCpBLHwoxuGFwCQNvPC3J5dzTSrUzFKgKkmnr1EtpaC50U20pqBEtElTGxIJGZzK0O9KuaUxrCeAn0fSiDe3sjGkgThkhdaakLujkPlATB8UkAX5eXXBWcVtLqlizhhPhMA3F7REHHdLI5qoQTTfWVJ0GkZIU6SYiYBifMjANEsKmpiw0xKwJBHhuJlSCOY54IF5wG1CXSEXoYHLiCxhAwFxq1XaedrYtHaoH4xsfEaqBbavFoSIEi8+eKNSrFs0oJIOsR4bQPPrbFw7eVGXOsac94GVgQJghKZFjzsPdjnV2zbmDLsP4sVyQ0TzmhO1FZmRg1ZaxVKobTTMKRcySANz6S9Lzviz5H5mj/Bo/y1x5ZxPjlWqWDUqaRq1mmjLqJ3JljH+UQPLHqeRHyNH+DR/lrjB042KTPE8ArZmvPs3kmq56rSp6S71qgGrSoJ1tbU0CeW98Mv0e1AOI01kEgVRaIsjSQRYjzFjiXhOUb40ZvEVTMPUYKjsQFqE/Ra3ITEXwR2K4c9LiKK5uvei4ZT6BjwuZHqib42Wpzeo1PQP7U5lmqN7ROGaq9SmCWZYXwt0IgWjax9uK32f4iiLWpVVY0q6BWKRrUo6ujqGs0FYKkiQxuDGLOMrqlWLCTABkzvyJ5b+3Gsj2ZywVjUVhBsSxFpAFo646mGaSaZdCDyubyq06lD5funNNzU0pr1U+8EaNekIVqmPGSGUG8wGdXteHrUa4p/N5mpXKFpU66isBPNoWCxG9/LBVfstQCMVUkgGJcxMGJ8pwlXJAKx0qAp5Tz8p64gM5KtC4Zppn+JJUVETVpXW0GjSpAFtINqVmYhRLGNhYYXncEbEdY5npg6pwrwAgX5yTsQPPHWQQKksAGnSPVczEz/AF54jsHEJjWxiVvhb/KUtvTT6R/aAdOmCO1dGc9mWEAiowvBkWnl5nngjhuairTEiO8UDa/ixD2qoas7mQSwmqY3IPLafuxhkutYnun9zUbhhgvMKKzi452vlq7/AAlqmltFPVRNMkl6dNU0q86e7bQDJIKgxpMXCy/Y1oYmqqheoOwMTHrOGSdjWAJFVDA6HG5Yy0jNO07V0u91989UGvUqpqVvkFalVUUwCSJLVKYITwgUgZ5CbgnaYCgoqP8ALAuXaoKr94GUAToqAOQoKxUEREHcYqlLhLAMSVgRsOvt8sMDwlwgMjkbgixX1+vBRhKZoy3NRWlY2iLmOd9sTLWsNtj9I8j6sdZKmVUloBB0j1b2Ezg1MyRPiEXANsBJGSMO1ABV/wDSfSJ4lXI6U/5SYbZnKN39Wh3YHD1oOyN3S6dAoE08wKumTVaro8WqSzFP8OBf0jpPEa3qp/ykxDlsvVpUqtPWr0jlkzJp1ELpJZQAqlvC6mpOsb3BBnGSw/41P0W8AkP8oqT9EiH4c8iP7NW+4Y1xusDl6ot6P6xOzDywR+iwRnHt/wDrVvuGCuIjvqTUyw0tAJBG1jPvwNNxFpqRsb8Uxs3dS85o4t1bi9CqwrtTq/CAqTDL3TOihVqEEaoOkEpzMwwBgR1eylNVJRmY6tNyBbr192DMp2VGktJ8o6CZ+7G4YmEsCckbT7VUlZ3SnUHe1HrVNbizNTqIFQgCQDWYljcwLWksOBcaRKFOnBU0y5RlSmT44kTUQskEbqdjtacVxOG+FSIIJi46eRw/yPCVCKSYtf8A4scH5J7QVPF3EoGrTVFBVRcgGBy8/bgrs1SjO5drT3qCAALEweVzJnGuIZcGmChJ8V4N7SDaLwTiTs7ltOcy4DM3y6zuBYrc39vswm2kGi+O6eCZTJIlLO29QFcx/EbmeVTpGKLl98eo9pU741qTN4TUaYIkAOT94xXK3ZWkqMULMQwAkjY8za+3LC6B/pidgVPGOreuMtn6FWlRSsKwagrIDTCkOhdnCnUw0MGd/ENQIIta7BOPUu7J0v3nwYZaDp7vSCPHqnVMAeHTGuWnljnJdlliTO4iDym+BhkBptBkxfy3sfVjQB2bwVXCrRleOUqlTMuyymYfWC1NKpEOxUFKkqRDnmIgR0wDxmupZ6u5d7khQTPUDwjabYI4dwpe6VjaQZvA3Owg/fiLiNBTSlJPivBv4d+XUjDWvbGSAE3kBRpaatNjp9NRAAHMA+s3nFq7W1Iz9S8QyfT0f3a/SG2KvSyul0hnb5RZEEc1vY3/AOMWvtQpPEXChixanGnSCZprABbeemORXH92z0H8WLViRjzmkvaHLtSQoxWe6ZhprarMJBAUlRIIMHeZ54t2R+Zo/wAGj/LXCHtvQKgenHwfT4vAJp0wjQrAFrr9ow+yPzNH+DR/lrjndN/dM8TwCFiq+brLU+F0ZFNzmAwLVAquKZqArqZdKwWVgCYtvIEsOzhniGVAfvO6oNTZxcMwRzYkCQoZUB5hOkY44x2Zypr1S+fCPrYsvdTpkkxOrlhj2P4Hl6WYD084K7AMAvdlN1vz6XwNa3Un2R7e1iwjyXR5O2I9eS6b7tyBOpUn4WGqhdTNqYjedMwD9I/hjbZ1Qmkhot02DTyJxw1MyXBAbrp8/V0wbQzlNFBqCSzaAQI6dSOvL3Y9FqWcQCUTlM0GVwDOo2HsNhbr9+AqdGSwMwpkzbYQMbogGmwhSSzpCm1wbExY288RrQ7upohRrCCNUnobxFowZb2pGxCx+YIwwUmYrylTTa3XoQPwOF4LaT4uY5+R8sSINPexBABmRvtFiL3EY4NQELoUEc/CN7eXmcPYJzzWa0U7xvBEcPnvaF/pJz/8T1YY9qM0Bn6q6mPyxtM6ZEExO0Ha2FWQY99R8MgVEFlXbWOonmdsOO1OX/tmYYEAh3+j0846YwVsLY30TxaroUoaZ+aWnMqFZYaII5frTa5wxyeYB1RzAgexrC3XEC5unSTVUudWkECDtPMge7HGWcFXEKYYrCmwkMAG6G2NDRMgptTBq4pUiWZTqIEEgyB4R/yMd5jMyrhRFoN/1fZiBaXdVBIUSgWNU8+RCxyxGUCtUAIIvqkb7gC4vcYJjSIxwRO7bTKhWYN+nP1+WNHVHpcuvmfLHYqAqpVVM7+EbiLbeZxFVJiQk3+iq7X/AFhjSAIn4Lm9XMx8UT+kAf8AaFa37L+WmJX4bnfgTNqHddyPD3Z1miHn53utOkMAwTvJAuBjfbl54hVE3inabj5JeXqxlWvUajoaiGK01iodQZaX0WgMEIEgBipMEDkMcawyLNTnut4J7h2sFr9Gy/2mpv8A92rD7BiJCYMmbddtr7dJGGHYClpzNQ3/AO71ufkPLCekxM+AjYDUq9D+qPVhtkANoq+Df5IKtIvaCNSJE6dzv+H+XBdHNQiBhIvz3kkdPMe7APexJZQB/lG/uxhh+7BIAIBAiYuZsBa59+N7hGAzRWez3TeKKzCERGoAkG1/L8MHVswFRATdbkbe+3XAFah3j6QFOgMPSjcECSRF5x3UbSgEKLoniNiRuAYufdgQzElye6CQFB8KUqFAbT4ul5O3K1jhh2frgZ+kmorFZBv6UGBz/PEVXOpUSUsysEJa/XaGP2+7EvZ6mRncsSQZdLlb+kY5dBjHap6vUx1Hgo1ozhQ8Snv61/p1efmfLA4nSbn0hz8j5Y1xGo3wmuNP95UAlV21N0E44FWAdShVsfRG/u6HGyk0aJp8w1LnmzG9HxRuXzelV1CRPWPpHy88R5ikREagCQbXvcHpgR2DCnJABuBG1zNgLb4MahrqaAFOjXzjcGJJEXxRaSMDguhTaKbQNYR1bMhKaKTBFzyMSfLY2wsGcXSVAaPHO3MjzHTEtbw0dlWAqeI+GQZgGLn2DE+ZztOojd3ZkYIS1+u0Mf1efuxHtAiEICEoZkLXCSU01EG8aoMCPEOZ88XLijheKsTafCG06tJahpDxzALA4p9Cmwq0mLAklblb+nA5dBi9dpOHZZsyz1MyqNIlGQt9ERMEbgT7ccW2Vm0bWxzpPZdkCdbNQlMc3BV3jFMU8i1MlXZizgIEdVCo4JLCx1Fl8x3fkMWDJfM0f4NH+WuE+e4RkihDZ2mo0sNXcmb851cvLD4U1VUVW1qKdMK0RqARYaOUi+OX0raqdZjQ2czm1w1DaAga2FQ+1UfD81/mbr067Yafo9/70PV5/qHmcK+1Oo8QzKojVGNQgKgJJJE+iBeB0w07BBhmk1qyMdXheQwhWsQQI646RY77PcYypn9i6LnANicwkrU1AMkXteBzn8MaWuAaelt6hmL+fI4kzHDBolDUBBE60KzYmBe+/wBmIqXDbrOqNU33JtPPb347VIa5SS2T2QoSlTTIWrq1sVJYE3tYx4SADgxAahgi6KL8ydImT7TiBc63dM40EK7bK5URcajy3OG2XzewIBBUbA9L+zEceyEVNoL0pqUQC5WZAuSNvENpJ5ziHxxOob8gPy6YNzghXg7gXFiLr68LQDpmT6W8+W3o40tfeEpFU6N0FMeH1m76mNUS6GLbah5b4Y9qABm8wSRd3F/PlOE+QBFajBPpU5vv4x/hw+7VcODZnMFS4JqSdSnSfJTInHNrY2tnou/c1WxwfqSVq4AXQ29SDHSBYwfLHFSlUhoWrq7wsssD6tJI8BF/eOhnteG2WS3pSZ5mLxJsNrXxv4YxSow0MEciyuQIBMt0238jjcBGCO7AxXdBS+lWnUokkm5M7E7cziKtSALFZ1XmRtflJMXJwzyudJCyAdSgmAZJIm3lfAedEB77j1EbevzwLXw4japEM8EH44J1c94E/diRqriYaLE8uXlG84FExud+vkf8OMckCxOx5+Z8saQcc/eswrtGpOO2GTHw+pUOqSE6R80o6TiReJ0+5I7uprNBaGrUugBWBBiJkhQInz52O7VUVObcaZYqh8vQUXMgezHFbi8ZbuVNMMKPdmmVrHU41NrWKnc3ZQ2sjUDIvY48/Yr5oUwCPJbwC0udRDZLT51H2Ko/L1In5isOXMDCRK1QgS0mOg/LD3sQW7+rKBfkKkH/AEKTzP0ifditrMb8uvq8sa7GHMtFUOOpmX+yQ+vTwLAYKnippJ1D0uY+63ScSUqYJBaZgQY8zvcTeMD8t+e8+W22DsqPCl/xO5/4x03VA0SVKdQPdAWq3hkAXZTtuCByPLYYGSlV0iVq6taliHCm1jLAeKR92GtbNm4AAhTYi8gEg+rC/wCFsER5RdTi7I4Bm5K9eWFNP9PNGcTJC21YEuGawqeGfVMCT9nlhh2cQHNZYjlUTpyb/kYBXh064LRq1CNwYtsduothr2b4aBmaDMXLCqCIUwNrMZtjNb8KDzqg8Ed0hL+KVX7+r4v7ypA/1kdMCEVINx6XMf8AGJuJCa9aT9Orz28R8sDBfCb8xefI22/qMbKLv6bcTkFk0zdnBSpQBKs09AQIPpne48sEVW0bC7D2i3IzbbG8qPCkn8ZucG181YiAABYEGfL1Dn/1wLqgNQeZaWjsSNaTdzVKGVq6yyyQ4U2tdova0HE9WqCXDG2vwz535n128scnOt3QeUXUwuyOFMyTHUiB7jiY8ODM5BaJm24tbY7eVsEcZCtok4BbytJS1OCLMBaP15/HDjt2f7W/+nr+ovT7sLcjwkShcuW7wEaVJg2N72uPtwf+kKvozFV4LQUEA3OpFAj2449QXra0a7j+LENXyVVeJXQ/wzyJ5dTYY9JynzVH+DS/lrjzvP5apoh6b0mKuAKgZSdI3AIFj1x6JlPmqP8ABpfy1xzOnPumeJ4BKDCw468VV+LszZniVIOqu7LoLOElVaXp6iQASNJuQDoibgYYdm1anmsnl6hBq0kdKniDFZ710pkgmdKMu0gTHLAtZR8Z54nSNKVyGamHVSEs0aWmOkHBXCOK9/xHLeJmCLomNClhRbUyp9BTbwgDaYEkY1ucT0c7/wAZ/YtRbBlE0+E8OINRXzEAkkwfoagd0k8/XGAM7meEnRqr1xBkQlt4vNLqPLCzIZg6CSQTra5PrAO+2OsxTXXQIC+k87RBRo+3CuqVGuIdVqeoj5LXo23cCUypcQ4Sp0ivmCQSbqTdgOtPp7r4ZDKZAsT3uY22i1//AC94OEJCspJCzoPTeD1nn6sRZCr8lTBIvTSTM/RHnvMYvqxiNJUn0hs9FCKQDpnDWrFU4Tw91IL1oMTYg2I60/LA57L8NiNdeJnb/wDnhLTaKtaIiUgEj9QTG0fZjXE6kUwyxq7xYiOu0SOcWnFMs1QQBWqD1j6Vb6FJ2LgeSn9Ls7w5WVg9eUIIt+qZH93tOCK+TyFerUr66wYuSxAgSpvulwCMU+nxWtAlRcx6Mcr7O03nphk7RG3pNM7+k3q5xhtbo2oAKmmfOWYy16kDKVLNshFZ/M8JZQGr1wAZEJ7LzSPUY2ud4UhI7+uTOq6kwTI/Z2tPvwtzNMHuioX5yTsLaW9u/K+JqMN6QWw8v+eeAFmfnpamH6h9KjmNOOMJ6mUyDEMKtfaYixn/AEb40eE8PZSveVgCIuIsPWmK3kSVRFbT6ABMg9ZuG9XXHRUq7kaYinzHKdVgRG/liOsrr0tq1PaH0qgwRDk7/wD8xw2PnK0ez/68YezPDT/eVrW5ef8A4eEmeb5IkelqXb/MOW/TngOjxOuRJUTPNQOXk7Tef+cPp2Os4xp6m8fJINKlqarxxF+HVnDVHbXBAAZ0JkAHwjcgAQeWB2pcL0zrfSAq6hUfkLXn0uvM4qWd4sy1lHg5elOq9iRfAq8VY0GMUvnFjfTdWYzfeQPZhY6LututrVABh5f/AKqxRYDOvHUr9kKvDqTsab1NTKVILO0BhHokmPdgFOzfDgLVK1/Dy57/AN30xVslxh3r37u48WmZsLc+UnHNbiFcLIUT5KDy83EXjF0+jTTJLK1QTn2p/jqVVKbTjEwrUvZvhsfOVd/L/wCvEo4Tw5VC95WgTEDr6qeK5kjNME2aWnYX1HlJ+/G+7ZmQmIAafEOYgWJM+yYwDrNUI7VapHiPpVtotaeyIVifKcPUljWr+jMbgAD+Hv7cL/hnCXYL3+YknUIUidI8qd7csK85TdkZVi6ECSBv5lgBzvbE9VdPowPd+Ec8F1V0QKtTz9ofSiDNqMyOZ4SgZVr1yCZMp0taKYnDShluH0aiV9dYsHUqSsiSbbJYTit5fLx3hMSakiCptpUcrgyNjB995qMneN12/wAyjqfPC3WJ78NLUjI4jLciuiITutwTh7O7l60uSTYfSMmPB54iHZ7h0enW36D/AOvzxWq/Eq4BhRvyUG1+rrF4674K4YxKlms3eEnby5Sefnh7rJUYABXqe0PpWcWdhMR7lYk4bw9FCh6pEGIWdzP7OxxjZTIBpNavttuLf+XPLrivd2zPTYxpBYnxCYKkCxJ1XI2nG86rMjIpF0YCWAuQQLlgBfmYwoWY3pNWp5+0PpWgUoEA5I5s/wAJche/zEm9lYEwCeVO9ibYzJ57hKGoFr17klpToTMRSE3PngbTpURAOkDlv7I5+eIstloeszabspWCpsFANrkXGxjrzxRs7ziatT2h9KgYMDzkrAOH8PBSqXrGWUqYm7lQuySBIX1TgXj9YrxN5YINJAYn0HbLxTqeQV4M8t8BUGJdJj5xdt9x5nBXaZZ4mQRI7yiIsforaPbzwNmpPpWsFz3O7D8zl2mJNpaGjBV/itGrQyBpu6h6lTvaYFRXimEdajAqSPG2gb3NMnle75M/I0f4NL+WuKv214nNA5cPq0vVbwIKVMLEBNMLqYHUZ02ncziz5L5mj/Bo/wAtcL6d+7Z4ngFlYTJkqmcQrauNvSelqSrmRSbxlSVdlVrqQdjPsHqx12GzWviNLwCmNdSACTbuqlpYloEcycD9o8w1LilapTkOlVmU92rQREHxSDG8xbffE3Yerq4jRYxJaoTCKo+aqTAWw32Axrc0Do1x/wC2f2rV28ycFHQym41bMwn/AFGD9uOa6Xognm32odvV7Mbi7b+m23mb44rATR5en6/RvfyxqdJM+PBaHADUiO50hryNBH33/qcQ5DL/ACSEH6KdOg+y+Nj0XN/mzv6jf7sR5UfJqLxpT7h+GJB58FBE5cypKVLVUq3jxL9iDf1454oCKVz9MX22n1j7MYB8pV5HUthb6IjHPFBFKLjx8t9jzty88CNXq4K2xs5lBZaj/wCIJkbtO4mLKOc9cPq9LUwvF2/3thBlChC3ezR4r8txLGMPcz6QufSO3+ZvPpjbUadGEdOLm3kqHMr82CRaoDPWzWHn7tsbGap0zBqpMXUsoI+2fPHNUWo8vHa1yYaxPK2KwlakufrNWUsopmH7oVhTaFC1XpMdLqJiCY8QMGADja28SOc0itUFNt4DmFYMnWpqijvqchQLOPsmDeenLHXwimzse9p30/TH0Rzkxf1nCzMZKmtKtWrLTrU2oUalNsvTXLlgcwUJKmlFNpVlJCGQBvM4IyHYqicy9Go7Kj1xQovrhidKtHdrRfWyioky1Nb79GaPzrN1v9KNzubTu2XvFJ1Lsw2kdCfuOFWWcafnVmRu88rj0Rz9fsx1kOzlB2o0y9QM2X+EVCSAoUIzFFhWaTpHigwJ8LRjZ4LlEV6yvUrUl7lQtN7h6veWNR6I1KBS3FMSXAtBk2NgyrNqJ1JjmhS169aTt9FjsPO3PGk7o0mA0RrBso5KbxP+KMaGXpni9WiUXuxUzEJA0gKtSBGwA0j3YC4DnwrAmAhIDN3KVyLTZXtJvzmPdjROtELQdiLyKr3zsCunaYC39W/P7MAZj0Z7xZvcMRsNvRPP1e3DLI5YtxZ6DpFMVaoFMElZXUUpBjBhiFXkb8jjnLKuanvaapTp6mdqaLl9AC3DMiGRtYozdOeFuIOpTSkhFcMeaYEgXa8zz84+4ezHZpAOpDLYPAmSZHKLW5yRhi/A6NFC81KlOaekKQG+Vp95LO1OTEQPCpbyx2/D6L6ANa1VywqAnToMlVbWNM6ocHVO4254yluC0isDqSzPZbVTaWUSpGo7C3OATA9RwQ6agZMbe/rgjtHwuhTSooqsCpZHF2MXl9JRApkejJ33tgXMC17bC39dMURBTWuDsYUeVpQXhgdVSTG6+EDSZAGq08xcYmo0INr3B/8Aev8AXtxDQC/KEX8fiGmIbSoIBJM2gzb1CMd0L8z6Q/3DBNGKsRGXMpFmqZgnWJncMRaDb0T+GG3CJNOAfpG+/TrH3YU5ru9LenExa14Nz4xPPDbhS/JR/iPSeXO/LzxdTNA3yipGoAPTOpQRqIBmWkEQsSJEzeLY1nMtqpvLKsow1HYTzMSYG+xOMUAvTJY6vFA0yCSDMknw2vz6Y1nVXQ4Ziq920kCYB3IWRJjlb14DWmiMedSJ0lhvaB+F5OIaFLS1WGU6mUmJJWFAhpAE2m02IxJUHhHKwuLWsOXliOiizWIJaSsysQdKwAZMiIM23jlOK1KjEDDmETRp6XSf2i/7hiDt/nGTPVdK6oKHeI+TSIMzjuh6aXPzi7+uBjfbg/26uP4ewH7NOeFD/MaP0v8A3MWe1CUh7V1jqhKKopoUSx1ljNWkrtd2JszEewY9DyXzNH+DR/lrjzjjedarTdql2CooK00UQogA6QNlgDyAHTHo+T+Zo/waP8tcYenhDGDzngFzmZSqN2iyPe8SzQ1IgQ1Hd2DEBViTYEkyQAANyMMuxPD+64hTBKsGQsjqCAytTJB8QBFpEEWIIwDxzOonE84HnRUFSk2k+IBtJ1CRBIZQYO4kTzw07IZtKudo6J0Uk7tJ9IgUnu0CASdTQJiY5Y31rv2Y67+X/Fa2XteWPBJ6ceLVHpN69zP345ZyHoXtDxvHo+Lf18sb5n/O/wBjY5rDx0efhfp+re3n54c7An18FpfnztUlYCHIOyGY6QbWttGNZV17tAYnSv4fhOMrDwVJOyGR7Dad/wDpjMsIRemleU8h7NsVnHOpQeUcOZW6DDvKuqJ1D36BG/4444gV0CYCa7ztsettsdU1OuqNzrF/9Iv7hyxHxY/JA3PjNhY7G4i+1sCMx6uCJpy51oWnpDwrSAQJQAT6Nz5xh1mUXXLHmf8AefMcpwjyjL4ZV/StqJ3t15bYeZgHV/qP+4421cKYhEwS0nnWhqy3o3tr8PQeFt73EchimcZztSlnalSg702sA1NipjSLSp+ycXWsL0ecuY5R4WvH54mopvysTt+PqtjI10Gec0itS0jYy/8Ai83q5+tULGpUqOakayzMxbTsGk3gi07YOynG8yjMVr1lLFWYrUYaivokwbkeeLjlhNNDEDQvnvFrz9uO2HylQRJ8N+si3u8sM0qz9Sx8r3KmU804ZGDOGSArBiCoXYKd1A5RgpeOZjW1QZisXZdLOKjaiP1SZmPLbFrza/Jk/wCMWFjv5QZwoyrpoHhaJ+kT0G0naIwymQ50KdVy7WaBTMVBXFYM4qzPeBjqkzJ1byZN/M4a0uPZmdRzFcttPeNOkTAmZIkk+3FgqZY6wbRInEdDLFEM82J+wX+w4Y0y6EYs0ZlVLI0WFQtBF5mbknn68HJ2grF0Z8zWBUHSzVGJWVvpJJi1j1w/y1AiLCIJ+z/jFczJp6LI0SfRJ6cwD0nC5wVmjAmQnGQ4tVBLirUkyNYqNJUGwmZIAiOmNfCiXW7ElHX0raREqd5G0CYEYkyPzYNxdrG538+d/sxgtUQECStS95ERIF4vzkHGcuwWnRgLfE+Jl6RSoajoqmxc2Gx06pAPnGJqlED0ieW498XxDnmhKjEBhoJINgeo8MQPVGCK6+c7cvxjFkhEBBCHy6j5SJgVPFzk6RJERAjlc+fSbK0ACCpm6j/3jzOI8sZ7z6MVIMSZOlfEZm8WtAttibKgz/rX/euCYcedisZc7UjJS4dtIM3cA3AY2tvhnw6CDYGnrMEbctowpzTJpaFaJ+iSL6W3gi2+G/C/m5kjxbG/TeZvGLqEShZgYwW6gXXTgX8WmDYGDqmxJETEEXxznKqCm2pCRobUAYMXmDeDHMgj14k1Q9IECTqhpMrAMkQYMi153xrOsAjkgOBTaQZAMTIMQYI6QfPCwQmbedSmVBHi6CJB2t5gbYhoKC1aJjUurmCdKxERA0xYzeb3jE7L4RfkDHuMT6sRUGGqtACkMoMSdR0qQxBkAgGLAbDngVNQ51KZUGtdP7RfvHmeQxvt9Hw55tIQSRb0V5zbcYzLiXQH9ov2nE3b1Ac24ZiB4T/7VFrGdvtwumB11k5XH5ekxItUxhsVS4/kTR1UmKMxSm0qdSwyhhDCxsRcSMek5P5mj/Bo/wAtcef9pczRqAvTL+GlTpnWAPQVVBEE76ZM7eePQMn8zR/g0f5a4y//AKK7cpxtM7guWyYXn/a8/wDaOZ3+cb6QHTlGGn6NpObXnc85/u36YR9sq7DiOZ8DR3rX0SOXl9uH/wCiqTXLFWEGLrH0Gw2q6OjXY/8AT/it1N7Xdnx4ISlmNJNpOp/95t/XTEdep8pRtfS9udgPvwxo8PZgfCZ1VN7fSMezfHNfh/y1EBNkqk2tsNMnlywb6zJPr4Lc+m4xjhhxQ2dzGqnUMQAhidjufdf7MbymZhFAE2X8D94jBObyJWjVJF+7bSdzMW9u/LHdLh50rCiyruY5Dl1nA6VnPgpddOfMoDK1tNSrz8YHvUer1Yh40xNMWElzYieTdbG5wyoZP5StAgd6I5W0CYPrxFxTJEpTVfC5qRIJt4TckXiTghUaSPVwVBpAz5lJcjXYafk0EtPoKOl7H78PxmNLTE3P+4nrvgTL8FrDTNTZp9Jja1rj14Y06GoCInUdyBzMb8pxqrPZcGKungyOKBzFTxUfNjb1K22CvhGoG0DSfvJj32xzmKENQAA9JpjayGJM9fvxP3MKSY9EwZBMwfxxkDm8+KEuIGfMIHI5k90gj6Cnpvp5dMbSvFarYW08r3UTJtOJ8nQPdpMfNpIJAvAmRvM4xUmrVvaUi9vRExOLvNE+virL8c1DxOoWpkkX17G/Pz39uEuSdwo+TQSf1E5D/D59cP8APUfBpsGLgWM+2Qdp54BocJqgQaw3n02PIdfOffjTRIkpZdN2fP8ABSZ+qQ25b5TQQTAg2PlA+3HFXiqAKH9EkiPoi4A84tjKlQ9+zq7d2dRAIPpSfwjlidqq6GGoAyYjUSLCJtB8U/diy+EGkZJxC4yBJgyRLEBdxAFr7QQv24U5suV+bQm/0E5j/F+GGeQDd+pNQlAJ23MXJ9+I6/C6pAArdfpsOVtvPB5n/hUXA08OKP4bUimCBeWttF/Lb/jG2zJNVBAulQ7CbREHcA9BvjeUHgAkapaZPmb3PtxnekOg1eEo83tIjTN4npPnjKSIWg1MSFrP50im9hKoTcSPKQZBHlGCmrlRYSLf9MCZt2Wm7K0NpkaTefKDM74JqmfRKxbmPzxCWyq0mShydck1DAkVYEACRpG5AuZO5vtiRaxN/wDEP9y+eOMvWLFwxmKkLJtpgRE20zP24mUwIJXccxyIP54JpE87FA/MTzKrmcZypGhCZ/UTmCPpD7sOuDsRTBAvqNtun6u1+mBMxwyqRAq8/wBdhyPTzj3YP4esJpMFg8GTvteW5TzwdSBCFpIJK0+ampSECG1C4BNhIgmSu14PljeezhWk/hErTY3Ei0xKtYjyIjHRqlXpjV4Tq1QbEBZXVBj0oInnjebZlpsyNDBGK6WEyAdJEGQZwkEc+KaHZjnJSisQsgCIH4WtA3xBQzBL1rL4WUCFAJ8KnxECWN9zygchgkXURHoi8iZ9vniKjWLPWDGYZQkmwUqCQvKNU7c5xJCl4wOdS2KpapTEf3i/ffniTt6D8La9iq/SjkPfiagIdZIJ1rzB53+3A36Sa5XMiFLSOQmIC79MLpvHXG+i/wDcxJtA4FVHPH5F4n6P0wfsjHpWR+Zo/wAGj/LXHluZzblGXQ8GBOjcA87Tj1PJ/M0f4NH+WuMvT5BYyNp4LmAQAFWm47mI+frbn+8b88cjj2Y/eK31jfnjMZjBoqfdG5LlZ8fZj9vW+sb88Z8fZj9vW+sb88ZjMTRU+6NykrPj7Mft631jfnjPj7MfvFb6xvzxmMxNFT7o3KSs+Psx+3rfWN+eNfH2Y/eK31jfnjeMxNDT7o3KSs+Psx+3rfWN+eM+Psx+8VvrG/PGYzE0NPujcpK18fZj94rfWN+eM+Psx+8VvrG/PG8ZiaGn3RuUla+Psx+8VvrG/PGfH2Y/eK31jfnjeMxehp90blJK18fZj94rfWN+eM+Psx+8VvrG/PG8ZiaGn3RuUla+Psx+8VvrG/PGfH2Y/eK31jfnjMZiaGn3RuUlZ8fZj94rfWN+eM+Psx+8VvrG/PGYzE0NPujcpKz4+zH7xW+sb88Z8fZj94rfWN+eMxmJoafdG5SVnx9mP3it9Y354z4+zH7xW+sb88ZjMVoafdG5SVnx9mP3it9Y354z4+zH7xW+sb88bxmJoafdG5SVr4+zH7et9Y354z4+zH7et9Y3543jMTQ0+6NykrXx9mP3it9Y35438fZj9vW+sb88ZjMTQ0+6NykrXx9mP29b6xvzxnx9mP29b6xvzxvGYmhp90blJWfH2Y/b1vrG/PGHj2Y/eK31jfnjMZiaGn3RuUla+Psx+8VvrG/PAeZ4vXLEmtVO3026evGYzDaVJgPkjchccF//2Q=="/>
          <p:cNvSpPr>
            <a:spLocks noChangeAspect="1" noChangeArrowheads="1"/>
          </p:cNvSpPr>
          <p:nvPr/>
        </p:nvSpPr>
        <p:spPr bwMode="auto">
          <a:xfrm>
            <a:off x="1679575" y="-1089025"/>
            <a:ext cx="3600450" cy="2276475"/>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4" name="Date Placeholder 3"/>
          <p:cNvSpPr>
            <a:spLocks noGrp="1"/>
          </p:cNvSpPr>
          <p:nvPr>
            <p:ph type="dt" sz="half" idx="10"/>
          </p:nvPr>
        </p:nvSpPr>
        <p:spPr/>
        <p:txBody>
          <a:bodyPr/>
          <a:lstStyle/>
          <a:p>
            <a:pPr>
              <a:defRPr/>
            </a:pPr>
            <a:r>
              <a:rPr lang="en-US"/>
              <a:t>IA 5LIL0</a:t>
            </a:r>
          </a:p>
        </p:txBody>
      </p:sp>
      <p:sp>
        <p:nvSpPr>
          <p:cNvPr id="5" name="Slide Number Placeholder 4"/>
          <p:cNvSpPr>
            <a:spLocks noGrp="1"/>
          </p:cNvSpPr>
          <p:nvPr>
            <p:ph type="sldNum" sz="quarter" idx="12"/>
          </p:nvPr>
        </p:nvSpPr>
        <p:spPr/>
        <p:txBody>
          <a:bodyPr/>
          <a:lstStyle/>
          <a:p>
            <a:pPr>
              <a:defRPr/>
            </a:pPr>
            <a:fld id="{57380175-9699-4BBE-9FAB-57FE2DBF8243}" type="slidenum">
              <a:rPr lang="en-US" smtClean="0"/>
              <a:pPr>
                <a:defRPr/>
              </a:pPr>
              <a:t>118</a:t>
            </a:fld>
            <a:endParaRPr lang="en-US"/>
          </a:p>
        </p:txBody>
      </p:sp>
      <p:sp>
        <p:nvSpPr>
          <p:cNvPr id="6" name="Oval Callout 5"/>
          <p:cNvSpPr/>
          <p:nvPr/>
        </p:nvSpPr>
        <p:spPr>
          <a:xfrm>
            <a:off x="685800" y="2743200"/>
            <a:ext cx="7315200" cy="1295400"/>
          </a:xfrm>
          <a:prstGeom prst="wedgeEllipseCallout">
            <a:avLst>
              <a:gd name="adj1" fmla="val 67282"/>
              <a:gd name="adj2" fmla="val -27123"/>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800" b="1" i="1">
                <a:solidFill>
                  <a:schemeClr val="accent2"/>
                </a:solidFill>
                <a:latin typeface="Comic Sans MS" panose="030F0702030302020204" pitchFamily="66" charset="0"/>
              </a:rPr>
              <a:t>Deep &amp; Automated, Learning</a:t>
            </a:r>
          </a:p>
          <a:p>
            <a:pPr algn="ctr"/>
            <a:r>
              <a:rPr lang="nl-NL" sz="2800" b="1" i="1">
                <a:solidFill>
                  <a:schemeClr val="accent2"/>
                </a:solidFill>
                <a:latin typeface="Comic Sans MS" panose="030F0702030302020204" pitchFamily="66" charset="0"/>
              </a:rPr>
              <a:t> is even more fun</a:t>
            </a:r>
            <a:endParaRPr lang="en-US" sz="2800" b="1" i="1">
              <a:solidFill>
                <a:schemeClr val="accent2"/>
              </a:solidFill>
              <a:latin typeface="Comic Sans MS" panose="030F0702030302020204" pitchFamily="66" charset="0"/>
            </a:endParaRPr>
          </a:p>
        </p:txBody>
      </p:sp>
      <p:sp>
        <p:nvSpPr>
          <p:cNvPr id="11" name="Oval Callout 10"/>
          <p:cNvSpPr/>
          <p:nvPr/>
        </p:nvSpPr>
        <p:spPr>
          <a:xfrm>
            <a:off x="6705600" y="4572000"/>
            <a:ext cx="5105400" cy="1676400"/>
          </a:xfrm>
          <a:prstGeom prst="wedgeEllipseCallout">
            <a:avLst>
              <a:gd name="adj1" fmla="val 18707"/>
              <a:gd name="adj2" fmla="val -105997"/>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800" b="1" i="1">
                <a:solidFill>
                  <a:schemeClr val="accent2"/>
                </a:solidFill>
                <a:latin typeface="Comic Sans MS" panose="030F0702030302020204" pitchFamily="66" charset="0"/>
              </a:rPr>
              <a:t>Making it efficient, that's really fun</a:t>
            </a:r>
            <a:endParaRPr lang="en-US" sz="2800" b="1" i="1">
              <a:solidFill>
                <a:schemeClr val="accent2"/>
              </a:solidFill>
              <a:latin typeface="Comic Sans MS" panose="030F0702030302020204" pitchFamily="66" charset="0"/>
            </a:endParaRPr>
          </a:p>
        </p:txBody>
      </p:sp>
    </p:spTree>
    <p:extLst>
      <p:ext uri="{BB962C8B-B14F-4D97-AF65-F5344CB8AC3E}">
        <p14:creationId xmlns:p14="http://schemas.microsoft.com/office/powerpoint/2010/main" val="4204981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 calcmode="lin" valueType="num">
                                      <p:cBhvr>
                                        <p:cTn id="1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19" dur="500"/>
                                        <p:tgtEl>
                                          <p:spTgt spid="3">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3">
                                            <p:txEl>
                                              <p:pRg st="1" end="1"/>
                                            </p:txEl>
                                          </p:spTgt>
                                        </p:tgtEl>
                                        <p:attrNameLst>
                                          <p:attrName>style.visibility</p:attrName>
                                        </p:attrNameLst>
                                      </p:cBhvr>
                                      <p:to>
                                        <p:strVal val="visible"/>
                                      </p:to>
                                    </p:set>
                                    <p:anim calcmode="lin" valueType="num">
                                      <p:cBhvr>
                                        <p:cTn id="24"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25"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26" dur="500"/>
                                        <p:tgtEl>
                                          <p:spTgt spid="3">
                                            <p:txEl>
                                              <p:pRg st="1" end="1"/>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grpId="0" nodeType="clickEffect">
                                  <p:stCondLst>
                                    <p:cond delay="0"/>
                                  </p:stCondLst>
                                  <p:childTnLst>
                                    <p:set>
                                      <p:cBhvr>
                                        <p:cTn id="30" dur="1" fill="hold">
                                          <p:stCondLst>
                                            <p:cond delay="0"/>
                                          </p:stCondLst>
                                        </p:cTn>
                                        <p:tgtEl>
                                          <p:spTgt spid="3">
                                            <p:txEl>
                                              <p:pRg st="2" end="2"/>
                                            </p:txEl>
                                          </p:spTgt>
                                        </p:tgtEl>
                                        <p:attrNameLst>
                                          <p:attrName>style.visibility</p:attrName>
                                        </p:attrNameLst>
                                      </p:cBhvr>
                                      <p:to>
                                        <p:strVal val="visible"/>
                                      </p:to>
                                    </p:set>
                                    <p:anim calcmode="lin" valueType="num">
                                      <p:cBhvr>
                                        <p:cTn id="31"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32"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33" dur="500"/>
                                        <p:tgtEl>
                                          <p:spTgt spid="3">
                                            <p:txEl>
                                              <p:pRg st="2" end="2"/>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nodeType="clickEffect">
                                  <p:stCondLst>
                                    <p:cond delay="0"/>
                                  </p:stCondLst>
                                  <p:childTnLst>
                                    <p:set>
                                      <p:cBhvr>
                                        <p:cTn id="37" dur="1" fill="hold">
                                          <p:stCondLst>
                                            <p:cond delay="0"/>
                                          </p:stCondLst>
                                        </p:cTn>
                                        <p:tgtEl>
                                          <p:spTgt spid="3">
                                            <p:txEl>
                                              <p:pRg st="2" end="2"/>
                                            </p:txEl>
                                          </p:spTgt>
                                        </p:tgtEl>
                                        <p:attrNameLst>
                                          <p:attrName>style.visibility</p:attrName>
                                        </p:attrNameLst>
                                      </p:cBhvr>
                                      <p:to>
                                        <p:strVal val="visible"/>
                                      </p:to>
                                    </p:set>
                                    <p:anim calcmode="lin" valueType="num">
                                      <p:cBhvr>
                                        <p:cTn id="38"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39"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40"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6" grpId="0" animBg="1"/>
      <p:bldP spid="11" grpId="0" animBg="1"/>
    </p:bldLst>
  </p:timing>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146" name="Date Placeholder 3"/>
          <p:cNvSpPr>
            <a:spLocks noGrp="1"/>
          </p:cNvSpPr>
          <p:nvPr>
            <p:ph type="dt" sz="quarter" idx="10"/>
          </p:nvPr>
        </p:nvSpPr>
        <p:spPr>
          <a:noFill/>
        </p:spPr>
        <p:txBody>
          <a:bodyPr/>
          <a:lstStyle/>
          <a:p>
            <a:r>
              <a:rPr lang="en-US"/>
              <a:t>IA 5LIL0</a:t>
            </a:r>
            <a:endParaRPr lang="en-US" dirty="0"/>
          </a:p>
        </p:txBody>
      </p:sp>
      <p:sp>
        <p:nvSpPr>
          <p:cNvPr id="6147" name="Slide Number Placeholder 5"/>
          <p:cNvSpPr>
            <a:spLocks noGrp="1"/>
          </p:cNvSpPr>
          <p:nvPr>
            <p:ph type="sldNum" sz="quarter" idx="12"/>
          </p:nvPr>
        </p:nvSpPr>
        <p:spPr>
          <a:noFill/>
        </p:spPr>
        <p:txBody>
          <a:bodyPr/>
          <a:lstStyle/>
          <a:p>
            <a:fld id="{C0CAE36B-6E43-46EC-92FC-21220FA973F8}" type="slidenum">
              <a:rPr lang="en-US" smtClean="0"/>
              <a:pPr/>
              <a:t>12</a:t>
            </a:fld>
            <a:endParaRPr lang="en-US" dirty="0"/>
          </a:p>
        </p:txBody>
      </p:sp>
      <p:sp>
        <p:nvSpPr>
          <p:cNvPr id="6148" name="Rectangle 2"/>
          <p:cNvSpPr>
            <a:spLocks noGrp="1" noChangeArrowheads="1"/>
          </p:cNvSpPr>
          <p:nvPr>
            <p:ph type="title"/>
          </p:nvPr>
        </p:nvSpPr>
        <p:spPr/>
        <p:txBody>
          <a:bodyPr/>
          <a:lstStyle/>
          <a:p>
            <a:pPr algn="l" eaLnBrk="1" hangingPunct="1"/>
            <a:r>
              <a:rPr lang="en-US" noProof="0"/>
              <a:t>Material</a:t>
            </a:r>
            <a:endParaRPr lang="en-US" noProof="0" dirty="0"/>
          </a:p>
        </p:txBody>
      </p:sp>
      <p:sp>
        <p:nvSpPr>
          <p:cNvPr id="5123" name="Rectangle 3"/>
          <p:cNvSpPr>
            <a:spLocks noGrp="1" noChangeArrowheads="1"/>
          </p:cNvSpPr>
          <p:nvPr>
            <p:ph type="body" idx="1"/>
          </p:nvPr>
        </p:nvSpPr>
        <p:spPr>
          <a:xfrm>
            <a:off x="381000" y="1143000"/>
            <a:ext cx="11404600" cy="5334000"/>
          </a:xfrm>
        </p:spPr>
        <p:txBody>
          <a:bodyPr/>
          <a:lstStyle/>
          <a:p>
            <a:r>
              <a:rPr lang="en-US"/>
              <a:t>IA 5LIL0 Web resources</a:t>
            </a:r>
          </a:p>
          <a:p>
            <a:pPr lvl="1"/>
            <a:r>
              <a:rPr lang="en-US">
                <a:hlinkClick r:id="rId3"/>
              </a:rPr>
              <a:t>http://www.es.ele.tue.nl/~heco/courses/IA-5LIL0</a:t>
            </a:r>
            <a:endParaRPr lang="en-US"/>
          </a:p>
          <a:p>
            <a:pPr lvl="1"/>
            <a:r>
              <a:rPr lang="en-US">
                <a:hlinkClick r:id="rId4"/>
              </a:rPr>
              <a:t>https://canvas.tue.nl/courses/15854</a:t>
            </a:r>
            <a:endParaRPr lang="en-US"/>
          </a:p>
          <a:p>
            <a:pPr eaLnBrk="1" hangingPunct="1"/>
            <a:r>
              <a:rPr lang="en-US" noProof="0"/>
              <a:t>Articles</a:t>
            </a:r>
            <a:endParaRPr lang="en-US" noProof="0" dirty="0"/>
          </a:p>
          <a:p>
            <a:pPr lvl="1" eaLnBrk="1" hangingPunct="1"/>
            <a:r>
              <a:rPr lang="en-US" noProof="0" dirty="0"/>
              <a:t>Efficient Processing of Deep Neural Networks: A Tutorial and Survey by Vivienne Sze</a:t>
            </a:r>
            <a:r>
              <a:rPr lang="en-US" noProof="0"/>
              <a:t>, e.a.; arXiv</a:t>
            </a:r>
            <a:r>
              <a:rPr lang="en-US" noProof="0" dirty="0"/>
              <a:t>, August 2017 (also slides available)</a:t>
            </a:r>
          </a:p>
          <a:p>
            <a:pPr eaLnBrk="1" hangingPunct="1"/>
            <a:r>
              <a:rPr lang="en-US" noProof="0"/>
              <a:t>Study recent (&gt;= 2018) article </a:t>
            </a:r>
            <a:r>
              <a:rPr lang="en-US" noProof="0" dirty="0"/>
              <a:t>from top conferences and journals</a:t>
            </a:r>
          </a:p>
          <a:p>
            <a:pPr lvl="1" eaLnBrk="1" hangingPunct="1"/>
            <a:r>
              <a:rPr lang="en-US">
                <a:solidFill>
                  <a:schemeClr val="accent2">
                    <a:lumMod val="75000"/>
                  </a:schemeClr>
                </a:solidFill>
                <a:hlinkClick r:id="rId5"/>
              </a:rPr>
              <a:t>http://www.guide2research.com/topconf/machine-learning</a:t>
            </a:r>
            <a:endParaRPr lang="en-US">
              <a:solidFill>
                <a:schemeClr val="accent2">
                  <a:lumMod val="75000"/>
                </a:schemeClr>
              </a:solidFill>
            </a:endParaRPr>
          </a:p>
          <a:p>
            <a:pPr lvl="1" eaLnBrk="1" hangingPunct="1"/>
            <a:r>
              <a:rPr lang="en-US">
                <a:solidFill>
                  <a:schemeClr val="accent2">
                    <a:lumMod val="75000"/>
                  </a:schemeClr>
                </a:solidFill>
                <a:hlinkClick r:id="rId6"/>
              </a:rPr>
              <a:t>http://www.guide2research.com/journals/machine-learning</a:t>
            </a:r>
            <a:endParaRPr lang="en-US" noProof="0" dirty="0">
              <a:solidFill>
                <a:schemeClr val="accent2">
                  <a:lumMod val="75000"/>
                </a:schemeClr>
              </a:solidFill>
            </a:endParaRPr>
          </a:p>
          <a:p>
            <a:pPr lvl="1" eaLnBrk="1" hangingPunct="1"/>
            <a:r>
              <a:rPr lang="en-US" noProof="0">
                <a:solidFill>
                  <a:schemeClr val="accent2">
                    <a:lumMod val="75000"/>
                  </a:schemeClr>
                </a:solidFill>
                <a:hlinkClick r:id="rId7"/>
              </a:rPr>
              <a:t>http://www.es.ele.tue.nl/~heco/lit/conf+journals.html</a:t>
            </a:r>
            <a:endParaRPr lang="en-US" noProof="0">
              <a:solidFill>
                <a:schemeClr val="accent2">
                  <a:lumMod val="75000"/>
                </a:schemeClr>
              </a:solidFill>
            </a:endParaRPr>
          </a:p>
          <a:p>
            <a:pPr eaLnBrk="1" hangingPunct="1"/>
            <a:endParaRPr lang="en-US" noProof="0" dirty="0"/>
          </a:p>
          <a:p>
            <a:pPr eaLnBrk="1" hangingPunct="1"/>
            <a:endParaRPr lang="en-US" noProof="0" dirty="0"/>
          </a:p>
          <a:p>
            <a:pPr eaLnBrk="1" hangingPunct="1">
              <a:buFontTx/>
              <a:buNone/>
            </a:pPr>
            <a:endParaRPr lang="en-US" noProof="0" dirty="0"/>
          </a:p>
        </p:txBody>
      </p:sp>
      <p:sp>
        <p:nvSpPr>
          <p:cNvPr id="6150" name="Rectangle 6"/>
          <p:cNvSpPr>
            <a:spLocks noChangeArrowheads="1"/>
          </p:cNvSpPr>
          <p:nvPr/>
        </p:nvSpPr>
        <p:spPr bwMode="auto">
          <a:xfrm>
            <a:off x="3810001" y="2514600"/>
            <a:ext cx="2378075" cy="457200"/>
          </a:xfrm>
          <a:prstGeom prst="rect">
            <a:avLst/>
          </a:prstGeom>
          <a:noFill/>
          <a:ln w="9525">
            <a:noFill/>
            <a:miter lim="800000"/>
            <a:headEnd/>
            <a:tailEnd/>
          </a:ln>
        </p:spPr>
        <p:txBody>
          <a:bodyPr>
            <a:spAutoFit/>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5123">
                                            <p:txEl>
                                              <p:pRg st="0" end="0"/>
                                            </p:txEl>
                                          </p:spTgt>
                                        </p:tgtEl>
                                        <p:attrNameLst>
                                          <p:attrName>style.visibility</p:attrName>
                                        </p:attrNameLst>
                                      </p:cBhvr>
                                      <p:to>
                                        <p:strVal val="visible"/>
                                      </p:to>
                                    </p:set>
                                    <p:animEffect transition="in" filter="wipe(down)">
                                      <p:cBhvr>
                                        <p:cTn id="7" dur="500"/>
                                        <p:tgtEl>
                                          <p:spTgt spid="5123">
                                            <p:txEl>
                                              <p:pRg st="0" end="0"/>
                                            </p:txEl>
                                          </p:spTgt>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123">
                                            <p:txEl>
                                              <p:pRg st="1" end="1"/>
                                            </p:txEl>
                                          </p:spTgt>
                                        </p:tgtEl>
                                        <p:attrNameLst>
                                          <p:attrName>style.visibility</p:attrName>
                                        </p:attrNameLst>
                                      </p:cBhvr>
                                      <p:to>
                                        <p:strVal val="visible"/>
                                      </p:to>
                                    </p:set>
                                    <p:animEffect transition="in" filter="wipe(down)">
                                      <p:cBhvr>
                                        <p:cTn id="10" dur="500"/>
                                        <p:tgtEl>
                                          <p:spTgt spid="5123">
                                            <p:txEl>
                                              <p:pRg st="1" end="1"/>
                                            </p:txEl>
                                          </p:spTgt>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5123">
                                            <p:txEl>
                                              <p:pRg st="2" end="2"/>
                                            </p:txEl>
                                          </p:spTgt>
                                        </p:tgtEl>
                                        <p:attrNameLst>
                                          <p:attrName>style.visibility</p:attrName>
                                        </p:attrNameLst>
                                      </p:cBhvr>
                                      <p:to>
                                        <p:strVal val="visible"/>
                                      </p:to>
                                    </p:set>
                                    <p:animEffect transition="in" filter="wipe(down)">
                                      <p:cBhvr>
                                        <p:cTn id="13" dur="500"/>
                                        <p:tgtEl>
                                          <p:spTgt spid="5123">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5123">
                                            <p:txEl>
                                              <p:pRg st="3" end="3"/>
                                            </p:txEl>
                                          </p:spTgt>
                                        </p:tgtEl>
                                        <p:attrNameLst>
                                          <p:attrName>style.visibility</p:attrName>
                                        </p:attrNameLst>
                                      </p:cBhvr>
                                      <p:to>
                                        <p:strVal val="visible"/>
                                      </p:to>
                                    </p:set>
                                    <p:animEffect transition="in" filter="wipe(down)">
                                      <p:cBhvr>
                                        <p:cTn id="18" dur="500"/>
                                        <p:tgtEl>
                                          <p:spTgt spid="5123">
                                            <p:txEl>
                                              <p:pRg st="3" end="3"/>
                                            </p:txEl>
                                          </p:spTgt>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5123">
                                            <p:txEl>
                                              <p:pRg st="4" end="4"/>
                                            </p:txEl>
                                          </p:spTgt>
                                        </p:tgtEl>
                                        <p:attrNameLst>
                                          <p:attrName>style.visibility</p:attrName>
                                        </p:attrNameLst>
                                      </p:cBhvr>
                                      <p:to>
                                        <p:strVal val="visible"/>
                                      </p:to>
                                    </p:set>
                                    <p:animEffect transition="in" filter="wipe(down)">
                                      <p:cBhvr>
                                        <p:cTn id="21" dur="500"/>
                                        <p:tgtEl>
                                          <p:spTgt spid="5123">
                                            <p:txEl>
                                              <p:pRg st="4" end="4"/>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5123">
                                            <p:txEl>
                                              <p:pRg st="5" end="5"/>
                                            </p:txEl>
                                          </p:spTgt>
                                        </p:tgtEl>
                                        <p:attrNameLst>
                                          <p:attrName>style.visibility</p:attrName>
                                        </p:attrNameLst>
                                      </p:cBhvr>
                                      <p:to>
                                        <p:strVal val="visible"/>
                                      </p:to>
                                    </p:set>
                                    <p:animEffect transition="in" filter="wipe(down)">
                                      <p:cBhvr>
                                        <p:cTn id="26" dur="500"/>
                                        <p:tgtEl>
                                          <p:spTgt spid="5123">
                                            <p:txEl>
                                              <p:pRg st="5" end="5"/>
                                            </p:txEl>
                                          </p:spTgt>
                                        </p:tgtEl>
                                      </p:cBhvr>
                                    </p:animEffect>
                                  </p:childTnLst>
                                </p:cTn>
                              </p:par>
                              <p:par>
                                <p:cTn id="27" presetID="22" presetClass="entr" presetSubtype="4" fill="hold" grpId="0" nodeType="withEffect">
                                  <p:stCondLst>
                                    <p:cond delay="0"/>
                                  </p:stCondLst>
                                  <p:childTnLst>
                                    <p:set>
                                      <p:cBhvr>
                                        <p:cTn id="28" dur="1" fill="hold">
                                          <p:stCondLst>
                                            <p:cond delay="0"/>
                                          </p:stCondLst>
                                        </p:cTn>
                                        <p:tgtEl>
                                          <p:spTgt spid="5123">
                                            <p:txEl>
                                              <p:pRg st="6" end="6"/>
                                            </p:txEl>
                                          </p:spTgt>
                                        </p:tgtEl>
                                        <p:attrNameLst>
                                          <p:attrName>style.visibility</p:attrName>
                                        </p:attrNameLst>
                                      </p:cBhvr>
                                      <p:to>
                                        <p:strVal val="visible"/>
                                      </p:to>
                                    </p:set>
                                    <p:animEffect transition="in" filter="wipe(down)">
                                      <p:cBhvr>
                                        <p:cTn id="29" dur="500"/>
                                        <p:tgtEl>
                                          <p:spTgt spid="5123">
                                            <p:txEl>
                                              <p:pRg st="6" end="6"/>
                                            </p:txEl>
                                          </p:spTgt>
                                        </p:tgtEl>
                                      </p:cBhvr>
                                    </p:animEffect>
                                  </p:childTnLst>
                                </p:cTn>
                              </p:par>
                              <p:par>
                                <p:cTn id="30" presetID="22" presetClass="entr" presetSubtype="4" fill="hold" grpId="0" nodeType="withEffect">
                                  <p:stCondLst>
                                    <p:cond delay="0"/>
                                  </p:stCondLst>
                                  <p:childTnLst>
                                    <p:set>
                                      <p:cBhvr>
                                        <p:cTn id="31" dur="1" fill="hold">
                                          <p:stCondLst>
                                            <p:cond delay="0"/>
                                          </p:stCondLst>
                                        </p:cTn>
                                        <p:tgtEl>
                                          <p:spTgt spid="5123">
                                            <p:txEl>
                                              <p:pRg st="7" end="7"/>
                                            </p:txEl>
                                          </p:spTgt>
                                        </p:tgtEl>
                                        <p:attrNameLst>
                                          <p:attrName>style.visibility</p:attrName>
                                        </p:attrNameLst>
                                      </p:cBhvr>
                                      <p:to>
                                        <p:strVal val="visible"/>
                                      </p:to>
                                    </p:set>
                                    <p:animEffect transition="in" filter="wipe(down)">
                                      <p:cBhvr>
                                        <p:cTn id="32" dur="500"/>
                                        <p:tgtEl>
                                          <p:spTgt spid="5123">
                                            <p:txEl>
                                              <p:pRg st="7" end="7"/>
                                            </p:txEl>
                                          </p:spTgt>
                                        </p:tgtEl>
                                      </p:cBhvr>
                                    </p:animEffect>
                                  </p:childTnLst>
                                </p:cTn>
                              </p:par>
                              <p:par>
                                <p:cTn id="33" presetID="22" presetClass="entr" presetSubtype="4" fill="hold" grpId="0" nodeType="withEffect">
                                  <p:stCondLst>
                                    <p:cond delay="0"/>
                                  </p:stCondLst>
                                  <p:childTnLst>
                                    <p:set>
                                      <p:cBhvr>
                                        <p:cTn id="34" dur="1" fill="hold">
                                          <p:stCondLst>
                                            <p:cond delay="0"/>
                                          </p:stCondLst>
                                        </p:cTn>
                                        <p:tgtEl>
                                          <p:spTgt spid="5123">
                                            <p:txEl>
                                              <p:pRg st="8" end="8"/>
                                            </p:txEl>
                                          </p:spTgt>
                                        </p:tgtEl>
                                        <p:attrNameLst>
                                          <p:attrName>style.visibility</p:attrName>
                                        </p:attrNameLst>
                                      </p:cBhvr>
                                      <p:to>
                                        <p:strVal val="visible"/>
                                      </p:to>
                                    </p:set>
                                    <p:animEffect transition="in" filter="wipe(down)">
                                      <p:cBhvr>
                                        <p:cTn id="35" dur="500"/>
                                        <p:tgtEl>
                                          <p:spTgt spid="512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3" grpId="0" uiExpand="1" build="p"/>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2">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Recap topics</a:t>
            </a:r>
          </a:p>
        </p:txBody>
      </p:sp>
      <p:sp>
        <p:nvSpPr>
          <p:cNvPr id="5" name="Content Placeholder 4"/>
          <p:cNvSpPr>
            <a:spLocks noGrp="1"/>
          </p:cNvSpPr>
          <p:nvPr>
            <p:ph idx="1"/>
          </p:nvPr>
        </p:nvSpPr>
        <p:spPr>
          <a:xfrm>
            <a:off x="381000" y="1143000"/>
            <a:ext cx="11404600" cy="5181600"/>
          </a:xfrm>
        </p:spPr>
        <p:txBody>
          <a:bodyPr/>
          <a:lstStyle/>
          <a:p>
            <a:r>
              <a:rPr lang="en-US" sz="2800" b="1">
                <a:solidFill>
                  <a:schemeClr val="accent2"/>
                </a:solidFill>
              </a:rPr>
              <a:t>What is learning?</a:t>
            </a:r>
          </a:p>
          <a:p>
            <a:r>
              <a:rPr lang="en-US" sz="2800"/>
              <a:t>1. 	 What is a DNN, and in particular a CNN?</a:t>
            </a:r>
          </a:p>
          <a:p>
            <a:r>
              <a:rPr lang="en-US" sz="2800"/>
              <a:t>2-3. DNN Learning principles</a:t>
            </a:r>
          </a:p>
          <a:p>
            <a:r>
              <a:rPr lang="en-US" sz="2800"/>
              <a:t>4. 	 Optimization 1: Pruning</a:t>
            </a:r>
          </a:p>
          <a:p>
            <a:r>
              <a:rPr lang="en-US" sz="2800"/>
              <a:t>5+8. Optimization 2: Quantization</a:t>
            </a:r>
          </a:p>
          <a:p>
            <a:r>
              <a:rPr lang="en-US" sz="2800"/>
              <a:t>6-7. Optimization 3: Data reuse</a:t>
            </a:r>
          </a:p>
          <a:p>
            <a:r>
              <a:rPr lang="en-US" sz="2800"/>
              <a:t>9: 	 Optimization 4: NW restructuring</a:t>
            </a:r>
          </a:p>
          <a:p>
            <a:r>
              <a:rPr lang="en-US" sz="2800"/>
              <a:t>10:  Applications (not treated separately in recap)</a:t>
            </a:r>
          </a:p>
          <a:p>
            <a:r>
              <a:rPr lang="en-US" sz="2800"/>
              <a:t>11-12. DNN Hardware support</a:t>
            </a:r>
          </a:p>
          <a:p>
            <a:r>
              <a:rPr lang="en-US" sz="2800"/>
              <a:t>13.  NAS and DSE</a:t>
            </a:r>
          </a:p>
          <a:p>
            <a:r>
              <a:rPr lang="en-US" sz="2800"/>
              <a:t>14.  Beyond DNNs: Neuromorphic and Bayesian networks</a:t>
            </a:r>
          </a:p>
          <a:p>
            <a:endParaRPr lang="en-US" sz="2800"/>
          </a:p>
        </p:txBody>
      </p:sp>
      <p:sp>
        <p:nvSpPr>
          <p:cNvPr id="3" name="Date Placeholder 2"/>
          <p:cNvSpPr>
            <a:spLocks noGrp="1"/>
          </p:cNvSpPr>
          <p:nvPr>
            <p:ph type="dt" sz="half" idx="10"/>
          </p:nvPr>
        </p:nvSpPr>
        <p:spPr/>
        <p:txBody>
          <a:bodyPr/>
          <a:lstStyle/>
          <a:p>
            <a:pPr>
              <a:defRPr/>
            </a:pPr>
            <a:r>
              <a:rPr lang="en-US"/>
              <a:t>IA 5LIL0</a:t>
            </a:r>
          </a:p>
        </p:txBody>
      </p:sp>
      <p:sp>
        <p:nvSpPr>
          <p:cNvPr id="4" name="Slide Number Placeholder 3"/>
          <p:cNvSpPr>
            <a:spLocks noGrp="1"/>
          </p:cNvSpPr>
          <p:nvPr>
            <p:ph type="sldNum" sz="quarter" idx="12"/>
          </p:nvPr>
        </p:nvSpPr>
        <p:spPr/>
        <p:txBody>
          <a:bodyPr/>
          <a:lstStyle/>
          <a:p>
            <a:pPr>
              <a:defRPr/>
            </a:pPr>
            <a:fld id="{0E889BEB-D9AF-400D-98BF-3532899A83FF}" type="slidenum">
              <a:rPr lang="en-US" smtClean="0"/>
              <a:pPr>
                <a:defRPr/>
              </a:pPr>
              <a:t>13</a:t>
            </a:fld>
            <a:endParaRPr lang="en-US"/>
          </a:p>
        </p:txBody>
      </p:sp>
      <p:pic>
        <p:nvPicPr>
          <p:cNvPr id="7" name="Picture 6"/>
          <p:cNvPicPr>
            <a:picLocks noChangeAspect="1"/>
          </p:cNvPicPr>
          <p:nvPr/>
        </p:nvPicPr>
        <p:blipFill>
          <a:blip r:embed="rId2"/>
          <a:stretch>
            <a:fillRect/>
          </a:stretch>
        </p:blipFill>
        <p:spPr>
          <a:xfrm>
            <a:off x="9515475" y="0"/>
            <a:ext cx="2676525" cy="2676525"/>
          </a:xfrm>
          <a:prstGeom prst="rect">
            <a:avLst/>
          </a:prstGeom>
        </p:spPr>
      </p:pic>
    </p:spTree>
    <p:extLst>
      <p:ext uri="{BB962C8B-B14F-4D97-AF65-F5344CB8AC3E}">
        <p14:creationId xmlns:p14="http://schemas.microsoft.com/office/powerpoint/2010/main" val="6496313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Learning</a:t>
            </a:r>
          </a:p>
        </p:txBody>
      </p:sp>
      <p:sp>
        <p:nvSpPr>
          <p:cNvPr id="5" name="Slide Number Placeholder 4"/>
          <p:cNvSpPr>
            <a:spLocks noGrp="1"/>
          </p:cNvSpPr>
          <p:nvPr>
            <p:ph type="sldNum" sz="quarter" idx="12"/>
          </p:nvPr>
        </p:nvSpPr>
        <p:spPr/>
        <p:txBody>
          <a:bodyPr/>
          <a:lstStyle/>
          <a:p>
            <a:pPr>
              <a:defRPr/>
            </a:pPr>
            <a:fld id="{57380175-9699-4BBE-9FAB-57FE2DBF8243}" type="slidenum">
              <a:rPr lang="en-US" smtClean="0"/>
              <a:pPr>
                <a:defRPr/>
              </a:pPr>
              <a:t>14</a:t>
            </a:fld>
            <a:endParaRPr lang="en-US"/>
          </a:p>
        </p:txBody>
      </p:sp>
      <p:grpSp>
        <p:nvGrpSpPr>
          <p:cNvPr id="22" name="Group 21"/>
          <p:cNvGrpSpPr/>
          <p:nvPr/>
        </p:nvGrpSpPr>
        <p:grpSpPr>
          <a:xfrm>
            <a:off x="375073" y="3735044"/>
            <a:ext cx="9886311" cy="2327894"/>
            <a:chOff x="375073" y="3886200"/>
            <a:chExt cx="9886311" cy="2327894"/>
          </a:xfrm>
        </p:grpSpPr>
        <p:pic>
          <p:nvPicPr>
            <p:cNvPr id="7" name="Picture 6"/>
            <p:cNvPicPr>
              <a:picLocks noChangeAspect="1"/>
            </p:cNvPicPr>
            <p:nvPr/>
          </p:nvPicPr>
          <p:blipFill>
            <a:blip r:embed="rId2"/>
            <a:stretch>
              <a:fillRect/>
            </a:stretch>
          </p:blipFill>
          <p:spPr>
            <a:xfrm>
              <a:off x="5943600" y="3886200"/>
              <a:ext cx="1994175" cy="2327894"/>
            </a:xfrm>
            <a:prstGeom prst="rect">
              <a:avLst/>
            </a:prstGeom>
          </p:spPr>
        </p:pic>
        <p:sp>
          <p:nvSpPr>
            <p:cNvPr id="9" name="TextBox 8"/>
            <p:cNvSpPr txBox="1"/>
            <p:nvPr/>
          </p:nvSpPr>
          <p:spPr>
            <a:xfrm>
              <a:off x="375073" y="4114800"/>
              <a:ext cx="3206327" cy="584775"/>
            </a:xfrm>
            <a:prstGeom prst="rect">
              <a:avLst/>
            </a:prstGeom>
            <a:noFill/>
          </p:spPr>
          <p:txBody>
            <a:bodyPr wrap="none" rtlCol="0">
              <a:spAutoFit/>
            </a:bodyPr>
            <a:lstStyle/>
            <a:p>
              <a:r>
                <a:rPr lang="en-US" sz="3200">
                  <a:solidFill>
                    <a:srgbClr val="00B050"/>
                  </a:solidFill>
                </a:rPr>
                <a:t>Machine Learning</a:t>
              </a:r>
            </a:p>
          </p:txBody>
        </p:sp>
        <p:sp>
          <p:nvSpPr>
            <p:cNvPr id="12" name="TextBox 11"/>
            <p:cNvSpPr txBox="1"/>
            <p:nvPr/>
          </p:nvSpPr>
          <p:spPr>
            <a:xfrm>
              <a:off x="3962400" y="5257800"/>
              <a:ext cx="1181734" cy="523220"/>
            </a:xfrm>
            <a:prstGeom prst="rect">
              <a:avLst/>
            </a:prstGeom>
            <a:noFill/>
          </p:spPr>
          <p:txBody>
            <a:bodyPr wrap="none" rtlCol="0">
              <a:spAutoFit/>
            </a:bodyPr>
            <a:lstStyle/>
            <a:p>
              <a:r>
                <a:rPr lang="en-US" sz="2800"/>
                <a:t>Output</a:t>
              </a:r>
            </a:p>
          </p:txBody>
        </p:sp>
        <p:sp>
          <p:nvSpPr>
            <p:cNvPr id="13" name="TextBox 12"/>
            <p:cNvSpPr txBox="1"/>
            <p:nvPr/>
          </p:nvSpPr>
          <p:spPr>
            <a:xfrm>
              <a:off x="8839200" y="4800600"/>
              <a:ext cx="1422184" cy="523220"/>
            </a:xfrm>
            <a:prstGeom prst="rect">
              <a:avLst/>
            </a:prstGeom>
            <a:noFill/>
          </p:spPr>
          <p:txBody>
            <a:bodyPr wrap="none" rtlCol="0">
              <a:spAutoFit/>
            </a:bodyPr>
            <a:lstStyle/>
            <a:p>
              <a:r>
                <a:rPr lang="en-US" sz="2800"/>
                <a:t>Program</a:t>
              </a:r>
            </a:p>
          </p:txBody>
        </p:sp>
        <p:sp>
          <p:nvSpPr>
            <p:cNvPr id="15" name="TextBox 14"/>
            <p:cNvSpPr txBox="1"/>
            <p:nvPr/>
          </p:nvSpPr>
          <p:spPr>
            <a:xfrm>
              <a:off x="3962400" y="4419600"/>
              <a:ext cx="861133" cy="523220"/>
            </a:xfrm>
            <a:prstGeom prst="rect">
              <a:avLst/>
            </a:prstGeom>
            <a:noFill/>
          </p:spPr>
          <p:txBody>
            <a:bodyPr wrap="none" rtlCol="0">
              <a:spAutoFit/>
            </a:bodyPr>
            <a:lstStyle/>
            <a:p>
              <a:r>
                <a:rPr lang="en-US" sz="2800"/>
                <a:t>Data</a:t>
              </a:r>
            </a:p>
          </p:txBody>
        </p:sp>
        <p:sp>
          <p:nvSpPr>
            <p:cNvPr id="18" name="Right Arrow 17"/>
            <p:cNvSpPr/>
            <p:nvPr/>
          </p:nvSpPr>
          <p:spPr>
            <a:xfrm>
              <a:off x="5334000" y="4572000"/>
              <a:ext cx="4572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ight Arrow 18"/>
            <p:cNvSpPr/>
            <p:nvPr/>
          </p:nvSpPr>
          <p:spPr>
            <a:xfrm>
              <a:off x="5334000" y="5410200"/>
              <a:ext cx="4572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ight Arrow 19"/>
            <p:cNvSpPr/>
            <p:nvPr/>
          </p:nvSpPr>
          <p:spPr>
            <a:xfrm>
              <a:off x="8153400" y="4953000"/>
              <a:ext cx="4572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 name="Group 23"/>
          <p:cNvGrpSpPr/>
          <p:nvPr/>
        </p:nvGrpSpPr>
        <p:grpSpPr>
          <a:xfrm>
            <a:off x="381000" y="1143000"/>
            <a:ext cx="9563734" cy="2327894"/>
            <a:chOff x="381000" y="1294156"/>
            <a:chExt cx="9563734" cy="2327894"/>
          </a:xfrm>
        </p:grpSpPr>
        <p:pic>
          <p:nvPicPr>
            <p:cNvPr id="6" name="Picture 5"/>
            <p:cNvPicPr>
              <a:picLocks noChangeAspect="1"/>
            </p:cNvPicPr>
            <p:nvPr/>
          </p:nvPicPr>
          <p:blipFill>
            <a:blip r:embed="rId2"/>
            <a:stretch>
              <a:fillRect/>
            </a:stretch>
          </p:blipFill>
          <p:spPr>
            <a:xfrm>
              <a:off x="5930624" y="1294156"/>
              <a:ext cx="1994175" cy="2327894"/>
            </a:xfrm>
            <a:prstGeom prst="rect">
              <a:avLst/>
            </a:prstGeom>
          </p:spPr>
        </p:pic>
        <p:sp>
          <p:nvSpPr>
            <p:cNvPr id="8" name="TextBox 7"/>
            <p:cNvSpPr txBox="1"/>
            <p:nvPr/>
          </p:nvSpPr>
          <p:spPr>
            <a:xfrm>
              <a:off x="381000" y="1676400"/>
              <a:ext cx="2460738" cy="584775"/>
            </a:xfrm>
            <a:prstGeom prst="rect">
              <a:avLst/>
            </a:prstGeom>
            <a:noFill/>
          </p:spPr>
          <p:txBody>
            <a:bodyPr wrap="none" rtlCol="0">
              <a:spAutoFit/>
            </a:bodyPr>
            <a:lstStyle/>
            <a:p>
              <a:r>
                <a:rPr lang="en-US" sz="3200">
                  <a:solidFill>
                    <a:srgbClr val="00B050"/>
                  </a:solidFill>
                </a:rPr>
                <a:t>Traditional CS</a:t>
              </a:r>
            </a:p>
          </p:txBody>
        </p:sp>
        <p:sp>
          <p:nvSpPr>
            <p:cNvPr id="10" name="TextBox 9"/>
            <p:cNvSpPr txBox="1"/>
            <p:nvPr/>
          </p:nvSpPr>
          <p:spPr>
            <a:xfrm>
              <a:off x="3962400" y="1828800"/>
              <a:ext cx="1422184" cy="523220"/>
            </a:xfrm>
            <a:prstGeom prst="rect">
              <a:avLst/>
            </a:prstGeom>
            <a:noFill/>
          </p:spPr>
          <p:txBody>
            <a:bodyPr wrap="none" rtlCol="0">
              <a:spAutoFit/>
            </a:bodyPr>
            <a:lstStyle/>
            <a:p>
              <a:r>
                <a:rPr lang="en-US" sz="2800"/>
                <a:t>Program</a:t>
              </a:r>
            </a:p>
          </p:txBody>
        </p:sp>
        <p:sp>
          <p:nvSpPr>
            <p:cNvPr id="11" name="TextBox 10"/>
            <p:cNvSpPr txBox="1"/>
            <p:nvPr/>
          </p:nvSpPr>
          <p:spPr>
            <a:xfrm>
              <a:off x="3962400" y="2590800"/>
              <a:ext cx="861133" cy="523220"/>
            </a:xfrm>
            <a:prstGeom prst="rect">
              <a:avLst/>
            </a:prstGeom>
            <a:noFill/>
          </p:spPr>
          <p:txBody>
            <a:bodyPr wrap="none" rtlCol="0">
              <a:spAutoFit/>
            </a:bodyPr>
            <a:lstStyle/>
            <a:p>
              <a:r>
                <a:rPr lang="en-US" sz="2800"/>
                <a:t>Data</a:t>
              </a:r>
            </a:p>
          </p:txBody>
        </p:sp>
        <p:sp>
          <p:nvSpPr>
            <p:cNvPr id="14" name="TextBox 13"/>
            <p:cNvSpPr txBox="1"/>
            <p:nvPr/>
          </p:nvSpPr>
          <p:spPr>
            <a:xfrm>
              <a:off x="8763000" y="2133600"/>
              <a:ext cx="1181734" cy="523220"/>
            </a:xfrm>
            <a:prstGeom prst="rect">
              <a:avLst/>
            </a:prstGeom>
            <a:noFill/>
          </p:spPr>
          <p:txBody>
            <a:bodyPr wrap="none" rtlCol="0">
              <a:spAutoFit/>
            </a:bodyPr>
            <a:lstStyle/>
            <a:p>
              <a:r>
                <a:rPr lang="en-US" sz="2800"/>
                <a:t>Output</a:t>
              </a:r>
            </a:p>
          </p:txBody>
        </p:sp>
        <p:sp>
          <p:nvSpPr>
            <p:cNvPr id="16" name="Right Arrow 15"/>
            <p:cNvSpPr/>
            <p:nvPr/>
          </p:nvSpPr>
          <p:spPr>
            <a:xfrm>
              <a:off x="5410200" y="1981200"/>
              <a:ext cx="4572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ight Arrow 16"/>
            <p:cNvSpPr/>
            <p:nvPr/>
          </p:nvSpPr>
          <p:spPr>
            <a:xfrm>
              <a:off x="5410200" y="2743200"/>
              <a:ext cx="4572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ight Arrow 20"/>
            <p:cNvSpPr/>
            <p:nvPr/>
          </p:nvSpPr>
          <p:spPr>
            <a:xfrm>
              <a:off x="8153400" y="2286000"/>
              <a:ext cx="4572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 name="TextBox 22"/>
          <p:cNvSpPr txBox="1"/>
          <p:nvPr/>
        </p:nvSpPr>
        <p:spPr>
          <a:xfrm>
            <a:off x="304800" y="6146800"/>
            <a:ext cx="5164171" cy="584775"/>
          </a:xfrm>
          <a:prstGeom prst="rect">
            <a:avLst/>
          </a:prstGeom>
          <a:noFill/>
        </p:spPr>
        <p:txBody>
          <a:bodyPr wrap="none" rtlCol="0">
            <a:spAutoFit/>
          </a:bodyPr>
          <a:lstStyle/>
          <a:p>
            <a:r>
              <a:rPr lang="en-US" sz="3200" b="1" i="1">
                <a:solidFill>
                  <a:srgbClr val="00B050"/>
                </a:solidFill>
              </a:rPr>
              <a:t>Concl: We learn 'by example'</a:t>
            </a:r>
          </a:p>
        </p:txBody>
      </p:sp>
      <p:cxnSp>
        <p:nvCxnSpPr>
          <p:cNvPr id="25" name="Elbow Connector 24"/>
          <p:cNvCxnSpPr>
            <a:stCxn id="13" idx="0"/>
            <a:endCxn id="10" idx="1"/>
          </p:cNvCxnSpPr>
          <p:nvPr/>
        </p:nvCxnSpPr>
        <p:spPr>
          <a:xfrm rot="16200000" flipV="1">
            <a:off x="5401251" y="500403"/>
            <a:ext cx="2710190" cy="5587892"/>
          </a:xfrm>
          <a:prstGeom prst="bentConnector4">
            <a:avLst>
              <a:gd name="adj1" fmla="val 45174"/>
              <a:gd name="adj2" fmla="val 10409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87581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down)">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wipe(down)">
                                      <p:cBhvr>
                                        <p:cTn id="12" dur="20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wipe(down)">
                                      <p:cBhvr>
                                        <p:cTn id="1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p:txBody>
          <a:bodyPr/>
          <a:lstStyle/>
          <a:p>
            <a:r>
              <a:rPr lang="en-US"/>
              <a:t>3 key components</a:t>
            </a:r>
            <a:endParaRPr lang="en-US" dirty="0"/>
          </a:p>
        </p:txBody>
      </p:sp>
      <p:sp>
        <p:nvSpPr>
          <p:cNvPr id="3" name="Content Placeholder 2"/>
          <p:cNvSpPr>
            <a:spLocks noGrp="1"/>
          </p:cNvSpPr>
          <p:nvPr>
            <p:ph idx="1"/>
          </p:nvPr>
        </p:nvSpPr>
        <p:spPr/>
        <p:txBody>
          <a:bodyPr/>
          <a:lstStyle/>
          <a:p>
            <a:r>
              <a:rPr lang="en-US"/>
              <a:t>Score function (</a:t>
            </a:r>
            <a:r>
              <a:rPr lang="en-US" b="1">
                <a:solidFill>
                  <a:schemeClr val="accent2"/>
                </a:solidFill>
              </a:rPr>
              <a:t>Classifier</a:t>
            </a:r>
            <a:r>
              <a:rPr lang="en-US"/>
              <a:t>) : Function to map input to output</a:t>
            </a:r>
          </a:p>
          <a:p>
            <a:r>
              <a:rPr lang="en-US" b="1">
                <a:solidFill>
                  <a:schemeClr val="accent2"/>
                </a:solidFill>
              </a:rPr>
              <a:t>Loss</a:t>
            </a:r>
            <a:r>
              <a:rPr lang="en-US">
                <a:solidFill>
                  <a:schemeClr val="accent2"/>
                </a:solidFill>
              </a:rPr>
              <a:t> </a:t>
            </a:r>
            <a:r>
              <a:rPr lang="en-US"/>
              <a:t>Function : Evaluate quality of mapping </a:t>
            </a:r>
          </a:p>
          <a:p>
            <a:r>
              <a:rPr lang="en-US" b="1">
                <a:solidFill>
                  <a:schemeClr val="accent2"/>
                </a:solidFill>
              </a:rPr>
              <a:t>Optimization</a:t>
            </a:r>
            <a:r>
              <a:rPr lang="en-US">
                <a:solidFill>
                  <a:schemeClr val="accent2"/>
                </a:solidFill>
              </a:rPr>
              <a:t> </a:t>
            </a:r>
            <a:r>
              <a:rPr lang="en-US"/>
              <a:t>Function : Update classifier</a:t>
            </a:r>
          </a:p>
          <a:p>
            <a:endParaRPr lang="en-US"/>
          </a:p>
        </p:txBody>
      </p:sp>
      <p:sp>
        <p:nvSpPr>
          <p:cNvPr id="7" name="object 7"/>
          <p:cNvSpPr/>
          <p:nvPr/>
        </p:nvSpPr>
        <p:spPr>
          <a:xfrm>
            <a:off x="1143000" y="3276600"/>
            <a:ext cx="2414666" cy="2743200"/>
          </a:xfrm>
          <a:prstGeom prst="rect">
            <a:avLst/>
          </a:prstGeom>
          <a:blipFill>
            <a:blip r:embed="rId2" cstate="print"/>
            <a:stretch>
              <a:fillRect/>
            </a:stretch>
          </a:blipFill>
        </p:spPr>
        <p:txBody>
          <a:bodyPr wrap="square" lIns="0" tIns="0" rIns="0" bIns="0" rtlCol="0"/>
          <a:lstStyle/>
          <a:p>
            <a:endParaRPr sz="3200"/>
          </a:p>
        </p:txBody>
      </p:sp>
      <p:cxnSp>
        <p:nvCxnSpPr>
          <p:cNvPr id="12" name="Straight Arrow Connector 11"/>
          <p:cNvCxnSpPr/>
          <p:nvPr/>
        </p:nvCxnSpPr>
        <p:spPr>
          <a:xfrm flipV="1">
            <a:off x="3556000" y="4953000"/>
            <a:ext cx="939800" cy="1893"/>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6" name="Rectangle 15"/>
          <p:cNvSpPr/>
          <p:nvPr/>
        </p:nvSpPr>
        <p:spPr>
          <a:xfrm>
            <a:off x="4514265" y="4342369"/>
            <a:ext cx="1930400" cy="1117600"/>
          </a:xfrm>
          <a:prstGeom prst="rect">
            <a:avLst/>
          </a:prstGeom>
          <a:solidFill>
            <a:srgbClr val="CCFF66"/>
          </a:solidFill>
          <a:effectLst>
            <a:outerShdw blurRad="50800" dist="38100" dir="8100000" algn="tr"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sz="2667"/>
              <a:t>Classifier</a:t>
            </a:r>
          </a:p>
          <a:p>
            <a:pPr algn="ctr"/>
            <a:r>
              <a:rPr lang="en-US" sz="2000"/>
              <a:t>(DNN or Bayesian model)</a:t>
            </a:r>
            <a:endParaRPr lang="en-US" sz="2000" dirty="0"/>
          </a:p>
        </p:txBody>
      </p:sp>
      <p:cxnSp>
        <p:nvCxnSpPr>
          <p:cNvPr id="20" name="Straight Arrow Connector 19"/>
          <p:cNvCxnSpPr/>
          <p:nvPr/>
        </p:nvCxnSpPr>
        <p:spPr>
          <a:xfrm>
            <a:off x="6477000" y="4953000"/>
            <a:ext cx="914400"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1" name="Rectangle 20"/>
          <p:cNvSpPr/>
          <p:nvPr/>
        </p:nvSpPr>
        <p:spPr>
          <a:xfrm>
            <a:off x="9448800" y="4343400"/>
            <a:ext cx="1930400" cy="1117600"/>
          </a:xfrm>
          <a:prstGeom prst="rect">
            <a:avLst/>
          </a:prstGeom>
          <a:solidFill>
            <a:srgbClr val="CCFF66"/>
          </a:solidFill>
          <a:effectLst>
            <a:outerShdw blurRad="50800" dist="38100" dir="8100000" algn="tr"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sz="2667"/>
              <a:t>Loss</a:t>
            </a:r>
          </a:p>
          <a:p>
            <a:pPr algn="ctr"/>
            <a:r>
              <a:rPr lang="en-US" sz="2000"/>
              <a:t>(measure of the error)</a:t>
            </a:r>
            <a:endParaRPr lang="en-US" sz="2000" dirty="0"/>
          </a:p>
        </p:txBody>
      </p:sp>
      <p:sp>
        <p:nvSpPr>
          <p:cNvPr id="22" name="Rectangle 21"/>
          <p:cNvSpPr/>
          <p:nvPr/>
        </p:nvSpPr>
        <p:spPr>
          <a:xfrm>
            <a:off x="6781800" y="5562600"/>
            <a:ext cx="2133600" cy="1219200"/>
          </a:xfrm>
          <a:prstGeom prst="rect">
            <a:avLst/>
          </a:prstGeom>
          <a:solidFill>
            <a:schemeClr val="accent1">
              <a:lumMod val="20000"/>
              <a:lumOff val="80000"/>
            </a:schemeClr>
          </a:solidFill>
          <a:effectLst>
            <a:outerShdw blurRad="50800" dist="38100" dir="8100000" algn="tr"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sz="2667"/>
              <a:t>Optimization:</a:t>
            </a:r>
          </a:p>
          <a:p>
            <a:pPr algn="ctr"/>
            <a:r>
              <a:rPr lang="en-US" sz="2667"/>
              <a:t>Improve</a:t>
            </a:r>
          </a:p>
          <a:p>
            <a:pPr algn="ctr"/>
            <a:r>
              <a:rPr lang="en-US" sz="2667"/>
              <a:t>classifier</a:t>
            </a:r>
            <a:endParaRPr lang="en-US" sz="2667" dirty="0"/>
          </a:p>
        </p:txBody>
      </p:sp>
      <p:cxnSp>
        <p:nvCxnSpPr>
          <p:cNvPr id="23" name="Straight Arrow Connector 22"/>
          <p:cNvCxnSpPr>
            <a:stCxn id="21" idx="2"/>
            <a:endCxn id="22" idx="3"/>
          </p:cNvCxnSpPr>
          <p:nvPr/>
        </p:nvCxnSpPr>
        <p:spPr>
          <a:xfrm flipH="1">
            <a:off x="8915400" y="5461000"/>
            <a:ext cx="1498600" cy="71120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a:stCxn id="22" idx="1"/>
            <a:endCxn id="16" idx="2"/>
          </p:cNvCxnSpPr>
          <p:nvPr/>
        </p:nvCxnSpPr>
        <p:spPr>
          <a:xfrm flipH="1" flipV="1">
            <a:off x="5479465" y="5459969"/>
            <a:ext cx="1302335" cy="71223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7543800" y="4495800"/>
            <a:ext cx="970137" cy="830997"/>
          </a:xfrm>
          <a:prstGeom prst="rect">
            <a:avLst/>
          </a:prstGeom>
          <a:noFill/>
        </p:spPr>
        <p:txBody>
          <a:bodyPr wrap="none" rtlCol="0">
            <a:spAutoFit/>
          </a:bodyPr>
          <a:lstStyle/>
          <a:p>
            <a:r>
              <a:rPr lang="en-US"/>
              <a:t>Class</a:t>
            </a:r>
          </a:p>
          <a:p>
            <a:r>
              <a:rPr lang="en-US"/>
              <a:t>values</a:t>
            </a:r>
          </a:p>
        </p:txBody>
      </p:sp>
      <p:cxnSp>
        <p:nvCxnSpPr>
          <p:cNvPr id="17" name="Straight Arrow Connector 16"/>
          <p:cNvCxnSpPr/>
          <p:nvPr/>
        </p:nvCxnSpPr>
        <p:spPr>
          <a:xfrm>
            <a:off x="8458200" y="4953000"/>
            <a:ext cx="990600"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V="1">
            <a:off x="3581400" y="3505200"/>
            <a:ext cx="5867400" cy="7620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9601200" y="3200400"/>
            <a:ext cx="1430200" cy="461665"/>
          </a:xfrm>
          <a:prstGeom prst="rect">
            <a:avLst/>
          </a:prstGeom>
          <a:noFill/>
        </p:spPr>
        <p:txBody>
          <a:bodyPr wrap="none" rtlCol="0">
            <a:spAutoFit/>
          </a:bodyPr>
          <a:lstStyle/>
          <a:p>
            <a:r>
              <a:rPr lang="en-US"/>
              <a:t>Label 'cat'</a:t>
            </a:r>
          </a:p>
        </p:txBody>
      </p:sp>
      <p:cxnSp>
        <p:nvCxnSpPr>
          <p:cNvPr id="24" name="Straight Arrow Connector 23"/>
          <p:cNvCxnSpPr>
            <a:endCxn id="21" idx="0"/>
          </p:cNvCxnSpPr>
          <p:nvPr/>
        </p:nvCxnSpPr>
        <p:spPr>
          <a:xfrm flipH="1">
            <a:off x="10414000" y="3733800"/>
            <a:ext cx="25400" cy="60960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5" name="Date Placeholder 34"/>
          <p:cNvSpPr>
            <a:spLocks noGrp="1"/>
          </p:cNvSpPr>
          <p:nvPr>
            <p:ph type="dt" sz="half" idx="10"/>
          </p:nvPr>
        </p:nvSpPr>
        <p:spPr/>
        <p:txBody>
          <a:bodyPr/>
          <a:lstStyle/>
          <a:p>
            <a:pPr>
              <a:defRPr/>
            </a:pPr>
            <a:r>
              <a:rPr lang="en-US"/>
              <a:t>IA 5LIL0</a:t>
            </a:r>
          </a:p>
        </p:txBody>
      </p:sp>
      <p:sp>
        <p:nvSpPr>
          <p:cNvPr id="36" name="Slide Number Placeholder 35"/>
          <p:cNvSpPr>
            <a:spLocks noGrp="1"/>
          </p:cNvSpPr>
          <p:nvPr>
            <p:ph type="sldNum" sz="quarter" idx="12"/>
          </p:nvPr>
        </p:nvSpPr>
        <p:spPr/>
        <p:txBody>
          <a:bodyPr/>
          <a:lstStyle/>
          <a:p>
            <a:pPr>
              <a:defRPr/>
            </a:pPr>
            <a:fld id="{57380175-9699-4BBE-9FAB-57FE2DBF8243}" type="slidenum">
              <a:rPr lang="en-US" smtClean="0"/>
              <a:pPr>
                <a:defRPr/>
              </a:pPr>
              <a:t>15</a:t>
            </a:fld>
            <a:endParaRPr lang="en-US"/>
          </a:p>
        </p:txBody>
      </p:sp>
    </p:spTree>
    <p:extLst>
      <p:ext uri="{BB962C8B-B14F-4D97-AF65-F5344CB8AC3E}">
        <p14:creationId xmlns:p14="http://schemas.microsoft.com/office/powerpoint/2010/main" val="7447805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p:txBody>
          <a:bodyPr/>
          <a:lstStyle/>
          <a:p>
            <a:r>
              <a:rPr lang="en-GB" altLang="en-US"/>
              <a:t>Example: Polynomial Curve Fitting	</a:t>
            </a:r>
          </a:p>
        </p:txBody>
      </p:sp>
      <p:pic>
        <p:nvPicPr>
          <p:cNvPr id="10243" name="Content Placeholder 7" descr="Figure1.2.jpg"/>
          <p:cNvPicPr>
            <a:picLocks noGrp="1" noChangeAspect="1"/>
          </p:cNvPicPr>
          <p:nvPr>
            <p:ph sz="half" idx="1"/>
          </p:nvPr>
        </p:nvPicPr>
        <p:blipFill>
          <a:blip r:embed="rId4">
            <a:extLst>
              <a:ext uri="{28A0092B-C50C-407E-A947-70E740481C1C}">
                <a14:useLocalDpi xmlns:a14="http://schemas.microsoft.com/office/drawing/2010/main" val="0"/>
              </a:ext>
            </a:extLst>
          </a:blip>
          <a:stretch>
            <a:fillRect/>
          </a:stretch>
        </p:blipFill>
        <p:spPr>
          <a:xfrm>
            <a:off x="5867400" y="1219200"/>
            <a:ext cx="5641731" cy="4191000"/>
          </a:xfrm>
        </p:spPr>
      </p:pic>
      <p:sp>
        <p:nvSpPr>
          <p:cNvPr id="3" name="Content Placeholder 2"/>
          <p:cNvSpPr>
            <a:spLocks noGrp="1"/>
          </p:cNvSpPr>
          <p:nvPr>
            <p:ph sz="half" idx="2"/>
          </p:nvPr>
        </p:nvSpPr>
        <p:spPr>
          <a:xfrm>
            <a:off x="381000" y="1447800"/>
            <a:ext cx="5130800" cy="4572000"/>
          </a:xfrm>
        </p:spPr>
        <p:txBody>
          <a:bodyPr/>
          <a:lstStyle/>
          <a:p>
            <a:r>
              <a:rPr lang="en-US"/>
              <a:t>     Measured values (x</a:t>
            </a:r>
            <a:r>
              <a:rPr lang="en-US" baseline="-25000"/>
              <a:t>i</a:t>
            </a:r>
            <a:r>
              <a:rPr lang="en-US"/>
              <a:t>,t</a:t>
            </a:r>
            <a:r>
              <a:rPr lang="en-US" baseline="-25000"/>
              <a:t>i</a:t>
            </a:r>
            <a:r>
              <a:rPr lang="en-US"/>
              <a:t>)</a:t>
            </a:r>
          </a:p>
          <a:p>
            <a:r>
              <a:rPr lang="en-US" b="1">
                <a:solidFill>
                  <a:schemeClr val="accent1"/>
                </a:solidFill>
              </a:rPr>
              <a:t>Generated</a:t>
            </a:r>
            <a:r>
              <a:rPr lang="en-US"/>
              <a:t> by </a:t>
            </a:r>
            <a:r>
              <a:rPr lang="en-US" i="1"/>
              <a:t>t=sin(x) + noise</a:t>
            </a:r>
            <a:r>
              <a:rPr lang="en-US"/>
              <a:t> </a:t>
            </a:r>
          </a:p>
          <a:p>
            <a:endParaRPr lang="en-US"/>
          </a:p>
          <a:p>
            <a:r>
              <a:rPr lang="en-US"/>
              <a:t>Can we learn this curve from</a:t>
            </a:r>
            <a:br>
              <a:rPr lang="en-US"/>
            </a:br>
            <a:r>
              <a:rPr lang="en-US"/>
              <a:t>the measurements?</a:t>
            </a:r>
          </a:p>
        </p:txBody>
      </p:sp>
      <p:pic>
        <p:nvPicPr>
          <p:cNvPr id="10244" name="Picture 4" descr="TP_tmp.emf"/>
          <p:cNvPicPr>
            <a:picLocks noChangeAspect="1"/>
          </p:cNvPicPr>
          <p:nvPr>
            <p:custDataLst>
              <p:tags r:id="rId1"/>
            </p:custDataLst>
          </p:nvPr>
        </p:nvPicPr>
        <p:blipFill>
          <a:blip r:embed="rId5">
            <a:extLst>
              <a:ext uri="{28A0092B-C50C-407E-A947-70E740481C1C}">
                <a14:useLocalDpi xmlns:a14="http://schemas.microsoft.com/office/drawing/2010/main" val="0"/>
              </a:ext>
            </a:extLst>
          </a:blip>
          <a:srcRect/>
          <a:stretch>
            <a:fillRect/>
          </a:stretch>
        </p:blipFill>
        <p:spPr bwMode="auto">
          <a:xfrm>
            <a:off x="762000" y="5257800"/>
            <a:ext cx="8986556" cy="1219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Oval 3"/>
          <p:cNvSpPr/>
          <p:nvPr/>
        </p:nvSpPr>
        <p:spPr>
          <a:xfrm>
            <a:off x="838200" y="1676400"/>
            <a:ext cx="152400" cy="152400"/>
          </a:xfrm>
          <a:prstGeom prst="ellipse">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p:cNvSpPr>
            <a:spLocks noGrp="1"/>
          </p:cNvSpPr>
          <p:nvPr>
            <p:ph type="dt" sz="half" idx="10"/>
          </p:nvPr>
        </p:nvSpPr>
        <p:spPr/>
        <p:txBody>
          <a:bodyPr/>
          <a:lstStyle/>
          <a:p>
            <a:pPr>
              <a:defRPr/>
            </a:pPr>
            <a:r>
              <a:rPr lang="en-US"/>
              <a:t>IA 5LIL0</a:t>
            </a:r>
          </a:p>
        </p:txBody>
      </p:sp>
      <p:sp>
        <p:nvSpPr>
          <p:cNvPr id="6" name="Slide Number Placeholder 5"/>
          <p:cNvSpPr>
            <a:spLocks noGrp="1"/>
          </p:cNvSpPr>
          <p:nvPr>
            <p:ph type="sldNum" sz="quarter" idx="12"/>
          </p:nvPr>
        </p:nvSpPr>
        <p:spPr/>
        <p:txBody>
          <a:bodyPr/>
          <a:lstStyle/>
          <a:p>
            <a:pPr>
              <a:defRPr/>
            </a:pPr>
            <a:fld id="{B0E76074-5F4F-4F2A-A539-4D61854B0527}" type="slidenum">
              <a:rPr lang="en-US" smtClean="0"/>
              <a:pPr>
                <a:defRPr/>
              </a:pPr>
              <a:t>16</a:t>
            </a:fld>
            <a:endParaRPr lang="en-US"/>
          </a:p>
        </p:txBody>
      </p:sp>
      <p:sp>
        <p:nvSpPr>
          <p:cNvPr id="2" name="TextBox 1"/>
          <p:cNvSpPr txBox="1"/>
          <p:nvPr/>
        </p:nvSpPr>
        <p:spPr>
          <a:xfrm>
            <a:off x="691101" y="6457890"/>
            <a:ext cx="7462299" cy="369332"/>
          </a:xfrm>
          <a:prstGeom prst="rect">
            <a:avLst/>
          </a:prstGeom>
          <a:noFill/>
        </p:spPr>
        <p:txBody>
          <a:bodyPr wrap="none" rtlCol="0">
            <a:spAutoFit/>
          </a:bodyPr>
          <a:lstStyle/>
          <a:p>
            <a:r>
              <a:rPr lang="en-US" sz="1800"/>
              <a:t>Example taken from</a:t>
            </a:r>
            <a:r>
              <a:rPr lang="en-US" sz="1800" i="1"/>
              <a:t> C.M. Bishop: Pattern Recognition and Machine Learning</a:t>
            </a:r>
          </a:p>
        </p:txBody>
      </p:sp>
    </p:spTree>
    <p:extLst>
      <p:ext uri="{BB962C8B-B14F-4D97-AF65-F5344CB8AC3E}">
        <p14:creationId xmlns:p14="http://schemas.microsoft.com/office/powerpoint/2010/main" val="14942944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p:txBody>
          <a:bodyPr/>
          <a:lstStyle/>
          <a:p>
            <a:r>
              <a:rPr lang="en-GB" altLang="en-US"/>
              <a:t>Loss E(w): Sum-of-Squares Error Function</a:t>
            </a:r>
          </a:p>
        </p:txBody>
      </p:sp>
      <p:pic>
        <p:nvPicPr>
          <p:cNvPr id="11267" name="Content Placeholder 3" descr="Figure1.3.jpg"/>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304800" y="1524000"/>
            <a:ext cx="6265646" cy="4724400"/>
          </a:xfrm>
        </p:spPr>
      </p:pic>
      <p:sp>
        <p:nvSpPr>
          <p:cNvPr id="3" name="Slide Number Placeholder 2"/>
          <p:cNvSpPr>
            <a:spLocks noGrp="1"/>
          </p:cNvSpPr>
          <p:nvPr>
            <p:ph type="sldNum" sz="quarter" idx="12"/>
          </p:nvPr>
        </p:nvSpPr>
        <p:spPr/>
        <p:txBody>
          <a:bodyPr/>
          <a:lstStyle/>
          <a:p>
            <a:pPr>
              <a:defRPr/>
            </a:pPr>
            <a:fld id="{57380175-9699-4BBE-9FAB-57FE2DBF8243}" type="slidenum">
              <a:rPr lang="en-US" smtClean="0"/>
              <a:pPr>
                <a:defRPr/>
              </a:pPr>
              <a:t>17</a:t>
            </a:fld>
            <a:endParaRPr lang="en-US"/>
          </a:p>
        </p:txBody>
      </p:sp>
      <p:sp>
        <p:nvSpPr>
          <p:cNvPr id="4" name="TextBox 3"/>
          <p:cNvSpPr txBox="1"/>
          <p:nvPr/>
        </p:nvSpPr>
        <p:spPr>
          <a:xfrm>
            <a:off x="6388847" y="2081021"/>
            <a:ext cx="805029" cy="369332"/>
          </a:xfrm>
          <a:prstGeom prst="rect">
            <a:avLst/>
          </a:prstGeom>
          <a:noFill/>
        </p:spPr>
        <p:txBody>
          <a:bodyPr wrap="none" rtlCol="0">
            <a:spAutoFit/>
          </a:bodyPr>
          <a:lstStyle/>
          <a:p>
            <a:r>
              <a:rPr lang="en-US" b="1">
                <a:solidFill>
                  <a:srgbClr val="FF0000"/>
                </a:solidFill>
              </a:rPr>
              <a:t>Model</a:t>
            </a:r>
          </a:p>
        </p:txBody>
      </p:sp>
      <p:sp>
        <p:nvSpPr>
          <p:cNvPr id="6" name="TextBox 5"/>
          <p:cNvSpPr txBox="1"/>
          <p:nvPr/>
        </p:nvSpPr>
        <p:spPr>
          <a:xfrm>
            <a:off x="5569470" y="4260917"/>
            <a:ext cx="5274585" cy="707886"/>
          </a:xfrm>
          <a:prstGeom prst="rect">
            <a:avLst/>
          </a:prstGeom>
          <a:noFill/>
        </p:spPr>
        <p:txBody>
          <a:bodyPr wrap="none" rtlCol="0">
            <a:spAutoFit/>
          </a:bodyPr>
          <a:lstStyle/>
          <a:p>
            <a:r>
              <a:rPr lang="en-US" sz="3200" b="1">
                <a:solidFill>
                  <a:srgbClr val="00B050"/>
                </a:solidFill>
              </a:rPr>
              <a:t>Total error</a:t>
            </a:r>
            <a:r>
              <a:rPr lang="en-US" sz="3200">
                <a:solidFill>
                  <a:srgbClr val="00B050"/>
                </a:solidFill>
              </a:rPr>
              <a:t>:  </a:t>
            </a:r>
            <a:r>
              <a:rPr lang="en-US" sz="3200" i="1">
                <a:solidFill>
                  <a:srgbClr val="00B050"/>
                </a:solidFill>
              </a:rPr>
              <a:t>E(</a:t>
            </a:r>
            <a:r>
              <a:rPr lang="en-US" sz="3200" b="1" i="1">
                <a:solidFill>
                  <a:srgbClr val="FF0000"/>
                </a:solidFill>
              </a:rPr>
              <a:t>w</a:t>
            </a:r>
            <a:r>
              <a:rPr lang="en-US" sz="3200" b="1" i="1">
                <a:solidFill>
                  <a:srgbClr val="00B050"/>
                </a:solidFill>
              </a:rPr>
              <a:t>)</a:t>
            </a:r>
            <a:r>
              <a:rPr lang="en-US" sz="3200" i="1"/>
              <a:t> = </a:t>
            </a:r>
            <a:r>
              <a:rPr lang="en-US" sz="4000" i="1"/>
              <a:t>∑ </a:t>
            </a:r>
            <a:r>
              <a:rPr lang="en-US" sz="3200" i="1"/>
              <a:t>{</a:t>
            </a:r>
            <a:r>
              <a:rPr lang="en-US" sz="3200" i="1">
                <a:solidFill>
                  <a:srgbClr val="FF0000"/>
                </a:solidFill>
              </a:rPr>
              <a:t>y</a:t>
            </a:r>
            <a:r>
              <a:rPr lang="en-US" sz="3200" i="1" baseline="-25000">
                <a:solidFill>
                  <a:srgbClr val="FF0000"/>
                </a:solidFill>
              </a:rPr>
              <a:t>n</a:t>
            </a:r>
            <a:r>
              <a:rPr lang="en-US" sz="3200" i="1"/>
              <a:t> – </a:t>
            </a:r>
            <a:r>
              <a:rPr lang="en-US" sz="3200" i="1">
                <a:solidFill>
                  <a:srgbClr val="0000FF"/>
                </a:solidFill>
              </a:rPr>
              <a:t>t</a:t>
            </a:r>
            <a:r>
              <a:rPr lang="en-US" sz="3200" i="1" baseline="-25000">
                <a:solidFill>
                  <a:srgbClr val="0000FF"/>
                </a:solidFill>
              </a:rPr>
              <a:t>n</a:t>
            </a:r>
            <a:r>
              <a:rPr lang="en-US" sz="3200" i="1"/>
              <a:t>}</a:t>
            </a:r>
            <a:r>
              <a:rPr lang="en-US" sz="3200" i="1" baseline="30000"/>
              <a:t>2</a:t>
            </a:r>
          </a:p>
        </p:txBody>
      </p:sp>
      <p:sp>
        <p:nvSpPr>
          <p:cNvPr id="7" name="TextBox 6"/>
          <p:cNvSpPr txBox="1"/>
          <p:nvPr/>
        </p:nvSpPr>
        <p:spPr>
          <a:xfrm>
            <a:off x="3210170" y="2219520"/>
            <a:ext cx="1832553" cy="461665"/>
          </a:xfrm>
          <a:prstGeom prst="rect">
            <a:avLst/>
          </a:prstGeom>
          <a:noFill/>
        </p:spPr>
        <p:txBody>
          <a:bodyPr wrap="none" rtlCol="0">
            <a:spAutoFit/>
          </a:bodyPr>
          <a:lstStyle/>
          <a:p>
            <a:r>
              <a:rPr lang="en-US" sz="2400" i="1"/>
              <a:t>error = </a:t>
            </a:r>
            <a:r>
              <a:rPr lang="en-US" sz="2400" i="1">
                <a:solidFill>
                  <a:srgbClr val="0000FF"/>
                </a:solidFill>
              </a:rPr>
              <a:t>(</a:t>
            </a:r>
            <a:r>
              <a:rPr lang="en-US" sz="2400" i="1">
                <a:solidFill>
                  <a:srgbClr val="FF0000"/>
                </a:solidFill>
              </a:rPr>
              <a:t>y</a:t>
            </a:r>
            <a:r>
              <a:rPr lang="en-US" sz="2400" i="1" baseline="-25000">
                <a:solidFill>
                  <a:srgbClr val="FF0000"/>
                </a:solidFill>
              </a:rPr>
              <a:t>n</a:t>
            </a:r>
            <a:r>
              <a:rPr lang="en-US" sz="2400" i="1"/>
              <a:t>-</a:t>
            </a:r>
            <a:r>
              <a:rPr lang="en-US" sz="2400" i="1">
                <a:solidFill>
                  <a:srgbClr val="0000FF"/>
                </a:solidFill>
              </a:rPr>
              <a:t>t</a:t>
            </a:r>
            <a:r>
              <a:rPr lang="en-US" sz="2400" i="1" baseline="-25000">
                <a:solidFill>
                  <a:srgbClr val="0000FF"/>
                </a:solidFill>
              </a:rPr>
              <a:t>n</a:t>
            </a:r>
            <a:r>
              <a:rPr lang="en-US" sz="2400" i="1"/>
              <a:t>)</a:t>
            </a:r>
          </a:p>
        </p:txBody>
      </p:sp>
      <p:sp>
        <p:nvSpPr>
          <p:cNvPr id="8" name="TextBox 7"/>
          <p:cNvSpPr txBox="1"/>
          <p:nvPr/>
        </p:nvSpPr>
        <p:spPr>
          <a:xfrm>
            <a:off x="5031572" y="3260160"/>
            <a:ext cx="1177006" cy="523220"/>
          </a:xfrm>
          <a:prstGeom prst="rect">
            <a:avLst/>
          </a:prstGeom>
          <a:solidFill>
            <a:schemeClr val="bg1"/>
          </a:solidFill>
        </p:spPr>
        <p:txBody>
          <a:bodyPr wrap="square" rtlCol="0">
            <a:spAutoFit/>
          </a:bodyPr>
          <a:lstStyle/>
          <a:p>
            <a:r>
              <a:rPr lang="en-US" sz="2800" i="1">
                <a:solidFill>
                  <a:srgbClr val="FF0000"/>
                </a:solidFill>
              </a:rPr>
              <a:t>y</a:t>
            </a:r>
            <a:r>
              <a:rPr lang="en-US" sz="2800" i="1" baseline="-25000">
                <a:solidFill>
                  <a:srgbClr val="FF0000"/>
                </a:solidFill>
              </a:rPr>
              <a:t>n</a:t>
            </a:r>
            <a:endParaRPr lang="en-US" sz="2800"/>
          </a:p>
        </p:txBody>
      </p:sp>
      <p:sp>
        <p:nvSpPr>
          <p:cNvPr id="9" name="TextBox 8"/>
          <p:cNvSpPr txBox="1"/>
          <p:nvPr/>
        </p:nvSpPr>
        <p:spPr>
          <a:xfrm>
            <a:off x="5042723" y="1557801"/>
            <a:ext cx="428322" cy="523220"/>
          </a:xfrm>
          <a:prstGeom prst="rect">
            <a:avLst/>
          </a:prstGeom>
          <a:solidFill>
            <a:schemeClr val="bg1"/>
          </a:solidFill>
        </p:spPr>
        <p:txBody>
          <a:bodyPr wrap="none" rtlCol="0">
            <a:spAutoFit/>
          </a:bodyPr>
          <a:lstStyle/>
          <a:p>
            <a:r>
              <a:rPr lang="en-US" sz="2800" i="1">
                <a:solidFill>
                  <a:srgbClr val="0000FF"/>
                </a:solidFill>
              </a:rPr>
              <a:t>t</a:t>
            </a:r>
            <a:r>
              <a:rPr lang="en-US" sz="2800" i="1" baseline="-25000">
                <a:solidFill>
                  <a:srgbClr val="0000FF"/>
                </a:solidFill>
              </a:rPr>
              <a:t>n</a:t>
            </a:r>
            <a:endParaRPr lang="en-US" sz="2800"/>
          </a:p>
        </p:txBody>
      </p:sp>
      <p:sp>
        <p:nvSpPr>
          <p:cNvPr id="2" name="TextBox 1">
            <a:extLst>
              <a:ext uri="{FF2B5EF4-FFF2-40B4-BE49-F238E27FC236}">
                <a16:creationId xmlns:a16="http://schemas.microsoft.com/office/drawing/2014/main" id="{E9BBAAB8-3A2D-4F6C-9D66-808A1EE11059}"/>
              </a:ext>
            </a:extLst>
          </p:cNvPr>
          <p:cNvSpPr txBox="1"/>
          <p:nvPr/>
        </p:nvSpPr>
        <p:spPr>
          <a:xfrm>
            <a:off x="7010400" y="5638800"/>
            <a:ext cx="4145302" cy="830997"/>
          </a:xfrm>
          <a:prstGeom prst="rect">
            <a:avLst/>
          </a:prstGeom>
          <a:noFill/>
        </p:spPr>
        <p:txBody>
          <a:bodyPr wrap="none" rtlCol="0">
            <a:spAutoFit/>
          </a:bodyPr>
          <a:lstStyle/>
          <a:p>
            <a:r>
              <a:rPr lang="en-US"/>
              <a:t>Tune model such that difference</a:t>
            </a:r>
          </a:p>
          <a:p>
            <a:r>
              <a:rPr lang="en-US"/>
              <a:t>between </a:t>
            </a:r>
            <a:r>
              <a:rPr lang="en-US" i="1">
                <a:solidFill>
                  <a:srgbClr val="FF0000"/>
                </a:solidFill>
              </a:rPr>
              <a:t>y</a:t>
            </a:r>
            <a:r>
              <a:rPr lang="en-US" i="1" baseline="-25000">
                <a:solidFill>
                  <a:srgbClr val="FF0000"/>
                </a:solidFill>
              </a:rPr>
              <a:t>n</a:t>
            </a:r>
            <a:r>
              <a:rPr lang="en-US" i="1"/>
              <a:t> </a:t>
            </a:r>
            <a:r>
              <a:rPr lang="en-US"/>
              <a:t>and</a:t>
            </a:r>
            <a:r>
              <a:rPr lang="en-US" i="1"/>
              <a:t> </a:t>
            </a:r>
            <a:r>
              <a:rPr lang="en-US" i="1">
                <a:solidFill>
                  <a:srgbClr val="0000FF"/>
                </a:solidFill>
              </a:rPr>
              <a:t>t</a:t>
            </a:r>
            <a:r>
              <a:rPr lang="en-US" i="1" baseline="-25000">
                <a:solidFill>
                  <a:srgbClr val="0000FF"/>
                </a:solidFill>
              </a:rPr>
              <a:t>n </a:t>
            </a:r>
            <a:r>
              <a:rPr lang="en-US"/>
              <a:t>gets smaller</a:t>
            </a:r>
            <a:endParaRPr lang="nl-NL"/>
          </a:p>
        </p:txBody>
      </p:sp>
    </p:spTree>
    <p:extLst>
      <p:ext uri="{BB962C8B-B14F-4D97-AF65-F5344CB8AC3E}">
        <p14:creationId xmlns:p14="http://schemas.microsoft.com/office/powerpoint/2010/main" val="1704736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down)">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p:txBody>
          <a:bodyPr/>
          <a:lstStyle/>
          <a:p>
            <a:r>
              <a:rPr lang="en-GB" altLang="en-US"/>
              <a:t>Much better: 3</a:t>
            </a:r>
            <a:r>
              <a:rPr lang="en-GB" altLang="en-US" baseline="30000"/>
              <a:t>rd</a:t>
            </a:r>
            <a:r>
              <a:rPr lang="en-GB" altLang="en-US"/>
              <a:t> Order Polynomial</a:t>
            </a:r>
          </a:p>
        </p:txBody>
      </p:sp>
      <p:pic>
        <p:nvPicPr>
          <p:cNvPr id="14339" name="Content Placeholder 3" descr="Figure1.4c.jpg"/>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3324224" y="1212940"/>
            <a:ext cx="7069287" cy="5251470"/>
          </a:xfrm>
        </p:spPr>
      </p:pic>
      <p:sp>
        <p:nvSpPr>
          <p:cNvPr id="3" name="Slide Number Placeholder 2"/>
          <p:cNvSpPr>
            <a:spLocks noGrp="1"/>
          </p:cNvSpPr>
          <p:nvPr>
            <p:ph type="sldNum" sz="quarter" idx="12"/>
          </p:nvPr>
        </p:nvSpPr>
        <p:spPr/>
        <p:txBody>
          <a:bodyPr/>
          <a:lstStyle/>
          <a:p>
            <a:pPr>
              <a:defRPr/>
            </a:pPr>
            <a:fld id="{57380175-9699-4BBE-9FAB-57FE2DBF8243}" type="slidenum">
              <a:rPr lang="en-US" smtClean="0"/>
              <a:pPr>
                <a:defRPr/>
              </a:pPr>
              <a:t>18</a:t>
            </a:fld>
            <a:endParaRPr lang="en-US"/>
          </a:p>
        </p:txBody>
      </p:sp>
      <p:sp>
        <p:nvSpPr>
          <p:cNvPr id="6" name="TextBox 5"/>
          <p:cNvSpPr txBox="1"/>
          <p:nvPr/>
        </p:nvSpPr>
        <p:spPr>
          <a:xfrm>
            <a:off x="344268" y="1399735"/>
            <a:ext cx="2186304" cy="461665"/>
          </a:xfrm>
          <a:prstGeom prst="rect">
            <a:avLst/>
          </a:prstGeom>
          <a:noFill/>
        </p:spPr>
        <p:txBody>
          <a:bodyPr wrap="none" rtlCol="0">
            <a:spAutoFit/>
          </a:bodyPr>
          <a:lstStyle/>
          <a:p>
            <a:pPr marL="342900" indent="-342900">
              <a:buFont typeface="Arial" panose="020B0604020202020204" pitchFamily="34" charset="0"/>
              <a:buChar char="•"/>
            </a:pPr>
            <a:r>
              <a:rPr lang="en-US" sz="2400"/>
              <a:t>4 parameters</a:t>
            </a:r>
          </a:p>
        </p:txBody>
      </p:sp>
      <p:sp>
        <p:nvSpPr>
          <p:cNvPr id="7" name="TextBox 6"/>
          <p:cNvSpPr txBox="1"/>
          <p:nvPr/>
        </p:nvSpPr>
        <p:spPr>
          <a:xfrm>
            <a:off x="7648935" y="3720250"/>
            <a:ext cx="805029" cy="369332"/>
          </a:xfrm>
          <a:prstGeom prst="rect">
            <a:avLst/>
          </a:prstGeom>
          <a:noFill/>
        </p:spPr>
        <p:txBody>
          <a:bodyPr wrap="none" rtlCol="0">
            <a:spAutoFit/>
          </a:bodyPr>
          <a:lstStyle/>
          <a:p>
            <a:r>
              <a:rPr lang="en-US" b="1">
                <a:solidFill>
                  <a:srgbClr val="FF0000"/>
                </a:solidFill>
              </a:rPr>
              <a:t>Model</a:t>
            </a:r>
          </a:p>
        </p:txBody>
      </p:sp>
      <p:sp>
        <p:nvSpPr>
          <p:cNvPr id="8" name="TextBox 7"/>
          <p:cNvSpPr txBox="1"/>
          <p:nvPr/>
        </p:nvSpPr>
        <p:spPr>
          <a:xfrm>
            <a:off x="344268" y="6110467"/>
            <a:ext cx="7109639" cy="584775"/>
          </a:xfrm>
          <a:prstGeom prst="rect">
            <a:avLst/>
          </a:prstGeom>
          <a:noFill/>
        </p:spPr>
        <p:txBody>
          <a:bodyPr wrap="none" rtlCol="0">
            <a:spAutoFit/>
          </a:bodyPr>
          <a:lstStyle/>
          <a:p>
            <a:r>
              <a:rPr lang="en-US" sz="3200">
                <a:solidFill>
                  <a:srgbClr val="FF0000"/>
                </a:solidFill>
              </a:rPr>
              <a:t>Model</a:t>
            </a:r>
            <a:r>
              <a:rPr lang="en-US" sz="3200"/>
              <a:t>: </a:t>
            </a:r>
            <a:r>
              <a:rPr lang="en-US" sz="3200" i="1">
                <a:solidFill>
                  <a:srgbClr val="FF0000"/>
                </a:solidFill>
              </a:rPr>
              <a:t>    y(</a:t>
            </a:r>
            <a:r>
              <a:rPr lang="en-US" sz="3200" i="1"/>
              <a:t>x</a:t>
            </a:r>
            <a:r>
              <a:rPr lang="en-US" sz="3200" i="1">
                <a:solidFill>
                  <a:srgbClr val="FF0000"/>
                </a:solidFill>
              </a:rPr>
              <a:t>,</a:t>
            </a:r>
            <a:r>
              <a:rPr lang="en-US" sz="3200" b="1" i="1">
                <a:solidFill>
                  <a:srgbClr val="FF0000"/>
                </a:solidFill>
              </a:rPr>
              <a:t>w</a:t>
            </a:r>
            <a:r>
              <a:rPr lang="en-US" sz="3200" i="1">
                <a:solidFill>
                  <a:srgbClr val="FF0000"/>
                </a:solidFill>
              </a:rPr>
              <a:t>) </a:t>
            </a:r>
            <a:r>
              <a:rPr lang="en-US" sz="3200" i="1"/>
              <a:t>= </a:t>
            </a:r>
            <a:r>
              <a:rPr lang="en-US" sz="3200" i="1">
                <a:solidFill>
                  <a:srgbClr val="FF0000"/>
                </a:solidFill>
              </a:rPr>
              <a:t>w</a:t>
            </a:r>
            <a:r>
              <a:rPr lang="en-US" sz="3200" i="1" baseline="-25000">
                <a:solidFill>
                  <a:srgbClr val="FF0000"/>
                </a:solidFill>
              </a:rPr>
              <a:t>0</a:t>
            </a:r>
            <a:r>
              <a:rPr lang="en-US" sz="3200" i="1" baseline="-25000"/>
              <a:t> </a:t>
            </a:r>
            <a:r>
              <a:rPr lang="en-US" sz="3200" i="1"/>
              <a:t>+ </a:t>
            </a:r>
            <a:r>
              <a:rPr lang="en-US" sz="3200" i="1">
                <a:solidFill>
                  <a:srgbClr val="FF0000"/>
                </a:solidFill>
              </a:rPr>
              <a:t>w</a:t>
            </a:r>
            <a:r>
              <a:rPr lang="en-US" sz="3200" i="1" baseline="-25000">
                <a:solidFill>
                  <a:srgbClr val="FF0000"/>
                </a:solidFill>
              </a:rPr>
              <a:t>1</a:t>
            </a:r>
            <a:r>
              <a:rPr lang="en-US" sz="3200" i="1"/>
              <a:t>x + </a:t>
            </a:r>
            <a:r>
              <a:rPr lang="en-US" sz="3200" i="1">
                <a:solidFill>
                  <a:srgbClr val="FF0000"/>
                </a:solidFill>
              </a:rPr>
              <a:t>w</a:t>
            </a:r>
            <a:r>
              <a:rPr lang="en-US" sz="3200" i="1" baseline="-25000">
                <a:solidFill>
                  <a:srgbClr val="FF0000"/>
                </a:solidFill>
              </a:rPr>
              <a:t>2</a:t>
            </a:r>
            <a:r>
              <a:rPr lang="en-US" sz="3200" i="1"/>
              <a:t>x</a:t>
            </a:r>
            <a:r>
              <a:rPr lang="en-US" sz="3200" i="1" baseline="30000"/>
              <a:t>2 </a:t>
            </a:r>
            <a:r>
              <a:rPr lang="en-US" sz="3200" i="1"/>
              <a:t>+ </a:t>
            </a:r>
            <a:r>
              <a:rPr lang="en-US" sz="3200" i="1">
                <a:solidFill>
                  <a:srgbClr val="FF0000"/>
                </a:solidFill>
              </a:rPr>
              <a:t>w</a:t>
            </a:r>
            <a:r>
              <a:rPr lang="en-US" sz="3200" i="1" baseline="-25000">
                <a:solidFill>
                  <a:srgbClr val="FF0000"/>
                </a:solidFill>
              </a:rPr>
              <a:t>3</a:t>
            </a:r>
            <a:r>
              <a:rPr lang="en-US" sz="3200" i="1"/>
              <a:t>x</a:t>
            </a:r>
            <a:r>
              <a:rPr lang="en-US" sz="3200" i="1" baseline="30000"/>
              <a:t>3 </a:t>
            </a:r>
          </a:p>
        </p:txBody>
      </p:sp>
      <p:graphicFrame>
        <p:nvGraphicFramePr>
          <p:cNvPr id="11" name="Table 10"/>
          <p:cNvGraphicFramePr>
            <a:graphicFrameLocks noGrp="1"/>
          </p:cNvGraphicFramePr>
          <p:nvPr/>
        </p:nvGraphicFramePr>
        <p:xfrm>
          <a:off x="383458" y="3965093"/>
          <a:ext cx="2753637" cy="1981200"/>
        </p:xfrm>
        <a:graphic>
          <a:graphicData uri="http://schemas.openxmlformats.org/drawingml/2006/table">
            <a:tbl>
              <a:tblPr firstRow="1" bandRow="1">
                <a:tableStyleId>{5C22544A-7EE6-4342-B048-85BDC9FD1C3A}</a:tableStyleId>
              </a:tblPr>
              <a:tblGrid>
                <a:gridCol w="1369142">
                  <a:extLst>
                    <a:ext uri="{9D8B030D-6E8A-4147-A177-3AD203B41FA5}">
                      <a16:colId xmlns:a16="http://schemas.microsoft.com/office/drawing/2014/main" val="20000"/>
                    </a:ext>
                  </a:extLst>
                </a:gridCol>
                <a:gridCol w="1384495">
                  <a:extLst>
                    <a:ext uri="{9D8B030D-6E8A-4147-A177-3AD203B41FA5}">
                      <a16:colId xmlns:a16="http://schemas.microsoft.com/office/drawing/2014/main" val="20001"/>
                    </a:ext>
                  </a:extLst>
                </a:gridCol>
              </a:tblGrid>
              <a:tr h="370840">
                <a:tc>
                  <a:txBody>
                    <a:bodyPr/>
                    <a:lstStyle/>
                    <a:p>
                      <a:r>
                        <a:rPr lang="en-US" sz="2000"/>
                        <a:t>Parameter</a:t>
                      </a:r>
                    </a:p>
                  </a:txBody>
                  <a:tcPr/>
                </a:tc>
                <a:tc>
                  <a:txBody>
                    <a:bodyPr/>
                    <a:lstStyle/>
                    <a:p>
                      <a:r>
                        <a:rPr lang="en-US" sz="2000"/>
                        <a:t>Value</a:t>
                      </a:r>
                    </a:p>
                  </a:txBody>
                  <a:tcPr/>
                </a:tc>
                <a:extLst>
                  <a:ext uri="{0D108BD9-81ED-4DB2-BD59-A6C34878D82A}">
                    <a16:rowId xmlns:a16="http://schemas.microsoft.com/office/drawing/2014/main" val="10000"/>
                  </a:ext>
                </a:extLst>
              </a:tr>
              <a:tr h="370840">
                <a:tc>
                  <a:txBody>
                    <a:bodyPr/>
                    <a:lstStyle/>
                    <a:p>
                      <a:r>
                        <a:rPr lang="en-US" sz="2000" i="1">
                          <a:latin typeface="Comic Sans MS" panose="030F0702030302020204" pitchFamily="66" charset="0"/>
                        </a:rPr>
                        <a:t>w</a:t>
                      </a:r>
                      <a:r>
                        <a:rPr lang="en-US" sz="2000" i="1" baseline="-25000">
                          <a:latin typeface="Comic Sans MS" panose="030F0702030302020204" pitchFamily="66" charset="0"/>
                        </a:rPr>
                        <a:t>0</a:t>
                      </a:r>
                    </a:p>
                  </a:txBody>
                  <a:tcPr/>
                </a:tc>
                <a:tc>
                  <a:txBody>
                    <a:bodyPr/>
                    <a:lstStyle/>
                    <a:p>
                      <a:pPr algn="r"/>
                      <a:r>
                        <a:rPr lang="en-US" sz="2000" b="1">
                          <a:latin typeface="Courier New" panose="02070309020205020404" pitchFamily="49" charset="0"/>
                          <a:cs typeface="Courier New" panose="02070309020205020404" pitchFamily="49" charset="0"/>
                        </a:rPr>
                        <a:t>0.31</a:t>
                      </a:r>
                    </a:p>
                  </a:txBody>
                  <a:tcPr/>
                </a:tc>
                <a:extLst>
                  <a:ext uri="{0D108BD9-81ED-4DB2-BD59-A6C34878D82A}">
                    <a16:rowId xmlns:a16="http://schemas.microsoft.com/office/drawing/2014/main" val="10001"/>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i="1">
                          <a:latin typeface="Comic Sans MS" panose="030F0702030302020204" pitchFamily="66" charset="0"/>
                        </a:rPr>
                        <a:t>w</a:t>
                      </a:r>
                      <a:r>
                        <a:rPr lang="en-US" sz="2000" i="1" baseline="-25000">
                          <a:latin typeface="Comic Sans MS" panose="030F0702030302020204" pitchFamily="66" charset="0"/>
                        </a:rPr>
                        <a:t>1</a:t>
                      </a:r>
                    </a:p>
                  </a:txBody>
                  <a:tcPr/>
                </a:tc>
                <a:tc>
                  <a:txBody>
                    <a:bodyPr/>
                    <a:lstStyle/>
                    <a:p>
                      <a:pPr algn="r"/>
                      <a:r>
                        <a:rPr lang="en-US" sz="2000" b="1">
                          <a:latin typeface="Courier New" panose="02070309020205020404" pitchFamily="49" charset="0"/>
                          <a:cs typeface="Courier New" panose="02070309020205020404" pitchFamily="49" charset="0"/>
                        </a:rPr>
                        <a:t>7.99</a:t>
                      </a:r>
                    </a:p>
                  </a:txBody>
                  <a:tcPr/>
                </a:tc>
                <a:extLst>
                  <a:ext uri="{0D108BD9-81ED-4DB2-BD59-A6C34878D82A}">
                    <a16:rowId xmlns:a16="http://schemas.microsoft.com/office/drawing/2014/main" val="10002"/>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i="1">
                          <a:latin typeface="Comic Sans MS" panose="030F0702030302020204" pitchFamily="66" charset="0"/>
                        </a:rPr>
                        <a:t>w</a:t>
                      </a:r>
                      <a:r>
                        <a:rPr lang="en-US" sz="2000" i="1" baseline="-25000">
                          <a:latin typeface="Comic Sans MS" panose="030F0702030302020204" pitchFamily="66" charset="0"/>
                        </a:rPr>
                        <a:t>2</a:t>
                      </a:r>
                    </a:p>
                  </a:txBody>
                  <a:tcPr/>
                </a:tc>
                <a:tc>
                  <a:txBody>
                    <a:bodyPr/>
                    <a:lstStyle/>
                    <a:p>
                      <a:pPr algn="r"/>
                      <a:r>
                        <a:rPr lang="en-US" sz="2000" b="1">
                          <a:latin typeface="Courier New" panose="02070309020205020404" pitchFamily="49" charset="0"/>
                          <a:cs typeface="Courier New" panose="02070309020205020404" pitchFamily="49" charset="0"/>
                        </a:rPr>
                        <a:t>-25.43</a:t>
                      </a:r>
                    </a:p>
                  </a:txBody>
                  <a:tcPr/>
                </a:tc>
                <a:extLst>
                  <a:ext uri="{0D108BD9-81ED-4DB2-BD59-A6C34878D82A}">
                    <a16:rowId xmlns:a16="http://schemas.microsoft.com/office/drawing/2014/main" val="10003"/>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i="1">
                          <a:latin typeface="Comic Sans MS" panose="030F0702030302020204" pitchFamily="66" charset="0"/>
                        </a:rPr>
                        <a:t>w</a:t>
                      </a:r>
                      <a:r>
                        <a:rPr lang="en-US" sz="2000" i="1" baseline="-25000">
                          <a:latin typeface="Comic Sans MS" panose="030F0702030302020204" pitchFamily="66" charset="0"/>
                        </a:rPr>
                        <a:t>3</a:t>
                      </a:r>
                    </a:p>
                  </a:txBody>
                  <a:tcPr/>
                </a:tc>
                <a:tc>
                  <a:txBody>
                    <a:bodyPr/>
                    <a:lstStyle/>
                    <a:p>
                      <a:pPr algn="r"/>
                      <a:r>
                        <a:rPr lang="en-US" sz="2000" b="1">
                          <a:latin typeface="Courier New" panose="02070309020205020404" pitchFamily="49" charset="0"/>
                          <a:cs typeface="Courier New" panose="02070309020205020404" pitchFamily="49" charset="0"/>
                        </a:rPr>
                        <a:t>17.37</a:t>
                      </a:r>
                    </a:p>
                  </a:txBody>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4168409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p:txBody>
          <a:bodyPr/>
          <a:lstStyle/>
          <a:p>
            <a:r>
              <a:rPr lang="en-GB" altLang="en-US"/>
              <a:t>9</a:t>
            </a:r>
            <a:r>
              <a:rPr lang="en-GB" altLang="en-US" baseline="30000"/>
              <a:t>th</a:t>
            </a:r>
            <a:r>
              <a:rPr lang="en-GB" altLang="en-US"/>
              <a:t> Order Polynomial =&gt; Overfitting</a:t>
            </a:r>
          </a:p>
        </p:txBody>
      </p:sp>
      <p:pic>
        <p:nvPicPr>
          <p:cNvPr id="15363" name="Content Placeholder 3" descr="Figure1.4d.jpg"/>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3578226" y="1097517"/>
            <a:ext cx="7267574" cy="5397657"/>
          </a:xfrm>
        </p:spPr>
      </p:pic>
      <p:sp>
        <p:nvSpPr>
          <p:cNvPr id="3" name="Slide Number Placeholder 2"/>
          <p:cNvSpPr>
            <a:spLocks noGrp="1"/>
          </p:cNvSpPr>
          <p:nvPr>
            <p:ph type="sldNum" sz="quarter" idx="12"/>
          </p:nvPr>
        </p:nvSpPr>
        <p:spPr/>
        <p:txBody>
          <a:bodyPr/>
          <a:lstStyle/>
          <a:p>
            <a:pPr>
              <a:defRPr/>
            </a:pPr>
            <a:fld id="{57380175-9699-4BBE-9FAB-57FE2DBF8243}" type="slidenum">
              <a:rPr lang="en-US" smtClean="0"/>
              <a:pPr>
                <a:defRPr/>
              </a:pPr>
              <a:t>19</a:t>
            </a:fld>
            <a:endParaRPr lang="en-US"/>
          </a:p>
        </p:txBody>
      </p:sp>
      <p:graphicFrame>
        <p:nvGraphicFramePr>
          <p:cNvPr id="4" name="Table 3"/>
          <p:cNvGraphicFramePr>
            <a:graphicFrameLocks noGrp="1"/>
          </p:cNvGraphicFramePr>
          <p:nvPr/>
        </p:nvGraphicFramePr>
        <p:xfrm>
          <a:off x="383458" y="1813560"/>
          <a:ext cx="2893142" cy="4358640"/>
        </p:xfrm>
        <a:graphic>
          <a:graphicData uri="http://schemas.openxmlformats.org/drawingml/2006/table">
            <a:tbl>
              <a:tblPr firstRow="1" bandRow="1">
                <a:tableStyleId>{5C22544A-7EE6-4342-B048-85BDC9FD1C3A}</a:tableStyleId>
              </a:tblPr>
              <a:tblGrid>
                <a:gridCol w="1438506">
                  <a:extLst>
                    <a:ext uri="{9D8B030D-6E8A-4147-A177-3AD203B41FA5}">
                      <a16:colId xmlns:a16="http://schemas.microsoft.com/office/drawing/2014/main" val="20000"/>
                    </a:ext>
                  </a:extLst>
                </a:gridCol>
                <a:gridCol w="1454636">
                  <a:extLst>
                    <a:ext uri="{9D8B030D-6E8A-4147-A177-3AD203B41FA5}">
                      <a16:colId xmlns:a16="http://schemas.microsoft.com/office/drawing/2014/main" val="20001"/>
                    </a:ext>
                  </a:extLst>
                </a:gridCol>
              </a:tblGrid>
              <a:tr h="370840">
                <a:tc>
                  <a:txBody>
                    <a:bodyPr/>
                    <a:lstStyle/>
                    <a:p>
                      <a:r>
                        <a:rPr lang="en-US" sz="2000"/>
                        <a:t>Parameter</a:t>
                      </a:r>
                    </a:p>
                  </a:txBody>
                  <a:tcPr/>
                </a:tc>
                <a:tc>
                  <a:txBody>
                    <a:bodyPr/>
                    <a:lstStyle/>
                    <a:p>
                      <a:r>
                        <a:rPr lang="en-US" sz="2000"/>
                        <a:t>Value</a:t>
                      </a:r>
                    </a:p>
                  </a:txBody>
                  <a:tcPr/>
                </a:tc>
                <a:extLst>
                  <a:ext uri="{0D108BD9-81ED-4DB2-BD59-A6C34878D82A}">
                    <a16:rowId xmlns:a16="http://schemas.microsoft.com/office/drawing/2014/main" val="10000"/>
                  </a:ext>
                </a:extLst>
              </a:tr>
              <a:tr h="370840">
                <a:tc>
                  <a:txBody>
                    <a:bodyPr/>
                    <a:lstStyle/>
                    <a:p>
                      <a:r>
                        <a:rPr lang="en-US" sz="2000" i="1">
                          <a:latin typeface="Comic Sans MS" panose="030F0702030302020204" pitchFamily="66" charset="0"/>
                        </a:rPr>
                        <a:t>w</a:t>
                      </a:r>
                      <a:r>
                        <a:rPr lang="en-US" sz="2000" i="1" baseline="-25000">
                          <a:latin typeface="Comic Sans MS" panose="030F0702030302020204" pitchFamily="66" charset="0"/>
                        </a:rPr>
                        <a:t>0</a:t>
                      </a:r>
                    </a:p>
                  </a:txBody>
                  <a:tcPr/>
                </a:tc>
                <a:tc>
                  <a:txBody>
                    <a:bodyPr/>
                    <a:lstStyle/>
                    <a:p>
                      <a:pPr algn="r"/>
                      <a:r>
                        <a:rPr lang="en-US" sz="2000" b="1">
                          <a:latin typeface="Courier New" panose="02070309020205020404" pitchFamily="49" charset="0"/>
                          <a:cs typeface="Courier New" panose="02070309020205020404" pitchFamily="49" charset="0"/>
                        </a:rPr>
                        <a:t>0.35</a:t>
                      </a:r>
                    </a:p>
                  </a:txBody>
                  <a:tcPr/>
                </a:tc>
                <a:extLst>
                  <a:ext uri="{0D108BD9-81ED-4DB2-BD59-A6C34878D82A}">
                    <a16:rowId xmlns:a16="http://schemas.microsoft.com/office/drawing/2014/main" val="10001"/>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i="1">
                          <a:latin typeface="Comic Sans MS" panose="030F0702030302020204" pitchFamily="66" charset="0"/>
                        </a:rPr>
                        <a:t>w</a:t>
                      </a:r>
                      <a:r>
                        <a:rPr lang="en-US" sz="2000" i="1" baseline="-25000">
                          <a:latin typeface="Comic Sans MS" panose="030F0702030302020204" pitchFamily="66" charset="0"/>
                        </a:rPr>
                        <a:t>1</a:t>
                      </a:r>
                    </a:p>
                  </a:txBody>
                  <a:tcPr/>
                </a:tc>
                <a:tc>
                  <a:txBody>
                    <a:bodyPr/>
                    <a:lstStyle/>
                    <a:p>
                      <a:pPr algn="r"/>
                      <a:r>
                        <a:rPr lang="en-US" sz="2000" b="1">
                          <a:latin typeface="Courier New" panose="02070309020205020404" pitchFamily="49" charset="0"/>
                          <a:cs typeface="Courier New" panose="02070309020205020404" pitchFamily="49" charset="0"/>
                        </a:rPr>
                        <a:t>232</a:t>
                      </a:r>
                    </a:p>
                  </a:txBody>
                  <a:tcPr/>
                </a:tc>
                <a:extLst>
                  <a:ext uri="{0D108BD9-81ED-4DB2-BD59-A6C34878D82A}">
                    <a16:rowId xmlns:a16="http://schemas.microsoft.com/office/drawing/2014/main" val="10002"/>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i="1">
                          <a:latin typeface="Comic Sans MS" panose="030F0702030302020204" pitchFamily="66" charset="0"/>
                        </a:rPr>
                        <a:t>w</a:t>
                      </a:r>
                      <a:r>
                        <a:rPr lang="en-US" sz="2000" i="1" baseline="-25000">
                          <a:latin typeface="Comic Sans MS" panose="030F0702030302020204" pitchFamily="66" charset="0"/>
                        </a:rPr>
                        <a:t>2</a:t>
                      </a:r>
                    </a:p>
                  </a:txBody>
                  <a:tcPr/>
                </a:tc>
                <a:tc>
                  <a:txBody>
                    <a:bodyPr/>
                    <a:lstStyle/>
                    <a:p>
                      <a:pPr algn="r"/>
                      <a:r>
                        <a:rPr lang="en-US" sz="2000" b="1">
                          <a:latin typeface="Courier New" panose="02070309020205020404" pitchFamily="49" charset="0"/>
                          <a:cs typeface="Courier New" panose="02070309020205020404" pitchFamily="49" charset="0"/>
                        </a:rPr>
                        <a:t>-5321</a:t>
                      </a:r>
                    </a:p>
                  </a:txBody>
                  <a:tcPr/>
                </a:tc>
                <a:extLst>
                  <a:ext uri="{0D108BD9-81ED-4DB2-BD59-A6C34878D82A}">
                    <a16:rowId xmlns:a16="http://schemas.microsoft.com/office/drawing/2014/main" val="10003"/>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i="1">
                          <a:latin typeface="Comic Sans MS" panose="030F0702030302020204" pitchFamily="66" charset="0"/>
                        </a:rPr>
                        <a:t>w</a:t>
                      </a:r>
                      <a:r>
                        <a:rPr lang="en-US" sz="2000" i="1" baseline="-25000">
                          <a:latin typeface="Comic Sans MS" panose="030F0702030302020204" pitchFamily="66" charset="0"/>
                        </a:rPr>
                        <a:t>3</a:t>
                      </a:r>
                    </a:p>
                  </a:txBody>
                  <a:tcPr/>
                </a:tc>
                <a:tc>
                  <a:txBody>
                    <a:bodyPr/>
                    <a:lstStyle/>
                    <a:p>
                      <a:pPr algn="r"/>
                      <a:r>
                        <a:rPr lang="en-US" sz="2000" b="1">
                          <a:latin typeface="Courier New" panose="02070309020205020404" pitchFamily="49" charset="0"/>
                          <a:cs typeface="Courier New" panose="02070309020205020404" pitchFamily="49" charset="0"/>
                        </a:rPr>
                        <a:t>45688</a:t>
                      </a:r>
                    </a:p>
                  </a:txBody>
                  <a:tcPr/>
                </a:tc>
                <a:extLst>
                  <a:ext uri="{0D108BD9-81ED-4DB2-BD59-A6C34878D82A}">
                    <a16:rowId xmlns:a16="http://schemas.microsoft.com/office/drawing/2014/main" val="10004"/>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i="1">
                          <a:latin typeface="Comic Sans MS" panose="030F0702030302020204" pitchFamily="66" charset="0"/>
                        </a:rPr>
                        <a:t>w</a:t>
                      </a:r>
                      <a:r>
                        <a:rPr lang="en-US" sz="2000" i="1" baseline="-25000">
                          <a:latin typeface="Comic Sans MS" panose="030F0702030302020204" pitchFamily="66" charset="0"/>
                        </a:rPr>
                        <a:t>4</a:t>
                      </a:r>
                    </a:p>
                  </a:txBody>
                  <a:tcPr/>
                </a:tc>
                <a:tc>
                  <a:txBody>
                    <a:bodyPr/>
                    <a:lstStyle/>
                    <a:p>
                      <a:pPr algn="r"/>
                      <a:r>
                        <a:rPr lang="en-US" sz="2000" b="1">
                          <a:latin typeface="Courier New" panose="02070309020205020404" pitchFamily="49" charset="0"/>
                          <a:cs typeface="Courier New" panose="02070309020205020404" pitchFamily="49" charset="0"/>
                        </a:rPr>
                        <a:t>-231630</a:t>
                      </a:r>
                    </a:p>
                  </a:txBody>
                  <a:tcPr/>
                </a:tc>
                <a:extLst>
                  <a:ext uri="{0D108BD9-81ED-4DB2-BD59-A6C34878D82A}">
                    <a16:rowId xmlns:a16="http://schemas.microsoft.com/office/drawing/2014/main" val="10005"/>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i="1">
                          <a:latin typeface="Comic Sans MS" panose="030F0702030302020204" pitchFamily="66" charset="0"/>
                        </a:rPr>
                        <a:t>w</a:t>
                      </a:r>
                      <a:r>
                        <a:rPr lang="en-US" sz="2000" i="1" baseline="-25000">
                          <a:latin typeface="Comic Sans MS" panose="030F0702030302020204" pitchFamily="66" charset="0"/>
                        </a:rPr>
                        <a:t>5</a:t>
                      </a:r>
                    </a:p>
                  </a:txBody>
                  <a:tcPr/>
                </a:tc>
                <a:tc>
                  <a:txBody>
                    <a:bodyPr/>
                    <a:lstStyle/>
                    <a:p>
                      <a:pPr algn="r"/>
                      <a:r>
                        <a:rPr lang="en-US" sz="2000" b="1">
                          <a:latin typeface="Courier New" panose="02070309020205020404" pitchFamily="49" charset="0"/>
                          <a:cs typeface="Courier New" panose="02070309020205020404" pitchFamily="49" charset="0"/>
                        </a:rPr>
                        <a:t>640042</a:t>
                      </a:r>
                    </a:p>
                  </a:txBody>
                  <a:tcPr/>
                </a:tc>
                <a:extLst>
                  <a:ext uri="{0D108BD9-81ED-4DB2-BD59-A6C34878D82A}">
                    <a16:rowId xmlns:a16="http://schemas.microsoft.com/office/drawing/2014/main" val="10006"/>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i="1">
                          <a:latin typeface="Comic Sans MS" panose="030F0702030302020204" pitchFamily="66" charset="0"/>
                        </a:rPr>
                        <a:t>w</a:t>
                      </a:r>
                      <a:r>
                        <a:rPr lang="en-US" sz="2000" i="1" baseline="-25000">
                          <a:latin typeface="Comic Sans MS" panose="030F0702030302020204" pitchFamily="66" charset="0"/>
                        </a:rPr>
                        <a:t>6</a:t>
                      </a:r>
                      <a:endParaRPr lang="en-US" sz="2000"/>
                    </a:p>
                  </a:txBody>
                  <a:tcPr/>
                </a:tc>
                <a:tc>
                  <a:txBody>
                    <a:bodyPr/>
                    <a:lstStyle/>
                    <a:p>
                      <a:pPr algn="r"/>
                      <a:r>
                        <a:rPr lang="en-US" sz="2000" b="1">
                          <a:latin typeface="Courier New" panose="02070309020205020404" pitchFamily="49" charset="0"/>
                          <a:cs typeface="Courier New" panose="02070309020205020404" pitchFamily="49" charset="0"/>
                        </a:rPr>
                        <a:t>-1061800</a:t>
                      </a:r>
                    </a:p>
                  </a:txBody>
                  <a:tcPr/>
                </a:tc>
                <a:extLst>
                  <a:ext uri="{0D108BD9-81ED-4DB2-BD59-A6C34878D82A}">
                    <a16:rowId xmlns:a16="http://schemas.microsoft.com/office/drawing/2014/main" val="10007"/>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i="1">
                          <a:latin typeface="Comic Sans MS" panose="030F0702030302020204" pitchFamily="66" charset="0"/>
                        </a:rPr>
                        <a:t>w</a:t>
                      </a:r>
                      <a:r>
                        <a:rPr lang="en-US" sz="2000" i="1" baseline="-25000">
                          <a:latin typeface="Comic Sans MS" panose="030F0702030302020204" pitchFamily="66" charset="0"/>
                        </a:rPr>
                        <a:t>7</a:t>
                      </a:r>
                      <a:endParaRPr lang="en-US" sz="2000"/>
                    </a:p>
                  </a:txBody>
                  <a:tcPr/>
                </a:tc>
                <a:tc>
                  <a:txBody>
                    <a:bodyPr/>
                    <a:lstStyle/>
                    <a:p>
                      <a:pPr algn="r"/>
                      <a:r>
                        <a:rPr lang="en-US" sz="2000" b="1">
                          <a:latin typeface="Courier New" panose="02070309020205020404" pitchFamily="49" charset="0"/>
                          <a:cs typeface="Courier New" panose="02070309020205020404" pitchFamily="49" charset="0"/>
                        </a:rPr>
                        <a:t>1042400</a:t>
                      </a:r>
                    </a:p>
                  </a:txBody>
                  <a:tcPr/>
                </a:tc>
                <a:extLst>
                  <a:ext uri="{0D108BD9-81ED-4DB2-BD59-A6C34878D82A}">
                    <a16:rowId xmlns:a16="http://schemas.microsoft.com/office/drawing/2014/main" val="10008"/>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i="1">
                          <a:latin typeface="Comic Sans MS" panose="030F0702030302020204" pitchFamily="66" charset="0"/>
                        </a:rPr>
                        <a:t>w</a:t>
                      </a:r>
                      <a:r>
                        <a:rPr lang="en-US" sz="2000" i="1" baseline="-25000">
                          <a:latin typeface="Comic Sans MS" panose="030F0702030302020204" pitchFamily="66" charset="0"/>
                        </a:rPr>
                        <a:t>8</a:t>
                      </a:r>
                      <a:endParaRPr lang="en-US" sz="2000"/>
                    </a:p>
                  </a:txBody>
                  <a:tcPr/>
                </a:tc>
                <a:tc>
                  <a:txBody>
                    <a:bodyPr/>
                    <a:lstStyle/>
                    <a:p>
                      <a:pPr algn="r"/>
                      <a:r>
                        <a:rPr lang="en-US" sz="2000" b="1">
                          <a:latin typeface="Courier New" panose="02070309020205020404" pitchFamily="49" charset="0"/>
                          <a:cs typeface="Courier New" panose="02070309020205020404" pitchFamily="49" charset="0"/>
                        </a:rPr>
                        <a:t>-557682</a:t>
                      </a:r>
                    </a:p>
                  </a:txBody>
                  <a:tcPr/>
                </a:tc>
                <a:extLst>
                  <a:ext uri="{0D108BD9-81ED-4DB2-BD59-A6C34878D82A}">
                    <a16:rowId xmlns:a16="http://schemas.microsoft.com/office/drawing/2014/main" val="10009"/>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i="1">
                          <a:latin typeface="Comic Sans MS" panose="030F0702030302020204" pitchFamily="66" charset="0"/>
                        </a:rPr>
                        <a:t>w</a:t>
                      </a:r>
                      <a:r>
                        <a:rPr lang="en-US" sz="2000" i="1" baseline="-25000">
                          <a:latin typeface="Comic Sans MS" panose="030F0702030302020204" pitchFamily="66" charset="0"/>
                        </a:rPr>
                        <a:t>9</a:t>
                      </a:r>
                      <a:endParaRPr lang="en-US" sz="2000"/>
                    </a:p>
                  </a:txBody>
                  <a:tcPr/>
                </a:tc>
                <a:tc>
                  <a:txBody>
                    <a:bodyPr/>
                    <a:lstStyle/>
                    <a:p>
                      <a:pPr algn="r"/>
                      <a:r>
                        <a:rPr lang="en-US" sz="2000" b="1">
                          <a:latin typeface="Courier New" panose="02070309020205020404" pitchFamily="49" charset="0"/>
                          <a:cs typeface="Courier New" panose="02070309020205020404" pitchFamily="49" charset="0"/>
                        </a:rPr>
                        <a:t>125201</a:t>
                      </a:r>
                    </a:p>
                  </a:txBody>
                  <a:tcPr/>
                </a:tc>
                <a:extLst>
                  <a:ext uri="{0D108BD9-81ED-4DB2-BD59-A6C34878D82A}">
                    <a16:rowId xmlns:a16="http://schemas.microsoft.com/office/drawing/2014/main" val="10010"/>
                  </a:ext>
                </a:extLst>
              </a:tr>
            </a:tbl>
          </a:graphicData>
        </a:graphic>
      </p:graphicFrame>
      <p:sp>
        <p:nvSpPr>
          <p:cNvPr id="7" name="TextBox 6"/>
          <p:cNvSpPr txBox="1"/>
          <p:nvPr/>
        </p:nvSpPr>
        <p:spPr>
          <a:xfrm>
            <a:off x="5474447" y="2917363"/>
            <a:ext cx="805029" cy="369332"/>
          </a:xfrm>
          <a:prstGeom prst="rect">
            <a:avLst/>
          </a:prstGeom>
          <a:noFill/>
        </p:spPr>
        <p:txBody>
          <a:bodyPr wrap="none" rtlCol="0">
            <a:spAutoFit/>
          </a:bodyPr>
          <a:lstStyle/>
          <a:p>
            <a:r>
              <a:rPr lang="en-US" b="1">
                <a:solidFill>
                  <a:srgbClr val="FF0000"/>
                </a:solidFill>
              </a:rPr>
              <a:t>Model</a:t>
            </a:r>
          </a:p>
        </p:txBody>
      </p:sp>
      <p:sp>
        <p:nvSpPr>
          <p:cNvPr id="8" name="TextBox 7"/>
          <p:cNvSpPr txBox="1"/>
          <p:nvPr/>
        </p:nvSpPr>
        <p:spPr>
          <a:xfrm>
            <a:off x="344268" y="1145735"/>
            <a:ext cx="2341795" cy="461665"/>
          </a:xfrm>
          <a:prstGeom prst="rect">
            <a:avLst/>
          </a:prstGeom>
          <a:noFill/>
        </p:spPr>
        <p:txBody>
          <a:bodyPr wrap="none" rtlCol="0">
            <a:spAutoFit/>
          </a:bodyPr>
          <a:lstStyle/>
          <a:p>
            <a:pPr marL="342900" indent="-342900">
              <a:buFont typeface="Arial" panose="020B0604020202020204" pitchFamily="34" charset="0"/>
              <a:buChar char="•"/>
            </a:pPr>
            <a:r>
              <a:rPr lang="en-US" sz="2400"/>
              <a:t>10 parameters</a:t>
            </a:r>
          </a:p>
        </p:txBody>
      </p:sp>
      <p:sp>
        <p:nvSpPr>
          <p:cNvPr id="9" name="TextBox 8"/>
          <p:cNvSpPr txBox="1"/>
          <p:nvPr/>
        </p:nvSpPr>
        <p:spPr>
          <a:xfrm>
            <a:off x="490379" y="6204466"/>
            <a:ext cx="7614585" cy="584775"/>
          </a:xfrm>
          <a:prstGeom prst="rect">
            <a:avLst/>
          </a:prstGeom>
          <a:noFill/>
        </p:spPr>
        <p:txBody>
          <a:bodyPr wrap="none" rtlCol="0">
            <a:spAutoFit/>
          </a:bodyPr>
          <a:lstStyle/>
          <a:p>
            <a:r>
              <a:rPr lang="en-US" sz="3200">
                <a:solidFill>
                  <a:srgbClr val="FF0000"/>
                </a:solidFill>
              </a:rPr>
              <a:t>Model</a:t>
            </a:r>
            <a:r>
              <a:rPr lang="en-US" sz="3200"/>
              <a:t>: </a:t>
            </a:r>
            <a:r>
              <a:rPr lang="en-US" sz="3200" i="1">
                <a:solidFill>
                  <a:srgbClr val="FF0000"/>
                </a:solidFill>
              </a:rPr>
              <a:t>    y(</a:t>
            </a:r>
            <a:r>
              <a:rPr lang="en-US" sz="3200" i="1"/>
              <a:t>x</a:t>
            </a:r>
            <a:r>
              <a:rPr lang="en-US" sz="3200" i="1">
                <a:solidFill>
                  <a:srgbClr val="FF0000"/>
                </a:solidFill>
              </a:rPr>
              <a:t>,</a:t>
            </a:r>
            <a:r>
              <a:rPr lang="en-US" sz="3200" b="1" i="1">
                <a:solidFill>
                  <a:srgbClr val="FF0000"/>
                </a:solidFill>
              </a:rPr>
              <a:t>w</a:t>
            </a:r>
            <a:r>
              <a:rPr lang="en-US" sz="3200" i="1">
                <a:solidFill>
                  <a:srgbClr val="FF0000"/>
                </a:solidFill>
              </a:rPr>
              <a:t>) </a:t>
            </a:r>
            <a:r>
              <a:rPr lang="en-US" sz="3200" i="1"/>
              <a:t>= </a:t>
            </a:r>
            <a:r>
              <a:rPr lang="en-US" sz="3200" i="1">
                <a:solidFill>
                  <a:srgbClr val="FF0000"/>
                </a:solidFill>
              </a:rPr>
              <a:t>w</a:t>
            </a:r>
            <a:r>
              <a:rPr lang="en-US" sz="3200" i="1" baseline="-25000">
                <a:solidFill>
                  <a:srgbClr val="FF0000"/>
                </a:solidFill>
              </a:rPr>
              <a:t>0</a:t>
            </a:r>
            <a:r>
              <a:rPr lang="en-US" sz="3200" i="1" baseline="-25000"/>
              <a:t> </a:t>
            </a:r>
            <a:r>
              <a:rPr lang="en-US" sz="3200" i="1"/>
              <a:t>+ </a:t>
            </a:r>
            <a:r>
              <a:rPr lang="en-US" sz="3200" i="1">
                <a:solidFill>
                  <a:srgbClr val="FF0000"/>
                </a:solidFill>
              </a:rPr>
              <a:t>w</a:t>
            </a:r>
            <a:r>
              <a:rPr lang="en-US" sz="3200" i="1" baseline="-25000">
                <a:solidFill>
                  <a:srgbClr val="FF0000"/>
                </a:solidFill>
              </a:rPr>
              <a:t>1</a:t>
            </a:r>
            <a:r>
              <a:rPr lang="en-US" sz="3200" i="1"/>
              <a:t>x + </a:t>
            </a:r>
            <a:r>
              <a:rPr lang="en-US" sz="3200" i="1">
                <a:solidFill>
                  <a:srgbClr val="FF0000"/>
                </a:solidFill>
              </a:rPr>
              <a:t>w</a:t>
            </a:r>
            <a:r>
              <a:rPr lang="en-US" sz="3200" i="1" baseline="-25000">
                <a:solidFill>
                  <a:srgbClr val="FF0000"/>
                </a:solidFill>
              </a:rPr>
              <a:t>2</a:t>
            </a:r>
            <a:r>
              <a:rPr lang="en-US" sz="3200" i="1"/>
              <a:t>x</a:t>
            </a:r>
            <a:r>
              <a:rPr lang="en-US" sz="3200" i="1" baseline="30000"/>
              <a:t>2 </a:t>
            </a:r>
            <a:r>
              <a:rPr lang="en-US" sz="3200" i="1"/>
              <a:t>+ ... + </a:t>
            </a:r>
            <a:r>
              <a:rPr lang="en-US" sz="3200" i="1">
                <a:solidFill>
                  <a:srgbClr val="FF0000"/>
                </a:solidFill>
              </a:rPr>
              <a:t>w</a:t>
            </a:r>
            <a:r>
              <a:rPr lang="en-US" sz="3200" i="1" baseline="-25000">
                <a:solidFill>
                  <a:srgbClr val="FF0000"/>
                </a:solidFill>
              </a:rPr>
              <a:t>9</a:t>
            </a:r>
            <a:r>
              <a:rPr lang="en-US" sz="3200" i="1"/>
              <a:t>x</a:t>
            </a:r>
            <a:r>
              <a:rPr lang="en-US" sz="3200" i="1" baseline="30000"/>
              <a:t>9</a:t>
            </a:r>
          </a:p>
        </p:txBody>
      </p:sp>
    </p:spTree>
    <p:extLst>
      <p:ext uri="{BB962C8B-B14F-4D97-AF65-F5344CB8AC3E}">
        <p14:creationId xmlns:p14="http://schemas.microsoft.com/office/powerpoint/2010/main" val="1219843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dirty="0"/>
              <a:t>Intelligent Architectures (IA, 5LIL0)</a:t>
            </a:r>
          </a:p>
        </p:txBody>
      </p:sp>
      <p:sp>
        <p:nvSpPr>
          <p:cNvPr id="3" name="Content Placeholder 2"/>
          <p:cNvSpPr>
            <a:spLocks noGrp="1"/>
          </p:cNvSpPr>
          <p:nvPr>
            <p:ph idx="1"/>
          </p:nvPr>
        </p:nvSpPr>
        <p:spPr/>
        <p:txBody>
          <a:bodyPr/>
          <a:lstStyle/>
          <a:p>
            <a:r>
              <a:rPr lang="en-US" noProof="0">
                <a:solidFill>
                  <a:schemeClr val="accent2"/>
                </a:solidFill>
              </a:rPr>
              <a:t>Experimental course</a:t>
            </a:r>
            <a:r>
              <a:rPr lang="en-US" noProof="0"/>
              <a:t>, with focus </a:t>
            </a:r>
            <a:r>
              <a:rPr lang="en-US" noProof="0" dirty="0"/>
              <a:t>on </a:t>
            </a:r>
            <a:r>
              <a:rPr lang="en-US" noProof="0">
                <a:solidFill>
                  <a:srgbClr val="FF0000"/>
                </a:solidFill>
              </a:rPr>
              <a:t>Deep Learning</a:t>
            </a:r>
            <a:endParaRPr lang="en-US" noProof="0" dirty="0">
              <a:solidFill>
                <a:srgbClr val="FF0000"/>
              </a:solidFill>
            </a:endParaRPr>
          </a:p>
          <a:p>
            <a:endParaRPr lang="en-US" noProof="0"/>
          </a:p>
          <a:p>
            <a:r>
              <a:rPr lang="en-US" noProof="0"/>
              <a:t>What's Deep Learning?</a:t>
            </a:r>
            <a:endParaRPr lang="en-US" noProof="0" dirty="0"/>
          </a:p>
          <a:p>
            <a:pPr lvl="1"/>
            <a:r>
              <a:rPr lang="en-US" b="1" noProof="0" dirty="0"/>
              <a:t>self learning</a:t>
            </a:r>
            <a:r>
              <a:rPr lang="en-US" noProof="0" dirty="0"/>
              <a:t> algorithms</a:t>
            </a:r>
          </a:p>
          <a:p>
            <a:pPr lvl="1"/>
            <a:r>
              <a:rPr lang="en-US" noProof="0" dirty="0"/>
              <a:t>using </a:t>
            </a:r>
            <a:r>
              <a:rPr lang="en-US" b="1" noProof="0" dirty="0"/>
              <a:t>huge data sets</a:t>
            </a:r>
            <a:r>
              <a:rPr lang="en-US" noProof="0" dirty="0"/>
              <a:t> to learn</a:t>
            </a:r>
          </a:p>
          <a:p>
            <a:pPr lvl="1"/>
            <a:r>
              <a:rPr lang="en-US" noProof="0" dirty="0"/>
              <a:t>deep: </a:t>
            </a:r>
            <a:r>
              <a:rPr lang="en-US" b="1" noProof="0" dirty="0"/>
              <a:t>many</a:t>
            </a:r>
            <a:r>
              <a:rPr lang="en-US" noProof="0" dirty="0"/>
              <a:t> "</a:t>
            </a:r>
            <a:r>
              <a:rPr lang="en-US" noProof="0"/>
              <a:t>learning </a:t>
            </a:r>
            <a:r>
              <a:rPr lang="en-US" b="1" noProof="0"/>
              <a:t>layers</a:t>
            </a:r>
            <a:r>
              <a:rPr lang="en-US" noProof="0"/>
              <a:t>"</a:t>
            </a:r>
          </a:p>
          <a:p>
            <a:pPr lvl="1"/>
            <a:r>
              <a:rPr lang="nl-NL" b="1" noProof="0"/>
              <a:t>brain inspired</a:t>
            </a:r>
            <a:r>
              <a:rPr lang="nl-NL" noProof="0"/>
              <a:t>, based on neurons and synapses (connections)</a:t>
            </a:r>
            <a:endParaRPr lang="en-US" noProof="0"/>
          </a:p>
          <a:p>
            <a:pPr lvl="1"/>
            <a:r>
              <a:rPr lang="en-US"/>
              <a:t>h</a:t>
            </a:r>
            <a:r>
              <a:rPr lang="en-US" noProof="0"/>
              <a:t>igh classification </a:t>
            </a:r>
            <a:r>
              <a:rPr lang="en-US" b="1" noProof="0"/>
              <a:t>accuracy</a:t>
            </a:r>
            <a:endParaRPr lang="en-US" b="1" noProof="0" dirty="0"/>
          </a:p>
          <a:p>
            <a:r>
              <a:rPr lang="en-US" noProof="0"/>
              <a:t>Many applications; the hype started with: </a:t>
            </a:r>
            <a:r>
              <a:rPr lang="en-US" b="1" noProof="0"/>
              <a:t>ImageNet</a:t>
            </a:r>
            <a:endParaRPr lang="en-US" b="1" noProof="0" dirty="0"/>
          </a:p>
        </p:txBody>
      </p:sp>
      <p:sp>
        <p:nvSpPr>
          <p:cNvPr id="4" name="Date Placeholder 3"/>
          <p:cNvSpPr>
            <a:spLocks noGrp="1"/>
          </p:cNvSpPr>
          <p:nvPr>
            <p:ph type="dt" sz="half" idx="10"/>
          </p:nvPr>
        </p:nvSpPr>
        <p:spPr/>
        <p:txBody>
          <a:bodyPr/>
          <a:lstStyle/>
          <a:p>
            <a:pPr>
              <a:defRPr/>
            </a:pPr>
            <a:r>
              <a:rPr lang="en-US"/>
              <a:t>IA 5LIL0</a:t>
            </a:r>
            <a:endParaRPr lang="en-US" dirty="0"/>
          </a:p>
        </p:txBody>
      </p:sp>
      <p:sp>
        <p:nvSpPr>
          <p:cNvPr id="5" name="Slide Number Placeholder 4"/>
          <p:cNvSpPr>
            <a:spLocks noGrp="1"/>
          </p:cNvSpPr>
          <p:nvPr>
            <p:ph type="sldNum" sz="quarter" idx="12"/>
          </p:nvPr>
        </p:nvSpPr>
        <p:spPr/>
        <p:txBody>
          <a:bodyPr/>
          <a:lstStyle/>
          <a:p>
            <a:pPr>
              <a:defRPr/>
            </a:pPr>
            <a:fld id="{57380175-9699-4BBE-9FAB-57FE2DBF8243}" type="slidenum">
              <a:rPr lang="en-US" smtClean="0"/>
              <a:pPr>
                <a:defRPr/>
              </a:pPr>
              <a:t>2</a:t>
            </a:fld>
            <a:endParaRPr lang="en-US" dirty="0"/>
          </a:p>
        </p:txBody>
      </p:sp>
    </p:spTree>
    <p:extLst>
      <p:ext uri="{BB962C8B-B14F-4D97-AF65-F5344CB8AC3E}">
        <p14:creationId xmlns:p14="http://schemas.microsoft.com/office/powerpoint/2010/main" val="1935208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8" end="8"/>
                                            </p:txEl>
                                          </p:spTgt>
                                        </p:tgtEl>
                                        <p:attrNameLst>
                                          <p:attrName>style.visibility</p:attrName>
                                        </p:attrNameLst>
                                      </p:cBhvr>
                                      <p:to>
                                        <p:strVal val="visible"/>
                                      </p:to>
                                    </p:set>
                                    <p:animEffect transition="in" filter="wipe(down)">
                                      <p:cBhvr>
                                        <p:cTn id="7"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7" name="Content Placeholder 3" descr="Figure1.5.jpg"/>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2819401" y="277969"/>
            <a:ext cx="7162799" cy="5226030"/>
          </a:xfrm>
        </p:spPr>
      </p:pic>
      <p:sp>
        <p:nvSpPr>
          <p:cNvPr id="16388" name="TextBox 4"/>
          <p:cNvSpPr txBox="1">
            <a:spLocks noChangeArrowheads="1"/>
          </p:cNvSpPr>
          <p:nvPr/>
        </p:nvSpPr>
        <p:spPr bwMode="auto">
          <a:xfrm>
            <a:off x="609600" y="5918200"/>
            <a:ext cx="48768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n-GB" altLang="en-US" sz="2800"/>
              <a:t>Root-Mean-Square (RMS) Error:</a:t>
            </a:r>
          </a:p>
        </p:txBody>
      </p:sp>
      <p:pic>
        <p:nvPicPr>
          <p:cNvPr id="16389" name="Picture 6" descr="TP_tmp.emf"/>
          <p:cNvPicPr>
            <a:picLocks noChangeAspect="1"/>
          </p:cNvPicPr>
          <p:nvPr>
            <p:custDataLst>
              <p:tags r:id="rId1"/>
            </p:custDataLst>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867400" y="5927725"/>
            <a:ext cx="388120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2"/>
          <p:cNvSpPr>
            <a:spLocks noGrp="1"/>
          </p:cNvSpPr>
          <p:nvPr>
            <p:ph type="sldNum" sz="quarter" idx="12"/>
          </p:nvPr>
        </p:nvSpPr>
        <p:spPr/>
        <p:txBody>
          <a:bodyPr/>
          <a:lstStyle/>
          <a:p>
            <a:pPr>
              <a:defRPr/>
            </a:pPr>
            <a:fld id="{57380175-9699-4BBE-9FAB-57FE2DBF8243}" type="slidenum">
              <a:rPr lang="en-US" smtClean="0"/>
              <a:pPr>
                <a:defRPr/>
              </a:pPr>
              <a:t>20</a:t>
            </a:fld>
            <a:endParaRPr lang="en-US"/>
          </a:p>
        </p:txBody>
      </p:sp>
      <p:sp>
        <p:nvSpPr>
          <p:cNvPr id="4" name="TextBox 3"/>
          <p:cNvSpPr txBox="1"/>
          <p:nvPr/>
        </p:nvSpPr>
        <p:spPr>
          <a:xfrm>
            <a:off x="9775373" y="5273166"/>
            <a:ext cx="1979773" cy="584775"/>
          </a:xfrm>
          <a:prstGeom prst="rect">
            <a:avLst/>
          </a:prstGeom>
          <a:noFill/>
        </p:spPr>
        <p:txBody>
          <a:bodyPr wrap="none" rtlCol="0">
            <a:spAutoFit/>
          </a:bodyPr>
          <a:lstStyle/>
          <a:p>
            <a:r>
              <a:rPr lang="en-US" sz="3200" i="1"/>
              <a:t>Overfitting</a:t>
            </a:r>
          </a:p>
        </p:txBody>
      </p:sp>
      <p:cxnSp>
        <p:nvCxnSpPr>
          <p:cNvPr id="10" name="Straight Arrow Connector 9"/>
          <p:cNvCxnSpPr/>
          <p:nvPr/>
        </p:nvCxnSpPr>
        <p:spPr>
          <a:xfrm flipH="1" flipV="1">
            <a:off x="9367608" y="4996543"/>
            <a:ext cx="505735" cy="50745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6386" name="Title 1"/>
          <p:cNvSpPr>
            <a:spLocks noGrp="1"/>
          </p:cNvSpPr>
          <p:nvPr>
            <p:ph type="title"/>
          </p:nvPr>
        </p:nvSpPr>
        <p:spPr/>
        <p:txBody>
          <a:bodyPr/>
          <a:lstStyle/>
          <a:p>
            <a:r>
              <a:rPr lang="en-GB" altLang="en-US"/>
              <a:t>Over-fitting</a:t>
            </a:r>
          </a:p>
        </p:txBody>
      </p:sp>
    </p:spTree>
    <p:extLst>
      <p:ext uri="{BB962C8B-B14F-4D97-AF65-F5344CB8AC3E}">
        <p14:creationId xmlns:p14="http://schemas.microsoft.com/office/powerpoint/2010/main" val="71409517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p:txBody>
          <a:bodyPr/>
          <a:lstStyle/>
          <a:p>
            <a:r>
              <a:rPr lang="en-GB" altLang="en-US"/>
              <a:t>Polynomial Coefficients   </a:t>
            </a:r>
            <a:endParaRPr lang="en-GB" altLang="en-US">
              <a:latin typeface="cmmi10" pitchFamily="34" charset="0"/>
            </a:endParaRPr>
          </a:p>
        </p:txBody>
      </p:sp>
      <p:pic>
        <p:nvPicPr>
          <p:cNvPr id="17411" name="Picture 3" descr="TP_tmp.emf"/>
          <p:cNvPicPr>
            <a:picLocks noChangeAspect="1"/>
          </p:cNvPicPr>
          <p:nvPr>
            <p:custDataLst>
              <p:tags r:id="rId1"/>
            </p:custDataLst>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770189" y="1600201"/>
            <a:ext cx="6715125" cy="423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Date Placeholder 1"/>
          <p:cNvSpPr>
            <a:spLocks noGrp="1"/>
          </p:cNvSpPr>
          <p:nvPr>
            <p:ph type="dt" sz="half" idx="10"/>
          </p:nvPr>
        </p:nvSpPr>
        <p:spPr/>
        <p:txBody>
          <a:bodyPr/>
          <a:lstStyle/>
          <a:p>
            <a:pPr>
              <a:defRPr/>
            </a:pPr>
            <a:r>
              <a:rPr lang="en-US"/>
              <a:t>IA 5LIL0</a:t>
            </a:r>
          </a:p>
        </p:txBody>
      </p:sp>
      <p:sp>
        <p:nvSpPr>
          <p:cNvPr id="3" name="Slide Number Placeholder 2"/>
          <p:cNvSpPr>
            <a:spLocks noGrp="1"/>
          </p:cNvSpPr>
          <p:nvPr>
            <p:ph type="sldNum" sz="quarter" idx="12"/>
          </p:nvPr>
        </p:nvSpPr>
        <p:spPr/>
        <p:txBody>
          <a:bodyPr/>
          <a:lstStyle/>
          <a:p>
            <a:pPr>
              <a:defRPr/>
            </a:pPr>
            <a:fld id="{57380175-9699-4BBE-9FAB-57FE2DBF8243}" type="slidenum">
              <a:rPr lang="en-US" smtClean="0"/>
              <a:pPr>
                <a:defRPr/>
              </a:pPr>
              <a:t>21</a:t>
            </a:fld>
            <a:endParaRPr lang="en-US"/>
          </a:p>
        </p:txBody>
      </p:sp>
    </p:spTree>
    <p:extLst>
      <p:ext uri="{BB962C8B-B14F-4D97-AF65-F5344CB8AC3E}">
        <p14:creationId xmlns:p14="http://schemas.microsoft.com/office/powerpoint/2010/main" val="298877950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7" name="Content Placeholder 3" descr="Figure1.5.jpg"/>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2819401" y="277969"/>
            <a:ext cx="7162799" cy="5226030"/>
          </a:xfrm>
        </p:spPr>
      </p:pic>
      <p:sp>
        <p:nvSpPr>
          <p:cNvPr id="16388" name="TextBox 4"/>
          <p:cNvSpPr txBox="1">
            <a:spLocks noChangeArrowheads="1"/>
          </p:cNvSpPr>
          <p:nvPr/>
        </p:nvSpPr>
        <p:spPr bwMode="auto">
          <a:xfrm>
            <a:off x="609600" y="5918200"/>
            <a:ext cx="48768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n-GB" altLang="en-US" sz="2800"/>
              <a:t>Root-Mean-Square (RMS) Error:</a:t>
            </a:r>
          </a:p>
        </p:txBody>
      </p:sp>
      <p:pic>
        <p:nvPicPr>
          <p:cNvPr id="16389" name="Picture 6" descr="TP_tmp.emf"/>
          <p:cNvPicPr>
            <a:picLocks noChangeAspect="1"/>
          </p:cNvPicPr>
          <p:nvPr>
            <p:custDataLst>
              <p:tags r:id="rId1"/>
            </p:custDataLst>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867400" y="5927725"/>
            <a:ext cx="388120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2"/>
          <p:cNvSpPr>
            <a:spLocks noGrp="1"/>
          </p:cNvSpPr>
          <p:nvPr>
            <p:ph type="sldNum" sz="quarter" idx="12"/>
          </p:nvPr>
        </p:nvSpPr>
        <p:spPr/>
        <p:txBody>
          <a:bodyPr/>
          <a:lstStyle/>
          <a:p>
            <a:pPr>
              <a:defRPr/>
            </a:pPr>
            <a:fld id="{57380175-9699-4BBE-9FAB-57FE2DBF8243}" type="slidenum">
              <a:rPr lang="en-US" smtClean="0"/>
              <a:pPr>
                <a:defRPr/>
              </a:pPr>
              <a:t>22</a:t>
            </a:fld>
            <a:endParaRPr lang="en-US"/>
          </a:p>
        </p:txBody>
      </p:sp>
      <p:sp>
        <p:nvSpPr>
          <p:cNvPr id="4" name="TextBox 3"/>
          <p:cNvSpPr txBox="1"/>
          <p:nvPr/>
        </p:nvSpPr>
        <p:spPr>
          <a:xfrm>
            <a:off x="9775373" y="5273166"/>
            <a:ext cx="1979773" cy="584775"/>
          </a:xfrm>
          <a:prstGeom prst="rect">
            <a:avLst/>
          </a:prstGeom>
          <a:noFill/>
        </p:spPr>
        <p:txBody>
          <a:bodyPr wrap="none" rtlCol="0">
            <a:spAutoFit/>
          </a:bodyPr>
          <a:lstStyle/>
          <a:p>
            <a:r>
              <a:rPr lang="en-US" sz="3200" i="1"/>
              <a:t>Overfitting</a:t>
            </a:r>
          </a:p>
        </p:txBody>
      </p:sp>
      <p:cxnSp>
        <p:nvCxnSpPr>
          <p:cNvPr id="10" name="Straight Arrow Connector 9"/>
          <p:cNvCxnSpPr/>
          <p:nvPr/>
        </p:nvCxnSpPr>
        <p:spPr>
          <a:xfrm flipH="1" flipV="1">
            <a:off x="9367608" y="4996543"/>
            <a:ext cx="505735" cy="50745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6386" name="Title 1"/>
          <p:cNvSpPr>
            <a:spLocks noGrp="1"/>
          </p:cNvSpPr>
          <p:nvPr>
            <p:ph type="title"/>
          </p:nvPr>
        </p:nvSpPr>
        <p:spPr/>
        <p:txBody>
          <a:bodyPr/>
          <a:lstStyle/>
          <a:p>
            <a:r>
              <a:rPr lang="en-GB" altLang="en-US"/>
              <a:t>Over-fitting</a:t>
            </a:r>
          </a:p>
        </p:txBody>
      </p:sp>
    </p:spTree>
    <p:extLst>
      <p:ext uri="{BB962C8B-B14F-4D97-AF65-F5344CB8AC3E}">
        <p14:creationId xmlns:p14="http://schemas.microsoft.com/office/powerpoint/2010/main" val="187511953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p:txBody>
          <a:bodyPr/>
          <a:lstStyle/>
          <a:p>
            <a:r>
              <a:rPr lang="en-GB" altLang="en-US"/>
              <a:t>Increasing Data Set Size to 100 points </a:t>
            </a:r>
          </a:p>
        </p:txBody>
      </p:sp>
      <p:sp>
        <p:nvSpPr>
          <p:cNvPr id="18437" name="TextBox 6"/>
          <p:cNvSpPr txBox="1">
            <a:spLocks noChangeArrowheads="1"/>
          </p:cNvSpPr>
          <p:nvPr/>
        </p:nvSpPr>
        <p:spPr bwMode="auto">
          <a:xfrm>
            <a:off x="533400" y="1371600"/>
            <a:ext cx="82296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n-GB" altLang="en-US" sz="3200"/>
              <a:t>9</a:t>
            </a:r>
            <a:r>
              <a:rPr lang="en-GB" altLang="en-US" sz="3200" baseline="30000"/>
              <a:t>th</a:t>
            </a:r>
            <a:r>
              <a:rPr lang="en-GB" altLang="en-US" sz="3200"/>
              <a:t> Order Polynomial</a:t>
            </a:r>
          </a:p>
          <a:p>
            <a:r>
              <a:rPr lang="en-GB" altLang="en-US" sz="3200"/>
              <a:t>N = 100</a:t>
            </a:r>
          </a:p>
        </p:txBody>
      </p:sp>
      <p:sp>
        <p:nvSpPr>
          <p:cNvPr id="3" name="Slide Number Placeholder 2"/>
          <p:cNvSpPr>
            <a:spLocks noGrp="1"/>
          </p:cNvSpPr>
          <p:nvPr>
            <p:ph type="sldNum" sz="quarter" idx="12"/>
          </p:nvPr>
        </p:nvSpPr>
        <p:spPr/>
        <p:txBody>
          <a:bodyPr/>
          <a:lstStyle/>
          <a:p>
            <a:pPr>
              <a:defRPr/>
            </a:pPr>
            <a:fld id="{57380175-9699-4BBE-9FAB-57FE2DBF8243}" type="slidenum">
              <a:rPr lang="en-US" smtClean="0"/>
              <a:pPr>
                <a:defRPr/>
              </a:pPr>
              <a:t>23</a:t>
            </a:fld>
            <a:endParaRPr lang="en-US"/>
          </a:p>
        </p:txBody>
      </p:sp>
      <p:pic>
        <p:nvPicPr>
          <p:cNvPr id="7" name="Content Placeholder 8" descr="Figure1.6b.jpg"/>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4038600" y="1041399"/>
            <a:ext cx="7315200" cy="5434149"/>
          </a:xfrm>
        </p:spPr>
      </p:pic>
      <p:sp>
        <p:nvSpPr>
          <p:cNvPr id="9" name="TextBox 8"/>
          <p:cNvSpPr txBox="1"/>
          <p:nvPr/>
        </p:nvSpPr>
        <p:spPr>
          <a:xfrm>
            <a:off x="383458" y="6148921"/>
            <a:ext cx="7765139" cy="584775"/>
          </a:xfrm>
          <a:prstGeom prst="rect">
            <a:avLst/>
          </a:prstGeom>
          <a:noFill/>
        </p:spPr>
        <p:txBody>
          <a:bodyPr wrap="none" rtlCol="0">
            <a:spAutoFit/>
          </a:bodyPr>
          <a:lstStyle/>
          <a:p>
            <a:r>
              <a:rPr lang="en-US" sz="3200">
                <a:solidFill>
                  <a:srgbClr val="FF0000"/>
                </a:solidFill>
              </a:rPr>
              <a:t>Model</a:t>
            </a:r>
            <a:r>
              <a:rPr lang="en-US" sz="3200"/>
              <a:t>: </a:t>
            </a:r>
            <a:r>
              <a:rPr lang="en-US" sz="3200" i="1">
                <a:solidFill>
                  <a:srgbClr val="FF0000"/>
                </a:solidFill>
              </a:rPr>
              <a:t>    y(</a:t>
            </a:r>
            <a:r>
              <a:rPr lang="en-US" sz="3200" i="1"/>
              <a:t>x</a:t>
            </a:r>
            <a:r>
              <a:rPr lang="en-US" sz="3200" i="1">
                <a:solidFill>
                  <a:srgbClr val="FF0000"/>
                </a:solidFill>
              </a:rPr>
              <a:t>,</a:t>
            </a:r>
            <a:r>
              <a:rPr lang="en-US" sz="3200" b="1" i="1">
                <a:solidFill>
                  <a:srgbClr val="FF0000"/>
                </a:solidFill>
              </a:rPr>
              <a:t>w</a:t>
            </a:r>
            <a:r>
              <a:rPr lang="en-US" sz="3200" i="1">
                <a:solidFill>
                  <a:srgbClr val="FF0000"/>
                </a:solidFill>
              </a:rPr>
              <a:t>) </a:t>
            </a:r>
            <a:r>
              <a:rPr lang="en-US" sz="3200" i="1"/>
              <a:t>= </a:t>
            </a:r>
            <a:r>
              <a:rPr lang="en-US" sz="3200" i="1">
                <a:solidFill>
                  <a:srgbClr val="FF0000"/>
                </a:solidFill>
              </a:rPr>
              <a:t>w</a:t>
            </a:r>
            <a:r>
              <a:rPr lang="en-US" sz="3200" i="1" baseline="-25000">
                <a:solidFill>
                  <a:srgbClr val="FF0000"/>
                </a:solidFill>
              </a:rPr>
              <a:t>0</a:t>
            </a:r>
            <a:r>
              <a:rPr lang="en-US" sz="3200" i="1" baseline="-25000"/>
              <a:t> </a:t>
            </a:r>
            <a:r>
              <a:rPr lang="en-US" sz="3200" i="1"/>
              <a:t>+ </a:t>
            </a:r>
            <a:r>
              <a:rPr lang="en-US" sz="3200" i="1">
                <a:solidFill>
                  <a:srgbClr val="FF0000"/>
                </a:solidFill>
              </a:rPr>
              <a:t>w</a:t>
            </a:r>
            <a:r>
              <a:rPr lang="en-US" sz="3200" i="1" baseline="-25000">
                <a:solidFill>
                  <a:srgbClr val="FF0000"/>
                </a:solidFill>
              </a:rPr>
              <a:t>1</a:t>
            </a:r>
            <a:r>
              <a:rPr lang="en-US" sz="3200" i="1"/>
              <a:t>x + </a:t>
            </a:r>
            <a:r>
              <a:rPr lang="en-US" sz="3200" i="1">
                <a:solidFill>
                  <a:srgbClr val="FF0000"/>
                </a:solidFill>
              </a:rPr>
              <a:t>w</a:t>
            </a:r>
            <a:r>
              <a:rPr lang="en-US" sz="3200" i="1" baseline="-25000">
                <a:solidFill>
                  <a:srgbClr val="FF0000"/>
                </a:solidFill>
              </a:rPr>
              <a:t>2</a:t>
            </a:r>
            <a:r>
              <a:rPr lang="en-US" sz="3200" i="1"/>
              <a:t>x</a:t>
            </a:r>
            <a:r>
              <a:rPr lang="en-US" sz="3200" i="1" baseline="30000"/>
              <a:t>2 </a:t>
            </a:r>
            <a:r>
              <a:rPr lang="en-US" sz="3200" i="1"/>
              <a:t>+ ... + </a:t>
            </a:r>
            <a:r>
              <a:rPr lang="en-US" sz="3200" i="1">
                <a:solidFill>
                  <a:srgbClr val="FF0000"/>
                </a:solidFill>
              </a:rPr>
              <a:t>w</a:t>
            </a:r>
            <a:r>
              <a:rPr lang="en-US" sz="3200" i="1" baseline="-25000">
                <a:solidFill>
                  <a:srgbClr val="FF0000"/>
                </a:solidFill>
              </a:rPr>
              <a:t>9</a:t>
            </a:r>
            <a:r>
              <a:rPr lang="en-US" sz="3200" i="1"/>
              <a:t>x</a:t>
            </a:r>
            <a:r>
              <a:rPr lang="en-US" sz="3200" i="1" baseline="30000"/>
              <a:t>9</a:t>
            </a:r>
          </a:p>
        </p:txBody>
      </p:sp>
    </p:spTree>
    <p:extLst>
      <p:ext uri="{BB962C8B-B14F-4D97-AF65-F5344CB8AC3E}">
        <p14:creationId xmlns:p14="http://schemas.microsoft.com/office/powerpoint/2010/main" val="105267097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p:txBody>
          <a:bodyPr/>
          <a:lstStyle/>
          <a:p>
            <a:r>
              <a:rPr lang="en-GB" altLang="en-US"/>
              <a:t>Regularization</a:t>
            </a:r>
          </a:p>
        </p:txBody>
      </p:sp>
      <p:sp>
        <p:nvSpPr>
          <p:cNvPr id="20483" name="Content Placeholder 2"/>
          <p:cNvSpPr>
            <a:spLocks noGrp="1"/>
          </p:cNvSpPr>
          <p:nvPr>
            <p:ph idx="1"/>
          </p:nvPr>
        </p:nvSpPr>
        <p:spPr>
          <a:xfrm>
            <a:off x="381000" y="1447800"/>
            <a:ext cx="8229600" cy="4297363"/>
          </a:xfrm>
        </p:spPr>
        <p:txBody>
          <a:bodyPr/>
          <a:lstStyle/>
          <a:p>
            <a:r>
              <a:rPr lang="en-GB" altLang="en-US" sz="3600"/>
              <a:t>Penalize large coefficient values =&gt;</a:t>
            </a:r>
            <a:br>
              <a:rPr lang="en-GB" altLang="en-US" sz="3600"/>
            </a:br>
            <a:r>
              <a:rPr lang="en-GB" altLang="en-US" sz="3600"/>
              <a:t>add regularization term:</a:t>
            </a:r>
          </a:p>
        </p:txBody>
      </p:sp>
      <p:sp>
        <p:nvSpPr>
          <p:cNvPr id="3" name="Slide Number Placeholder 2"/>
          <p:cNvSpPr>
            <a:spLocks noGrp="1"/>
          </p:cNvSpPr>
          <p:nvPr>
            <p:ph type="sldNum" sz="quarter" idx="12"/>
          </p:nvPr>
        </p:nvSpPr>
        <p:spPr/>
        <p:txBody>
          <a:bodyPr/>
          <a:lstStyle/>
          <a:p>
            <a:pPr>
              <a:defRPr/>
            </a:pPr>
            <a:fld id="{57380175-9699-4BBE-9FAB-57FE2DBF8243}" type="slidenum">
              <a:rPr lang="en-US" smtClean="0"/>
              <a:pPr>
                <a:defRPr/>
              </a:pPr>
              <a:t>24</a:t>
            </a:fld>
            <a:endParaRPr lang="en-US"/>
          </a:p>
        </p:txBody>
      </p:sp>
      <p:sp>
        <p:nvSpPr>
          <p:cNvPr id="4" name="TextBox 3"/>
          <p:cNvSpPr txBox="1"/>
          <p:nvPr/>
        </p:nvSpPr>
        <p:spPr>
          <a:xfrm>
            <a:off x="516835" y="5852159"/>
            <a:ext cx="10342511" cy="646331"/>
          </a:xfrm>
          <a:prstGeom prst="rect">
            <a:avLst/>
          </a:prstGeom>
          <a:noFill/>
        </p:spPr>
        <p:txBody>
          <a:bodyPr wrap="none" rtlCol="0">
            <a:spAutoFit/>
          </a:bodyPr>
          <a:lstStyle/>
          <a:p>
            <a:pPr marL="457200" indent="-457200">
              <a:buFont typeface="Arial" panose="020B0604020202020204" pitchFamily="34" charset="0"/>
              <a:buChar char="•"/>
            </a:pPr>
            <a:r>
              <a:rPr lang="el-GR" sz="3600" b="1">
                <a:solidFill>
                  <a:srgbClr val="FF0000"/>
                </a:solidFill>
                <a:latin typeface="Arial Unicode MS" panose="020B0604020202020204" pitchFamily="34" charset="-128"/>
                <a:ea typeface="Arial Unicode MS" panose="020B0604020202020204" pitchFamily="34" charset="-128"/>
                <a:cs typeface="Arial Unicode MS" panose="020B0604020202020204" pitchFamily="34" charset="-128"/>
              </a:rPr>
              <a:t>λ</a:t>
            </a:r>
            <a:r>
              <a:rPr lang="en-US" sz="3600"/>
              <a:t>  is one of the many </a:t>
            </a:r>
            <a:r>
              <a:rPr lang="en-US" sz="3600">
                <a:solidFill>
                  <a:srgbClr val="0000FF"/>
                </a:solidFill>
              </a:rPr>
              <a:t>hyper parameters for learning</a:t>
            </a:r>
            <a:r>
              <a:rPr lang="en-US" sz="3600"/>
              <a:t> </a:t>
            </a:r>
            <a:endParaRPr lang="en-US" sz="3600">
              <a:solidFill>
                <a:srgbClr val="0000FF"/>
              </a:solidFill>
            </a:endParaRPr>
          </a:p>
        </p:txBody>
      </p:sp>
      <p:sp>
        <p:nvSpPr>
          <p:cNvPr id="5" name="TextBox 4"/>
          <p:cNvSpPr txBox="1"/>
          <p:nvPr/>
        </p:nvSpPr>
        <p:spPr>
          <a:xfrm>
            <a:off x="1273759" y="3223953"/>
            <a:ext cx="6252033" cy="923330"/>
          </a:xfrm>
          <a:prstGeom prst="rect">
            <a:avLst/>
          </a:prstGeom>
          <a:noFill/>
        </p:spPr>
        <p:txBody>
          <a:bodyPr wrap="none" rtlCol="0">
            <a:spAutoFit/>
          </a:bodyPr>
          <a:lstStyle/>
          <a:p>
            <a:r>
              <a:rPr lang="en-US" sz="4400" i="1"/>
              <a:t>E(</a:t>
            </a:r>
            <a:r>
              <a:rPr lang="en-US" sz="4400" b="1" i="1"/>
              <a:t>w)</a:t>
            </a:r>
            <a:r>
              <a:rPr lang="en-US" sz="4400" i="1"/>
              <a:t> = </a:t>
            </a:r>
            <a:r>
              <a:rPr lang="en-US" sz="5400" i="1"/>
              <a:t>∑ </a:t>
            </a:r>
            <a:r>
              <a:rPr lang="en-US" sz="4400" i="1"/>
              <a:t>{y</a:t>
            </a:r>
            <a:r>
              <a:rPr lang="en-US" sz="4400" i="1" baseline="-25000"/>
              <a:t>n</a:t>
            </a:r>
            <a:r>
              <a:rPr lang="en-US" sz="4400" i="1"/>
              <a:t> – t</a:t>
            </a:r>
            <a:r>
              <a:rPr lang="en-US" sz="4400" i="1" baseline="-25000"/>
              <a:t>n</a:t>
            </a:r>
            <a:r>
              <a:rPr lang="en-US" sz="4400" i="1"/>
              <a:t>}</a:t>
            </a:r>
            <a:r>
              <a:rPr lang="en-US" sz="4400" i="1" baseline="30000"/>
              <a:t>2 </a:t>
            </a:r>
            <a:r>
              <a:rPr lang="en-US" sz="4400" i="1"/>
              <a:t>+ </a:t>
            </a:r>
            <a:r>
              <a:rPr lang="el-GR" sz="4400" b="1" i="1">
                <a:solidFill>
                  <a:srgbClr val="FF0000"/>
                </a:solidFill>
              </a:rPr>
              <a:t>λ</a:t>
            </a:r>
            <a:r>
              <a:rPr lang="en-US" sz="4400" b="1" i="1">
                <a:solidFill>
                  <a:srgbClr val="FF0000"/>
                </a:solidFill>
              </a:rPr>
              <a:t>|w|</a:t>
            </a:r>
            <a:r>
              <a:rPr lang="en-US" sz="4400" b="1" i="1" baseline="30000">
                <a:solidFill>
                  <a:srgbClr val="FF0000"/>
                </a:solidFill>
              </a:rPr>
              <a:t>2</a:t>
            </a:r>
            <a:r>
              <a:rPr lang="en-US" sz="4400" i="1"/>
              <a:t> </a:t>
            </a:r>
            <a:endParaRPr lang="en-US" sz="4400" i="1" baseline="30000"/>
          </a:p>
        </p:txBody>
      </p:sp>
    </p:spTree>
    <p:extLst>
      <p:ext uri="{BB962C8B-B14F-4D97-AF65-F5344CB8AC3E}">
        <p14:creationId xmlns:p14="http://schemas.microsoft.com/office/powerpoint/2010/main" val="74129697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p:txBody>
          <a:bodyPr/>
          <a:lstStyle/>
          <a:p>
            <a:r>
              <a:rPr lang="en-GB" altLang="en-US"/>
              <a:t>Regularization: ln </a:t>
            </a:r>
            <a:r>
              <a:rPr lang="en-GB" altLang="en-US">
                <a:latin typeface="Arial Unicode MS" panose="020B0604020202020204" pitchFamily="34" charset="-128"/>
                <a:ea typeface="Arial Unicode MS" panose="020B0604020202020204" pitchFamily="34" charset="-128"/>
                <a:cs typeface="Arial Unicode MS" panose="020B0604020202020204" pitchFamily="34" charset="-128"/>
              </a:rPr>
              <a:t>λ = -18</a:t>
            </a:r>
            <a:r>
              <a:rPr lang="en-GB" altLang="en-US"/>
              <a:t> </a:t>
            </a:r>
          </a:p>
        </p:txBody>
      </p:sp>
      <p:pic>
        <p:nvPicPr>
          <p:cNvPr id="21508" name="Picture 5" descr="Figure1.7a.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324224" y="1447800"/>
            <a:ext cx="7589592" cy="56379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Date Placeholder 1"/>
          <p:cNvSpPr>
            <a:spLocks noGrp="1"/>
          </p:cNvSpPr>
          <p:nvPr>
            <p:ph type="dt" sz="half" idx="10"/>
          </p:nvPr>
        </p:nvSpPr>
        <p:spPr/>
        <p:txBody>
          <a:bodyPr/>
          <a:lstStyle/>
          <a:p>
            <a:pPr>
              <a:defRPr/>
            </a:pPr>
            <a:r>
              <a:rPr lang="en-US"/>
              <a:t>IA 5LIL0</a:t>
            </a:r>
          </a:p>
        </p:txBody>
      </p:sp>
      <p:sp>
        <p:nvSpPr>
          <p:cNvPr id="3" name="Slide Number Placeholder 2"/>
          <p:cNvSpPr>
            <a:spLocks noGrp="1"/>
          </p:cNvSpPr>
          <p:nvPr>
            <p:ph type="sldNum" sz="quarter" idx="12"/>
          </p:nvPr>
        </p:nvSpPr>
        <p:spPr/>
        <p:txBody>
          <a:bodyPr/>
          <a:lstStyle/>
          <a:p>
            <a:pPr>
              <a:defRPr/>
            </a:pPr>
            <a:fld id="{57380175-9699-4BBE-9FAB-57FE2DBF8243}" type="slidenum">
              <a:rPr lang="en-US" smtClean="0"/>
              <a:pPr>
                <a:defRPr/>
              </a:pPr>
              <a:t>25</a:t>
            </a:fld>
            <a:endParaRPr lang="en-US"/>
          </a:p>
        </p:txBody>
      </p:sp>
    </p:spTree>
    <p:extLst>
      <p:ext uri="{BB962C8B-B14F-4D97-AF65-F5344CB8AC3E}">
        <p14:creationId xmlns:p14="http://schemas.microsoft.com/office/powerpoint/2010/main" val="279734778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p:txBody>
          <a:bodyPr/>
          <a:lstStyle/>
          <a:p>
            <a:r>
              <a:rPr lang="en-GB" altLang="en-US"/>
              <a:t>Regularization:   E</a:t>
            </a:r>
            <a:r>
              <a:rPr lang="en-GB" altLang="en-US" baseline="-25000"/>
              <a:t>RMS</a:t>
            </a:r>
            <a:r>
              <a:rPr lang="en-GB" altLang="en-US"/>
              <a:t> vs. ln </a:t>
            </a:r>
            <a:r>
              <a:rPr lang="en-GB" altLang="en-US">
                <a:latin typeface="Arial Unicode MS" panose="020B0604020202020204" pitchFamily="34" charset="-128"/>
                <a:ea typeface="Arial Unicode MS" panose="020B0604020202020204" pitchFamily="34" charset="-128"/>
                <a:cs typeface="Arial Unicode MS" panose="020B0604020202020204" pitchFamily="34" charset="-128"/>
              </a:rPr>
              <a:t>λ</a:t>
            </a:r>
            <a:r>
              <a:rPr lang="en-GB" altLang="en-US"/>
              <a:t> </a:t>
            </a:r>
          </a:p>
        </p:txBody>
      </p:sp>
      <p:sp>
        <p:nvSpPr>
          <p:cNvPr id="4" name="Content Placeholder 3"/>
          <p:cNvSpPr>
            <a:spLocks noGrp="1"/>
          </p:cNvSpPr>
          <p:nvPr>
            <p:ph idx="1"/>
          </p:nvPr>
        </p:nvSpPr>
        <p:spPr/>
        <p:txBody>
          <a:bodyPr/>
          <a:lstStyle/>
          <a:p>
            <a:r>
              <a:rPr lang="en-US"/>
              <a:t>Right value of</a:t>
            </a:r>
            <a:br>
              <a:rPr lang="en-US"/>
            </a:br>
            <a:r>
              <a:rPr lang="en-GB" altLang="en-US">
                <a:latin typeface="Arial Unicode MS" panose="020B0604020202020204" pitchFamily="34" charset="-128"/>
                <a:ea typeface="Arial Unicode MS" panose="020B0604020202020204" pitchFamily="34" charset="-128"/>
                <a:cs typeface="Arial Unicode MS" panose="020B0604020202020204" pitchFamily="34" charset="-128"/>
              </a:rPr>
              <a:t>λ is critical !</a:t>
            </a:r>
            <a:endParaRPr lang="en-US"/>
          </a:p>
        </p:txBody>
      </p:sp>
      <p:sp>
        <p:nvSpPr>
          <p:cNvPr id="2" name="Date Placeholder 1"/>
          <p:cNvSpPr>
            <a:spLocks noGrp="1"/>
          </p:cNvSpPr>
          <p:nvPr>
            <p:ph type="dt" sz="half" idx="10"/>
          </p:nvPr>
        </p:nvSpPr>
        <p:spPr/>
        <p:txBody>
          <a:bodyPr/>
          <a:lstStyle/>
          <a:p>
            <a:pPr>
              <a:defRPr/>
            </a:pPr>
            <a:r>
              <a:rPr lang="en-US"/>
              <a:t>IA 5LIL0</a:t>
            </a:r>
          </a:p>
        </p:txBody>
      </p:sp>
      <p:sp>
        <p:nvSpPr>
          <p:cNvPr id="3" name="Slide Number Placeholder 2"/>
          <p:cNvSpPr>
            <a:spLocks noGrp="1"/>
          </p:cNvSpPr>
          <p:nvPr>
            <p:ph type="sldNum" sz="quarter" idx="12"/>
          </p:nvPr>
        </p:nvSpPr>
        <p:spPr/>
        <p:txBody>
          <a:bodyPr/>
          <a:lstStyle/>
          <a:p>
            <a:pPr>
              <a:defRPr/>
            </a:pPr>
            <a:fld id="{57380175-9699-4BBE-9FAB-57FE2DBF8243}" type="slidenum">
              <a:rPr lang="en-US" smtClean="0"/>
              <a:pPr>
                <a:defRPr/>
              </a:pPr>
              <a:t>26</a:t>
            </a:fld>
            <a:endParaRPr lang="en-US"/>
          </a:p>
        </p:txBody>
      </p:sp>
      <p:pic>
        <p:nvPicPr>
          <p:cNvPr id="23557" name="Picture 7" descr="Figure1.8.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483984" y="943120"/>
            <a:ext cx="7793616" cy="5686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8238191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p:txBody>
          <a:bodyPr/>
          <a:lstStyle/>
          <a:p>
            <a:r>
              <a:rPr lang="en-GB" altLang="en-US"/>
              <a:t>Polynomial Coefficients   </a:t>
            </a:r>
            <a:endParaRPr lang="en-GB" altLang="en-US">
              <a:latin typeface="cmmi10" pitchFamily="34" charset="0"/>
            </a:endParaRPr>
          </a:p>
        </p:txBody>
      </p:sp>
      <p:pic>
        <p:nvPicPr>
          <p:cNvPr id="24579" name="Picture 3" descr="TP_tmp.emf"/>
          <p:cNvPicPr>
            <a:picLocks noChangeAspect="1"/>
          </p:cNvPicPr>
          <p:nvPr>
            <p:custDataLst>
              <p:tags r:id="rId1"/>
            </p:custDataLst>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052764" y="1600200"/>
            <a:ext cx="6149975" cy="423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Date Placeholder 1"/>
          <p:cNvSpPr>
            <a:spLocks noGrp="1"/>
          </p:cNvSpPr>
          <p:nvPr>
            <p:ph type="dt" sz="half" idx="10"/>
          </p:nvPr>
        </p:nvSpPr>
        <p:spPr/>
        <p:txBody>
          <a:bodyPr/>
          <a:lstStyle/>
          <a:p>
            <a:pPr>
              <a:defRPr/>
            </a:pPr>
            <a:r>
              <a:rPr lang="en-US"/>
              <a:t>IA 5LIL0</a:t>
            </a:r>
          </a:p>
        </p:txBody>
      </p:sp>
      <p:sp>
        <p:nvSpPr>
          <p:cNvPr id="3" name="Slide Number Placeholder 2"/>
          <p:cNvSpPr>
            <a:spLocks noGrp="1"/>
          </p:cNvSpPr>
          <p:nvPr>
            <p:ph type="sldNum" sz="quarter" idx="12"/>
          </p:nvPr>
        </p:nvSpPr>
        <p:spPr/>
        <p:txBody>
          <a:bodyPr/>
          <a:lstStyle/>
          <a:p>
            <a:pPr>
              <a:defRPr/>
            </a:pPr>
            <a:fld id="{57380175-9699-4BBE-9FAB-57FE2DBF8243}" type="slidenum">
              <a:rPr lang="en-US" smtClean="0"/>
              <a:pPr>
                <a:defRPr/>
              </a:pPr>
              <a:t>27</a:t>
            </a:fld>
            <a:endParaRPr lang="en-US"/>
          </a:p>
        </p:txBody>
      </p:sp>
    </p:spTree>
    <p:extLst>
      <p:ext uri="{BB962C8B-B14F-4D97-AF65-F5344CB8AC3E}">
        <p14:creationId xmlns:p14="http://schemas.microsoft.com/office/powerpoint/2010/main" val="76722536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Terminology &amp; Learning Methods</a:t>
            </a:r>
          </a:p>
        </p:txBody>
      </p:sp>
      <p:sp>
        <p:nvSpPr>
          <p:cNvPr id="3" name="Content Placeholder 2"/>
          <p:cNvSpPr>
            <a:spLocks noGrp="1"/>
          </p:cNvSpPr>
          <p:nvPr>
            <p:ph idx="1"/>
          </p:nvPr>
        </p:nvSpPr>
        <p:spPr/>
        <p:txBody>
          <a:bodyPr/>
          <a:lstStyle/>
          <a:p>
            <a:r>
              <a:rPr lang="en-US" sz="2800" b="1" i="1"/>
              <a:t>training or learning phase</a:t>
            </a:r>
            <a:r>
              <a:rPr lang="en-US" sz="2800" i="1"/>
              <a:t>: determine a model for y(x) on the basis of the training data</a:t>
            </a:r>
          </a:p>
          <a:p>
            <a:pPr lvl="1"/>
            <a:r>
              <a:rPr lang="en-US" sz="2400" i="1"/>
              <a:t>training set, validation set, test set</a:t>
            </a:r>
          </a:p>
          <a:p>
            <a:pPr lvl="1"/>
            <a:r>
              <a:rPr lang="en-US" sz="2400" i="1"/>
              <a:t>inference: use the learned model for classification</a:t>
            </a:r>
          </a:p>
          <a:p>
            <a:r>
              <a:rPr lang="en-US" sz="2800" b="1" i="1"/>
              <a:t>supervised learning</a:t>
            </a:r>
            <a:r>
              <a:rPr lang="en-US" sz="2800" i="1"/>
              <a:t> (input/target vectors in the training data)</a:t>
            </a:r>
          </a:p>
          <a:p>
            <a:r>
              <a:rPr lang="en-US" sz="2800" b="1" i="1"/>
              <a:t>classification</a:t>
            </a:r>
            <a:r>
              <a:rPr lang="en-US" sz="2800" i="1"/>
              <a:t> (discrete categories) vs. </a:t>
            </a:r>
            <a:r>
              <a:rPr lang="en-US" sz="2800" b="1" i="1"/>
              <a:t>regression</a:t>
            </a:r>
            <a:r>
              <a:rPr lang="en-US" sz="2800" i="1"/>
              <a:t> (continuous variables)</a:t>
            </a:r>
          </a:p>
          <a:p>
            <a:r>
              <a:rPr lang="en-US" sz="2800" b="1" i="1"/>
              <a:t>unsupervised learning</a:t>
            </a:r>
            <a:r>
              <a:rPr lang="en-US" sz="2800" i="1"/>
              <a:t> (no target vectors in the training data) also called clustering, or density estimation</a:t>
            </a:r>
          </a:p>
          <a:p>
            <a:r>
              <a:rPr lang="en-US" sz="2800" b="1" i="1"/>
              <a:t>reinforcement learning</a:t>
            </a:r>
            <a:r>
              <a:rPr lang="en-US" sz="2800" i="1"/>
              <a:t>, credit assignment, exploration, exploitation</a:t>
            </a:r>
          </a:p>
          <a:p>
            <a:r>
              <a:rPr lang="en-US" sz="2800" b="1" i="1"/>
              <a:t>overfitting, generalization</a:t>
            </a:r>
          </a:p>
        </p:txBody>
      </p:sp>
      <p:sp>
        <p:nvSpPr>
          <p:cNvPr id="4" name="Date Placeholder 3"/>
          <p:cNvSpPr>
            <a:spLocks noGrp="1"/>
          </p:cNvSpPr>
          <p:nvPr>
            <p:ph type="dt" sz="half" idx="10"/>
          </p:nvPr>
        </p:nvSpPr>
        <p:spPr/>
        <p:txBody>
          <a:bodyPr/>
          <a:lstStyle/>
          <a:p>
            <a:r>
              <a:rPr lang="en-US"/>
              <a:t>IA 5LIL0</a:t>
            </a:r>
          </a:p>
        </p:txBody>
      </p:sp>
      <p:sp>
        <p:nvSpPr>
          <p:cNvPr id="5" name="Slide Number Placeholder 4"/>
          <p:cNvSpPr>
            <a:spLocks noGrp="1"/>
          </p:cNvSpPr>
          <p:nvPr>
            <p:ph type="sldNum" sz="quarter" idx="12"/>
          </p:nvPr>
        </p:nvSpPr>
        <p:spPr/>
        <p:txBody>
          <a:bodyPr/>
          <a:lstStyle/>
          <a:p>
            <a:fld id="{57380175-9699-4BBE-9FAB-57FE2DBF8243}" type="slidenum">
              <a:rPr lang="en-US" smtClean="0"/>
              <a:pPr/>
              <a:t>28</a:t>
            </a:fld>
            <a:endParaRPr lang="en-US"/>
          </a:p>
        </p:txBody>
      </p:sp>
    </p:spTree>
    <p:extLst>
      <p:ext uri="{BB962C8B-B14F-4D97-AF65-F5344CB8AC3E}">
        <p14:creationId xmlns:p14="http://schemas.microsoft.com/office/powerpoint/2010/main" val="398776029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Recap topics</a:t>
            </a:r>
          </a:p>
        </p:txBody>
      </p:sp>
      <p:sp>
        <p:nvSpPr>
          <p:cNvPr id="5" name="Content Placeholder 4"/>
          <p:cNvSpPr>
            <a:spLocks noGrp="1"/>
          </p:cNvSpPr>
          <p:nvPr>
            <p:ph idx="1"/>
          </p:nvPr>
        </p:nvSpPr>
        <p:spPr/>
        <p:txBody>
          <a:bodyPr/>
          <a:lstStyle/>
          <a:p>
            <a:r>
              <a:rPr lang="en-US" sz="2800"/>
              <a:t>What is learning?</a:t>
            </a:r>
          </a:p>
          <a:p>
            <a:r>
              <a:rPr lang="en-US" sz="2800" b="1">
                <a:solidFill>
                  <a:schemeClr val="accent2"/>
                </a:solidFill>
              </a:rPr>
              <a:t>What is a DNN, and in particular a CNN?</a:t>
            </a:r>
          </a:p>
          <a:p>
            <a:r>
              <a:rPr lang="en-US" sz="2800"/>
              <a:t>DNN Learning principles</a:t>
            </a:r>
          </a:p>
          <a:p>
            <a:r>
              <a:rPr lang="en-US" sz="2800"/>
              <a:t>Optimization 1</a:t>
            </a:r>
          </a:p>
          <a:p>
            <a:r>
              <a:rPr lang="en-US" sz="2800"/>
              <a:t>Optimization 2</a:t>
            </a:r>
          </a:p>
          <a:p>
            <a:r>
              <a:rPr lang="en-US" sz="2800"/>
              <a:t>Optimization 3</a:t>
            </a:r>
          </a:p>
          <a:p>
            <a:r>
              <a:rPr lang="en-US" sz="2800"/>
              <a:t>Optimization 4</a:t>
            </a:r>
          </a:p>
          <a:p>
            <a:r>
              <a:rPr lang="en-US" sz="2800"/>
              <a:t>DNN Hardware support</a:t>
            </a:r>
          </a:p>
          <a:p>
            <a:r>
              <a:rPr lang="en-US" sz="2800"/>
              <a:t>NAS and DSE</a:t>
            </a:r>
          </a:p>
          <a:p>
            <a:r>
              <a:rPr lang="en-US" sz="2800"/>
              <a:t>Beyond DNNs: Neuromorphic and Bayesian networks</a:t>
            </a:r>
          </a:p>
          <a:p>
            <a:endParaRPr lang="en-US" sz="2800"/>
          </a:p>
        </p:txBody>
      </p:sp>
      <p:sp>
        <p:nvSpPr>
          <p:cNvPr id="3" name="Date Placeholder 2"/>
          <p:cNvSpPr>
            <a:spLocks noGrp="1"/>
          </p:cNvSpPr>
          <p:nvPr>
            <p:ph type="dt" sz="half" idx="10"/>
          </p:nvPr>
        </p:nvSpPr>
        <p:spPr/>
        <p:txBody>
          <a:bodyPr/>
          <a:lstStyle/>
          <a:p>
            <a:pPr>
              <a:defRPr/>
            </a:pPr>
            <a:r>
              <a:rPr lang="en-US"/>
              <a:t>IA 5LIL0</a:t>
            </a:r>
          </a:p>
        </p:txBody>
      </p:sp>
      <p:sp>
        <p:nvSpPr>
          <p:cNvPr id="4" name="Slide Number Placeholder 3"/>
          <p:cNvSpPr>
            <a:spLocks noGrp="1"/>
          </p:cNvSpPr>
          <p:nvPr>
            <p:ph type="sldNum" sz="quarter" idx="12"/>
          </p:nvPr>
        </p:nvSpPr>
        <p:spPr/>
        <p:txBody>
          <a:bodyPr/>
          <a:lstStyle/>
          <a:p>
            <a:pPr>
              <a:defRPr/>
            </a:pPr>
            <a:fld id="{0E889BEB-D9AF-400D-98BF-3532899A83FF}" type="slidenum">
              <a:rPr lang="en-US" smtClean="0"/>
              <a:pPr>
                <a:defRPr/>
              </a:pPr>
              <a:t>29</a:t>
            </a:fld>
            <a:endParaRPr lang="en-US"/>
          </a:p>
        </p:txBody>
      </p:sp>
      <p:pic>
        <p:nvPicPr>
          <p:cNvPr id="7" name="Picture 6"/>
          <p:cNvPicPr>
            <a:picLocks noChangeAspect="1"/>
          </p:cNvPicPr>
          <p:nvPr/>
        </p:nvPicPr>
        <p:blipFill>
          <a:blip r:embed="rId2"/>
          <a:stretch>
            <a:fillRect/>
          </a:stretch>
        </p:blipFill>
        <p:spPr>
          <a:xfrm>
            <a:off x="9515475" y="0"/>
            <a:ext cx="2676525" cy="2676525"/>
          </a:xfrm>
          <a:prstGeom prst="rect">
            <a:avLst/>
          </a:prstGeom>
        </p:spPr>
      </p:pic>
    </p:spTree>
    <p:extLst>
      <p:ext uri="{BB962C8B-B14F-4D97-AF65-F5344CB8AC3E}">
        <p14:creationId xmlns:p14="http://schemas.microsoft.com/office/powerpoint/2010/main" val="33269527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noProof="0" dirty="0"/>
          </a:p>
        </p:txBody>
      </p:sp>
      <p:pic>
        <p:nvPicPr>
          <p:cNvPr id="6" name="Picture 5"/>
          <p:cNvPicPr>
            <a:picLocks noChangeAspect="1"/>
          </p:cNvPicPr>
          <p:nvPr/>
        </p:nvPicPr>
        <p:blipFill>
          <a:blip r:embed="rId2"/>
          <a:stretch>
            <a:fillRect/>
          </a:stretch>
        </p:blipFill>
        <p:spPr>
          <a:xfrm>
            <a:off x="25159" y="-908"/>
            <a:ext cx="12166841" cy="6850135"/>
          </a:xfrm>
          <a:prstGeom prst="rect">
            <a:avLst/>
          </a:prstGeom>
        </p:spPr>
      </p:pic>
      <p:sp>
        <p:nvSpPr>
          <p:cNvPr id="7" name="Title 1"/>
          <p:cNvSpPr txBox="1">
            <a:spLocks/>
          </p:cNvSpPr>
          <p:nvPr/>
        </p:nvSpPr>
        <p:spPr>
          <a:xfrm rot="20124362">
            <a:off x="878630" y="3225524"/>
            <a:ext cx="10972800" cy="850106"/>
          </a:xfrm>
          <a:prstGeom prst="rect">
            <a:avLst/>
          </a:prstGeom>
          <a:solidFill>
            <a:srgbClr val="FFFF00"/>
          </a:solidFill>
        </p:spPr>
        <p:txBody>
          <a:bodyPr vert="horz" lIns="91440" tIns="45720" rIns="91440" bIns="45720" rtlCol="0" anchor="ctr">
            <a:normAutofit/>
          </a:bodyPr>
          <a:lstStyle>
            <a:lvl1pPr algn="l" defTabSz="914400" rtl="0" eaLnBrk="1" latinLnBrk="0" hangingPunct="1">
              <a:spcBef>
                <a:spcPct val="0"/>
              </a:spcBef>
              <a:buNone/>
              <a:defRPr sz="4000" kern="1200">
                <a:solidFill>
                  <a:srgbClr val="0000FF"/>
                </a:solidFill>
                <a:latin typeface="+mj-lt"/>
                <a:ea typeface="+mj-ea"/>
                <a:cs typeface="+mj-cs"/>
              </a:defRPr>
            </a:lvl1pPr>
          </a:lstStyle>
          <a:p>
            <a:r>
              <a:rPr lang="en-US" dirty="0"/>
              <a:t>ImageNet challenge: 10M images, 10000 classes</a:t>
            </a:r>
          </a:p>
        </p:txBody>
      </p:sp>
      <p:sp>
        <p:nvSpPr>
          <p:cNvPr id="2" name="Slide Number Placeholder 1"/>
          <p:cNvSpPr>
            <a:spLocks noGrp="1"/>
          </p:cNvSpPr>
          <p:nvPr>
            <p:ph type="sldNum" sz="quarter" idx="4294967295"/>
          </p:nvPr>
        </p:nvSpPr>
        <p:spPr>
          <a:xfrm>
            <a:off x="9448800" y="6564883"/>
            <a:ext cx="2743200" cy="293117"/>
          </a:xfrm>
          <a:prstGeom prst="rect">
            <a:avLst/>
          </a:prstGeom>
        </p:spPr>
        <p:txBody>
          <a:bodyPr/>
          <a:lstStyle/>
          <a:p>
            <a:fld id="{84A49FD5-3C98-40B3-9857-C31556F9EF89}" type="slidenum">
              <a:rPr lang="en-US" smtClean="0"/>
              <a:pPr/>
              <a:t>3</a:t>
            </a:fld>
            <a:endParaRPr lang="en-US" dirty="0"/>
          </a:p>
        </p:txBody>
      </p:sp>
      <p:sp>
        <p:nvSpPr>
          <p:cNvPr id="3" name="Date Placeholder 2"/>
          <p:cNvSpPr>
            <a:spLocks noGrp="1"/>
          </p:cNvSpPr>
          <p:nvPr>
            <p:ph type="dt" sz="half" idx="10"/>
          </p:nvPr>
        </p:nvSpPr>
        <p:spPr/>
        <p:txBody>
          <a:bodyPr/>
          <a:lstStyle/>
          <a:p>
            <a:pPr>
              <a:defRPr/>
            </a:pPr>
            <a:r>
              <a:rPr lang="en-US"/>
              <a:t>IA 5LIL0</a:t>
            </a:r>
          </a:p>
        </p:txBody>
      </p:sp>
    </p:spTree>
    <p:extLst>
      <p:ext uri="{BB962C8B-B14F-4D97-AF65-F5344CB8AC3E}">
        <p14:creationId xmlns:p14="http://schemas.microsoft.com/office/powerpoint/2010/main" val="272260850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sz="half" idx="2"/>
          </p:nvPr>
        </p:nvSpPr>
        <p:spPr>
          <a:xfrm>
            <a:off x="5486400" y="1219200"/>
            <a:ext cx="6705600" cy="5257800"/>
          </a:xfrm>
        </p:spPr>
        <p:txBody>
          <a:bodyPr/>
          <a:lstStyle/>
          <a:p>
            <a:r>
              <a:rPr lang="en-US"/>
              <a:t>The basic computational unit of the brain is a </a:t>
            </a:r>
            <a:r>
              <a:rPr lang="en-US" b="1"/>
              <a:t>neuron</a:t>
            </a:r>
          </a:p>
          <a:p>
            <a:pPr lvl="1"/>
            <a:r>
              <a:rPr lang="en-US"/>
              <a:t>about 80 Billion neurons in our brain</a:t>
            </a:r>
          </a:p>
          <a:p>
            <a:pPr lvl="1"/>
            <a:r>
              <a:rPr lang="en-US"/>
              <a:t>Neurons are connected with nearly </a:t>
            </a:r>
            <a:r>
              <a:rPr lang="en-US" b="1"/>
              <a:t>10</a:t>
            </a:r>
            <a:r>
              <a:rPr lang="en-US" b="1" baseline="30000"/>
              <a:t>14</a:t>
            </a:r>
            <a:r>
              <a:rPr lang="en-US" b="1"/>
              <a:t> – 10</a:t>
            </a:r>
            <a:r>
              <a:rPr lang="en-US" b="1" baseline="30000"/>
              <a:t>15</a:t>
            </a:r>
            <a:r>
              <a:rPr lang="en-US" b="1"/>
              <a:t> synapses</a:t>
            </a:r>
          </a:p>
          <a:p>
            <a:pPr lvl="1"/>
            <a:r>
              <a:rPr lang="en-US"/>
              <a:t>Neurons receive input signals from </a:t>
            </a:r>
            <a:r>
              <a:rPr lang="en-US" b="1"/>
              <a:t>dendrites </a:t>
            </a:r>
            <a:r>
              <a:rPr lang="en-US"/>
              <a:t>and produce output signal along </a:t>
            </a:r>
            <a:r>
              <a:rPr lang="en-US" b="1"/>
              <a:t>axon</a:t>
            </a:r>
            <a:r>
              <a:rPr lang="en-US"/>
              <a:t>, which interact with the dendrites of other neurons via </a:t>
            </a:r>
            <a:r>
              <a:rPr lang="en-US" b="1"/>
              <a:t>synaptic weights</a:t>
            </a:r>
          </a:p>
          <a:p>
            <a:r>
              <a:rPr lang="en-US"/>
              <a:t>Synaptic </a:t>
            </a:r>
            <a:r>
              <a:rPr lang="en-US" b="1"/>
              <a:t>weights</a:t>
            </a:r>
            <a:r>
              <a:rPr lang="en-US"/>
              <a:t> – learnable &amp; control influence strength</a:t>
            </a:r>
          </a:p>
        </p:txBody>
      </p:sp>
      <p:sp>
        <p:nvSpPr>
          <p:cNvPr id="4" name="Date Placeholder 3"/>
          <p:cNvSpPr>
            <a:spLocks noGrp="1"/>
          </p:cNvSpPr>
          <p:nvPr>
            <p:ph type="dt" sz="half" idx="10"/>
          </p:nvPr>
        </p:nvSpPr>
        <p:spPr/>
        <p:txBody>
          <a:bodyPr/>
          <a:lstStyle/>
          <a:p>
            <a:pPr>
              <a:defRPr/>
            </a:pPr>
            <a:r>
              <a:rPr lang="en-US"/>
              <a:t>IA 5LIL0</a:t>
            </a:r>
          </a:p>
        </p:txBody>
      </p:sp>
      <p:sp>
        <p:nvSpPr>
          <p:cNvPr id="5" name="Slide Number Placeholder 4"/>
          <p:cNvSpPr>
            <a:spLocks noGrp="1"/>
          </p:cNvSpPr>
          <p:nvPr>
            <p:ph type="sldNum" sz="quarter" idx="12"/>
          </p:nvPr>
        </p:nvSpPr>
        <p:spPr/>
        <p:txBody>
          <a:bodyPr/>
          <a:lstStyle/>
          <a:p>
            <a:pPr>
              <a:defRPr/>
            </a:pPr>
            <a:fld id="{57380175-9699-4BBE-9FAB-57FE2DBF8243}" type="slidenum">
              <a:rPr lang="en-US" smtClean="0"/>
              <a:pPr>
                <a:defRPr/>
              </a:pPr>
              <a:t>30</a:t>
            </a:fld>
            <a:endParaRPr lang="en-US"/>
          </a:p>
        </p:txBody>
      </p:sp>
      <p:sp>
        <p:nvSpPr>
          <p:cNvPr id="8" name="Title 7"/>
          <p:cNvSpPr>
            <a:spLocks noGrp="1"/>
          </p:cNvSpPr>
          <p:nvPr>
            <p:ph type="title"/>
          </p:nvPr>
        </p:nvSpPr>
        <p:spPr/>
        <p:txBody>
          <a:bodyPr/>
          <a:lstStyle/>
          <a:p>
            <a:r>
              <a:rPr lang="nl-NL"/>
              <a:t>Our Brain</a:t>
            </a:r>
            <a:endParaRPr lang="en-US"/>
          </a:p>
        </p:txBody>
      </p:sp>
      <p:pic>
        <p:nvPicPr>
          <p:cNvPr id="10" name="Picture 9"/>
          <p:cNvPicPr>
            <a:picLocks noChangeAspect="1"/>
          </p:cNvPicPr>
          <p:nvPr/>
        </p:nvPicPr>
        <p:blipFill>
          <a:blip r:embed="rId2"/>
          <a:stretch>
            <a:fillRect/>
          </a:stretch>
        </p:blipFill>
        <p:spPr>
          <a:xfrm>
            <a:off x="228600" y="1447800"/>
            <a:ext cx="5599822" cy="2819400"/>
          </a:xfrm>
          <a:prstGeom prst="rect">
            <a:avLst/>
          </a:prstGeom>
        </p:spPr>
      </p:pic>
    </p:spTree>
    <p:extLst>
      <p:ext uri="{BB962C8B-B14F-4D97-AF65-F5344CB8AC3E}">
        <p14:creationId xmlns:p14="http://schemas.microsoft.com/office/powerpoint/2010/main" val="52776004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Artificial Neuron</a:t>
            </a:r>
            <a:endParaRPr lang="en-US"/>
          </a:p>
        </p:txBody>
      </p:sp>
      <p:sp>
        <p:nvSpPr>
          <p:cNvPr id="5" name="Date Placeholder 4"/>
          <p:cNvSpPr>
            <a:spLocks noGrp="1"/>
          </p:cNvSpPr>
          <p:nvPr>
            <p:ph type="dt" sz="half" idx="10"/>
          </p:nvPr>
        </p:nvSpPr>
        <p:spPr/>
        <p:txBody>
          <a:bodyPr/>
          <a:lstStyle/>
          <a:p>
            <a:pPr>
              <a:defRPr/>
            </a:pPr>
            <a:r>
              <a:rPr lang="en-US"/>
              <a:t>IA 5LIL0</a:t>
            </a:r>
          </a:p>
        </p:txBody>
      </p:sp>
      <p:sp>
        <p:nvSpPr>
          <p:cNvPr id="6" name="Slide Number Placeholder 5"/>
          <p:cNvSpPr>
            <a:spLocks noGrp="1"/>
          </p:cNvSpPr>
          <p:nvPr>
            <p:ph type="sldNum" sz="quarter" idx="12"/>
          </p:nvPr>
        </p:nvSpPr>
        <p:spPr/>
        <p:txBody>
          <a:bodyPr/>
          <a:lstStyle/>
          <a:p>
            <a:pPr>
              <a:defRPr/>
            </a:pPr>
            <a:fld id="{B0E76074-5F4F-4F2A-A539-4D61854B0527}" type="slidenum">
              <a:rPr lang="en-US" smtClean="0"/>
              <a:pPr>
                <a:defRPr/>
              </a:pPr>
              <a:t>31</a:t>
            </a:fld>
            <a:endParaRPr lang="en-US"/>
          </a:p>
        </p:txBody>
      </p:sp>
      <p:pic>
        <p:nvPicPr>
          <p:cNvPr id="7" name="Picture 6"/>
          <p:cNvPicPr>
            <a:picLocks noChangeAspect="1"/>
          </p:cNvPicPr>
          <p:nvPr/>
        </p:nvPicPr>
        <p:blipFill>
          <a:blip r:embed="rId2"/>
          <a:stretch>
            <a:fillRect/>
          </a:stretch>
        </p:blipFill>
        <p:spPr>
          <a:xfrm>
            <a:off x="1276350" y="1199020"/>
            <a:ext cx="8934450" cy="5168442"/>
          </a:xfrm>
          <a:prstGeom prst="rect">
            <a:avLst/>
          </a:prstGeom>
        </p:spPr>
      </p:pic>
    </p:spTree>
    <p:extLst>
      <p:ext uri="{BB962C8B-B14F-4D97-AF65-F5344CB8AC3E}">
        <p14:creationId xmlns:p14="http://schemas.microsoft.com/office/powerpoint/2010/main" val="4674520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DNN structure</a:t>
            </a:r>
            <a:endParaRPr lang="en-US"/>
          </a:p>
        </p:txBody>
      </p:sp>
      <p:sp>
        <p:nvSpPr>
          <p:cNvPr id="3" name="Date Placeholder 2"/>
          <p:cNvSpPr>
            <a:spLocks noGrp="1"/>
          </p:cNvSpPr>
          <p:nvPr>
            <p:ph type="dt" sz="half" idx="10"/>
          </p:nvPr>
        </p:nvSpPr>
        <p:spPr/>
        <p:txBody>
          <a:bodyPr/>
          <a:lstStyle/>
          <a:p>
            <a:pPr>
              <a:defRPr/>
            </a:pPr>
            <a:r>
              <a:rPr lang="en-US"/>
              <a:t>IA 5LIL0</a:t>
            </a:r>
          </a:p>
        </p:txBody>
      </p:sp>
      <p:sp>
        <p:nvSpPr>
          <p:cNvPr id="4" name="Slide Number Placeholder 3"/>
          <p:cNvSpPr>
            <a:spLocks noGrp="1"/>
          </p:cNvSpPr>
          <p:nvPr>
            <p:ph type="sldNum" sz="quarter" idx="12"/>
          </p:nvPr>
        </p:nvSpPr>
        <p:spPr/>
        <p:txBody>
          <a:bodyPr/>
          <a:lstStyle/>
          <a:p>
            <a:pPr>
              <a:defRPr/>
            </a:pPr>
            <a:fld id="{0E889BEB-D9AF-400D-98BF-3532899A83FF}" type="slidenum">
              <a:rPr lang="en-US" smtClean="0"/>
              <a:pPr>
                <a:defRPr/>
              </a:pPr>
              <a:t>32</a:t>
            </a:fld>
            <a:endParaRPr lang="en-US"/>
          </a:p>
        </p:txBody>
      </p:sp>
      <p:pic>
        <p:nvPicPr>
          <p:cNvPr id="5" name="Picture 4"/>
          <p:cNvPicPr>
            <a:picLocks noChangeAspect="1"/>
          </p:cNvPicPr>
          <p:nvPr/>
        </p:nvPicPr>
        <p:blipFill>
          <a:blip r:embed="rId2"/>
          <a:stretch>
            <a:fillRect/>
          </a:stretch>
        </p:blipFill>
        <p:spPr>
          <a:xfrm>
            <a:off x="98892" y="1462086"/>
            <a:ext cx="11961141" cy="5167313"/>
          </a:xfrm>
          <a:prstGeom prst="rect">
            <a:avLst/>
          </a:prstGeom>
        </p:spPr>
      </p:pic>
    </p:spTree>
    <p:extLst>
      <p:ext uri="{BB962C8B-B14F-4D97-AF65-F5344CB8AC3E}">
        <p14:creationId xmlns:p14="http://schemas.microsoft.com/office/powerpoint/2010/main" val="202492509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nl-NL"/>
              <a:t>A (small) CNN for traffic sign recognition</a:t>
            </a:r>
            <a:endParaRPr lang="en-US"/>
          </a:p>
        </p:txBody>
      </p:sp>
      <p:sp>
        <p:nvSpPr>
          <p:cNvPr id="4" name="Date Placeholder 3"/>
          <p:cNvSpPr>
            <a:spLocks noGrp="1"/>
          </p:cNvSpPr>
          <p:nvPr>
            <p:ph type="dt" sz="half" idx="10"/>
          </p:nvPr>
        </p:nvSpPr>
        <p:spPr/>
        <p:txBody>
          <a:bodyPr/>
          <a:lstStyle/>
          <a:p>
            <a:pPr>
              <a:defRPr/>
            </a:pPr>
            <a:r>
              <a:rPr lang="en-US"/>
              <a:t>IA 5LIL0</a:t>
            </a:r>
          </a:p>
        </p:txBody>
      </p:sp>
      <p:sp>
        <p:nvSpPr>
          <p:cNvPr id="5" name="Slide Number Placeholder 4"/>
          <p:cNvSpPr>
            <a:spLocks noGrp="1"/>
          </p:cNvSpPr>
          <p:nvPr>
            <p:ph type="sldNum" sz="quarter" idx="12"/>
          </p:nvPr>
        </p:nvSpPr>
        <p:spPr/>
        <p:txBody>
          <a:bodyPr/>
          <a:lstStyle/>
          <a:p>
            <a:pPr>
              <a:defRPr/>
            </a:pPr>
            <a:fld id="{57380175-9699-4BBE-9FAB-57FE2DBF8243}" type="slidenum">
              <a:rPr lang="en-US" smtClean="0"/>
              <a:pPr>
                <a:defRPr/>
              </a:pPr>
              <a:t>33</a:t>
            </a:fld>
            <a:endParaRPr lang="en-US"/>
          </a:p>
        </p:txBody>
      </p:sp>
      <p:pic>
        <p:nvPicPr>
          <p:cNvPr id="7" name="Content Placeholder 7">
            <a:extLst>
              <a:ext uri="{FF2B5EF4-FFF2-40B4-BE49-F238E27FC236}">
                <a16:creationId xmlns:a16="http://schemas.microsoft.com/office/drawing/2014/main" id="{0AD6155C-7B8D-43E5-961B-CA3DF9BCA158}"/>
              </a:ext>
            </a:extLst>
          </p:cNvPr>
          <p:cNvPicPr>
            <a:picLocks noChangeAspect="1"/>
          </p:cNvPicPr>
          <p:nvPr/>
        </p:nvPicPr>
        <p:blipFill>
          <a:blip r:embed="rId2"/>
          <a:stretch>
            <a:fillRect/>
          </a:stretch>
        </p:blipFill>
        <p:spPr bwMode="auto">
          <a:xfrm>
            <a:off x="228600" y="1524000"/>
            <a:ext cx="11689590" cy="3505200"/>
          </a:xfrm>
          <a:prstGeom prst="rect">
            <a:avLst/>
          </a:prstGeom>
          <a:noFill/>
          <a:ln w="9525">
            <a:noFill/>
            <a:miter lim="800000"/>
            <a:headEnd/>
            <a:tailEnd/>
          </a:ln>
        </p:spPr>
      </p:pic>
    </p:spTree>
    <p:extLst>
      <p:ext uri="{BB962C8B-B14F-4D97-AF65-F5344CB8AC3E}">
        <p14:creationId xmlns:p14="http://schemas.microsoft.com/office/powerpoint/2010/main" val="242594277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0200" y="228600"/>
            <a:ext cx="11404600" cy="914400"/>
          </a:xfrm>
        </p:spPr>
        <p:txBody>
          <a:bodyPr/>
          <a:lstStyle/>
          <a:p>
            <a:r>
              <a:rPr lang="nl-NL"/>
              <a:t>Convolution in CNNs</a:t>
            </a:r>
            <a:endParaRPr lang="en-US"/>
          </a:p>
        </p:txBody>
      </p:sp>
      <p:sp>
        <p:nvSpPr>
          <p:cNvPr id="6" name="Content Placeholder 5"/>
          <p:cNvSpPr>
            <a:spLocks noGrp="1"/>
          </p:cNvSpPr>
          <p:nvPr>
            <p:ph idx="1"/>
          </p:nvPr>
        </p:nvSpPr>
        <p:spPr>
          <a:xfrm>
            <a:off x="8839200" y="1295400"/>
            <a:ext cx="3276600" cy="5181600"/>
          </a:xfrm>
        </p:spPr>
        <p:txBody>
          <a:bodyPr/>
          <a:lstStyle/>
          <a:p>
            <a:r>
              <a:rPr lang="nl-NL"/>
              <a:t>N = batch size</a:t>
            </a:r>
          </a:p>
          <a:p>
            <a:r>
              <a:rPr lang="nl-NL"/>
              <a:t>C input feature maps of size HxW</a:t>
            </a:r>
          </a:p>
          <a:p>
            <a:r>
              <a:rPr lang="nl-NL"/>
              <a:t>M output feature maps of size ExF</a:t>
            </a:r>
          </a:p>
          <a:p>
            <a:r>
              <a:rPr lang="nl-NL"/>
              <a:t>M filters of size RxS</a:t>
            </a:r>
          </a:p>
          <a:p>
            <a:endParaRPr lang="en-US"/>
          </a:p>
        </p:txBody>
      </p:sp>
      <p:sp>
        <p:nvSpPr>
          <p:cNvPr id="3" name="Date Placeholder 2"/>
          <p:cNvSpPr>
            <a:spLocks noGrp="1"/>
          </p:cNvSpPr>
          <p:nvPr>
            <p:ph type="dt" sz="half" idx="10"/>
          </p:nvPr>
        </p:nvSpPr>
        <p:spPr/>
        <p:txBody>
          <a:bodyPr/>
          <a:lstStyle/>
          <a:p>
            <a:pPr>
              <a:defRPr/>
            </a:pPr>
            <a:r>
              <a:rPr lang="en-US"/>
              <a:t>IA 5LIL0</a:t>
            </a:r>
          </a:p>
        </p:txBody>
      </p:sp>
      <p:sp>
        <p:nvSpPr>
          <p:cNvPr id="4" name="Slide Number Placeholder 3"/>
          <p:cNvSpPr>
            <a:spLocks noGrp="1"/>
          </p:cNvSpPr>
          <p:nvPr>
            <p:ph type="sldNum" sz="quarter" idx="12"/>
          </p:nvPr>
        </p:nvSpPr>
        <p:spPr/>
        <p:txBody>
          <a:bodyPr/>
          <a:lstStyle/>
          <a:p>
            <a:pPr>
              <a:defRPr/>
            </a:pPr>
            <a:fld id="{0E889BEB-D9AF-400D-98BF-3532899A83FF}" type="slidenum">
              <a:rPr lang="en-US" smtClean="0"/>
              <a:pPr>
                <a:defRPr/>
              </a:pPr>
              <a:t>34</a:t>
            </a:fld>
            <a:endParaRPr lang="en-US"/>
          </a:p>
        </p:txBody>
      </p:sp>
      <p:pic>
        <p:nvPicPr>
          <p:cNvPr id="5" name="Picture 4"/>
          <p:cNvPicPr>
            <a:picLocks noChangeAspect="1"/>
          </p:cNvPicPr>
          <p:nvPr/>
        </p:nvPicPr>
        <p:blipFill>
          <a:blip r:embed="rId2"/>
          <a:stretch>
            <a:fillRect/>
          </a:stretch>
        </p:blipFill>
        <p:spPr>
          <a:xfrm>
            <a:off x="381000" y="1072227"/>
            <a:ext cx="8143875" cy="5785773"/>
          </a:xfrm>
          <a:prstGeom prst="rect">
            <a:avLst/>
          </a:prstGeom>
        </p:spPr>
      </p:pic>
    </p:spTree>
    <p:extLst>
      <p:ext uri="{BB962C8B-B14F-4D97-AF65-F5344CB8AC3E}">
        <p14:creationId xmlns:p14="http://schemas.microsoft.com/office/powerpoint/2010/main" val="329540406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Convolution equations</a:t>
            </a:r>
            <a:endParaRPr lang="en-US"/>
          </a:p>
        </p:txBody>
      </p:sp>
      <p:sp>
        <p:nvSpPr>
          <p:cNvPr id="3" name="Content Placeholder 2"/>
          <p:cNvSpPr>
            <a:spLocks noGrp="1"/>
          </p:cNvSpPr>
          <p:nvPr>
            <p:ph idx="1"/>
          </p:nvPr>
        </p:nvSpPr>
        <p:spPr>
          <a:xfrm>
            <a:off x="9296400" y="1295400"/>
            <a:ext cx="2667000" cy="5181600"/>
          </a:xfrm>
          <a:solidFill>
            <a:srgbClr val="FFFFCC"/>
          </a:solidFill>
        </p:spPr>
        <p:txBody>
          <a:bodyPr/>
          <a:lstStyle/>
          <a:p>
            <a:r>
              <a:rPr lang="nl-NL" sz="2800"/>
              <a:t>U = stride</a:t>
            </a:r>
          </a:p>
          <a:p>
            <a:r>
              <a:rPr lang="nl-NL" sz="2800"/>
              <a:t>B = bias vector</a:t>
            </a:r>
          </a:p>
          <a:p>
            <a:endParaRPr lang="nl-NL" sz="2800"/>
          </a:p>
          <a:p>
            <a:r>
              <a:rPr lang="nl-NL" sz="2800"/>
              <a:t>Note: </a:t>
            </a:r>
            <a:r>
              <a:rPr lang="nl-NL" sz="2800">
                <a:solidFill>
                  <a:schemeClr val="accent2"/>
                </a:solidFill>
              </a:rPr>
              <a:t>W has 4-dimensions</a:t>
            </a:r>
          </a:p>
          <a:p>
            <a:pPr lvl="1"/>
            <a:r>
              <a:rPr lang="nl-NL" sz="2400"/>
              <a:t>i,j for kernel</a:t>
            </a:r>
          </a:p>
          <a:p>
            <a:pPr lvl="1"/>
            <a:r>
              <a:rPr lang="nl-NL" sz="2400"/>
              <a:t>k for input feature maps</a:t>
            </a:r>
          </a:p>
          <a:p>
            <a:pPr lvl="1"/>
            <a:r>
              <a:rPr lang="nl-NL" sz="2400"/>
              <a:t>u for output feature maps</a:t>
            </a:r>
          </a:p>
          <a:p>
            <a:pPr lvl="1"/>
            <a:endParaRPr lang="en-US" sz="2400"/>
          </a:p>
        </p:txBody>
      </p:sp>
      <p:sp>
        <p:nvSpPr>
          <p:cNvPr id="4" name="Date Placeholder 3"/>
          <p:cNvSpPr>
            <a:spLocks noGrp="1"/>
          </p:cNvSpPr>
          <p:nvPr>
            <p:ph type="dt" sz="half" idx="10"/>
          </p:nvPr>
        </p:nvSpPr>
        <p:spPr/>
        <p:txBody>
          <a:bodyPr/>
          <a:lstStyle/>
          <a:p>
            <a:pPr>
              <a:defRPr/>
            </a:pPr>
            <a:r>
              <a:rPr lang="en-US"/>
              <a:t>IA 5LIL0</a:t>
            </a:r>
          </a:p>
        </p:txBody>
      </p:sp>
      <p:sp>
        <p:nvSpPr>
          <p:cNvPr id="5" name="Slide Number Placeholder 4"/>
          <p:cNvSpPr>
            <a:spLocks noGrp="1"/>
          </p:cNvSpPr>
          <p:nvPr>
            <p:ph type="sldNum" sz="quarter" idx="12"/>
          </p:nvPr>
        </p:nvSpPr>
        <p:spPr/>
        <p:txBody>
          <a:bodyPr/>
          <a:lstStyle/>
          <a:p>
            <a:pPr>
              <a:defRPr/>
            </a:pPr>
            <a:fld id="{57380175-9699-4BBE-9FAB-57FE2DBF8243}" type="slidenum">
              <a:rPr lang="en-US" smtClean="0"/>
              <a:pPr>
                <a:defRPr/>
              </a:pPr>
              <a:t>35</a:t>
            </a:fld>
            <a:endParaRPr lang="en-US"/>
          </a:p>
        </p:txBody>
      </p:sp>
      <p:pic>
        <p:nvPicPr>
          <p:cNvPr id="6" name="Picture 5"/>
          <p:cNvPicPr>
            <a:picLocks noChangeAspect="1"/>
          </p:cNvPicPr>
          <p:nvPr/>
        </p:nvPicPr>
        <p:blipFill>
          <a:blip r:embed="rId2"/>
          <a:stretch>
            <a:fillRect/>
          </a:stretch>
        </p:blipFill>
        <p:spPr>
          <a:xfrm>
            <a:off x="152400" y="1752600"/>
            <a:ext cx="9010650" cy="1666875"/>
          </a:xfrm>
          <a:prstGeom prst="rect">
            <a:avLst/>
          </a:prstGeom>
        </p:spPr>
      </p:pic>
      <p:pic>
        <p:nvPicPr>
          <p:cNvPr id="7" name="Picture 6"/>
          <p:cNvPicPr>
            <a:picLocks noChangeAspect="1"/>
          </p:cNvPicPr>
          <p:nvPr/>
        </p:nvPicPr>
        <p:blipFill>
          <a:blip r:embed="rId3"/>
          <a:stretch>
            <a:fillRect/>
          </a:stretch>
        </p:blipFill>
        <p:spPr>
          <a:xfrm>
            <a:off x="762000" y="3733800"/>
            <a:ext cx="7029450" cy="571500"/>
          </a:xfrm>
          <a:prstGeom prst="rect">
            <a:avLst/>
          </a:prstGeom>
        </p:spPr>
      </p:pic>
      <p:pic>
        <p:nvPicPr>
          <p:cNvPr id="8" name="Picture 7"/>
          <p:cNvPicPr>
            <a:picLocks noChangeAspect="1"/>
          </p:cNvPicPr>
          <p:nvPr/>
        </p:nvPicPr>
        <p:blipFill>
          <a:blip r:embed="rId4"/>
          <a:stretch>
            <a:fillRect/>
          </a:stretch>
        </p:blipFill>
        <p:spPr>
          <a:xfrm>
            <a:off x="685800" y="4572000"/>
            <a:ext cx="7115175" cy="504825"/>
          </a:xfrm>
          <a:prstGeom prst="rect">
            <a:avLst/>
          </a:prstGeom>
        </p:spPr>
      </p:pic>
    </p:spTree>
    <p:extLst>
      <p:ext uri="{BB962C8B-B14F-4D97-AF65-F5344CB8AC3E}">
        <p14:creationId xmlns:p14="http://schemas.microsoft.com/office/powerpoint/2010/main" val="217738383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Convolution code</a:t>
            </a:r>
            <a:endParaRPr lang="en-US"/>
          </a:p>
        </p:txBody>
      </p:sp>
      <p:sp>
        <p:nvSpPr>
          <p:cNvPr id="4" name="Date Placeholder 3"/>
          <p:cNvSpPr>
            <a:spLocks noGrp="1"/>
          </p:cNvSpPr>
          <p:nvPr>
            <p:ph type="dt" sz="half" idx="10"/>
          </p:nvPr>
        </p:nvSpPr>
        <p:spPr/>
        <p:txBody>
          <a:bodyPr/>
          <a:lstStyle/>
          <a:p>
            <a:pPr>
              <a:defRPr/>
            </a:pPr>
            <a:r>
              <a:rPr lang="en-US"/>
              <a:t>IA 5LIL0</a:t>
            </a:r>
          </a:p>
        </p:txBody>
      </p:sp>
      <p:sp>
        <p:nvSpPr>
          <p:cNvPr id="5" name="Slide Number Placeholder 4"/>
          <p:cNvSpPr>
            <a:spLocks noGrp="1"/>
          </p:cNvSpPr>
          <p:nvPr>
            <p:ph type="sldNum" sz="quarter" idx="12"/>
          </p:nvPr>
        </p:nvSpPr>
        <p:spPr/>
        <p:txBody>
          <a:bodyPr/>
          <a:lstStyle/>
          <a:p>
            <a:pPr>
              <a:defRPr/>
            </a:pPr>
            <a:fld id="{57380175-9699-4BBE-9FAB-57FE2DBF8243}" type="slidenum">
              <a:rPr lang="en-US" smtClean="0"/>
              <a:pPr>
                <a:defRPr/>
              </a:pPr>
              <a:t>36</a:t>
            </a:fld>
            <a:endParaRPr lang="en-US"/>
          </a:p>
        </p:txBody>
      </p:sp>
      <p:pic>
        <p:nvPicPr>
          <p:cNvPr id="6" name="Picture 5"/>
          <p:cNvPicPr>
            <a:picLocks noChangeAspect="1"/>
          </p:cNvPicPr>
          <p:nvPr/>
        </p:nvPicPr>
        <p:blipFill>
          <a:blip r:embed="rId2"/>
          <a:stretch>
            <a:fillRect/>
          </a:stretch>
        </p:blipFill>
        <p:spPr>
          <a:xfrm>
            <a:off x="457199" y="1066800"/>
            <a:ext cx="11223347" cy="5791200"/>
          </a:xfrm>
          <a:prstGeom prst="rect">
            <a:avLst/>
          </a:prstGeom>
        </p:spPr>
      </p:pic>
    </p:spTree>
    <p:extLst>
      <p:ext uri="{BB962C8B-B14F-4D97-AF65-F5344CB8AC3E}">
        <p14:creationId xmlns:p14="http://schemas.microsoft.com/office/powerpoint/2010/main" val="92417856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Activation functions: traditional</a:t>
            </a:r>
            <a:endParaRPr lang="en-US"/>
          </a:p>
        </p:txBody>
      </p:sp>
      <p:sp>
        <p:nvSpPr>
          <p:cNvPr id="3" name="Date Placeholder 2"/>
          <p:cNvSpPr>
            <a:spLocks noGrp="1"/>
          </p:cNvSpPr>
          <p:nvPr>
            <p:ph type="dt" sz="half" idx="10"/>
          </p:nvPr>
        </p:nvSpPr>
        <p:spPr/>
        <p:txBody>
          <a:bodyPr/>
          <a:lstStyle/>
          <a:p>
            <a:pPr>
              <a:defRPr/>
            </a:pPr>
            <a:r>
              <a:rPr lang="en-US"/>
              <a:t>IA 5LIL0</a:t>
            </a:r>
          </a:p>
        </p:txBody>
      </p:sp>
      <p:sp>
        <p:nvSpPr>
          <p:cNvPr id="4" name="Slide Number Placeholder 3"/>
          <p:cNvSpPr>
            <a:spLocks noGrp="1"/>
          </p:cNvSpPr>
          <p:nvPr>
            <p:ph type="sldNum" sz="quarter" idx="12"/>
          </p:nvPr>
        </p:nvSpPr>
        <p:spPr/>
        <p:txBody>
          <a:bodyPr/>
          <a:lstStyle/>
          <a:p>
            <a:pPr>
              <a:defRPr/>
            </a:pPr>
            <a:fld id="{0E889BEB-D9AF-400D-98BF-3532899A83FF}" type="slidenum">
              <a:rPr lang="en-US" smtClean="0"/>
              <a:pPr>
                <a:defRPr/>
              </a:pPr>
              <a:t>37</a:t>
            </a:fld>
            <a:endParaRPr lang="en-US"/>
          </a:p>
        </p:txBody>
      </p:sp>
      <p:pic>
        <p:nvPicPr>
          <p:cNvPr id="5" name="Picture 4"/>
          <p:cNvPicPr>
            <a:picLocks noChangeAspect="1"/>
          </p:cNvPicPr>
          <p:nvPr/>
        </p:nvPicPr>
        <p:blipFill>
          <a:blip r:embed="rId2"/>
          <a:stretch>
            <a:fillRect/>
          </a:stretch>
        </p:blipFill>
        <p:spPr>
          <a:xfrm>
            <a:off x="1295401" y="1606280"/>
            <a:ext cx="7772400" cy="4670695"/>
          </a:xfrm>
          <a:prstGeom prst="rect">
            <a:avLst/>
          </a:prstGeom>
        </p:spPr>
      </p:pic>
    </p:spTree>
    <p:extLst>
      <p:ext uri="{BB962C8B-B14F-4D97-AF65-F5344CB8AC3E}">
        <p14:creationId xmlns:p14="http://schemas.microsoft.com/office/powerpoint/2010/main" val="240731980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Activation functions: modern</a:t>
            </a:r>
            <a:endParaRPr lang="en-US"/>
          </a:p>
        </p:txBody>
      </p:sp>
      <p:sp>
        <p:nvSpPr>
          <p:cNvPr id="3" name="Date Placeholder 2"/>
          <p:cNvSpPr>
            <a:spLocks noGrp="1"/>
          </p:cNvSpPr>
          <p:nvPr>
            <p:ph type="dt" sz="half" idx="10"/>
          </p:nvPr>
        </p:nvSpPr>
        <p:spPr/>
        <p:txBody>
          <a:bodyPr/>
          <a:lstStyle/>
          <a:p>
            <a:pPr>
              <a:defRPr/>
            </a:pPr>
            <a:r>
              <a:rPr lang="en-US"/>
              <a:t>IA 5LIL0</a:t>
            </a:r>
          </a:p>
        </p:txBody>
      </p:sp>
      <p:sp>
        <p:nvSpPr>
          <p:cNvPr id="4" name="Slide Number Placeholder 3"/>
          <p:cNvSpPr>
            <a:spLocks noGrp="1"/>
          </p:cNvSpPr>
          <p:nvPr>
            <p:ph type="sldNum" sz="quarter" idx="12"/>
          </p:nvPr>
        </p:nvSpPr>
        <p:spPr/>
        <p:txBody>
          <a:bodyPr/>
          <a:lstStyle/>
          <a:p>
            <a:pPr>
              <a:defRPr/>
            </a:pPr>
            <a:fld id="{0E889BEB-D9AF-400D-98BF-3532899A83FF}" type="slidenum">
              <a:rPr lang="en-US" smtClean="0"/>
              <a:pPr>
                <a:defRPr/>
              </a:pPr>
              <a:t>38</a:t>
            </a:fld>
            <a:endParaRPr lang="en-US"/>
          </a:p>
        </p:txBody>
      </p:sp>
      <p:pic>
        <p:nvPicPr>
          <p:cNvPr id="5" name="Picture 4"/>
          <p:cNvPicPr>
            <a:picLocks noChangeAspect="1"/>
          </p:cNvPicPr>
          <p:nvPr/>
        </p:nvPicPr>
        <p:blipFill>
          <a:blip r:embed="rId2"/>
          <a:stretch>
            <a:fillRect/>
          </a:stretch>
        </p:blipFill>
        <p:spPr>
          <a:xfrm>
            <a:off x="457200" y="1371600"/>
            <a:ext cx="9867900" cy="5267325"/>
          </a:xfrm>
          <a:prstGeom prst="rect">
            <a:avLst/>
          </a:prstGeom>
        </p:spPr>
      </p:pic>
    </p:spTree>
    <p:extLst>
      <p:ext uri="{BB962C8B-B14F-4D97-AF65-F5344CB8AC3E}">
        <p14:creationId xmlns:p14="http://schemas.microsoft.com/office/powerpoint/2010/main" val="1715539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Fully Connected (FC) layer</a:t>
            </a:r>
            <a:endParaRPr lang="en-US"/>
          </a:p>
        </p:txBody>
      </p:sp>
      <p:sp>
        <p:nvSpPr>
          <p:cNvPr id="3" name="Content Placeholder 2"/>
          <p:cNvSpPr>
            <a:spLocks noGrp="1"/>
          </p:cNvSpPr>
          <p:nvPr>
            <p:ph idx="1"/>
          </p:nvPr>
        </p:nvSpPr>
        <p:spPr/>
        <p:txBody>
          <a:bodyPr/>
          <a:lstStyle/>
          <a:p>
            <a:r>
              <a:rPr lang="nl-NL"/>
              <a:t>FC can be viewed as a special case of convolution, with:</a:t>
            </a:r>
          </a:p>
          <a:p>
            <a:pPr lvl="1"/>
            <a:r>
              <a:rPr lang="nl-NL"/>
              <a:t>H=R</a:t>
            </a:r>
          </a:p>
          <a:p>
            <a:pPr lvl="1"/>
            <a:r>
              <a:rPr lang="nl-NL"/>
              <a:t>W=S</a:t>
            </a:r>
          </a:p>
          <a:p>
            <a:pPr lvl="1"/>
            <a:r>
              <a:rPr lang="nl-NL"/>
              <a:t>E=F=1</a:t>
            </a:r>
            <a:endParaRPr lang="en-US"/>
          </a:p>
        </p:txBody>
      </p:sp>
      <p:sp>
        <p:nvSpPr>
          <p:cNvPr id="4" name="Date Placeholder 3"/>
          <p:cNvSpPr>
            <a:spLocks noGrp="1"/>
          </p:cNvSpPr>
          <p:nvPr>
            <p:ph type="dt" sz="half" idx="10"/>
          </p:nvPr>
        </p:nvSpPr>
        <p:spPr/>
        <p:txBody>
          <a:bodyPr/>
          <a:lstStyle/>
          <a:p>
            <a:pPr>
              <a:defRPr/>
            </a:pPr>
            <a:r>
              <a:rPr lang="en-US"/>
              <a:t>IA 5LIL0</a:t>
            </a:r>
          </a:p>
        </p:txBody>
      </p:sp>
      <p:sp>
        <p:nvSpPr>
          <p:cNvPr id="5" name="Slide Number Placeholder 4"/>
          <p:cNvSpPr>
            <a:spLocks noGrp="1"/>
          </p:cNvSpPr>
          <p:nvPr>
            <p:ph type="sldNum" sz="quarter" idx="12"/>
          </p:nvPr>
        </p:nvSpPr>
        <p:spPr/>
        <p:txBody>
          <a:bodyPr/>
          <a:lstStyle/>
          <a:p>
            <a:pPr>
              <a:defRPr/>
            </a:pPr>
            <a:fld id="{57380175-9699-4BBE-9FAB-57FE2DBF8243}" type="slidenum">
              <a:rPr lang="en-US" smtClean="0"/>
              <a:pPr>
                <a:defRPr/>
              </a:pPr>
              <a:t>39</a:t>
            </a:fld>
            <a:endParaRPr lang="en-US"/>
          </a:p>
        </p:txBody>
      </p:sp>
      <p:sp>
        <p:nvSpPr>
          <p:cNvPr id="6" name="Right Brace 5"/>
          <p:cNvSpPr/>
          <p:nvPr/>
        </p:nvSpPr>
        <p:spPr>
          <a:xfrm>
            <a:off x="2667000" y="1981200"/>
            <a:ext cx="381000" cy="838200"/>
          </a:xfrm>
          <a:prstGeom prst="rightBrace">
            <a:avLst/>
          </a:prstGeom>
          <a:ln w="28575">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TextBox 6"/>
          <p:cNvSpPr txBox="1"/>
          <p:nvPr/>
        </p:nvSpPr>
        <p:spPr>
          <a:xfrm>
            <a:off x="3352800" y="2133600"/>
            <a:ext cx="6112571" cy="461665"/>
          </a:xfrm>
          <a:prstGeom prst="rect">
            <a:avLst/>
          </a:prstGeom>
          <a:noFill/>
        </p:spPr>
        <p:txBody>
          <a:bodyPr wrap="none" rtlCol="0">
            <a:spAutoFit/>
          </a:bodyPr>
          <a:lstStyle/>
          <a:p>
            <a:r>
              <a:rPr lang="nl-NL"/>
              <a:t>Size of input fmaps = size of convolution kernel</a:t>
            </a:r>
            <a:endParaRPr lang="en-US"/>
          </a:p>
        </p:txBody>
      </p:sp>
      <p:sp>
        <p:nvSpPr>
          <p:cNvPr id="8" name="TextBox 7"/>
          <p:cNvSpPr txBox="1"/>
          <p:nvPr/>
        </p:nvSpPr>
        <p:spPr>
          <a:xfrm>
            <a:off x="3352800" y="2819400"/>
            <a:ext cx="7989688" cy="830997"/>
          </a:xfrm>
          <a:prstGeom prst="rect">
            <a:avLst/>
          </a:prstGeom>
          <a:noFill/>
        </p:spPr>
        <p:txBody>
          <a:bodyPr wrap="none" rtlCol="0">
            <a:spAutoFit/>
          </a:bodyPr>
          <a:lstStyle/>
          <a:p>
            <a:r>
              <a:rPr lang="nl-NL"/>
              <a:t>Output fmaps have size 1x1, i.e. each output fmap represents 1 </a:t>
            </a:r>
            <a:br>
              <a:rPr lang="nl-NL"/>
            </a:br>
            <a:r>
              <a:rPr lang="nl-NL"/>
              <a:t>						output neuron</a:t>
            </a:r>
            <a:endParaRPr lang="en-US"/>
          </a:p>
        </p:txBody>
      </p:sp>
      <p:pic>
        <p:nvPicPr>
          <p:cNvPr id="9" name="Picture 8"/>
          <p:cNvPicPr>
            <a:picLocks noChangeAspect="1"/>
          </p:cNvPicPr>
          <p:nvPr/>
        </p:nvPicPr>
        <p:blipFill>
          <a:blip r:embed="rId2"/>
          <a:stretch>
            <a:fillRect/>
          </a:stretch>
        </p:blipFill>
        <p:spPr>
          <a:xfrm>
            <a:off x="762000" y="3657600"/>
            <a:ext cx="7208923" cy="3190461"/>
          </a:xfrm>
          <a:prstGeom prst="rect">
            <a:avLst/>
          </a:prstGeom>
        </p:spPr>
      </p:pic>
    </p:spTree>
    <p:extLst>
      <p:ext uri="{BB962C8B-B14F-4D97-AF65-F5344CB8AC3E}">
        <p14:creationId xmlns:p14="http://schemas.microsoft.com/office/powerpoint/2010/main" val="3991278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noProof="0" dirty="0"/>
              <a:t>ImageNet Winners (top-5 classification error)</a:t>
            </a:r>
          </a:p>
        </p:txBody>
      </p:sp>
      <p:graphicFrame>
        <p:nvGraphicFramePr>
          <p:cNvPr id="10" name="Chart 9"/>
          <p:cNvGraphicFramePr>
            <a:graphicFrameLocks/>
          </p:cNvGraphicFramePr>
          <p:nvPr/>
        </p:nvGraphicFramePr>
        <p:xfrm>
          <a:off x="551384" y="1196752"/>
          <a:ext cx="10009112" cy="5328592"/>
        </p:xfrm>
        <a:graphic>
          <a:graphicData uri="http://schemas.openxmlformats.org/drawingml/2006/chart">
            <c:chart xmlns:c="http://schemas.openxmlformats.org/drawingml/2006/chart" xmlns:r="http://schemas.openxmlformats.org/officeDocument/2006/relationships" r:id="rId2"/>
          </a:graphicData>
        </a:graphic>
      </p:graphicFrame>
      <p:cxnSp>
        <p:nvCxnSpPr>
          <p:cNvPr id="23" name="Elbow Connector 7"/>
          <p:cNvCxnSpPr/>
          <p:nvPr/>
        </p:nvCxnSpPr>
        <p:spPr>
          <a:xfrm flipH="1">
            <a:off x="4367808" y="2688448"/>
            <a:ext cx="594070" cy="618382"/>
          </a:xfrm>
          <a:prstGeom prst="straightConnector1">
            <a:avLst/>
          </a:prstGeom>
          <a:ln>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sp>
        <p:nvSpPr>
          <p:cNvPr id="24" name="TextBox 23"/>
          <p:cNvSpPr txBox="1"/>
          <p:nvPr/>
        </p:nvSpPr>
        <p:spPr>
          <a:xfrm>
            <a:off x="5015880" y="2427712"/>
            <a:ext cx="5751383" cy="523220"/>
          </a:xfrm>
          <a:prstGeom prst="rect">
            <a:avLst/>
          </a:prstGeom>
          <a:noFill/>
        </p:spPr>
        <p:txBody>
          <a:bodyPr wrap="none" rtlCol="0">
            <a:spAutoFit/>
          </a:bodyPr>
          <a:lstStyle/>
          <a:p>
            <a:r>
              <a:rPr lang="en-US" sz="2800" dirty="0">
                <a:solidFill>
                  <a:srgbClr val="FF0000"/>
                </a:solidFill>
                <a:latin typeface="Neo Sans Intel"/>
                <a:cs typeface="Neo Sans Intel"/>
              </a:rPr>
              <a:t>2012: DL beats traditional methods</a:t>
            </a:r>
          </a:p>
        </p:txBody>
      </p:sp>
      <p:cxnSp>
        <p:nvCxnSpPr>
          <p:cNvPr id="25" name="Elbow Connector 7"/>
          <p:cNvCxnSpPr/>
          <p:nvPr/>
        </p:nvCxnSpPr>
        <p:spPr>
          <a:xfrm flipH="1">
            <a:off x="7608168" y="4552458"/>
            <a:ext cx="594070" cy="618382"/>
          </a:xfrm>
          <a:prstGeom prst="straightConnector1">
            <a:avLst/>
          </a:prstGeom>
          <a:ln>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sp>
        <p:nvSpPr>
          <p:cNvPr id="26" name="TextBox 25"/>
          <p:cNvSpPr txBox="1"/>
          <p:nvPr/>
        </p:nvSpPr>
        <p:spPr>
          <a:xfrm>
            <a:off x="8184232" y="4306744"/>
            <a:ext cx="3911135" cy="523220"/>
          </a:xfrm>
          <a:prstGeom prst="rect">
            <a:avLst/>
          </a:prstGeom>
          <a:noFill/>
        </p:spPr>
        <p:txBody>
          <a:bodyPr wrap="none" rtlCol="0">
            <a:spAutoFit/>
          </a:bodyPr>
          <a:lstStyle/>
          <a:p>
            <a:r>
              <a:rPr lang="en-US" sz="2800" dirty="0">
                <a:solidFill>
                  <a:srgbClr val="FF0000"/>
                </a:solidFill>
                <a:latin typeface="Neo Sans Intel"/>
                <a:cs typeface="Neo Sans Intel"/>
              </a:rPr>
              <a:t>2015: DL beats human!</a:t>
            </a:r>
          </a:p>
        </p:txBody>
      </p:sp>
      <p:sp>
        <p:nvSpPr>
          <p:cNvPr id="3" name="Slide Number Placeholder 2"/>
          <p:cNvSpPr>
            <a:spLocks noGrp="1"/>
          </p:cNvSpPr>
          <p:nvPr>
            <p:ph type="sldNum" sz="quarter" idx="4294967295"/>
          </p:nvPr>
        </p:nvSpPr>
        <p:spPr>
          <a:xfrm>
            <a:off x="9448800" y="6564883"/>
            <a:ext cx="2743200" cy="293117"/>
          </a:xfrm>
          <a:prstGeom prst="rect">
            <a:avLst/>
          </a:prstGeom>
        </p:spPr>
        <p:txBody>
          <a:bodyPr/>
          <a:lstStyle/>
          <a:p>
            <a:fld id="{84A49FD5-3C98-40B3-9857-C31556F9EF89}" type="slidenum">
              <a:rPr lang="en-US" smtClean="0"/>
              <a:pPr/>
              <a:t>4</a:t>
            </a:fld>
            <a:endParaRPr lang="en-US" dirty="0"/>
          </a:p>
        </p:txBody>
      </p:sp>
      <p:sp>
        <p:nvSpPr>
          <p:cNvPr id="4" name="Date Placeholder 3"/>
          <p:cNvSpPr>
            <a:spLocks noGrp="1"/>
          </p:cNvSpPr>
          <p:nvPr>
            <p:ph type="dt" sz="half" idx="10"/>
          </p:nvPr>
        </p:nvSpPr>
        <p:spPr/>
        <p:txBody>
          <a:bodyPr/>
          <a:lstStyle/>
          <a:p>
            <a:pPr>
              <a:defRPr/>
            </a:pPr>
            <a:r>
              <a:rPr lang="en-US"/>
              <a:t>IA 5LIL0</a:t>
            </a:r>
          </a:p>
        </p:txBody>
      </p:sp>
    </p:spTree>
    <p:extLst>
      <p:ext uri="{BB962C8B-B14F-4D97-AF65-F5344CB8AC3E}">
        <p14:creationId xmlns:p14="http://schemas.microsoft.com/office/powerpoint/2010/main" val="2335717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down)">
                                      <p:cBhvr>
                                        <p:cTn id="7" dur="500"/>
                                        <p:tgtEl>
                                          <p:spTgt spid="24"/>
                                        </p:tgtEl>
                                      </p:cBhvr>
                                    </p:animEffect>
                                  </p:childTnLst>
                                </p:cTn>
                              </p:par>
                              <p:par>
                                <p:cTn id="8" presetID="22" presetClass="entr" presetSubtype="4"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wipe(down)">
                                      <p:cBhvr>
                                        <p:cTn id="10" dur="500"/>
                                        <p:tgtEl>
                                          <p:spTgt spid="2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wipe(down)">
                                      <p:cBhvr>
                                        <p:cTn id="15" dur="500"/>
                                        <p:tgtEl>
                                          <p:spTgt spid="26"/>
                                        </p:tgtEl>
                                      </p:cBhvr>
                                    </p:animEffect>
                                  </p:childTnLst>
                                </p:cTn>
                              </p:par>
                              <p:par>
                                <p:cTn id="16" presetID="22" presetClass="entr" presetSubtype="4" fill="hold" nodeType="with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wipe(down)">
                                      <p:cBhvr>
                                        <p:cTn id="1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6"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Pooling </a:t>
            </a:r>
            <a:endParaRPr lang="en-US" b="1"/>
          </a:p>
        </p:txBody>
      </p:sp>
      <p:sp>
        <p:nvSpPr>
          <p:cNvPr id="3" name="Content Placeholder 2"/>
          <p:cNvSpPr>
            <a:spLocks noGrp="1"/>
          </p:cNvSpPr>
          <p:nvPr>
            <p:ph idx="1"/>
          </p:nvPr>
        </p:nvSpPr>
        <p:spPr>
          <a:xfrm>
            <a:off x="381000" y="1066800"/>
            <a:ext cx="11404600" cy="1600200"/>
          </a:xfrm>
        </p:spPr>
        <p:txBody>
          <a:bodyPr/>
          <a:lstStyle/>
          <a:p>
            <a:r>
              <a:rPr lang="nl-NL"/>
              <a:t>Reduce resolution </a:t>
            </a:r>
          </a:p>
          <a:p>
            <a:r>
              <a:rPr lang="nl-NL"/>
              <a:t>Increase receptive (input) area of outputs</a:t>
            </a:r>
          </a:p>
          <a:p>
            <a:r>
              <a:rPr lang="nl-NL"/>
              <a:t>Overlapping or </a:t>
            </a:r>
            <a:br>
              <a:rPr lang="nl-NL"/>
            </a:br>
            <a:r>
              <a:rPr lang="nl-NL"/>
              <a:t>Non-overlapping, </a:t>
            </a:r>
            <a:br>
              <a:rPr lang="nl-NL"/>
            </a:br>
            <a:r>
              <a:rPr lang="nl-NL"/>
              <a:t>depending on stride U</a:t>
            </a:r>
          </a:p>
          <a:p>
            <a:r>
              <a:rPr lang="nl-NL"/>
              <a:t>Using the </a:t>
            </a:r>
            <a:r>
              <a:rPr lang="nl-NL" b="1"/>
              <a:t>max</a:t>
            </a:r>
            <a:r>
              <a:rPr lang="nl-NL"/>
              <a:t> or </a:t>
            </a:r>
            <a:r>
              <a:rPr lang="nl-NL" b="1"/>
              <a:t>average</a:t>
            </a:r>
            <a:endParaRPr lang="nl-NL"/>
          </a:p>
          <a:p>
            <a:endParaRPr lang="en-US"/>
          </a:p>
        </p:txBody>
      </p:sp>
      <p:sp>
        <p:nvSpPr>
          <p:cNvPr id="4" name="Date Placeholder 3"/>
          <p:cNvSpPr>
            <a:spLocks noGrp="1"/>
          </p:cNvSpPr>
          <p:nvPr>
            <p:ph type="dt" sz="half" idx="10"/>
          </p:nvPr>
        </p:nvSpPr>
        <p:spPr/>
        <p:txBody>
          <a:bodyPr/>
          <a:lstStyle/>
          <a:p>
            <a:pPr>
              <a:defRPr/>
            </a:pPr>
            <a:r>
              <a:rPr lang="en-US"/>
              <a:t>IA 5LIL0</a:t>
            </a:r>
          </a:p>
        </p:txBody>
      </p:sp>
      <p:sp>
        <p:nvSpPr>
          <p:cNvPr id="5" name="Slide Number Placeholder 4"/>
          <p:cNvSpPr>
            <a:spLocks noGrp="1"/>
          </p:cNvSpPr>
          <p:nvPr>
            <p:ph type="sldNum" sz="quarter" idx="12"/>
          </p:nvPr>
        </p:nvSpPr>
        <p:spPr/>
        <p:txBody>
          <a:bodyPr/>
          <a:lstStyle/>
          <a:p>
            <a:pPr>
              <a:defRPr/>
            </a:pPr>
            <a:fld id="{57380175-9699-4BBE-9FAB-57FE2DBF8243}" type="slidenum">
              <a:rPr lang="en-US" smtClean="0"/>
              <a:pPr>
                <a:defRPr/>
              </a:pPr>
              <a:t>40</a:t>
            </a:fld>
            <a:endParaRPr lang="en-US"/>
          </a:p>
        </p:txBody>
      </p:sp>
      <p:pic>
        <p:nvPicPr>
          <p:cNvPr id="6" name="Picture 5"/>
          <p:cNvPicPr>
            <a:picLocks noChangeAspect="1"/>
          </p:cNvPicPr>
          <p:nvPr/>
        </p:nvPicPr>
        <p:blipFill>
          <a:blip r:embed="rId2"/>
          <a:stretch>
            <a:fillRect/>
          </a:stretch>
        </p:blipFill>
        <p:spPr>
          <a:xfrm>
            <a:off x="5410200" y="2191740"/>
            <a:ext cx="6248400" cy="4513860"/>
          </a:xfrm>
          <a:prstGeom prst="rect">
            <a:avLst/>
          </a:prstGeom>
        </p:spPr>
      </p:pic>
    </p:spTree>
    <p:extLst>
      <p:ext uri="{BB962C8B-B14F-4D97-AF65-F5344CB8AC3E}">
        <p14:creationId xmlns:p14="http://schemas.microsoft.com/office/powerpoint/2010/main" val="62133791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Normalization: correction of activation y</a:t>
            </a:r>
            <a:endParaRPr lang="en-US"/>
          </a:p>
        </p:txBody>
      </p:sp>
      <p:sp>
        <p:nvSpPr>
          <p:cNvPr id="3" name="Content Placeholder 2"/>
          <p:cNvSpPr>
            <a:spLocks noGrp="1"/>
          </p:cNvSpPr>
          <p:nvPr>
            <p:ph idx="1"/>
          </p:nvPr>
        </p:nvSpPr>
        <p:spPr>
          <a:xfrm>
            <a:off x="381000" y="5257800"/>
            <a:ext cx="11404600" cy="1219200"/>
          </a:xfrm>
        </p:spPr>
        <p:txBody>
          <a:bodyPr/>
          <a:lstStyle/>
          <a:p>
            <a:r>
              <a:rPr lang="nl-NL"/>
              <a:t>this equation can be ''absorbed'' in the weights =&gt; no overhead</a:t>
            </a:r>
            <a:endParaRPr lang="en-US"/>
          </a:p>
        </p:txBody>
      </p:sp>
      <p:sp>
        <p:nvSpPr>
          <p:cNvPr id="4" name="Date Placeholder 3"/>
          <p:cNvSpPr>
            <a:spLocks noGrp="1"/>
          </p:cNvSpPr>
          <p:nvPr>
            <p:ph type="dt" sz="half" idx="10"/>
          </p:nvPr>
        </p:nvSpPr>
        <p:spPr/>
        <p:txBody>
          <a:bodyPr/>
          <a:lstStyle/>
          <a:p>
            <a:pPr>
              <a:defRPr/>
            </a:pPr>
            <a:r>
              <a:rPr lang="en-US"/>
              <a:t>IA 5LIL0</a:t>
            </a:r>
          </a:p>
        </p:txBody>
      </p:sp>
      <p:sp>
        <p:nvSpPr>
          <p:cNvPr id="5" name="Slide Number Placeholder 4"/>
          <p:cNvSpPr>
            <a:spLocks noGrp="1"/>
          </p:cNvSpPr>
          <p:nvPr>
            <p:ph type="sldNum" sz="quarter" idx="12"/>
          </p:nvPr>
        </p:nvSpPr>
        <p:spPr/>
        <p:txBody>
          <a:bodyPr/>
          <a:lstStyle/>
          <a:p>
            <a:pPr>
              <a:defRPr/>
            </a:pPr>
            <a:fld id="{57380175-9699-4BBE-9FAB-57FE2DBF8243}" type="slidenum">
              <a:rPr lang="en-US" smtClean="0"/>
              <a:pPr>
                <a:defRPr/>
              </a:pPr>
              <a:t>41</a:t>
            </a:fld>
            <a:endParaRPr lang="en-US"/>
          </a:p>
        </p:txBody>
      </p:sp>
      <p:pic>
        <p:nvPicPr>
          <p:cNvPr id="6" name="Picture 5"/>
          <p:cNvPicPr>
            <a:picLocks noChangeAspect="1"/>
          </p:cNvPicPr>
          <p:nvPr/>
        </p:nvPicPr>
        <p:blipFill>
          <a:blip r:embed="rId2"/>
          <a:stretch>
            <a:fillRect/>
          </a:stretch>
        </p:blipFill>
        <p:spPr>
          <a:xfrm>
            <a:off x="533400" y="1371600"/>
            <a:ext cx="7867650" cy="3228975"/>
          </a:xfrm>
          <a:prstGeom prst="rect">
            <a:avLst/>
          </a:prstGeom>
        </p:spPr>
      </p:pic>
    </p:spTree>
    <p:extLst>
      <p:ext uri="{BB962C8B-B14F-4D97-AF65-F5344CB8AC3E}">
        <p14:creationId xmlns:p14="http://schemas.microsoft.com/office/powerpoint/2010/main" val="154260105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a:t>Example: Alexnet</a:t>
            </a:r>
            <a:endParaRPr lang="en-US" dirty="0"/>
          </a:p>
        </p:txBody>
      </p:sp>
      <p:sp>
        <p:nvSpPr>
          <p:cNvPr id="5" name="Tijdelijke aanduiding voor dianummer 4"/>
          <p:cNvSpPr>
            <a:spLocks noGrp="1"/>
          </p:cNvSpPr>
          <p:nvPr>
            <p:ph type="sldNum" sz="quarter" idx="12"/>
          </p:nvPr>
        </p:nvSpPr>
        <p:spPr/>
        <p:txBody>
          <a:bodyPr/>
          <a:lstStyle/>
          <a:p>
            <a:fld id="{B7CEC10D-CD46-426F-915E-6C78530279CB}" type="slidenum">
              <a:rPr lang="en-US" smtClean="0"/>
              <a:pPr/>
              <a:t>42</a:t>
            </a:fld>
            <a:endParaRPr lang="en-US" dirty="0"/>
          </a:p>
        </p:txBody>
      </p:sp>
      <p:sp>
        <p:nvSpPr>
          <p:cNvPr id="3" name="Tijdelijke aanduiding voor inhoud 2"/>
          <p:cNvSpPr>
            <a:spLocks noGrp="1"/>
          </p:cNvSpPr>
          <p:nvPr>
            <p:ph idx="4294967295"/>
          </p:nvPr>
        </p:nvSpPr>
        <p:spPr>
          <a:xfrm>
            <a:off x="0" y="1295400"/>
            <a:ext cx="11404600" cy="5181600"/>
          </a:xfrm>
        </p:spPr>
        <p:txBody>
          <a:bodyPr/>
          <a:lstStyle/>
          <a:p>
            <a:pPr marL="650984" lvl="2" indent="-380990"/>
            <a:endParaRPr lang="en-US" dirty="0"/>
          </a:p>
          <a:p>
            <a:pPr marL="380990" indent="-380990">
              <a:buFont typeface="Arial" panose="020B0604020202020204" pitchFamily="34" charset="0"/>
              <a:buChar char="•"/>
            </a:pPr>
            <a:endParaRPr lang="en-US" sz="2400" dirty="0"/>
          </a:p>
          <a:p>
            <a:pPr lvl="0"/>
            <a:endParaRPr lang="en-US" sz="2400" dirty="0"/>
          </a:p>
        </p:txBody>
      </p:sp>
      <p:pic>
        <p:nvPicPr>
          <p:cNvPr id="2050" name="Picture 2" descr="Afbeeldingsresultaat voor alexnet">
            <a:extLst>
              <a:ext uri="{FF2B5EF4-FFF2-40B4-BE49-F238E27FC236}">
                <a16:creationId xmlns:a16="http://schemas.microsoft.com/office/drawing/2014/main" id="{2C3A5EDA-7C39-4447-B50A-30D366D0A401}"/>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304800" y="2057400"/>
            <a:ext cx="7916098" cy="322712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Afbeeldingsresultaat voor cat image">
            <a:extLst>
              <a:ext uri="{FF2B5EF4-FFF2-40B4-BE49-F238E27FC236}">
                <a16:creationId xmlns:a16="http://schemas.microsoft.com/office/drawing/2014/main" id="{D167C379-9AFF-46BB-87C5-5018EA641C3B}"/>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0134600" y="457200"/>
            <a:ext cx="1463051" cy="1530351"/>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Connector 6">
            <a:extLst>
              <a:ext uri="{FF2B5EF4-FFF2-40B4-BE49-F238E27FC236}">
                <a16:creationId xmlns:a16="http://schemas.microsoft.com/office/drawing/2014/main" id="{F6E09E3D-B466-427B-B7D3-C02F1B3BF649}"/>
              </a:ext>
            </a:extLst>
          </p:cNvPr>
          <p:cNvCxnSpPr/>
          <p:nvPr/>
        </p:nvCxnSpPr>
        <p:spPr>
          <a:xfrm flipH="1">
            <a:off x="8534400" y="2739242"/>
            <a:ext cx="2108" cy="2061358"/>
          </a:xfrm>
          <a:prstGeom prst="line">
            <a:avLst/>
          </a:prstGeom>
          <a:ln w="38100"/>
        </p:spPr>
        <p:style>
          <a:lnRef idx="3">
            <a:schemeClr val="accent2"/>
          </a:lnRef>
          <a:fillRef idx="0">
            <a:schemeClr val="accent2"/>
          </a:fillRef>
          <a:effectRef idx="2">
            <a:schemeClr val="accent2"/>
          </a:effectRef>
          <a:fontRef idx="minor">
            <a:schemeClr val="tx1"/>
          </a:fontRef>
        </p:style>
      </p:cxnSp>
      <p:sp>
        <p:nvSpPr>
          <p:cNvPr id="8" name="TextBox 7">
            <a:extLst>
              <a:ext uri="{FF2B5EF4-FFF2-40B4-BE49-F238E27FC236}">
                <a16:creationId xmlns:a16="http://schemas.microsoft.com/office/drawing/2014/main" id="{BA9F3AD0-8925-40ED-85D9-49BFDAD9D447}"/>
              </a:ext>
            </a:extLst>
          </p:cNvPr>
          <p:cNvSpPr txBox="1"/>
          <p:nvPr/>
        </p:nvSpPr>
        <p:spPr>
          <a:xfrm>
            <a:off x="7010400" y="5105400"/>
            <a:ext cx="1471878" cy="1077218"/>
          </a:xfrm>
          <a:prstGeom prst="rect">
            <a:avLst/>
          </a:prstGeom>
          <a:noFill/>
        </p:spPr>
        <p:txBody>
          <a:bodyPr wrap="none" rtlCol="0">
            <a:spAutoFit/>
          </a:bodyPr>
          <a:lstStyle/>
          <a:p>
            <a:r>
              <a:rPr lang="en-US" sz="3200" dirty="0"/>
              <a:t>Vector:</a:t>
            </a:r>
          </a:p>
          <a:p>
            <a:pPr algn="ctr"/>
            <a:r>
              <a:rPr lang="en-US" sz="3200" dirty="0"/>
              <a:t>4096</a:t>
            </a:r>
          </a:p>
        </p:txBody>
      </p:sp>
      <p:cxnSp>
        <p:nvCxnSpPr>
          <p:cNvPr id="10" name="Straight Arrow Connector 9">
            <a:extLst>
              <a:ext uri="{FF2B5EF4-FFF2-40B4-BE49-F238E27FC236}">
                <a16:creationId xmlns:a16="http://schemas.microsoft.com/office/drawing/2014/main" id="{652A4EB4-8BC9-4EC2-B3C0-48515701BF06}"/>
              </a:ext>
            </a:extLst>
          </p:cNvPr>
          <p:cNvCxnSpPr>
            <a:cxnSpLocks/>
          </p:cNvCxnSpPr>
          <p:nvPr/>
        </p:nvCxnSpPr>
        <p:spPr>
          <a:xfrm>
            <a:off x="8636890" y="3599840"/>
            <a:ext cx="16637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561620CE-57CE-448F-8565-DB6498F25242}"/>
              </a:ext>
            </a:extLst>
          </p:cNvPr>
          <p:cNvSpPr txBox="1"/>
          <p:nvPr/>
        </p:nvSpPr>
        <p:spPr>
          <a:xfrm>
            <a:off x="8489494" y="2459052"/>
            <a:ext cx="1947783" cy="1077026"/>
          </a:xfrm>
          <a:prstGeom prst="rect">
            <a:avLst/>
          </a:prstGeom>
          <a:noFill/>
        </p:spPr>
        <p:txBody>
          <a:bodyPr wrap="square" rtlCol="0">
            <a:spAutoFit/>
          </a:bodyPr>
          <a:lstStyle/>
          <a:p>
            <a:pPr algn="ctr"/>
            <a:r>
              <a:rPr lang="en-US" sz="2133" dirty="0"/>
              <a:t>Fully-Connected:</a:t>
            </a:r>
          </a:p>
          <a:p>
            <a:pPr algn="ctr"/>
            <a:r>
              <a:rPr lang="en-US" sz="2133" dirty="0"/>
              <a:t>4096 to 1000</a:t>
            </a:r>
          </a:p>
        </p:txBody>
      </p:sp>
      <p:sp>
        <p:nvSpPr>
          <p:cNvPr id="20" name="TextBox 19">
            <a:extLst>
              <a:ext uri="{FF2B5EF4-FFF2-40B4-BE49-F238E27FC236}">
                <a16:creationId xmlns:a16="http://schemas.microsoft.com/office/drawing/2014/main" id="{2B0D11F9-BE63-4577-8EFC-B32CB10EDB04}"/>
              </a:ext>
            </a:extLst>
          </p:cNvPr>
          <p:cNvSpPr txBox="1"/>
          <p:nvPr/>
        </p:nvSpPr>
        <p:spPr>
          <a:xfrm>
            <a:off x="10400970" y="2618471"/>
            <a:ext cx="2144183" cy="2554545"/>
          </a:xfrm>
          <a:prstGeom prst="rect">
            <a:avLst/>
          </a:prstGeom>
          <a:noFill/>
        </p:spPr>
        <p:txBody>
          <a:bodyPr wrap="square" rtlCol="0">
            <a:spAutoFit/>
          </a:bodyPr>
          <a:lstStyle/>
          <a:p>
            <a:r>
              <a:rPr lang="en-US" sz="3200" b="1" dirty="0"/>
              <a:t>Class Scores</a:t>
            </a:r>
          </a:p>
          <a:p>
            <a:r>
              <a:rPr lang="en-US" sz="3200" dirty="0"/>
              <a:t>Cat: 0.9</a:t>
            </a:r>
          </a:p>
          <a:p>
            <a:r>
              <a:rPr lang="en-US" sz="3200" dirty="0"/>
              <a:t>Dog: 0.05</a:t>
            </a:r>
          </a:p>
          <a:p>
            <a:r>
              <a:rPr lang="en-US" sz="3200" dirty="0"/>
              <a:t>Car: 0.01</a:t>
            </a:r>
          </a:p>
        </p:txBody>
      </p:sp>
      <p:sp>
        <p:nvSpPr>
          <p:cNvPr id="9" name="Date Placeholder 8"/>
          <p:cNvSpPr>
            <a:spLocks noGrp="1"/>
          </p:cNvSpPr>
          <p:nvPr>
            <p:ph type="dt" sz="half" idx="10"/>
          </p:nvPr>
        </p:nvSpPr>
        <p:spPr/>
        <p:txBody>
          <a:bodyPr/>
          <a:lstStyle/>
          <a:p>
            <a:pPr>
              <a:defRPr/>
            </a:pPr>
            <a:r>
              <a:rPr lang="en-US"/>
              <a:t>IA 5LIL0</a:t>
            </a:r>
          </a:p>
        </p:txBody>
      </p:sp>
    </p:spTree>
    <p:extLst>
      <p:ext uri="{BB962C8B-B14F-4D97-AF65-F5344CB8AC3E}">
        <p14:creationId xmlns:p14="http://schemas.microsoft.com/office/powerpoint/2010/main" val="40230703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94DA6B-6F6C-47A6-84B7-2BE73E96E79E}"/>
              </a:ext>
            </a:extLst>
          </p:cNvPr>
          <p:cNvSpPr>
            <a:spLocks noGrp="1"/>
          </p:cNvSpPr>
          <p:nvPr>
            <p:ph type="title"/>
          </p:nvPr>
        </p:nvSpPr>
        <p:spPr/>
        <p:txBody>
          <a:bodyPr/>
          <a:lstStyle/>
          <a:p>
            <a:r>
              <a:rPr lang="en-US"/>
              <a:t>Semantic Segmentation: Fully </a:t>
            </a:r>
            <a:r>
              <a:rPr lang="en-US" dirty="0"/>
              <a:t>Convolutional</a:t>
            </a:r>
          </a:p>
        </p:txBody>
      </p:sp>
      <p:sp>
        <p:nvSpPr>
          <p:cNvPr id="5" name="Slide Number Placeholder 4">
            <a:extLst>
              <a:ext uri="{FF2B5EF4-FFF2-40B4-BE49-F238E27FC236}">
                <a16:creationId xmlns:a16="http://schemas.microsoft.com/office/drawing/2014/main" id="{CBC37C90-FD75-46EA-8402-811F38E3CC6D}"/>
              </a:ext>
            </a:extLst>
          </p:cNvPr>
          <p:cNvSpPr>
            <a:spLocks noGrp="1"/>
          </p:cNvSpPr>
          <p:nvPr>
            <p:ph type="sldNum" sz="quarter" idx="12"/>
          </p:nvPr>
        </p:nvSpPr>
        <p:spPr/>
        <p:txBody>
          <a:bodyPr/>
          <a:lstStyle/>
          <a:p>
            <a:fld id="{B7CEC10D-CD46-426F-915E-6C78530279CB}" type="slidenum">
              <a:rPr lang="en-US" smtClean="0"/>
              <a:t>43</a:t>
            </a:fld>
            <a:endParaRPr lang="en-US" dirty="0"/>
          </a:p>
        </p:txBody>
      </p:sp>
      <p:pic>
        <p:nvPicPr>
          <p:cNvPr id="6" name="Picture 5">
            <a:extLst>
              <a:ext uri="{FF2B5EF4-FFF2-40B4-BE49-F238E27FC236}">
                <a16:creationId xmlns:a16="http://schemas.microsoft.com/office/drawing/2014/main" id="{5B93A429-81FB-4C76-972F-B8D6E2120003}"/>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498475" y="2550343"/>
            <a:ext cx="11377726" cy="3012257"/>
          </a:xfrm>
          <a:prstGeom prst="rect">
            <a:avLst/>
          </a:prstGeom>
        </p:spPr>
      </p:pic>
      <p:sp>
        <p:nvSpPr>
          <p:cNvPr id="7" name="TextBox 6">
            <a:extLst>
              <a:ext uri="{FF2B5EF4-FFF2-40B4-BE49-F238E27FC236}">
                <a16:creationId xmlns:a16="http://schemas.microsoft.com/office/drawing/2014/main" id="{78259D5C-21B2-4C10-81D7-888E99808DDE}"/>
              </a:ext>
            </a:extLst>
          </p:cNvPr>
          <p:cNvSpPr txBox="1"/>
          <p:nvPr/>
        </p:nvSpPr>
        <p:spPr>
          <a:xfrm>
            <a:off x="2819400" y="5943600"/>
            <a:ext cx="6021200" cy="297454"/>
          </a:xfrm>
          <a:prstGeom prst="rect">
            <a:avLst/>
          </a:prstGeom>
          <a:noFill/>
        </p:spPr>
        <p:txBody>
          <a:bodyPr wrap="none" rtlCol="0">
            <a:spAutoFit/>
          </a:bodyPr>
          <a:lstStyle/>
          <a:p>
            <a:r>
              <a:rPr lang="en-US" sz="1333" dirty="0">
                <a:solidFill>
                  <a:schemeClr val="accent2"/>
                </a:solidFill>
              </a:rPr>
              <a:t>Long et al. “Fully Convolutional Networks for Semantic Segmentation”  CVPR 2015</a:t>
            </a:r>
          </a:p>
        </p:txBody>
      </p:sp>
      <p:sp>
        <p:nvSpPr>
          <p:cNvPr id="8" name="Content Placeholder 2">
            <a:extLst>
              <a:ext uri="{FF2B5EF4-FFF2-40B4-BE49-F238E27FC236}">
                <a16:creationId xmlns:a16="http://schemas.microsoft.com/office/drawing/2014/main" id="{A4B6A022-970D-405A-8AC2-0FF240648166}"/>
              </a:ext>
            </a:extLst>
          </p:cNvPr>
          <p:cNvSpPr txBox="1">
            <a:spLocks/>
          </p:cNvSpPr>
          <p:nvPr/>
        </p:nvSpPr>
        <p:spPr>
          <a:xfrm>
            <a:off x="812801" y="2021065"/>
            <a:ext cx="5577372" cy="380265"/>
          </a:xfrm>
          <a:prstGeom prst="rect">
            <a:avLst/>
          </a:prstGeom>
        </p:spPr>
        <p:txBody>
          <a:bodyPr vert="horz" lIns="0" tIns="0" rIns="0" bIns="0" rtlCol="0">
            <a:noAutofit/>
          </a:bodyPr>
          <a:lstStyle>
            <a:lvl1pPr marL="0" indent="0" algn="l" defTabSz="514350" rtl="0" eaLnBrk="1" latinLnBrk="0" hangingPunct="1">
              <a:lnSpc>
                <a:spcPts val="1800"/>
              </a:lnSpc>
              <a:spcBef>
                <a:spcPts val="413"/>
              </a:spcBef>
              <a:spcAft>
                <a:spcPts val="413"/>
              </a:spcAft>
              <a:buFont typeface="Arial" panose="020B0604020202020204" pitchFamily="34" charset="0"/>
              <a:buNone/>
              <a:defRPr sz="1650" kern="1200">
                <a:solidFill>
                  <a:schemeClr val="bg2"/>
                </a:solidFill>
                <a:latin typeface="+mn-lt"/>
                <a:ea typeface="+mn-ea"/>
                <a:cs typeface="+mn-cs"/>
              </a:defRPr>
            </a:lvl1pPr>
            <a:lvl2pPr marL="0" indent="0" algn="l" defTabSz="514350" rtl="0" eaLnBrk="1" latinLnBrk="0" hangingPunct="1">
              <a:lnSpc>
                <a:spcPts val="1800"/>
              </a:lnSpc>
              <a:spcBef>
                <a:spcPts val="413"/>
              </a:spcBef>
              <a:spcAft>
                <a:spcPts val="413"/>
              </a:spcAft>
              <a:buFont typeface="Arial" panose="020B0604020202020204" pitchFamily="34" charset="0"/>
              <a:buNone/>
              <a:defRPr sz="1950" kern="1200">
                <a:solidFill>
                  <a:schemeClr val="bg2"/>
                </a:solidFill>
                <a:latin typeface="+mn-lt"/>
                <a:ea typeface="+mn-ea"/>
                <a:cs typeface="+mn-cs"/>
              </a:defRPr>
            </a:lvl2pPr>
            <a:lvl3pPr marL="202500" indent="-202500" algn="l" defTabSz="514350" rtl="0" eaLnBrk="1" latinLnBrk="0" hangingPunct="1">
              <a:lnSpc>
                <a:spcPts val="1800"/>
              </a:lnSpc>
              <a:spcBef>
                <a:spcPts val="413"/>
              </a:spcBef>
              <a:buClr>
                <a:schemeClr val="bg2"/>
              </a:buClr>
              <a:buSzPct val="100000"/>
              <a:buFont typeface="Arial" panose="020B0604020202020204" pitchFamily="34" charset="0"/>
              <a:buChar char="•"/>
              <a:defRPr sz="1650" kern="1200">
                <a:solidFill>
                  <a:schemeClr val="bg2"/>
                </a:solidFill>
                <a:latin typeface="+mn-lt"/>
                <a:ea typeface="+mn-ea"/>
                <a:cs typeface="+mn-cs"/>
              </a:defRPr>
            </a:lvl3pPr>
            <a:lvl4pPr marL="405000" indent="-202500" algn="l" defTabSz="514350" rtl="0" eaLnBrk="1" latinLnBrk="0" hangingPunct="1">
              <a:lnSpc>
                <a:spcPts val="1650"/>
              </a:lnSpc>
              <a:spcBef>
                <a:spcPts val="0"/>
              </a:spcBef>
              <a:buClr>
                <a:schemeClr val="bg2"/>
              </a:buClr>
              <a:buFont typeface="Arial" panose="020B0604020202020204" pitchFamily="34" charset="0"/>
              <a:buChar char="•"/>
              <a:defRPr sz="1500" kern="1200">
                <a:solidFill>
                  <a:schemeClr val="bg2"/>
                </a:solidFill>
                <a:latin typeface="+mn-lt"/>
                <a:ea typeface="+mn-ea"/>
                <a:cs typeface="+mn-cs"/>
              </a:defRPr>
            </a:lvl4pPr>
            <a:lvl5pPr marL="607500" indent="-202500" algn="l" defTabSz="514350" rtl="0" eaLnBrk="1" latinLnBrk="0" hangingPunct="1">
              <a:lnSpc>
                <a:spcPts val="1500"/>
              </a:lnSpc>
              <a:spcBef>
                <a:spcPts val="0"/>
              </a:spcBef>
              <a:buFont typeface="Arial" panose="020B0604020202020204" pitchFamily="34" charset="0"/>
              <a:buChar char="•"/>
              <a:defRPr sz="1350" kern="1200">
                <a:solidFill>
                  <a:schemeClr val="bg2"/>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r>
              <a:rPr lang="en-US" sz="2200" b="1" dirty="0" err="1">
                <a:solidFill>
                  <a:srgbClr val="FF0000"/>
                </a:solidFill>
              </a:rPr>
              <a:t>Downsampling</a:t>
            </a:r>
            <a:r>
              <a:rPr lang="en-US" sz="2200" b="1" dirty="0">
                <a:solidFill>
                  <a:srgbClr val="FF0000"/>
                </a:solidFill>
              </a:rPr>
              <a:t>: </a:t>
            </a:r>
            <a:r>
              <a:rPr lang="en-US" sz="2200" dirty="0">
                <a:solidFill>
                  <a:srgbClr val="FF0000"/>
                </a:solidFill>
              </a:rPr>
              <a:t>Pooling or </a:t>
            </a:r>
            <a:r>
              <a:rPr lang="en-US" sz="2200" dirty="0" err="1">
                <a:solidFill>
                  <a:srgbClr val="FF0000"/>
                </a:solidFill>
              </a:rPr>
              <a:t>strided</a:t>
            </a:r>
            <a:r>
              <a:rPr lang="en-US" sz="2200" dirty="0">
                <a:solidFill>
                  <a:srgbClr val="FF0000"/>
                </a:solidFill>
              </a:rPr>
              <a:t> convolution</a:t>
            </a:r>
            <a:r>
              <a:rPr lang="en-US" sz="2200" b="1" dirty="0">
                <a:solidFill>
                  <a:srgbClr val="00B050"/>
                </a:solidFill>
              </a:rPr>
              <a:t>					</a:t>
            </a:r>
            <a:endParaRPr lang="en-US" sz="2200" b="1" dirty="0"/>
          </a:p>
        </p:txBody>
      </p:sp>
      <p:sp>
        <p:nvSpPr>
          <p:cNvPr id="9" name="Content Placeholder 2">
            <a:extLst>
              <a:ext uri="{FF2B5EF4-FFF2-40B4-BE49-F238E27FC236}">
                <a16:creationId xmlns:a16="http://schemas.microsoft.com/office/drawing/2014/main" id="{A4B6A022-970D-405A-8AC2-0FF240648166}"/>
              </a:ext>
            </a:extLst>
          </p:cNvPr>
          <p:cNvSpPr txBox="1">
            <a:spLocks/>
          </p:cNvSpPr>
          <p:nvPr/>
        </p:nvSpPr>
        <p:spPr>
          <a:xfrm>
            <a:off x="7347740" y="2021929"/>
            <a:ext cx="1955632" cy="336107"/>
          </a:xfrm>
          <a:prstGeom prst="rect">
            <a:avLst/>
          </a:prstGeom>
        </p:spPr>
        <p:txBody>
          <a:bodyPr vert="horz" lIns="0" tIns="0" rIns="0" bIns="0" rtlCol="0">
            <a:noAutofit/>
          </a:bodyPr>
          <a:lstStyle>
            <a:lvl1pPr marL="0" indent="0" algn="l" defTabSz="514350" rtl="0" eaLnBrk="1" latinLnBrk="0" hangingPunct="1">
              <a:lnSpc>
                <a:spcPts val="1800"/>
              </a:lnSpc>
              <a:spcBef>
                <a:spcPts val="413"/>
              </a:spcBef>
              <a:spcAft>
                <a:spcPts val="413"/>
              </a:spcAft>
              <a:buFont typeface="Arial" panose="020B0604020202020204" pitchFamily="34" charset="0"/>
              <a:buNone/>
              <a:defRPr sz="1650" kern="1200">
                <a:solidFill>
                  <a:schemeClr val="bg2"/>
                </a:solidFill>
                <a:latin typeface="+mn-lt"/>
                <a:ea typeface="+mn-ea"/>
                <a:cs typeface="+mn-cs"/>
              </a:defRPr>
            </a:lvl1pPr>
            <a:lvl2pPr marL="0" indent="0" algn="l" defTabSz="514350" rtl="0" eaLnBrk="1" latinLnBrk="0" hangingPunct="1">
              <a:lnSpc>
                <a:spcPts val="1800"/>
              </a:lnSpc>
              <a:spcBef>
                <a:spcPts val="413"/>
              </a:spcBef>
              <a:spcAft>
                <a:spcPts val="413"/>
              </a:spcAft>
              <a:buFont typeface="Arial" panose="020B0604020202020204" pitchFamily="34" charset="0"/>
              <a:buNone/>
              <a:defRPr sz="1950" kern="1200">
                <a:solidFill>
                  <a:schemeClr val="bg2"/>
                </a:solidFill>
                <a:latin typeface="+mn-lt"/>
                <a:ea typeface="+mn-ea"/>
                <a:cs typeface="+mn-cs"/>
              </a:defRPr>
            </a:lvl2pPr>
            <a:lvl3pPr marL="202500" indent="-202500" algn="l" defTabSz="514350" rtl="0" eaLnBrk="1" latinLnBrk="0" hangingPunct="1">
              <a:lnSpc>
                <a:spcPts val="1800"/>
              </a:lnSpc>
              <a:spcBef>
                <a:spcPts val="413"/>
              </a:spcBef>
              <a:buClr>
                <a:schemeClr val="bg2"/>
              </a:buClr>
              <a:buSzPct val="100000"/>
              <a:buFont typeface="Arial" panose="020B0604020202020204" pitchFamily="34" charset="0"/>
              <a:buChar char="•"/>
              <a:defRPr sz="1650" kern="1200">
                <a:solidFill>
                  <a:schemeClr val="bg2"/>
                </a:solidFill>
                <a:latin typeface="+mn-lt"/>
                <a:ea typeface="+mn-ea"/>
                <a:cs typeface="+mn-cs"/>
              </a:defRPr>
            </a:lvl3pPr>
            <a:lvl4pPr marL="405000" indent="-202500" algn="l" defTabSz="514350" rtl="0" eaLnBrk="1" latinLnBrk="0" hangingPunct="1">
              <a:lnSpc>
                <a:spcPts val="1650"/>
              </a:lnSpc>
              <a:spcBef>
                <a:spcPts val="0"/>
              </a:spcBef>
              <a:buClr>
                <a:schemeClr val="bg2"/>
              </a:buClr>
              <a:buFont typeface="Arial" panose="020B0604020202020204" pitchFamily="34" charset="0"/>
              <a:buChar char="•"/>
              <a:defRPr sz="1500" kern="1200">
                <a:solidFill>
                  <a:schemeClr val="bg2"/>
                </a:solidFill>
                <a:latin typeface="+mn-lt"/>
                <a:ea typeface="+mn-ea"/>
                <a:cs typeface="+mn-cs"/>
              </a:defRPr>
            </a:lvl4pPr>
            <a:lvl5pPr marL="607500" indent="-202500" algn="l" defTabSz="514350" rtl="0" eaLnBrk="1" latinLnBrk="0" hangingPunct="1">
              <a:lnSpc>
                <a:spcPts val="1500"/>
              </a:lnSpc>
              <a:spcBef>
                <a:spcPts val="0"/>
              </a:spcBef>
              <a:buFont typeface="Arial" panose="020B0604020202020204" pitchFamily="34" charset="0"/>
              <a:buChar char="•"/>
              <a:defRPr sz="1350" kern="1200">
                <a:solidFill>
                  <a:schemeClr val="bg2"/>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r>
              <a:rPr lang="en-US" sz="2200" b="1" dirty="0" err="1">
                <a:solidFill>
                  <a:srgbClr val="00B050"/>
                </a:solidFill>
              </a:rPr>
              <a:t>Upsampling</a:t>
            </a:r>
            <a:r>
              <a:rPr lang="en-US" sz="2200" b="1" dirty="0">
                <a:solidFill>
                  <a:srgbClr val="00B050"/>
                </a:solidFill>
              </a:rPr>
              <a:t>: </a:t>
            </a:r>
            <a:r>
              <a:rPr lang="en-US" sz="2200" dirty="0">
                <a:solidFill>
                  <a:srgbClr val="00B050"/>
                </a:solidFill>
              </a:rPr>
              <a:t>???</a:t>
            </a:r>
          </a:p>
          <a:p>
            <a:r>
              <a:rPr lang="en-US" sz="2200" dirty="0"/>
              <a:t> </a:t>
            </a:r>
          </a:p>
        </p:txBody>
      </p:sp>
      <p:sp>
        <p:nvSpPr>
          <p:cNvPr id="11" name="Date Placeholder 10"/>
          <p:cNvSpPr>
            <a:spLocks noGrp="1"/>
          </p:cNvSpPr>
          <p:nvPr>
            <p:ph type="dt" sz="half" idx="10"/>
          </p:nvPr>
        </p:nvSpPr>
        <p:spPr/>
        <p:txBody>
          <a:bodyPr/>
          <a:lstStyle/>
          <a:p>
            <a:pPr>
              <a:defRPr/>
            </a:pPr>
            <a:r>
              <a:rPr lang="en-US"/>
              <a:t>IA 5LIL0</a:t>
            </a:r>
          </a:p>
        </p:txBody>
      </p:sp>
    </p:spTree>
    <p:extLst>
      <p:ext uri="{BB962C8B-B14F-4D97-AF65-F5344CB8AC3E}">
        <p14:creationId xmlns:p14="http://schemas.microsoft.com/office/powerpoint/2010/main" val="30196865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D63C5D-B118-4F47-96E9-5652AF1FAA65}"/>
              </a:ext>
            </a:extLst>
          </p:cNvPr>
          <p:cNvSpPr>
            <a:spLocks noGrp="1"/>
          </p:cNvSpPr>
          <p:nvPr>
            <p:ph type="title"/>
          </p:nvPr>
        </p:nvSpPr>
        <p:spPr/>
        <p:txBody>
          <a:bodyPr/>
          <a:lstStyle/>
          <a:p>
            <a:r>
              <a:rPr lang="en-US" dirty="0"/>
              <a:t>In-Network </a:t>
            </a:r>
            <a:r>
              <a:rPr lang="en-US" dirty="0" err="1"/>
              <a:t>upsampling</a:t>
            </a:r>
            <a:r>
              <a:rPr lang="en-US" dirty="0"/>
              <a:t>: “Max </a:t>
            </a:r>
            <a:r>
              <a:rPr lang="en-US" dirty="0" err="1"/>
              <a:t>Unpooling</a:t>
            </a:r>
            <a:r>
              <a:rPr lang="en-US" dirty="0"/>
              <a:t>”</a:t>
            </a:r>
          </a:p>
        </p:txBody>
      </p:sp>
      <p:sp>
        <p:nvSpPr>
          <p:cNvPr id="3" name="Content Placeholder 2">
            <a:extLst>
              <a:ext uri="{FF2B5EF4-FFF2-40B4-BE49-F238E27FC236}">
                <a16:creationId xmlns:a16="http://schemas.microsoft.com/office/drawing/2014/main" id="{92E0B7C2-331C-49BB-9B00-65B5A977BB43}"/>
              </a:ext>
            </a:extLst>
          </p:cNvPr>
          <p:cNvSpPr>
            <a:spLocks noGrp="1"/>
          </p:cNvSpPr>
          <p:nvPr>
            <p:ph idx="1"/>
          </p:nvPr>
        </p:nvSpPr>
        <p:spPr/>
        <p:txBody>
          <a:bodyPr/>
          <a:lstStyle/>
          <a:p>
            <a:endParaRPr lang="en-US" dirty="0"/>
          </a:p>
          <a:p>
            <a:endParaRPr lang="en-US" dirty="0"/>
          </a:p>
          <a:p>
            <a:endParaRPr lang="en-US" dirty="0"/>
          </a:p>
          <a:p>
            <a:endParaRPr lang="en-US" dirty="0"/>
          </a:p>
          <a:p>
            <a:endParaRPr lang="en-US" dirty="0"/>
          </a:p>
        </p:txBody>
      </p:sp>
      <p:sp>
        <p:nvSpPr>
          <p:cNvPr id="5" name="Slide Number Placeholder 4">
            <a:extLst>
              <a:ext uri="{FF2B5EF4-FFF2-40B4-BE49-F238E27FC236}">
                <a16:creationId xmlns:a16="http://schemas.microsoft.com/office/drawing/2014/main" id="{6C41E4F7-C620-46D5-9E63-A62CC16D1D65}"/>
              </a:ext>
            </a:extLst>
          </p:cNvPr>
          <p:cNvSpPr>
            <a:spLocks noGrp="1"/>
          </p:cNvSpPr>
          <p:nvPr>
            <p:ph type="sldNum" sz="quarter" idx="12"/>
          </p:nvPr>
        </p:nvSpPr>
        <p:spPr/>
        <p:txBody>
          <a:bodyPr/>
          <a:lstStyle/>
          <a:p>
            <a:fld id="{B7CEC10D-CD46-426F-915E-6C78530279CB}" type="slidenum">
              <a:rPr lang="en-US" smtClean="0"/>
              <a:t>44</a:t>
            </a:fld>
            <a:endParaRPr lang="en-US" dirty="0"/>
          </a:p>
        </p:txBody>
      </p:sp>
      <p:pic>
        <p:nvPicPr>
          <p:cNvPr id="6" name="Picture 5">
            <a:extLst>
              <a:ext uri="{FF2B5EF4-FFF2-40B4-BE49-F238E27FC236}">
                <a16:creationId xmlns:a16="http://schemas.microsoft.com/office/drawing/2014/main" id="{0B2A2815-913C-4265-BCE0-6AD733731367}"/>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429360" y="1396109"/>
            <a:ext cx="11452955" cy="3294425"/>
          </a:xfrm>
          <a:prstGeom prst="rect">
            <a:avLst/>
          </a:prstGeom>
        </p:spPr>
      </p:pic>
      <p:pic>
        <p:nvPicPr>
          <p:cNvPr id="7" name="Picture 6">
            <a:extLst>
              <a:ext uri="{FF2B5EF4-FFF2-40B4-BE49-F238E27FC236}">
                <a16:creationId xmlns:a16="http://schemas.microsoft.com/office/drawing/2014/main" id="{A9D45A16-A917-4266-A8A7-1B8B2DF01E8A}"/>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524000" y="4800600"/>
            <a:ext cx="7746143" cy="1803399"/>
          </a:xfrm>
          <a:prstGeom prst="rect">
            <a:avLst/>
          </a:prstGeom>
        </p:spPr>
      </p:pic>
      <p:sp>
        <p:nvSpPr>
          <p:cNvPr id="4" name="Date Placeholder 3"/>
          <p:cNvSpPr>
            <a:spLocks noGrp="1"/>
          </p:cNvSpPr>
          <p:nvPr>
            <p:ph type="dt" sz="half" idx="10"/>
          </p:nvPr>
        </p:nvSpPr>
        <p:spPr/>
        <p:txBody>
          <a:bodyPr/>
          <a:lstStyle/>
          <a:p>
            <a:pPr>
              <a:defRPr/>
            </a:pPr>
            <a:r>
              <a:rPr lang="en-US"/>
              <a:t>IA 5LIL0</a:t>
            </a:r>
          </a:p>
        </p:txBody>
      </p:sp>
    </p:spTree>
    <p:extLst>
      <p:ext uri="{BB962C8B-B14F-4D97-AF65-F5344CB8AC3E}">
        <p14:creationId xmlns:p14="http://schemas.microsoft.com/office/powerpoint/2010/main" val="14531462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Popular </a:t>
            </a:r>
            <a:br>
              <a:rPr lang="nl-NL"/>
            </a:br>
            <a:r>
              <a:rPr lang="nl-NL"/>
              <a:t>DNNs</a:t>
            </a:r>
            <a:endParaRPr lang="en-US"/>
          </a:p>
        </p:txBody>
      </p:sp>
      <p:sp>
        <p:nvSpPr>
          <p:cNvPr id="4" name="Date Placeholder 3"/>
          <p:cNvSpPr>
            <a:spLocks noGrp="1"/>
          </p:cNvSpPr>
          <p:nvPr>
            <p:ph type="dt" sz="half" idx="10"/>
          </p:nvPr>
        </p:nvSpPr>
        <p:spPr/>
        <p:txBody>
          <a:bodyPr/>
          <a:lstStyle/>
          <a:p>
            <a:pPr>
              <a:defRPr/>
            </a:pPr>
            <a:r>
              <a:rPr lang="en-US"/>
              <a:t>IA 5LIL0</a:t>
            </a:r>
          </a:p>
        </p:txBody>
      </p:sp>
      <p:sp>
        <p:nvSpPr>
          <p:cNvPr id="5" name="Slide Number Placeholder 4"/>
          <p:cNvSpPr>
            <a:spLocks noGrp="1"/>
          </p:cNvSpPr>
          <p:nvPr>
            <p:ph type="sldNum" sz="quarter" idx="12"/>
          </p:nvPr>
        </p:nvSpPr>
        <p:spPr/>
        <p:txBody>
          <a:bodyPr/>
          <a:lstStyle/>
          <a:p>
            <a:pPr>
              <a:defRPr/>
            </a:pPr>
            <a:fld id="{57380175-9699-4BBE-9FAB-57FE2DBF8243}" type="slidenum">
              <a:rPr lang="en-US" smtClean="0"/>
              <a:pPr>
                <a:defRPr/>
              </a:pPr>
              <a:t>45</a:t>
            </a:fld>
            <a:endParaRPr lang="en-US"/>
          </a:p>
        </p:txBody>
      </p:sp>
      <p:pic>
        <p:nvPicPr>
          <p:cNvPr id="6" name="Picture 5"/>
          <p:cNvPicPr>
            <a:picLocks noChangeAspect="1"/>
          </p:cNvPicPr>
          <p:nvPr/>
        </p:nvPicPr>
        <p:blipFill>
          <a:blip r:embed="rId2"/>
          <a:stretch>
            <a:fillRect/>
          </a:stretch>
        </p:blipFill>
        <p:spPr>
          <a:xfrm>
            <a:off x="2209800" y="609599"/>
            <a:ext cx="9906000" cy="6143791"/>
          </a:xfrm>
          <a:prstGeom prst="rect">
            <a:avLst/>
          </a:prstGeom>
        </p:spPr>
      </p:pic>
    </p:spTree>
    <p:extLst>
      <p:ext uri="{BB962C8B-B14F-4D97-AF65-F5344CB8AC3E}">
        <p14:creationId xmlns:p14="http://schemas.microsoft.com/office/powerpoint/2010/main" val="96574279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Recap topics</a:t>
            </a:r>
          </a:p>
        </p:txBody>
      </p:sp>
      <p:sp>
        <p:nvSpPr>
          <p:cNvPr id="5" name="Content Placeholder 4"/>
          <p:cNvSpPr>
            <a:spLocks noGrp="1"/>
          </p:cNvSpPr>
          <p:nvPr>
            <p:ph idx="1"/>
          </p:nvPr>
        </p:nvSpPr>
        <p:spPr/>
        <p:txBody>
          <a:bodyPr/>
          <a:lstStyle/>
          <a:p>
            <a:r>
              <a:rPr lang="en-US" sz="2800"/>
              <a:t>What is learning?</a:t>
            </a:r>
          </a:p>
          <a:p>
            <a:r>
              <a:rPr lang="en-US" sz="2800"/>
              <a:t>What is a DNN, and in particular a CNN?</a:t>
            </a:r>
          </a:p>
          <a:p>
            <a:r>
              <a:rPr lang="en-US" sz="2800" b="1">
                <a:solidFill>
                  <a:schemeClr val="accent2"/>
                </a:solidFill>
              </a:rPr>
              <a:t>DNN Learning principles</a:t>
            </a:r>
          </a:p>
          <a:p>
            <a:r>
              <a:rPr lang="en-US" sz="2800"/>
              <a:t>Optimization 1</a:t>
            </a:r>
          </a:p>
          <a:p>
            <a:r>
              <a:rPr lang="en-US" sz="2800"/>
              <a:t>Optimization 2</a:t>
            </a:r>
          </a:p>
          <a:p>
            <a:r>
              <a:rPr lang="en-US" sz="2800"/>
              <a:t>Optimization 3</a:t>
            </a:r>
          </a:p>
          <a:p>
            <a:r>
              <a:rPr lang="en-US" sz="2800"/>
              <a:t>Optimization 4</a:t>
            </a:r>
          </a:p>
          <a:p>
            <a:r>
              <a:rPr lang="en-US" sz="2800"/>
              <a:t>DNN Hardware support</a:t>
            </a:r>
          </a:p>
          <a:p>
            <a:r>
              <a:rPr lang="en-US" sz="2800"/>
              <a:t>NAS and DSE</a:t>
            </a:r>
          </a:p>
          <a:p>
            <a:r>
              <a:rPr lang="en-US" sz="2800"/>
              <a:t>Beyond DNNs: Neuromorphic and Bayesian networks</a:t>
            </a:r>
          </a:p>
          <a:p>
            <a:endParaRPr lang="en-US" sz="2800"/>
          </a:p>
        </p:txBody>
      </p:sp>
      <p:sp>
        <p:nvSpPr>
          <p:cNvPr id="3" name="Date Placeholder 2"/>
          <p:cNvSpPr>
            <a:spLocks noGrp="1"/>
          </p:cNvSpPr>
          <p:nvPr>
            <p:ph type="dt" sz="half" idx="10"/>
          </p:nvPr>
        </p:nvSpPr>
        <p:spPr/>
        <p:txBody>
          <a:bodyPr/>
          <a:lstStyle/>
          <a:p>
            <a:pPr>
              <a:defRPr/>
            </a:pPr>
            <a:r>
              <a:rPr lang="en-US"/>
              <a:t>IA 5LIL0</a:t>
            </a:r>
          </a:p>
        </p:txBody>
      </p:sp>
      <p:sp>
        <p:nvSpPr>
          <p:cNvPr id="4" name="Slide Number Placeholder 3"/>
          <p:cNvSpPr>
            <a:spLocks noGrp="1"/>
          </p:cNvSpPr>
          <p:nvPr>
            <p:ph type="sldNum" sz="quarter" idx="12"/>
          </p:nvPr>
        </p:nvSpPr>
        <p:spPr/>
        <p:txBody>
          <a:bodyPr/>
          <a:lstStyle/>
          <a:p>
            <a:pPr>
              <a:defRPr/>
            </a:pPr>
            <a:fld id="{0E889BEB-D9AF-400D-98BF-3532899A83FF}" type="slidenum">
              <a:rPr lang="en-US" smtClean="0"/>
              <a:pPr>
                <a:defRPr/>
              </a:pPr>
              <a:t>46</a:t>
            </a:fld>
            <a:endParaRPr lang="en-US"/>
          </a:p>
        </p:txBody>
      </p:sp>
      <p:pic>
        <p:nvPicPr>
          <p:cNvPr id="7" name="Picture 6"/>
          <p:cNvPicPr>
            <a:picLocks noChangeAspect="1"/>
          </p:cNvPicPr>
          <p:nvPr/>
        </p:nvPicPr>
        <p:blipFill>
          <a:blip r:embed="rId2"/>
          <a:stretch>
            <a:fillRect/>
          </a:stretch>
        </p:blipFill>
        <p:spPr>
          <a:xfrm>
            <a:off x="9515475" y="0"/>
            <a:ext cx="2676525" cy="2676525"/>
          </a:xfrm>
          <a:prstGeom prst="rect">
            <a:avLst/>
          </a:prstGeom>
        </p:spPr>
      </p:pic>
    </p:spTree>
    <p:extLst>
      <p:ext uri="{BB962C8B-B14F-4D97-AF65-F5344CB8AC3E}">
        <p14:creationId xmlns:p14="http://schemas.microsoft.com/office/powerpoint/2010/main" val="385308018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How to learn a DNN?</a:t>
            </a:r>
          </a:p>
        </p:txBody>
      </p:sp>
      <p:sp>
        <p:nvSpPr>
          <p:cNvPr id="3" name="Content Placeholder 2"/>
          <p:cNvSpPr>
            <a:spLocks noGrp="1"/>
          </p:cNvSpPr>
          <p:nvPr>
            <p:ph idx="1"/>
          </p:nvPr>
        </p:nvSpPr>
        <p:spPr/>
        <p:txBody>
          <a:bodyPr/>
          <a:lstStyle/>
          <a:p>
            <a:r>
              <a:rPr lang="en-US"/>
              <a:t>Use backpropagation =&gt; </a:t>
            </a:r>
            <a:r>
              <a:rPr lang="en-US" b="1"/>
              <a:t>Chain rule</a:t>
            </a:r>
          </a:p>
          <a:p>
            <a:r>
              <a:rPr lang="en-US"/>
              <a:t>Loss function</a:t>
            </a:r>
          </a:p>
          <a:p>
            <a:pPr lvl="1"/>
            <a:r>
              <a:rPr lang="en-US"/>
              <a:t>Regularization terms can be added to loss function</a:t>
            </a:r>
          </a:p>
          <a:p>
            <a:r>
              <a:rPr lang="en-US"/>
              <a:t>Stochastic Gradient Descent (SGD), and several varieties</a:t>
            </a:r>
          </a:p>
          <a:p>
            <a:r>
              <a:rPr lang="en-US"/>
              <a:t>Batch learning</a:t>
            </a:r>
          </a:p>
          <a:p>
            <a:r>
              <a:rPr lang="en-US"/>
              <a:t>Learning rate</a:t>
            </a:r>
          </a:p>
        </p:txBody>
      </p:sp>
      <p:sp>
        <p:nvSpPr>
          <p:cNvPr id="4" name="Date Placeholder 3"/>
          <p:cNvSpPr>
            <a:spLocks noGrp="1"/>
          </p:cNvSpPr>
          <p:nvPr>
            <p:ph type="dt" sz="half" idx="10"/>
          </p:nvPr>
        </p:nvSpPr>
        <p:spPr/>
        <p:txBody>
          <a:bodyPr/>
          <a:lstStyle/>
          <a:p>
            <a:pPr>
              <a:defRPr/>
            </a:pPr>
            <a:r>
              <a:rPr lang="en-US"/>
              <a:t>IA 5LIL0</a:t>
            </a:r>
          </a:p>
        </p:txBody>
      </p:sp>
      <p:sp>
        <p:nvSpPr>
          <p:cNvPr id="5" name="Slide Number Placeholder 4"/>
          <p:cNvSpPr>
            <a:spLocks noGrp="1"/>
          </p:cNvSpPr>
          <p:nvPr>
            <p:ph type="sldNum" sz="quarter" idx="12"/>
          </p:nvPr>
        </p:nvSpPr>
        <p:spPr/>
        <p:txBody>
          <a:bodyPr/>
          <a:lstStyle/>
          <a:p>
            <a:pPr>
              <a:defRPr/>
            </a:pPr>
            <a:fld id="{57380175-9699-4BBE-9FAB-57FE2DBF8243}" type="slidenum">
              <a:rPr lang="en-US" smtClean="0"/>
              <a:pPr>
                <a:defRPr/>
              </a:pPr>
              <a:t>47</a:t>
            </a:fld>
            <a:endParaRPr lang="en-US"/>
          </a:p>
        </p:txBody>
      </p:sp>
    </p:spTree>
    <p:extLst>
      <p:ext uri="{BB962C8B-B14F-4D97-AF65-F5344CB8AC3E}">
        <p14:creationId xmlns:p14="http://schemas.microsoft.com/office/powerpoint/2010/main" val="12530305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6019799" y="1411045"/>
            <a:ext cx="4648202" cy="2257672"/>
          </a:xfrm>
          <a:prstGeom prst="rect">
            <a:avLst/>
          </a:prstGeom>
          <a:solidFill>
            <a:schemeClr val="bg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p:cNvSpPr/>
          <p:nvPr/>
        </p:nvSpPr>
        <p:spPr>
          <a:xfrm>
            <a:off x="6019799" y="3663550"/>
            <a:ext cx="4648202" cy="3194450"/>
          </a:xfrm>
          <a:prstGeom prst="rect">
            <a:avLst/>
          </a:prstGeom>
          <a:solidFill>
            <a:srgbClr val="FFFFC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p:cNvSpPr/>
          <p:nvPr/>
        </p:nvSpPr>
        <p:spPr>
          <a:xfrm>
            <a:off x="1524000" y="3180972"/>
            <a:ext cx="4495800" cy="3677028"/>
          </a:xfrm>
          <a:prstGeom prst="rect">
            <a:avLst/>
          </a:prstGeom>
          <a:solidFill>
            <a:schemeClr val="bg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p:cNvSpPr/>
          <p:nvPr/>
        </p:nvSpPr>
        <p:spPr>
          <a:xfrm>
            <a:off x="1524001" y="1411046"/>
            <a:ext cx="4495799" cy="1769927"/>
          </a:xfrm>
          <a:prstGeom prst="rect">
            <a:avLst/>
          </a:prstGeom>
          <a:solidFill>
            <a:srgbClr val="FFFFC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normAutofit/>
          </a:bodyPr>
          <a:lstStyle/>
          <a:p>
            <a:r>
              <a:rPr lang="en-US" dirty="0"/>
              <a:t>A Recipe </a:t>
            </a:r>
            <a:r>
              <a:rPr lang="en-US"/>
              <a:t>for Machine </a:t>
            </a:r>
            <a:r>
              <a:rPr lang="en-US" dirty="0"/>
              <a:t>Learning</a:t>
            </a:r>
          </a:p>
        </p:txBody>
      </p:sp>
      <p:sp>
        <p:nvSpPr>
          <p:cNvPr id="6" name="Content Placeholder 5"/>
          <p:cNvSpPr>
            <a:spLocks noGrp="1"/>
          </p:cNvSpPr>
          <p:nvPr>
            <p:ph sz="half" idx="1"/>
          </p:nvPr>
        </p:nvSpPr>
        <p:spPr>
          <a:xfrm>
            <a:off x="1981200" y="1600201"/>
            <a:ext cx="4038600" cy="1580772"/>
          </a:xfrm>
        </p:spPr>
        <p:txBody>
          <a:bodyPr/>
          <a:lstStyle/>
          <a:p>
            <a:pPr marL="0" indent="0">
              <a:buNone/>
            </a:pPr>
            <a:r>
              <a:rPr lang="en-US" dirty="0"/>
              <a:t>1. Given training data:</a:t>
            </a:r>
          </a:p>
        </p:txBody>
      </p:sp>
      <p:sp>
        <p:nvSpPr>
          <p:cNvPr id="7" name="Content Placeholder 6"/>
          <p:cNvSpPr>
            <a:spLocks noGrp="1"/>
          </p:cNvSpPr>
          <p:nvPr>
            <p:ph sz="half" idx="2"/>
          </p:nvPr>
        </p:nvSpPr>
        <p:spPr>
          <a:xfrm>
            <a:off x="6186472" y="1600201"/>
            <a:ext cx="4038600" cy="2068517"/>
          </a:xfrm>
        </p:spPr>
        <p:txBody>
          <a:bodyPr/>
          <a:lstStyle/>
          <a:p>
            <a:pPr marL="0" indent="0">
              <a:buNone/>
            </a:pPr>
            <a:r>
              <a:rPr lang="en-US" dirty="0"/>
              <a:t>3. Define goal:</a:t>
            </a:r>
          </a:p>
        </p:txBody>
      </p:sp>
      <p:sp>
        <p:nvSpPr>
          <p:cNvPr id="4" name="Slide Number Placeholder 3"/>
          <p:cNvSpPr>
            <a:spLocks noGrp="1"/>
          </p:cNvSpPr>
          <p:nvPr>
            <p:ph type="sldNum" sz="quarter" idx="12"/>
          </p:nvPr>
        </p:nvSpPr>
        <p:spPr/>
        <p:txBody>
          <a:bodyPr/>
          <a:lstStyle/>
          <a:p>
            <a:fld id="{CCF56997-4F5F-5A42-B306-795126905ACA}" type="slidenum">
              <a:rPr lang="en-US" smtClean="0"/>
              <a:pPr/>
              <a:t>48</a:t>
            </a:fld>
            <a:endParaRPr lang="en-US"/>
          </a:p>
        </p:txBody>
      </p:sp>
      <p:sp>
        <p:nvSpPr>
          <p:cNvPr id="19" name="Content Placeholder 5"/>
          <p:cNvSpPr txBox="1">
            <a:spLocks/>
          </p:cNvSpPr>
          <p:nvPr/>
        </p:nvSpPr>
        <p:spPr>
          <a:xfrm>
            <a:off x="1981200" y="3180973"/>
            <a:ext cx="4038600" cy="3097591"/>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28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8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pPr marL="0" indent="0">
              <a:buNone/>
            </a:pPr>
            <a:r>
              <a:rPr lang="en-US" dirty="0"/>
              <a:t>2. Choose each of these:</a:t>
            </a:r>
          </a:p>
          <a:p>
            <a:pPr lvl="1"/>
            <a:r>
              <a:rPr lang="en-US" dirty="0"/>
              <a:t>Decision function</a:t>
            </a:r>
          </a:p>
          <a:p>
            <a:pPr lvl="1"/>
            <a:endParaRPr lang="en-US" dirty="0"/>
          </a:p>
          <a:p>
            <a:pPr lvl="1"/>
            <a:endParaRPr lang="en-US" dirty="0"/>
          </a:p>
          <a:p>
            <a:pPr lvl="1"/>
            <a:r>
              <a:rPr lang="en-US" dirty="0"/>
              <a:t>Loss function</a:t>
            </a:r>
          </a:p>
          <a:p>
            <a:pPr lvl="1"/>
            <a:endParaRPr lang="en-US" dirty="0"/>
          </a:p>
          <a:p>
            <a:pPr lvl="1"/>
            <a:endParaRPr lang="en-US" dirty="0"/>
          </a:p>
          <a:p>
            <a:pPr lvl="1"/>
            <a:endParaRPr lang="en-US" dirty="0"/>
          </a:p>
          <a:p>
            <a:pPr lvl="1"/>
            <a:endParaRPr lang="en-US" dirty="0"/>
          </a:p>
        </p:txBody>
      </p:sp>
      <p:sp>
        <p:nvSpPr>
          <p:cNvPr id="20" name="Content Placeholder 6"/>
          <p:cNvSpPr txBox="1">
            <a:spLocks/>
          </p:cNvSpPr>
          <p:nvPr/>
        </p:nvSpPr>
        <p:spPr>
          <a:xfrm>
            <a:off x="6186472" y="3668717"/>
            <a:ext cx="4038600" cy="2892444"/>
          </a:xfrm>
          <a:prstGeom prst="rect">
            <a:avLst/>
          </a:prstGeom>
          <a:solidFill>
            <a:srgbClr val="FFFFCC"/>
          </a:solidFill>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28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8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pPr marL="0" indent="0">
              <a:buNone/>
            </a:pPr>
            <a:r>
              <a:rPr lang="en-US" dirty="0"/>
              <a:t>4. Train with SGD:</a:t>
            </a:r>
          </a:p>
          <a:p>
            <a:pPr marL="0" indent="0">
              <a:buNone/>
            </a:pPr>
            <a:r>
              <a:rPr lang="en-US" dirty="0"/>
              <a:t>(take small steps opposite the gradient)</a:t>
            </a:r>
          </a:p>
        </p:txBody>
      </p:sp>
      <p:pic>
        <p:nvPicPr>
          <p:cNvPr id="3" name="Picture 2" descr="latex-image-1.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31293" y="2224285"/>
            <a:ext cx="2082800" cy="533400"/>
          </a:xfrm>
          <a:prstGeom prst="rect">
            <a:avLst/>
          </a:prstGeom>
        </p:spPr>
      </p:pic>
      <p:pic>
        <p:nvPicPr>
          <p:cNvPr id="5" name="Picture 4" descr="latex-image-1.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85913" y="4339324"/>
            <a:ext cx="2108200" cy="469900"/>
          </a:xfrm>
          <a:prstGeom prst="rect">
            <a:avLst/>
          </a:prstGeom>
        </p:spPr>
      </p:pic>
      <p:pic>
        <p:nvPicPr>
          <p:cNvPr id="12" name="Picture 11" descr="latex-image-1.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31293" y="5673701"/>
            <a:ext cx="2349500" cy="469900"/>
          </a:xfrm>
          <a:prstGeom prst="rect">
            <a:avLst/>
          </a:prstGeom>
        </p:spPr>
      </p:pic>
      <p:pic>
        <p:nvPicPr>
          <p:cNvPr id="21" name="Picture 20" descr="latex-image-1.pd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86417" y="2265251"/>
            <a:ext cx="4096234" cy="947367"/>
          </a:xfrm>
          <a:prstGeom prst="rect">
            <a:avLst/>
          </a:prstGeom>
        </p:spPr>
      </p:pic>
      <p:pic>
        <p:nvPicPr>
          <p:cNvPr id="22" name="Picture 21" descr="latex-image-1.pdf"/>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486418" y="5609966"/>
            <a:ext cx="4063643" cy="373192"/>
          </a:xfrm>
          <a:prstGeom prst="rect">
            <a:avLst/>
          </a:prstGeom>
        </p:spPr>
      </p:pic>
    </p:spTree>
    <p:extLst>
      <p:ext uri="{BB962C8B-B14F-4D97-AF65-F5344CB8AC3E}">
        <p14:creationId xmlns:p14="http://schemas.microsoft.com/office/powerpoint/2010/main" val="245553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P spid="20"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Backpropagation in multiple </a:t>
            </a:r>
            <a:r>
              <a:rPr lang="en-US" dirty="0"/>
              <a:t>layers</a:t>
            </a:r>
          </a:p>
        </p:txBody>
      </p:sp>
      <p:pic>
        <p:nvPicPr>
          <p:cNvPr id="4" name="Picture 3"/>
          <p:cNvPicPr>
            <a:picLocks noChangeAspect="1"/>
          </p:cNvPicPr>
          <p:nvPr/>
        </p:nvPicPr>
        <p:blipFill>
          <a:blip r:embed="rId2"/>
          <a:srcRect r="31664"/>
          <a:stretch>
            <a:fillRect/>
          </a:stretch>
        </p:blipFill>
        <p:spPr>
          <a:xfrm rot="16200000">
            <a:off x="7429417" y="3685524"/>
            <a:ext cx="2399557" cy="3442662"/>
          </a:xfrm>
          <a:prstGeom prst="rect">
            <a:avLst/>
          </a:prstGeom>
        </p:spPr>
      </p:pic>
      <p:sp>
        <p:nvSpPr>
          <p:cNvPr id="6" name="Rectangle 5"/>
          <p:cNvSpPr/>
          <p:nvPr/>
        </p:nvSpPr>
        <p:spPr bwMode="auto">
          <a:xfrm>
            <a:off x="3697167" y="4609867"/>
            <a:ext cx="2182771" cy="506417"/>
          </a:xfrm>
          <a:prstGeom prst="rect">
            <a:avLst/>
          </a:prstGeom>
          <a:solidFill>
            <a:srgbClr val="FF66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xmlns:mv="urn:schemas-microsoft-com:mac:vml" xmlns:mc="http://schemas.openxmlformats.org/markup-compatibility/2006">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endParaRPr lang="en-US">
              <a:solidFill>
                <a:srgbClr val="000000"/>
              </a:solidFill>
              <a:latin typeface="Times New Roman" charset="0"/>
              <a:ea typeface="ヒラギノ明朝 ProN W3" charset="0"/>
              <a:cs typeface="ヒラギノ明朝 ProN W3" charset="0"/>
              <a:sym typeface="Times New Roman" charset="0"/>
            </a:endParaRPr>
          </a:p>
        </p:txBody>
      </p:sp>
      <p:sp>
        <p:nvSpPr>
          <p:cNvPr id="7" name="TextBox 6"/>
          <p:cNvSpPr txBox="1"/>
          <p:nvPr/>
        </p:nvSpPr>
        <p:spPr>
          <a:xfrm>
            <a:off x="1765329" y="5515528"/>
            <a:ext cx="1771263" cy="461665"/>
          </a:xfrm>
          <a:prstGeom prst="rect">
            <a:avLst/>
          </a:prstGeom>
          <a:noFill/>
        </p:spPr>
        <p:txBody>
          <a:bodyPr wrap="square" rtlCol="0">
            <a:spAutoFit/>
          </a:bodyPr>
          <a:lstStyle/>
          <a:p>
            <a:pPr algn="ctr"/>
            <a:r>
              <a:rPr lang="en-US" dirty="0">
                <a:solidFill>
                  <a:srgbClr val="000000"/>
                </a:solidFill>
                <a:latin typeface="Times New Roman" charset="0"/>
                <a:ea typeface="ヒラギノ明朝 ProN W3" charset="0"/>
                <a:cs typeface="ヒラギノ明朝 ProN W3" charset="0"/>
                <a:sym typeface="Times New Roman" charset="0"/>
              </a:rPr>
              <a:t>Input layer</a:t>
            </a:r>
          </a:p>
        </p:txBody>
      </p:sp>
      <p:sp>
        <p:nvSpPr>
          <p:cNvPr id="8" name="TextBox 7"/>
          <p:cNvSpPr txBox="1"/>
          <p:nvPr/>
        </p:nvSpPr>
        <p:spPr>
          <a:xfrm>
            <a:off x="1964774" y="4543487"/>
            <a:ext cx="1132041" cy="461665"/>
          </a:xfrm>
          <a:prstGeom prst="rect">
            <a:avLst/>
          </a:prstGeom>
          <a:noFill/>
        </p:spPr>
        <p:txBody>
          <a:bodyPr wrap="none" rtlCol="0">
            <a:spAutoFit/>
          </a:bodyPr>
          <a:lstStyle/>
          <a:p>
            <a:pPr algn="ctr"/>
            <a:r>
              <a:rPr lang="en-US">
                <a:solidFill>
                  <a:srgbClr val="000000"/>
                </a:solidFill>
                <a:latin typeface="Times New Roman" charset="0"/>
                <a:ea typeface="ヒラギノ明朝 ProN W3" charset="0"/>
                <a:cs typeface="ヒラギノ明朝 ProN W3" charset="0"/>
                <a:sym typeface="Times New Roman" charset="0"/>
              </a:rPr>
              <a:t>Layer </a:t>
            </a:r>
            <a:r>
              <a:rPr lang="en-US" dirty="0">
                <a:solidFill>
                  <a:srgbClr val="000000"/>
                </a:solidFill>
                <a:latin typeface="Times New Roman" charset="0"/>
                <a:ea typeface="ヒラギノ明朝 ProN W3" charset="0"/>
                <a:cs typeface="ヒラギノ明朝 ProN W3" charset="0"/>
                <a:sym typeface="Times New Roman" charset="0"/>
              </a:rPr>
              <a:t>1</a:t>
            </a:r>
          </a:p>
        </p:txBody>
      </p:sp>
      <p:sp>
        <p:nvSpPr>
          <p:cNvPr id="10" name="TextBox 9"/>
          <p:cNvSpPr txBox="1"/>
          <p:nvPr/>
        </p:nvSpPr>
        <p:spPr>
          <a:xfrm>
            <a:off x="2001542" y="2933249"/>
            <a:ext cx="1063112" cy="461665"/>
          </a:xfrm>
          <a:prstGeom prst="rect">
            <a:avLst/>
          </a:prstGeom>
          <a:noFill/>
        </p:spPr>
        <p:txBody>
          <a:bodyPr wrap="none" rtlCol="0">
            <a:spAutoFit/>
          </a:bodyPr>
          <a:lstStyle/>
          <a:p>
            <a:pPr algn="ctr"/>
            <a:r>
              <a:rPr lang="en-US">
                <a:solidFill>
                  <a:srgbClr val="000000"/>
                </a:solidFill>
                <a:latin typeface="Times New Roman" charset="0"/>
                <a:ea typeface="ヒラギノ明朝 ProN W3" charset="0"/>
                <a:cs typeface="ヒラギノ明朝 ProN W3" charset="0"/>
                <a:sym typeface="Times New Roman" charset="0"/>
              </a:rPr>
              <a:t>Layer </a:t>
            </a:r>
            <a:r>
              <a:rPr lang="en-US" dirty="0" err="1">
                <a:solidFill>
                  <a:srgbClr val="000000"/>
                </a:solidFill>
                <a:latin typeface="Times New Roman" charset="0"/>
                <a:ea typeface="ヒラギノ明朝 ProN W3" charset="0"/>
                <a:cs typeface="ヒラギノ明朝 ProN W3" charset="0"/>
                <a:sym typeface="Times New Roman" charset="0"/>
              </a:rPr>
              <a:t>i</a:t>
            </a:r>
            <a:endParaRPr lang="en-US" dirty="0">
              <a:solidFill>
                <a:srgbClr val="000000"/>
              </a:solidFill>
              <a:latin typeface="Times New Roman" charset="0"/>
              <a:ea typeface="ヒラギノ明朝 ProN W3" charset="0"/>
              <a:cs typeface="ヒラギノ明朝 ProN W3" charset="0"/>
              <a:sym typeface="Times New Roman" charset="0"/>
            </a:endParaRPr>
          </a:p>
        </p:txBody>
      </p:sp>
      <p:sp>
        <p:nvSpPr>
          <p:cNvPr id="11" name="TextBox 10"/>
          <p:cNvSpPr txBox="1"/>
          <p:nvPr/>
        </p:nvSpPr>
        <p:spPr>
          <a:xfrm>
            <a:off x="1524001" y="1538611"/>
            <a:ext cx="1967205" cy="461665"/>
          </a:xfrm>
          <a:prstGeom prst="rect">
            <a:avLst/>
          </a:prstGeom>
          <a:noFill/>
        </p:spPr>
        <p:txBody>
          <a:bodyPr wrap="none" rtlCol="0">
            <a:spAutoFit/>
          </a:bodyPr>
          <a:lstStyle/>
          <a:p>
            <a:pPr algn="ctr"/>
            <a:r>
              <a:rPr lang="en-US" dirty="0">
                <a:solidFill>
                  <a:srgbClr val="000000"/>
                </a:solidFill>
                <a:latin typeface="Times New Roman" charset="0"/>
                <a:ea typeface="ヒラギノ明朝 ProN W3" charset="0"/>
                <a:cs typeface="ヒラギノ明朝 ProN W3" charset="0"/>
                <a:sym typeface="Times New Roman" charset="0"/>
              </a:rPr>
              <a:t>Output layer </a:t>
            </a:r>
            <a:r>
              <a:rPr lang="en-US" dirty="0" err="1">
                <a:solidFill>
                  <a:srgbClr val="000000"/>
                </a:solidFill>
                <a:latin typeface="Times New Roman" charset="0"/>
                <a:ea typeface="ヒラギノ明朝 ProN W3" charset="0"/>
                <a:cs typeface="ヒラギノ明朝 ProN W3" charset="0"/>
                <a:sym typeface="Times New Roman" charset="0"/>
              </a:rPr>
              <a:t>n</a:t>
            </a:r>
            <a:endParaRPr lang="en-US" dirty="0">
              <a:solidFill>
                <a:srgbClr val="000000"/>
              </a:solidFill>
              <a:latin typeface="Times New Roman" charset="0"/>
              <a:ea typeface="ヒラギノ明朝 ProN W3" charset="0"/>
              <a:cs typeface="ヒラギノ明朝 ProN W3" charset="0"/>
              <a:sym typeface="Times New Roman" charset="0"/>
            </a:endParaRPr>
          </a:p>
        </p:txBody>
      </p:sp>
      <p:sp>
        <p:nvSpPr>
          <p:cNvPr id="12" name="Rectangle 11"/>
          <p:cNvSpPr/>
          <p:nvPr/>
        </p:nvSpPr>
        <p:spPr>
          <a:xfrm>
            <a:off x="4038813" y="4628628"/>
            <a:ext cx="1538434" cy="461665"/>
          </a:xfrm>
          <a:prstGeom prst="rect">
            <a:avLst/>
          </a:prstGeom>
        </p:spPr>
        <p:txBody>
          <a:bodyPr wrap="none">
            <a:spAutoFit/>
          </a:bodyPr>
          <a:lstStyle/>
          <a:p>
            <a:r>
              <a:rPr lang="en-US" dirty="0">
                <a:solidFill>
                  <a:srgbClr val="000000"/>
                </a:solidFill>
                <a:latin typeface="Times New Roman" charset="0"/>
                <a:ea typeface="ヒラギノ明朝 ProN W3" charset="0"/>
                <a:cs typeface="ヒラギノ明朝 ProN W3" charset="0"/>
                <a:sym typeface="Times New Roman" charset="0"/>
              </a:rPr>
              <a:t>F</a:t>
            </a:r>
            <a:r>
              <a:rPr lang="en-US" baseline="-25000" dirty="0">
                <a:solidFill>
                  <a:srgbClr val="000000"/>
                </a:solidFill>
                <a:latin typeface="Times New Roman" charset="0"/>
                <a:ea typeface="ヒラギノ明朝 ProN W3" charset="0"/>
                <a:cs typeface="ヒラギノ明朝 ProN W3" charset="0"/>
                <a:sym typeface="Times New Roman" charset="0"/>
              </a:rPr>
              <a:t>1</a:t>
            </a:r>
            <a:r>
              <a:rPr lang="en-US" dirty="0">
                <a:solidFill>
                  <a:srgbClr val="000000"/>
                </a:solidFill>
                <a:latin typeface="Times New Roman" charset="0"/>
                <a:ea typeface="ヒラギノ明朝 ProN W3" charset="0"/>
                <a:cs typeface="ヒラギノ明朝 ProN W3" charset="0"/>
                <a:sym typeface="Times New Roman" charset="0"/>
              </a:rPr>
              <a:t>(x</a:t>
            </a:r>
            <a:r>
              <a:rPr lang="en-US" baseline="-25000" dirty="0">
                <a:solidFill>
                  <a:srgbClr val="000000"/>
                </a:solidFill>
                <a:latin typeface="Times New Roman" charset="0"/>
                <a:ea typeface="ヒラギノ明朝 ProN W3" charset="0"/>
                <a:cs typeface="ヒラギノ明朝 ProN W3" charset="0"/>
                <a:sym typeface="Times New Roman" charset="0"/>
              </a:rPr>
              <a:t>0</a:t>
            </a:r>
            <a:r>
              <a:rPr lang="en-US" dirty="0">
                <a:solidFill>
                  <a:srgbClr val="000000"/>
                </a:solidFill>
                <a:latin typeface="Times New Roman" charset="0"/>
                <a:ea typeface="ヒラギノ明朝 ProN W3" charset="0"/>
                <a:cs typeface="ヒラギノ明朝 ProN W3" charset="0"/>
                <a:sym typeface="Times New Roman" charset="0"/>
              </a:rPr>
              <a:t>, W</a:t>
            </a:r>
            <a:r>
              <a:rPr lang="en-US" baseline="-25000" dirty="0">
                <a:solidFill>
                  <a:srgbClr val="000000"/>
                </a:solidFill>
                <a:latin typeface="Times New Roman" charset="0"/>
                <a:ea typeface="ヒラギノ明朝 ProN W3" charset="0"/>
                <a:cs typeface="ヒラギノ明朝 ProN W3" charset="0"/>
                <a:sym typeface="Times New Roman" charset="0"/>
              </a:rPr>
              <a:t>1</a:t>
            </a:r>
            <a:r>
              <a:rPr lang="en-US" dirty="0">
                <a:solidFill>
                  <a:srgbClr val="000000"/>
                </a:solidFill>
                <a:latin typeface="Times New Roman" charset="0"/>
                <a:ea typeface="ヒラギノ明朝 ProN W3" charset="0"/>
                <a:cs typeface="ヒラギノ明朝 ProN W3" charset="0"/>
                <a:sym typeface="Times New Roman" charset="0"/>
              </a:rPr>
              <a:t>) </a:t>
            </a:r>
          </a:p>
        </p:txBody>
      </p:sp>
      <p:sp>
        <p:nvSpPr>
          <p:cNvPr id="15" name="Rectangle 14"/>
          <p:cNvSpPr/>
          <p:nvPr/>
        </p:nvSpPr>
        <p:spPr bwMode="auto">
          <a:xfrm>
            <a:off x="3767789" y="2890535"/>
            <a:ext cx="2182771" cy="506417"/>
          </a:xfrm>
          <a:prstGeom prst="rect">
            <a:avLst/>
          </a:prstGeom>
          <a:solidFill>
            <a:srgbClr val="FF66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xmlns:mv="urn:schemas-microsoft-com:mac:vml" xmlns:mc="http://schemas.openxmlformats.org/markup-compatibility/2006">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endParaRPr lang="en-US">
              <a:solidFill>
                <a:srgbClr val="000000"/>
              </a:solidFill>
              <a:latin typeface="Times New Roman" charset="0"/>
              <a:ea typeface="ヒラギノ明朝 ProN W3" charset="0"/>
              <a:cs typeface="ヒラギノ明朝 ProN W3" charset="0"/>
              <a:sym typeface="Times New Roman" charset="0"/>
            </a:endParaRPr>
          </a:p>
        </p:txBody>
      </p:sp>
      <p:sp>
        <p:nvSpPr>
          <p:cNvPr id="16" name="Rectangle 15"/>
          <p:cNvSpPr/>
          <p:nvPr/>
        </p:nvSpPr>
        <p:spPr>
          <a:xfrm>
            <a:off x="4109435" y="2909296"/>
            <a:ext cx="1562992" cy="461665"/>
          </a:xfrm>
          <a:prstGeom prst="rect">
            <a:avLst/>
          </a:prstGeom>
        </p:spPr>
        <p:txBody>
          <a:bodyPr wrap="none">
            <a:spAutoFit/>
          </a:bodyPr>
          <a:lstStyle/>
          <a:p>
            <a:r>
              <a:rPr lang="en-US" dirty="0">
                <a:solidFill>
                  <a:srgbClr val="000000"/>
                </a:solidFill>
                <a:latin typeface="Times New Roman" charset="0"/>
                <a:ea typeface="ヒラギノ明朝 ProN W3" charset="0"/>
                <a:cs typeface="ヒラギノ明朝 ProN W3" charset="0"/>
                <a:sym typeface="Times New Roman" charset="0"/>
              </a:rPr>
              <a:t>F</a:t>
            </a:r>
            <a:r>
              <a:rPr lang="en-US" baseline="-25000" dirty="0">
                <a:solidFill>
                  <a:srgbClr val="000000"/>
                </a:solidFill>
                <a:latin typeface="Times New Roman" charset="0"/>
                <a:ea typeface="ヒラギノ明朝 ProN W3" charset="0"/>
                <a:cs typeface="ヒラギノ明朝 ProN W3" charset="0"/>
                <a:sym typeface="Times New Roman" charset="0"/>
              </a:rPr>
              <a:t>i</a:t>
            </a:r>
            <a:r>
              <a:rPr lang="en-US" dirty="0">
                <a:solidFill>
                  <a:srgbClr val="000000"/>
                </a:solidFill>
                <a:latin typeface="Times New Roman" charset="0"/>
                <a:ea typeface="ヒラギノ明朝 ProN W3" charset="0"/>
                <a:cs typeface="ヒラギノ明朝 ProN W3" charset="0"/>
                <a:sym typeface="Times New Roman" charset="0"/>
              </a:rPr>
              <a:t>(x</a:t>
            </a:r>
            <a:r>
              <a:rPr lang="en-US" baseline="-25000" dirty="0">
                <a:solidFill>
                  <a:srgbClr val="000000"/>
                </a:solidFill>
                <a:latin typeface="Times New Roman" charset="0"/>
                <a:ea typeface="ヒラギノ明朝 ProN W3" charset="0"/>
                <a:cs typeface="ヒラギノ明朝 ProN W3" charset="0"/>
                <a:sym typeface="Times New Roman" charset="0"/>
              </a:rPr>
              <a:t>i-1</a:t>
            </a:r>
            <a:r>
              <a:rPr lang="en-US" dirty="0">
                <a:solidFill>
                  <a:srgbClr val="000000"/>
                </a:solidFill>
                <a:latin typeface="Times New Roman" charset="0"/>
                <a:ea typeface="ヒラギノ明朝 ProN W3" charset="0"/>
                <a:cs typeface="ヒラギノ明朝 ProN W3" charset="0"/>
                <a:sym typeface="Times New Roman" charset="0"/>
              </a:rPr>
              <a:t>, </a:t>
            </a:r>
            <a:r>
              <a:rPr lang="en-US" dirty="0" err="1">
                <a:solidFill>
                  <a:srgbClr val="000000"/>
                </a:solidFill>
                <a:latin typeface="Times New Roman" charset="0"/>
                <a:ea typeface="ヒラギノ明朝 ProN W3" charset="0"/>
                <a:cs typeface="ヒラギノ明朝 ProN W3" charset="0"/>
                <a:sym typeface="Times New Roman" charset="0"/>
              </a:rPr>
              <a:t>W</a:t>
            </a:r>
            <a:r>
              <a:rPr lang="en-US" baseline="-25000" dirty="0" err="1">
                <a:solidFill>
                  <a:srgbClr val="000000"/>
                </a:solidFill>
                <a:latin typeface="Times New Roman" charset="0"/>
                <a:ea typeface="ヒラギノ明朝 ProN W3" charset="0"/>
                <a:cs typeface="ヒラギノ明朝 ProN W3" charset="0"/>
                <a:sym typeface="Times New Roman" charset="0"/>
              </a:rPr>
              <a:t>i</a:t>
            </a:r>
            <a:r>
              <a:rPr lang="en-US" dirty="0">
                <a:solidFill>
                  <a:srgbClr val="000000"/>
                </a:solidFill>
                <a:latin typeface="Times New Roman" charset="0"/>
                <a:ea typeface="ヒラギノ明朝 ProN W3" charset="0"/>
                <a:cs typeface="ヒラギノ明朝 ProN W3" charset="0"/>
                <a:sym typeface="Times New Roman" charset="0"/>
              </a:rPr>
              <a:t>) </a:t>
            </a:r>
          </a:p>
        </p:txBody>
      </p:sp>
      <p:sp>
        <p:nvSpPr>
          <p:cNvPr id="17" name="Rectangle 16"/>
          <p:cNvSpPr/>
          <p:nvPr/>
        </p:nvSpPr>
        <p:spPr bwMode="auto">
          <a:xfrm>
            <a:off x="3755337" y="1558159"/>
            <a:ext cx="2182771" cy="506417"/>
          </a:xfrm>
          <a:prstGeom prst="rect">
            <a:avLst/>
          </a:prstGeom>
          <a:solidFill>
            <a:srgbClr val="FF00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xmlns:mv="urn:schemas-microsoft-com:mac:vml" xmlns:mc="http://schemas.openxmlformats.org/markup-compatibility/2006">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endParaRPr lang="en-US">
              <a:solidFill>
                <a:srgbClr val="000000"/>
              </a:solidFill>
              <a:latin typeface="Times New Roman" charset="0"/>
              <a:ea typeface="ヒラギノ明朝 ProN W3" charset="0"/>
              <a:cs typeface="ヒラギノ明朝 ProN W3" charset="0"/>
              <a:sym typeface="Times New Roman" charset="0"/>
            </a:endParaRPr>
          </a:p>
        </p:txBody>
      </p:sp>
      <p:sp>
        <p:nvSpPr>
          <p:cNvPr id="18" name="Rectangle 17"/>
          <p:cNvSpPr/>
          <p:nvPr/>
        </p:nvSpPr>
        <p:spPr>
          <a:xfrm>
            <a:off x="4096984" y="1576920"/>
            <a:ext cx="1709955" cy="461665"/>
          </a:xfrm>
          <a:prstGeom prst="rect">
            <a:avLst/>
          </a:prstGeom>
        </p:spPr>
        <p:txBody>
          <a:bodyPr wrap="none">
            <a:spAutoFit/>
          </a:bodyPr>
          <a:lstStyle/>
          <a:p>
            <a:r>
              <a:rPr lang="en-US" dirty="0">
                <a:solidFill>
                  <a:srgbClr val="000000"/>
                </a:solidFill>
                <a:latin typeface="Times New Roman" charset="0"/>
                <a:ea typeface="ヒラギノ明朝 ProN W3" charset="0"/>
                <a:cs typeface="ヒラギノ明朝 ProN W3" charset="0"/>
                <a:sym typeface="Times New Roman" charset="0"/>
              </a:rPr>
              <a:t>F</a:t>
            </a:r>
            <a:r>
              <a:rPr lang="en-US" baseline="-25000" dirty="0">
                <a:solidFill>
                  <a:srgbClr val="000000"/>
                </a:solidFill>
                <a:latin typeface="Times New Roman" charset="0"/>
                <a:ea typeface="ヒラギノ明朝 ProN W3" charset="0"/>
                <a:cs typeface="ヒラギノ明朝 ProN W3" charset="0"/>
                <a:sym typeface="Times New Roman" charset="0"/>
              </a:rPr>
              <a:t>n</a:t>
            </a:r>
            <a:r>
              <a:rPr lang="en-US" dirty="0">
                <a:solidFill>
                  <a:srgbClr val="000000"/>
                </a:solidFill>
                <a:latin typeface="Times New Roman" charset="0"/>
                <a:ea typeface="ヒラギノ明朝 ProN W3" charset="0"/>
                <a:cs typeface="ヒラギノ明朝 ProN W3" charset="0"/>
                <a:sym typeface="Times New Roman" charset="0"/>
              </a:rPr>
              <a:t>(x</a:t>
            </a:r>
            <a:r>
              <a:rPr lang="en-US" baseline="-25000" dirty="0">
                <a:solidFill>
                  <a:srgbClr val="000000"/>
                </a:solidFill>
                <a:latin typeface="Times New Roman" charset="0"/>
                <a:ea typeface="ヒラギノ明朝 ProN W3" charset="0"/>
                <a:cs typeface="ヒラギノ明朝 ProN W3" charset="0"/>
                <a:sym typeface="Times New Roman" charset="0"/>
              </a:rPr>
              <a:t>n-1</a:t>
            </a:r>
            <a:r>
              <a:rPr lang="en-US" dirty="0">
                <a:solidFill>
                  <a:srgbClr val="000000"/>
                </a:solidFill>
                <a:latin typeface="Times New Roman" charset="0"/>
                <a:ea typeface="ヒラギノ明朝 ProN W3" charset="0"/>
                <a:cs typeface="ヒラギノ明朝 ProN W3" charset="0"/>
                <a:sym typeface="Times New Roman" charset="0"/>
              </a:rPr>
              <a:t>, </a:t>
            </a:r>
            <a:r>
              <a:rPr lang="en-US" dirty="0" err="1">
                <a:solidFill>
                  <a:srgbClr val="000000"/>
                </a:solidFill>
                <a:latin typeface="Times New Roman" charset="0"/>
                <a:ea typeface="ヒラギノ明朝 ProN W3" charset="0"/>
                <a:cs typeface="ヒラギノ明朝 ProN W3" charset="0"/>
                <a:sym typeface="Times New Roman" charset="0"/>
              </a:rPr>
              <a:t>W</a:t>
            </a:r>
            <a:r>
              <a:rPr lang="en-US" baseline="-25000" dirty="0" err="1">
                <a:solidFill>
                  <a:srgbClr val="000000"/>
                </a:solidFill>
                <a:latin typeface="Times New Roman" charset="0"/>
                <a:ea typeface="ヒラギノ明朝 ProN W3" charset="0"/>
                <a:cs typeface="ヒラギノ明朝 ProN W3" charset="0"/>
                <a:sym typeface="Times New Roman" charset="0"/>
              </a:rPr>
              <a:t>n</a:t>
            </a:r>
            <a:r>
              <a:rPr lang="en-US" dirty="0">
                <a:solidFill>
                  <a:srgbClr val="000000"/>
                </a:solidFill>
                <a:latin typeface="Times New Roman" charset="0"/>
                <a:ea typeface="ヒラギノ明朝 ProN W3" charset="0"/>
                <a:cs typeface="ヒラギノ明朝 ProN W3" charset="0"/>
                <a:sym typeface="Times New Roman" charset="0"/>
              </a:rPr>
              <a:t>) </a:t>
            </a:r>
          </a:p>
        </p:txBody>
      </p:sp>
      <p:cxnSp>
        <p:nvCxnSpPr>
          <p:cNvPr id="19" name="Straight Arrow Connector 18"/>
          <p:cNvCxnSpPr/>
          <p:nvPr/>
        </p:nvCxnSpPr>
        <p:spPr bwMode="auto">
          <a:xfrm rot="5400000" flipH="1" flipV="1">
            <a:off x="4516492" y="5346647"/>
            <a:ext cx="485633" cy="1588"/>
          </a:xfrm>
          <a:prstGeom prst="straightConnector1">
            <a:avLst/>
          </a:prstGeom>
          <a:solidFill>
            <a:srgbClr val="BBE0E3"/>
          </a:solidFill>
          <a:ln w="9525" cap="flat" cmpd="sng" algn="ctr">
            <a:solidFill>
              <a:srgbClr val="000000"/>
            </a:solidFill>
            <a:prstDash val="solid"/>
            <a:round/>
            <a:headEnd type="none" w="med" len="med"/>
            <a:tailEnd type="arrow"/>
          </a:ln>
          <a:effectLst/>
          <a:extLst>
            <a:ext uri="{AF507438-7753-43e0-B8FC-AC1667EBCBE1}">
              <a14:hiddenEffects xmlns:a14="http://schemas.microsoft.com/office/drawing/2010/main" xmlns="" xmlns:mv="urn:schemas-microsoft-com:mac:vml" xmlns:mc="http://schemas.openxmlformats.org/markup-compatibility/2006">
                <a:effectLst>
                  <a:outerShdw blurRad="63500" dist="38099" dir="2700000" algn="ctr" rotWithShape="0">
                    <a:schemeClr val="bg2">
                      <a:alpha val="74998"/>
                    </a:schemeClr>
                  </a:outerShdw>
                </a:effectLst>
              </a14:hiddenEffects>
            </a:ext>
          </a:extLst>
        </p:spPr>
      </p:cxnSp>
      <p:sp>
        <p:nvSpPr>
          <p:cNvPr id="20" name="Rectangle 19"/>
          <p:cNvSpPr/>
          <p:nvPr/>
        </p:nvSpPr>
        <p:spPr>
          <a:xfrm>
            <a:off x="4578427" y="5462919"/>
            <a:ext cx="441146" cy="461665"/>
          </a:xfrm>
          <a:prstGeom prst="rect">
            <a:avLst/>
          </a:prstGeom>
        </p:spPr>
        <p:txBody>
          <a:bodyPr wrap="none">
            <a:spAutoFit/>
          </a:bodyPr>
          <a:lstStyle/>
          <a:p>
            <a:r>
              <a:rPr lang="en-US" dirty="0">
                <a:solidFill>
                  <a:srgbClr val="000000"/>
                </a:solidFill>
                <a:latin typeface="Times New Roman" charset="0"/>
                <a:ea typeface="ヒラギノ明朝 ProN W3" charset="0"/>
                <a:cs typeface="ヒラギノ明朝 ProN W3" charset="0"/>
                <a:sym typeface="Times New Roman" charset="0"/>
              </a:rPr>
              <a:t>x</a:t>
            </a:r>
            <a:r>
              <a:rPr lang="en-US" baseline="-25000" dirty="0">
                <a:solidFill>
                  <a:srgbClr val="000000"/>
                </a:solidFill>
                <a:latin typeface="Times New Roman" charset="0"/>
                <a:ea typeface="ヒラギノ明朝 ProN W3" charset="0"/>
                <a:cs typeface="ヒラギノ明朝 ProN W3" charset="0"/>
                <a:sym typeface="Times New Roman" charset="0"/>
              </a:rPr>
              <a:t>0</a:t>
            </a:r>
            <a:endParaRPr lang="en-US" dirty="0">
              <a:solidFill>
                <a:srgbClr val="000000"/>
              </a:solidFill>
              <a:latin typeface="Times New Roman" charset="0"/>
              <a:ea typeface="ヒラギノ明朝 ProN W3" charset="0"/>
              <a:cs typeface="ヒラギノ明朝 ProN W3" charset="0"/>
              <a:sym typeface="Times New Roman" charset="0"/>
            </a:endParaRPr>
          </a:p>
        </p:txBody>
      </p:sp>
      <p:cxnSp>
        <p:nvCxnSpPr>
          <p:cNvPr id="21" name="Straight Arrow Connector 20"/>
          <p:cNvCxnSpPr/>
          <p:nvPr/>
        </p:nvCxnSpPr>
        <p:spPr bwMode="auto">
          <a:xfrm rot="5400000" flipH="1" flipV="1">
            <a:off x="4507023" y="4378357"/>
            <a:ext cx="485633" cy="1588"/>
          </a:xfrm>
          <a:prstGeom prst="straightConnector1">
            <a:avLst/>
          </a:prstGeom>
          <a:solidFill>
            <a:srgbClr val="BBE0E3"/>
          </a:solidFill>
          <a:ln w="9525" cap="flat" cmpd="sng" algn="ctr">
            <a:solidFill>
              <a:srgbClr val="000000"/>
            </a:solidFill>
            <a:prstDash val="solid"/>
            <a:round/>
            <a:headEnd type="none" w="med" len="med"/>
            <a:tailEnd type="arrow"/>
          </a:ln>
          <a:effectLst/>
          <a:extLst>
            <a:ext uri="{AF507438-7753-43e0-B8FC-AC1667EBCBE1}">
              <a14:hiddenEffects xmlns:a14="http://schemas.microsoft.com/office/drawing/2010/main" xmlns="" xmlns:mv="urn:schemas-microsoft-com:mac:vml" xmlns:mc="http://schemas.openxmlformats.org/markup-compatibility/2006">
                <a:effectLst>
                  <a:outerShdw blurRad="63500" dist="38099" dir="2700000" algn="ctr" rotWithShape="0">
                    <a:schemeClr val="bg2">
                      <a:alpha val="74998"/>
                    </a:schemeClr>
                  </a:outerShdw>
                </a:effectLst>
              </a14:hiddenEffects>
            </a:ext>
          </a:extLst>
        </p:spPr>
      </p:cxnSp>
      <p:cxnSp>
        <p:nvCxnSpPr>
          <p:cNvPr id="23" name="Straight Arrow Connector 22"/>
          <p:cNvCxnSpPr/>
          <p:nvPr/>
        </p:nvCxnSpPr>
        <p:spPr bwMode="auto">
          <a:xfrm rot="5400000" flipH="1" flipV="1">
            <a:off x="4663632" y="3531069"/>
            <a:ext cx="268239" cy="1588"/>
          </a:xfrm>
          <a:prstGeom prst="straightConnector1">
            <a:avLst/>
          </a:prstGeom>
          <a:solidFill>
            <a:srgbClr val="BBE0E3"/>
          </a:solidFill>
          <a:ln w="9525" cap="flat" cmpd="sng" algn="ctr">
            <a:solidFill>
              <a:srgbClr val="000000"/>
            </a:solidFill>
            <a:prstDash val="solid"/>
            <a:round/>
            <a:headEnd type="none" w="med" len="med"/>
            <a:tailEnd type="arrow"/>
          </a:ln>
          <a:effectLst/>
          <a:extLst>
            <a:ext uri="{AF507438-7753-43e0-B8FC-AC1667EBCBE1}">
              <a14:hiddenEffects xmlns:a14="http://schemas.microsoft.com/office/drawing/2010/main" xmlns="" xmlns:mv="urn:schemas-microsoft-com:mac:vml" xmlns:mc="http://schemas.openxmlformats.org/markup-compatibility/2006">
                <a:effectLst>
                  <a:outerShdw blurRad="63500" dist="38099" dir="2700000" algn="ctr" rotWithShape="0">
                    <a:schemeClr val="bg2">
                      <a:alpha val="74998"/>
                    </a:schemeClr>
                  </a:outerShdw>
                </a:effectLst>
              </a14:hiddenEffects>
            </a:ext>
          </a:extLst>
        </p:spPr>
      </p:cxnSp>
      <p:cxnSp>
        <p:nvCxnSpPr>
          <p:cNvPr id="24" name="Straight Arrow Connector 23"/>
          <p:cNvCxnSpPr/>
          <p:nvPr/>
        </p:nvCxnSpPr>
        <p:spPr bwMode="auto">
          <a:xfrm rot="5400000" flipH="1" flipV="1">
            <a:off x="4651182" y="2746586"/>
            <a:ext cx="268239" cy="1588"/>
          </a:xfrm>
          <a:prstGeom prst="straightConnector1">
            <a:avLst/>
          </a:prstGeom>
          <a:solidFill>
            <a:srgbClr val="BBE0E3"/>
          </a:solidFill>
          <a:ln w="9525" cap="flat" cmpd="sng" algn="ctr">
            <a:solidFill>
              <a:srgbClr val="000000"/>
            </a:solidFill>
            <a:prstDash val="solid"/>
            <a:round/>
            <a:headEnd type="none" w="med" len="med"/>
            <a:tailEnd type="arrow"/>
          </a:ln>
          <a:effectLst/>
          <a:extLst>
            <a:ext uri="{AF507438-7753-43e0-B8FC-AC1667EBCBE1}">
              <a14:hiddenEffects xmlns:a14="http://schemas.microsoft.com/office/drawing/2010/main" xmlns="" xmlns:mv="urn:schemas-microsoft-com:mac:vml" xmlns:mc="http://schemas.openxmlformats.org/markup-compatibility/2006">
                <a:effectLst>
                  <a:outerShdw blurRad="63500" dist="38099" dir="2700000" algn="ctr" rotWithShape="0">
                    <a:schemeClr val="bg2">
                      <a:alpha val="74998"/>
                    </a:schemeClr>
                  </a:outerShdw>
                </a:effectLst>
              </a14:hiddenEffects>
            </a:ext>
          </a:extLst>
        </p:spPr>
      </p:cxnSp>
      <p:cxnSp>
        <p:nvCxnSpPr>
          <p:cNvPr id="25" name="Straight Arrow Connector 24"/>
          <p:cNvCxnSpPr/>
          <p:nvPr/>
        </p:nvCxnSpPr>
        <p:spPr bwMode="auto">
          <a:xfrm rot="5400000" flipH="1" flipV="1">
            <a:off x="4641714" y="2201667"/>
            <a:ext cx="268239" cy="1588"/>
          </a:xfrm>
          <a:prstGeom prst="straightConnector1">
            <a:avLst/>
          </a:prstGeom>
          <a:solidFill>
            <a:srgbClr val="BBE0E3"/>
          </a:solidFill>
          <a:ln w="9525" cap="flat" cmpd="sng" algn="ctr">
            <a:solidFill>
              <a:srgbClr val="000000"/>
            </a:solidFill>
            <a:prstDash val="solid"/>
            <a:round/>
            <a:headEnd type="none" w="med" len="med"/>
            <a:tailEnd type="arrow"/>
          </a:ln>
          <a:effectLst/>
          <a:extLst>
            <a:ext uri="{AF507438-7753-43e0-B8FC-AC1667EBCBE1}">
              <a14:hiddenEffects xmlns:a14="http://schemas.microsoft.com/office/drawing/2010/main" xmlns="" xmlns:mv="urn:schemas-microsoft-com:mac:vml" xmlns:mc="http://schemas.openxmlformats.org/markup-compatibility/2006">
                <a:effectLst>
                  <a:outerShdw blurRad="63500" dist="38099" dir="2700000" algn="ctr" rotWithShape="0">
                    <a:schemeClr val="bg2">
                      <a:alpha val="74998"/>
                    </a:schemeClr>
                  </a:outerShdw>
                </a:effectLst>
              </a14:hiddenEffects>
            </a:ext>
          </a:extLst>
        </p:spPr>
      </p:cxnSp>
      <p:sp>
        <p:nvSpPr>
          <p:cNvPr id="26" name="Rectangle 25"/>
          <p:cNvSpPr/>
          <p:nvPr/>
        </p:nvSpPr>
        <p:spPr>
          <a:xfrm>
            <a:off x="4705926" y="4096162"/>
            <a:ext cx="441146" cy="461665"/>
          </a:xfrm>
          <a:prstGeom prst="rect">
            <a:avLst/>
          </a:prstGeom>
        </p:spPr>
        <p:txBody>
          <a:bodyPr wrap="none">
            <a:spAutoFit/>
          </a:bodyPr>
          <a:lstStyle/>
          <a:p>
            <a:r>
              <a:rPr lang="en-US" dirty="0">
                <a:solidFill>
                  <a:srgbClr val="000000"/>
                </a:solidFill>
                <a:latin typeface="Times New Roman" charset="0"/>
                <a:ea typeface="ヒラギノ明朝 ProN W3" charset="0"/>
                <a:cs typeface="ヒラギノ明朝 ProN W3" charset="0"/>
                <a:sym typeface="Times New Roman" charset="0"/>
              </a:rPr>
              <a:t>x</a:t>
            </a:r>
            <a:r>
              <a:rPr lang="en-US" baseline="-25000" dirty="0">
                <a:solidFill>
                  <a:srgbClr val="000000"/>
                </a:solidFill>
                <a:latin typeface="Times New Roman" charset="0"/>
                <a:ea typeface="ヒラギノ明朝 ProN W3" charset="0"/>
                <a:cs typeface="ヒラギノ明朝 ProN W3" charset="0"/>
                <a:sym typeface="Times New Roman" charset="0"/>
              </a:rPr>
              <a:t>1</a:t>
            </a:r>
            <a:endParaRPr lang="en-US" dirty="0">
              <a:solidFill>
                <a:srgbClr val="000000"/>
              </a:solidFill>
              <a:latin typeface="Times New Roman" charset="0"/>
              <a:ea typeface="ヒラギノ明朝 ProN W3" charset="0"/>
              <a:cs typeface="ヒラギノ明朝 ProN W3" charset="0"/>
              <a:sym typeface="Times New Roman" charset="0"/>
            </a:endParaRPr>
          </a:p>
        </p:txBody>
      </p:sp>
      <p:sp>
        <p:nvSpPr>
          <p:cNvPr id="28" name="Rectangle 27"/>
          <p:cNvSpPr/>
          <p:nvPr/>
        </p:nvSpPr>
        <p:spPr>
          <a:xfrm>
            <a:off x="4791985" y="3276355"/>
            <a:ext cx="566481" cy="461665"/>
          </a:xfrm>
          <a:prstGeom prst="rect">
            <a:avLst/>
          </a:prstGeom>
        </p:spPr>
        <p:txBody>
          <a:bodyPr wrap="none">
            <a:spAutoFit/>
          </a:bodyPr>
          <a:lstStyle/>
          <a:p>
            <a:r>
              <a:rPr lang="en-US" dirty="0">
                <a:solidFill>
                  <a:srgbClr val="000000"/>
                </a:solidFill>
                <a:latin typeface="Times New Roman" charset="0"/>
                <a:ea typeface="ヒラギノ明朝 ProN W3" charset="0"/>
                <a:cs typeface="ヒラギノ明朝 ProN W3" charset="0"/>
                <a:sym typeface="Times New Roman" charset="0"/>
              </a:rPr>
              <a:t>x</a:t>
            </a:r>
            <a:r>
              <a:rPr lang="en-US" baseline="-25000" dirty="0">
                <a:solidFill>
                  <a:srgbClr val="000000"/>
                </a:solidFill>
                <a:latin typeface="Times New Roman" charset="0"/>
                <a:ea typeface="ヒラギノ明朝 ProN W3" charset="0"/>
                <a:cs typeface="ヒラギノ明朝 ProN W3" charset="0"/>
                <a:sym typeface="Times New Roman" charset="0"/>
              </a:rPr>
              <a:t>i-1</a:t>
            </a:r>
            <a:endParaRPr lang="en-US" dirty="0">
              <a:solidFill>
                <a:srgbClr val="000000"/>
              </a:solidFill>
              <a:latin typeface="Times New Roman" charset="0"/>
              <a:ea typeface="ヒラギノ明朝 ProN W3" charset="0"/>
              <a:cs typeface="ヒラギノ明朝 ProN W3" charset="0"/>
              <a:sym typeface="Times New Roman" charset="0"/>
            </a:endParaRPr>
          </a:p>
        </p:txBody>
      </p:sp>
      <p:sp>
        <p:nvSpPr>
          <p:cNvPr id="29" name="Rectangle 28"/>
          <p:cNvSpPr/>
          <p:nvPr/>
        </p:nvSpPr>
        <p:spPr>
          <a:xfrm>
            <a:off x="4794968" y="2407683"/>
            <a:ext cx="395561" cy="461665"/>
          </a:xfrm>
          <a:prstGeom prst="rect">
            <a:avLst/>
          </a:prstGeom>
        </p:spPr>
        <p:txBody>
          <a:bodyPr wrap="none">
            <a:spAutoFit/>
          </a:bodyPr>
          <a:lstStyle/>
          <a:p>
            <a:r>
              <a:rPr lang="en-US" dirty="0">
                <a:solidFill>
                  <a:srgbClr val="000000"/>
                </a:solidFill>
                <a:latin typeface="Times New Roman" charset="0"/>
                <a:ea typeface="ヒラギノ明朝 ProN W3" charset="0"/>
                <a:cs typeface="ヒラギノ明朝 ProN W3" charset="0"/>
                <a:sym typeface="Times New Roman" charset="0"/>
              </a:rPr>
              <a:t>x</a:t>
            </a:r>
            <a:r>
              <a:rPr lang="en-US" baseline="-25000" dirty="0">
                <a:solidFill>
                  <a:srgbClr val="000000"/>
                </a:solidFill>
                <a:latin typeface="Times New Roman" charset="0"/>
                <a:ea typeface="ヒラギノ明朝 ProN W3" charset="0"/>
                <a:cs typeface="ヒラギノ明朝 ProN W3" charset="0"/>
                <a:sym typeface="Times New Roman" charset="0"/>
              </a:rPr>
              <a:t>i</a:t>
            </a:r>
            <a:endParaRPr lang="en-US" dirty="0">
              <a:solidFill>
                <a:srgbClr val="000000"/>
              </a:solidFill>
              <a:latin typeface="Times New Roman" charset="0"/>
              <a:ea typeface="ヒラギノ明朝 ProN W3" charset="0"/>
              <a:cs typeface="ヒラギノ明朝 ProN W3" charset="0"/>
              <a:sym typeface="Times New Roman" charset="0"/>
            </a:endParaRPr>
          </a:p>
        </p:txBody>
      </p:sp>
      <p:cxnSp>
        <p:nvCxnSpPr>
          <p:cNvPr id="30" name="Straight Arrow Connector 29"/>
          <p:cNvCxnSpPr/>
          <p:nvPr/>
        </p:nvCxnSpPr>
        <p:spPr bwMode="auto">
          <a:xfrm rot="5400000" flipH="1" flipV="1">
            <a:off x="4477539" y="1267040"/>
            <a:ext cx="576066" cy="1588"/>
          </a:xfrm>
          <a:prstGeom prst="straightConnector1">
            <a:avLst/>
          </a:prstGeom>
          <a:solidFill>
            <a:srgbClr val="BBE0E3"/>
          </a:solidFill>
          <a:ln w="9525" cap="flat" cmpd="sng" algn="ctr">
            <a:solidFill>
              <a:srgbClr val="000000"/>
            </a:solidFill>
            <a:prstDash val="solid"/>
            <a:round/>
            <a:headEnd type="none" w="med" len="med"/>
            <a:tailEnd type="arrow"/>
          </a:ln>
          <a:effectLst/>
          <a:extLst>
            <a:ext uri="{AF507438-7753-43e0-B8FC-AC1667EBCBE1}">
              <a14:hiddenEffects xmlns:a14="http://schemas.microsoft.com/office/drawing/2010/main" xmlns="" xmlns:mv="urn:schemas-microsoft-com:mac:vml" xmlns:mc="http://schemas.openxmlformats.org/markup-compatibility/2006">
                <a:effectLst>
                  <a:outerShdw blurRad="63500" dist="38099" dir="2700000" algn="ctr" rotWithShape="0">
                    <a:schemeClr val="bg2">
                      <a:alpha val="74998"/>
                    </a:schemeClr>
                  </a:outerShdw>
                </a:effectLst>
              </a14:hiddenEffects>
            </a:ext>
          </a:extLst>
        </p:spPr>
      </p:cxnSp>
      <p:sp>
        <p:nvSpPr>
          <p:cNvPr id="31" name="Rectangle 30"/>
          <p:cNvSpPr/>
          <p:nvPr/>
        </p:nvSpPr>
        <p:spPr>
          <a:xfrm>
            <a:off x="4785501" y="1925026"/>
            <a:ext cx="612067" cy="461665"/>
          </a:xfrm>
          <a:prstGeom prst="rect">
            <a:avLst/>
          </a:prstGeom>
        </p:spPr>
        <p:txBody>
          <a:bodyPr wrap="none">
            <a:spAutoFit/>
          </a:bodyPr>
          <a:lstStyle/>
          <a:p>
            <a:r>
              <a:rPr lang="en-US" dirty="0">
                <a:solidFill>
                  <a:srgbClr val="000000"/>
                </a:solidFill>
                <a:latin typeface="Times New Roman" charset="0"/>
                <a:ea typeface="ヒラギノ明朝 ProN W3" charset="0"/>
                <a:cs typeface="ヒラギノ明朝 ProN W3" charset="0"/>
                <a:sym typeface="Times New Roman" charset="0"/>
              </a:rPr>
              <a:t>x</a:t>
            </a:r>
            <a:r>
              <a:rPr lang="en-US" baseline="-25000" dirty="0">
                <a:solidFill>
                  <a:srgbClr val="000000"/>
                </a:solidFill>
                <a:latin typeface="Times New Roman" charset="0"/>
                <a:ea typeface="ヒラギノ明朝 ProN W3" charset="0"/>
                <a:cs typeface="ヒラギノ明朝 ProN W3" charset="0"/>
                <a:sym typeface="Times New Roman" charset="0"/>
              </a:rPr>
              <a:t>n-1</a:t>
            </a:r>
            <a:endParaRPr lang="en-US" dirty="0">
              <a:solidFill>
                <a:srgbClr val="000000"/>
              </a:solidFill>
              <a:latin typeface="Times New Roman" charset="0"/>
              <a:ea typeface="ヒラギノ明朝 ProN W3" charset="0"/>
              <a:cs typeface="ヒラギノ明朝 ProN W3" charset="0"/>
              <a:sym typeface="Times New Roman" charset="0"/>
            </a:endParaRPr>
          </a:p>
        </p:txBody>
      </p:sp>
      <p:sp>
        <p:nvSpPr>
          <p:cNvPr id="32" name="TextBox 31"/>
          <p:cNvSpPr txBox="1"/>
          <p:nvPr/>
        </p:nvSpPr>
        <p:spPr>
          <a:xfrm rot="5400000">
            <a:off x="4653377" y="2266706"/>
            <a:ext cx="441146" cy="400110"/>
          </a:xfrm>
          <a:prstGeom prst="rect">
            <a:avLst/>
          </a:prstGeom>
          <a:noFill/>
        </p:spPr>
        <p:txBody>
          <a:bodyPr wrap="none" rtlCol="0">
            <a:spAutoFit/>
          </a:bodyPr>
          <a:lstStyle/>
          <a:p>
            <a:r>
              <a:rPr lang="en-US" sz="2000" dirty="0">
                <a:solidFill>
                  <a:srgbClr val="000000"/>
                </a:solidFill>
                <a:latin typeface="Times New Roman" charset="0"/>
                <a:ea typeface="ヒラギノ明朝 ProN W3" charset="0"/>
                <a:cs typeface="ヒラギノ明朝 ProN W3" charset="0"/>
                <a:sym typeface="Times New Roman" charset="0"/>
              </a:rPr>
              <a:t>…</a:t>
            </a:r>
          </a:p>
        </p:txBody>
      </p:sp>
      <p:sp>
        <p:nvSpPr>
          <p:cNvPr id="33" name="TextBox 32"/>
          <p:cNvSpPr txBox="1"/>
          <p:nvPr/>
        </p:nvSpPr>
        <p:spPr>
          <a:xfrm rot="5400000">
            <a:off x="4668809" y="3602056"/>
            <a:ext cx="441146" cy="400110"/>
          </a:xfrm>
          <a:prstGeom prst="rect">
            <a:avLst/>
          </a:prstGeom>
          <a:noFill/>
        </p:spPr>
        <p:txBody>
          <a:bodyPr wrap="none" rtlCol="0">
            <a:spAutoFit/>
          </a:bodyPr>
          <a:lstStyle/>
          <a:p>
            <a:r>
              <a:rPr lang="en-US" sz="2000" dirty="0">
                <a:solidFill>
                  <a:srgbClr val="000000"/>
                </a:solidFill>
                <a:latin typeface="Times New Roman" charset="0"/>
                <a:ea typeface="ヒラギノ明朝 ProN W3" charset="0"/>
                <a:cs typeface="ヒラギノ明朝 ProN W3" charset="0"/>
                <a:sym typeface="Times New Roman" charset="0"/>
              </a:rPr>
              <a:t>…</a:t>
            </a:r>
          </a:p>
        </p:txBody>
      </p:sp>
      <p:sp>
        <p:nvSpPr>
          <p:cNvPr id="34" name="Rectangle 33"/>
          <p:cNvSpPr/>
          <p:nvPr/>
        </p:nvSpPr>
        <p:spPr>
          <a:xfrm>
            <a:off x="4788483" y="1050902"/>
            <a:ext cx="441146" cy="461665"/>
          </a:xfrm>
          <a:prstGeom prst="rect">
            <a:avLst/>
          </a:prstGeom>
        </p:spPr>
        <p:txBody>
          <a:bodyPr wrap="none">
            <a:spAutoFit/>
          </a:bodyPr>
          <a:lstStyle/>
          <a:p>
            <a:r>
              <a:rPr lang="en-US" dirty="0" err="1">
                <a:solidFill>
                  <a:srgbClr val="000000"/>
                </a:solidFill>
                <a:latin typeface="Times New Roman" charset="0"/>
                <a:ea typeface="ヒラギノ明朝 ProN W3" charset="0"/>
                <a:cs typeface="ヒラギノ明朝 ProN W3" charset="0"/>
                <a:sym typeface="Times New Roman" charset="0"/>
              </a:rPr>
              <a:t>x</a:t>
            </a:r>
            <a:r>
              <a:rPr lang="en-US" baseline="-25000" dirty="0" err="1">
                <a:solidFill>
                  <a:srgbClr val="000000"/>
                </a:solidFill>
                <a:latin typeface="Times New Roman" charset="0"/>
                <a:ea typeface="ヒラギノ明朝 ProN W3" charset="0"/>
                <a:cs typeface="ヒラギノ明朝 ProN W3" charset="0"/>
                <a:sym typeface="Times New Roman" charset="0"/>
              </a:rPr>
              <a:t>n</a:t>
            </a:r>
            <a:endParaRPr lang="en-US" dirty="0">
              <a:solidFill>
                <a:srgbClr val="000000"/>
              </a:solidFill>
              <a:latin typeface="Times New Roman" charset="0"/>
              <a:ea typeface="ヒラギノ明朝 ProN W3" charset="0"/>
              <a:cs typeface="ヒラギノ明朝 ProN W3" charset="0"/>
              <a:sym typeface="Times New Roman" charset="0"/>
            </a:endParaRPr>
          </a:p>
        </p:txBody>
      </p:sp>
      <p:sp>
        <p:nvSpPr>
          <p:cNvPr id="35" name="TextBox 34"/>
          <p:cNvSpPr txBox="1"/>
          <p:nvPr/>
        </p:nvSpPr>
        <p:spPr>
          <a:xfrm rot="5400000">
            <a:off x="2344230" y="2282132"/>
            <a:ext cx="441146" cy="400110"/>
          </a:xfrm>
          <a:prstGeom prst="rect">
            <a:avLst/>
          </a:prstGeom>
          <a:noFill/>
        </p:spPr>
        <p:txBody>
          <a:bodyPr wrap="none" rtlCol="0">
            <a:spAutoFit/>
          </a:bodyPr>
          <a:lstStyle/>
          <a:p>
            <a:r>
              <a:rPr lang="en-US" sz="2000" dirty="0">
                <a:solidFill>
                  <a:srgbClr val="000000"/>
                </a:solidFill>
                <a:latin typeface="Times New Roman" charset="0"/>
                <a:ea typeface="ヒラギノ明朝 ProN W3" charset="0"/>
                <a:cs typeface="ヒラギノ明朝 ProN W3" charset="0"/>
                <a:sym typeface="Times New Roman" charset="0"/>
              </a:rPr>
              <a:t>…</a:t>
            </a:r>
          </a:p>
        </p:txBody>
      </p:sp>
      <p:sp>
        <p:nvSpPr>
          <p:cNvPr id="36" name="TextBox 35"/>
          <p:cNvSpPr txBox="1"/>
          <p:nvPr/>
        </p:nvSpPr>
        <p:spPr>
          <a:xfrm rot="5400000">
            <a:off x="2309859" y="3617483"/>
            <a:ext cx="441146" cy="400110"/>
          </a:xfrm>
          <a:prstGeom prst="rect">
            <a:avLst/>
          </a:prstGeom>
          <a:noFill/>
        </p:spPr>
        <p:txBody>
          <a:bodyPr wrap="none" rtlCol="0">
            <a:spAutoFit/>
          </a:bodyPr>
          <a:lstStyle/>
          <a:p>
            <a:r>
              <a:rPr lang="en-US" sz="2000" dirty="0">
                <a:solidFill>
                  <a:srgbClr val="000000"/>
                </a:solidFill>
                <a:latin typeface="Times New Roman" charset="0"/>
                <a:ea typeface="ヒラギノ明朝 ProN W3" charset="0"/>
                <a:cs typeface="ヒラギノ明朝 ProN W3" charset="0"/>
                <a:sym typeface="Times New Roman" charset="0"/>
              </a:rPr>
              <a:t>…</a:t>
            </a:r>
          </a:p>
        </p:txBody>
      </p:sp>
      <p:sp>
        <p:nvSpPr>
          <p:cNvPr id="37" name="TextBox 36"/>
          <p:cNvSpPr txBox="1"/>
          <p:nvPr/>
        </p:nvSpPr>
        <p:spPr>
          <a:xfrm>
            <a:off x="3738700" y="1045157"/>
            <a:ext cx="1010964" cy="400110"/>
          </a:xfrm>
          <a:prstGeom prst="rect">
            <a:avLst/>
          </a:prstGeom>
          <a:noFill/>
        </p:spPr>
        <p:txBody>
          <a:bodyPr wrap="none" rtlCol="0">
            <a:spAutoFit/>
          </a:bodyPr>
          <a:lstStyle/>
          <a:p>
            <a:r>
              <a:rPr lang="en-US" sz="2000" dirty="0">
                <a:solidFill>
                  <a:srgbClr val="000000"/>
                </a:solidFill>
                <a:latin typeface="Times New Roman" charset="0"/>
                <a:ea typeface="ヒラギノ明朝 ProN W3" charset="0"/>
                <a:cs typeface="ヒラギノ明朝 ProN W3" charset="0"/>
                <a:sym typeface="Times New Roman" charset="0"/>
              </a:rPr>
              <a:t>(output)</a:t>
            </a:r>
          </a:p>
        </p:txBody>
      </p:sp>
      <p:sp>
        <p:nvSpPr>
          <p:cNvPr id="38" name="TextBox 37"/>
          <p:cNvSpPr txBox="1"/>
          <p:nvPr/>
        </p:nvSpPr>
        <p:spPr>
          <a:xfrm>
            <a:off x="3652269" y="5497243"/>
            <a:ext cx="882724" cy="400110"/>
          </a:xfrm>
          <a:prstGeom prst="rect">
            <a:avLst/>
          </a:prstGeom>
          <a:noFill/>
        </p:spPr>
        <p:txBody>
          <a:bodyPr wrap="none" rtlCol="0">
            <a:spAutoFit/>
          </a:bodyPr>
          <a:lstStyle/>
          <a:p>
            <a:r>
              <a:rPr lang="en-US" sz="2000" dirty="0">
                <a:solidFill>
                  <a:srgbClr val="000000"/>
                </a:solidFill>
                <a:latin typeface="Times New Roman" charset="0"/>
                <a:ea typeface="ヒラギノ明朝 ProN W3" charset="0"/>
                <a:cs typeface="ヒラギノ明朝 ProN W3" charset="0"/>
                <a:sym typeface="Times New Roman" charset="0"/>
              </a:rPr>
              <a:t>(input)</a:t>
            </a:r>
          </a:p>
        </p:txBody>
      </p:sp>
      <p:pic>
        <p:nvPicPr>
          <p:cNvPr id="40" name="Picture 39"/>
          <p:cNvPicPr>
            <a:picLocks noChangeAspect="1"/>
          </p:cNvPicPr>
          <p:nvPr/>
        </p:nvPicPr>
        <p:blipFill>
          <a:blip r:embed="rId2"/>
          <a:srcRect l="68501"/>
          <a:stretch>
            <a:fillRect/>
          </a:stretch>
        </p:blipFill>
        <p:spPr>
          <a:xfrm rot="16200000">
            <a:off x="7755655" y="-359020"/>
            <a:ext cx="1313381" cy="4088010"/>
          </a:xfrm>
          <a:prstGeom prst="rect">
            <a:avLst/>
          </a:prstGeom>
        </p:spPr>
      </p:pic>
      <p:sp>
        <p:nvSpPr>
          <p:cNvPr id="41" name="TextBox 40"/>
          <p:cNvSpPr txBox="1"/>
          <p:nvPr/>
        </p:nvSpPr>
        <p:spPr>
          <a:xfrm rot="5400000">
            <a:off x="8918569" y="2857639"/>
            <a:ext cx="492443" cy="461665"/>
          </a:xfrm>
          <a:prstGeom prst="rect">
            <a:avLst/>
          </a:prstGeom>
          <a:noFill/>
        </p:spPr>
        <p:txBody>
          <a:bodyPr wrap="none" rtlCol="0">
            <a:spAutoFit/>
          </a:bodyPr>
          <a:lstStyle/>
          <a:p>
            <a:r>
              <a:rPr lang="en-US" dirty="0">
                <a:solidFill>
                  <a:srgbClr val="000000"/>
                </a:solidFill>
                <a:latin typeface="Times New Roman" charset="0"/>
                <a:ea typeface="ヒラギノ明朝 ProN W3" charset="0"/>
                <a:cs typeface="ヒラギノ明朝 ProN W3" charset="0"/>
                <a:sym typeface="Times New Roman" charset="0"/>
              </a:rPr>
              <a:t>…</a:t>
            </a:r>
          </a:p>
        </p:txBody>
      </p:sp>
    </p:spTree>
    <p:extLst>
      <p:ext uri="{BB962C8B-B14F-4D97-AF65-F5344CB8AC3E}">
        <p14:creationId xmlns:p14="http://schemas.microsoft.com/office/powerpoint/2010/main" val="24143154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6" name="Rectangle 2"/>
          <p:cNvSpPr>
            <a:spLocks noGrp="1" noChangeArrowheads="1"/>
          </p:cNvSpPr>
          <p:nvPr>
            <p:ph type="title"/>
          </p:nvPr>
        </p:nvSpPr>
        <p:spPr/>
        <p:txBody>
          <a:bodyPr/>
          <a:lstStyle/>
          <a:p>
            <a:r>
              <a:rPr lang="en-US" noProof="0" dirty="0"/>
              <a:t>Intelligent Architectures </a:t>
            </a:r>
            <a:br>
              <a:rPr lang="en-US" noProof="0" dirty="0"/>
            </a:br>
            <a:r>
              <a:rPr lang="en-US" noProof="0" dirty="0"/>
              <a:t>Summary</a:t>
            </a:r>
          </a:p>
        </p:txBody>
      </p:sp>
      <p:sp>
        <p:nvSpPr>
          <p:cNvPr id="3074" name="Date Placeholder 3"/>
          <p:cNvSpPr>
            <a:spLocks noGrp="1"/>
          </p:cNvSpPr>
          <p:nvPr>
            <p:ph type="dt" sz="half" idx="10"/>
          </p:nvPr>
        </p:nvSpPr>
        <p:spPr/>
        <p:txBody>
          <a:bodyPr/>
          <a:lstStyle/>
          <a:p>
            <a:r>
              <a:rPr lang="en-US"/>
              <a:t>IA 5LIL0</a:t>
            </a:r>
            <a:endParaRPr lang="en-US" dirty="0"/>
          </a:p>
        </p:txBody>
      </p:sp>
      <p:sp>
        <p:nvSpPr>
          <p:cNvPr id="3075" name="Slide Number Placeholder 5"/>
          <p:cNvSpPr>
            <a:spLocks noGrp="1"/>
          </p:cNvSpPr>
          <p:nvPr>
            <p:ph type="sldNum" sz="quarter" idx="12"/>
          </p:nvPr>
        </p:nvSpPr>
        <p:spPr/>
        <p:txBody>
          <a:bodyPr/>
          <a:lstStyle/>
          <a:p>
            <a:fld id="{A17B02A3-0209-45E0-BAFD-33C3D81AEBC5}" type="slidenum">
              <a:rPr lang="en-US" smtClean="0"/>
              <a:pPr/>
              <a:t>5</a:t>
            </a:fld>
            <a:endParaRPr lang="en-US"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33800" y="685800"/>
            <a:ext cx="7848600" cy="3003234"/>
          </a:xfrm>
          <a:prstGeom prst="rect">
            <a:avLst/>
          </a:prstGeom>
        </p:spPr>
      </p:pic>
      <p:sp>
        <p:nvSpPr>
          <p:cNvPr id="8" name="TextBox 7"/>
          <p:cNvSpPr txBox="1"/>
          <p:nvPr/>
        </p:nvSpPr>
        <p:spPr>
          <a:xfrm>
            <a:off x="9829800" y="3048000"/>
            <a:ext cx="1840568" cy="400110"/>
          </a:xfrm>
          <a:prstGeom prst="rect">
            <a:avLst/>
          </a:prstGeom>
          <a:noFill/>
        </p:spPr>
        <p:txBody>
          <a:bodyPr wrap="none" rtlCol="0">
            <a:spAutoFit/>
          </a:bodyPr>
          <a:lstStyle/>
          <a:p>
            <a:r>
              <a:rPr lang="nl-NL" sz="2000" i="1" dirty="0"/>
              <a:t>AlexNet (partly)</a:t>
            </a:r>
            <a:endParaRPr lang="en-US" sz="2000" i="1" dirty="0"/>
          </a:p>
        </p:txBody>
      </p:sp>
      <p:grpSp>
        <p:nvGrpSpPr>
          <p:cNvPr id="11" name="Group 10"/>
          <p:cNvGrpSpPr/>
          <p:nvPr/>
        </p:nvGrpSpPr>
        <p:grpSpPr>
          <a:xfrm>
            <a:off x="381000" y="3486939"/>
            <a:ext cx="3064833" cy="3240747"/>
            <a:chOff x="381000" y="3486939"/>
            <a:chExt cx="3064833" cy="3240747"/>
          </a:xfrm>
        </p:grpSpPr>
        <p:pic>
          <p:nvPicPr>
            <p:cNvPr id="5" name="Picture 4"/>
            <p:cNvPicPr>
              <a:picLocks noChangeAspect="1"/>
            </p:cNvPicPr>
            <p:nvPr/>
          </p:nvPicPr>
          <p:blipFill>
            <a:blip r:embed="rId4"/>
            <a:stretch>
              <a:fillRect/>
            </a:stretch>
          </p:blipFill>
          <p:spPr>
            <a:xfrm>
              <a:off x="381000" y="3962400"/>
              <a:ext cx="3000375" cy="2200275"/>
            </a:xfrm>
            <a:prstGeom prst="rect">
              <a:avLst/>
            </a:prstGeom>
          </p:spPr>
        </p:pic>
        <p:sp>
          <p:nvSpPr>
            <p:cNvPr id="191" name="TextBox 190"/>
            <p:cNvSpPr txBox="1"/>
            <p:nvPr/>
          </p:nvSpPr>
          <p:spPr>
            <a:xfrm>
              <a:off x="1600200" y="6019800"/>
              <a:ext cx="1845633" cy="707886"/>
            </a:xfrm>
            <a:prstGeom prst="rect">
              <a:avLst/>
            </a:prstGeom>
            <a:noFill/>
          </p:spPr>
          <p:txBody>
            <a:bodyPr wrap="none" rtlCol="0">
              <a:spAutoFit/>
            </a:bodyPr>
            <a:lstStyle/>
            <a:p>
              <a:r>
                <a:rPr lang="nl-NL" sz="2000" i="1" dirty="0"/>
                <a:t>NVIDIA Xavier</a:t>
              </a:r>
            </a:p>
            <a:p>
              <a:r>
                <a:rPr lang="nl-NL" sz="2000" i="1" dirty="0"/>
                <a:t>embedded GPU</a:t>
              </a:r>
              <a:endParaRPr lang="en-US" sz="2000" i="1" dirty="0"/>
            </a:p>
          </p:txBody>
        </p:sp>
        <p:sp>
          <p:nvSpPr>
            <p:cNvPr id="10" name="Right Arrow 9"/>
            <p:cNvSpPr/>
            <p:nvPr/>
          </p:nvSpPr>
          <p:spPr>
            <a:xfrm rot="7675620">
              <a:off x="2671862" y="3791739"/>
              <a:ext cx="838200" cy="228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2" name="Group 11"/>
          <p:cNvGrpSpPr/>
          <p:nvPr/>
        </p:nvGrpSpPr>
        <p:grpSpPr>
          <a:xfrm>
            <a:off x="4114800" y="3442249"/>
            <a:ext cx="7955280" cy="3328120"/>
            <a:chOff x="4114800" y="3442249"/>
            <a:chExt cx="7955280" cy="3328120"/>
          </a:xfrm>
        </p:grpSpPr>
        <p:sp>
          <p:nvSpPr>
            <p:cNvPr id="192" name="TextBox 191"/>
            <p:cNvSpPr txBox="1"/>
            <p:nvPr/>
          </p:nvSpPr>
          <p:spPr>
            <a:xfrm>
              <a:off x="9906000" y="3886200"/>
              <a:ext cx="1917897" cy="400110"/>
            </a:xfrm>
            <a:prstGeom prst="rect">
              <a:avLst/>
            </a:prstGeom>
            <a:noFill/>
          </p:spPr>
          <p:txBody>
            <a:bodyPr wrap="none" rtlCol="0">
              <a:spAutoFit/>
            </a:bodyPr>
            <a:lstStyle/>
            <a:p>
              <a:r>
                <a:rPr lang="nl-NL" sz="2000" i="1" dirty="0" err="1"/>
                <a:t>AivoTTA</a:t>
              </a:r>
              <a:r>
                <a:rPr lang="nl-NL" sz="2000" i="1"/>
                <a:t> (partly)</a:t>
              </a:r>
              <a:endParaRPr lang="en-US" sz="2000" i="1"/>
            </a:p>
          </p:txBody>
        </p:sp>
        <p:sp>
          <p:nvSpPr>
            <p:cNvPr id="195" name="Right Arrow 194"/>
            <p:cNvSpPr/>
            <p:nvPr/>
          </p:nvSpPr>
          <p:spPr>
            <a:xfrm rot="4149966">
              <a:off x="7685383" y="3747049"/>
              <a:ext cx="838200" cy="228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7" name="Picture 196">
              <a:extLst>
                <a:ext uri="{FF2B5EF4-FFF2-40B4-BE49-F238E27FC236}">
                  <a16:creationId xmlns:a16="http://schemas.microsoft.com/office/drawing/2014/main" id="{3B69A6E7-3B75-754F-B395-2718ECAB12A4}"/>
                </a:ext>
              </a:extLst>
            </p:cNvPr>
            <p:cNvPicPr>
              <a:picLocks noChangeAspect="1"/>
            </p:cNvPicPr>
            <p:nvPr/>
          </p:nvPicPr>
          <p:blipFill>
            <a:blip r:embed="rId5"/>
            <a:stretch>
              <a:fillRect/>
            </a:stretch>
          </p:blipFill>
          <p:spPr>
            <a:xfrm>
              <a:off x="4114800" y="4255406"/>
              <a:ext cx="7955280" cy="2514963"/>
            </a:xfrm>
            <a:prstGeom prst="rect">
              <a:avLst/>
            </a:prstGeom>
          </p:spPr>
        </p:pic>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p:cTn id="14" dur="500" fill="hold"/>
                                        <p:tgtEl>
                                          <p:spTgt spid="12"/>
                                        </p:tgtEl>
                                        <p:attrNameLst>
                                          <p:attrName>ppt_w</p:attrName>
                                        </p:attrNameLst>
                                      </p:cBhvr>
                                      <p:tavLst>
                                        <p:tav tm="0">
                                          <p:val>
                                            <p:fltVal val="0"/>
                                          </p:val>
                                        </p:tav>
                                        <p:tav tm="100000">
                                          <p:val>
                                            <p:strVal val="#ppt_w"/>
                                          </p:val>
                                        </p:tav>
                                      </p:tavLst>
                                    </p:anim>
                                    <p:anim calcmode="lin" valueType="num">
                                      <p:cBhvr>
                                        <p:cTn id="15" dur="500" fill="hold"/>
                                        <p:tgtEl>
                                          <p:spTgt spid="12"/>
                                        </p:tgtEl>
                                        <p:attrNameLst>
                                          <p:attrName>ppt_h</p:attrName>
                                        </p:attrNameLst>
                                      </p:cBhvr>
                                      <p:tavLst>
                                        <p:tav tm="0">
                                          <p:val>
                                            <p:fltVal val="0"/>
                                          </p:val>
                                        </p:tav>
                                        <p:tav tm="100000">
                                          <p:val>
                                            <p:strVal val="#ppt_h"/>
                                          </p:val>
                                        </p:tav>
                                      </p:tavLst>
                                    </p:anim>
                                    <p:animEffect transition="in" filter="fade">
                                      <p:cBhvr>
                                        <p:cTn id="1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Training a model: overview</a:t>
            </a:r>
          </a:p>
        </p:txBody>
      </p:sp>
      <p:sp>
        <p:nvSpPr>
          <p:cNvPr id="7" name="Content Placeholder 6"/>
          <p:cNvSpPr>
            <a:spLocks noGrp="1"/>
          </p:cNvSpPr>
          <p:nvPr>
            <p:ph idx="1"/>
          </p:nvPr>
        </p:nvSpPr>
        <p:spPr>
          <a:xfrm>
            <a:off x="381000" y="1295400"/>
            <a:ext cx="11963400" cy="5181600"/>
          </a:xfrm>
        </p:spPr>
        <p:txBody>
          <a:bodyPr/>
          <a:lstStyle/>
          <a:p>
            <a:pPr>
              <a:buClr>
                <a:srgbClr val="3366FF"/>
              </a:buClr>
            </a:pPr>
            <a:r>
              <a:rPr lang="en-US" dirty="0"/>
              <a:t>Given a training dataset {</a:t>
            </a:r>
            <a:r>
              <a:rPr lang="en-US" dirty="0" err="1"/>
              <a:t>x</a:t>
            </a:r>
            <a:r>
              <a:rPr lang="en-US" baseline="30000" dirty="0" err="1"/>
              <a:t>m</a:t>
            </a:r>
            <a:r>
              <a:rPr lang="en-US" dirty="0"/>
              <a:t>; </a:t>
            </a:r>
            <a:r>
              <a:rPr lang="en-US" dirty="0" err="1"/>
              <a:t>y</a:t>
            </a:r>
            <a:r>
              <a:rPr lang="en-US" baseline="30000" dirty="0" err="1"/>
              <a:t>m</a:t>
            </a:r>
            <a:r>
              <a:rPr lang="en-US" dirty="0" err="1"/>
              <a:t>}</a:t>
            </a:r>
            <a:r>
              <a:rPr lang="en-US" baseline="-25000" dirty="0" err="1"/>
              <a:t>m</a:t>
            </a:r>
            <a:r>
              <a:rPr lang="en-US" baseline="-25000" dirty="0"/>
              <a:t>=1,…,M</a:t>
            </a:r>
            <a:r>
              <a:rPr lang="en-US" dirty="0"/>
              <a:t>, pick appropriate cost </a:t>
            </a:r>
            <a:r>
              <a:rPr lang="en-US"/>
              <a:t>function C</a:t>
            </a:r>
            <a:endParaRPr lang="en-US" dirty="0"/>
          </a:p>
          <a:p>
            <a:pPr>
              <a:buClr>
                <a:srgbClr val="3366FF"/>
              </a:buClr>
            </a:pPr>
            <a:r>
              <a:rPr lang="en-US"/>
              <a:t>Forward-pass (= inference) training </a:t>
            </a:r>
            <a:r>
              <a:rPr lang="en-US" dirty="0"/>
              <a:t>examples through the model to get network output.</a:t>
            </a:r>
          </a:p>
          <a:p>
            <a:pPr>
              <a:buClr>
                <a:srgbClr val="3366FF"/>
              </a:buClr>
            </a:pPr>
            <a:r>
              <a:rPr lang="en-US" dirty="0"/>
              <a:t>Get </a:t>
            </a:r>
            <a:r>
              <a:rPr lang="en-US"/>
              <a:t>error (loss) using </a:t>
            </a:r>
            <a:r>
              <a:rPr lang="en-US" dirty="0"/>
              <a:t>cost function C to compare outputs to targets </a:t>
            </a:r>
            <a:r>
              <a:rPr lang="en-US" dirty="0" err="1"/>
              <a:t>y</a:t>
            </a:r>
            <a:r>
              <a:rPr lang="en-US" baseline="30000" dirty="0" err="1"/>
              <a:t>m</a:t>
            </a:r>
            <a:endParaRPr lang="en-US" baseline="30000" dirty="0"/>
          </a:p>
          <a:p>
            <a:pPr>
              <a:buClr>
                <a:srgbClr val="3366FF"/>
              </a:buClr>
            </a:pPr>
            <a:r>
              <a:rPr lang="en-US" dirty="0"/>
              <a:t>Use Stochastic Gradient Descent (SGD) to update </a:t>
            </a:r>
            <a:r>
              <a:rPr lang="en-US"/>
              <a:t>weights </a:t>
            </a:r>
          </a:p>
          <a:p>
            <a:pPr lvl="1">
              <a:buClr>
                <a:srgbClr val="3366FF"/>
              </a:buClr>
            </a:pPr>
            <a:r>
              <a:rPr lang="en-US"/>
              <a:t>adjusting </a:t>
            </a:r>
            <a:r>
              <a:rPr lang="en-US" dirty="0"/>
              <a:t>parameters to minimize loss/energy E (sum of the costs for each training example)</a:t>
            </a:r>
          </a:p>
        </p:txBody>
      </p:sp>
    </p:spTree>
    <p:extLst>
      <p:ext uri="{BB962C8B-B14F-4D97-AF65-F5344CB8AC3E}">
        <p14:creationId xmlns:p14="http://schemas.microsoft.com/office/powerpoint/2010/main" val="362598550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7676903" y="152400"/>
            <a:ext cx="3981697" cy="6705600"/>
            <a:chOff x="6676659" y="-119070"/>
            <a:chExt cx="3829297" cy="6586076"/>
          </a:xfrm>
        </p:grpSpPr>
        <p:sp>
          <p:nvSpPr>
            <p:cNvPr id="7" name="Rectangle 6"/>
            <p:cNvSpPr/>
            <p:nvPr/>
          </p:nvSpPr>
          <p:spPr bwMode="auto">
            <a:xfrm>
              <a:off x="6721557" y="5152289"/>
              <a:ext cx="2182771" cy="506417"/>
            </a:xfrm>
            <a:prstGeom prst="rect">
              <a:avLst/>
            </a:prstGeom>
            <a:solidFill>
              <a:srgbClr val="FF66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xmlns:mv="urn:schemas-microsoft-com:mac:vml" xmlns:mc="http://schemas.openxmlformats.org/markup-compatibility/2006">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endParaRPr lang="en-US">
                <a:solidFill>
                  <a:srgbClr val="000000"/>
                </a:solidFill>
                <a:latin typeface="Times New Roman" charset="0"/>
                <a:ea typeface="ヒラギノ明朝 ProN W3" charset="0"/>
                <a:cs typeface="ヒラギノ明朝 ProN W3" charset="0"/>
                <a:sym typeface="Times New Roman" charset="0"/>
              </a:endParaRPr>
            </a:p>
          </p:txBody>
        </p:sp>
        <p:sp>
          <p:nvSpPr>
            <p:cNvPr id="26" name="Rectangle 25"/>
            <p:cNvSpPr/>
            <p:nvPr/>
          </p:nvSpPr>
          <p:spPr>
            <a:xfrm>
              <a:off x="7063203" y="5171050"/>
              <a:ext cx="1538434" cy="461665"/>
            </a:xfrm>
            <a:prstGeom prst="rect">
              <a:avLst/>
            </a:prstGeom>
          </p:spPr>
          <p:txBody>
            <a:bodyPr wrap="none">
              <a:spAutoFit/>
            </a:bodyPr>
            <a:lstStyle/>
            <a:p>
              <a:r>
                <a:rPr lang="en-US" dirty="0">
                  <a:solidFill>
                    <a:srgbClr val="000000"/>
                  </a:solidFill>
                  <a:latin typeface="Times New Roman" charset="0"/>
                  <a:ea typeface="ヒラギノ明朝 ProN W3" charset="0"/>
                  <a:cs typeface="ヒラギノ明朝 ProN W3" charset="0"/>
                  <a:sym typeface="Times New Roman" charset="0"/>
                </a:rPr>
                <a:t>F</a:t>
              </a:r>
              <a:r>
                <a:rPr lang="en-US" baseline="-25000" dirty="0">
                  <a:solidFill>
                    <a:srgbClr val="000000"/>
                  </a:solidFill>
                  <a:latin typeface="Times New Roman" charset="0"/>
                  <a:ea typeface="ヒラギノ明朝 ProN W3" charset="0"/>
                  <a:cs typeface="ヒラギノ明朝 ProN W3" charset="0"/>
                  <a:sym typeface="Times New Roman" charset="0"/>
                </a:rPr>
                <a:t>1</a:t>
              </a:r>
              <a:r>
                <a:rPr lang="en-US" dirty="0">
                  <a:solidFill>
                    <a:srgbClr val="000000"/>
                  </a:solidFill>
                  <a:latin typeface="Times New Roman" charset="0"/>
                  <a:ea typeface="ヒラギノ明朝 ProN W3" charset="0"/>
                  <a:cs typeface="ヒラギノ明朝 ProN W3" charset="0"/>
                  <a:sym typeface="Times New Roman" charset="0"/>
                </a:rPr>
                <a:t>(x</a:t>
              </a:r>
              <a:r>
                <a:rPr lang="en-US" baseline="-25000" dirty="0">
                  <a:solidFill>
                    <a:srgbClr val="000000"/>
                  </a:solidFill>
                  <a:latin typeface="Times New Roman" charset="0"/>
                  <a:ea typeface="ヒラギノ明朝 ProN W3" charset="0"/>
                  <a:cs typeface="ヒラギノ明朝 ProN W3" charset="0"/>
                  <a:sym typeface="Times New Roman" charset="0"/>
                </a:rPr>
                <a:t>0</a:t>
              </a:r>
              <a:r>
                <a:rPr lang="en-US" dirty="0">
                  <a:solidFill>
                    <a:srgbClr val="000000"/>
                  </a:solidFill>
                  <a:latin typeface="Times New Roman" charset="0"/>
                  <a:ea typeface="ヒラギノ明朝 ProN W3" charset="0"/>
                  <a:cs typeface="ヒラギノ明朝 ProN W3" charset="0"/>
                  <a:sym typeface="Times New Roman" charset="0"/>
                </a:rPr>
                <a:t>, W</a:t>
              </a:r>
              <a:r>
                <a:rPr lang="en-US" baseline="-25000" dirty="0">
                  <a:solidFill>
                    <a:srgbClr val="000000"/>
                  </a:solidFill>
                  <a:latin typeface="Times New Roman" charset="0"/>
                  <a:ea typeface="ヒラギノ明朝 ProN W3" charset="0"/>
                  <a:cs typeface="ヒラギノ明朝 ProN W3" charset="0"/>
                  <a:sym typeface="Times New Roman" charset="0"/>
                </a:rPr>
                <a:t>1</a:t>
              </a:r>
              <a:r>
                <a:rPr lang="en-US" dirty="0">
                  <a:solidFill>
                    <a:srgbClr val="000000"/>
                  </a:solidFill>
                  <a:latin typeface="Times New Roman" charset="0"/>
                  <a:ea typeface="ヒラギノ明朝 ProN W3" charset="0"/>
                  <a:cs typeface="ヒラギノ明朝 ProN W3" charset="0"/>
                  <a:sym typeface="Times New Roman" charset="0"/>
                </a:rPr>
                <a:t>) </a:t>
              </a:r>
            </a:p>
          </p:txBody>
        </p:sp>
        <p:sp>
          <p:nvSpPr>
            <p:cNvPr id="27" name="Rectangle 26"/>
            <p:cNvSpPr/>
            <p:nvPr/>
          </p:nvSpPr>
          <p:spPr bwMode="auto">
            <a:xfrm>
              <a:off x="6724539" y="4183999"/>
              <a:ext cx="2182771" cy="506417"/>
            </a:xfrm>
            <a:prstGeom prst="rect">
              <a:avLst/>
            </a:prstGeom>
            <a:solidFill>
              <a:srgbClr val="FF66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xmlns:mv="urn:schemas-microsoft-com:mac:vml" xmlns:mc="http://schemas.openxmlformats.org/markup-compatibility/2006">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endParaRPr lang="en-US">
                <a:solidFill>
                  <a:srgbClr val="000000"/>
                </a:solidFill>
                <a:latin typeface="Times New Roman" charset="0"/>
                <a:ea typeface="ヒラギノ明朝 ProN W3" charset="0"/>
                <a:cs typeface="ヒラギノ明朝 ProN W3" charset="0"/>
                <a:sym typeface="Times New Roman" charset="0"/>
              </a:endParaRPr>
            </a:p>
          </p:txBody>
        </p:sp>
        <p:sp>
          <p:nvSpPr>
            <p:cNvPr id="28" name="Rectangle 27"/>
            <p:cNvSpPr/>
            <p:nvPr/>
          </p:nvSpPr>
          <p:spPr>
            <a:xfrm>
              <a:off x="7066185" y="4202760"/>
              <a:ext cx="1538434" cy="461665"/>
            </a:xfrm>
            <a:prstGeom prst="rect">
              <a:avLst/>
            </a:prstGeom>
          </p:spPr>
          <p:txBody>
            <a:bodyPr wrap="none">
              <a:spAutoFit/>
            </a:bodyPr>
            <a:lstStyle/>
            <a:p>
              <a:r>
                <a:rPr lang="en-US" dirty="0">
                  <a:solidFill>
                    <a:srgbClr val="000000"/>
                  </a:solidFill>
                  <a:latin typeface="Times New Roman" charset="0"/>
                  <a:ea typeface="ヒラギノ明朝 ProN W3" charset="0"/>
                  <a:cs typeface="ヒラギノ明朝 ProN W3" charset="0"/>
                  <a:sym typeface="Times New Roman" charset="0"/>
                </a:rPr>
                <a:t>F</a:t>
              </a:r>
              <a:r>
                <a:rPr lang="en-US" baseline="-25000" dirty="0">
                  <a:solidFill>
                    <a:srgbClr val="000000"/>
                  </a:solidFill>
                  <a:latin typeface="Times New Roman" charset="0"/>
                  <a:ea typeface="ヒラギノ明朝 ProN W3" charset="0"/>
                  <a:cs typeface="ヒラギノ明朝 ProN W3" charset="0"/>
                  <a:sym typeface="Times New Roman" charset="0"/>
                </a:rPr>
                <a:t>2</a:t>
              </a:r>
              <a:r>
                <a:rPr lang="en-US" dirty="0">
                  <a:solidFill>
                    <a:srgbClr val="000000"/>
                  </a:solidFill>
                  <a:latin typeface="Times New Roman" charset="0"/>
                  <a:ea typeface="ヒラギノ明朝 ProN W3" charset="0"/>
                  <a:cs typeface="ヒラギノ明朝 ProN W3" charset="0"/>
                  <a:sym typeface="Times New Roman" charset="0"/>
                </a:rPr>
                <a:t>(x</a:t>
              </a:r>
              <a:r>
                <a:rPr lang="en-US" baseline="-25000" dirty="0">
                  <a:solidFill>
                    <a:srgbClr val="000000"/>
                  </a:solidFill>
                  <a:latin typeface="Times New Roman" charset="0"/>
                  <a:ea typeface="ヒラギノ明朝 ProN W3" charset="0"/>
                  <a:cs typeface="ヒラギノ明朝 ProN W3" charset="0"/>
                  <a:sym typeface="Times New Roman" charset="0"/>
                </a:rPr>
                <a:t>1</a:t>
              </a:r>
              <a:r>
                <a:rPr lang="en-US" dirty="0">
                  <a:solidFill>
                    <a:srgbClr val="000000"/>
                  </a:solidFill>
                  <a:latin typeface="Times New Roman" charset="0"/>
                  <a:ea typeface="ヒラギノ明朝 ProN W3" charset="0"/>
                  <a:cs typeface="ヒラギノ明朝 ProN W3" charset="0"/>
                  <a:sym typeface="Times New Roman" charset="0"/>
                </a:rPr>
                <a:t>, W</a:t>
              </a:r>
              <a:r>
                <a:rPr lang="en-US" baseline="-25000" dirty="0">
                  <a:solidFill>
                    <a:srgbClr val="000000"/>
                  </a:solidFill>
                  <a:latin typeface="Times New Roman" charset="0"/>
                  <a:ea typeface="ヒラギノ明朝 ProN W3" charset="0"/>
                  <a:cs typeface="ヒラギノ明朝 ProN W3" charset="0"/>
                  <a:sym typeface="Times New Roman" charset="0"/>
                </a:rPr>
                <a:t>2</a:t>
              </a:r>
              <a:r>
                <a:rPr lang="en-US" dirty="0">
                  <a:solidFill>
                    <a:srgbClr val="000000"/>
                  </a:solidFill>
                  <a:latin typeface="Times New Roman" charset="0"/>
                  <a:ea typeface="ヒラギノ明朝 ProN W3" charset="0"/>
                  <a:cs typeface="ヒラギノ明朝 ProN W3" charset="0"/>
                  <a:sym typeface="Times New Roman" charset="0"/>
                </a:rPr>
                <a:t>) </a:t>
              </a:r>
            </a:p>
          </p:txBody>
        </p:sp>
        <p:sp>
          <p:nvSpPr>
            <p:cNvPr id="29" name="Rectangle 28"/>
            <p:cNvSpPr/>
            <p:nvPr/>
          </p:nvSpPr>
          <p:spPr bwMode="auto">
            <a:xfrm>
              <a:off x="6712087" y="2864076"/>
              <a:ext cx="2182771" cy="506417"/>
            </a:xfrm>
            <a:prstGeom prst="rect">
              <a:avLst/>
            </a:prstGeom>
            <a:solidFill>
              <a:srgbClr val="FF66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xmlns:mv="urn:schemas-microsoft-com:mac:vml" xmlns:mc="http://schemas.openxmlformats.org/markup-compatibility/2006">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endParaRPr lang="en-US">
                <a:solidFill>
                  <a:srgbClr val="000000"/>
                </a:solidFill>
                <a:latin typeface="Times New Roman" charset="0"/>
                <a:ea typeface="ヒラギノ明朝 ProN W3" charset="0"/>
                <a:cs typeface="ヒラギノ明朝 ProN W3" charset="0"/>
                <a:sym typeface="Times New Roman" charset="0"/>
              </a:endParaRPr>
            </a:p>
          </p:txBody>
        </p:sp>
        <p:sp>
          <p:nvSpPr>
            <p:cNvPr id="30" name="Rectangle 29"/>
            <p:cNvSpPr/>
            <p:nvPr/>
          </p:nvSpPr>
          <p:spPr>
            <a:xfrm>
              <a:off x="7053733" y="2882837"/>
              <a:ext cx="1562992" cy="461665"/>
            </a:xfrm>
            <a:prstGeom prst="rect">
              <a:avLst/>
            </a:prstGeom>
          </p:spPr>
          <p:txBody>
            <a:bodyPr wrap="none">
              <a:spAutoFit/>
            </a:bodyPr>
            <a:lstStyle/>
            <a:p>
              <a:r>
                <a:rPr lang="en-US" dirty="0">
                  <a:solidFill>
                    <a:srgbClr val="000000"/>
                  </a:solidFill>
                  <a:latin typeface="Times New Roman" charset="0"/>
                  <a:ea typeface="ヒラギノ明朝 ProN W3" charset="0"/>
                  <a:cs typeface="ヒラギノ明朝 ProN W3" charset="0"/>
                  <a:sym typeface="Times New Roman" charset="0"/>
                </a:rPr>
                <a:t>F</a:t>
              </a:r>
              <a:r>
                <a:rPr lang="en-US" baseline="-25000" dirty="0">
                  <a:solidFill>
                    <a:srgbClr val="000000"/>
                  </a:solidFill>
                  <a:latin typeface="Times New Roman" charset="0"/>
                  <a:ea typeface="ヒラギノ明朝 ProN W3" charset="0"/>
                  <a:cs typeface="ヒラギノ明朝 ProN W3" charset="0"/>
                  <a:sym typeface="Times New Roman" charset="0"/>
                </a:rPr>
                <a:t>i</a:t>
              </a:r>
              <a:r>
                <a:rPr lang="en-US" dirty="0">
                  <a:solidFill>
                    <a:srgbClr val="000000"/>
                  </a:solidFill>
                  <a:latin typeface="Times New Roman" charset="0"/>
                  <a:ea typeface="ヒラギノ明朝 ProN W3" charset="0"/>
                  <a:cs typeface="ヒラギノ明朝 ProN W3" charset="0"/>
                  <a:sym typeface="Times New Roman" charset="0"/>
                </a:rPr>
                <a:t>(x</a:t>
              </a:r>
              <a:r>
                <a:rPr lang="en-US" baseline="-25000" dirty="0">
                  <a:solidFill>
                    <a:srgbClr val="000000"/>
                  </a:solidFill>
                  <a:latin typeface="Times New Roman" charset="0"/>
                  <a:ea typeface="ヒラギノ明朝 ProN W3" charset="0"/>
                  <a:cs typeface="ヒラギノ明朝 ProN W3" charset="0"/>
                  <a:sym typeface="Times New Roman" charset="0"/>
                </a:rPr>
                <a:t>i-1</a:t>
              </a:r>
              <a:r>
                <a:rPr lang="en-US" dirty="0">
                  <a:solidFill>
                    <a:srgbClr val="000000"/>
                  </a:solidFill>
                  <a:latin typeface="Times New Roman" charset="0"/>
                  <a:ea typeface="ヒラギノ明朝 ProN W3" charset="0"/>
                  <a:cs typeface="ヒラギノ明朝 ProN W3" charset="0"/>
                  <a:sym typeface="Times New Roman" charset="0"/>
                </a:rPr>
                <a:t>, </a:t>
              </a:r>
              <a:r>
                <a:rPr lang="en-US" dirty="0" err="1">
                  <a:solidFill>
                    <a:srgbClr val="000000"/>
                  </a:solidFill>
                  <a:latin typeface="Times New Roman" charset="0"/>
                  <a:ea typeface="ヒラギノ明朝 ProN W3" charset="0"/>
                  <a:cs typeface="ヒラギノ明朝 ProN W3" charset="0"/>
                  <a:sym typeface="Times New Roman" charset="0"/>
                </a:rPr>
                <a:t>W</a:t>
              </a:r>
              <a:r>
                <a:rPr lang="en-US" baseline="-25000" dirty="0" err="1">
                  <a:solidFill>
                    <a:srgbClr val="000000"/>
                  </a:solidFill>
                  <a:latin typeface="Times New Roman" charset="0"/>
                  <a:ea typeface="ヒラギノ明朝 ProN W3" charset="0"/>
                  <a:cs typeface="ヒラギノ明朝 ProN W3" charset="0"/>
                  <a:sym typeface="Times New Roman" charset="0"/>
                </a:rPr>
                <a:t>i</a:t>
              </a:r>
              <a:r>
                <a:rPr lang="en-US" dirty="0">
                  <a:solidFill>
                    <a:srgbClr val="000000"/>
                  </a:solidFill>
                  <a:latin typeface="Times New Roman" charset="0"/>
                  <a:ea typeface="ヒラギノ明朝 ProN W3" charset="0"/>
                  <a:cs typeface="ヒラギノ明朝 ProN W3" charset="0"/>
                  <a:sym typeface="Times New Roman" charset="0"/>
                </a:rPr>
                <a:t>) </a:t>
              </a:r>
            </a:p>
          </p:txBody>
        </p:sp>
        <p:sp>
          <p:nvSpPr>
            <p:cNvPr id="31" name="Rectangle 30"/>
            <p:cNvSpPr/>
            <p:nvPr/>
          </p:nvSpPr>
          <p:spPr bwMode="auto">
            <a:xfrm>
              <a:off x="6699635" y="1531700"/>
              <a:ext cx="2182771" cy="506417"/>
            </a:xfrm>
            <a:prstGeom prst="rect">
              <a:avLst/>
            </a:prstGeom>
            <a:solidFill>
              <a:srgbClr val="FF00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xmlns:mv="urn:schemas-microsoft-com:mac:vml" xmlns:mc="http://schemas.openxmlformats.org/markup-compatibility/2006">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endParaRPr lang="en-US">
                <a:solidFill>
                  <a:srgbClr val="000000"/>
                </a:solidFill>
                <a:latin typeface="Times New Roman" charset="0"/>
                <a:ea typeface="ヒラギノ明朝 ProN W3" charset="0"/>
                <a:cs typeface="ヒラギノ明朝 ProN W3" charset="0"/>
                <a:sym typeface="Times New Roman" charset="0"/>
              </a:endParaRPr>
            </a:p>
          </p:txBody>
        </p:sp>
        <p:sp>
          <p:nvSpPr>
            <p:cNvPr id="32" name="Rectangle 31"/>
            <p:cNvSpPr/>
            <p:nvPr/>
          </p:nvSpPr>
          <p:spPr>
            <a:xfrm>
              <a:off x="7041282" y="1550461"/>
              <a:ext cx="1709955" cy="461665"/>
            </a:xfrm>
            <a:prstGeom prst="rect">
              <a:avLst/>
            </a:prstGeom>
          </p:spPr>
          <p:txBody>
            <a:bodyPr wrap="none">
              <a:spAutoFit/>
            </a:bodyPr>
            <a:lstStyle/>
            <a:p>
              <a:r>
                <a:rPr lang="en-US" dirty="0">
                  <a:solidFill>
                    <a:srgbClr val="000000"/>
                  </a:solidFill>
                  <a:latin typeface="Times New Roman" charset="0"/>
                  <a:ea typeface="ヒラギノ明朝 ProN W3" charset="0"/>
                  <a:cs typeface="ヒラギノ明朝 ProN W3" charset="0"/>
                  <a:sym typeface="Times New Roman" charset="0"/>
                </a:rPr>
                <a:t>F</a:t>
              </a:r>
              <a:r>
                <a:rPr lang="en-US" baseline="-25000" dirty="0">
                  <a:solidFill>
                    <a:srgbClr val="000000"/>
                  </a:solidFill>
                  <a:latin typeface="Times New Roman" charset="0"/>
                  <a:ea typeface="ヒラギノ明朝 ProN W3" charset="0"/>
                  <a:cs typeface="ヒラギノ明朝 ProN W3" charset="0"/>
                  <a:sym typeface="Times New Roman" charset="0"/>
                </a:rPr>
                <a:t>n</a:t>
              </a:r>
              <a:r>
                <a:rPr lang="en-US" dirty="0">
                  <a:solidFill>
                    <a:srgbClr val="000000"/>
                  </a:solidFill>
                  <a:latin typeface="Times New Roman" charset="0"/>
                  <a:ea typeface="ヒラギノ明朝 ProN W3" charset="0"/>
                  <a:cs typeface="ヒラギノ明朝 ProN W3" charset="0"/>
                  <a:sym typeface="Times New Roman" charset="0"/>
                </a:rPr>
                <a:t>(x</a:t>
              </a:r>
              <a:r>
                <a:rPr lang="en-US" baseline="-25000" dirty="0">
                  <a:solidFill>
                    <a:srgbClr val="000000"/>
                  </a:solidFill>
                  <a:latin typeface="Times New Roman" charset="0"/>
                  <a:ea typeface="ヒラギノ明朝 ProN W3" charset="0"/>
                  <a:cs typeface="ヒラギノ明朝 ProN W3" charset="0"/>
                  <a:sym typeface="Times New Roman" charset="0"/>
                </a:rPr>
                <a:t>n-1</a:t>
              </a:r>
              <a:r>
                <a:rPr lang="en-US" dirty="0">
                  <a:solidFill>
                    <a:srgbClr val="000000"/>
                  </a:solidFill>
                  <a:latin typeface="Times New Roman" charset="0"/>
                  <a:ea typeface="ヒラギノ明朝 ProN W3" charset="0"/>
                  <a:cs typeface="ヒラギノ明朝 ProN W3" charset="0"/>
                  <a:sym typeface="Times New Roman" charset="0"/>
                </a:rPr>
                <a:t>, </a:t>
              </a:r>
              <a:r>
                <a:rPr lang="en-US" dirty="0" err="1">
                  <a:solidFill>
                    <a:srgbClr val="000000"/>
                  </a:solidFill>
                  <a:latin typeface="Times New Roman" charset="0"/>
                  <a:ea typeface="ヒラギノ明朝 ProN W3" charset="0"/>
                  <a:cs typeface="ヒラギノ明朝 ProN W3" charset="0"/>
                  <a:sym typeface="Times New Roman" charset="0"/>
                </a:rPr>
                <a:t>W</a:t>
              </a:r>
              <a:r>
                <a:rPr lang="en-US" baseline="-25000" dirty="0" err="1">
                  <a:solidFill>
                    <a:srgbClr val="000000"/>
                  </a:solidFill>
                  <a:latin typeface="Times New Roman" charset="0"/>
                  <a:ea typeface="ヒラギノ明朝 ProN W3" charset="0"/>
                  <a:cs typeface="ヒラギノ明朝 ProN W3" charset="0"/>
                  <a:sym typeface="Times New Roman" charset="0"/>
                </a:rPr>
                <a:t>n</a:t>
              </a:r>
              <a:r>
                <a:rPr lang="en-US" dirty="0">
                  <a:solidFill>
                    <a:srgbClr val="000000"/>
                  </a:solidFill>
                  <a:latin typeface="Times New Roman" charset="0"/>
                  <a:ea typeface="ヒラギノ明朝 ProN W3" charset="0"/>
                  <a:cs typeface="ヒラギノ明朝 ProN W3" charset="0"/>
                  <a:sym typeface="Times New Roman" charset="0"/>
                </a:rPr>
                <a:t>) </a:t>
              </a:r>
            </a:p>
          </p:txBody>
        </p:sp>
        <p:cxnSp>
          <p:nvCxnSpPr>
            <p:cNvPr id="34" name="Straight Arrow Connector 33"/>
            <p:cNvCxnSpPr/>
            <p:nvPr/>
          </p:nvCxnSpPr>
          <p:spPr bwMode="auto">
            <a:xfrm rot="5400000" flipH="1" flipV="1">
              <a:off x="7540882" y="5889069"/>
              <a:ext cx="485633" cy="1588"/>
            </a:xfrm>
            <a:prstGeom prst="straightConnector1">
              <a:avLst/>
            </a:prstGeom>
            <a:solidFill>
              <a:srgbClr val="BBE0E3"/>
            </a:solidFill>
            <a:ln w="9525" cap="flat" cmpd="sng" algn="ctr">
              <a:solidFill>
                <a:srgbClr val="000000"/>
              </a:solidFill>
              <a:prstDash val="solid"/>
              <a:round/>
              <a:headEnd type="none" w="med" len="med"/>
              <a:tailEnd type="arrow"/>
            </a:ln>
            <a:effectLst/>
            <a:extLst>
              <a:ext uri="{AF507438-7753-43e0-B8FC-AC1667EBCBE1}">
                <a14:hiddenEffects xmlns:a14="http://schemas.microsoft.com/office/drawing/2010/main" xmlns="" xmlns:mv="urn:schemas-microsoft-com:mac:vml" xmlns:mc="http://schemas.openxmlformats.org/markup-compatibility/2006">
                  <a:effectLst>
                    <a:outerShdw blurRad="63500" dist="38099" dir="2700000" algn="ctr" rotWithShape="0">
                      <a:schemeClr val="bg2">
                        <a:alpha val="74998"/>
                      </a:schemeClr>
                    </a:outerShdw>
                  </a:effectLst>
                </a14:hiddenEffects>
              </a:ext>
            </a:extLst>
          </p:spPr>
        </p:cxnSp>
        <p:sp>
          <p:nvSpPr>
            <p:cNvPr id="35" name="Rectangle 34"/>
            <p:cNvSpPr/>
            <p:nvPr/>
          </p:nvSpPr>
          <p:spPr>
            <a:xfrm>
              <a:off x="7602817" y="6005341"/>
              <a:ext cx="441146" cy="461665"/>
            </a:xfrm>
            <a:prstGeom prst="rect">
              <a:avLst/>
            </a:prstGeom>
          </p:spPr>
          <p:txBody>
            <a:bodyPr wrap="none">
              <a:spAutoFit/>
            </a:bodyPr>
            <a:lstStyle/>
            <a:p>
              <a:r>
                <a:rPr lang="en-US" dirty="0">
                  <a:solidFill>
                    <a:srgbClr val="000000"/>
                  </a:solidFill>
                  <a:latin typeface="Times New Roman" charset="0"/>
                  <a:ea typeface="ヒラギノ明朝 ProN W3" charset="0"/>
                  <a:cs typeface="ヒラギノ明朝 ProN W3" charset="0"/>
                  <a:sym typeface="Times New Roman" charset="0"/>
                </a:rPr>
                <a:t>x</a:t>
              </a:r>
              <a:r>
                <a:rPr lang="en-US" baseline="-25000" dirty="0">
                  <a:solidFill>
                    <a:srgbClr val="000000"/>
                  </a:solidFill>
                  <a:latin typeface="Times New Roman" charset="0"/>
                  <a:ea typeface="ヒラギノ明朝 ProN W3" charset="0"/>
                  <a:cs typeface="ヒラギノ明朝 ProN W3" charset="0"/>
                  <a:sym typeface="Times New Roman" charset="0"/>
                </a:rPr>
                <a:t>0</a:t>
              </a:r>
              <a:endParaRPr lang="en-US" dirty="0">
                <a:solidFill>
                  <a:srgbClr val="000000"/>
                </a:solidFill>
                <a:latin typeface="Times New Roman" charset="0"/>
                <a:ea typeface="ヒラギノ明朝 ProN W3" charset="0"/>
                <a:cs typeface="ヒラギノ明朝 ProN W3" charset="0"/>
                <a:sym typeface="Times New Roman" charset="0"/>
              </a:endParaRPr>
            </a:p>
          </p:txBody>
        </p:sp>
        <p:cxnSp>
          <p:nvCxnSpPr>
            <p:cNvPr id="36" name="Straight Arrow Connector 35"/>
            <p:cNvCxnSpPr/>
            <p:nvPr/>
          </p:nvCxnSpPr>
          <p:spPr bwMode="auto">
            <a:xfrm rot="5400000" flipH="1" flipV="1">
              <a:off x="7531413" y="4920779"/>
              <a:ext cx="485633" cy="1588"/>
            </a:xfrm>
            <a:prstGeom prst="straightConnector1">
              <a:avLst/>
            </a:prstGeom>
            <a:solidFill>
              <a:srgbClr val="BBE0E3"/>
            </a:solidFill>
            <a:ln w="9525" cap="flat" cmpd="sng" algn="ctr">
              <a:solidFill>
                <a:srgbClr val="000000"/>
              </a:solidFill>
              <a:prstDash val="solid"/>
              <a:round/>
              <a:headEnd type="none" w="med" len="med"/>
              <a:tailEnd type="arrow"/>
            </a:ln>
            <a:effectLst/>
            <a:extLst>
              <a:ext uri="{AF507438-7753-43e0-B8FC-AC1667EBCBE1}">
                <a14:hiddenEffects xmlns:a14="http://schemas.microsoft.com/office/drawing/2010/main" xmlns="" xmlns:mv="urn:schemas-microsoft-com:mac:vml" xmlns:mc="http://schemas.openxmlformats.org/markup-compatibility/2006">
                  <a:effectLst>
                    <a:outerShdw blurRad="63500" dist="38099" dir="2700000" algn="ctr" rotWithShape="0">
                      <a:schemeClr val="bg2">
                        <a:alpha val="74998"/>
                      </a:schemeClr>
                    </a:outerShdw>
                  </a:effectLst>
                </a14:hiddenEffects>
              </a:ext>
            </a:extLst>
          </p:spPr>
        </p:cxnSp>
        <p:cxnSp>
          <p:nvCxnSpPr>
            <p:cNvPr id="38" name="Straight Arrow Connector 37"/>
            <p:cNvCxnSpPr/>
            <p:nvPr/>
          </p:nvCxnSpPr>
          <p:spPr bwMode="auto">
            <a:xfrm rot="5400000" flipH="1" flipV="1">
              <a:off x="7604947" y="4037077"/>
              <a:ext cx="268239" cy="1588"/>
            </a:xfrm>
            <a:prstGeom prst="straightConnector1">
              <a:avLst/>
            </a:prstGeom>
            <a:solidFill>
              <a:srgbClr val="BBE0E3"/>
            </a:solidFill>
            <a:ln w="9525" cap="flat" cmpd="sng" algn="ctr">
              <a:solidFill>
                <a:srgbClr val="000000"/>
              </a:solidFill>
              <a:prstDash val="solid"/>
              <a:round/>
              <a:headEnd type="none" w="med" len="med"/>
              <a:tailEnd type="arrow"/>
            </a:ln>
            <a:effectLst/>
            <a:extLst>
              <a:ext uri="{AF507438-7753-43e0-B8FC-AC1667EBCBE1}">
                <a14:hiddenEffects xmlns:a14="http://schemas.microsoft.com/office/drawing/2010/main" xmlns="" xmlns:mv="urn:schemas-microsoft-com:mac:vml" xmlns:mc="http://schemas.openxmlformats.org/markup-compatibility/2006">
                  <a:effectLst>
                    <a:outerShdw blurRad="63500" dist="38099" dir="2700000" algn="ctr" rotWithShape="0">
                      <a:schemeClr val="bg2">
                        <a:alpha val="74998"/>
                      </a:schemeClr>
                    </a:outerShdw>
                  </a:effectLst>
                </a14:hiddenEffects>
              </a:ext>
            </a:extLst>
          </p:spPr>
        </p:cxnSp>
        <p:cxnSp>
          <p:nvCxnSpPr>
            <p:cNvPr id="40" name="Straight Arrow Connector 39"/>
            <p:cNvCxnSpPr/>
            <p:nvPr/>
          </p:nvCxnSpPr>
          <p:spPr bwMode="auto">
            <a:xfrm rot="5400000" flipH="1" flipV="1">
              <a:off x="7607930" y="3504610"/>
              <a:ext cx="268239" cy="1588"/>
            </a:xfrm>
            <a:prstGeom prst="straightConnector1">
              <a:avLst/>
            </a:prstGeom>
            <a:solidFill>
              <a:srgbClr val="BBE0E3"/>
            </a:solidFill>
            <a:ln w="9525" cap="flat" cmpd="sng" algn="ctr">
              <a:solidFill>
                <a:srgbClr val="000000"/>
              </a:solidFill>
              <a:prstDash val="solid"/>
              <a:round/>
              <a:headEnd type="none" w="med" len="med"/>
              <a:tailEnd type="arrow"/>
            </a:ln>
            <a:effectLst/>
            <a:extLst>
              <a:ext uri="{AF507438-7753-43e0-B8FC-AC1667EBCBE1}">
                <a14:hiddenEffects xmlns:a14="http://schemas.microsoft.com/office/drawing/2010/main" xmlns="" xmlns:mv="urn:schemas-microsoft-com:mac:vml" xmlns:mc="http://schemas.openxmlformats.org/markup-compatibility/2006">
                  <a:effectLst>
                    <a:outerShdw blurRad="63500" dist="38099" dir="2700000" algn="ctr" rotWithShape="0">
                      <a:schemeClr val="bg2">
                        <a:alpha val="74998"/>
                      </a:schemeClr>
                    </a:outerShdw>
                  </a:effectLst>
                </a14:hiddenEffects>
              </a:ext>
            </a:extLst>
          </p:spPr>
        </p:cxnSp>
        <p:cxnSp>
          <p:nvCxnSpPr>
            <p:cNvPr id="41" name="Straight Arrow Connector 40"/>
            <p:cNvCxnSpPr/>
            <p:nvPr/>
          </p:nvCxnSpPr>
          <p:spPr bwMode="auto">
            <a:xfrm rot="5400000" flipH="1" flipV="1">
              <a:off x="7595480" y="2720127"/>
              <a:ext cx="268239" cy="1588"/>
            </a:xfrm>
            <a:prstGeom prst="straightConnector1">
              <a:avLst/>
            </a:prstGeom>
            <a:solidFill>
              <a:srgbClr val="BBE0E3"/>
            </a:solidFill>
            <a:ln w="9525" cap="flat" cmpd="sng" algn="ctr">
              <a:solidFill>
                <a:srgbClr val="000000"/>
              </a:solidFill>
              <a:prstDash val="solid"/>
              <a:round/>
              <a:headEnd type="none" w="med" len="med"/>
              <a:tailEnd type="arrow"/>
            </a:ln>
            <a:effectLst/>
            <a:extLst>
              <a:ext uri="{AF507438-7753-43e0-B8FC-AC1667EBCBE1}">
                <a14:hiddenEffects xmlns:a14="http://schemas.microsoft.com/office/drawing/2010/main" xmlns="" xmlns:mv="urn:schemas-microsoft-com:mac:vml" xmlns:mc="http://schemas.openxmlformats.org/markup-compatibility/2006">
                  <a:effectLst>
                    <a:outerShdw blurRad="63500" dist="38099" dir="2700000" algn="ctr" rotWithShape="0">
                      <a:schemeClr val="bg2">
                        <a:alpha val="74998"/>
                      </a:schemeClr>
                    </a:outerShdw>
                  </a:effectLst>
                </a14:hiddenEffects>
              </a:ext>
            </a:extLst>
          </p:spPr>
        </p:cxnSp>
        <p:cxnSp>
          <p:nvCxnSpPr>
            <p:cNvPr id="42" name="Straight Arrow Connector 41"/>
            <p:cNvCxnSpPr/>
            <p:nvPr/>
          </p:nvCxnSpPr>
          <p:spPr bwMode="auto">
            <a:xfrm rot="5400000" flipH="1" flipV="1">
              <a:off x="7586012" y="2175208"/>
              <a:ext cx="268239" cy="1588"/>
            </a:xfrm>
            <a:prstGeom prst="straightConnector1">
              <a:avLst/>
            </a:prstGeom>
            <a:solidFill>
              <a:srgbClr val="BBE0E3"/>
            </a:solidFill>
            <a:ln w="9525" cap="flat" cmpd="sng" algn="ctr">
              <a:solidFill>
                <a:srgbClr val="000000"/>
              </a:solidFill>
              <a:prstDash val="solid"/>
              <a:round/>
              <a:headEnd type="none" w="med" len="med"/>
              <a:tailEnd type="arrow"/>
            </a:ln>
            <a:effectLst/>
            <a:extLst>
              <a:ext uri="{AF507438-7753-43e0-B8FC-AC1667EBCBE1}">
                <a14:hiddenEffects xmlns:a14="http://schemas.microsoft.com/office/drawing/2010/main" xmlns="" xmlns:mv="urn:schemas-microsoft-com:mac:vml" xmlns:mc="http://schemas.openxmlformats.org/markup-compatibility/2006">
                  <a:effectLst>
                    <a:outerShdw blurRad="63500" dist="38099" dir="2700000" algn="ctr" rotWithShape="0">
                      <a:schemeClr val="bg2">
                        <a:alpha val="74998"/>
                      </a:schemeClr>
                    </a:outerShdw>
                  </a:effectLst>
                </a14:hiddenEffects>
              </a:ext>
            </a:extLst>
          </p:spPr>
        </p:cxnSp>
        <p:sp>
          <p:nvSpPr>
            <p:cNvPr id="43" name="Rectangle 42"/>
            <p:cNvSpPr/>
            <p:nvPr/>
          </p:nvSpPr>
          <p:spPr>
            <a:xfrm>
              <a:off x="7730316" y="4638584"/>
              <a:ext cx="441146" cy="461665"/>
            </a:xfrm>
            <a:prstGeom prst="rect">
              <a:avLst/>
            </a:prstGeom>
          </p:spPr>
          <p:txBody>
            <a:bodyPr wrap="none">
              <a:spAutoFit/>
            </a:bodyPr>
            <a:lstStyle/>
            <a:p>
              <a:r>
                <a:rPr lang="en-US" dirty="0">
                  <a:solidFill>
                    <a:srgbClr val="000000"/>
                  </a:solidFill>
                  <a:latin typeface="Times New Roman" charset="0"/>
                  <a:ea typeface="ヒラギノ明朝 ProN W3" charset="0"/>
                  <a:cs typeface="ヒラギノ明朝 ProN W3" charset="0"/>
                  <a:sym typeface="Times New Roman" charset="0"/>
                </a:rPr>
                <a:t>x</a:t>
              </a:r>
              <a:r>
                <a:rPr lang="en-US" baseline="-25000" dirty="0">
                  <a:solidFill>
                    <a:srgbClr val="000000"/>
                  </a:solidFill>
                  <a:latin typeface="Times New Roman" charset="0"/>
                  <a:ea typeface="ヒラギノ明朝 ProN W3" charset="0"/>
                  <a:cs typeface="ヒラギノ明朝 ProN W3" charset="0"/>
                  <a:sym typeface="Times New Roman" charset="0"/>
                </a:rPr>
                <a:t>1</a:t>
              </a:r>
              <a:endParaRPr lang="en-US" dirty="0">
                <a:solidFill>
                  <a:srgbClr val="000000"/>
                </a:solidFill>
                <a:latin typeface="Times New Roman" charset="0"/>
                <a:ea typeface="ヒラギノ明朝 ProN W3" charset="0"/>
                <a:cs typeface="ヒラギノ明朝 ProN W3" charset="0"/>
                <a:sym typeface="Times New Roman" charset="0"/>
              </a:endParaRPr>
            </a:p>
          </p:txBody>
        </p:sp>
        <p:sp>
          <p:nvSpPr>
            <p:cNvPr id="44" name="Rectangle 43"/>
            <p:cNvSpPr/>
            <p:nvPr/>
          </p:nvSpPr>
          <p:spPr>
            <a:xfrm>
              <a:off x="7745750" y="3720102"/>
              <a:ext cx="441146" cy="461665"/>
            </a:xfrm>
            <a:prstGeom prst="rect">
              <a:avLst/>
            </a:prstGeom>
          </p:spPr>
          <p:txBody>
            <a:bodyPr wrap="none">
              <a:spAutoFit/>
            </a:bodyPr>
            <a:lstStyle/>
            <a:p>
              <a:r>
                <a:rPr lang="en-US" dirty="0">
                  <a:solidFill>
                    <a:srgbClr val="000000"/>
                  </a:solidFill>
                  <a:latin typeface="Times New Roman" charset="0"/>
                  <a:ea typeface="ヒラギノ明朝 ProN W3" charset="0"/>
                  <a:cs typeface="ヒラギノ明朝 ProN W3" charset="0"/>
                  <a:sym typeface="Times New Roman" charset="0"/>
                </a:rPr>
                <a:t>x</a:t>
              </a:r>
              <a:r>
                <a:rPr lang="en-US" baseline="-25000" dirty="0">
                  <a:solidFill>
                    <a:srgbClr val="000000"/>
                  </a:solidFill>
                  <a:latin typeface="Times New Roman" charset="0"/>
                  <a:ea typeface="ヒラギノ明朝 ProN W3" charset="0"/>
                  <a:cs typeface="ヒラギノ明朝 ProN W3" charset="0"/>
                  <a:sym typeface="Times New Roman" charset="0"/>
                </a:rPr>
                <a:t>2</a:t>
              </a:r>
              <a:endParaRPr lang="en-US" dirty="0">
                <a:solidFill>
                  <a:srgbClr val="000000"/>
                </a:solidFill>
                <a:latin typeface="Times New Roman" charset="0"/>
                <a:ea typeface="ヒラギノ明朝 ProN W3" charset="0"/>
                <a:cs typeface="ヒラギノ明朝 ProN W3" charset="0"/>
                <a:sym typeface="Times New Roman" charset="0"/>
              </a:endParaRPr>
            </a:p>
          </p:txBody>
        </p:sp>
        <p:sp>
          <p:nvSpPr>
            <p:cNvPr id="45" name="Rectangle 44"/>
            <p:cNvSpPr/>
            <p:nvPr/>
          </p:nvSpPr>
          <p:spPr>
            <a:xfrm>
              <a:off x="7736283" y="3249896"/>
              <a:ext cx="566481" cy="461665"/>
            </a:xfrm>
            <a:prstGeom prst="rect">
              <a:avLst/>
            </a:prstGeom>
          </p:spPr>
          <p:txBody>
            <a:bodyPr wrap="none">
              <a:spAutoFit/>
            </a:bodyPr>
            <a:lstStyle/>
            <a:p>
              <a:r>
                <a:rPr lang="en-US" dirty="0">
                  <a:solidFill>
                    <a:srgbClr val="000000"/>
                  </a:solidFill>
                  <a:latin typeface="Times New Roman" charset="0"/>
                  <a:ea typeface="ヒラギノ明朝 ProN W3" charset="0"/>
                  <a:cs typeface="ヒラギノ明朝 ProN W3" charset="0"/>
                  <a:sym typeface="Times New Roman" charset="0"/>
                </a:rPr>
                <a:t>x</a:t>
              </a:r>
              <a:r>
                <a:rPr lang="en-US" baseline="-25000" dirty="0">
                  <a:solidFill>
                    <a:srgbClr val="000000"/>
                  </a:solidFill>
                  <a:latin typeface="Times New Roman" charset="0"/>
                  <a:ea typeface="ヒラギノ明朝 ProN W3" charset="0"/>
                  <a:cs typeface="ヒラギノ明朝 ProN W3" charset="0"/>
                  <a:sym typeface="Times New Roman" charset="0"/>
                </a:rPr>
                <a:t>i-1</a:t>
              </a:r>
              <a:endParaRPr lang="en-US" dirty="0">
                <a:solidFill>
                  <a:srgbClr val="000000"/>
                </a:solidFill>
                <a:latin typeface="Times New Roman" charset="0"/>
                <a:ea typeface="ヒラギノ明朝 ProN W3" charset="0"/>
                <a:cs typeface="ヒラギノ明朝 ProN W3" charset="0"/>
                <a:sym typeface="Times New Roman" charset="0"/>
              </a:endParaRPr>
            </a:p>
          </p:txBody>
        </p:sp>
        <p:sp>
          <p:nvSpPr>
            <p:cNvPr id="46" name="Rectangle 45"/>
            <p:cNvSpPr/>
            <p:nvPr/>
          </p:nvSpPr>
          <p:spPr>
            <a:xfrm>
              <a:off x="7739266" y="2381224"/>
              <a:ext cx="395561" cy="461665"/>
            </a:xfrm>
            <a:prstGeom prst="rect">
              <a:avLst/>
            </a:prstGeom>
          </p:spPr>
          <p:txBody>
            <a:bodyPr wrap="none">
              <a:spAutoFit/>
            </a:bodyPr>
            <a:lstStyle/>
            <a:p>
              <a:r>
                <a:rPr lang="en-US" dirty="0">
                  <a:solidFill>
                    <a:srgbClr val="000000"/>
                  </a:solidFill>
                  <a:latin typeface="Times New Roman" charset="0"/>
                  <a:ea typeface="ヒラギノ明朝 ProN W3" charset="0"/>
                  <a:cs typeface="ヒラギノ明朝 ProN W3" charset="0"/>
                  <a:sym typeface="Times New Roman" charset="0"/>
                </a:rPr>
                <a:t>x</a:t>
              </a:r>
              <a:r>
                <a:rPr lang="en-US" baseline="-25000" dirty="0">
                  <a:solidFill>
                    <a:srgbClr val="000000"/>
                  </a:solidFill>
                  <a:latin typeface="Times New Roman" charset="0"/>
                  <a:ea typeface="ヒラギノ明朝 ProN W3" charset="0"/>
                  <a:cs typeface="ヒラギノ明朝 ProN W3" charset="0"/>
                  <a:sym typeface="Times New Roman" charset="0"/>
                </a:rPr>
                <a:t>i</a:t>
              </a:r>
              <a:endParaRPr lang="en-US" dirty="0">
                <a:solidFill>
                  <a:srgbClr val="000000"/>
                </a:solidFill>
                <a:latin typeface="Times New Roman" charset="0"/>
                <a:ea typeface="ヒラギノ明朝 ProN W3" charset="0"/>
                <a:cs typeface="ヒラギノ明朝 ProN W3" charset="0"/>
                <a:sym typeface="Times New Roman" charset="0"/>
              </a:endParaRPr>
            </a:p>
          </p:txBody>
        </p:sp>
        <p:cxnSp>
          <p:nvCxnSpPr>
            <p:cNvPr id="47" name="Straight Arrow Connector 46"/>
            <p:cNvCxnSpPr/>
            <p:nvPr/>
          </p:nvCxnSpPr>
          <p:spPr bwMode="auto">
            <a:xfrm rot="5400000" flipH="1" flipV="1">
              <a:off x="7421837" y="1240581"/>
              <a:ext cx="576066" cy="1588"/>
            </a:xfrm>
            <a:prstGeom prst="straightConnector1">
              <a:avLst/>
            </a:prstGeom>
            <a:solidFill>
              <a:srgbClr val="BBE0E3"/>
            </a:solidFill>
            <a:ln w="9525" cap="flat" cmpd="sng" algn="ctr">
              <a:solidFill>
                <a:srgbClr val="000000"/>
              </a:solidFill>
              <a:prstDash val="solid"/>
              <a:round/>
              <a:headEnd type="none" w="med" len="med"/>
              <a:tailEnd type="arrow"/>
            </a:ln>
            <a:effectLst/>
            <a:extLst>
              <a:ext uri="{AF507438-7753-43e0-B8FC-AC1667EBCBE1}">
                <a14:hiddenEffects xmlns:a14="http://schemas.microsoft.com/office/drawing/2010/main" xmlns="" xmlns:mv="urn:schemas-microsoft-com:mac:vml" xmlns:mc="http://schemas.openxmlformats.org/markup-compatibility/2006">
                  <a:effectLst>
                    <a:outerShdw blurRad="63500" dist="38099" dir="2700000" algn="ctr" rotWithShape="0">
                      <a:schemeClr val="bg2">
                        <a:alpha val="74998"/>
                      </a:schemeClr>
                    </a:outerShdw>
                  </a:effectLst>
                </a14:hiddenEffects>
              </a:ext>
            </a:extLst>
          </p:spPr>
        </p:cxnSp>
        <p:sp>
          <p:nvSpPr>
            <p:cNvPr id="48" name="Rectangle 47"/>
            <p:cNvSpPr/>
            <p:nvPr/>
          </p:nvSpPr>
          <p:spPr>
            <a:xfrm>
              <a:off x="7729799" y="1898567"/>
              <a:ext cx="612067" cy="461665"/>
            </a:xfrm>
            <a:prstGeom prst="rect">
              <a:avLst/>
            </a:prstGeom>
          </p:spPr>
          <p:txBody>
            <a:bodyPr wrap="none">
              <a:spAutoFit/>
            </a:bodyPr>
            <a:lstStyle/>
            <a:p>
              <a:r>
                <a:rPr lang="en-US" dirty="0">
                  <a:solidFill>
                    <a:srgbClr val="000000"/>
                  </a:solidFill>
                  <a:latin typeface="Times New Roman" charset="0"/>
                  <a:ea typeface="ヒラギノ明朝 ProN W3" charset="0"/>
                  <a:cs typeface="ヒラギノ明朝 ProN W3" charset="0"/>
                  <a:sym typeface="Times New Roman" charset="0"/>
                </a:rPr>
                <a:t>x</a:t>
              </a:r>
              <a:r>
                <a:rPr lang="en-US" baseline="-25000" dirty="0">
                  <a:solidFill>
                    <a:srgbClr val="000000"/>
                  </a:solidFill>
                  <a:latin typeface="Times New Roman" charset="0"/>
                  <a:ea typeface="ヒラギノ明朝 ProN W3" charset="0"/>
                  <a:cs typeface="ヒラギノ明朝 ProN W3" charset="0"/>
                  <a:sym typeface="Times New Roman" charset="0"/>
                </a:rPr>
                <a:t>n-1</a:t>
              </a:r>
              <a:endParaRPr lang="en-US" dirty="0">
                <a:solidFill>
                  <a:srgbClr val="000000"/>
                </a:solidFill>
                <a:latin typeface="Times New Roman" charset="0"/>
                <a:ea typeface="ヒラギノ明朝 ProN W3" charset="0"/>
                <a:cs typeface="ヒラギノ明朝 ProN W3" charset="0"/>
                <a:sym typeface="Times New Roman" charset="0"/>
              </a:endParaRPr>
            </a:p>
          </p:txBody>
        </p:sp>
        <p:sp>
          <p:nvSpPr>
            <p:cNvPr id="49" name="TextBox 48"/>
            <p:cNvSpPr txBox="1"/>
            <p:nvPr/>
          </p:nvSpPr>
          <p:spPr>
            <a:xfrm rot="5400000">
              <a:off x="7597675" y="2240247"/>
              <a:ext cx="441146" cy="400110"/>
            </a:xfrm>
            <a:prstGeom prst="rect">
              <a:avLst/>
            </a:prstGeom>
            <a:noFill/>
          </p:spPr>
          <p:txBody>
            <a:bodyPr wrap="none" rtlCol="0">
              <a:spAutoFit/>
            </a:bodyPr>
            <a:lstStyle/>
            <a:p>
              <a:r>
                <a:rPr lang="en-US" sz="2000" dirty="0">
                  <a:solidFill>
                    <a:srgbClr val="000000"/>
                  </a:solidFill>
                  <a:latin typeface="Times New Roman" charset="0"/>
                  <a:ea typeface="ヒラギノ明朝 ProN W3" charset="0"/>
                  <a:cs typeface="ヒラギノ明朝 ProN W3" charset="0"/>
                  <a:sym typeface="Times New Roman" charset="0"/>
                </a:rPr>
                <a:t>…</a:t>
              </a:r>
            </a:p>
          </p:txBody>
        </p:sp>
        <p:sp>
          <p:nvSpPr>
            <p:cNvPr id="50" name="TextBox 49"/>
            <p:cNvSpPr txBox="1"/>
            <p:nvPr/>
          </p:nvSpPr>
          <p:spPr>
            <a:xfrm rot="5400000">
              <a:off x="7613107" y="3575597"/>
              <a:ext cx="441146" cy="400110"/>
            </a:xfrm>
            <a:prstGeom prst="rect">
              <a:avLst/>
            </a:prstGeom>
            <a:noFill/>
          </p:spPr>
          <p:txBody>
            <a:bodyPr wrap="none" rtlCol="0">
              <a:spAutoFit/>
            </a:bodyPr>
            <a:lstStyle/>
            <a:p>
              <a:r>
                <a:rPr lang="en-US" sz="2000" dirty="0">
                  <a:solidFill>
                    <a:srgbClr val="000000"/>
                  </a:solidFill>
                  <a:latin typeface="Times New Roman" charset="0"/>
                  <a:ea typeface="ヒラギノ明朝 ProN W3" charset="0"/>
                  <a:cs typeface="ヒラギノ明朝 ProN W3" charset="0"/>
                  <a:sym typeface="Times New Roman" charset="0"/>
                </a:rPr>
                <a:t>…</a:t>
              </a:r>
            </a:p>
          </p:txBody>
        </p:sp>
        <p:sp>
          <p:nvSpPr>
            <p:cNvPr id="51" name="Rectangle 50"/>
            <p:cNvSpPr/>
            <p:nvPr/>
          </p:nvSpPr>
          <p:spPr>
            <a:xfrm>
              <a:off x="7732781" y="1024443"/>
              <a:ext cx="441146" cy="461665"/>
            </a:xfrm>
            <a:prstGeom prst="rect">
              <a:avLst/>
            </a:prstGeom>
          </p:spPr>
          <p:txBody>
            <a:bodyPr wrap="none">
              <a:spAutoFit/>
            </a:bodyPr>
            <a:lstStyle/>
            <a:p>
              <a:r>
                <a:rPr lang="en-US" dirty="0" err="1">
                  <a:solidFill>
                    <a:srgbClr val="000000"/>
                  </a:solidFill>
                  <a:latin typeface="Times New Roman" charset="0"/>
                  <a:ea typeface="ヒラギノ明朝 ProN W3" charset="0"/>
                  <a:cs typeface="ヒラギノ明朝 ProN W3" charset="0"/>
                  <a:sym typeface="Times New Roman" charset="0"/>
                </a:rPr>
                <a:t>x</a:t>
              </a:r>
              <a:r>
                <a:rPr lang="en-US" baseline="-25000" dirty="0" err="1">
                  <a:solidFill>
                    <a:srgbClr val="000000"/>
                  </a:solidFill>
                  <a:latin typeface="Times New Roman" charset="0"/>
                  <a:ea typeface="ヒラギノ明朝 ProN W3" charset="0"/>
                  <a:cs typeface="ヒラギノ明朝 ProN W3" charset="0"/>
                  <a:sym typeface="Times New Roman" charset="0"/>
                </a:rPr>
                <a:t>n</a:t>
              </a:r>
              <a:endParaRPr lang="en-US" dirty="0">
                <a:solidFill>
                  <a:srgbClr val="000000"/>
                </a:solidFill>
                <a:latin typeface="Times New Roman" charset="0"/>
                <a:ea typeface="ヒラギノ明朝 ProN W3" charset="0"/>
                <a:cs typeface="ヒラギノ明朝 ProN W3" charset="0"/>
                <a:sym typeface="Times New Roman" charset="0"/>
              </a:endParaRPr>
            </a:p>
          </p:txBody>
        </p:sp>
        <p:sp>
          <p:nvSpPr>
            <p:cNvPr id="56" name="TextBox 55"/>
            <p:cNvSpPr txBox="1"/>
            <p:nvPr/>
          </p:nvSpPr>
          <p:spPr>
            <a:xfrm>
              <a:off x="6682998" y="1018698"/>
              <a:ext cx="1010964" cy="400110"/>
            </a:xfrm>
            <a:prstGeom prst="rect">
              <a:avLst/>
            </a:prstGeom>
            <a:noFill/>
          </p:spPr>
          <p:txBody>
            <a:bodyPr wrap="none" rtlCol="0">
              <a:spAutoFit/>
            </a:bodyPr>
            <a:lstStyle/>
            <a:p>
              <a:r>
                <a:rPr lang="en-US" sz="2000" dirty="0">
                  <a:solidFill>
                    <a:srgbClr val="000000"/>
                  </a:solidFill>
                  <a:latin typeface="Times New Roman" charset="0"/>
                  <a:ea typeface="ヒラギノ明朝 ProN W3" charset="0"/>
                  <a:cs typeface="ヒラギノ明朝 ProN W3" charset="0"/>
                  <a:sym typeface="Times New Roman" charset="0"/>
                </a:rPr>
                <a:t>(output)</a:t>
              </a:r>
            </a:p>
          </p:txBody>
        </p:sp>
        <p:sp>
          <p:nvSpPr>
            <p:cNvPr id="57" name="TextBox 56"/>
            <p:cNvSpPr txBox="1"/>
            <p:nvPr/>
          </p:nvSpPr>
          <p:spPr>
            <a:xfrm>
              <a:off x="6676659" y="6039665"/>
              <a:ext cx="882724" cy="400110"/>
            </a:xfrm>
            <a:prstGeom prst="rect">
              <a:avLst/>
            </a:prstGeom>
            <a:noFill/>
          </p:spPr>
          <p:txBody>
            <a:bodyPr wrap="none" rtlCol="0">
              <a:spAutoFit/>
            </a:bodyPr>
            <a:lstStyle/>
            <a:p>
              <a:r>
                <a:rPr lang="en-US" sz="2000" dirty="0">
                  <a:solidFill>
                    <a:srgbClr val="000000"/>
                  </a:solidFill>
                  <a:latin typeface="Times New Roman" charset="0"/>
                  <a:ea typeface="ヒラギノ明朝 ProN W3" charset="0"/>
                  <a:cs typeface="ヒラギノ明朝 ProN W3" charset="0"/>
                  <a:sym typeface="Times New Roman" charset="0"/>
                </a:rPr>
                <a:t>(input)</a:t>
              </a:r>
            </a:p>
          </p:txBody>
        </p:sp>
        <p:sp>
          <p:nvSpPr>
            <p:cNvPr id="59" name="Rectangle 58"/>
            <p:cNvSpPr/>
            <p:nvPr/>
          </p:nvSpPr>
          <p:spPr bwMode="auto">
            <a:xfrm>
              <a:off x="7357642" y="542424"/>
              <a:ext cx="3148314" cy="423355"/>
            </a:xfrm>
            <a:prstGeom prst="rect">
              <a:avLst/>
            </a:prstGeom>
            <a:solidFill>
              <a:srgbClr val="70C56E"/>
            </a:solidFill>
            <a:ln w="9525"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xmlns:mv="urn:schemas-microsoft-com:mac:vml" xmlns:mc="http://schemas.openxmlformats.org/markup-compatibility/2006">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endParaRPr lang="en-US">
                <a:solidFill>
                  <a:srgbClr val="000000"/>
                </a:solidFill>
                <a:latin typeface="Times New Roman" charset="0"/>
                <a:ea typeface="ヒラギノ明朝 ProN W3" charset="0"/>
                <a:cs typeface="ヒラギノ明朝 ProN W3" charset="0"/>
                <a:sym typeface="Times New Roman" charset="0"/>
              </a:endParaRPr>
            </a:p>
          </p:txBody>
        </p:sp>
        <p:cxnSp>
          <p:nvCxnSpPr>
            <p:cNvPr id="60" name="Straight Arrow Connector 59"/>
            <p:cNvCxnSpPr/>
            <p:nvPr/>
          </p:nvCxnSpPr>
          <p:spPr bwMode="auto">
            <a:xfrm rot="5400000" flipH="1" flipV="1">
              <a:off x="8775678" y="403909"/>
              <a:ext cx="252164" cy="1588"/>
            </a:xfrm>
            <a:prstGeom prst="straightConnector1">
              <a:avLst/>
            </a:prstGeom>
            <a:solidFill>
              <a:srgbClr val="BBE0E3"/>
            </a:solidFill>
            <a:ln w="9525" cap="flat" cmpd="sng" algn="ctr">
              <a:solidFill>
                <a:srgbClr val="000000"/>
              </a:solidFill>
              <a:prstDash val="solid"/>
              <a:round/>
              <a:headEnd type="none" w="med" len="med"/>
              <a:tailEnd type="arrow"/>
            </a:ln>
            <a:effectLst/>
            <a:extLst>
              <a:ext uri="{AF507438-7753-43e0-B8FC-AC1667EBCBE1}">
                <a14:hiddenEffects xmlns:a14="http://schemas.microsoft.com/office/drawing/2010/main" xmlns="" xmlns:mv="urn:schemas-microsoft-com:mac:vml" xmlns:mc="http://schemas.openxmlformats.org/markup-compatibility/2006">
                  <a:effectLst>
                    <a:outerShdw blurRad="63500" dist="38099" dir="2700000" algn="ctr" rotWithShape="0">
                      <a:schemeClr val="bg2">
                        <a:alpha val="74998"/>
                      </a:schemeClr>
                    </a:outerShdw>
                  </a:effectLst>
                </a14:hiddenEffects>
              </a:ext>
            </a:extLst>
          </p:spPr>
        </p:cxnSp>
        <p:sp>
          <p:nvSpPr>
            <p:cNvPr id="63" name="TextBox 62"/>
            <p:cNvSpPr txBox="1"/>
            <p:nvPr/>
          </p:nvSpPr>
          <p:spPr>
            <a:xfrm>
              <a:off x="8720146" y="-119070"/>
              <a:ext cx="372668" cy="461665"/>
            </a:xfrm>
            <a:prstGeom prst="rect">
              <a:avLst/>
            </a:prstGeom>
            <a:noFill/>
          </p:spPr>
          <p:txBody>
            <a:bodyPr wrap="none" rtlCol="0">
              <a:spAutoFit/>
            </a:bodyPr>
            <a:lstStyle/>
            <a:p>
              <a:r>
                <a:rPr lang="en-US" dirty="0">
                  <a:solidFill>
                    <a:srgbClr val="000000"/>
                  </a:solidFill>
                  <a:latin typeface="Times New Roman" charset="0"/>
                  <a:ea typeface="ヒラギノ明朝 ProN W3" charset="0"/>
                  <a:cs typeface="ヒラギノ明朝 ProN W3" charset="0"/>
                  <a:sym typeface="Times New Roman" charset="0"/>
                </a:rPr>
                <a:t>E</a:t>
              </a:r>
            </a:p>
          </p:txBody>
        </p:sp>
        <p:sp>
          <p:nvSpPr>
            <p:cNvPr id="64" name="TextBox 63"/>
            <p:cNvSpPr txBox="1"/>
            <p:nvPr/>
          </p:nvSpPr>
          <p:spPr>
            <a:xfrm>
              <a:off x="8283618" y="502734"/>
              <a:ext cx="1159191" cy="461665"/>
            </a:xfrm>
            <a:prstGeom prst="rect">
              <a:avLst/>
            </a:prstGeom>
            <a:noFill/>
          </p:spPr>
          <p:txBody>
            <a:bodyPr wrap="none" rtlCol="0">
              <a:spAutoFit/>
            </a:bodyPr>
            <a:lstStyle/>
            <a:p>
              <a:r>
                <a:rPr lang="en-US" dirty="0" err="1">
                  <a:solidFill>
                    <a:srgbClr val="000000"/>
                  </a:solidFill>
                  <a:latin typeface="Times New Roman" charset="0"/>
                  <a:ea typeface="ヒラギノ明朝 ProN W3" charset="0"/>
                  <a:cs typeface="ヒラギノ明朝 ProN W3" charset="0"/>
                  <a:sym typeface="Times New Roman" charset="0"/>
                </a:rPr>
                <a:t>C(x</a:t>
              </a:r>
              <a:r>
                <a:rPr lang="en-US" baseline="-25000" dirty="0" err="1">
                  <a:solidFill>
                    <a:srgbClr val="000000"/>
                  </a:solidFill>
                  <a:latin typeface="Times New Roman" charset="0"/>
                  <a:ea typeface="ヒラギノ明朝 ProN W3" charset="0"/>
                  <a:cs typeface="ヒラギノ明朝 ProN W3" charset="0"/>
                  <a:sym typeface="Times New Roman" charset="0"/>
                </a:rPr>
                <a:t>n</a:t>
              </a:r>
              <a:r>
                <a:rPr lang="en-US" dirty="0">
                  <a:solidFill>
                    <a:srgbClr val="000000"/>
                  </a:solidFill>
                  <a:latin typeface="Times New Roman" charset="0"/>
                  <a:ea typeface="ヒラギノ明朝 ProN W3" charset="0"/>
                  <a:cs typeface="ヒラギノ明朝 ProN W3" charset="0"/>
                  <a:sym typeface="Times New Roman" charset="0"/>
                </a:rPr>
                <a:t>, </a:t>
              </a:r>
              <a:r>
                <a:rPr lang="en-US" dirty="0" err="1">
                  <a:solidFill>
                    <a:srgbClr val="000000"/>
                  </a:solidFill>
                  <a:latin typeface="Times New Roman" charset="0"/>
                  <a:ea typeface="ヒラギノ明朝 ProN W3" charset="0"/>
                  <a:cs typeface="ヒラギノ明朝 ProN W3" charset="0"/>
                  <a:sym typeface="Times New Roman" charset="0"/>
                </a:rPr>
                <a:t>y</a:t>
              </a:r>
              <a:r>
                <a:rPr lang="en-US" dirty="0">
                  <a:solidFill>
                    <a:srgbClr val="000000"/>
                  </a:solidFill>
                  <a:latin typeface="Times New Roman" charset="0"/>
                  <a:ea typeface="ヒラギノ明朝 ProN W3" charset="0"/>
                  <a:cs typeface="ヒラギノ明朝 ProN W3" charset="0"/>
                  <a:sym typeface="Times New Roman" charset="0"/>
                </a:rPr>
                <a:t>)</a:t>
              </a:r>
            </a:p>
          </p:txBody>
        </p:sp>
        <p:cxnSp>
          <p:nvCxnSpPr>
            <p:cNvPr id="65" name="Straight Arrow Connector 64"/>
            <p:cNvCxnSpPr/>
            <p:nvPr/>
          </p:nvCxnSpPr>
          <p:spPr bwMode="auto">
            <a:xfrm rot="5400000" flipH="1" flipV="1">
              <a:off x="7507350" y="3519871"/>
              <a:ext cx="5125019" cy="18422"/>
            </a:xfrm>
            <a:prstGeom prst="straightConnector1">
              <a:avLst/>
            </a:prstGeom>
            <a:solidFill>
              <a:srgbClr val="BBE0E3"/>
            </a:solidFill>
            <a:ln w="9525" cap="flat" cmpd="sng" algn="ctr">
              <a:solidFill>
                <a:srgbClr val="000000"/>
              </a:solidFill>
              <a:prstDash val="solid"/>
              <a:round/>
              <a:headEnd type="none" w="med" len="med"/>
              <a:tailEnd type="arrow"/>
            </a:ln>
            <a:effectLst/>
            <a:extLst>
              <a:ext uri="{AF507438-7753-43e0-B8FC-AC1667EBCBE1}">
                <a14:hiddenEffects xmlns:a14="http://schemas.microsoft.com/office/drawing/2010/main" xmlns="" xmlns:mv="urn:schemas-microsoft-com:mac:vml" xmlns:mc="http://schemas.openxmlformats.org/markup-compatibility/2006">
                  <a:effectLst>
                    <a:outerShdw blurRad="63500" dist="38099" dir="2700000" algn="ctr" rotWithShape="0">
                      <a:schemeClr val="bg2">
                        <a:alpha val="74998"/>
                      </a:schemeClr>
                    </a:outerShdw>
                  </a:effectLst>
                </a14:hiddenEffects>
              </a:ext>
            </a:extLst>
          </p:spPr>
        </p:cxnSp>
        <p:sp>
          <p:nvSpPr>
            <p:cNvPr id="67" name="Rectangle 66"/>
            <p:cNvSpPr/>
            <p:nvPr/>
          </p:nvSpPr>
          <p:spPr>
            <a:xfrm>
              <a:off x="9884958" y="5985752"/>
              <a:ext cx="351378" cy="461665"/>
            </a:xfrm>
            <a:prstGeom prst="rect">
              <a:avLst/>
            </a:prstGeom>
          </p:spPr>
          <p:txBody>
            <a:bodyPr wrap="none">
              <a:spAutoFit/>
            </a:bodyPr>
            <a:lstStyle/>
            <a:p>
              <a:r>
                <a:rPr lang="en-US" dirty="0" err="1">
                  <a:solidFill>
                    <a:srgbClr val="000000"/>
                  </a:solidFill>
                  <a:latin typeface="Times New Roman" charset="0"/>
                  <a:ea typeface="ヒラギノ明朝 ProN W3" charset="0"/>
                  <a:cs typeface="ヒラギノ明朝 ProN W3" charset="0"/>
                  <a:sym typeface="Times New Roman" charset="0"/>
                </a:rPr>
                <a:t>y</a:t>
              </a:r>
              <a:endParaRPr lang="en-US" dirty="0">
                <a:solidFill>
                  <a:srgbClr val="000000"/>
                </a:solidFill>
                <a:latin typeface="Times New Roman" charset="0"/>
                <a:ea typeface="ヒラギノ明朝 ProN W3" charset="0"/>
                <a:cs typeface="ヒラギノ明朝 ProN W3" charset="0"/>
                <a:sym typeface="Times New Roman" charset="0"/>
              </a:endParaRPr>
            </a:p>
          </p:txBody>
        </p:sp>
      </p:grpSp>
      <p:sp>
        <p:nvSpPr>
          <p:cNvPr id="61" name="Title 60"/>
          <p:cNvSpPr>
            <a:spLocks noGrp="1"/>
          </p:cNvSpPr>
          <p:nvPr>
            <p:ph type="title"/>
          </p:nvPr>
        </p:nvSpPr>
        <p:spPr/>
        <p:txBody>
          <a:bodyPr/>
          <a:lstStyle/>
          <a:p>
            <a:r>
              <a:rPr lang="en-US" dirty="0"/>
              <a:t>Cost function</a:t>
            </a:r>
          </a:p>
        </p:txBody>
      </p:sp>
      <p:sp>
        <p:nvSpPr>
          <p:cNvPr id="62" name="Content Placeholder 61"/>
          <p:cNvSpPr>
            <a:spLocks noGrp="1"/>
          </p:cNvSpPr>
          <p:nvPr>
            <p:ph idx="1"/>
          </p:nvPr>
        </p:nvSpPr>
        <p:spPr>
          <a:xfrm>
            <a:off x="381000" y="1295400"/>
            <a:ext cx="6934200" cy="5181600"/>
          </a:xfrm>
        </p:spPr>
        <p:txBody>
          <a:bodyPr/>
          <a:lstStyle/>
          <a:p>
            <a:pPr>
              <a:buClr>
                <a:srgbClr val="3366FF"/>
              </a:buClr>
            </a:pPr>
            <a:r>
              <a:rPr lang="en-US" sz="2800" dirty="0"/>
              <a:t>Consider model with </a:t>
            </a:r>
            <a:r>
              <a:rPr lang="en-US" sz="2800" i="1" dirty="0" err="1"/>
              <a:t>n</a:t>
            </a:r>
            <a:r>
              <a:rPr lang="en-US" sz="2800" dirty="0"/>
              <a:t> layers. Layer </a:t>
            </a:r>
            <a:r>
              <a:rPr lang="en-US" sz="2800" dirty="0" err="1"/>
              <a:t>i</a:t>
            </a:r>
            <a:r>
              <a:rPr lang="en-US" sz="2800" dirty="0"/>
              <a:t>  has </a:t>
            </a:r>
            <a:r>
              <a:rPr lang="en-US" sz="2800"/>
              <a:t>weights W</a:t>
            </a:r>
            <a:r>
              <a:rPr lang="en-US" sz="2800" baseline="-25000"/>
              <a:t>i</a:t>
            </a:r>
            <a:endParaRPr lang="en-US" sz="2800" dirty="0"/>
          </a:p>
          <a:p>
            <a:pPr>
              <a:buClr>
                <a:srgbClr val="3366FF"/>
              </a:buClr>
            </a:pPr>
            <a:r>
              <a:rPr lang="en-US" sz="2800" dirty="0"/>
              <a:t>Forward pass:  takes input </a:t>
            </a:r>
            <a:r>
              <a:rPr lang="en-US" sz="2800" dirty="0" err="1"/>
              <a:t>x</a:t>
            </a:r>
            <a:r>
              <a:rPr lang="en-US" sz="2800" dirty="0"/>
              <a:t> and passes it through each layer </a:t>
            </a:r>
            <a:r>
              <a:rPr lang="en-US" sz="2800" dirty="0" err="1"/>
              <a:t>F</a:t>
            </a:r>
            <a:r>
              <a:rPr lang="en-US" sz="2800" baseline="-25000" dirty="0" err="1"/>
              <a:t>i</a:t>
            </a:r>
            <a:r>
              <a:rPr lang="en-US" sz="2800" dirty="0"/>
              <a:t>:</a:t>
            </a:r>
            <a:br>
              <a:rPr lang="en-US" sz="2800" dirty="0"/>
            </a:br>
            <a:r>
              <a:rPr lang="en-US" sz="2800" dirty="0"/>
              <a:t>		</a:t>
            </a:r>
            <a:r>
              <a:rPr lang="en-US" sz="2800" b="1" dirty="0">
                <a:solidFill>
                  <a:schemeClr val="accent2"/>
                </a:solidFill>
              </a:rPr>
              <a:t>x</a:t>
            </a:r>
            <a:r>
              <a:rPr lang="en-US" sz="2800" b="1" baseline="-25000" dirty="0">
                <a:solidFill>
                  <a:schemeClr val="accent2"/>
                </a:solidFill>
              </a:rPr>
              <a:t>i</a:t>
            </a:r>
            <a:r>
              <a:rPr lang="en-US" sz="2800" b="1" dirty="0">
                <a:solidFill>
                  <a:schemeClr val="accent2"/>
                </a:solidFill>
              </a:rPr>
              <a:t> = </a:t>
            </a:r>
            <a:r>
              <a:rPr lang="en-US" sz="2800" b="1" dirty="0" err="1">
                <a:solidFill>
                  <a:schemeClr val="accent2"/>
                </a:solidFill>
              </a:rPr>
              <a:t>F</a:t>
            </a:r>
            <a:r>
              <a:rPr lang="en-US" sz="2800" b="1" baseline="-25000" dirty="0" err="1">
                <a:solidFill>
                  <a:schemeClr val="accent2"/>
                </a:solidFill>
              </a:rPr>
              <a:t>i</a:t>
            </a:r>
            <a:r>
              <a:rPr lang="en-US" sz="2800" b="1" dirty="0">
                <a:solidFill>
                  <a:schemeClr val="accent2"/>
                </a:solidFill>
              </a:rPr>
              <a:t>  (x</a:t>
            </a:r>
            <a:r>
              <a:rPr lang="en-US" sz="2800" b="1" baseline="-25000" dirty="0">
                <a:solidFill>
                  <a:schemeClr val="accent2"/>
                </a:solidFill>
              </a:rPr>
              <a:t>i-1</a:t>
            </a:r>
            <a:r>
              <a:rPr lang="en-US" sz="2800" b="1" dirty="0">
                <a:solidFill>
                  <a:schemeClr val="accent2"/>
                </a:solidFill>
              </a:rPr>
              <a:t>, </a:t>
            </a:r>
            <a:r>
              <a:rPr lang="en-US" sz="2800" b="1" dirty="0" err="1">
                <a:solidFill>
                  <a:schemeClr val="accent2"/>
                </a:solidFill>
              </a:rPr>
              <a:t>W</a:t>
            </a:r>
            <a:r>
              <a:rPr lang="en-US" sz="2800" b="1" baseline="-25000" dirty="0" err="1">
                <a:solidFill>
                  <a:schemeClr val="accent2"/>
                </a:solidFill>
              </a:rPr>
              <a:t>i</a:t>
            </a:r>
            <a:r>
              <a:rPr lang="en-US" sz="2800" b="1" dirty="0">
                <a:solidFill>
                  <a:schemeClr val="accent2"/>
                </a:solidFill>
              </a:rPr>
              <a:t>)</a:t>
            </a:r>
          </a:p>
          <a:p>
            <a:pPr>
              <a:buClr>
                <a:srgbClr val="3366FF"/>
              </a:buClr>
            </a:pPr>
            <a:r>
              <a:rPr lang="en-US" sz="2800" dirty="0"/>
              <a:t>Output of layer </a:t>
            </a:r>
            <a:r>
              <a:rPr lang="en-US" sz="2800" dirty="0" err="1"/>
              <a:t>i</a:t>
            </a:r>
            <a:r>
              <a:rPr lang="en-US" sz="2800" dirty="0"/>
              <a:t> is x</a:t>
            </a:r>
            <a:r>
              <a:rPr lang="en-US" sz="2800" baseline="-25000" dirty="0"/>
              <a:t>i</a:t>
            </a:r>
            <a:r>
              <a:rPr lang="en-US" sz="2800" dirty="0"/>
              <a:t>. Network output (top layer) </a:t>
            </a:r>
            <a:r>
              <a:rPr lang="en-US" sz="2800"/>
              <a:t>is x</a:t>
            </a:r>
            <a:r>
              <a:rPr lang="en-US" sz="2800" baseline="-25000"/>
              <a:t>n</a:t>
            </a:r>
            <a:endParaRPr lang="en-US" sz="2800" dirty="0"/>
          </a:p>
          <a:p>
            <a:pPr>
              <a:buClr>
                <a:srgbClr val="3366FF"/>
              </a:buClr>
            </a:pPr>
            <a:r>
              <a:rPr lang="en-US" sz="2800" dirty="0"/>
              <a:t>Cost function C  compares </a:t>
            </a:r>
            <a:r>
              <a:rPr lang="en-US" sz="2800" dirty="0" err="1"/>
              <a:t>x</a:t>
            </a:r>
            <a:r>
              <a:rPr lang="en-US" sz="2800" baseline="-25000" dirty="0" err="1"/>
              <a:t>n</a:t>
            </a:r>
            <a:r>
              <a:rPr lang="en-US" sz="2800" dirty="0"/>
              <a:t> to </a:t>
            </a:r>
            <a:r>
              <a:rPr lang="en-US" sz="2800" dirty="0" err="1"/>
              <a:t>y</a:t>
            </a:r>
            <a:endParaRPr lang="en-US" sz="2800" dirty="0"/>
          </a:p>
          <a:p>
            <a:pPr>
              <a:buClr>
                <a:srgbClr val="3366FF"/>
              </a:buClr>
            </a:pPr>
            <a:r>
              <a:rPr lang="en-US" sz="2800" dirty="0"/>
              <a:t>Overall energy is the sum of the cost over all training examples:</a:t>
            </a:r>
          </a:p>
        </p:txBody>
      </p:sp>
      <p:graphicFrame>
        <p:nvGraphicFramePr>
          <p:cNvPr id="66" name="Object 65"/>
          <p:cNvGraphicFramePr>
            <a:graphicFrameLocks noChangeAspect="1"/>
          </p:cNvGraphicFramePr>
          <p:nvPr>
            <p:extLst>
              <p:ext uri="{D42A27DB-BD31-4B8C-83A1-F6EECF244321}">
                <p14:modId xmlns:p14="http://schemas.microsoft.com/office/powerpoint/2010/main" val="2423944861"/>
              </p:ext>
            </p:extLst>
          </p:nvPr>
        </p:nvGraphicFramePr>
        <p:xfrm>
          <a:off x="3516855" y="5562600"/>
          <a:ext cx="2590799" cy="1066800"/>
        </p:xfrm>
        <a:graphic>
          <a:graphicData uri="http://schemas.openxmlformats.org/presentationml/2006/ole">
            <mc:AlternateContent xmlns:mc="http://schemas.openxmlformats.org/markup-compatibility/2006">
              <mc:Choice xmlns:v="urn:schemas-microsoft-com:vml" Requires="v">
                <p:oleObj spid="_x0000_s2079" name="Equation" r:id="rId3" imgW="1079500" imgH="444500" progId="Equation.3">
                  <p:embed/>
                </p:oleObj>
              </mc:Choice>
              <mc:Fallback>
                <p:oleObj name="Equation" r:id="rId3" imgW="1079500" imgH="4445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16855" y="5562600"/>
                        <a:ext cx="2590799" cy="1066800"/>
                      </a:xfrm>
                      <a:prstGeom prst="rect">
                        <a:avLst/>
                      </a:prstGeom>
                      <a:solidFill>
                        <a:srgbClr val="FFFFCC"/>
                      </a:solidFill>
                    </p:spPr>
                  </p:pic>
                </p:oleObj>
              </mc:Fallback>
            </mc:AlternateContent>
          </a:graphicData>
        </a:graphic>
      </p:graphicFrame>
    </p:spTree>
    <p:extLst>
      <p:ext uri="{BB962C8B-B14F-4D97-AF65-F5344CB8AC3E}">
        <p14:creationId xmlns:p14="http://schemas.microsoft.com/office/powerpoint/2010/main" val="159426564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Stochastic gradient descend</a:t>
            </a:r>
          </a:p>
        </p:txBody>
      </p:sp>
      <p:sp>
        <p:nvSpPr>
          <p:cNvPr id="3" name="Content Placeholder 2"/>
          <p:cNvSpPr>
            <a:spLocks noGrp="1"/>
          </p:cNvSpPr>
          <p:nvPr>
            <p:ph idx="1"/>
          </p:nvPr>
        </p:nvSpPr>
        <p:spPr>
          <a:xfrm>
            <a:off x="381000" y="1295400"/>
            <a:ext cx="11811000" cy="5181600"/>
          </a:xfrm>
        </p:spPr>
        <p:txBody>
          <a:bodyPr/>
          <a:lstStyle/>
          <a:p>
            <a:pPr>
              <a:buClr>
                <a:srgbClr val="3366FF"/>
              </a:buClr>
            </a:pPr>
            <a:r>
              <a:rPr lang="en-US" sz="2800"/>
              <a:t>Minimize </a:t>
            </a:r>
            <a:r>
              <a:rPr lang="en-US" sz="2800" dirty="0"/>
              <a:t>overall loss </a:t>
            </a:r>
            <a:r>
              <a:rPr lang="en-US" sz="2800"/>
              <a:t>function </a:t>
            </a:r>
            <a:r>
              <a:rPr lang="en-US" sz="2800" b="1"/>
              <a:t>E = </a:t>
            </a:r>
            <a:r>
              <a:rPr lang="en-US" sz="2800"/>
              <a:t>sum </a:t>
            </a:r>
            <a:r>
              <a:rPr lang="en-US" sz="2800" dirty="0"/>
              <a:t>of individual losses over </a:t>
            </a:r>
            <a:r>
              <a:rPr lang="en-US" sz="2800"/>
              <a:t>each example</a:t>
            </a:r>
            <a:endParaRPr lang="en-US" sz="2800" dirty="0"/>
          </a:p>
          <a:p>
            <a:pPr>
              <a:buClr>
                <a:srgbClr val="3366FF"/>
              </a:buClr>
            </a:pPr>
            <a:r>
              <a:rPr lang="en-US" sz="2800" dirty="0"/>
              <a:t>In gradient descent, we start with some initial set of parameters </a:t>
            </a:r>
            <a:r>
              <a:rPr lang="en-US" sz="2800" dirty="0" err="1"/>
              <a:t>θ</a:t>
            </a:r>
            <a:endParaRPr lang="en-US" sz="2800" dirty="0"/>
          </a:p>
          <a:p>
            <a:pPr>
              <a:buClr>
                <a:srgbClr val="3366FF"/>
              </a:buClr>
            </a:pPr>
            <a:r>
              <a:rPr lang="en-US" sz="2800"/>
              <a:t>Update parameters:</a:t>
            </a:r>
            <a:endParaRPr lang="en-US" sz="2800" b="1" dirty="0"/>
          </a:p>
          <a:p>
            <a:pPr lvl="1">
              <a:buClr>
                <a:srgbClr val="3366FF"/>
              </a:buClr>
            </a:pPr>
            <a:r>
              <a:rPr lang="en-US" sz="2400"/>
              <a:t>k </a:t>
            </a:r>
            <a:r>
              <a:rPr lang="en-US" sz="2400" dirty="0"/>
              <a:t>is iteration index, </a:t>
            </a:r>
            <a:r>
              <a:rPr lang="en-US" sz="2400" i="1" dirty="0" err="1"/>
              <a:t>η</a:t>
            </a:r>
            <a:r>
              <a:rPr lang="en-US" sz="2400" dirty="0"/>
              <a:t> is learning rate (negative scalar; set semi-manually).</a:t>
            </a:r>
          </a:p>
          <a:p>
            <a:pPr>
              <a:buClr>
                <a:srgbClr val="3366FF"/>
              </a:buClr>
            </a:pPr>
            <a:endParaRPr lang="en-US" sz="2800"/>
          </a:p>
          <a:p>
            <a:pPr>
              <a:buClr>
                <a:srgbClr val="3366FF"/>
              </a:buClr>
            </a:pPr>
            <a:r>
              <a:rPr lang="en-US" sz="2800"/>
              <a:t>Gradients                        </a:t>
            </a:r>
            <a:r>
              <a:rPr lang="en-US" sz="2800" dirty="0"/>
              <a:t>computed by </a:t>
            </a:r>
            <a:r>
              <a:rPr lang="en-US" sz="2800" i="1" dirty="0" err="1"/>
              <a:t>backpropagation</a:t>
            </a:r>
            <a:r>
              <a:rPr lang="en-US" sz="2800" dirty="0"/>
              <a:t>.</a:t>
            </a:r>
          </a:p>
          <a:p>
            <a:pPr>
              <a:buClr>
                <a:srgbClr val="3366FF"/>
              </a:buClr>
            </a:pPr>
            <a:endParaRPr lang="en-US" sz="2800"/>
          </a:p>
          <a:p>
            <a:pPr>
              <a:buClr>
                <a:srgbClr val="3366FF"/>
              </a:buClr>
            </a:pPr>
            <a:r>
              <a:rPr lang="en-US" sz="2800"/>
              <a:t>In SGD, </a:t>
            </a:r>
            <a:r>
              <a:rPr lang="en-US" sz="2800" dirty="0"/>
              <a:t>compute gradient on sub-set (batch) </a:t>
            </a:r>
            <a:r>
              <a:rPr lang="en-US" sz="2800"/>
              <a:t>of data:</a:t>
            </a:r>
          </a:p>
          <a:p>
            <a:pPr lvl="1">
              <a:buClr>
                <a:srgbClr val="3366FF"/>
              </a:buClr>
            </a:pPr>
            <a:r>
              <a:rPr lang="en-US" sz="2400"/>
              <a:t>If </a:t>
            </a:r>
            <a:r>
              <a:rPr lang="en-US" sz="2400" dirty="0" err="1"/>
              <a:t>batchsize</a:t>
            </a:r>
            <a:r>
              <a:rPr lang="en-US" sz="2400" dirty="0"/>
              <a:t>=1 then </a:t>
            </a:r>
            <a:r>
              <a:rPr lang="en-US" sz="2400" dirty="0" err="1"/>
              <a:t>θ</a:t>
            </a:r>
            <a:r>
              <a:rPr lang="en-US" sz="2400" dirty="0"/>
              <a:t> is updated after </a:t>
            </a:r>
            <a:r>
              <a:rPr lang="en-US" sz="2400"/>
              <a:t>each example.</a:t>
            </a:r>
          </a:p>
          <a:p>
            <a:pPr lvl="1">
              <a:buClr>
                <a:srgbClr val="3366FF"/>
              </a:buClr>
            </a:pPr>
            <a:r>
              <a:rPr lang="en-US" sz="2400"/>
              <a:t>If </a:t>
            </a:r>
            <a:r>
              <a:rPr lang="en-US" sz="2400" dirty="0" err="1"/>
              <a:t>batchsize</a:t>
            </a:r>
            <a:r>
              <a:rPr lang="en-US" sz="2400" dirty="0"/>
              <a:t>=N (full set) then this is standard gradient descent.</a:t>
            </a:r>
          </a:p>
          <a:p>
            <a:pPr lvl="1">
              <a:buClr>
                <a:srgbClr val="3366FF"/>
              </a:buClr>
            </a:pPr>
            <a:r>
              <a:rPr lang="en-US" sz="2400" dirty="0"/>
              <a:t>Gradient direction is noisy, relative to average over </a:t>
            </a:r>
            <a:r>
              <a:rPr lang="en-US" sz="2400"/>
              <a:t>all examples</a:t>
            </a:r>
            <a:endParaRPr lang="en-US" sz="2400" dirty="0"/>
          </a:p>
        </p:txBody>
      </p:sp>
      <p:sp>
        <p:nvSpPr>
          <p:cNvPr id="4" name="Slide Number Placeholder 3"/>
          <p:cNvSpPr>
            <a:spLocks noGrp="1"/>
          </p:cNvSpPr>
          <p:nvPr>
            <p:ph type="sldNum" sz="quarter" idx="12"/>
          </p:nvPr>
        </p:nvSpPr>
        <p:spPr/>
        <p:txBody>
          <a:bodyPr/>
          <a:lstStyle/>
          <a:p>
            <a:fld id="{665346CD-C9EF-6344-8B59-DEE5041F413C}" type="slidenum">
              <a:rPr lang="en-US" smtClean="0"/>
              <a:pPr/>
              <a:t>52</a:t>
            </a:fld>
            <a:endParaRPr lang="en-US"/>
          </a:p>
        </p:txBody>
      </p:sp>
      <p:pic>
        <p:nvPicPr>
          <p:cNvPr id="6" name="Picture 5"/>
          <p:cNvPicPr>
            <a:picLocks noChangeAspect="1"/>
          </p:cNvPicPr>
          <p:nvPr/>
        </p:nvPicPr>
        <p:blipFill>
          <a:blip r:embed="rId2"/>
          <a:stretch>
            <a:fillRect/>
          </a:stretch>
        </p:blipFill>
        <p:spPr>
          <a:xfrm>
            <a:off x="3886200" y="2362200"/>
            <a:ext cx="2506528" cy="428466"/>
          </a:xfrm>
          <a:prstGeom prst="rect">
            <a:avLst/>
          </a:prstGeom>
          <a:solidFill>
            <a:srgbClr val="FFFFCC"/>
          </a:solidFill>
          <a:ln w="28575">
            <a:solidFill>
              <a:schemeClr val="accent2"/>
            </a:solidFill>
          </a:ln>
        </p:spPr>
      </p:pic>
      <p:pic>
        <p:nvPicPr>
          <p:cNvPr id="7" name="Picture 6"/>
          <p:cNvPicPr>
            <a:picLocks noChangeAspect="1"/>
          </p:cNvPicPr>
          <p:nvPr/>
        </p:nvPicPr>
        <p:blipFill>
          <a:blip r:embed="rId3"/>
          <a:stretch>
            <a:fillRect/>
          </a:stretch>
        </p:blipFill>
        <p:spPr>
          <a:xfrm>
            <a:off x="2514600" y="3694182"/>
            <a:ext cx="1447800" cy="634160"/>
          </a:xfrm>
          <a:prstGeom prst="rect">
            <a:avLst/>
          </a:prstGeom>
          <a:solidFill>
            <a:srgbClr val="FFFFCC"/>
          </a:solidFill>
          <a:ln w="28575">
            <a:solidFill>
              <a:schemeClr val="accent2"/>
            </a:solidFill>
          </a:ln>
        </p:spPr>
      </p:pic>
    </p:spTree>
    <p:extLst>
      <p:ext uri="{BB962C8B-B14F-4D97-AF65-F5344CB8AC3E}">
        <p14:creationId xmlns:p14="http://schemas.microsoft.com/office/powerpoint/2010/main" val="348292787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Computing gradients</a:t>
            </a:r>
          </a:p>
        </p:txBody>
      </p:sp>
      <p:sp>
        <p:nvSpPr>
          <p:cNvPr id="6" name="Content Placeholder 5"/>
          <p:cNvSpPr>
            <a:spLocks noGrp="1"/>
          </p:cNvSpPr>
          <p:nvPr>
            <p:ph idx="1"/>
          </p:nvPr>
        </p:nvSpPr>
        <p:spPr>
          <a:xfrm>
            <a:off x="381000" y="1067859"/>
            <a:ext cx="9723974" cy="5045075"/>
          </a:xfrm>
        </p:spPr>
        <p:txBody>
          <a:bodyPr/>
          <a:lstStyle/>
          <a:p>
            <a:pPr>
              <a:buNone/>
            </a:pPr>
            <a:r>
              <a:rPr lang="en-US" dirty="0"/>
              <a:t>To compute the gradients, we could start by wring the full energy E as a function of the network parameters.</a:t>
            </a:r>
          </a:p>
          <a:p>
            <a:pPr>
              <a:buNone/>
            </a:pPr>
            <a:endParaRPr lang="en-US" dirty="0"/>
          </a:p>
          <a:p>
            <a:pPr>
              <a:buNone/>
            </a:pPr>
            <a:endParaRPr lang="en-US" dirty="0"/>
          </a:p>
        </p:txBody>
      </p:sp>
      <p:sp>
        <p:nvSpPr>
          <p:cNvPr id="4" name="Slide Number Placeholder 3"/>
          <p:cNvSpPr>
            <a:spLocks noGrp="1"/>
          </p:cNvSpPr>
          <p:nvPr>
            <p:ph type="sldNum" sz="quarter" idx="12"/>
          </p:nvPr>
        </p:nvSpPr>
        <p:spPr/>
        <p:txBody>
          <a:bodyPr/>
          <a:lstStyle/>
          <a:p>
            <a:fld id="{665346CD-C9EF-6344-8B59-DEE5041F413C}" type="slidenum">
              <a:rPr lang="en-US" smtClean="0"/>
              <a:pPr/>
              <a:t>53</a:t>
            </a:fld>
            <a:endParaRPr lang="en-US"/>
          </a:p>
        </p:txBody>
      </p:sp>
      <p:pic>
        <p:nvPicPr>
          <p:cNvPr id="11" name="Picture 10"/>
          <p:cNvPicPr>
            <a:picLocks noChangeAspect="1"/>
          </p:cNvPicPr>
          <p:nvPr/>
        </p:nvPicPr>
        <p:blipFill>
          <a:blip r:embed="rId3"/>
          <a:stretch>
            <a:fillRect/>
          </a:stretch>
        </p:blipFill>
        <p:spPr>
          <a:xfrm>
            <a:off x="8839200" y="1563534"/>
            <a:ext cx="3124200" cy="5182118"/>
          </a:xfrm>
          <a:prstGeom prst="rect">
            <a:avLst/>
          </a:prstGeom>
        </p:spPr>
      </p:pic>
      <p:graphicFrame>
        <p:nvGraphicFramePr>
          <p:cNvPr id="13" name="Object 12"/>
          <p:cNvGraphicFramePr>
            <a:graphicFrameLocks noChangeAspect="1"/>
          </p:cNvGraphicFramePr>
          <p:nvPr>
            <p:extLst>
              <p:ext uri="{D42A27DB-BD31-4B8C-83A1-F6EECF244321}">
                <p14:modId xmlns:p14="http://schemas.microsoft.com/office/powerpoint/2010/main" val="3717709854"/>
              </p:ext>
            </p:extLst>
          </p:nvPr>
        </p:nvGraphicFramePr>
        <p:xfrm>
          <a:off x="457200" y="2819400"/>
          <a:ext cx="7894315" cy="1066800"/>
        </p:xfrm>
        <a:graphic>
          <a:graphicData uri="http://schemas.openxmlformats.org/presentationml/2006/ole">
            <mc:AlternateContent xmlns:mc="http://schemas.openxmlformats.org/markup-compatibility/2006">
              <mc:Choice xmlns:v="urn:schemas-microsoft-com:vml" Requires="v">
                <p:oleObj spid="_x0000_s4127" name="Equation" r:id="rId4" imgW="3289300" imgH="444500" progId="Equation.3">
                  <p:embed/>
                </p:oleObj>
              </mc:Choice>
              <mc:Fallback>
                <p:oleObj name="Equation" r:id="rId4" imgW="3289300" imgH="4445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 y="2819400"/>
                        <a:ext cx="7894315" cy="1066800"/>
                      </a:xfrm>
                      <a:prstGeom prst="rect">
                        <a:avLst/>
                      </a:prstGeom>
                      <a:noFill/>
                      <a:ln w="38100">
                        <a:solidFill>
                          <a:schemeClr val="accent2"/>
                        </a:solidFill>
                      </a:ln>
                    </p:spPr>
                  </p:pic>
                </p:oleObj>
              </mc:Fallback>
            </mc:AlternateContent>
          </a:graphicData>
        </a:graphic>
      </p:graphicFrame>
      <p:sp>
        <p:nvSpPr>
          <p:cNvPr id="14" name="TextBox 13"/>
          <p:cNvSpPr txBox="1"/>
          <p:nvPr/>
        </p:nvSpPr>
        <p:spPr>
          <a:xfrm>
            <a:off x="381000" y="4495800"/>
            <a:ext cx="6574420" cy="2062103"/>
          </a:xfrm>
          <a:prstGeom prst="rect">
            <a:avLst/>
          </a:prstGeom>
          <a:noFill/>
        </p:spPr>
        <p:txBody>
          <a:bodyPr wrap="square" rtlCol="0">
            <a:spAutoFit/>
          </a:bodyPr>
          <a:lstStyle/>
          <a:p>
            <a:r>
              <a:rPr lang="en-US" sz="3200" dirty="0">
                <a:solidFill>
                  <a:srgbClr val="000000"/>
                </a:solidFill>
                <a:latin typeface="Times New Roman" charset="0"/>
                <a:ea typeface="ヒラギノ明朝 ProN W3" charset="0"/>
                <a:cs typeface="ヒラギノ明朝 ProN W3" charset="0"/>
                <a:sym typeface="Times New Roman" charset="0"/>
              </a:rPr>
              <a:t>And then compute the partial derivatives… instead, we can use the chain rule to derive a compact algorithm:  </a:t>
            </a:r>
            <a:r>
              <a:rPr lang="en-US" sz="3200" b="1" dirty="0">
                <a:solidFill>
                  <a:srgbClr val="000000"/>
                </a:solidFill>
                <a:latin typeface="Times New Roman" charset="0"/>
                <a:ea typeface="ヒラギノ明朝 ProN W3" charset="0"/>
                <a:cs typeface="ヒラギノ明朝 ProN W3" charset="0"/>
                <a:sym typeface="Times New Roman" charset="0"/>
              </a:rPr>
              <a:t>back-propagation</a:t>
            </a:r>
          </a:p>
        </p:txBody>
      </p:sp>
    </p:spTree>
    <p:extLst>
      <p:ext uri="{BB962C8B-B14F-4D97-AF65-F5344CB8AC3E}">
        <p14:creationId xmlns:p14="http://schemas.microsoft.com/office/powerpoint/2010/main" val="189243457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Computing gradients</a:t>
            </a:r>
          </a:p>
        </p:txBody>
      </p:sp>
      <p:sp>
        <p:nvSpPr>
          <p:cNvPr id="6" name="Content Placeholder 5"/>
          <p:cNvSpPr>
            <a:spLocks noGrp="1"/>
          </p:cNvSpPr>
          <p:nvPr>
            <p:ph idx="1"/>
          </p:nvPr>
        </p:nvSpPr>
        <p:spPr>
          <a:xfrm>
            <a:off x="457200" y="1067859"/>
            <a:ext cx="9647774" cy="5045075"/>
          </a:xfrm>
        </p:spPr>
        <p:txBody>
          <a:bodyPr/>
          <a:lstStyle/>
          <a:p>
            <a:pPr>
              <a:buNone/>
            </a:pPr>
            <a:r>
              <a:rPr lang="en-US" dirty="0"/>
              <a:t>The energy E is the sum of the costs associated to each training example </a:t>
            </a:r>
            <a:r>
              <a:rPr lang="en-US" dirty="0" err="1"/>
              <a:t>x</a:t>
            </a:r>
            <a:r>
              <a:rPr lang="en-US" baseline="30000" dirty="0" err="1"/>
              <a:t>m</a:t>
            </a:r>
            <a:r>
              <a:rPr lang="en-US" dirty="0"/>
              <a:t>, </a:t>
            </a:r>
            <a:r>
              <a:rPr lang="en-US" dirty="0" err="1"/>
              <a:t>y</a:t>
            </a:r>
            <a:r>
              <a:rPr lang="en-US" baseline="30000" dirty="0" err="1"/>
              <a:t>m</a:t>
            </a:r>
            <a:endParaRPr lang="en-US" baseline="30000" dirty="0"/>
          </a:p>
          <a:p>
            <a:pPr>
              <a:buNone/>
            </a:pPr>
            <a:endParaRPr lang="en-US" dirty="0"/>
          </a:p>
          <a:p>
            <a:pPr>
              <a:buNone/>
            </a:pPr>
            <a:endParaRPr lang="en-US" dirty="0"/>
          </a:p>
          <a:p>
            <a:pPr>
              <a:buNone/>
            </a:pPr>
            <a:r>
              <a:rPr lang="en-US" dirty="0"/>
              <a:t>Its gradient with respect to the networks parameters is:</a:t>
            </a:r>
          </a:p>
        </p:txBody>
      </p:sp>
      <p:sp>
        <p:nvSpPr>
          <p:cNvPr id="4" name="Slide Number Placeholder 3"/>
          <p:cNvSpPr>
            <a:spLocks noGrp="1"/>
          </p:cNvSpPr>
          <p:nvPr>
            <p:ph type="sldNum" sz="quarter" idx="12"/>
          </p:nvPr>
        </p:nvSpPr>
        <p:spPr/>
        <p:txBody>
          <a:bodyPr/>
          <a:lstStyle/>
          <a:p>
            <a:fld id="{665346CD-C9EF-6344-8B59-DEE5041F413C}" type="slidenum">
              <a:rPr lang="en-US" smtClean="0"/>
              <a:pPr/>
              <a:t>54</a:t>
            </a:fld>
            <a:endParaRPr lang="en-US"/>
          </a:p>
        </p:txBody>
      </p:sp>
      <p:graphicFrame>
        <p:nvGraphicFramePr>
          <p:cNvPr id="996355" name="Object 3"/>
          <p:cNvGraphicFramePr>
            <a:graphicFrameLocks noChangeAspect="1"/>
          </p:cNvGraphicFramePr>
          <p:nvPr>
            <p:extLst>
              <p:ext uri="{D42A27DB-BD31-4B8C-83A1-F6EECF244321}">
                <p14:modId xmlns:p14="http://schemas.microsoft.com/office/powerpoint/2010/main" val="2103355632"/>
              </p:ext>
            </p:extLst>
          </p:nvPr>
        </p:nvGraphicFramePr>
        <p:xfrm>
          <a:off x="4355330" y="2286000"/>
          <a:ext cx="3242961" cy="1032836"/>
        </p:xfrm>
        <a:graphic>
          <a:graphicData uri="http://schemas.openxmlformats.org/presentationml/2006/ole">
            <mc:AlternateContent xmlns:mc="http://schemas.openxmlformats.org/markup-compatibility/2006">
              <mc:Choice xmlns:v="urn:schemas-microsoft-com:vml" Requires="v">
                <p:oleObj spid="_x0000_s5178" name="Equation" r:id="rId3" imgW="1397000" imgH="444500" progId="Equation.3">
                  <p:embed/>
                </p:oleObj>
              </mc:Choice>
              <mc:Fallback>
                <p:oleObj name="Equation" r:id="rId3" imgW="1397000" imgH="4445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55330" y="2286000"/>
                        <a:ext cx="3242961" cy="1032836"/>
                      </a:xfrm>
                      <a:prstGeom prst="rect">
                        <a:avLst/>
                      </a:prstGeom>
                      <a:noFill/>
                      <a:ln w="38100">
                        <a:solidFill>
                          <a:schemeClr val="accent2"/>
                        </a:solidFill>
                      </a:ln>
                    </p:spPr>
                  </p:pic>
                </p:oleObj>
              </mc:Fallback>
            </mc:AlternateContent>
          </a:graphicData>
        </a:graphic>
      </p:graphicFrame>
      <p:graphicFrame>
        <p:nvGraphicFramePr>
          <p:cNvPr id="996356" name="Object 4"/>
          <p:cNvGraphicFramePr>
            <a:graphicFrameLocks noChangeAspect="1"/>
          </p:cNvGraphicFramePr>
          <p:nvPr>
            <p:extLst>
              <p:ext uri="{D42A27DB-BD31-4B8C-83A1-F6EECF244321}">
                <p14:modId xmlns:p14="http://schemas.microsoft.com/office/powerpoint/2010/main" val="3920591357"/>
              </p:ext>
            </p:extLst>
          </p:nvPr>
        </p:nvGraphicFramePr>
        <p:xfrm>
          <a:off x="3962400" y="4097975"/>
          <a:ext cx="3200400" cy="1129663"/>
        </p:xfrm>
        <a:graphic>
          <a:graphicData uri="http://schemas.openxmlformats.org/presentationml/2006/ole">
            <mc:AlternateContent xmlns:mc="http://schemas.openxmlformats.org/markup-compatibility/2006">
              <mc:Choice xmlns:v="urn:schemas-microsoft-com:vml" Requires="v">
                <p:oleObj spid="_x0000_s5179" name="Equation" r:id="rId5" imgW="1333500" imgH="469900" progId="Equation.3">
                  <p:embed/>
                </p:oleObj>
              </mc:Choice>
              <mc:Fallback>
                <p:oleObj name="Equation" r:id="rId5" imgW="1333500" imgH="4699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62400" y="4097975"/>
                        <a:ext cx="3200400" cy="1129663"/>
                      </a:xfrm>
                      <a:prstGeom prst="rect">
                        <a:avLst/>
                      </a:prstGeom>
                      <a:noFill/>
                      <a:ln w="38100">
                        <a:solidFill>
                          <a:schemeClr val="accent2"/>
                        </a:solidFill>
                      </a:ln>
                    </p:spPr>
                  </p:pic>
                </p:oleObj>
              </mc:Fallback>
            </mc:AlternateContent>
          </a:graphicData>
        </a:graphic>
      </p:graphicFrame>
      <p:sp>
        <p:nvSpPr>
          <p:cNvPr id="12" name="Rectangle 11"/>
          <p:cNvSpPr/>
          <p:nvPr/>
        </p:nvSpPr>
        <p:spPr>
          <a:xfrm>
            <a:off x="381000" y="5562600"/>
            <a:ext cx="10668000" cy="523220"/>
          </a:xfrm>
          <a:prstGeom prst="rect">
            <a:avLst/>
          </a:prstGeom>
        </p:spPr>
        <p:txBody>
          <a:bodyPr wrap="square">
            <a:spAutoFit/>
          </a:bodyPr>
          <a:lstStyle/>
          <a:p>
            <a:pPr marL="457200" indent="-457200">
              <a:buFont typeface="Arial" panose="020B0604020202020204" pitchFamily="34" charset="0"/>
              <a:buChar char="•"/>
            </a:pPr>
            <a:r>
              <a:rPr lang="en-US" sz="2800">
                <a:solidFill>
                  <a:srgbClr val="000000"/>
                </a:solidFill>
                <a:latin typeface="Times New Roman" charset="0"/>
                <a:ea typeface="ヒラギノ明朝 ProN W3" charset="0"/>
                <a:cs typeface="ヒラギノ明朝 ProN W3" charset="0"/>
                <a:sym typeface="Times New Roman" charset="0"/>
              </a:rPr>
              <a:t>Indicates </a:t>
            </a:r>
            <a:r>
              <a:rPr lang="en-US" sz="2800" dirty="0">
                <a:solidFill>
                  <a:srgbClr val="000000"/>
                </a:solidFill>
                <a:latin typeface="Times New Roman" charset="0"/>
                <a:ea typeface="ヒラギノ明朝 ProN W3" charset="0"/>
                <a:cs typeface="ヒラギノ明朝 ProN W3" charset="0"/>
                <a:sym typeface="Times New Roman" charset="0"/>
              </a:rPr>
              <a:t>how much E varies when the parameter </a:t>
            </a:r>
            <a:r>
              <a:rPr lang="en-US" sz="2800" dirty="0" err="1">
                <a:solidFill>
                  <a:srgbClr val="000000"/>
                </a:solidFill>
                <a:latin typeface="Times New Roman" charset="0"/>
                <a:ea typeface="ヒラギノ明朝 ProN W3" charset="0"/>
                <a:cs typeface="ヒラギノ明朝 ProN W3" charset="0"/>
                <a:sym typeface="Times New Roman" charset="0"/>
              </a:rPr>
              <a:t>θ</a:t>
            </a:r>
            <a:r>
              <a:rPr lang="en-US" sz="2800" baseline="-25000" dirty="0" err="1">
                <a:solidFill>
                  <a:srgbClr val="000000"/>
                </a:solidFill>
                <a:latin typeface="Times New Roman" charset="0"/>
                <a:ea typeface="ヒラギノ明朝 ProN W3" charset="0"/>
                <a:cs typeface="ヒラギノ明朝 ProN W3" charset="0"/>
                <a:sym typeface="Times New Roman" charset="0"/>
              </a:rPr>
              <a:t>i</a:t>
            </a:r>
            <a:r>
              <a:rPr lang="en-US" sz="2800" dirty="0">
                <a:solidFill>
                  <a:srgbClr val="000000"/>
                </a:solidFill>
                <a:latin typeface="Times New Roman" charset="0"/>
                <a:ea typeface="ヒラギノ明朝 ProN W3" charset="0"/>
                <a:cs typeface="ヒラギノ明朝 ProN W3" charset="0"/>
                <a:sym typeface="Times New Roman" charset="0"/>
              </a:rPr>
              <a:t> is varied.</a:t>
            </a:r>
          </a:p>
        </p:txBody>
      </p:sp>
    </p:spTree>
    <p:extLst>
      <p:ext uri="{BB962C8B-B14F-4D97-AF65-F5344CB8AC3E}">
        <p14:creationId xmlns:p14="http://schemas.microsoft.com/office/powerpoint/2010/main" val="647724140"/>
      </p:ext>
    </p:extLst>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Computing gradients: cost layer</a:t>
            </a:r>
          </a:p>
        </p:txBody>
      </p:sp>
      <p:sp>
        <p:nvSpPr>
          <p:cNvPr id="4" name="Slide Number Placeholder 3"/>
          <p:cNvSpPr>
            <a:spLocks noGrp="1"/>
          </p:cNvSpPr>
          <p:nvPr>
            <p:ph type="sldNum" sz="quarter" idx="12"/>
          </p:nvPr>
        </p:nvSpPr>
        <p:spPr/>
        <p:txBody>
          <a:bodyPr/>
          <a:lstStyle/>
          <a:p>
            <a:fld id="{665346CD-C9EF-6344-8B59-DEE5041F413C}" type="slidenum">
              <a:rPr lang="en-US" smtClean="0"/>
              <a:pPr/>
              <a:t>55</a:t>
            </a:fld>
            <a:endParaRPr lang="en-US"/>
          </a:p>
        </p:txBody>
      </p:sp>
      <p:sp>
        <p:nvSpPr>
          <p:cNvPr id="10" name="TextBox 9"/>
          <p:cNvSpPr txBox="1"/>
          <p:nvPr/>
        </p:nvSpPr>
        <p:spPr>
          <a:xfrm>
            <a:off x="3966763" y="4798823"/>
            <a:ext cx="184666" cy="461665"/>
          </a:xfrm>
          <a:prstGeom prst="rect">
            <a:avLst/>
          </a:prstGeom>
          <a:noFill/>
        </p:spPr>
        <p:txBody>
          <a:bodyPr wrap="none" rtlCol="0">
            <a:spAutoFit/>
          </a:bodyPr>
          <a:lstStyle/>
          <a:p>
            <a:endParaRPr lang="en-US" dirty="0">
              <a:solidFill>
                <a:srgbClr val="000000"/>
              </a:solidFill>
              <a:latin typeface="Times New Roman" charset="0"/>
              <a:ea typeface="ヒラギノ明朝 ProN W3" charset="0"/>
              <a:cs typeface="ヒラギノ明朝 ProN W3" charset="0"/>
              <a:sym typeface="Times New Roman" charset="0"/>
            </a:endParaRPr>
          </a:p>
        </p:txBody>
      </p:sp>
      <p:sp>
        <p:nvSpPr>
          <p:cNvPr id="12" name="TextBox 11"/>
          <p:cNvSpPr txBox="1"/>
          <p:nvPr/>
        </p:nvSpPr>
        <p:spPr>
          <a:xfrm>
            <a:off x="390004" y="1323448"/>
            <a:ext cx="11344796" cy="830997"/>
          </a:xfrm>
          <a:prstGeom prst="rect">
            <a:avLst/>
          </a:prstGeom>
          <a:noFill/>
        </p:spPr>
        <p:txBody>
          <a:bodyPr wrap="square" rtlCol="0">
            <a:spAutoFit/>
          </a:bodyPr>
          <a:lstStyle/>
          <a:p>
            <a:r>
              <a:rPr lang="en-US" dirty="0">
                <a:solidFill>
                  <a:srgbClr val="000000"/>
                </a:solidFill>
                <a:latin typeface="Times New Roman" charset="0"/>
                <a:ea typeface="ヒラギノ明朝 ProN W3" charset="0"/>
                <a:cs typeface="ヒラギノ明朝 ProN W3" charset="0"/>
                <a:sym typeface="Times New Roman" charset="0"/>
              </a:rPr>
              <a:t>If we compute the gradient with respect to the parameters </a:t>
            </a:r>
            <a:r>
              <a:rPr lang="en-US">
                <a:solidFill>
                  <a:srgbClr val="000000"/>
                </a:solidFill>
                <a:latin typeface="Times New Roman" charset="0"/>
                <a:ea typeface="ヒラギノ明朝 ProN W3" charset="0"/>
                <a:cs typeface="ヒラギノ明朝 ProN W3" charset="0"/>
                <a:sym typeface="Times New Roman" charset="0"/>
              </a:rPr>
              <a:t>of  the </a:t>
            </a:r>
            <a:r>
              <a:rPr lang="en-US" dirty="0">
                <a:solidFill>
                  <a:srgbClr val="000000"/>
                </a:solidFill>
                <a:latin typeface="Times New Roman" charset="0"/>
                <a:ea typeface="ヒラギノ明朝 ProN W3" charset="0"/>
                <a:cs typeface="ヒラギノ明朝 ProN W3" charset="0"/>
                <a:sym typeface="Times New Roman" charset="0"/>
              </a:rPr>
              <a:t>last layer (output layer) </a:t>
            </a:r>
            <a:r>
              <a:rPr lang="en-US" i="1" dirty="0" err="1">
                <a:solidFill>
                  <a:srgbClr val="000000"/>
                </a:solidFill>
                <a:latin typeface="Times New Roman" charset="0"/>
                <a:ea typeface="ヒラギノ明朝 ProN W3" charset="0"/>
                <a:cs typeface="ヒラギノ明朝 ProN W3" charset="0"/>
                <a:sym typeface="Times New Roman" charset="0"/>
              </a:rPr>
              <a:t>w</a:t>
            </a:r>
            <a:r>
              <a:rPr lang="en-US" i="1" baseline="-25000" dirty="0" err="1">
                <a:solidFill>
                  <a:srgbClr val="000000"/>
                </a:solidFill>
                <a:latin typeface="Times New Roman" charset="0"/>
                <a:ea typeface="ヒラギノ明朝 ProN W3" charset="0"/>
                <a:cs typeface="ヒラギノ明朝 ProN W3" charset="0"/>
                <a:sym typeface="Times New Roman" charset="0"/>
              </a:rPr>
              <a:t>n</a:t>
            </a:r>
            <a:r>
              <a:rPr lang="en-US" dirty="0">
                <a:solidFill>
                  <a:srgbClr val="000000"/>
                </a:solidFill>
                <a:latin typeface="Times New Roman" charset="0"/>
                <a:ea typeface="ヒラギノ明朝 ProN W3" charset="0"/>
                <a:cs typeface="ヒラギノ明朝 ProN W3" charset="0"/>
                <a:sym typeface="Times New Roman" charset="0"/>
              </a:rPr>
              <a:t>, using the chain rule:</a:t>
            </a:r>
            <a:endParaRPr lang="en-US" i="1" baseline="-25000" dirty="0">
              <a:solidFill>
                <a:srgbClr val="000000"/>
              </a:solidFill>
              <a:latin typeface="Times New Roman" charset="0"/>
              <a:ea typeface="ヒラギノ明朝 ProN W3" charset="0"/>
              <a:cs typeface="ヒラギノ明朝 ProN W3" charset="0"/>
              <a:sym typeface="Times New Roman" charset="0"/>
            </a:endParaRPr>
          </a:p>
        </p:txBody>
      </p:sp>
      <p:graphicFrame>
        <p:nvGraphicFramePr>
          <p:cNvPr id="997382" name="Object 6"/>
          <p:cNvGraphicFramePr>
            <a:graphicFrameLocks noChangeAspect="1"/>
          </p:cNvGraphicFramePr>
          <p:nvPr>
            <p:extLst>
              <p:ext uri="{D42A27DB-BD31-4B8C-83A1-F6EECF244321}">
                <p14:modId xmlns:p14="http://schemas.microsoft.com/office/powerpoint/2010/main" val="327484509"/>
              </p:ext>
            </p:extLst>
          </p:nvPr>
        </p:nvGraphicFramePr>
        <p:xfrm>
          <a:off x="1464864" y="2250577"/>
          <a:ext cx="4962525" cy="963612"/>
        </p:xfrm>
        <a:graphic>
          <a:graphicData uri="http://schemas.openxmlformats.org/presentationml/2006/ole">
            <mc:AlternateContent xmlns:mc="http://schemas.openxmlformats.org/markup-compatibility/2006">
              <mc:Choice xmlns:v="urn:schemas-microsoft-com:vml" Requires="v">
                <p:oleObj spid="_x0000_s6230" name="Equation" r:id="rId3" imgW="2286000" imgH="444500" progId="Equation.3">
                  <p:embed/>
                </p:oleObj>
              </mc:Choice>
              <mc:Fallback>
                <p:oleObj name="Equation" r:id="rId3" imgW="2286000" imgH="4445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64864" y="2250577"/>
                        <a:ext cx="4962525" cy="963612"/>
                      </a:xfrm>
                      <a:prstGeom prst="rect">
                        <a:avLst/>
                      </a:prstGeom>
                      <a:noFill/>
                      <a:ln w="38100">
                        <a:solidFill>
                          <a:schemeClr val="accent2"/>
                        </a:solidFill>
                      </a:ln>
                    </p:spPr>
                  </p:pic>
                </p:oleObj>
              </mc:Fallback>
            </mc:AlternateContent>
          </a:graphicData>
        </a:graphic>
      </p:graphicFrame>
      <p:graphicFrame>
        <p:nvGraphicFramePr>
          <p:cNvPr id="1000453" name="Object 5"/>
          <p:cNvGraphicFramePr>
            <a:graphicFrameLocks noChangeAspect="1"/>
          </p:cNvGraphicFramePr>
          <p:nvPr>
            <p:extLst>
              <p:ext uri="{D42A27DB-BD31-4B8C-83A1-F6EECF244321}">
                <p14:modId xmlns:p14="http://schemas.microsoft.com/office/powerpoint/2010/main" val="3226862389"/>
              </p:ext>
            </p:extLst>
          </p:nvPr>
        </p:nvGraphicFramePr>
        <p:xfrm>
          <a:off x="1329880" y="4215705"/>
          <a:ext cx="2838450" cy="769937"/>
        </p:xfrm>
        <a:graphic>
          <a:graphicData uri="http://schemas.openxmlformats.org/presentationml/2006/ole">
            <mc:AlternateContent xmlns:mc="http://schemas.openxmlformats.org/markup-compatibility/2006">
              <mc:Choice xmlns:v="urn:schemas-microsoft-com:vml" Requires="v">
                <p:oleObj spid="_x0000_s6231" name="Equation" r:id="rId5" imgW="1308100" imgH="355600" progId="Equation.3">
                  <p:embed/>
                </p:oleObj>
              </mc:Choice>
              <mc:Fallback>
                <p:oleObj name="Equation" r:id="rId5" imgW="1308100" imgH="3556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29880" y="4215705"/>
                        <a:ext cx="2838450" cy="769937"/>
                      </a:xfrm>
                      <a:prstGeom prst="rect">
                        <a:avLst/>
                      </a:prstGeom>
                      <a:noFill/>
                      <a:ln w="38100">
                        <a:solidFill>
                          <a:schemeClr val="accent2"/>
                        </a:solidFill>
                      </a:ln>
                    </p:spPr>
                  </p:pic>
                </p:oleObj>
              </mc:Fallback>
            </mc:AlternateContent>
          </a:graphicData>
        </a:graphic>
      </p:graphicFrame>
      <p:grpSp>
        <p:nvGrpSpPr>
          <p:cNvPr id="2" name="Group 23"/>
          <p:cNvGrpSpPr/>
          <p:nvPr/>
        </p:nvGrpSpPr>
        <p:grpSpPr>
          <a:xfrm>
            <a:off x="488435" y="3168209"/>
            <a:ext cx="4560713" cy="1024708"/>
            <a:chOff x="785595" y="2919970"/>
            <a:chExt cx="4560713" cy="1024708"/>
          </a:xfrm>
        </p:grpSpPr>
        <p:cxnSp>
          <p:nvCxnSpPr>
            <p:cNvPr id="17" name="Straight Arrow Connector 16"/>
            <p:cNvCxnSpPr/>
            <p:nvPr/>
          </p:nvCxnSpPr>
          <p:spPr>
            <a:xfrm rot="5400000" flipH="1" flipV="1">
              <a:off x="4235658" y="3005085"/>
              <a:ext cx="301163" cy="13093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0" name="TextBox 19"/>
            <p:cNvSpPr txBox="1"/>
            <p:nvPr/>
          </p:nvSpPr>
          <p:spPr>
            <a:xfrm>
              <a:off x="785595" y="3483013"/>
              <a:ext cx="4560713" cy="461665"/>
            </a:xfrm>
            <a:prstGeom prst="rect">
              <a:avLst/>
            </a:prstGeom>
            <a:noFill/>
          </p:spPr>
          <p:txBody>
            <a:bodyPr wrap="none" rtlCol="0">
              <a:spAutoFit/>
            </a:bodyPr>
            <a:lstStyle/>
            <a:p>
              <a:r>
                <a:rPr lang="en-US" dirty="0">
                  <a:solidFill>
                    <a:srgbClr val="000000"/>
                  </a:solidFill>
                  <a:latin typeface="Times New Roman" charset="0"/>
                  <a:ea typeface="ヒラギノ明朝 ProN W3" charset="0"/>
                  <a:cs typeface="ヒラギノ明朝 ProN W3" charset="0"/>
                  <a:sym typeface="Times New Roman" charset="0"/>
                </a:rPr>
                <a:t>For example, for an Euclidean loss:</a:t>
              </a:r>
            </a:p>
          </p:txBody>
        </p:sp>
      </p:grpSp>
      <p:grpSp>
        <p:nvGrpSpPr>
          <p:cNvPr id="3" name="Group 24"/>
          <p:cNvGrpSpPr/>
          <p:nvPr/>
        </p:nvGrpSpPr>
        <p:grpSpPr>
          <a:xfrm>
            <a:off x="506971" y="5075210"/>
            <a:ext cx="3668154" cy="1493865"/>
            <a:chOff x="804131" y="4826970"/>
            <a:chExt cx="3668154" cy="1493865"/>
          </a:xfrm>
        </p:grpSpPr>
        <p:graphicFrame>
          <p:nvGraphicFramePr>
            <p:cNvPr id="1000454" name="Object 6"/>
            <p:cNvGraphicFramePr>
              <a:graphicFrameLocks noChangeAspect="1"/>
            </p:cNvGraphicFramePr>
            <p:nvPr>
              <p:extLst>
                <p:ext uri="{D42A27DB-BD31-4B8C-83A1-F6EECF244321}">
                  <p14:modId xmlns:p14="http://schemas.microsoft.com/office/powerpoint/2010/main" val="1633200753"/>
                </p:ext>
              </p:extLst>
            </p:nvPr>
          </p:nvGraphicFramePr>
          <p:xfrm>
            <a:off x="2735560" y="5466760"/>
            <a:ext cx="1736725" cy="854075"/>
          </p:xfrm>
          <a:graphic>
            <a:graphicData uri="http://schemas.openxmlformats.org/presentationml/2006/ole">
              <mc:AlternateContent xmlns:mc="http://schemas.openxmlformats.org/markup-compatibility/2006">
                <mc:Choice xmlns:v="urn:schemas-microsoft-com:vml" Requires="v">
                  <p:oleObj spid="_x0000_s6232" name="Equation" r:id="rId7" imgW="800100" imgH="393700" progId="Equation.3">
                    <p:embed/>
                  </p:oleObj>
                </mc:Choice>
                <mc:Fallback>
                  <p:oleObj name="Equation" r:id="rId7" imgW="800100" imgH="39370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735560" y="5466760"/>
                          <a:ext cx="1736725" cy="854075"/>
                        </a:xfrm>
                        <a:prstGeom prst="rect">
                          <a:avLst/>
                        </a:prstGeom>
                        <a:noFill/>
                        <a:ln w="38100">
                          <a:solidFill>
                            <a:schemeClr val="accent2"/>
                          </a:solidFill>
                        </a:ln>
                      </p:spPr>
                    </p:pic>
                  </p:oleObj>
                </mc:Fallback>
              </mc:AlternateContent>
            </a:graphicData>
          </a:graphic>
        </p:graphicFrame>
        <p:sp>
          <p:nvSpPr>
            <p:cNvPr id="21" name="TextBox 20"/>
            <p:cNvSpPr txBox="1"/>
            <p:nvPr/>
          </p:nvSpPr>
          <p:spPr>
            <a:xfrm>
              <a:off x="804131" y="4826970"/>
              <a:ext cx="2116234" cy="461665"/>
            </a:xfrm>
            <a:prstGeom prst="rect">
              <a:avLst/>
            </a:prstGeom>
            <a:noFill/>
          </p:spPr>
          <p:txBody>
            <a:bodyPr wrap="none" rtlCol="0">
              <a:spAutoFit/>
            </a:bodyPr>
            <a:lstStyle/>
            <a:p>
              <a:r>
                <a:rPr lang="en-US" dirty="0">
                  <a:solidFill>
                    <a:srgbClr val="000000"/>
                  </a:solidFill>
                  <a:latin typeface="Times New Roman" charset="0"/>
                  <a:ea typeface="ヒラギノ明朝 ProN W3" charset="0"/>
                  <a:cs typeface="ヒラギノ明朝 ProN W3" charset="0"/>
                  <a:sym typeface="Times New Roman" charset="0"/>
                </a:rPr>
                <a:t>The gradient is:</a:t>
              </a:r>
            </a:p>
          </p:txBody>
        </p:sp>
      </p:grpSp>
      <p:grpSp>
        <p:nvGrpSpPr>
          <p:cNvPr id="6" name="Group 22"/>
          <p:cNvGrpSpPr/>
          <p:nvPr/>
        </p:nvGrpSpPr>
        <p:grpSpPr>
          <a:xfrm>
            <a:off x="5943600" y="3124200"/>
            <a:ext cx="2665568" cy="1498732"/>
            <a:chOff x="6240761" y="2875961"/>
            <a:chExt cx="2665568" cy="1498732"/>
          </a:xfrm>
        </p:grpSpPr>
        <p:cxnSp>
          <p:nvCxnSpPr>
            <p:cNvPr id="18" name="Straight Arrow Connector 17"/>
            <p:cNvCxnSpPr/>
            <p:nvPr/>
          </p:nvCxnSpPr>
          <p:spPr>
            <a:xfrm rot="16200000" flipV="1">
              <a:off x="6240749" y="2875973"/>
              <a:ext cx="292796" cy="29277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2" name="TextBox 21"/>
            <p:cNvSpPr txBox="1"/>
            <p:nvPr/>
          </p:nvSpPr>
          <p:spPr>
            <a:xfrm>
              <a:off x="6310234" y="3174364"/>
              <a:ext cx="2596095" cy="1200329"/>
            </a:xfrm>
            <a:prstGeom prst="rect">
              <a:avLst/>
            </a:prstGeom>
            <a:noFill/>
          </p:spPr>
          <p:txBody>
            <a:bodyPr wrap="none" rtlCol="0">
              <a:spAutoFit/>
            </a:bodyPr>
            <a:lstStyle/>
            <a:p>
              <a:r>
                <a:rPr lang="en-US" dirty="0">
                  <a:solidFill>
                    <a:srgbClr val="000000"/>
                  </a:solidFill>
                  <a:latin typeface="Times New Roman" charset="0"/>
                  <a:ea typeface="ヒラギノ明朝 ProN W3" charset="0"/>
                  <a:cs typeface="ヒラギノ明朝 ProN W3" charset="0"/>
                  <a:sym typeface="Times New Roman" charset="0"/>
                </a:rPr>
                <a:t>Will depend on the </a:t>
              </a:r>
              <a:br>
                <a:rPr lang="en-US" dirty="0">
                  <a:solidFill>
                    <a:srgbClr val="000000"/>
                  </a:solidFill>
                  <a:latin typeface="Times New Roman" charset="0"/>
                  <a:ea typeface="ヒラギノ明朝 ProN W3" charset="0"/>
                  <a:cs typeface="ヒラギノ明朝 ProN W3" charset="0"/>
                  <a:sym typeface="Times New Roman" charset="0"/>
                </a:rPr>
              </a:br>
              <a:r>
                <a:rPr lang="en-US" dirty="0">
                  <a:solidFill>
                    <a:srgbClr val="000000"/>
                  </a:solidFill>
                  <a:latin typeface="Times New Roman" charset="0"/>
                  <a:ea typeface="ヒラギノ明朝 ProN W3" charset="0"/>
                  <a:cs typeface="ヒラギノ明朝 ProN W3" charset="0"/>
                  <a:sym typeface="Times New Roman" charset="0"/>
                </a:rPr>
                <a:t>layer structure and</a:t>
              </a:r>
              <a:br>
                <a:rPr lang="en-US" dirty="0">
                  <a:solidFill>
                    <a:srgbClr val="000000"/>
                  </a:solidFill>
                  <a:latin typeface="Times New Roman" charset="0"/>
                  <a:ea typeface="ヒラギノ明朝 ProN W3" charset="0"/>
                  <a:cs typeface="ヒラギノ明朝 ProN W3" charset="0"/>
                  <a:sym typeface="Times New Roman" charset="0"/>
                </a:rPr>
              </a:br>
              <a:r>
                <a:rPr lang="en-US" dirty="0">
                  <a:solidFill>
                    <a:srgbClr val="000000"/>
                  </a:solidFill>
                  <a:latin typeface="Times New Roman" charset="0"/>
                  <a:ea typeface="ヒラギノ明朝 ProN W3" charset="0"/>
                  <a:cs typeface="ヒラギノ明朝 ProN W3" charset="0"/>
                  <a:sym typeface="Times New Roman" charset="0"/>
                </a:rPr>
                <a:t>non-linearity.</a:t>
              </a:r>
            </a:p>
          </p:txBody>
        </p:sp>
      </p:grpSp>
    </p:spTree>
    <p:extLst>
      <p:ext uri="{BB962C8B-B14F-4D97-AF65-F5344CB8AC3E}">
        <p14:creationId xmlns:p14="http://schemas.microsoft.com/office/powerpoint/2010/main" val="63915485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0045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Computing gradients: layer </a:t>
            </a:r>
            <a:r>
              <a:rPr lang="en-US" dirty="0" err="1"/>
              <a:t>i</a:t>
            </a:r>
            <a:endParaRPr lang="en-US" dirty="0"/>
          </a:p>
        </p:txBody>
      </p:sp>
      <p:sp>
        <p:nvSpPr>
          <p:cNvPr id="4" name="Slide Number Placeholder 3"/>
          <p:cNvSpPr>
            <a:spLocks noGrp="1"/>
          </p:cNvSpPr>
          <p:nvPr>
            <p:ph type="sldNum" sz="quarter" idx="12"/>
          </p:nvPr>
        </p:nvSpPr>
        <p:spPr/>
        <p:txBody>
          <a:bodyPr/>
          <a:lstStyle/>
          <a:p>
            <a:fld id="{665346CD-C9EF-6344-8B59-DEE5041F413C}" type="slidenum">
              <a:rPr lang="en-US" smtClean="0"/>
              <a:pPr/>
              <a:t>56</a:t>
            </a:fld>
            <a:endParaRPr lang="en-US"/>
          </a:p>
        </p:txBody>
      </p:sp>
      <p:graphicFrame>
        <p:nvGraphicFramePr>
          <p:cNvPr id="13" name="Object 12"/>
          <p:cNvGraphicFramePr>
            <a:graphicFrameLocks noChangeAspect="1"/>
          </p:cNvGraphicFramePr>
          <p:nvPr>
            <p:extLst>
              <p:ext uri="{D42A27DB-BD31-4B8C-83A1-F6EECF244321}">
                <p14:modId xmlns:p14="http://schemas.microsoft.com/office/powerpoint/2010/main" val="3431838846"/>
              </p:ext>
            </p:extLst>
          </p:nvPr>
        </p:nvGraphicFramePr>
        <p:xfrm>
          <a:off x="1027009" y="1892098"/>
          <a:ext cx="6742113" cy="752475"/>
        </p:xfrm>
        <a:graphic>
          <a:graphicData uri="http://schemas.openxmlformats.org/presentationml/2006/ole">
            <mc:AlternateContent xmlns:mc="http://schemas.openxmlformats.org/markup-compatibility/2006">
              <mc:Choice xmlns:v="urn:schemas-microsoft-com:vml" Requires="v">
                <p:oleObj spid="_x0000_s7282" name="Equation" r:id="rId3" imgW="3302000" imgH="368300" progId="Equation.3">
                  <p:embed/>
                </p:oleObj>
              </mc:Choice>
              <mc:Fallback>
                <p:oleObj name="Equation" r:id="rId3" imgW="3302000" imgH="3683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27009" y="1892098"/>
                        <a:ext cx="6742113" cy="752475"/>
                      </a:xfrm>
                      <a:prstGeom prst="rect">
                        <a:avLst/>
                      </a:prstGeom>
                      <a:noFill/>
                      <a:ln w="38100">
                        <a:solidFill>
                          <a:schemeClr val="accent2"/>
                        </a:solidFill>
                      </a:ln>
                    </p:spPr>
                  </p:pic>
                </p:oleObj>
              </mc:Fallback>
            </mc:AlternateContent>
          </a:graphicData>
        </a:graphic>
      </p:graphicFrame>
      <p:sp>
        <p:nvSpPr>
          <p:cNvPr id="10" name="TextBox 9"/>
          <p:cNvSpPr txBox="1"/>
          <p:nvPr/>
        </p:nvSpPr>
        <p:spPr>
          <a:xfrm>
            <a:off x="4166831" y="4874250"/>
            <a:ext cx="184666" cy="461665"/>
          </a:xfrm>
          <a:prstGeom prst="rect">
            <a:avLst/>
          </a:prstGeom>
          <a:noFill/>
        </p:spPr>
        <p:txBody>
          <a:bodyPr wrap="none" rtlCol="0">
            <a:spAutoFit/>
          </a:bodyPr>
          <a:lstStyle/>
          <a:p>
            <a:endParaRPr lang="en-US" dirty="0">
              <a:solidFill>
                <a:srgbClr val="000000"/>
              </a:solidFill>
              <a:latin typeface="Times New Roman" charset="0"/>
              <a:ea typeface="ヒラギノ明朝 ProN W3" charset="0"/>
              <a:cs typeface="ヒラギノ明朝 ProN W3" charset="0"/>
              <a:sym typeface="Times New Roman" charset="0"/>
            </a:endParaRPr>
          </a:p>
        </p:txBody>
      </p:sp>
      <p:sp>
        <p:nvSpPr>
          <p:cNvPr id="11" name="TextBox 10"/>
          <p:cNvSpPr txBox="1"/>
          <p:nvPr/>
        </p:nvSpPr>
        <p:spPr>
          <a:xfrm>
            <a:off x="386717" y="1325685"/>
            <a:ext cx="7202663" cy="461665"/>
          </a:xfrm>
          <a:prstGeom prst="rect">
            <a:avLst/>
          </a:prstGeom>
          <a:noFill/>
        </p:spPr>
        <p:txBody>
          <a:bodyPr wrap="none" rtlCol="0">
            <a:spAutoFit/>
          </a:bodyPr>
          <a:lstStyle/>
          <a:p>
            <a:r>
              <a:rPr lang="en-US" dirty="0">
                <a:solidFill>
                  <a:srgbClr val="000000"/>
                </a:solidFill>
                <a:latin typeface="Times New Roman" charset="0"/>
                <a:ea typeface="ヒラギノ明朝 ProN W3" charset="0"/>
                <a:cs typeface="ヒラギノ明朝 ProN W3" charset="0"/>
                <a:sym typeface="Times New Roman" charset="0"/>
              </a:rPr>
              <a:t>We could write the full cost function to get the gradients:</a:t>
            </a:r>
          </a:p>
        </p:txBody>
      </p:sp>
      <p:sp>
        <p:nvSpPr>
          <p:cNvPr id="12" name="TextBox 11"/>
          <p:cNvSpPr txBox="1"/>
          <p:nvPr/>
        </p:nvSpPr>
        <p:spPr>
          <a:xfrm>
            <a:off x="381000" y="2743200"/>
            <a:ext cx="8439147" cy="461665"/>
          </a:xfrm>
          <a:prstGeom prst="rect">
            <a:avLst/>
          </a:prstGeom>
          <a:noFill/>
        </p:spPr>
        <p:txBody>
          <a:bodyPr wrap="none" rtlCol="0">
            <a:spAutoFit/>
          </a:bodyPr>
          <a:lstStyle/>
          <a:p>
            <a:r>
              <a:rPr lang="en-US" dirty="0">
                <a:solidFill>
                  <a:srgbClr val="000000"/>
                </a:solidFill>
                <a:latin typeface="Times New Roman" charset="0"/>
                <a:ea typeface="ヒラギノ明朝 ProN W3" charset="0"/>
                <a:cs typeface="ヒラギノ明朝 ProN W3" charset="0"/>
                <a:sym typeface="Times New Roman" charset="0"/>
              </a:rPr>
              <a:t>If we compute the gradient with respect to </a:t>
            </a:r>
            <a:r>
              <a:rPr lang="en-US" i="1" dirty="0" err="1">
                <a:solidFill>
                  <a:srgbClr val="000000"/>
                </a:solidFill>
                <a:latin typeface="Times New Roman" charset="0"/>
                <a:ea typeface="ヒラギノ明朝 ProN W3" charset="0"/>
                <a:cs typeface="ヒラギノ明朝 ProN W3" charset="0"/>
                <a:sym typeface="Times New Roman" charset="0"/>
              </a:rPr>
              <a:t>w</a:t>
            </a:r>
            <a:r>
              <a:rPr lang="en-US" i="1" baseline="-25000" dirty="0" err="1">
                <a:solidFill>
                  <a:srgbClr val="000000"/>
                </a:solidFill>
                <a:latin typeface="Times New Roman" charset="0"/>
                <a:ea typeface="ヒラギノ明朝 ProN W3" charset="0"/>
                <a:cs typeface="ヒラギノ明朝 ProN W3" charset="0"/>
                <a:sym typeface="Times New Roman" charset="0"/>
              </a:rPr>
              <a:t>i</a:t>
            </a:r>
            <a:r>
              <a:rPr lang="en-US" dirty="0">
                <a:solidFill>
                  <a:srgbClr val="000000"/>
                </a:solidFill>
                <a:latin typeface="Times New Roman" charset="0"/>
                <a:ea typeface="ヒラギノ明朝 ProN W3" charset="0"/>
                <a:cs typeface="ヒラギノ明朝 ProN W3" charset="0"/>
                <a:sym typeface="Times New Roman" charset="0"/>
              </a:rPr>
              <a:t>, using the chain rule:</a:t>
            </a:r>
            <a:endParaRPr lang="en-US" i="1" baseline="-25000" dirty="0">
              <a:solidFill>
                <a:srgbClr val="000000"/>
              </a:solidFill>
              <a:latin typeface="Times New Roman" charset="0"/>
              <a:ea typeface="ヒラギノ明朝 ProN W3" charset="0"/>
              <a:cs typeface="ヒラギノ明朝 ProN W3" charset="0"/>
              <a:sym typeface="Times New Roman" charset="0"/>
            </a:endParaRPr>
          </a:p>
        </p:txBody>
      </p:sp>
      <p:graphicFrame>
        <p:nvGraphicFramePr>
          <p:cNvPr id="998405" name="Object 5"/>
          <p:cNvGraphicFramePr>
            <a:graphicFrameLocks noChangeAspect="1"/>
          </p:cNvGraphicFramePr>
          <p:nvPr>
            <p:extLst>
              <p:ext uri="{D42A27DB-BD31-4B8C-83A1-F6EECF244321}">
                <p14:modId xmlns:p14="http://schemas.microsoft.com/office/powerpoint/2010/main" val="485176632"/>
              </p:ext>
            </p:extLst>
          </p:nvPr>
        </p:nvGraphicFramePr>
        <p:xfrm>
          <a:off x="940347" y="3414159"/>
          <a:ext cx="5127625" cy="854075"/>
        </p:xfrm>
        <a:graphic>
          <a:graphicData uri="http://schemas.openxmlformats.org/presentationml/2006/ole">
            <mc:AlternateContent xmlns:mc="http://schemas.openxmlformats.org/markup-compatibility/2006">
              <mc:Choice xmlns:v="urn:schemas-microsoft-com:vml" Requires="v">
                <p:oleObj spid="_x0000_s7283" name="Equation" r:id="rId5" imgW="2362200" imgH="393700" progId="Equation.3">
                  <p:embed/>
                </p:oleObj>
              </mc:Choice>
              <mc:Fallback>
                <p:oleObj name="Equation" r:id="rId5" imgW="2362200" imgH="3937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40347" y="3414159"/>
                        <a:ext cx="5127625" cy="854075"/>
                      </a:xfrm>
                      <a:prstGeom prst="rect">
                        <a:avLst/>
                      </a:prstGeom>
                      <a:noFill/>
                      <a:ln w="38100">
                        <a:solidFill>
                          <a:schemeClr val="accent2"/>
                        </a:solidFill>
                      </a:ln>
                    </p:spPr>
                  </p:pic>
                </p:oleObj>
              </mc:Fallback>
            </mc:AlternateContent>
          </a:graphicData>
        </a:graphic>
      </p:graphicFrame>
      <p:grpSp>
        <p:nvGrpSpPr>
          <p:cNvPr id="17" name="Group 16"/>
          <p:cNvGrpSpPr/>
          <p:nvPr/>
        </p:nvGrpSpPr>
        <p:grpSpPr>
          <a:xfrm>
            <a:off x="1749056" y="4323904"/>
            <a:ext cx="3633436" cy="1313924"/>
            <a:chOff x="1846149" y="4000238"/>
            <a:chExt cx="3633436" cy="1313924"/>
          </a:xfrm>
        </p:grpSpPr>
        <p:sp>
          <p:nvSpPr>
            <p:cNvPr id="18" name="Right Brace 17"/>
            <p:cNvSpPr/>
            <p:nvPr/>
          </p:nvSpPr>
          <p:spPr>
            <a:xfrm rot="5400000">
              <a:off x="3486107" y="2360280"/>
              <a:ext cx="353519" cy="3633436"/>
            </a:xfrm>
            <a:prstGeom prst="rightBrace">
              <a:avLst/>
            </a:prstGeom>
            <a:noFill/>
            <a:ln>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prstClr val="black"/>
                </a:solidFill>
                <a:sym typeface="Times New Roman" charset="0"/>
              </a:endParaRPr>
            </a:p>
          </p:txBody>
        </p:sp>
        <p:graphicFrame>
          <p:nvGraphicFramePr>
            <p:cNvPr id="998407" name="Object 7"/>
            <p:cNvGraphicFramePr>
              <a:graphicFrameLocks noChangeAspect="1"/>
            </p:cNvGraphicFramePr>
            <p:nvPr/>
          </p:nvGraphicFramePr>
          <p:xfrm>
            <a:off x="3375812" y="4460087"/>
            <a:ext cx="523875" cy="854075"/>
          </p:xfrm>
          <a:graphic>
            <a:graphicData uri="http://schemas.openxmlformats.org/presentationml/2006/ole">
              <mc:AlternateContent xmlns:mc="http://schemas.openxmlformats.org/markup-compatibility/2006">
                <mc:Choice xmlns:v="urn:schemas-microsoft-com:vml" Requires="v">
                  <p:oleObj spid="_x0000_s7284" name="Equation" r:id="rId7" imgW="241300" imgH="393700" progId="Equation.3">
                    <p:embed/>
                  </p:oleObj>
                </mc:Choice>
                <mc:Fallback>
                  <p:oleObj name="Equation" r:id="rId7" imgW="241300" imgH="39370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375812" y="4460087"/>
                          <a:ext cx="523875" cy="8540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19" name="TextBox 18"/>
          <p:cNvSpPr txBox="1"/>
          <p:nvPr/>
        </p:nvSpPr>
        <p:spPr>
          <a:xfrm>
            <a:off x="2364440" y="5679127"/>
            <a:ext cx="2838237" cy="830997"/>
          </a:xfrm>
          <a:prstGeom prst="rect">
            <a:avLst/>
          </a:prstGeom>
          <a:noFill/>
        </p:spPr>
        <p:txBody>
          <a:bodyPr wrap="none" rtlCol="0">
            <a:spAutoFit/>
          </a:bodyPr>
          <a:lstStyle/>
          <a:p>
            <a:r>
              <a:rPr lang="en-US" dirty="0">
                <a:solidFill>
                  <a:srgbClr val="000000"/>
                </a:solidFill>
                <a:latin typeface="Times New Roman" charset="0"/>
                <a:ea typeface="ヒラギノ明朝 ProN W3" charset="0"/>
                <a:cs typeface="ヒラギノ明朝 ProN W3" charset="0"/>
                <a:sym typeface="Times New Roman" charset="0"/>
              </a:rPr>
              <a:t>And this can be</a:t>
            </a:r>
            <a:br>
              <a:rPr lang="en-US" dirty="0">
                <a:solidFill>
                  <a:srgbClr val="000000"/>
                </a:solidFill>
                <a:latin typeface="Times New Roman" charset="0"/>
                <a:ea typeface="ヒラギノ明朝 ProN W3" charset="0"/>
                <a:cs typeface="ヒラギノ明朝 ProN W3" charset="0"/>
                <a:sym typeface="Times New Roman" charset="0"/>
              </a:rPr>
            </a:br>
            <a:r>
              <a:rPr lang="en-US" dirty="0">
                <a:solidFill>
                  <a:srgbClr val="000000"/>
                </a:solidFill>
                <a:latin typeface="Times New Roman" charset="0"/>
                <a:ea typeface="ヒラギノ明朝 ProN W3" charset="0"/>
                <a:cs typeface="ヒラギノ明朝 ProN W3" charset="0"/>
                <a:sym typeface="Times New Roman" charset="0"/>
              </a:rPr>
              <a:t>computed iteratively!</a:t>
            </a:r>
          </a:p>
        </p:txBody>
      </p:sp>
      <p:grpSp>
        <p:nvGrpSpPr>
          <p:cNvPr id="2" name="Group 20"/>
          <p:cNvGrpSpPr/>
          <p:nvPr/>
        </p:nvGrpSpPr>
        <p:grpSpPr>
          <a:xfrm>
            <a:off x="5925805" y="4317347"/>
            <a:ext cx="1847245" cy="1844905"/>
            <a:chOff x="6022897" y="3993680"/>
            <a:chExt cx="1847245" cy="1844905"/>
          </a:xfrm>
        </p:grpSpPr>
        <p:cxnSp>
          <p:nvCxnSpPr>
            <p:cNvPr id="16" name="Straight Arrow Connector 15"/>
            <p:cNvCxnSpPr/>
            <p:nvPr/>
          </p:nvCxnSpPr>
          <p:spPr>
            <a:xfrm rot="16200000" flipV="1">
              <a:off x="5885403" y="4131174"/>
              <a:ext cx="484479" cy="20949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aphicFrame>
          <p:nvGraphicFramePr>
            <p:cNvPr id="998406" name="Object 6"/>
            <p:cNvGraphicFramePr>
              <a:graphicFrameLocks noChangeAspect="1"/>
            </p:cNvGraphicFramePr>
            <p:nvPr/>
          </p:nvGraphicFramePr>
          <p:xfrm>
            <a:off x="6049587" y="4424836"/>
            <a:ext cx="1625600" cy="963613"/>
          </p:xfrm>
          <a:graphic>
            <a:graphicData uri="http://schemas.openxmlformats.org/presentationml/2006/ole">
              <mc:AlternateContent xmlns:mc="http://schemas.openxmlformats.org/markup-compatibility/2006">
                <mc:Choice xmlns:v="urn:schemas-microsoft-com:vml" Requires="v">
                  <p:oleObj spid="_x0000_s7285" name="Equation" r:id="rId9" imgW="749300" imgH="444500" progId="Equation.3">
                    <p:embed/>
                  </p:oleObj>
                </mc:Choice>
                <mc:Fallback>
                  <p:oleObj name="Equation" r:id="rId9" imgW="749300" imgH="444500" progId="Equation.3">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049587" y="4424836"/>
                          <a:ext cx="1625600" cy="9636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0" name="TextBox 19"/>
            <p:cNvSpPr txBox="1"/>
            <p:nvPr/>
          </p:nvSpPr>
          <p:spPr>
            <a:xfrm>
              <a:off x="6175297" y="5376920"/>
              <a:ext cx="1694845" cy="461665"/>
            </a:xfrm>
            <a:prstGeom prst="rect">
              <a:avLst/>
            </a:prstGeom>
            <a:noFill/>
          </p:spPr>
          <p:txBody>
            <a:bodyPr wrap="none" rtlCol="0">
              <a:spAutoFit/>
            </a:bodyPr>
            <a:lstStyle/>
            <a:p>
              <a:r>
                <a:rPr lang="en-US" dirty="0">
                  <a:solidFill>
                    <a:srgbClr val="000000"/>
                  </a:solidFill>
                  <a:latin typeface="Times New Roman" charset="0"/>
                  <a:ea typeface="ヒラギノ明朝 ProN W3" charset="0"/>
                  <a:cs typeface="ヒラギノ明朝 ProN W3" charset="0"/>
                  <a:sym typeface="Times New Roman" charset="0"/>
                </a:rPr>
                <a:t>This is easy.</a:t>
              </a:r>
            </a:p>
          </p:txBody>
        </p:sp>
      </p:grpSp>
    </p:spTree>
    <p:extLst>
      <p:ext uri="{BB962C8B-B14F-4D97-AF65-F5344CB8AC3E}">
        <p14:creationId xmlns:p14="http://schemas.microsoft.com/office/powerpoint/2010/main" val="139349826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9840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9"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1524000" y="2667000"/>
            <a:ext cx="1358064" cy="584775"/>
          </a:xfrm>
          <a:prstGeom prst="rect">
            <a:avLst/>
          </a:prstGeom>
          <a:noFill/>
        </p:spPr>
        <p:txBody>
          <a:bodyPr wrap="none" rtlCol="0">
            <a:spAutoFit/>
          </a:bodyPr>
          <a:lstStyle/>
          <a:p>
            <a:pPr algn="ctr"/>
            <a:r>
              <a:rPr lang="en-US" sz="3200">
                <a:solidFill>
                  <a:schemeClr val="accent2"/>
                </a:solidFill>
                <a:latin typeface="Times New Roman" charset="0"/>
                <a:ea typeface="ヒラギノ明朝 ProN W3" charset="0"/>
                <a:cs typeface="ヒラギノ明朝 ProN W3" charset="0"/>
                <a:sym typeface="Times New Roman" charset="0"/>
              </a:rPr>
              <a:t>Layer </a:t>
            </a:r>
            <a:r>
              <a:rPr lang="en-US" sz="3200" dirty="0" err="1">
                <a:solidFill>
                  <a:schemeClr val="accent2"/>
                </a:solidFill>
                <a:latin typeface="Times New Roman" charset="0"/>
                <a:ea typeface="ヒラギノ明朝 ProN W3" charset="0"/>
                <a:cs typeface="ヒラギノ明朝 ProN W3" charset="0"/>
                <a:sym typeface="Times New Roman" charset="0"/>
              </a:rPr>
              <a:t>i</a:t>
            </a:r>
            <a:endParaRPr lang="en-US" sz="3200" dirty="0">
              <a:solidFill>
                <a:schemeClr val="accent2"/>
              </a:solidFill>
              <a:latin typeface="Times New Roman" charset="0"/>
              <a:ea typeface="ヒラギノ明朝 ProN W3" charset="0"/>
              <a:cs typeface="ヒラギノ明朝 ProN W3" charset="0"/>
              <a:sym typeface="Times New Roman" charset="0"/>
            </a:endParaRPr>
          </a:p>
        </p:txBody>
      </p:sp>
      <p:sp>
        <p:nvSpPr>
          <p:cNvPr id="29" name="Rectangle 28"/>
          <p:cNvSpPr/>
          <p:nvPr/>
        </p:nvSpPr>
        <p:spPr bwMode="auto">
          <a:xfrm>
            <a:off x="3063635" y="2731774"/>
            <a:ext cx="2182771" cy="506417"/>
          </a:xfrm>
          <a:prstGeom prst="rect">
            <a:avLst/>
          </a:prstGeom>
          <a:solidFill>
            <a:srgbClr val="FF66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xmlns:mv="urn:schemas-microsoft-com:mac:vml" xmlns:mc="http://schemas.openxmlformats.org/markup-compatibility/2006">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endParaRPr lang="en-US">
              <a:solidFill>
                <a:srgbClr val="000000"/>
              </a:solidFill>
              <a:latin typeface="Times New Roman" charset="0"/>
              <a:ea typeface="ヒラギノ明朝 ProN W3" charset="0"/>
              <a:cs typeface="ヒラギノ明朝 ProN W3" charset="0"/>
              <a:sym typeface="Times New Roman" charset="0"/>
            </a:endParaRPr>
          </a:p>
        </p:txBody>
      </p:sp>
      <p:sp>
        <p:nvSpPr>
          <p:cNvPr id="30" name="Rectangle 29"/>
          <p:cNvSpPr/>
          <p:nvPr/>
        </p:nvSpPr>
        <p:spPr>
          <a:xfrm>
            <a:off x="3405281" y="2750535"/>
            <a:ext cx="1562992" cy="461665"/>
          </a:xfrm>
          <a:prstGeom prst="rect">
            <a:avLst/>
          </a:prstGeom>
        </p:spPr>
        <p:txBody>
          <a:bodyPr wrap="none">
            <a:spAutoFit/>
          </a:bodyPr>
          <a:lstStyle/>
          <a:p>
            <a:r>
              <a:rPr lang="en-US" dirty="0">
                <a:solidFill>
                  <a:srgbClr val="000000"/>
                </a:solidFill>
                <a:latin typeface="Times New Roman" charset="0"/>
                <a:ea typeface="ヒラギノ明朝 ProN W3" charset="0"/>
                <a:cs typeface="ヒラギノ明朝 ProN W3" charset="0"/>
                <a:sym typeface="Times New Roman" charset="0"/>
              </a:rPr>
              <a:t>F</a:t>
            </a:r>
            <a:r>
              <a:rPr lang="en-US" baseline="-25000" dirty="0">
                <a:solidFill>
                  <a:srgbClr val="000000"/>
                </a:solidFill>
                <a:latin typeface="Times New Roman" charset="0"/>
                <a:ea typeface="ヒラギノ明朝 ProN W3" charset="0"/>
                <a:cs typeface="ヒラギノ明朝 ProN W3" charset="0"/>
                <a:sym typeface="Times New Roman" charset="0"/>
              </a:rPr>
              <a:t>i</a:t>
            </a:r>
            <a:r>
              <a:rPr lang="en-US" dirty="0">
                <a:solidFill>
                  <a:srgbClr val="000000"/>
                </a:solidFill>
                <a:latin typeface="Times New Roman" charset="0"/>
                <a:ea typeface="ヒラギノ明朝 ProN W3" charset="0"/>
                <a:cs typeface="ヒラギノ明朝 ProN W3" charset="0"/>
                <a:sym typeface="Times New Roman" charset="0"/>
              </a:rPr>
              <a:t>(x</a:t>
            </a:r>
            <a:r>
              <a:rPr lang="en-US" baseline="-25000" dirty="0">
                <a:solidFill>
                  <a:srgbClr val="000000"/>
                </a:solidFill>
                <a:latin typeface="Times New Roman" charset="0"/>
                <a:ea typeface="ヒラギノ明朝 ProN W3" charset="0"/>
                <a:cs typeface="ヒラギノ明朝 ProN W3" charset="0"/>
                <a:sym typeface="Times New Roman" charset="0"/>
              </a:rPr>
              <a:t>i-1</a:t>
            </a:r>
            <a:r>
              <a:rPr lang="en-US" dirty="0">
                <a:solidFill>
                  <a:srgbClr val="000000"/>
                </a:solidFill>
                <a:latin typeface="Times New Roman" charset="0"/>
                <a:ea typeface="ヒラギノ明朝 ProN W3" charset="0"/>
                <a:cs typeface="ヒラギノ明朝 ProN W3" charset="0"/>
                <a:sym typeface="Times New Roman" charset="0"/>
              </a:rPr>
              <a:t>, </a:t>
            </a:r>
            <a:r>
              <a:rPr lang="en-US" dirty="0" err="1">
                <a:solidFill>
                  <a:srgbClr val="000000"/>
                </a:solidFill>
                <a:latin typeface="Times New Roman" charset="0"/>
                <a:ea typeface="ヒラギノ明朝 ProN W3" charset="0"/>
                <a:cs typeface="ヒラギノ明朝 ProN W3" charset="0"/>
                <a:sym typeface="Times New Roman" charset="0"/>
              </a:rPr>
              <a:t>W</a:t>
            </a:r>
            <a:r>
              <a:rPr lang="en-US" baseline="-25000" dirty="0" err="1">
                <a:solidFill>
                  <a:srgbClr val="000000"/>
                </a:solidFill>
                <a:latin typeface="Times New Roman" charset="0"/>
                <a:ea typeface="ヒラギノ明朝 ProN W3" charset="0"/>
                <a:cs typeface="ヒラギノ明朝 ProN W3" charset="0"/>
                <a:sym typeface="Times New Roman" charset="0"/>
              </a:rPr>
              <a:t>i</a:t>
            </a:r>
            <a:r>
              <a:rPr lang="en-US" dirty="0">
                <a:solidFill>
                  <a:srgbClr val="000000"/>
                </a:solidFill>
                <a:latin typeface="Times New Roman" charset="0"/>
                <a:ea typeface="ヒラギノ明朝 ProN W3" charset="0"/>
                <a:cs typeface="ヒラギノ明朝 ProN W3" charset="0"/>
                <a:sym typeface="Times New Roman" charset="0"/>
              </a:rPr>
              <a:t>) </a:t>
            </a:r>
          </a:p>
        </p:txBody>
      </p:sp>
      <p:sp>
        <p:nvSpPr>
          <p:cNvPr id="37" name="Rectangle 36"/>
          <p:cNvSpPr/>
          <p:nvPr/>
        </p:nvSpPr>
        <p:spPr bwMode="auto">
          <a:xfrm>
            <a:off x="3017612" y="1362746"/>
            <a:ext cx="2182771" cy="506417"/>
          </a:xfrm>
          <a:prstGeom prst="rect">
            <a:avLst/>
          </a:prstGeom>
          <a:no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xmlns:mv="urn:schemas-microsoft-com:mac:vml" xmlns:mc="http://schemas.openxmlformats.org/markup-compatibility/2006">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endParaRPr lang="en-US">
              <a:solidFill>
                <a:srgbClr val="000000"/>
              </a:solidFill>
              <a:latin typeface="Times New Roman" charset="0"/>
              <a:ea typeface="ヒラギノ明朝 ProN W3" charset="0"/>
              <a:cs typeface="ヒラギノ明朝 ProN W3" charset="0"/>
              <a:sym typeface="Times New Roman" charset="0"/>
            </a:endParaRPr>
          </a:p>
        </p:txBody>
      </p:sp>
      <p:sp>
        <p:nvSpPr>
          <p:cNvPr id="39" name="Rectangle 38"/>
          <p:cNvSpPr/>
          <p:nvPr/>
        </p:nvSpPr>
        <p:spPr>
          <a:xfrm>
            <a:off x="3359258" y="1381507"/>
            <a:ext cx="708848" cy="461665"/>
          </a:xfrm>
          <a:prstGeom prst="rect">
            <a:avLst/>
          </a:prstGeom>
        </p:spPr>
        <p:txBody>
          <a:bodyPr wrap="none">
            <a:spAutoFit/>
          </a:bodyPr>
          <a:lstStyle/>
          <a:p>
            <a:r>
              <a:rPr lang="en-US" dirty="0">
                <a:solidFill>
                  <a:srgbClr val="000000"/>
                </a:solidFill>
                <a:latin typeface="Times New Roman" charset="0"/>
                <a:ea typeface="ヒラギノ明朝 ProN W3" charset="0"/>
                <a:cs typeface="ヒラギノ明朝 ProN W3" charset="0"/>
                <a:sym typeface="Times New Roman" charset="0"/>
              </a:rPr>
              <a:t>F</a:t>
            </a:r>
            <a:r>
              <a:rPr lang="en-US" baseline="-25000" dirty="0">
                <a:solidFill>
                  <a:srgbClr val="000000"/>
                </a:solidFill>
                <a:latin typeface="Times New Roman" charset="0"/>
                <a:ea typeface="ヒラギノ明朝 ProN W3" charset="0"/>
                <a:cs typeface="ヒラギノ明朝 ProN W3" charset="0"/>
                <a:sym typeface="Times New Roman" charset="0"/>
              </a:rPr>
              <a:t>i+1</a:t>
            </a:r>
            <a:r>
              <a:rPr lang="en-US" dirty="0">
                <a:solidFill>
                  <a:srgbClr val="000000"/>
                </a:solidFill>
                <a:latin typeface="Times New Roman" charset="0"/>
                <a:ea typeface="ヒラギノ明朝 ProN W3" charset="0"/>
                <a:cs typeface="ヒラギノ明朝 ProN W3" charset="0"/>
                <a:sym typeface="Times New Roman" charset="0"/>
              </a:rPr>
              <a:t> </a:t>
            </a:r>
          </a:p>
        </p:txBody>
      </p:sp>
      <p:sp>
        <p:nvSpPr>
          <p:cNvPr id="56" name="Rectangle 55"/>
          <p:cNvSpPr/>
          <p:nvPr/>
        </p:nvSpPr>
        <p:spPr bwMode="auto">
          <a:xfrm>
            <a:off x="3044068" y="4141006"/>
            <a:ext cx="2182771" cy="506417"/>
          </a:xfrm>
          <a:prstGeom prst="rect">
            <a:avLst/>
          </a:prstGeom>
          <a:no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xmlns:mv="urn:schemas-microsoft-com:mac:vml" xmlns:mc="http://schemas.openxmlformats.org/markup-compatibility/2006">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endParaRPr lang="en-US">
              <a:solidFill>
                <a:srgbClr val="000000"/>
              </a:solidFill>
              <a:latin typeface="Times New Roman" charset="0"/>
              <a:ea typeface="ヒラギノ明朝 ProN W3" charset="0"/>
              <a:cs typeface="ヒラギノ明朝 ProN W3" charset="0"/>
              <a:sym typeface="Times New Roman" charset="0"/>
            </a:endParaRPr>
          </a:p>
        </p:txBody>
      </p:sp>
      <p:sp>
        <p:nvSpPr>
          <p:cNvPr id="57" name="Rectangle 56"/>
          <p:cNvSpPr/>
          <p:nvPr/>
        </p:nvSpPr>
        <p:spPr>
          <a:xfrm>
            <a:off x="3385715" y="4159767"/>
            <a:ext cx="662361" cy="461665"/>
          </a:xfrm>
          <a:prstGeom prst="rect">
            <a:avLst/>
          </a:prstGeom>
        </p:spPr>
        <p:txBody>
          <a:bodyPr wrap="none">
            <a:spAutoFit/>
          </a:bodyPr>
          <a:lstStyle/>
          <a:p>
            <a:r>
              <a:rPr lang="en-US" dirty="0">
                <a:solidFill>
                  <a:srgbClr val="000000"/>
                </a:solidFill>
                <a:latin typeface="Times New Roman" charset="0"/>
                <a:ea typeface="ヒラギノ明朝 ProN W3" charset="0"/>
                <a:cs typeface="ヒラギノ明朝 ProN W3" charset="0"/>
                <a:sym typeface="Times New Roman" charset="0"/>
              </a:rPr>
              <a:t>F</a:t>
            </a:r>
            <a:r>
              <a:rPr lang="en-US" baseline="-25000" dirty="0">
                <a:solidFill>
                  <a:srgbClr val="000000"/>
                </a:solidFill>
                <a:latin typeface="Times New Roman" charset="0"/>
                <a:ea typeface="ヒラギノ明朝 ProN W3" charset="0"/>
                <a:cs typeface="ヒラギノ明朝 ProN W3" charset="0"/>
                <a:sym typeface="Times New Roman" charset="0"/>
              </a:rPr>
              <a:t>i-1</a:t>
            </a:r>
            <a:r>
              <a:rPr lang="en-US" dirty="0">
                <a:solidFill>
                  <a:srgbClr val="000000"/>
                </a:solidFill>
                <a:latin typeface="Times New Roman" charset="0"/>
                <a:ea typeface="ヒラギノ明朝 ProN W3" charset="0"/>
                <a:cs typeface="ヒラギノ明朝 ProN W3" charset="0"/>
                <a:sym typeface="Times New Roman" charset="0"/>
              </a:rPr>
              <a:t> </a:t>
            </a:r>
          </a:p>
        </p:txBody>
      </p:sp>
      <p:grpSp>
        <p:nvGrpSpPr>
          <p:cNvPr id="2" name="Group 79"/>
          <p:cNvGrpSpPr/>
          <p:nvPr/>
        </p:nvGrpSpPr>
        <p:grpSpPr>
          <a:xfrm>
            <a:off x="5504352" y="1769910"/>
            <a:ext cx="4750018" cy="1277727"/>
            <a:chOff x="3891072" y="1044786"/>
            <a:chExt cx="4750018" cy="1277727"/>
          </a:xfrm>
        </p:grpSpPr>
        <p:graphicFrame>
          <p:nvGraphicFramePr>
            <p:cNvPr id="970756" name="Object 4"/>
            <p:cNvGraphicFramePr>
              <a:graphicFrameLocks noChangeAspect="1"/>
            </p:cNvGraphicFramePr>
            <p:nvPr/>
          </p:nvGraphicFramePr>
          <p:xfrm>
            <a:off x="4652963" y="1595438"/>
            <a:ext cx="1374775" cy="722312"/>
          </p:xfrm>
          <a:graphic>
            <a:graphicData uri="http://schemas.openxmlformats.org/presentationml/2006/ole">
              <mc:AlternateContent xmlns:mc="http://schemas.openxmlformats.org/markup-compatibility/2006">
                <mc:Choice xmlns:v="urn:schemas-microsoft-com:vml" Requires="v">
                  <p:oleObj spid="_x0000_s8446" name="Equation" r:id="rId4" imgW="749300" imgH="393700" progId="Equation.3">
                    <p:embed/>
                  </p:oleObj>
                </mc:Choice>
                <mc:Fallback>
                  <p:oleObj name="Equation" r:id="rId4" imgW="749300" imgH="3937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52963" y="1595438"/>
                          <a:ext cx="1374775" cy="7223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970757" name="Object 5"/>
            <p:cNvGraphicFramePr>
              <a:graphicFrameLocks noChangeAspect="1"/>
            </p:cNvGraphicFramePr>
            <p:nvPr/>
          </p:nvGraphicFramePr>
          <p:xfrm>
            <a:off x="6502400" y="1598613"/>
            <a:ext cx="1374775" cy="723900"/>
          </p:xfrm>
          <a:graphic>
            <a:graphicData uri="http://schemas.openxmlformats.org/presentationml/2006/ole">
              <mc:AlternateContent xmlns:mc="http://schemas.openxmlformats.org/markup-compatibility/2006">
                <mc:Choice xmlns:v="urn:schemas-microsoft-com:vml" Requires="v">
                  <p:oleObj spid="_x0000_s8447" name="Equation" r:id="rId6" imgW="749300" imgH="393700" progId="Equation.3">
                    <p:embed/>
                  </p:oleObj>
                </mc:Choice>
                <mc:Fallback>
                  <p:oleObj name="Equation" r:id="rId6" imgW="749300" imgH="39370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02400" y="1598613"/>
                          <a:ext cx="1374775" cy="7239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0" name="TextBox 69"/>
            <p:cNvSpPr txBox="1"/>
            <p:nvPr/>
          </p:nvSpPr>
          <p:spPr>
            <a:xfrm>
              <a:off x="3891072" y="1044786"/>
              <a:ext cx="4750018" cy="461665"/>
            </a:xfrm>
            <a:prstGeom prst="rect">
              <a:avLst/>
            </a:prstGeom>
            <a:noFill/>
          </p:spPr>
          <p:txBody>
            <a:bodyPr wrap="none" rtlCol="0">
              <a:spAutoFit/>
            </a:bodyPr>
            <a:lstStyle/>
            <a:p>
              <a:pPr>
                <a:buClr>
                  <a:srgbClr val="3366FF"/>
                </a:buClr>
                <a:buFont typeface="Arial"/>
                <a:buChar char="•"/>
              </a:pPr>
              <a:r>
                <a:rPr lang="en-US" dirty="0">
                  <a:solidFill>
                    <a:srgbClr val="000000"/>
                  </a:solidFill>
                  <a:latin typeface="Times New Roman" charset="0"/>
                  <a:ea typeface="ヒラギノ明朝 ProN W3" charset="0"/>
                  <a:cs typeface="ヒラギノ明朝 ProN W3" charset="0"/>
                  <a:sym typeface="Times New Roman" charset="0"/>
                </a:rPr>
                <a:t> For layer </a:t>
              </a:r>
              <a:r>
                <a:rPr lang="en-US" dirty="0" err="1">
                  <a:solidFill>
                    <a:srgbClr val="000000"/>
                  </a:solidFill>
                  <a:latin typeface="Times New Roman" charset="0"/>
                  <a:ea typeface="ヒラギノ明朝 ProN W3" charset="0"/>
                  <a:cs typeface="ヒラギノ明朝 ProN W3" charset="0"/>
                  <a:sym typeface="Times New Roman" charset="0"/>
                </a:rPr>
                <a:t>i</a:t>
              </a:r>
              <a:r>
                <a:rPr lang="en-US" dirty="0">
                  <a:solidFill>
                    <a:srgbClr val="000000"/>
                  </a:solidFill>
                  <a:latin typeface="Times New Roman" charset="0"/>
                  <a:ea typeface="ヒラギノ明朝 ProN W3" charset="0"/>
                  <a:cs typeface="ヒラギノ明朝 ProN W3" charset="0"/>
                  <a:sym typeface="Times New Roman" charset="0"/>
                </a:rPr>
                <a:t>, we need the derivatives:</a:t>
              </a:r>
            </a:p>
          </p:txBody>
        </p:sp>
      </p:grpSp>
      <p:sp>
        <p:nvSpPr>
          <p:cNvPr id="71" name="TextBox 70"/>
          <p:cNvSpPr txBox="1"/>
          <p:nvPr/>
        </p:nvSpPr>
        <p:spPr>
          <a:xfrm>
            <a:off x="5561848" y="2999968"/>
            <a:ext cx="3326552" cy="461665"/>
          </a:xfrm>
          <a:prstGeom prst="rect">
            <a:avLst/>
          </a:prstGeom>
          <a:noFill/>
        </p:spPr>
        <p:txBody>
          <a:bodyPr wrap="none" rtlCol="0">
            <a:spAutoFit/>
          </a:bodyPr>
          <a:lstStyle/>
          <a:p>
            <a:pPr>
              <a:buClr>
                <a:srgbClr val="3366FF"/>
              </a:buClr>
              <a:buFont typeface="Arial"/>
              <a:buChar char="•"/>
            </a:pPr>
            <a:r>
              <a:rPr lang="en-US" dirty="0">
                <a:solidFill>
                  <a:srgbClr val="000000"/>
                </a:solidFill>
                <a:latin typeface="Times New Roman" charset="0"/>
                <a:ea typeface="ヒラギノ明朝 ProN W3" charset="0"/>
                <a:cs typeface="ヒラギノ明朝 ProN W3" charset="0"/>
                <a:sym typeface="Times New Roman" charset="0"/>
              </a:rPr>
              <a:t> We compute the outputs</a:t>
            </a:r>
          </a:p>
        </p:txBody>
      </p:sp>
      <p:grpSp>
        <p:nvGrpSpPr>
          <p:cNvPr id="3" name="Group 89"/>
          <p:cNvGrpSpPr/>
          <p:nvPr/>
        </p:nvGrpSpPr>
        <p:grpSpPr>
          <a:xfrm>
            <a:off x="3550439" y="1866196"/>
            <a:ext cx="4704138" cy="1972469"/>
            <a:chOff x="2026439" y="1866195"/>
            <a:chExt cx="4704138" cy="1972469"/>
          </a:xfrm>
        </p:grpSpPr>
        <p:grpSp>
          <p:nvGrpSpPr>
            <p:cNvPr id="4" name="Group 80"/>
            <p:cNvGrpSpPr/>
            <p:nvPr/>
          </p:nvGrpSpPr>
          <p:grpSpPr>
            <a:xfrm>
              <a:off x="2026439" y="1866195"/>
              <a:ext cx="406815" cy="857338"/>
              <a:chOff x="2026439" y="1866195"/>
              <a:chExt cx="406815" cy="857338"/>
            </a:xfrm>
          </p:grpSpPr>
          <p:cxnSp>
            <p:nvCxnSpPr>
              <p:cNvPr id="59" name="Straight Arrow Connector 58"/>
              <p:cNvCxnSpPr/>
              <p:nvPr/>
            </p:nvCxnSpPr>
            <p:spPr bwMode="auto">
              <a:xfrm rot="5400000" flipH="1" flipV="1">
                <a:off x="1598564" y="2294070"/>
                <a:ext cx="857338" cy="1588"/>
              </a:xfrm>
              <a:prstGeom prst="straightConnector1">
                <a:avLst/>
              </a:prstGeom>
              <a:solidFill>
                <a:srgbClr val="BBE0E3"/>
              </a:solidFill>
              <a:ln w="31750" cap="flat" cmpd="sng" algn="ctr">
                <a:solidFill>
                  <a:srgbClr val="008000"/>
                </a:solidFill>
                <a:prstDash val="solid"/>
                <a:round/>
                <a:headEnd type="none" w="med" len="med"/>
                <a:tailEnd type="arrow" w="med" len="med"/>
              </a:ln>
              <a:effectLst/>
              <a:extLst>
                <a:ext uri="{AF507438-7753-43e0-B8FC-AC1667EBCBE1}">
                  <a14:hiddenEffects xmlns:a14="http://schemas.microsoft.com/office/drawing/2010/main" xmlns="" xmlns:mv="urn:schemas-microsoft-com:mac:vml" xmlns:mc="http://schemas.openxmlformats.org/markup-compatibility/2006">
                    <a:effectLst>
                      <a:outerShdw blurRad="63500" dist="38099" dir="2700000" algn="ctr" rotWithShape="0">
                        <a:schemeClr val="bg2">
                          <a:alpha val="74998"/>
                        </a:schemeClr>
                      </a:outerShdw>
                    </a:effectLst>
                  </a14:hiddenEffects>
                </a:ext>
              </a:extLst>
            </p:spPr>
          </p:cxnSp>
          <p:sp>
            <p:nvSpPr>
              <p:cNvPr id="61" name="Rectangle 60"/>
              <p:cNvSpPr/>
              <p:nvPr/>
            </p:nvSpPr>
            <p:spPr>
              <a:xfrm>
                <a:off x="2037693" y="2248921"/>
                <a:ext cx="395561" cy="461665"/>
              </a:xfrm>
              <a:prstGeom prst="rect">
                <a:avLst/>
              </a:prstGeom>
            </p:spPr>
            <p:txBody>
              <a:bodyPr wrap="none">
                <a:spAutoFit/>
              </a:bodyPr>
              <a:lstStyle/>
              <a:p>
                <a:r>
                  <a:rPr lang="en-US" dirty="0">
                    <a:solidFill>
                      <a:srgbClr val="000000"/>
                    </a:solidFill>
                    <a:latin typeface="Times New Roman" charset="0"/>
                    <a:ea typeface="ヒラギノ明朝 ProN W3" charset="0"/>
                    <a:cs typeface="ヒラギノ明朝 ProN W3" charset="0"/>
                    <a:sym typeface="Times New Roman" charset="0"/>
                  </a:rPr>
                  <a:t>x</a:t>
                </a:r>
                <a:r>
                  <a:rPr lang="en-US" baseline="-25000" dirty="0">
                    <a:solidFill>
                      <a:srgbClr val="000000"/>
                    </a:solidFill>
                    <a:latin typeface="Times New Roman" charset="0"/>
                    <a:ea typeface="ヒラギノ明朝 ProN W3" charset="0"/>
                    <a:cs typeface="ヒラギノ明朝 ProN W3" charset="0"/>
                    <a:sym typeface="Times New Roman" charset="0"/>
                  </a:rPr>
                  <a:t>i</a:t>
                </a:r>
                <a:endParaRPr lang="en-US" dirty="0">
                  <a:solidFill>
                    <a:srgbClr val="000000"/>
                  </a:solidFill>
                  <a:latin typeface="Times New Roman" charset="0"/>
                  <a:ea typeface="ヒラギノ明朝 ProN W3" charset="0"/>
                  <a:cs typeface="ヒラギノ明朝 ProN W3" charset="0"/>
                  <a:sym typeface="Times New Roman" charset="0"/>
                </a:endParaRPr>
              </a:p>
            </p:txBody>
          </p:sp>
        </p:grpSp>
        <p:graphicFrame>
          <p:nvGraphicFramePr>
            <p:cNvPr id="970758" name="Object 6"/>
            <p:cNvGraphicFramePr>
              <a:graphicFrameLocks noChangeAspect="1"/>
            </p:cNvGraphicFramePr>
            <p:nvPr/>
          </p:nvGraphicFramePr>
          <p:xfrm>
            <a:off x="5006552" y="3511639"/>
            <a:ext cx="1724025" cy="327025"/>
          </p:xfrm>
          <a:graphic>
            <a:graphicData uri="http://schemas.openxmlformats.org/presentationml/2006/ole">
              <mc:AlternateContent xmlns:mc="http://schemas.openxmlformats.org/markup-compatibility/2006">
                <mc:Choice xmlns:v="urn:schemas-microsoft-com:vml" Requires="v">
                  <p:oleObj spid="_x0000_s8448" name="Equation" r:id="rId8" imgW="939800" imgH="177800" progId="Equation.3">
                    <p:embed/>
                  </p:oleObj>
                </mc:Choice>
                <mc:Fallback>
                  <p:oleObj name="Equation" r:id="rId8" imgW="939800" imgH="177800"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006552" y="3511639"/>
                          <a:ext cx="1724025" cy="3270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pSp>
        <p:nvGrpSpPr>
          <p:cNvPr id="5" name="Group 90"/>
          <p:cNvGrpSpPr/>
          <p:nvPr/>
        </p:nvGrpSpPr>
        <p:grpSpPr>
          <a:xfrm>
            <a:off x="4720631" y="3248967"/>
            <a:ext cx="4406451" cy="1457116"/>
            <a:chOff x="3196630" y="3248967"/>
            <a:chExt cx="4406451" cy="1457116"/>
          </a:xfrm>
        </p:grpSpPr>
        <p:grpSp>
          <p:nvGrpSpPr>
            <p:cNvPr id="6" name="Group 81"/>
            <p:cNvGrpSpPr/>
            <p:nvPr/>
          </p:nvGrpSpPr>
          <p:grpSpPr>
            <a:xfrm>
              <a:off x="3196630" y="3248967"/>
              <a:ext cx="639279" cy="899627"/>
              <a:chOff x="3196630" y="3248967"/>
              <a:chExt cx="639279" cy="899627"/>
            </a:xfrm>
          </p:grpSpPr>
          <p:cxnSp>
            <p:nvCxnSpPr>
              <p:cNvPr id="68" name="Straight Arrow Connector 67"/>
              <p:cNvCxnSpPr/>
              <p:nvPr/>
            </p:nvCxnSpPr>
            <p:spPr bwMode="auto">
              <a:xfrm rot="5400000">
                <a:off x="2747610" y="3697987"/>
                <a:ext cx="899627" cy="1588"/>
              </a:xfrm>
              <a:prstGeom prst="straightConnector1">
                <a:avLst/>
              </a:prstGeom>
              <a:solidFill>
                <a:srgbClr val="C6E6E9"/>
              </a:solidFill>
              <a:ln w="31750" cap="flat" cmpd="sng" algn="ctr">
                <a:solidFill>
                  <a:srgbClr val="FF0000"/>
                </a:solidFill>
                <a:prstDash val="solid"/>
                <a:round/>
                <a:headEnd type="none" w="med" len="med"/>
                <a:tailEnd type="arrow" w="med" len="med"/>
              </a:ln>
              <a:effectLst/>
            </p:spPr>
          </p:cxnSp>
          <p:graphicFrame>
            <p:nvGraphicFramePr>
              <p:cNvPr id="69" name="Object 68"/>
              <p:cNvGraphicFramePr>
                <a:graphicFrameLocks noChangeAspect="1"/>
              </p:cNvGraphicFramePr>
              <p:nvPr/>
            </p:nvGraphicFramePr>
            <p:xfrm>
              <a:off x="3229484" y="3357564"/>
              <a:ext cx="606425" cy="723900"/>
            </p:xfrm>
            <a:graphic>
              <a:graphicData uri="http://schemas.openxmlformats.org/presentationml/2006/ole">
                <mc:AlternateContent xmlns:mc="http://schemas.openxmlformats.org/markup-compatibility/2006">
                  <mc:Choice xmlns:v="urn:schemas-microsoft-com:vml" Requires="v">
                    <p:oleObj spid="_x0000_s8449" name="Equation" r:id="rId10" imgW="330200" imgH="393700" progId="Equation.3">
                      <p:embed/>
                    </p:oleObj>
                  </mc:Choice>
                  <mc:Fallback>
                    <p:oleObj name="Equation" r:id="rId10" imgW="330200" imgH="393700" progId="Equation.3">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229484" y="3357564"/>
                            <a:ext cx="606425" cy="7239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aphicFrame>
          <p:nvGraphicFramePr>
            <p:cNvPr id="970760" name="Object 8"/>
            <p:cNvGraphicFramePr>
              <a:graphicFrameLocks noChangeAspect="1"/>
            </p:cNvGraphicFramePr>
            <p:nvPr/>
          </p:nvGraphicFramePr>
          <p:xfrm>
            <a:off x="4874168" y="3982183"/>
            <a:ext cx="2728913" cy="723900"/>
          </p:xfrm>
          <a:graphic>
            <a:graphicData uri="http://schemas.openxmlformats.org/presentationml/2006/ole">
              <mc:AlternateContent xmlns:mc="http://schemas.openxmlformats.org/markup-compatibility/2006">
                <mc:Choice xmlns:v="urn:schemas-microsoft-com:vml" Requires="v">
                  <p:oleObj spid="_x0000_s8450" name="Equation" r:id="rId12" imgW="1485900" imgH="393700" progId="Equation.3">
                    <p:embed/>
                  </p:oleObj>
                </mc:Choice>
                <mc:Fallback>
                  <p:oleObj name="Equation" r:id="rId12" imgW="1485900" imgH="393700" progId="Equation.3">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874168" y="3982183"/>
                          <a:ext cx="2728913" cy="7239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pSp>
        <p:nvGrpSpPr>
          <p:cNvPr id="7" name="Group 93"/>
          <p:cNvGrpSpPr/>
          <p:nvPr/>
        </p:nvGrpSpPr>
        <p:grpSpPr>
          <a:xfrm>
            <a:off x="5618662" y="4763964"/>
            <a:ext cx="4121641" cy="1252901"/>
            <a:chOff x="4094661" y="4763963"/>
            <a:chExt cx="4121641" cy="1252901"/>
          </a:xfrm>
        </p:grpSpPr>
        <p:sp>
          <p:nvSpPr>
            <p:cNvPr id="72" name="TextBox 71"/>
            <p:cNvSpPr txBox="1"/>
            <p:nvPr/>
          </p:nvSpPr>
          <p:spPr>
            <a:xfrm>
              <a:off x="4094661" y="4763963"/>
              <a:ext cx="4121641" cy="461665"/>
            </a:xfrm>
            <a:prstGeom prst="rect">
              <a:avLst/>
            </a:prstGeom>
            <a:noFill/>
          </p:spPr>
          <p:txBody>
            <a:bodyPr wrap="none" rtlCol="0">
              <a:spAutoFit/>
            </a:bodyPr>
            <a:lstStyle/>
            <a:p>
              <a:pPr>
                <a:buClr>
                  <a:srgbClr val="3366FF"/>
                </a:buClr>
                <a:buFont typeface="Arial"/>
                <a:buChar char="•"/>
              </a:pPr>
              <a:r>
                <a:rPr lang="en-US" dirty="0">
                  <a:solidFill>
                    <a:srgbClr val="000000"/>
                  </a:solidFill>
                  <a:latin typeface="Times New Roman" charset="0"/>
                  <a:ea typeface="ヒラギノ明朝 ProN W3" charset="0"/>
                  <a:cs typeface="ヒラギノ明朝 ProN W3" charset="0"/>
                  <a:sym typeface="Times New Roman" charset="0"/>
                </a:rPr>
                <a:t> The weight update equation is:</a:t>
              </a:r>
            </a:p>
          </p:txBody>
        </p:sp>
        <p:graphicFrame>
          <p:nvGraphicFramePr>
            <p:cNvPr id="970761" name="Object 9"/>
            <p:cNvGraphicFramePr>
              <a:graphicFrameLocks noChangeAspect="1"/>
            </p:cNvGraphicFramePr>
            <p:nvPr/>
          </p:nvGraphicFramePr>
          <p:xfrm>
            <a:off x="4799013" y="5292964"/>
            <a:ext cx="2635250" cy="723900"/>
          </p:xfrm>
          <a:graphic>
            <a:graphicData uri="http://schemas.openxmlformats.org/presentationml/2006/ole">
              <mc:AlternateContent xmlns:mc="http://schemas.openxmlformats.org/markup-compatibility/2006">
                <mc:Choice xmlns:v="urn:schemas-microsoft-com:vml" Requires="v">
                  <p:oleObj spid="_x0000_s8451" name="Equation" r:id="rId14" imgW="1435100" imgH="393700" progId="Equation.3">
                    <p:embed/>
                  </p:oleObj>
                </mc:Choice>
                <mc:Fallback>
                  <p:oleObj name="Equation" r:id="rId14" imgW="1435100" imgH="393700" progId="Equation.3">
                    <p:embed/>
                    <p:pic>
                      <p:nvPicPr>
                        <p:cNvPr id="0" name=""/>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799013" y="5292964"/>
                          <a:ext cx="2635250" cy="7239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75" name="Title 74"/>
          <p:cNvSpPr>
            <a:spLocks noGrp="1"/>
          </p:cNvSpPr>
          <p:nvPr>
            <p:ph type="title"/>
          </p:nvPr>
        </p:nvSpPr>
        <p:spPr>
          <a:xfrm>
            <a:off x="381000" y="228600"/>
            <a:ext cx="4495800" cy="1143000"/>
          </a:xfrm>
        </p:spPr>
        <p:txBody>
          <a:bodyPr/>
          <a:lstStyle/>
          <a:p>
            <a:r>
              <a:rPr lang="en-US" dirty="0" err="1"/>
              <a:t>Backpropagation</a:t>
            </a:r>
            <a:r>
              <a:rPr lang="en-US"/>
              <a:t>: </a:t>
            </a:r>
            <a:br>
              <a:rPr lang="en-US"/>
            </a:br>
            <a:r>
              <a:rPr lang="en-US"/>
              <a:t>layer </a:t>
            </a:r>
            <a:r>
              <a:rPr lang="en-US" dirty="0" err="1"/>
              <a:t>i</a:t>
            </a:r>
            <a:endParaRPr lang="en-US" dirty="0"/>
          </a:p>
        </p:txBody>
      </p:sp>
      <p:grpSp>
        <p:nvGrpSpPr>
          <p:cNvPr id="8" name="Group 92"/>
          <p:cNvGrpSpPr/>
          <p:nvPr/>
        </p:nvGrpSpPr>
        <p:grpSpPr>
          <a:xfrm>
            <a:off x="6353175" y="6056267"/>
            <a:ext cx="5457825" cy="723900"/>
            <a:chOff x="4829175" y="6056267"/>
            <a:chExt cx="5457825" cy="723900"/>
          </a:xfrm>
        </p:grpSpPr>
        <p:graphicFrame>
          <p:nvGraphicFramePr>
            <p:cNvPr id="970762" name="Object 10"/>
            <p:cNvGraphicFramePr>
              <a:graphicFrameLocks noChangeAspect="1"/>
            </p:cNvGraphicFramePr>
            <p:nvPr/>
          </p:nvGraphicFramePr>
          <p:xfrm>
            <a:off x="4829175" y="6056267"/>
            <a:ext cx="2166938" cy="723900"/>
          </p:xfrm>
          <a:graphic>
            <a:graphicData uri="http://schemas.openxmlformats.org/presentationml/2006/ole">
              <mc:AlternateContent xmlns:mc="http://schemas.openxmlformats.org/markup-compatibility/2006">
                <mc:Choice xmlns:v="urn:schemas-microsoft-com:vml" Requires="v">
                  <p:oleObj spid="_x0000_s8452" name="Equation" r:id="rId16" imgW="1181100" imgH="393700" progId="Equation.3">
                    <p:embed/>
                  </p:oleObj>
                </mc:Choice>
                <mc:Fallback>
                  <p:oleObj name="Equation" r:id="rId16" imgW="1181100" imgH="393700" progId="Equation.3">
                    <p:embed/>
                    <p:pic>
                      <p:nvPicPr>
                        <p:cNvPr id="0" name=""/>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4829175" y="6056267"/>
                          <a:ext cx="2166938" cy="7239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7" name="TextBox 76"/>
            <p:cNvSpPr txBox="1"/>
            <p:nvPr/>
          </p:nvSpPr>
          <p:spPr>
            <a:xfrm>
              <a:off x="7260532" y="6088725"/>
              <a:ext cx="3026468" cy="646331"/>
            </a:xfrm>
            <a:prstGeom prst="rect">
              <a:avLst/>
            </a:prstGeom>
            <a:noFill/>
          </p:spPr>
          <p:txBody>
            <a:bodyPr wrap="square" rtlCol="0">
              <a:spAutoFit/>
            </a:bodyPr>
            <a:lstStyle/>
            <a:p>
              <a:r>
                <a:rPr lang="en-US" sz="1800" dirty="0">
                  <a:solidFill>
                    <a:srgbClr val="000000"/>
                  </a:solidFill>
                  <a:latin typeface="Times New Roman" charset="0"/>
                  <a:ea typeface="ヒラギノ明朝 ProN W3" charset="0"/>
                  <a:cs typeface="ヒラギノ明朝 ProN W3" charset="0"/>
                  <a:sym typeface="Times New Roman" charset="0"/>
                </a:rPr>
                <a:t>(sum </a:t>
              </a:r>
              <a:r>
                <a:rPr lang="en-US" sz="1800">
                  <a:solidFill>
                    <a:srgbClr val="000000"/>
                  </a:solidFill>
                  <a:latin typeface="Times New Roman" charset="0"/>
                  <a:ea typeface="ヒラギノ明朝 ProN W3" charset="0"/>
                  <a:cs typeface="ヒラギノ明朝 ProN W3" charset="0"/>
                  <a:sym typeface="Times New Roman" charset="0"/>
                </a:rPr>
                <a:t>over all training examples to </a:t>
              </a:r>
              <a:r>
                <a:rPr lang="en-US" sz="1800" dirty="0">
                  <a:solidFill>
                    <a:srgbClr val="000000"/>
                  </a:solidFill>
                  <a:latin typeface="Times New Roman" charset="0"/>
                  <a:ea typeface="ヒラギノ明朝 ProN W3" charset="0"/>
                  <a:cs typeface="ヒラギノ明朝 ProN W3" charset="0"/>
                  <a:sym typeface="Times New Roman" charset="0"/>
                </a:rPr>
                <a:t>get E)</a:t>
              </a:r>
            </a:p>
          </p:txBody>
        </p:sp>
      </p:grpSp>
      <p:grpSp>
        <p:nvGrpSpPr>
          <p:cNvPr id="9" name="Group 91"/>
          <p:cNvGrpSpPr/>
          <p:nvPr/>
        </p:nvGrpSpPr>
        <p:grpSpPr>
          <a:xfrm>
            <a:off x="2859512" y="4682937"/>
            <a:ext cx="2673773" cy="835725"/>
            <a:chOff x="1335511" y="4682936"/>
            <a:chExt cx="2673773" cy="835725"/>
          </a:xfrm>
        </p:grpSpPr>
        <p:sp>
          <p:nvSpPr>
            <p:cNvPr id="78" name="TextBox 77"/>
            <p:cNvSpPr txBox="1"/>
            <p:nvPr/>
          </p:nvSpPr>
          <p:spPr>
            <a:xfrm>
              <a:off x="1335511" y="4687664"/>
              <a:ext cx="1227469" cy="830997"/>
            </a:xfrm>
            <a:prstGeom prst="rect">
              <a:avLst/>
            </a:prstGeom>
            <a:noFill/>
          </p:spPr>
          <p:txBody>
            <a:bodyPr wrap="none" rtlCol="0">
              <a:spAutoFit/>
            </a:bodyPr>
            <a:lstStyle/>
            <a:p>
              <a:pPr algn="ctr"/>
              <a:r>
                <a:rPr lang="en-US" dirty="0">
                  <a:solidFill>
                    <a:srgbClr val="008000"/>
                  </a:solidFill>
                  <a:latin typeface="Times New Roman" charset="0"/>
                  <a:ea typeface="ヒラギノ明朝 ProN W3" charset="0"/>
                  <a:cs typeface="ヒラギノ明朝 ProN W3" charset="0"/>
                  <a:sym typeface="Times New Roman" charset="0"/>
                </a:rPr>
                <a:t>Forward</a:t>
              </a:r>
              <a:br>
                <a:rPr lang="en-US" dirty="0">
                  <a:solidFill>
                    <a:srgbClr val="008000"/>
                  </a:solidFill>
                  <a:latin typeface="Times New Roman" charset="0"/>
                  <a:ea typeface="ヒラギノ明朝 ProN W3" charset="0"/>
                  <a:cs typeface="ヒラギノ明朝 ProN W3" charset="0"/>
                  <a:sym typeface="Times New Roman" charset="0"/>
                </a:rPr>
              </a:br>
              <a:r>
                <a:rPr lang="en-US" dirty="0">
                  <a:solidFill>
                    <a:srgbClr val="008000"/>
                  </a:solidFill>
                  <a:latin typeface="Times New Roman" charset="0"/>
                  <a:ea typeface="ヒラギノ明朝 ProN W3" charset="0"/>
                  <a:cs typeface="ヒラギノ明朝 ProN W3" charset="0"/>
                  <a:sym typeface="Times New Roman" charset="0"/>
                </a:rPr>
                <a:t>pass</a:t>
              </a:r>
            </a:p>
          </p:txBody>
        </p:sp>
        <p:sp>
          <p:nvSpPr>
            <p:cNvPr id="79" name="TextBox 78"/>
            <p:cNvSpPr txBox="1"/>
            <p:nvPr/>
          </p:nvSpPr>
          <p:spPr>
            <a:xfrm>
              <a:off x="2576981" y="4682936"/>
              <a:ext cx="1432303" cy="830997"/>
            </a:xfrm>
            <a:prstGeom prst="rect">
              <a:avLst/>
            </a:prstGeom>
            <a:noFill/>
          </p:spPr>
          <p:txBody>
            <a:bodyPr wrap="none" rtlCol="0">
              <a:spAutoFit/>
            </a:bodyPr>
            <a:lstStyle/>
            <a:p>
              <a:pPr algn="ctr"/>
              <a:r>
                <a:rPr lang="en-US" dirty="0">
                  <a:solidFill>
                    <a:srgbClr val="FF0000"/>
                  </a:solidFill>
                  <a:latin typeface="Times New Roman" charset="0"/>
                  <a:ea typeface="ヒラギノ明朝 ProN W3" charset="0"/>
                  <a:cs typeface="ヒラギノ明朝 ProN W3" charset="0"/>
                  <a:sym typeface="Times New Roman" charset="0"/>
                </a:rPr>
                <a:t>Backward</a:t>
              </a:r>
              <a:br>
                <a:rPr lang="en-US" dirty="0">
                  <a:solidFill>
                    <a:srgbClr val="FF0000"/>
                  </a:solidFill>
                  <a:latin typeface="Times New Roman" charset="0"/>
                  <a:ea typeface="ヒラギノ明朝 ProN W3" charset="0"/>
                  <a:cs typeface="ヒラギノ明朝 ProN W3" charset="0"/>
                  <a:sym typeface="Times New Roman" charset="0"/>
                </a:rPr>
              </a:br>
              <a:r>
                <a:rPr lang="en-US" dirty="0">
                  <a:solidFill>
                    <a:srgbClr val="FF0000"/>
                  </a:solidFill>
                  <a:latin typeface="Times New Roman" charset="0"/>
                  <a:ea typeface="ヒラギノ明朝 ProN W3" charset="0"/>
                  <a:cs typeface="ヒラギノ明朝 ProN W3" charset="0"/>
                  <a:sym typeface="Times New Roman" charset="0"/>
                </a:rPr>
                <a:t>pass</a:t>
              </a:r>
            </a:p>
          </p:txBody>
        </p:sp>
      </p:grpSp>
      <p:sp>
        <p:nvSpPr>
          <p:cNvPr id="85" name="TextBox 84"/>
          <p:cNvSpPr txBox="1"/>
          <p:nvPr/>
        </p:nvSpPr>
        <p:spPr>
          <a:xfrm>
            <a:off x="5471224" y="729973"/>
            <a:ext cx="5211683" cy="461665"/>
          </a:xfrm>
          <a:prstGeom prst="rect">
            <a:avLst/>
          </a:prstGeom>
          <a:noFill/>
        </p:spPr>
        <p:txBody>
          <a:bodyPr wrap="none" rtlCol="0">
            <a:spAutoFit/>
          </a:bodyPr>
          <a:lstStyle/>
          <a:p>
            <a:pPr>
              <a:buClr>
                <a:srgbClr val="3366FF"/>
              </a:buClr>
              <a:buFont typeface="Arial"/>
              <a:buChar char="•"/>
            </a:pPr>
            <a:r>
              <a:rPr lang="en-US" dirty="0">
                <a:solidFill>
                  <a:srgbClr val="000000"/>
                </a:solidFill>
                <a:latin typeface="Times New Roman" charset="0"/>
                <a:ea typeface="ヒラギノ明朝 ProN W3" charset="0"/>
                <a:cs typeface="ヒラギノ明朝 ProN W3" charset="0"/>
                <a:sym typeface="Times New Roman" charset="0"/>
              </a:rPr>
              <a:t> Layer </a:t>
            </a:r>
            <a:r>
              <a:rPr lang="en-US" dirty="0" err="1">
                <a:solidFill>
                  <a:srgbClr val="000000"/>
                </a:solidFill>
                <a:latin typeface="Times New Roman" charset="0"/>
                <a:ea typeface="ヒラギノ明朝 ProN W3" charset="0"/>
                <a:cs typeface="ヒラギノ明朝 ProN W3" charset="0"/>
                <a:sym typeface="Times New Roman" charset="0"/>
              </a:rPr>
              <a:t>i</a:t>
            </a:r>
            <a:r>
              <a:rPr lang="en-US" dirty="0">
                <a:solidFill>
                  <a:srgbClr val="000000"/>
                </a:solidFill>
                <a:latin typeface="Times New Roman" charset="0"/>
                <a:ea typeface="ヒラギノ明朝 ProN W3" charset="0"/>
                <a:cs typeface="ヒラギノ明朝 ProN W3" charset="0"/>
                <a:sym typeface="Times New Roman" charset="0"/>
              </a:rPr>
              <a:t> has two inputs (during training)</a:t>
            </a:r>
          </a:p>
        </p:txBody>
      </p:sp>
      <p:grpSp>
        <p:nvGrpSpPr>
          <p:cNvPr id="10" name="Group 88"/>
          <p:cNvGrpSpPr/>
          <p:nvPr/>
        </p:nvGrpSpPr>
        <p:grpSpPr>
          <a:xfrm>
            <a:off x="4740197" y="1171854"/>
            <a:ext cx="3292947" cy="1580739"/>
            <a:chOff x="3216196" y="1171853"/>
            <a:chExt cx="3292947" cy="1580739"/>
          </a:xfrm>
        </p:grpSpPr>
        <p:grpSp>
          <p:nvGrpSpPr>
            <p:cNvPr id="11" name="Group 82"/>
            <p:cNvGrpSpPr/>
            <p:nvPr/>
          </p:nvGrpSpPr>
          <p:grpSpPr>
            <a:xfrm>
              <a:off x="3216196" y="1852965"/>
              <a:ext cx="463780" cy="899627"/>
              <a:chOff x="3216196" y="1852965"/>
              <a:chExt cx="463780" cy="899627"/>
            </a:xfrm>
          </p:grpSpPr>
          <p:cxnSp>
            <p:nvCxnSpPr>
              <p:cNvPr id="66" name="Straight Arrow Connector 65"/>
              <p:cNvCxnSpPr/>
              <p:nvPr/>
            </p:nvCxnSpPr>
            <p:spPr bwMode="auto">
              <a:xfrm rot="5400000">
                <a:off x="2767176" y="2301985"/>
                <a:ext cx="899627" cy="1588"/>
              </a:xfrm>
              <a:prstGeom prst="straightConnector1">
                <a:avLst/>
              </a:prstGeom>
              <a:solidFill>
                <a:srgbClr val="C6E6E9"/>
              </a:solidFill>
              <a:ln w="31750" cap="flat" cmpd="sng" algn="ctr">
                <a:solidFill>
                  <a:srgbClr val="FF0000"/>
                </a:solidFill>
                <a:prstDash val="solid"/>
                <a:round/>
                <a:headEnd type="none" w="med" len="med"/>
                <a:tailEnd type="arrow" w="med" len="med"/>
              </a:ln>
              <a:effectLst/>
            </p:spPr>
          </p:cxnSp>
          <p:graphicFrame>
            <p:nvGraphicFramePr>
              <p:cNvPr id="67" name="Object 66"/>
              <p:cNvGraphicFramePr>
                <a:graphicFrameLocks noChangeAspect="1"/>
              </p:cNvGraphicFramePr>
              <p:nvPr/>
            </p:nvGraphicFramePr>
            <p:xfrm>
              <a:off x="3236888" y="1975317"/>
              <a:ext cx="443088" cy="722933"/>
            </p:xfrm>
            <a:graphic>
              <a:graphicData uri="http://schemas.openxmlformats.org/presentationml/2006/ole">
                <mc:AlternateContent xmlns:mc="http://schemas.openxmlformats.org/markup-compatibility/2006">
                  <mc:Choice xmlns:v="urn:schemas-microsoft-com:vml" Requires="v">
                    <p:oleObj spid="_x0000_s8453" name="Equation" r:id="rId18" imgW="241300" imgH="393700" progId="Equation.3">
                      <p:embed/>
                    </p:oleObj>
                  </mc:Choice>
                  <mc:Fallback>
                    <p:oleObj name="Equation" r:id="rId18" imgW="241300" imgH="393700" progId="Equation.3">
                      <p:embed/>
                      <p:pic>
                        <p:nvPicPr>
                          <p:cNvPr id="0" name=""/>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3236888" y="1975317"/>
                            <a:ext cx="443088" cy="72293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aphicFrame>
          <p:nvGraphicFramePr>
            <p:cNvPr id="86" name="Object 85"/>
            <p:cNvGraphicFramePr>
              <a:graphicFrameLocks noChangeAspect="1"/>
            </p:cNvGraphicFramePr>
            <p:nvPr/>
          </p:nvGraphicFramePr>
          <p:xfrm>
            <a:off x="6066055" y="1171853"/>
            <a:ext cx="443088" cy="722933"/>
          </p:xfrm>
          <a:graphic>
            <a:graphicData uri="http://schemas.openxmlformats.org/presentationml/2006/ole">
              <mc:AlternateContent xmlns:mc="http://schemas.openxmlformats.org/markup-compatibility/2006">
                <mc:Choice xmlns:v="urn:schemas-microsoft-com:vml" Requires="v">
                  <p:oleObj spid="_x0000_s8454" name="Equation" r:id="rId20" imgW="241300" imgH="393700" progId="Equation.3">
                    <p:embed/>
                  </p:oleObj>
                </mc:Choice>
                <mc:Fallback>
                  <p:oleObj name="Equation" r:id="rId20" imgW="241300" imgH="393700" progId="Equation.3">
                    <p:embed/>
                    <p:pic>
                      <p:nvPicPr>
                        <p:cNvPr id="0" name=""/>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6066055" y="1171853"/>
                          <a:ext cx="443088" cy="72293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pSp>
        <p:nvGrpSpPr>
          <p:cNvPr id="12" name="Group 87"/>
          <p:cNvGrpSpPr/>
          <p:nvPr/>
        </p:nvGrpSpPr>
        <p:grpSpPr>
          <a:xfrm>
            <a:off x="3564478" y="1148761"/>
            <a:ext cx="3638787" cy="2979731"/>
            <a:chOff x="2040477" y="1148760"/>
            <a:chExt cx="3638787" cy="2979731"/>
          </a:xfrm>
        </p:grpSpPr>
        <p:grpSp>
          <p:nvGrpSpPr>
            <p:cNvPr id="13" name="Group 83"/>
            <p:cNvGrpSpPr/>
            <p:nvPr/>
          </p:nvGrpSpPr>
          <p:grpSpPr>
            <a:xfrm>
              <a:off x="2040477" y="3117593"/>
              <a:ext cx="573942" cy="1010898"/>
              <a:chOff x="2040477" y="3117593"/>
              <a:chExt cx="573942" cy="1010898"/>
            </a:xfrm>
          </p:grpSpPr>
          <p:cxnSp>
            <p:nvCxnSpPr>
              <p:cNvPr id="58" name="Straight Arrow Connector 57"/>
              <p:cNvCxnSpPr/>
              <p:nvPr/>
            </p:nvCxnSpPr>
            <p:spPr bwMode="auto">
              <a:xfrm rot="5400000" flipH="1" flipV="1">
                <a:off x="1596914" y="3683340"/>
                <a:ext cx="888714" cy="1588"/>
              </a:xfrm>
              <a:prstGeom prst="straightConnector1">
                <a:avLst/>
              </a:prstGeom>
              <a:solidFill>
                <a:srgbClr val="BBE0E3"/>
              </a:solidFill>
              <a:ln w="31750" cap="flat" cmpd="sng" algn="ctr">
                <a:solidFill>
                  <a:srgbClr val="008000"/>
                </a:solidFill>
                <a:prstDash val="solid"/>
                <a:round/>
                <a:headEnd type="none" w="med" len="med"/>
                <a:tailEnd type="arrow" w="med" len="med"/>
              </a:ln>
              <a:effectLst/>
              <a:extLst>
                <a:ext uri="{AF507438-7753-43e0-B8FC-AC1667EBCBE1}">
                  <a14:hiddenEffects xmlns:a14="http://schemas.microsoft.com/office/drawing/2010/main" xmlns="" xmlns:mv="urn:schemas-microsoft-com:mac:vml" xmlns:mc="http://schemas.openxmlformats.org/markup-compatibility/2006">
                    <a:effectLst>
                      <a:outerShdw blurRad="63500" dist="38099" dir="2700000" algn="ctr" rotWithShape="0">
                        <a:schemeClr val="bg2">
                          <a:alpha val="74998"/>
                        </a:schemeClr>
                      </a:outerShdw>
                    </a:effectLst>
                  </a14:hiddenEffects>
                </a:ext>
              </a:extLst>
            </p:spPr>
          </p:cxnSp>
          <p:sp>
            <p:nvSpPr>
              <p:cNvPr id="60" name="Rectangle 59"/>
              <p:cNvSpPr/>
              <p:nvPr/>
            </p:nvSpPr>
            <p:spPr>
              <a:xfrm>
                <a:off x="2047938" y="3117593"/>
                <a:ext cx="566481" cy="461665"/>
              </a:xfrm>
              <a:prstGeom prst="rect">
                <a:avLst/>
              </a:prstGeom>
            </p:spPr>
            <p:txBody>
              <a:bodyPr wrap="none">
                <a:spAutoFit/>
              </a:bodyPr>
              <a:lstStyle/>
              <a:p>
                <a:r>
                  <a:rPr lang="en-US" dirty="0">
                    <a:solidFill>
                      <a:srgbClr val="000000"/>
                    </a:solidFill>
                    <a:latin typeface="Times New Roman" charset="0"/>
                    <a:ea typeface="ヒラギノ明朝 ProN W3" charset="0"/>
                    <a:cs typeface="ヒラギノ明朝 ProN W3" charset="0"/>
                    <a:sym typeface="Times New Roman" charset="0"/>
                  </a:rPr>
                  <a:t>x</a:t>
                </a:r>
                <a:r>
                  <a:rPr lang="en-US" baseline="-25000" dirty="0">
                    <a:solidFill>
                      <a:srgbClr val="000000"/>
                    </a:solidFill>
                    <a:latin typeface="Times New Roman" charset="0"/>
                    <a:ea typeface="ヒラギノ明朝 ProN W3" charset="0"/>
                    <a:cs typeface="ヒラギノ明朝 ProN W3" charset="0"/>
                    <a:sym typeface="Times New Roman" charset="0"/>
                  </a:rPr>
                  <a:t>i-1</a:t>
                </a:r>
                <a:endParaRPr lang="en-US" dirty="0">
                  <a:solidFill>
                    <a:srgbClr val="000000"/>
                  </a:solidFill>
                  <a:latin typeface="Times New Roman" charset="0"/>
                  <a:ea typeface="ヒラギノ明朝 ProN W3" charset="0"/>
                  <a:cs typeface="ヒラギノ明朝 ProN W3" charset="0"/>
                  <a:sym typeface="Times New Roman" charset="0"/>
                </a:endParaRPr>
              </a:p>
            </p:txBody>
          </p:sp>
        </p:grpSp>
        <p:sp>
          <p:nvSpPr>
            <p:cNvPr id="87" name="Rectangle 86"/>
            <p:cNvSpPr/>
            <p:nvPr/>
          </p:nvSpPr>
          <p:spPr>
            <a:xfrm>
              <a:off x="5112783" y="1148760"/>
              <a:ext cx="566481" cy="461665"/>
            </a:xfrm>
            <a:prstGeom prst="rect">
              <a:avLst/>
            </a:prstGeom>
          </p:spPr>
          <p:txBody>
            <a:bodyPr wrap="none">
              <a:spAutoFit/>
            </a:bodyPr>
            <a:lstStyle/>
            <a:p>
              <a:r>
                <a:rPr lang="en-US" dirty="0">
                  <a:solidFill>
                    <a:srgbClr val="000000"/>
                  </a:solidFill>
                  <a:latin typeface="Times New Roman" charset="0"/>
                  <a:ea typeface="ヒラギノ明朝 ProN W3" charset="0"/>
                  <a:cs typeface="ヒラギノ明朝 ProN W3" charset="0"/>
                  <a:sym typeface="Times New Roman" charset="0"/>
                </a:rPr>
                <a:t>x</a:t>
              </a:r>
              <a:r>
                <a:rPr lang="en-US" baseline="-25000" dirty="0">
                  <a:solidFill>
                    <a:srgbClr val="000000"/>
                  </a:solidFill>
                  <a:latin typeface="Times New Roman" charset="0"/>
                  <a:ea typeface="ヒラギノ明朝 ProN W3" charset="0"/>
                  <a:cs typeface="ヒラギノ明朝 ProN W3" charset="0"/>
                  <a:sym typeface="Times New Roman" charset="0"/>
                </a:rPr>
                <a:t>i-1</a:t>
              </a:r>
              <a:endParaRPr lang="en-US" dirty="0">
                <a:solidFill>
                  <a:srgbClr val="000000"/>
                </a:solidFill>
                <a:latin typeface="Times New Roman" charset="0"/>
                <a:ea typeface="ヒラギノ明朝 ProN W3" charset="0"/>
                <a:cs typeface="ヒラギノ明朝 ProN W3" charset="0"/>
                <a:sym typeface="Times New Roman" charset="0"/>
              </a:endParaRPr>
            </a:p>
          </p:txBody>
        </p:sp>
      </p:grpSp>
    </p:spTree>
    <p:extLst>
      <p:ext uri="{BB962C8B-B14F-4D97-AF65-F5344CB8AC3E}">
        <p14:creationId xmlns:p14="http://schemas.microsoft.com/office/powerpoint/2010/main" val="2839496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0"/>
      <p:bldP spid="85"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Title 68"/>
          <p:cNvSpPr>
            <a:spLocks noGrp="1"/>
          </p:cNvSpPr>
          <p:nvPr>
            <p:ph type="title"/>
          </p:nvPr>
        </p:nvSpPr>
        <p:spPr>
          <a:xfrm>
            <a:off x="457201" y="1"/>
            <a:ext cx="8444138" cy="720172"/>
          </a:xfrm>
        </p:spPr>
        <p:txBody>
          <a:bodyPr/>
          <a:lstStyle/>
          <a:p>
            <a:r>
              <a:rPr lang="en-US" dirty="0" err="1"/>
              <a:t>Backpropagation</a:t>
            </a:r>
            <a:r>
              <a:rPr lang="en-US" dirty="0"/>
              <a:t>: summary</a:t>
            </a:r>
          </a:p>
        </p:txBody>
      </p:sp>
      <p:sp>
        <p:nvSpPr>
          <p:cNvPr id="70" name="Content Placeholder 69"/>
          <p:cNvSpPr>
            <a:spLocks noGrp="1"/>
          </p:cNvSpPr>
          <p:nvPr>
            <p:ph idx="1"/>
          </p:nvPr>
        </p:nvSpPr>
        <p:spPr>
          <a:xfrm>
            <a:off x="457200" y="824924"/>
            <a:ext cx="5562600" cy="6033076"/>
          </a:xfrm>
        </p:spPr>
        <p:txBody>
          <a:bodyPr/>
          <a:lstStyle/>
          <a:p>
            <a:r>
              <a:rPr lang="en-US" sz="2400" dirty="0"/>
              <a:t>Forward pass: for each training example. Compute the outputs for all layers</a:t>
            </a:r>
          </a:p>
          <a:p>
            <a:endParaRPr lang="en-US" sz="2400" dirty="0"/>
          </a:p>
          <a:p>
            <a:endParaRPr lang="en-US" sz="2400"/>
          </a:p>
          <a:p>
            <a:r>
              <a:rPr lang="en-US" sz="2400"/>
              <a:t>Backwards </a:t>
            </a:r>
            <a:r>
              <a:rPr lang="en-US" sz="2400" dirty="0"/>
              <a:t>pass: compute cost derivatives iteratively from top to bottom:</a:t>
            </a:r>
          </a:p>
          <a:p>
            <a:endParaRPr lang="en-US" sz="2400" dirty="0"/>
          </a:p>
          <a:p>
            <a:endParaRPr lang="en-US" sz="2400" dirty="0"/>
          </a:p>
          <a:p>
            <a:endParaRPr lang="en-US" sz="2400" dirty="0"/>
          </a:p>
          <a:p>
            <a:r>
              <a:rPr lang="en-US" sz="2400" dirty="0"/>
              <a:t>Compute gradients and </a:t>
            </a:r>
            <a:r>
              <a:rPr lang="en-US" sz="2400"/>
              <a:t>update weights</a:t>
            </a:r>
            <a:endParaRPr lang="en-US" sz="2400" dirty="0"/>
          </a:p>
        </p:txBody>
      </p:sp>
      <p:graphicFrame>
        <p:nvGraphicFramePr>
          <p:cNvPr id="71" name="Object 6"/>
          <p:cNvGraphicFramePr>
            <a:graphicFrameLocks noChangeAspect="1"/>
          </p:cNvGraphicFramePr>
          <p:nvPr>
            <p:extLst>
              <p:ext uri="{D42A27DB-BD31-4B8C-83A1-F6EECF244321}">
                <p14:modId xmlns:p14="http://schemas.microsoft.com/office/powerpoint/2010/main" val="761088124"/>
              </p:ext>
            </p:extLst>
          </p:nvPr>
        </p:nvGraphicFramePr>
        <p:xfrm>
          <a:off x="2038034" y="1905000"/>
          <a:ext cx="3359663" cy="545697"/>
        </p:xfrm>
        <a:graphic>
          <a:graphicData uri="http://schemas.openxmlformats.org/presentationml/2006/ole">
            <mc:AlternateContent xmlns:mc="http://schemas.openxmlformats.org/markup-compatibility/2006">
              <mc:Choice xmlns:v="urn:schemas-microsoft-com:vml" Requires="v">
                <p:oleObj spid="_x0000_s9421" name="Equation" r:id="rId3" imgW="939800" imgH="177800" progId="Equation.3">
                  <p:embed/>
                </p:oleObj>
              </mc:Choice>
              <mc:Fallback>
                <p:oleObj name="Equation" r:id="rId3" imgW="939800" imgH="1778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38034" y="1905000"/>
                        <a:ext cx="3359663" cy="545697"/>
                      </a:xfrm>
                      <a:prstGeom prst="rect">
                        <a:avLst/>
                      </a:prstGeom>
                      <a:noFill/>
                      <a:ln w="38100">
                        <a:solidFill>
                          <a:schemeClr val="accent2"/>
                        </a:solidFill>
                      </a:ln>
                    </p:spPr>
                  </p:pic>
                </p:oleObj>
              </mc:Fallback>
            </mc:AlternateContent>
          </a:graphicData>
        </a:graphic>
      </p:graphicFrame>
      <p:graphicFrame>
        <p:nvGraphicFramePr>
          <p:cNvPr id="72" name="Object 8"/>
          <p:cNvGraphicFramePr>
            <a:graphicFrameLocks noChangeAspect="1"/>
          </p:cNvGraphicFramePr>
          <p:nvPr>
            <p:extLst>
              <p:ext uri="{D42A27DB-BD31-4B8C-83A1-F6EECF244321}">
                <p14:modId xmlns:p14="http://schemas.microsoft.com/office/powerpoint/2010/main" val="827725317"/>
              </p:ext>
            </p:extLst>
          </p:nvPr>
        </p:nvGraphicFramePr>
        <p:xfrm>
          <a:off x="1475132" y="3810000"/>
          <a:ext cx="3944944" cy="896083"/>
        </p:xfrm>
        <a:graphic>
          <a:graphicData uri="http://schemas.openxmlformats.org/presentationml/2006/ole">
            <mc:AlternateContent xmlns:mc="http://schemas.openxmlformats.org/markup-compatibility/2006">
              <mc:Choice xmlns:v="urn:schemas-microsoft-com:vml" Requires="v">
                <p:oleObj spid="_x0000_s9422" name="Equation" r:id="rId5" imgW="1485900" imgH="393700" progId="Equation.3">
                  <p:embed/>
                </p:oleObj>
              </mc:Choice>
              <mc:Fallback>
                <p:oleObj name="Equation" r:id="rId5" imgW="1485900" imgH="3937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75132" y="3810000"/>
                        <a:ext cx="3944944" cy="896083"/>
                      </a:xfrm>
                      <a:prstGeom prst="rect">
                        <a:avLst/>
                      </a:prstGeom>
                      <a:noFill/>
                      <a:ln w="38100">
                        <a:solidFill>
                          <a:schemeClr val="accent2"/>
                        </a:solidFill>
                      </a:ln>
                    </p:spPr>
                  </p:pic>
                </p:oleObj>
              </mc:Fallback>
            </mc:AlternateContent>
          </a:graphicData>
        </a:graphic>
      </p:graphicFrame>
      <p:grpSp>
        <p:nvGrpSpPr>
          <p:cNvPr id="2" name="Group 1"/>
          <p:cNvGrpSpPr/>
          <p:nvPr/>
        </p:nvGrpSpPr>
        <p:grpSpPr>
          <a:xfrm>
            <a:off x="7239000" y="228600"/>
            <a:ext cx="4267223" cy="6578767"/>
            <a:chOff x="5796131" y="239854"/>
            <a:chExt cx="4267223" cy="6578767"/>
          </a:xfrm>
        </p:grpSpPr>
        <p:sp>
          <p:nvSpPr>
            <p:cNvPr id="7" name="Rectangle 6"/>
            <p:cNvSpPr/>
            <p:nvPr/>
          </p:nvSpPr>
          <p:spPr bwMode="auto">
            <a:xfrm>
              <a:off x="6485100" y="5503904"/>
              <a:ext cx="2182771" cy="506417"/>
            </a:xfrm>
            <a:prstGeom prst="rect">
              <a:avLst/>
            </a:prstGeom>
            <a:solidFill>
              <a:srgbClr val="FF66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xmlns:mv="urn:schemas-microsoft-com:mac:vml" xmlns:mc="http://schemas.openxmlformats.org/markup-compatibility/2006">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endParaRPr lang="en-US">
                <a:solidFill>
                  <a:srgbClr val="000000"/>
                </a:solidFill>
                <a:latin typeface="Times New Roman" charset="0"/>
                <a:ea typeface="ヒラギノ明朝 ProN W3" charset="0"/>
                <a:cs typeface="ヒラギノ明朝 ProN W3" charset="0"/>
                <a:sym typeface="Times New Roman" charset="0"/>
              </a:endParaRPr>
            </a:p>
          </p:txBody>
        </p:sp>
        <p:sp>
          <p:nvSpPr>
            <p:cNvPr id="26" name="Rectangle 25"/>
            <p:cNvSpPr/>
            <p:nvPr/>
          </p:nvSpPr>
          <p:spPr>
            <a:xfrm>
              <a:off x="6826746" y="5522665"/>
              <a:ext cx="1538434" cy="461665"/>
            </a:xfrm>
            <a:prstGeom prst="rect">
              <a:avLst/>
            </a:prstGeom>
          </p:spPr>
          <p:txBody>
            <a:bodyPr wrap="none">
              <a:spAutoFit/>
            </a:bodyPr>
            <a:lstStyle/>
            <a:p>
              <a:r>
                <a:rPr lang="en-US" dirty="0">
                  <a:solidFill>
                    <a:srgbClr val="000000"/>
                  </a:solidFill>
                  <a:latin typeface="Times New Roman" charset="0"/>
                  <a:ea typeface="ヒラギノ明朝 ProN W3" charset="0"/>
                  <a:cs typeface="ヒラギノ明朝 ProN W3" charset="0"/>
                  <a:sym typeface="Times New Roman" charset="0"/>
                </a:rPr>
                <a:t>F</a:t>
              </a:r>
              <a:r>
                <a:rPr lang="en-US" baseline="-25000" dirty="0">
                  <a:solidFill>
                    <a:srgbClr val="000000"/>
                  </a:solidFill>
                  <a:latin typeface="Times New Roman" charset="0"/>
                  <a:ea typeface="ヒラギノ明朝 ProN W3" charset="0"/>
                  <a:cs typeface="ヒラギノ明朝 ProN W3" charset="0"/>
                  <a:sym typeface="Times New Roman" charset="0"/>
                </a:rPr>
                <a:t>1</a:t>
              </a:r>
              <a:r>
                <a:rPr lang="en-US" dirty="0">
                  <a:solidFill>
                    <a:srgbClr val="000000"/>
                  </a:solidFill>
                  <a:latin typeface="Times New Roman" charset="0"/>
                  <a:ea typeface="ヒラギノ明朝 ProN W3" charset="0"/>
                  <a:cs typeface="ヒラギノ明朝 ProN W3" charset="0"/>
                  <a:sym typeface="Times New Roman" charset="0"/>
                </a:rPr>
                <a:t>(x</a:t>
              </a:r>
              <a:r>
                <a:rPr lang="en-US" baseline="-25000" dirty="0">
                  <a:solidFill>
                    <a:srgbClr val="000000"/>
                  </a:solidFill>
                  <a:latin typeface="Times New Roman" charset="0"/>
                  <a:ea typeface="ヒラギノ明朝 ProN W3" charset="0"/>
                  <a:cs typeface="ヒラギノ明朝 ProN W3" charset="0"/>
                  <a:sym typeface="Times New Roman" charset="0"/>
                </a:rPr>
                <a:t>0</a:t>
              </a:r>
              <a:r>
                <a:rPr lang="en-US" dirty="0">
                  <a:solidFill>
                    <a:srgbClr val="000000"/>
                  </a:solidFill>
                  <a:latin typeface="Times New Roman" charset="0"/>
                  <a:ea typeface="ヒラギノ明朝 ProN W3" charset="0"/>
                  <a:cs typeface="ヒラギノ明朝 ProN W3" charset="0"/>
                  <a:sym typeface="Times New Roman" charset="0"/>
                </a:rPr>
                <a:t>, W</a:t>
              </a:r>
              <a:r>
                <a:rPr lang="en-US" baseline="-25000" dirty="0">
                  <a:solidFill>
                    <a:srgbClr val="000000"/>
                  </a:solidFill>
                  <a:latin typeface="Times New Roman" charset="0"/>
                  <a:ea typeface="ヒラギノ明朝 ProN W3" charset="0"/>
                  <a:cs typeface="ヒラギノ明朝 ProN W3" charset="0"/>
                  <a:sym typeface="Times New Roman" charset="0"/>
                </a:rPr>
                <a:t>1</a:t>
              </a:r>
              <a:r>
                <a:rPr lang="en-US" dirty="0">
                  <a:solidFill>
                    <a:srgbClr val="000000"/>
                  </a:solidFill>
                  <a:latin typeface="Times New Roman" charset="0"/>
                  <a:ea typeface="ヒラギノ明朝 ProN W3" charset="0"/>
                  <a:cs typeface="ヒラギノ明朝 ProN W3" charset="0"/>
                  <a:sym typeface="Times New Roman" charset="0"/>
                </a:rPr>
                <a:t>) </a:t>
              </a:r>
            </a:p>
          </p:txBody>
        </p:sp>
        <p:sp>
          <p:nvSpPr>
            <p:cNvPr id="27" name="Rectangle 26"/>
            <p:cNvSpPr/>
            <p:nvPr/>
          </p:nvSpPr>
          <p:spPr bwMode="auto">
            <a:xfrm>
              <a:off x="6488082" y="4535614"/>
              <a:ext cx="2182771" cy="506417"/>
            </a:xfrm>
            <a:prstGeom prst="rect">
              <a:avLst/>
            </a:prstGeom>
            <a:solidFill>
              <a:srgbClr val="FF66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xmlns:mv="urn:schemas-microsoft-com:mac:vml" xmlns:mc="http://schemas.openxmlformats.org/markup-compatibility/2006">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endParaRPr lang="en-US">
                <a:solidFill>
                  <a:srgbClr val="000000"/>
                </a:solidFill>
                <a:latin typeface="Times New Roman" charset="0"/>
                <a:ea typeface="ヒラギノ明朝 ProN W3" charset="0"/>
                <a:cs typeface="ヒラギノ明朝 ProN W3" charset="0"/>
                <a:sym typeface="Times New Roman" charset="0"/>
              </a:endParaRPr>
            </a:p>
          </p:txBody>
        </p:sp>
        <p:sp>
          <p:nvSpPr>
            <p:cNvPr id="28" name="Rectangle 27"/>
            <p:cNvSpPr/>
            <p:nvPr/>
          </p:nvSpPr>
          <p:spPr>
            <a:xfrm>
              <a:off x="6829728" y="4554375"/>
              <a:ext cx="1538434" cy="461665"/>
            </a:xfrm>
            <a:prstGeom prst="rect">
              <a:avLst/>
            </a:prstGeom>
          </p:spPr>
          <p:txBody>
            <a:bodyPr wrap="none">
              <a:spAutoFit/>
            </a:bodyPr>
            <a:lstStyle/>
            <a:p>
              <a:r>
                <a:rPr lang="en-US" dirty="0">
                  <a:solidFill>
                    <a:srgbClr val="000000"/>
                  </a:solidFill>
                  <a:latin typeface="Times New Roman" charset="0"/>
                  <a:ea typeface="ヒラギノ明朝 ProN W3" charset="0"/>
                  <a:cs typeface="ヒラギノ明朝 ProN W3" charset="0"/>
                  <a:sym typeface="Times New Roman" charset="0"/>
                </a:rPr>
                <a:t>F</a:t>
              </a:r>
              <a:r>
                <a:rPr lang="en-US" baseline="-25000" dirty="0">
                  <a:solidFill>
                    <a:srgbClr val="000000"/>
                  </a:solidFill>
                  <a:latin typeface="Times New Roman" charset="0"/>
                  <a:ea typeface="ヒラギノ明朝 ProN W3" charset="0"/>
                  <a:cs typeface="ヒラギノ明朝 ProN W3" charset="0"/>
                  <a:sym typeface="Times New Roman" charset="0"/>
                </a:rPr>
                <a:t>2</a:t>
              </a:r>
              <a:r>
                <a:rPr lang="en-US" dirty="0">
                  <a:solidFill>
                    <a:srgbClr val="000000"/>
                  </a:solidFill>
                  <a:latin typeface="Times New Roman" charset="0"/>
                  <a:ea typeface="ヒラギノ明朝 ProN W3" charset="0"/>
                  <a:cs typeface="ヒラギノ明朝 ProN W3" charset="0"/>
                  <a:sym typeface="Times New Roman" charset="0"/>
                </a:rPr>
                <a:t>(x</a:t>
              </a:r>
              <a:r>
                <a:rPr lang="en-US" baseline="-25000" dirty="0">
                  <a:solidFill>
                    <a:srgbClr val="000000"/>
                  </a:solidFill>
                  <a:latin typeface="Times New Roman" charset="0"/>
                  <a:ea typeface="ヒラギノ明朝 ProN W3" charset="0"/>
                  <a:cs typeface="ヒラギノ明朝 ProN W3" charset="0"/>
                  <a:sym typeface="Times New Roman" charset="0"/>
                </a:rPr>
                <a:t>1</a:t>
              </a:r>
              <a:r>
                <a:rPr lang="en-US" dirty="0">
                  <a:solidFill>
                    <a:srgbClr val="000000"/>
                  </a:solidFill>
                  <a:latin typeface="Times New Roman" charset="0"/>
                  <a:ea typeface="ヒラギノ明朝 ProN W3" charset="0"/>
                  <a:cs typeface="ヒラギノ明朝 ProN W3" charset="0"/>
                  <a:sym typeface="Times New Roman" charset="0"/>
                </a:rPr>
                <a:t>, W</a:t>
              </a:r>
              <a:r>
                <a:rPr lang="en-US" baseline="-25000" dirty="0">
                  <a:solidFill>
                    <a:srgbClr val="000000"/>
                  </a:solidFill>
                  <a:latin typeface="Times New Roman" charset="0"/>
                  <a:ea typeface="ヒラギノ明朝 ProN W3" charset="0"/>
                  <a:cs typeface="ヒラギノ明朝 ProN W3" charset="0"/>
                  <a:sym typeface="Times New Roman" charset="0"/>
                </a:rPr>
                <a:t>2</a:t>
              </a:r>
              <a:r>
                <a:rPr lang="en-US" dirty="0">
                  <a:solidFill>
                    <a:srgbClr val="000000"/>
                  </a:solidFill>
                  <a:latin typeface="Times New Roman" charset="0"/>
                  <a:ea typeface="ヒラギノ明朝 ProN W3" charset="0"/>
                  <a:cs typeface="ヒラギノ明朝 ProN W3" charset="0"/>
                  <a:sym typeface="Times New Roman" charset="0"/>
                </a:rPr>
                <a:t>) </a:t>
              </a:r>
            </a:p>
          </p:txBody>
        </p:sp>
        <p:sp>
          <p:nvSpPr>
            <p:cNvPr id="29" name="Rectangle 28"/>
            <p:cNvSpPr/>
            <p:nvPr/>
          </p:nvSpPr>
          <p:spPr bwMode="auto">
            <a:xfrm>
              <a:off x="6475630" y="3215691"/>
              <a:ext cx="2182771" cy="506417"/>
            </a:xfrm>
            <a:prstGeom prst="rect">
              <a:avLst/>
            </a:prstGeom>
            <a:solidFill>
              <a:srgbClr val="FF66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xmlns:mv="urn:schemas-microsoft-com:mac:vml" xmlns:mc="http://schemas.openxmlformats.org/markup-compatibility/2006">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endParaRPr lang="en-US">
                <a:solidFill>
                  <a:srgbClr val="000000"/>
                </a:solidFill>
                <a:latin typeface="Times New Roman" charset="0"/>
                <a:ea typeface="ヒラギノ明朝 ProN W3" charset="0"/>
                <a:cs typeface="ヒラギノ明朝 ProN W3" charset="0"/>
                <a:sym typeface="Times New Roman" charset="0"/>
              </a:endParaRPr>
            </a:p>
          </p:txBody>
        </p:sp>
        <p:sp>
          <p:nvSpPr>
            <p:cNvPr id="30" name="Rectangle 29"/>
            <p:cNvSpPr/>
            <p:nvPr/>
          </p:nvSpPr>
          <p:spPr>
            <a:xfrm>
              <a:off x="6817276" y="3234452"/>
              <a:ext cx="1562992" cy="461665"/>
            </a:xfrm>
            <a:prstGeom prst="rect">
              <a:avLst/>
            </a:prstGeom>
          </p:spPr>
          <p:txBody>
            <a:bodyPr wrap="none">
              <a:spAutoFit/>
            </a:bodyPr>
            <a:lstStyle/>
            <a:p>
              <a:r>
                <a:rPr lang="en-US" dirty="0">
                  <a:solidFill>
                    <a:srgbClr val="000000"/>
                  </a:solidFill>
                  <a:latin typeface="Times New Roman" charset="0"/>
                  <a:ea typeface="ヒラギノ明朝 ProN W3" charset="0"/>
                  <a:cs typeface="ヒラギノ明朝 ProN W3" charset="0"/>
                  <a:sym typeface="Times New Roman" charset="0"/>
                </a:rPr>
                <a:t>F</a:t>
              </a:r>
              <a:r>
                <a:rPr lang="en-US" baseline="-25000" dirty="0">
                  <a:solidFill>
                    <a:srgbClr val="000000"/>
                  </a:solidFill>
                  <a:latin typeface="Times New Roman" charset="0"/>
                  <a:ea typeface="ヒラギノ明朝 ProN W3" charset="0"/>
                  <a:cs typeface="ヒラギノ明朝 ProN W3" charset="0"/>
                  <a:sym typeface="Times New Roman" charset="0"/>
                </a:rPr>
                <a:t>i</a:t>
              </a:r>
              <a:r>
                <a:rPr lang="en-US" dirty="0">
                  <a:solidFill>
                    <a:srgbClr val="000000"/>
                  </a:solidFill>
                  <a:latin typeface="Times New Roman" charset="0"/>
                  <a:ea typeface="ヒラギノ明朝 ProN W3" charset="0"/>
                  <a:cs typeface="ヒラギノ明朝 ProN W3" charset="0"/>
                  <a:sym typeface="Times New Roman" charset="0"/>
                </a:rPr>
                <a:t>(x</a:t>
              </a:r>
              <a:r>
                <a:rPr lang="en-US" baseline="-25000" dirty="0">
                  <a:solidFill>
                    <a:srgbClr val="000000"/>
                  </a:solidFill>
                  <a:latin typeface="Times New Roman" charset="0"/>
                  <a:ea typeface="ヒラギノ明朝 ProN W3" charset="0"/>
                  <a:cs typeface="ヒラギノ明朝 ProN W3" charset="0"/>
                  <a:sym typeface="Times New Roman" charset="0"/>
                </a:rPr>
                <a:t>i-1</a:t>
              </a:r>
              <a:r>
                <a:rPr lang="en-US" dirty="0">
                  <a:solidFill>
                    <a:srgbClr val="000000"/>
                  </a:solidFill>
                  <a:latin typeface="Times New Roman" charset="0"/>
                  <a:ea typeface="ヒラギノ明朝 ProN W3" charset="0"/>
                  <a:cs typeface="ヒラギノ明朝 ProN W3" charset="0"/>
                  <a:sym typeface="Times New Roman" charset="0"/>
                </a:rPr>
                <a:t>, </a:t>
              </a:r>
              <a:r>
                <a:rPr lang="en-US" dirty="0" err="1">
                  <a:solidFill>
                    <a:srgbClr val="000000"/>
                  </a:solidFill>
                  <a:latin typeface="Times New Roman" charset="0"/>
                  <a:ea typeface="ヒラギノ明朝 ProN W3" charset="0"/>
                  <a:cs typeface="ヒラギノ明朝 ProN W3" charset="0"/>
                  <a:sym typeface="Times New Roman" charset="0"/>
                </a:rPr>
                <a:t>W</a:t>
              </a:r>
              <a:r>
                <a:rPr lang="en-US" baseline="-25000" dirty="0" err="1">
                  <a:solidFill>
                    <a:srgbClr val="000000"/>
                  </a:solidFill>
                  <a:latin typeface="Times New Roman" charset="0"/>
                  <a:ea typeface="ヒラギノ明朝 ProN W3" charset="0"/>
                  <a:cs typeface="ヒラギノ明朝 ProN W3" charset="0"/>
                  <a:sym typeface="Times New Roman" charset="0"/>
                </a:rPr>
                <a:t>i</a:t>
              </a:r>
              <a:r>
                <a:rPr lang="en-US" dirty="0">
                  <a:solidFill>
                    <a:srgbClr val="000000"/>
                  </a:solidFill>
                  <a:latin typeface="Times New Roman" charset="0"/>
                  <a:ea typeface="ヒラギノ明朝 ProN W3" charset="0"/>
                  <a:cs typeface="ヒラギノ明朝 ProN W3" charset="0"/>
                  <a:sym typeface="Times New Roman" charset="0"/>
                </a:rPr>
                <a:t>) </a:t>
              </a:r>
            </a:p>
          </p:txBody>
        </p:sp>
        <p:sp>
          <p:nvSpPr>
            <p:cNvPr id="31" name="Rectangle 30"/>
            <p:cNvSpPr/>
            <p:nvPr/>
          </p:nvSpPr>
          <p:spPr bwMode="auto">
            <a:xfrm>
              <a:off x="6463178" y="1883315"/>
              <a:ext cx="2182771" cy="506417"/>
            </a:xfrm>
            <a:prstGeom prst="rect">
              <a:avLst/>
            </a:prstGeom>
            <a:solidFill>
              <a:srgbClr val="FF00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xmlns:mv="urn:schemas-microsoft-com:mac:vml" xmlns:mc="http://schemas.openxmlformats.org/markup-compatibility/2006">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endParaRPr lang="en-US">
                <a:solidFill>
                  <a:srgbClr val="000000"/>
                </a:solidFill>
                <a:latin typeface="Times New Roman" charset="0"/>
                <a:ea typeface="ヒラギノ明朝 ProN W3" charset="0"/>
                <a:cs typeface="ヒラギノ明朝 ProN W3" charset="0"/>
                <a:sym typeface="Times New Roman" charset="0"/>
              </a:endParaRPr>
            </a:p>
          </p:txBody>
        </p:sp>
        <p:sp>
          <p:nvSpPr>
            <p:cNvPr id="32" name="Rectangle 31"/>
            <p:cNvSpPr/>
            <p:nvPr/>
          </p:nvSpPr>
          <p:spPr>
            <a:xfrm>
              <a:off x="6804825" y="1902076"/>
              <a:ext cx="1709955" cy="461665"/>
            </a:xfrm>
            <a:prstGeom prst="rect">
              <a:avLst/>
            </a:prstGeom>
          </p:spPr>
          <p:txBody>
            <a:bodyPr wrap="none">
              <a:spAutoFit/>
            </a:bodyPr>
            <a:lstStyle/>
            <a:p>
              <a:r>
                <a:rPr lang="en-US" dirty="0">
                  <a:solidFill>
                    <a:srgbClr val="000000"/>
                  </a:solidFill>
                  <a:latin typeface="Times New Roman" charset="0"/>
                  <a:ea typeface="ヒラギノ明朝 ProN W3" charset="0"/>
                  <a:cs typeface="ヒラギノ明朝 ProN W3" charset="0"/>
                  <a:sym typeface="Times New Roman" charset="0"/>
                </a:rPr>
                <a:t>F</a:t>
              </a:r>
              <a:r>
                <a:rPr lang="en-US" baseline="-25000" dirty="0">
                  <a:solidFill>
                    <a:srgbClr val="000000"/>
                  </a:solidFill>
                  <a:latin typeface="Times New Roman" charset="0"/>
                  <a:ea typeface="ヒラギノ明朝 ProN W3" charset="0"/>
                  <a:cs typeface="ヒラギノ明朝 ProN W3" charset="0"/>
                  <a:sym typeface="Times New Roman" charset="0"/>
                </a:rPr>
                <a:t>n</a:t>
              </a:r>
              <a:r>
                <a:rPr lang="en-US" dirty="0">
                  <a:solidFill>
                    <a:srgbClr val="000000"/>
                  </a:solidFill>
                  <a:latin typeface="Times New Roman" charset="0"/>
                  <a:ea typeface="ヒラギノ明朝 ProN W3" charset="0"/>
                  <a:cs typeface="ヒラギノ明朝 ProN W3" charset="0"/>
                  <a:sym typeface="Times New Roman" charset="0"/>
                </a:rPr>
                <a:t>(x</a:t>
              </a:r>
              <a:r>
                <a:rPr lang="en-US" baseline="-25000" dirty="0">
                  <a:solidFill>
                    <a:srgbClr val="000000"/>
                  </a:solidFill>
                  <a:latin typeface="Times New Roman" charset="0"/>
                  <a:ea typeface="ヒラギノ明朝 ProN W3" charset="0"/>
                  <a:cs typeface="ヒラギノ明朝 ProN W3" charset="0"/>
                  <a:sym typeface="Times New Roman" charset="0"/>
                </a:rPr>
                <a:t>n-1</a:t>
              </a:r>
              <a:r>
                <a:rPr lang="en-US" dirty="0">
                  <a:solidFill>
                    <a:srgbClr val="000000"/>
                  </a:solidFill>
                  <a:latin typeface="Times New Roman" charset="0"/>
                  <a:ea typeface="ヒラギノ明朝 ProN W3" charset="0"/>
                  <a:cs typeface="ヒラギノ明朝 ProN W3" charset="0"/>
                  <a:sym typeface="Times New Roman" charset="0"/>
                </a:rPr>
                <a:t>, </a:t>
              </a:r>
              <a:r>
                <a:rPr lang="en-US" dirty="0" err="1">
                  <a:solidFill>
                    <a:srgbClr val="000000"/>
                  </a:solidFill>
                  <a:latin typeface="Times New Roman" charset="0"/>
                  <a:ea typeface="ヒラギノ明朝 ProN W3" charset="0"/>
                  <a:cs typeface="ヒラギノ明朝 ProN W3" charset="0"/>
                  <a:sym typeface="Times New Roman" charset="0"/>
                </a:rPr>
                <a:t>W</a:t>
              </a:r>
              <a:r>
                <a:rPr lang="en-US" baseline="-25000" dirty="0" err="1">
                  <a:solidFill>
                    <a:srgbClr val="000000"/>
                  </a:solidFill>
                  <a:latin typeface="Times New Roman" charset="0"/>
                  <a:ea typeface="ヒラギノ明朝 ProN W3" charset="0"/>
                  <a:cs typeface="ヒラギノ明朝 ProN W3" charset="0"/>
                  <a:sym typeface="Times New Roman" charset="0"/>
                </a:rPr>
                <a:t>n</a:t>
              </a:r>
              <a:r>
                <a:rPr lang="en-US" dirty="0">
                  <a:solidFill>
                    <a:srgbClr val="000000"/>
                  </a:solidFill>
                  <a:latin typeface="Times New Roman" charset="0"/>
                  <a:ea typeface="ヒラギノ明朝 ProN W3" charset="0"/>
                  <a:cs typeface="ヒラギノ明朝 ProN W3" charset="0"/>
                  <a:sym typeface="Times New Roman" charset="0"/>
                </a:rPr>
                <a:t>) </a:t>
              </a:r>
            </a:p>
          </p:txBody>
        </p:sp>
        <p:cxnSp>
          <p:nvCxnSpPr>
            <p:cNvPr id="34" name="Straight Arrow Connector 33"/>
            <p:cNvCxnSpPr/>
            <p:nvPr/>
          </p:nvCxnSpPr>
          <p:spPr bwMode="auto">
            <a:xfrm rot="5400000" flipH="1" flipV="1">
              <a:off x="6597403" y="6240684"/>
              <a:ext cx="485633" cy="1588"/>
            </a:xfrm>
            <a:prstGeom prst="straightConnector1">
              <a:avLst/>
            </a:prstGeom>
            <a:solidFill>
              <a:srgbClr val="BBE0E3"/>
            </a:solidFill>
            <a:ln w="25400" cap="flat" cmpd="sng" algn="ctr">
              <a:solidFill>
                <a:srgbClr val="008000"/>
              </a:solidFill>
              <a:prstDash val="solid"/>
              <a:round/>
              <a:headEnd type="none" w="med" len="med"/>
              <a:tailEnd type="arrow" w="med" len="med"/>
            </a:ln>
            <a:effectLst/>
            <a:extLst>
              <a:ext uri="{AF507438-7753-43e0-B8FC-AC1667EBCBE1}">
                <a14:hiddenEffects xmlns:a14="http://schemas.microsoft.com/office/drawing/2010/main" xmlns="" xmlns:mv="urn:schemas-microsoft-com:mac:vml" xmlns:mc="http://schemas.openxmlformats.org/markup-compatibility/2006">
                  <a:effectLst>
                    <a:outerShdw blurRad="63500" dist="38099" dir="2700000" algn="ctr" rotWithShape="0">
                      <a:schemeClr val="bg2">
                        <a:alpha val="74998"/>
                      </a:schemeClr>
                    </a:outerShdw>
                  </a:effectLst>
                </a14:hiddenEffects>
              </a:ext>
            </a:extLst>
          </p:spPr>
        </p:cxnSp>
        <p:sp>
          <p:nvSpPr>
            <p:cNvPr id="35" name="Rectangle 34"/>
            <p:cNvSpPr/>
            <p:nvPr/>
          </p:nvSpPr>
          <p:spPr>
            <a:xfrm>
              <a:off x="6659338" y="6356956"/>
              <a:ext cx="441146" cy="461665"/>
            </a:xfrm>
            <a:prstGeom prst="rect">
              <a:avLst/>
            </a:prstGeom>
          </p:spPr>
          <p:txBody>
            <a:bodyPr wrap="none">
              <a:spAutoFit/>
            </a:bodyPr>
            <a:lstStyle/>
            <a:p>
              <a:r>
                <a:rPr lang="en-US" dirty="0">
                  <a:solidFill>
                    <a:srgbClr val="000000"/>
                  </a:solidFill>
                  <a:latin typeface="Times New Roman" charset="0"/>
                  <a:ea typeface="ヒラギノ明朝 ProN W3" charset="0"/>
                  <a:cs typeface="ヒラギノ明朝 ProN W3" charset="0"/>
                  <a:sym typeface="Times New Roman" charset="0"/>
                </a:rPr>
                <a:t>x</a:t>
              </a:r>
              <a:r>
                <a:rPr lang="en-US" baseline="-25000" dirty="0">
                  <a:solidFill>
                    <a:srgbClr val="000000"/>
                  </a:solidFill>
                  <a:latin typeface="Times New Roman" charset="0"/>
                  <a:ea typeface="ヒラギノ明朝 ProN W3" charset="0"/>
                  <a:cs typeface="ヒラギノ明朝 ProN W3" charset="0"/>
                  <a:sym typeface="Times New Roman" charset="0"/>
                </a:rPr>
                <a:t>0</a:t>
              </a:r>
              <a:endParaRPr lang="en-US" dirty="0">
                <a:solidFill>
                  <a:srgbClr val="000000"/>
                </a:solidFill>
                <a:latin typeface="Times New Roman" charset="0"/>
                <a:ea typeface="ヒラギノ明朝 ProN W3" charset="0"/>
                <a:cs typeface="ヒラギノ明朝 ProN W3" charset="0"/>
                <a:sym typeface="Times New Roman" charset="0"/>
              </a:endParaRPr>
            </a:p>
          </p:txBody>
        </p:sp>
        <p:cxnSp>
          <p:nvCxnSpPr>
            <p:cNvPr id="36" name="Straight Arrow Connector 35"/>
            <p:cNvCxnSpPr/>
            <p:nvPr/>
          </p:nvCxnSpPr>
          <p:spPr bwMode="auto">
            <a:xfrm rot="5400000" flipH="1" flipV="1">
              <a:off x="6587934" y="5272394"/>
              <a:ext cx="485633" cy="1588"/>
            </a:xfrm>
            <a:prstGeom prst="straightConnector1">
              <a:avLst/>
            </a:prstGeom>
            <a:solidFill>
              <a:srgbClr val="BBE0E3"/>
            </a:solidFill>
            <a:ln w="25400" cap="flat" cmpd="sng" algn="ctr">
              <a:solidFill>
                <a:srgbClr val="008000"/>
              </a:solidFill>
              <a:prstDash val="solid"/>
              <a:round/>
              <a:headEnd type="none" w="med" len="med"/>
              <a:tailEnd type="arrow" w="med" len="med"/>
            </a:ln>
            <a:effectLst/>
            <a:extLst>
              <a:ext uri="{AF507438-7753-43e0-B8FC-AC1667EBCBE1}">
                <a14:hiddenEffects xmlns:a14="http://schemas.microsoft.com/office/drawing/2010/main" xmlns="" xmlns:mv="urn:schemas-microsoft-com:mac:vml" xmlns:mc="http://schemas.openxmlformats.org/markup-compatibility/2006">
                  <a:effectLst>
                    <a:outerShdw blurRad="63500" dist="38099" dir="2700000" algn="ctr" rotWithShape="0">
                      <a:schemeClr val="bg2">
                        <a:alpha val="74998"/>
                      </a:schemeClr>
                    </a:outerShdw>
                  </a:effectLst>
                </a14:hiddenEffects>
              </a:ext>
            </a:extLst>
          </p:spPr>
        </p:cxnSp>
        <p:cxnSp>
          <p:nvCxnSpPr>
            <p:cNvPr id="38" name="Straight Arrow Connector 37"/>
            <p:cNvCxnSpPr/>
            <p:nvPr/>
          </p:nvCxnSpPr>
          <p:spPr bwMode="auto">
            <a:xfrm rot="5400000" flipH="1" flipV="1">
              <a:off x="6661468" y="4388692"/>
              <a:ext cx="268239" cy="1588"/>
            </a:xfrm>
            <a:prstGeom prst="straightConnector1">
              <a:avLst/>
            </a:prstGeom>
            <a:solidFill>
              <a:srgbClr val="BBE0E3"/>
            </a:solidFill>
            <a:ln w="25400" cap="flat" cmpd="sng" algn="ctr">
              <a:solidFill>
                <a:srgbClr val="008000"/>
              </a:solidFill>
              <a:prstDash val="solid"/>
              <a:round/>
              <a:headEnd type="none" w="med" len="med"/>
              <a:tailEnd type="arrow" w="med" len="med"/>
            </a:ln>
            <a:effectLst/>
            <a:extLst>
              <a:ext uri="{AF507438-7753-43e0-B8FC-AC1667EBCBE1}">
                <a14:hiddenEffects xmlns:a14="http://schemas.microsoft.com/office/drawing/2010/main" xmlns="" xmlns:mv="urn:schemas-microsoft-com:mac:vml" xmlns:mc="http://schemas.openxmlformats.org/markup-compatibility/2006">
                  <a:effectLst>
                    <a:outerShdw blurRad="63500" dist="38099" dir="2700000" algn="ctr" rotWithShape="0">
                      <a:schemeClr val="bg2">
                        <a:alpha val="74998"/>
                      </a:schemeClr>
                    </a:outerShdw>
                  </a:effectLst>
                </a14:hiddenEffects>
              </a:ext>
            </a:extLst>
          </p:spPr>
        </p:cxnSp>
        <p:cxnSp>
          <p:nvCxnSpPr>
            <p:cNvPr id="40" name="Straight Arrow Connector 39"/>
            <p:cNvCxnSpPr/>
            <p:nvPr/>
          </p:nvCxnSpPr>
          <p:spPr bwMode="auto">
            <a:xfrm rot="5400000" flipH="1" flipV="1">
              <a:off x="6664451" y="3856225"/>
              <a:ext cx="268239" cy="1588"/>
            </a:xfrm>
            <a:prstGeom prst="straightConnector1">
              <a:avLst/>
            </a:prstGeom>
            <a:solidFill>
              <a:srgbClr val="BBE0E3"/>
            </a:solidFill>
            <a:ln w="25400" cap="flat" cmpd="sng" algn="ctr">
              <a:solidFill>
                <a:srgbClr val="008000"/>
              </a:solidFill>
              <a:prstDash val="solid"/>
              <a:round/>
              <a:headEnd type="none" w="med" len="med"/>
              <a:tailEnd type="arrow" w="med" len="med"/>
            </a:ln>
            <a:effectLst/>
            <a:extLst>
              <a:ext uri="{AF507438-7753-43e0-B8FC-AC1667EBCBE1}">
                <a14:hiddenEffects xmlns:a14="http://schemas.microsoft.com/office/drawing/2010/main" xmlns="" xmlns:mv="urn:schemas-microsoft-com:mac:vml" xmlns:mc="http://schemas.openxmlformats.org/markup-compatibility/2006">
                  <a:effectLst>
                    <a:outerShdw blurRad="63500" dist="38099" dir="2700000" algn="ctr" rotWithShape="0">
                      <a:schemeClr val="bg2">
                        <a:alpha val="74998"/>
                      </a:schemeClr>
                    </a:outerShdw>
                  </a:effectLst>
                </a14:hiddenEffects>
              </a:ext>
            </a:extLst>
          </p:spPr>
        </p:cxnSp>
        <p:cxnSp>
          <p:nvCxnSpPr>
            <p:cNvPr id="41" name="Straight Arrow Connector 40"/>
            <p:cNvCxnSpPr/>
            <p:nvPr/>
          </p:nvCxnSpPr>
          <p:spPr bwMode="auto">
            <a:xfrm rot="5400000" flipH="1" flipV="1">
              <a:off x="6652001" y="3071742"/>
              <a:ext cx="268239" cy="1588"/>
            </a:xfrm>
            <a:prstGeom prst="straightConnector1">
              <a:avLst/>
            </a:prstGeom>
            <a:solidFill>
              <a:srgbClr val="BBE0E3"/>
            </a:solidFill>
            <a:ln w="25400" cap="flat" cmpd="sng" algn="ctr">
              <a:solidFill>
                <a:srgbClr val="008000"/>
              </a:solidFill>
              <a:prstDash val="solid"/>
              <a:round/>
              <a:headEnd type="none" w="med" len="med"/>
              <a:tailEnd type="arrow" w="med" len="med"/>
            </a:ln>
            <a:effectLst/>
            <a:extLst>
              <a:ext uri="{AF507438-7753-43e0-B8FC-AC1667EBCBE1}">
                <a14:hiddenEffects xmlns:a14="http://schemas.microsoft.com/office/drawing/2010/main" xmlns="" xmlns:mv="urn:schemas-microsoft-com:mac:vml" xmlns:mc="http://schemas.openxmlformats.org/markup-compatibility/2006">
                  <a:effectLst>
                    <a:outerShdw blurRad="63500" dist="38099" dir="2700000" algn="ctr" rotWithShape="0">
                      <a:schemeClr val="bg2">
                        <a:alpha val="74998"/>
                      </a:schemeClr>
                    </a:outerShdw>
                  </a:effectLst>
                </a14:hiddenEffects>
              </a:ext>
            </a:extLst>
          </p:spPr>
        </p:cxnSp>
        <p:cxnSp>
          <p:nvCxnSpPr>
            <p:cNvPr id="42" name="Straight Arrow Connector 41"/>
            <p:cNvCxnSpPr/>
            <p:nvPr/>
          </p:nvCxnSpPr>
          <p:spPr bwMode="auto">
            <a:xfrm rot="5400000" flipH="1" flipV="1">
              <a:off x="6642533" y="2526823"/>
              <a:ext cx="268239" cy="1588"/>
            </a:xfrm>
            <a:prstGeom prst="straightConnector1">
              <a:avLst/>
            </a:prstGeom>
            <a:solidFill>
              <a:srgbClr val="BBE0E3"/>
            </a:solidFill>
            <a:ln w="25400" cap="flat" cmpd="sng" algn="ctr">
              <a:solidFill>
                <a:srgbClr val="008000"/>
              </a:solidFill>
              <a:prstDash val="solid"/>
              <a:round/>
              <a:headEnd type="none" w="med" len="med"/>
              <a:tailEnd type="arrow" w="med" len="med"/>
            </a:ln>
            <a:effectLst/>
            <a:extLst>
              <a:ext uri="{AF507438-7753-43e0-B8FC-AC1667EBCBE1}">
                <a14:hiddenEffects xmlns:a14="http://schemas.microsoft.com/office/drawing/2010/main" xmlns="" xmlns:mv="urn:schemas-microsoft-com:mac:vml" xmlns:mc="http://schemas.openxmlformats.org/markup-compatibility/2006">
                  <a:effectLst>
                    <a:outerShdw blurRad="63500" dist="38099" dir="2700000" algn="ctr" rotWithShape="0">
                      <a:schemeClr val="bg2">
                        <a:alpha val="74998"/>
                      </a:schemeClr>
                    </a:outerShdw>
                  </a:effectLst>
                </a14:hiddenEffects>
              </a:ext>
            </a:extLst>
          </p:spPr>
        </p:cxnSp>
        <p:sp>
          <p:nvSpPr>
            <p:cNvPr id="43" name="Rectangle 42"/>
            <p:cNvSpPr/>
            <p:nvPr/>
          </p:nvSpPr>
          <p:spPr>
            <a:xfrm>
              <a:off x="6840885" y="4990199"/>
              <a:ext cx="441146" cy="461665"/>
            </a:xfrm>
            <a:prstGeom prst="rect">
              <a:avLst/>
            </a:prstGeom>
          </p:spPr>
          <p:txBody>
            <a:bodyPr wrap="none">
              <a:spAutoFit/>
            </a:bodyPr>
            <a:lstStyle/>
            <a:p>
              <a:r>
                <a:rPr lang="en-US" dirty="0">
                  <a:solidFill>
                    <a:srgbClr val="000000"/>
                  </a:solidFill>
                  <a:latin typeface="Times New Roman" charset="0"/>
                  <a:ea typeface="ヒラギノ明朝 ProN W3" charset="0"/>
                  <a:cs typeface="ヒラギノ明朝 ProN W3" charset="0"/>
                  <a:sym typeface="Times New Roman" charset="0"/>
                </a:rPr>
                <a:t>x</a:t>
              </a:r>
              <a:r>
                <a:rPr lang="en-US" baseline="-25000" dirty="0">
                  <a:solidFill>
                    <a:srgbClr val="000000"/>
                  </a:solidFill>
                  <a:latin typeface="Times New Roman" charset="0"/>
                  <a:ea typeface="ヒラギノ明朝 ProN W3" charset="0"/>
                  <a:cs typeface="ヒラギノ明朝 ProN W3" charset="0"/>
                  <a:sym typeface="Times New Roman" charset="0"/>
                </a:rPr>
                <a:t>1</a:t>
              </a:r>
              <a:endParaRPr lang="en-US" dirty="0">
                <a:solidFill>
                  <a:srgbClr val="000000"/>
                </a:solidFill>
                <a:latin typeface="Times New Roman" charset="0"/>
                <a:ea typeface="ヒラギノ明朝 ProN W3" charset="0"/>
                <a:cs typeface="ヒラギノ明朝 ProN W3" charset="0"/>
                <a:sym typeface="Times New Roman" charset="0"/>
              </a:endParaRPr>
            </a:p>
          </p:txBody>
        </p:sp>
        <p:sp>
          <p:nvSpPr>
            <p:cNvPr id="44" name="Rectangle 43"/>
            <p:cNvSpPr/>
            <p:nvPr/>
          </p:nvSpPr>
          <p:spPr>
            <a:xfrm>
              <a:off x="6802271" y="4071717"/>
              <a:ext cx="441146" cy="461665"/>
            </a:xfrm>
            <a:prstGeom prst="rect">
              <a:avLst/>
            </a:prstGeom>
          </p:spPr>
          <p:txBody>
            <a:bodyPr wrap="none">
              <a:spAutoFit/>
            </a:bodyPr>
            <a:lstStyle/>
            <a:p>
              <a:r>
                <a:rPr lang="en-US" dirty="0">
                  <a:solidFill>
                    <a:srgbClr val="000000"/>
                  </a:solidFill>
                  <a:latin typeface="Times New Roman" charset="0"/>
                  <a:ea typeface="ヒラギノ明朝 ProN W3" charset="0"/>
                  <a:cs typeface="ヒラギノ明朝 ProN W3" charset="0"/>
                  <a:sym typeface="Times New Roman" charset="0"/>
                </a:rPr>
                <a:t>x</a:t>
              </a:r>
              <a:r>
                <a:rPr lang="en-US" baseline="-25000" dirty="0">
                  <a:solidFill>
                    <a:srgbClr val="000000"/>
                  </a:solidFill>
                  <a:latin typeface="Times New Roman" charset="0"/>
                  <a:ea typeface="ヒラギノ明朝 ProN W3" charset="0"/>
                  <a:cs typeface="ヒラギノ明朝 ProN W3" charset="0"/>
                  <a:sym typeface="Times New Roman" charset="0"/>
                </a:rPr>
                <a:t>2</a:t>
              </a:r>
              <a:endParaRPr lang="en-US" dirty="0">
                <a:solidFill>
                  <a:srgbClr val="000000"/>
                </a:solidFill>
                <a:latin typeface="Times New Roman" charset="0"/>
                <a:ea typeface="ヒラギノ明朝 ProN W3" charset="0"/>
                <a:cs typeface="ヒラギノ明朝 ProN W3" charset="0"/>
                <a:sym typeface="Times New Roman" charset="0"/>
              </a:endParaRPr>
            </a:p>
          </p:txBody>
        </p:sp>
        <p:sp>
          <p:nvSpPr>
            <p:cNvPr id="45" name="Rectangle 44"/>
            <p:cNvSpPr/>
            <p:nvPr/>
          </p:nvSpPr>
          <p:spPr>
            <a:xfrm>
              <a:off x="6833340" y="3601511"/>
              <a:ext cx="566481" cy="461665"/>
            </a:xfrm>
            <a:prstGeom prst="rect">
              <a:avLst/>
            </a:prstGeom>
          </p:spPr>
          <p:txBody>
            <a:bodyPr wrap="none">
              <a:spAutoFit/>
            </a:bodyPr>
            <a:lstStyle/>
            <a:p>
              <a:r>
                <a:rPr lang="en-US" dirty="0">
                  <a:solidFill>
                    <a:srgbClr val="000000"/>
                  </a:solidFill>
                  <a:latin typeface="Times New Roman" charset="0"/>
                  <a:ea typeface="ヒラギノ明朝 ProN W3" charset="0"/>
                  <a:cs typeface="ヒラギノ明朝 ProN W3" charset="0"/>
                  <a:sym typeface="Times New Roman" charset="0"/>
                </a:rPr>
                <a:t>x</a:t>
              </a:r>
              <a:r>
                <a:rPr lang="en-US" baseline="-25000" dirty="0">
                  <a:solidFill>
                    <a:srgbClr val="000000"/>
                  </a:solidFill>
                  <a:latin typeface="Times New Roman" charset="0"/>
                  <a:ea typeface="ヒラギノ明朝 ProN W3" charset="0"/>
                  <a:cs typeface="ヒラギノ明朝 ProN W3" charset="0"/>
                  <a:sym typeface="Times New Roman" charset="0"/>
                </a:rPr>
                <a:t>i-1</a:t>
              </a:r>
              <a:endParaRPr lang="en-US" dirty="0">
                <a:solidFill>
                  <a:srgbClr val="000000"/>
                </a:solidFill>
                <a:latin typeface="Times New Roman" charset="0"/>
                <a:ea typeface="ヒラギノ明朝 ProN W3" charset="0"/>
                <a:cs typeface="ヒラギノ明朝 ProN W3" charset="0"/>
                <a:sym typeface="Times New Roman" charset="0"/>
              </a:endParaRPr>
            </a:p>
          </p:txBody>
        </p:sp>
        <p:sp>
          <p:nvSpPr>
            <p:cNvPr id="46" name="Rectangle 45"/>
            <p:cNvSpPr/>
            <p:nvPr/>
          </p:nvSpPr>
          <p:spPr>
            <a:xfrm>
              <a:off x="6795787" y="2732839"/>
              <a:ext cx="395561" cy="461665"/>
            </a:xfrm>
            <a:prstGeom prst="rect">
              <a:avLst/>
            </a:prstGeom>
          </p:spPr>
          <p:txBody>
            <a:bodyPr wrap="none">
              <a:spAutoFit/>
            </a:bodyPr>
            <a:lstStyle/>
            <a:p>
              <a:r>
                <a:rPr lang="en-US" dirty="0">
                  <a:solidFill>
                    <a:srgbClr val="000000"/>
                  </a:solidFill>
                  <a:latin typeface="Times New Roman" charset="0"/>
                  <a:ea typeface="ヒラギノ明朝 ProN W3" charset="0"/>
                  <a:cs typeface="ヒラギノ明朝 ProN W3" charset="0"/>
                  <a:sym typeface="Times New Roman" charset="0"/>
                </a:rPr>
                <a:t>x</a:t>
              </a:r>
              <a:r>
                <a:rPr lang="en-US" baseline="-25000" dirty="0">
                  <a:solidFill>
                    <a:srgbClr val="000000"/>
                  </a:solidFill>
                  <a:latin typeface="Times New Roman" charset="0"/>
                  <a:ea typeface="ヒラギノ明朝 ProN W3" charset="0"/>
                  <a:cs typeface="ヒラギノ明朝 ProN W3" charset="0"/>
                  <a:sym typeface="Times New Roman" charset="0"/>
                </a:rPr>
                <a:t>i</a:t>
              </a:r>
              <a:endParaRPr lang="en-US" dirty="0">
                <a:solidFill>
                  <a:srgbClr val="000000"/>
                </a:solidFill>
                <a:latin typeface="Times New Roman" charset="0"/>
                <a:ea typeface="ヒラギノ明朝 ProN W3" charset="0"/>
                <a:cs typeface="ヒラギノ明朝 ProN W3" charset="0"/>
                <a:sym typeface="Times New Roman" charset="0"/>
              </a:endParaRPr>
            </a:p>
          </p:txBody>
        </p:sp>
        <p:cxnSp>
          <p:nvCxnSpPr>
            <p:cNvPr id="47" name="Straight Arrow Connector 46"/>
            <p:cNvCxnSpPr/>
            <p:nvPr/>
          </p:nvCxnSpPr>
          <p:spPr bwMode="auto">
            <a:xfrm rot="5400000" flipH="1" flipV="1">
              <a:off x="6478358" y="1592196"/>
              <a:ext cx="576066" cy="1588"/>
            </a:xfrm>
            <a:prstGeom prst="straightConnector1">
              <a:avLst/>
            </a:prstGeom>
            <a:solidFill>
              <a:srgbClr val="BBE0E3"/>
            </a:solidFill>
            <a:ln w="25400" cap="flat" cmpd="sng" algn="ctr">
              <a:solidFill>
                <a:srgbClr val="008000"/>
              </a:solidFill>
              <a:prstDash val="solid"/>
              <a:round/>
              <a:headEnd type="none" w="med" len="med"/>
              <a:tailEnd type="arrow" w="med" len="med"/>
            </a:ln>
            <a:effectLst/>
            <a:extLst>
              <a:ext uri="{AF507438-7753-43e0-B8FC-AC1667EBCBE1}">
                <a14:hiddenEffects xmlns:a14="http://schemas.microsoft.com/office/drawing/2010/main" xmlns="" xmlns:mv="urn:schemas-microsoft-com:mac:vml" xmlns:mc="http://schemas.openxmlformats.org/markup-compatibility/2006">
                  <a:effectLst>
                    <a:outerShdw blurRad="63500" dist="38099" dir="2700000" algn="ctr" rotWithShape="0">
                      <a:schemeClr val="bg2">
                        <a:alpha val="74998"/>
                      </a:schemeClr>
                    </a:outerShdw>
                  </a:effectLst>
                </a14:hiddenEffects>
              </a:ext>
            </a:extLst>
          </p:spPr>
        </p:cxnSp>
        <p:sp>
          <p:nvSpPr>
            <p:cNvPr id="48" name="Rectangle 47"/>
            <p:cNvSpPr/>
            <p:nvPr/>
          </p:nvSpPr>
          <p:spPr>
            <a:xfrm>
              <a:off x="6786320" y="2250182"/>
              <a:ext cx="612067" cy="461665"/>
            </a:xfrm>
            <a:prstGeom prst="rect">
              <a:avLst/>
            </a:prstGeom>
          </p:spPr>
          <p:txBody>
            <a:bodyPr wrap="none">
              <a:spAutoFit/>
            </a:bodyPr>
            <a:lstStyle/>
            <a:p>
              <a:r>
                <a:rPr lang="en-US" dirty="0">
                  <a:solidFill>
                    <a:srgbClr val="000000"/>
                  </a:solidFill>
                  <a:latin typeface="Times New Roman" charset="0"/>
                  <a:ea typeface="ヒラギノ明朝 ProN W3" charset="0"/>
                  <a:cs typeface="ヒラギノ明朝 ProN W3" charset="0"/>
                  <a:sym typeface="Times New Roman" charset="0"/>
                </a:rPr>
                <a:t>x</a:t>
              </a:r>
              <a:r>
                <a:rPr lang="en-US" baseline="-25000" dirty="0">
                  <a:solidFill>
                    <a:srgbClr val="000000"/>
                  </a:solidFill>
                  <a:latin typeface="Times New Roman" charset="0"/>
                  <a:ea typeface="ヒラギノ明朝 ProN W3" charset="0"/>
                  <a:cs typeface="ヒラギノ明朝 ProN W3" charset="0"/>
                  <a:sym typeface="Times New Roman" charset="0"/>
                </a:rPr>
                <a:t>n-1</a:t>
              </a:r>
              <a:endParaRPr lang="en-US" dirty="0">
                <a:solidFill>
                  <a:srgbClr val="000000"/>
                </a:solidFill>
                <a:latin typeface="Times New Roman" charset="0"/>
                <a:ea typeface="ヒラギノ明朝 ProN W3" charset="0"/>
                <a:cs typeface="ヒラギノ明朝 ProN W3" charset="0"/>
                <a:sym typeface="Times New Roman" charset="0"/>
              </a:endParaRPr>
            </a:p>
          </p:txBody>
        </p:sp>
        <p:sp>
          <p:nvSpPr>
            <p:cNvPr id="49" name="TextBox 48"/>
            <p:cNvSpPr txBox="1"/>
            <p:nvPr/>
          </p:nvSpPr>
          <p:spPr>
            <a:xfrm rot="5400000">
              <a:off x="6654196" y="2591862"/>
              <a:ext cx="441146" cy="400110"/>
            </a:xfrm>
            <a:prstGeom prst="rect">
              <a:avLst/>
            </a:prstGeom>
            <a:noFill/>
          </p:spPr>
          <p:txBody>
            <a:bodyPr wrap="none" rtlCol="0">
              <a:spAutoFit/>
            </a:bodyPr>
            <a:lstStyle/>
            <a:p>
              <a:r>
                <a:rPr lang="en-US" sz="2000" dirty="0">
                  <a:solidFill>
                    <a:srgbClr val="000000"/>
                  </a:solidFill>
                  <a:latin typeface="Times New Roman" charset="0"/>
                  <a:ea typeface="ヒラギノ明朝 ProN W3" charset="0"/>
                  <a:cs typeface="ヒラギノ明朝 ProN W3" charset="0"/>
                  <a:sym typeface="Times New Roman" charset="0"/>
                </a:rPr>
                <a:t>…</a:t>
              </a:r>
            </a:p>
          </p:txBody>
        </p:sp>
        <p:sp>
          <p:nvSpPr>
            <p:cNvPr id="50" name="TextBox 49"/>
            <p:cNvSpPr txBox="1"/>
            <p:nvPr/>
          </p:nvSpPr>
          <p:spPr>
            <a:xfrm rot="5400000">
              <a:off x="6669628" y="3927212"/>
              <a:ext cx="441146" cy="400110"/>
            </a:xfrm>
            <a:prstGeom prst="rect">
              <a:avLst/>
            </a:prstGeom>
            <a:noFill/>
          </p:spPr>
          <p:txBody>
            <a:bodyPr wrap="none" rtlCol="0">
              <a:spAutoFit/>
            </a:bodyPr>
            <a:lstStyle/>
            <a:p>
              <a:r>
                <a:rPr lang="en-US" sz="2000" dirty="0">
                  <a:solidFill>
                    <a:srgbClr val="000000"/>
                  </a:solidFill>
                  <a:latin typeface="Times New Roman" charset="0"/>
                  <a:ea typeface="ヒラギノ明朝 ProN W3" charset="0"/>
                  <a:cs typeface="ヒラギノ明朝 ProN W3" charset="0"/>
                  <a:sym typeface="Times New Roman" charset="0"/>
                </a:rPr>
                <a:t>…</a:t>
              </a:r>
            </a:p>
          </p:txBody>
        </p:sp>
        <p:sp>
          <p:nvSpPr>
            <p:cNvPr id="51" name="Rectangle 50"/>
            <p:cNvSpPr/>
            <p:nvPr/>
          </p:nvSpPr>
          <p:spPr>
            <a:xfrm>
              <a:off x="6789302" y="1376058"/>
              <a:ext cx="441146" cy="461665"/>
            </a:xfrm>
            <a:prstGeom prst="rect">
              <a:avLst/>
            </a:prstGeom>
          </p:spPr>
          <p:txBody>
            <a:bodyPr wrap="none">
              <a:spAutoFit/>
            </a:bodyPr>
            <a:lstStyle/>
            <a:p>
              <a:r>
                <a:rPr lang="en-US" dirty="0" err="1">
                  <a:solidFill>
                    <a:srgbClr val="000000"/>
                  </a:solidFill>
                  <a:latin typeface="Times New Roman" charset="0"/>
                  <a:ea typeface="ヒラギノ明朝 ProN W3" charset="0"/>
                  <a:cs typeface="ヒラギノ明朝 ProN W3" charset="0"/>
                  <a:sym typeface="Times New Roman" charset="0"/>
                </a:rPr>
                <a:t>x</a:t>
              </a:r>
              <a:r>
                <a:rPr lang="en-US" baseline="-25000" dirty="0" err="1">
                  <a:solidFill>
                    <a:srgbClr val="000000"/>
                  </a:solidFill>
                  <a:latin typeface="Times New Roman" charset="0"/>
                  <a:ea typeface="ヒラギノ明朝 ProN W3" charset="0"/>
                  <a:cs typeface="ヒラギノ明朝 ProN W3" charset="0"/>
                  <a:sym typeface="Times New Roman" charset="0"/>
                </a:rPr>
                <a:t>n</a:t>
              </a:r>
              <a:endParaRPr lang="en-US" dirty="0">
                <a:solidFill>
                  <a:srgbClr val="000000"/>
                </a:solidFill>
                <a:latin typeface="Times New Roman" charset="0"/>
                <a:ea typeface="ヒラギノ明朝 ProN W3" charset="0"/>
                <a:cs typeface="ヒラギノ明朝 ProN W3" charset="0"/>
                <a:sym typeface="Times New Roman" charset="0"/>
              </a:endParaRPr>
            </a:p>
          </p:txBody>
        </p:sp>
        <p:sp>
          <p:nvSpPr>
            <p:cNvPr id="56" name="TextBox 55"/>
            <p:cNvSpPr txBox="1"/>
            <p:nvPr/>
          </p:nvSpPr>
          <p:spPr>
            <a:xfrm>
              <a:off x="5802470" y="1370313"/>
              <a:ext cx="1010964" cy="400110"/>
            </a:xfrm>
            <a:prstGeom prst="rect">
              <a:avLst/>
            </a:prstGeom>
            <a:noFill/>
          </p:spPr>
          <p:txBody>
            <a:bodyPr wrap="none" rtlCol="0">
              <a:spAutoFit/>
            </a:bodyPr>
            <a:lstStyle/>
            <a:p>
              <a:r>
                <a:rPr lang="en-US" sz="2000" dirty="0">
                  <a:solidFill>
                    <a:srgbClr val="000000"/>
                  </a:solidFill>
                  <a:latin typeface="Times New Roman" charset="0"/>
                  <a:ea typeface="ヒラギノ明朝 ProN W3" charset="0"/>
                  <a:cs typeface="ヒラギノ明朝 ProN W3" charset="0"/>
                  <a:sym typeface="Times New Roman" charset="0"/>
                </a:rPr>
                <a:t>(output)</a:t>
              </a:r>
            </a:p>
          </p:txBody>
        </p:sp>
        <p:sp>
          <p:nvSpPr>
            <p:cNvPr id="57" name="TextBox 56"/>
            <p:cNvSpPr txBox="1"/>
            <p:nvPr/>
          </p:nvSpPr>
          <p:spPr>
            <a:xfrm>
              <a:off x="5796131" y="6391280"/>
              <a:ext cx="882724" cy="400110"/>
            </a:xfrm>
            <a:prstGeom prst="rect">
              <a:avLst/>
            </a:prstGeom>
            <a:noFill/>
          </p:spPr>
          <p:txBody>
            <a:bodyPr wrap="none" rtlCol="0">
              <a:spAutoFit/>
            </a:bodyPr>
            <a:lstStyle/>
            <a:p>
              <a:r>
                <a:rPr lang="en-US" sz="2000" dirty="0">
                  <a:solidFill>
                    <a:srgbClr val="000000"/>
                  </a:solidFill>
                  <a:latin typeface="Times New Roman" charset="0"/>
                  <a:ea typeface="ヒラギノ明朝 ProN W3" charset="0"/>
                  <a:cs typeface="ヒラギノ明朝 ProN W3" charset="0"/>
                  <a:sym typeface="Times New Roman" charset="0"/>
                </a:rPr>
                <a:t>(input)</a:t>
              </a:r>
            </a:p>
          </p:txBody>
        </p:sp>
        <p:sp>
          <p:nvSpPr>
            <p:cNvPr id="59" name="Rectangle 58"/>
            <p:cNvSpPr/>
            <p:nvPr/>
          </p:nvSpPr>
          <p:spPr bwMode="auto">
            <a:xfrm>
              <a:off x="6533439" y="896535"/>
              <a:ext cx="3529915" cy="423355"/>
            </a:xfrm>
            <a:prstGeom prst="rect">
              <a:avLst/>
            </a:prstGeom>
            <a:solidFill>
              <a:srgbClr val="70C56E"/>
            </a:solidFill>
            <a:ln w="9525"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xmlns:mv="urn:schemas-microsoft-com:mac:vml" xmlns:mc="http://schemas.openxmlformats.org/markup-compatibility/2006">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endParaRPr lang="en-US">
                <a:solidFill>
                  <a:srgbClr val="000000"/>
                </a:solidFill>
                <a:latin typeface="Times New Roman" charset="0"/>
                <a:ea typeface="ヒラギノ明朝 ProN W3" charset="0"/>
                <a:cs typeface="ヒラギノ明朝 ProN W3" charset="0"/>
                <a:sym typeface="Times New Roman" charset="0"/>
              </a:endParaRPr>
            </a:p>
          </p:txBody>
        </p:sp>
        <p:cxnSp>
          <p:nvCxnSpPr>
            <p:cNvPr id="60" name="Straight Arrow Connector 59"/>
            <p:cNvCxnSpPr/>
            <p:nvPr/>
          </p:nvCxnSpPr>
          <p:spPr bwMode="auto">
            <a:xfrm rot="5400000" flipH="1" flipV="1">
              <a:off x="8539221" y="755524"/>
              <a:ext cx="252164" cy="1588"/>
            </a:xfrm>
            <a:prstGeom prst="straightConnector1">
              <a:avLst/>
            </a:prstGeom>
            <a:solidFill>
              <a:srgbClr val="BBE0E3"/>
            </a:solidFill>
            <a:ln w="9525" cap="flat" cmpd="sng" algn="ctr">
              <a:solidFill>
                <a:srgbClr val="000000"/>
              </a:solidFill>
              <a:prstDash val="solid"/>
              <a:round/>
              <a:headEnd type="none" w="med" len="med"/>
              <a:tailEnd type="arrow"/>
            </a:ln>
            <a:effectLst/>
            <a:extLst>
              <a:ext uri="{AF507438-7753-43e0-B8FC-AC1667EBCBE1}">
                <a14:hiddenEffects xmlns:a14="http://schemas.microsoft.com/office/drawing/2010/main" xmlns="" xmlns:mv="urn:schemas-microsoft-com:mac:vml" xmlns:mc="http://schemas.openxmlformats.org/markup-compatibility/2006">
                  <a:effectLst>
                    <a:outerShdw blurRad="63500" dist="38099" dir="2700000" algn="ctr" rotWithShape="0">
                      <a:schemeClr val="bg2">
                        <a:alpha val="74998"/>
                      </a:schemeClr>
                    </a:outerShdw>
                  </a:effectLst>
                </a14:hiddenEffects>
              </a:ext>
            </a:extLst>
          </p:spPr>
        </p:cxnSp>
        <p:sp>
          <p:nvSpPr>
            <p:cNvPr id="63" name="TextBox 62"/>
            <p:cNvSpPr txBox="1"/>
            <p:nvPr/>
          </p:nvSpPr>
          <p:spPr>
            <a:xfrm>
              <a:off x="8470462" y="239854"/>
              <a:ext cx="372668" cy="461665"/>
            </a:xfrm>
            <a:prstGeom prst="rect">
              <a:avLst/>
            </a:prstGeom>
            <a:noFill/>
          </p:spPr>
          <p:txBody>
            <a:bodyPr wrap="none" rtlCol="0">
              <a:spAutoFit/>
            </a:bodyPr>
            <a:lstStyle/>
            <a:p>
              <a:r>
                <a:rPr lang="en-US" dirty="0">
                  <a:solidFill>
                    <a:srgbClr val="000000"/>
                  </a:solidFill>
                  <a:latin typeface="Times New Roman" charset="0"/>
                  <a:ea typeface="ヒラギノ明朝 ProN W3" charset="0"/>
                  <a:cs typeface="ヒラギノ明朝 ProN W3" charset="0"/>
                  <a:sym typeface="Times New Roman" charset="0"/>
                </a:rPr>
                <a:t>E</a:t>
              </a:r>
            </a:p>
          </p:txBody>
        </p:sp>
        <p:sp>
          <p:nvSpPr>
            <p:cNvPr id="64" name="TextBox 63"/>
            <p:cNvSpPr txBox="1"/>
            <p:nvPr/>
          </p:nvSpPr>
          <p:spPr>
            <a:xfrm>
              <a:off x="8047160" y="854349"/>
              <a:ext cx="1219004" cy="461665"/>
            </a:xfrm>
            <a:prstGeom prst="rect">
              <a:avLst/>
            </a:prstGeom>
            <a:noFill/>
          </p:spPr>
          <p:txBody>
            <a:bodyPr wrap="none" rtlCol="0">
              <a:spAutoFit/>
            </a:bodyPr>
            <a:lstStyle/>
            <a:p>
              <a:r>
                <a:rPr lang="en-US" dirty="0" err="1">
                  <a:solidFill>
                    <a:srgbClr val="000000"/>
                  </a:solidFill>
                  <a:latin typeface="Times New Roman" charset="0"/>
                  <a:ea typeface="ヒラギノ明朝 ProN W3" charset="0"/>
                  <a:cs typeface="ヒラギノ明朝 ProN W3" charset="0"/>
                  <a:sym typeface="Times New Roman" charset="0"/>
                </a:rPr>
                <a:t>C(X</a:t>
              </a:r>
              <a:r>
                <a:rPr lang="en-US" baseline="-25000" dirty="0" err="1">
                  <a:solidFill>
                    <a:srgbClr val="000000"/>
                  </a:solidFill>
                  <a:latin typeface="Times New Roman" charset="0"/>
                  <a:ea typeface="ヒラギノ明朝 ProN W3" charset="0"/>
                  <a:cs typeface="ヒラギノ明朝 ProN W3" charset="0"/>
                  <a:sym typeface="Times New Roman" charset="0"/>
                </a:rPr>
                <a:t>n</a:t>
              </a:r>
              <a:r>
                <a:rPr lang="en-US" dirty="0" err="1">
                  <a:solidFill>
                    <a:srgbClr val="000000"/>
                  </a:solidFill>
                  <a:latin typeface="Times New Roman" charset="0"/>
                  <a:ea typeface="ヒラギノ明朝 ProN W3" charset="0"/>
                  <a:cs typeface="ヒラギノ明朝 ProN W3" charset="0"/>
                  <a:sym typeface="Times New Roman" charset="0"/>
                </a:rPr>
                <a:t>,Y</a:t>
              </a:r>
              <a:r>
                <a:rPr lang="en-US" dirty="0">
                  <a:solidFill>
                    <a:srgbClr val="000000"/>
                  </a:solidFill>
                  <a:latin typeface="Times New Roman" charset="0"/>
                  <a:ea typeface="ヒラギノ明朝 ProN W3" charset="0"/>
                  <a:cs typeface="ヒラギノ明朝 ProN W3" charset="0"/>
                  <a:sym typeface="Times New Roman" charset="0"/>
                </a:rPr>
                <a:t>)</a:t>
              </a:r>
            </a:p>
          </p:txBody>
        </p:sp>
        <p:cxnSp>
          <p:nvCxnSpPr>
            <p:cNvPr id="65" name="Straight Arrow Connector 64"/>
            <p:cNvCxnSpPr/>
            <p:nvPr/>
          </p:nvCxnSpPr>
          <p:spPr bwMode="auto">
            <a:xfrm rot="5400000" flipH="1" flipV="1">
              <a:off x="7270893" y="3871486"/>
              <a:ext cx="5125019" cy="18422"/>
            </a:xfrm>
            <a:prstGeom prst="straightConnector1">
              <a:avLst/>
            </a:prstGeom>
            <a:solidFill>
              <a:srgbClr val="BBE0E3"/>
            </a:solidFill>
            <a:ln w="9525" cap="flat" cmpd="sng" algn="ctr">
              <a:solidFill>
                <a:srgbClr val="000000"/>
              </a:solidFill>
              <a:prstDash val="solid"/>
              <a:round/>
              <a:headEnd type="none" w="med" len="med"/>
              <a:tailEnd type="arrow"/>
            </a:ln>
            <a:effectLst/>
            <a:extLst>
              <a:ext uri="{AF507438-7753-43e0-B8FC-AC1667EBCBE1}">
                <a14:hiddenEffects xmlns:a14="http://schemas.microsoft.com/office/drawing/2010/main" xmlns="" xmlns:mv="urn:schemas-microsoft-com:mac:vml" xmlns:mc="http://schemas.openxmlformats.org/markup-compatibility/2006">
                  <a:effectLst>
                    <a:outerShdw blurRad="63500" dist="38099" dir="2700000" algn="ctr" rotWithShape="0">
                      <a:schemeClr val="bg2">
                        <a:alpha val="74998"/>
                      </a:schemeClr>
                    </a:outerShdw>
                  </a:effectLst>
                </a14:hiddenEffects>
              </a:ext>
            </a:extLst>
          </p:spPr>
        </p:cxnSp>
        <p:sp>
          <p:nvSpPr>
            <p:cNvPr id="67" name="Rectangle 66"/>
            <p:cNvSpPr/>
            <p:nvPr/>
          </p:nvSpPr>
          <p:spPr>
            <a:xfrm>
              <a:off x="9648501" y="6337367"/>
              <a:ext cx="351378" cy="461665"/>
            </a:xfrm>
            <a:prstGeom prst="rect">
              <a:avLst/>
            </a:prstGeom>
          </p:spPr>
          <p:txBody>
            <a:bodyPr wrap="none">
              <a:spAutoFit/>
            </a:bodyPr>
            <a:lstStyle/>
            <a:p>
              <a:r>
                <a:rPr lang="en-US" dirty="0" err="1">
                  <a:solidFill>
                    <a:srgbClr val="000000"/>
                  </a:solidFill>
                  <a:latin typeface="Times New Roman" charset="0"/>
                  <a:ea typeface="ヒラギノ明朝 ProN W3" charset="0"/>
                  <a:cs typeface="ヒラギノ明朝 ProN W3" charset="0"/>
                  <a:sym typeface="Times New Roman" charset="0"/>
                </a:rPr>
                <a:t>y</a:t>
              </a:r>
              <a:endParaRPr lang="en-US" dirty="0">
                <a:solidFill>
                  <a:srgbClr val="000000"/>
                </a:solidFill>
                <a:latin typeface="Times New Roman" charset="0"/>
                <a:ea typeface="ヒラギノ明朝 ProN W3" charset="0"/>
                <a:cs typeface="ヒラギノ明朝 ProN W3" charset="0"/>
                <a:sym typeface="Times New Roman" charset="0"/>
              </a:endParaRPr>
            </a:p>
          </p:txBody>
        </p:sp>
        <p:cxnSp>
          <p:nvCxnSpPr>
            <p:cNvPr id="74" name="Straight Arrow Connector 73"/>
            <p:cNvCxnSpPr/>
            <p:nvPr/>
          </p:nvCxnSpPr>
          <p:spPr bwMode="auto">
            <a:xfrm rot="5400000">
              <a:off x="7813704" y="1600931"/>
              <a:ext cx="580929" cy="1588"/>
            </a:xfrm>
            <a:prstGeom prst="straightConnector1">
              <a:avLst/>
            </a:prstGeom>
            <a:solidFill>
              <a:srgbClr val="BBE0E3"/>
            </a:solidFill>
            <a:ln w="28575" cap="flat" cmpd="sng" algn="ctr">
              <a:solidFill>
                <a:srgbClr val="FF0000"/>
              </a:solidFill>
              <a:prstDash val="solid"/>
              <a:round/>
              <a:headEnd type="none" w="med" len="med"/>
              <a:tailEnd type="arrow" w="med" len="med"/>
            </a:ln>
            <a:effectLst/>
            <a:extLst>
              <a:ext uri="{AF507438-7753-43e0-B8FC-AC1667EBCBE1}">
                <a14:hiddenEffects xmlns:a14="http://schemas.microsoft.com/office/drawing/2010/main" xmlns="" xmlns:mv="urn:schemas-microsoft-com:mac:vml" xmlns:mc="http://schemas.openxmlformats.org/markup-compatibility/2006">
                  <a:effectLst>
                    <a:outerShdw blurRad="63500" dist="38099" dir="2700000" algn="ctr" rotWithShape="0">
                      <a:schemeClr val="bg2">
                        <a:alpha val="74998"/>
                      </a:schemeClr>
                    </a:outerShdw>
                  </a:effectLst>
                </a14:hiddenEffects>
              </a:ext>
            </a:extLst>
          </p:spPr>
        </p:cxnSp>
        <p:cxnSp>
          <p:nvCxnSpPr>
            <p:cNvPr id="75" name="Straight Arrow Connector 74"/>
            <p:cNvCxnSpPr/>
            <p:nvPr/>
          </p:nvCxnSpPr>
          <p:spPr bwMode="auto">
            <a:xfrm rot="5400000">
              <a:off x="7928585" y="2564996"/>
              <a:ext cx="343319" cy="1588"/>
            </a:xfrm>
            <a:prstGeom prst="straightConnector1">
              <a:avLst/>
            </a:prstGeom>
            <a:solidFill>
              <a:srgbClr val="BBE0E3"/>
            </a:solidFill>
            <a:ln w="28575" cap="flat" cmpd="sng" algn="ctr">
              <a:solidFill>
                <a:srgbClr val="FF0000"/>
              </a:solidFill>
              <a:prstDash val="solid"/>
              <a:round/>
              <a:headEnd type="none" w="med" len="med"/>
              <a:tailEnd type="arrow" w="med" len="med"/>
            </a:ln>
            <a:effectLst/>
            <a:extLst>
              <a:ext uri="{AF507438-7753-43e0-B8FC-AC1667EBCBE1}">
                <a14:hiddenEffects xmlns:a14="http://schemas.microsoft.com/office/drawing/2010/main" xmlns="" xmlns:mv="urn:schemas-microsoft-com:mac:vml" xmlns:mc="http://schemas.openxmlformats.org/markup-compatibility/2006">
                  <a:effectLst>
                    <a:outerShdw blurRad="63500" dist="38099" dir="2700000" algn="ctr" rotWithShape="0">
                      <a:schemeClr val="bg2">
                        <a:alpha val="74998"/>
                      </a:schemeClr>
                    </a:outerShdw>
                  </a:effectLst>
                </a14:hiddenEffects>
              </a:ext>
            </a:extLst>
          </p:spPr>
        </p:cxnSp>
        <p:cxnSp>
          <p:nvCxnSpPr>
            <p:cNvPr id="77" name="Straight Arrow Connector 76"/>
            <p:cNvCxnSpPr/>
            <p:nvPr/>
          </p:nvCxnSpPr>
          <p:spPr bwMode="auto">
            <a:xfrm rot="5400000">
              <a:off x="7923866" y="3084030"/>
              <a:ext cx="343319" cy="1588"/>
            </a:xfrm>
            <a:prstGeom prst="straightConnector1">
              <a:avLst/>
            </a:prstGeom>
            <a:solidFill>
              <a:srgbClr val="BBE0E3"/>
            </a:solidFill>
            <a:ln w="28575" cap="flat" cmpd="sng" algn="ctr">
              <a:solidFill>
                <a:srgbClr val="FF0000"/>
              </a:solidFill>
              <a:prstDash val="solid"/>
              <a:round/>
              <a:headEnd type="none" w="med" len="med"/>
              <a:tailEnd type="arrow" w="med" len="med"/>
            </a:ln>
            <a:effectLst/>
            <a:extLst>
              <a:ext uri="{AF507438-7753-43e0-B8FC-AC1667EBCBE1}">
                <a14:hiddenEffects xmlns:a14="http://schemas.microsoft.com/office/drawing/2010/main" xmlns="" xmlns:mv="urn:schemas-microsoft-com:mac:vml" xmlns:mc="http://schemas.openxmlformats.org/markup-compatibility/2006">
                  <a:effectLst>
                    <a:outerShdw blurRad="63500" dist="38099" dir="2700000" algn="ctr" rotWithShape="0">
                      <a:schemeClr val="bg2">
                        <a:alpha val="74998"/>
                      </a:schemeClr>
                    </a:outerShdw>
                  </a:effectLst>
                </a14:hiddenEffects>
              </a:ext>
            </a:extLst>
          </p:spPr>
        </p:cxnSp>
        <p:cxnSp>
          <p:nvCxnSpPr>
            <p:cNvPr id="78" name="Straight Arrow Connector 77"/>
            <p:cNvCxnSpPr/>
            <p:nvPr/>
          </p:nvCxnSpPr>
          <p:spPr bwMode="auto">
            <a:xfrm rot="5400000">
              <a:off x="7910773" y="3895860"/>
              <a:ext cx="343319" cy="1588"/>
            </a:xfrm>
            <a:prstGeom prst="straightConnector1">
              <a:avLst/>
            </a:prstGeom>
            <a:solidFill>
              <a:srgbClr val="BBE0E3"/>
            </a:solidFill>
            <a:ln w="28575" cap="flat" cmpd="sng" algn="ctr">
              <a:solidFill>
                <a:srgbClr val="FF0000"/>
              </a:solidFill>
              <a:prstDash val="solid"/>
              <a:round/>
              <a:headEnd type="none" w="med" len="med"/>
              <a:tailEnd type="arrow" w="med" len="med"/>
            </a:ln>
            <a:effectLst/>
            <a:extLst>
              <a:ext uri="{AF507438-7753-43e0-B8FC-AC1667EBCBE1}">
                <a14:hiddenEffects xmlns:a14="http://schemas.microsoft.com/office/drawing/2010/main" xmlns="" xmlns:mv="urn:schemas-microsoft-com:mac:vml" xmlns:mc="http://schemas.openxmlformats.org/markup-compatibility/2006">
                  <a:effectLst>
                    <a:outerShdw blurRad="63500" dist="38099" dir="2700000" algn="ctr" rotWithShape="0">
                      <a:schemeClr val="bg2">
                        <a:alpha val="74998"/>
                      </a:schemeClr>
                    </a:outerShdw>
                  </a:effectLst>
                </a14:hiddenEffects>
              </a:ext>
            </a:extLst>
          </p:spPr>
        </p:cxnSp>
        <p:cxnSp>
          <p:nvCxnSpPr>
            <p:cNvPr id="79" name="Straight Arrow Connector 78"/>
            <p:cNvCxnSpPr/>
            <p:nvPr/>
          </p:nvCxnSpPr>
          <p:spPr bwMode="auto">
            <a:xfrm rot="5400000">
              <a:off x="7897680" y="4406527"/>
              <a:ext cx="343319" cy="1588"/>
            </a:xfrm>
            <a:prstGeom prst="straightConnector1">
              <a:avLst/>
            </a:prstGeom>
            <a:solidFill>
              <a:srgbClr val="BBE0E3"/>
            </a:solidFill>
            <a:ln w="28575" cap="flat" cmpd="sng" algn="ctr">
              <a:solidFill>
                <a:srgbClr val="FF0000"/>
              </a:solidFill>
              <a:prstDash val="solid"/>
              <a:round/>
              <a:headEnd type="none" w="med" len="med"/>
              <a:tailEnd type="arrow" w="med" len="med"/>
            </a:ln>
            <a:effectLst/>
            <a:extLst>
              <a:ext uri="{AF507438-7753-43e0-B8FC-AC1667EBCBE1}">
                <a14:hiddenEffects xmlns:a14="http://schemas.microsoft.com/office/drawing/2010/main" xmlns="" xmlns:mv="urn:schemas-microsoft-com:mac:vml" xmlns:mc="http://schemas.openxmlformats.org/markup-compatibility/2006">
                  <a:effectLst>
                    <a:outerShdw blurRad="63500" dist="38099" dir="2700000" algn="ctr" rotWithShape="0">
                      <a:schemeClr val="bg2">
                        <a:alpha val="74998"/>
                      </a:schemeClr>
                    </a:outerShdw>
                  </a:effectLst>
                </a14:hiddenEffects>
              </a:ext>
            </a:extLst>
          </p:spPr>
        </p:cxnSp>
        <p:cxnSp>
          <p:nvCxnSpPr>
            <p:cNvPr id="80" name="Straight Arrow Connector 79"/>
            <p:cNvCxnSpPr/>
            <p:nvPr/>
          </p:nvCxnSpPr>
          <p:spPr bwMode="auto">
            <a:xfrm rot="5400000">
              <a:off x="7788992" y="5281478"/>
              <a:ext cx="532921" cy="1588"/>
            </a:xfrm>
            <a:prstGeom prst="straightConnector1">
              <a:avLst/>
            </a:prstGeom>
            <a:solidFill>
              <a:srgbClr val="BBE0E3"/>
            </a:solidFill>
            <a:ln w="28575" cap="flat" cmpd="sng" algn="ctr">
              <a:solidFill>
                <a:srgbClr val="FF0000"/>
              </a:solidFill>
              <a:prstDash val="solid"/>
              <a:round/>
              <a:headEnd type="none" w="med" len="med"/>
              <a:tailEnd type="arrow" w="med" len="med"/>
            </a:ln>
            <a:effectLst/>
            <a:extLst>
              <a:ext uri="{AF507438-7753-43e0-B8FC-AC1667EBCBE1}">
                <a14:hiddenEffects xmlns:a14="http://schemas.microsoft.com/office/drawing/2010/main" xmlns="" xmlns:mv="urn:schemas-microsoft-com:mac:vml" xmlns:mc="http://schemas.openxmlformats.org/markup-compatibility/2006">
                  <a:effectLst>
                    <a:outerShdw blurRad="63500" dist="38099" dir="2700000" algn="ctr" rotWithShape="0">
                      <a:schemeClr val="bg2">
                        <a:alpha val="74998"/>
                      </a:schemeClr>
                    </a:outerShdw>
                  </a:effectLst>
                </a14:hiddenEffects>
              </a:ext>
            </a:extLst>
          </p:spPr>
        </p:cxnSp>
        <p:graphicFrame>
          <p:nvGraphicFramePr>
            <p:cNvPr id="83" name="Object 82"/>
            <p:cNvGraphicFramePr>
              <a:graphicFrameLocks noChangeAspect="1"/>
            </p:cNvGraphicFramePr>
            <p:nvPr>
              <p:extLst>
                <p:ext uri="{D42A27DB-BD31-4B8C-83A1-F6EECF244321}">
                  <p14:modId xmlns:p14="http://schemas.microsoft.com/office/powerpoint/2010/main" val="2415176418"/>
                </p:ext>
              </p:extLst>
            </p:nvPr>
          </p:nvGraphicFramePr>
          <p:xfrm>
            <a:off x="8138947" y="2773228"/>
            <a:ext cx="259010" cy="422595"/>
          </p:xfrm>
          <a:graphic>
            <a:graphicData uri="http://schemas.openxmlformats.org/presentationml/2006/ole">
              <mc:AlternateContent xmlns:mc="http://schemas.openxmlformats.org/markup-compatibility/2006">
                <mc:Choice xmlns:v="urn:schemas-microsoft-com:vml" Requires="v">
                  <p:oleObj spid="_x0000_s9423" name="Equation" r:id="rId7" imgW="241300" imgH="393700" progId="Equation.3">
                    <p:embed/>
                  </p:oleObj>
                </mc:Choice>
                <mc:Fallback>
                  <p:oleObj name="Equation" r:id="rId7" imgW="241300" imgH="39370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138947" y="2773228"/>
                          <a:ext cx="259010" cy="42259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965637" name="Object 5"/>
            <p:cNvGraphicFramePr>
              <a:graphicFrameLocks noChangeAspect="1"/>
            </p:cNvGraphicFramePr>
            <p:nvPr>
              <p:extLst>
                <p:ext uri="{D42A27DB-BD31-4B8C-83A1-F6EECF244321}">
                  <p14:modId xmlns:p14="http://schemas.microsoft.com/office/powerpoint/2010/main" val="1650573146"/>
                </p:ext>
              </p:extLst>
            </p:nvPr>
          </p:nvGraphicFramePr>
          <p:xfrm>
            <a:off x="8143876" y="1372466"/>
            <a:ext cx="319549" cy="469845"/>
          </p:xfrm>
          <a:graphic>
            <a:graphicData uri="http://schemas.openxmlformats.org/presentationml/2006/ole">
              <mc:AlternateContent xmlns:mc="http://schemas.openxmlformats.org/markup-compatibility/2006">
                <mc:Choice xmlns:v="urn:schemas-microsoft-com:vml" Requires="v">
                  <p:oleObj spid="_x0000_s9424" name="Equation" r:id="rId9" imgW="266700" imgH="393700" progId="Equation.3">
                    <p:embed/>
                  </p:oleObj>
                </mc:Choice>
                <mc:Fallback>
                  <p:oleObj name="Equation" r:id="rId9" imgW="266700" imgH="393700" progId="Equation.3">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143876" y="1372466"/>
                          <a:ext cx="319549" cy="46984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965638" name="Object 6"/>
            <p:cNvGraphicFramePr>
              <a:graphicFrameLocks noChangeAspect="1"/>
            </p:cNvGraphicFramePr>
            <p:nvPr>
              <p:extLst>
                <p:ext uri="{D42A27DB-BD31-4B8C-83A1-F6EECF244321}">
                  <p14:modId xmlns:p14="http://schemas.microsoft.com/office/powerpoint/2010/main" val="2115812713"/>
                </p:ext>
              </p:extLst>
            </p:nvPr>
          </p:nvGraphicFramePr>
          <p:xfrm>
            <a:off x="8128000" y="4116783"/>
            <a:ext cx="273050" cy="422275"/>
          </p:xfrm>
          <a:graphic>
            <a:graphicData uri="http://schemas.openxmlformats.org/presentationml/2006/ole">
              <mc:AlternateContent xmlns:mc="http://schemas.openxmlformats.org/markup-compatibility/2006">
                <mc:Choice xmlns:v="urn:schemas-microsoft-com:vml" Requires="v">
                  <p:oleObj spid="_x0000_s9425" name="Equation" r:id="rId11" imgW="254000" imgH="393700" progId="Equation.3">
                    <p:embed/>
                  </p:oleObj>
                </mc:Choice>
                <mc:Fallback>
                  <p:oleObj name="Equation" r:id="rId11" imgW="254000" imgH="393700" progId="Equation.3">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128000" y="4116783"/>
                          <a:ext cx="273050" cy="4222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965639" name="Object 7"/>
            <p:cNvGraphicFramePr>
              <a:graphicFrameLocks noChangeAspect="1"/>
            </p:cNvGraphicFramePr>
            <p:nvPr>
              <p:extLst>
                <p:ext uri="{D42A27DB-BD31-4B8C-83A1-F6EECF244321}">
                  <p14:modId xmlns:p14="http://schemas.microsoft.com/office/powerpoint/2010/main" val="2504964740"/>
                </p:ext>
              </p:extLst>
            </p:nvPr>
          </p:nvGraphicFramePr>
          <p:xfrm>
            <a:off x="8104188" y="5067301"/>
            <a:ext cx="258762" cy="422275"/>
          </p:xfrm>
          <a:graphic>
            <a:graphicData uri="http://schemas.openxmlformats.org/presentationml/2006/ole">
              <mc:AlternateContent xmlns:mc="http://schemas.openxmlformats.org/markup-compatibility/2006">
                <mc:Choice xmlns:v="urn:schemas-microsoft-com:vml" Requires="v">
                  <p:oleObj spid="_x0000_s9426" name="Equation" r:id="rId13" imgW="241300" imgH="393700" progId="Equation.3">
                    <p:embed/>
                  </p:oleObj>
                </mc:Choice>
                <mc:Fallback>
                  <p:oleObj name="Equation" r:id="rId13" imgW="241300" imgH="393700" progId="Equation.3">
                    <p:embed/>
                    <p:pic>
                      <p:nvPicPr>
                        <p:cNvPr id="0" name=""/>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104188" y="5067301"/>
                          <a:ext cx="258762" cy="4222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965640" name="Object 8"/>
            <p:cNvGraphicFramePr>
              <a:graphicFrameLocks noChangeAspect="1"/>
            </p:cNvGraphicFramePr>
            <p:nvPr>
              <p:extLst>
                <p:ext uri="{D42A27DB-BD31-4B8C-83A1-F6EECF244321}">
                  <p14:modId xmlns:p14="http://schemas.microsoft.com/office/powerpoint/2010/main" val="2357812260"/>
                </p:ext>
              </p:extLst>
            </p:nvPr>
          </p:nvGraphicFramePr>
          <p:xfrm>
            <a:off x="8108950" y="3692526"/>
            <a:ext cx="355600" cy="422275"/>
          </p:xfrm>
          <a:graphic>
            <a:graphicData uri="http://schemas.openxmlformats.org/presentationml/2006/ole">
              <mc:AlternateContent xmlns:mc="http://schemas.openxmlformats.org/markup-compatibility/2006">
                <mc:Choice xmlns:v="urn:schemas-microsoft-com:vml" Requires="v">
                  <p:oleObj spid="_x0000_s9427" name="Equation" r:id="rId15" imgW="330200" imgH="393700" progId="Equation.3">
                    <p:embed/>
                  </p:oleObj>
                </mc:Choice>
                <mc:Fallback>
                  <p:oleObj name="Equation" r:id="rId15" imgW="330200" imgH="393700" progId="Equation.3">
                    <p:embed/>
                    <p:pic>
                      <p:nvPicPr>
                        <p:cNvPr id="0" name=""/>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8108950" y="3692526"/>
                          <a:ext cx="355600" cy="4222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Tree>
    <p:extLst>
      <p:ext uri="{BB962C8B-B14F-4D97-AF65-F5344CB8AC3E}">
        <p14:creationId xmlns:p14="http://schemas.microsoft.com/office/powerpoint/2010/main" val="56871539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Recap topics</a:t>
            </a:r>
          </a:p>
        </p:txBody>
      </p:sp>
      <p:sp>
        <p:nvSpPr>
          <p:cNvPr id="5" name="Content Placeholder 4"/>
          <p:cNvSpPr>
            <a:spLocks noGrp="1"/>
          </p:cNvSpPr>
          <p:nvPr>
            <p:ph idx="1"/>
          </p:nvPr>
        </p:nvSpPr>
        <p:spPr/>
        <p:txBody>
          <a:bodyPr/>
          <a:lstStyle/>
          <a:p>
            <a:r>
              <a:rPr lang="en-US" sz="2800"/>
              <a:t>What is learning?</a:t>
            </a:r>
          </a:p>
          <a:p>
            <a:r>
              <a:rPr lang="en-US" sz="2800"/>
              <a:t>What is a DNN, and in particular a CNN?</a:t>
            </a:r>
          </a:p>
          <a:p>
            <a:r>
              <a:rPr lang="en-US" sz="2800"/>
              <a:t>DNN Learning principles</a:t>
            </a:r>
          </a:p>
          <a:p>
            <a:r>
              <a:rPr lang="en-US" sz="2800" b="1">
                <a:solidFill>
                  <a:schemeClr val="accent2"/>
                </a:solidFill>
              </a:rPr>
              <a:t>Optimization 1: Pruning the Network</a:t>
            </a:r>
          </a:p>
          <a:p>
            <a:r>
              <a:rPr lang="en-US" sz="2800"/>
              <a:t>Optimization 2</a:t>
            </a:r>
          </a:p>
          <a:p>
            <a:r>
              <a:rPr lang="en-US" sz="2800"/>
              <a:t>Optimization 3</a:t>
            </a:r>
          </a:p>
          <a:p>
            <a:r>
              <a:rPr lang="en-US" sz="2800"/>
              <a:t>Optimization 4</a:t>
            </a:r>
          </a:p>
          <a:p>
            <a:r>
              <a:rPr lang="en-US" sz="2800"/>
              <a:t>DNN Hardware support</a:t>
            </a:r>
          </a:p>
          <a:p>
            <a:r>
              <a:rPr lang="en-US" sz="2800"/>
              <a:t>NAS and DSE</a:t>
            </a:r>
          </a:p>
          <a:p>
            <a:r>
              <a:rPr lang="en-US" sz="2800"/>
              <a:t>Beyond DNNs: Neuromorphic and Bayesian networks</a:t>
            </a:r>
          </a:p>
          <a:p>
            <a:endParaRPr lang="en-US" sz="2800"/>
          </a:p>
        </p:txBody>
      </p:sp>
      <p:sp>
        <p:nvSpPr>
          <p:cNvPr id="3" name="Date Placeholder 2"/>
          <p:cNvSpPr>
            <a:spLocks noGrp="1"/>
          </p:cNvSpPr>
          <p:nvPr>
            <p:ph type="dt" sz="half" idx="10"/>
          </p:nvPr>
        </p:nvSpPr>
        <p:spPr/>
        <p:txBody>
          <a:bodyPr/>
          <a:lstStyle/>
          <a:p>
            <a:pPr>
              <a:defRPr/>
            </a:pPr>
            <a:r>
              <a:rPr lang="en-US"/>
              <a:t>IA 5LIL0</a:t>
            </a:r>
          </a:p>
        </p:txBody>
      </p:sp>
      <p:sp>
        <p:nvSpPr>
          <p:cNvPr id="4" name="Slide Number Placeholder 3"/>
          <p:cNvSpPr>
            <a:spLocks noGrp="1"/>
          </p:cNvSpPr>
          <p:nvPr>
            <p:ph type="sldNum" sz="quarter" idx="12"/>
          </p:nvPr>
        </p:nvSpPr>
        <p:spPr/>
        <p:txBody>
          <a:bodyPr/>
          <a:lstStyle/>
          <a:p>
            <a:pPr>
              <a:defRPr/>
            </a:pPr>
            <a:fld id="{0E889BEB-D9AF-400D-98BF-3532899A83FF}" type="slidenum">
              <a:rPr lang="en-US" smtClean="0"/>
              <a:pPr>
                <a:defRPr/>
              </a:pPr>
              <a:t>59</a:t>
            </a:fld>
            <a:endParaRPr lang="en-US"/>
          </a:p>
        </p:txBody>
      </p:sp>
      <p:pic>
        <p:nvPicPr>
          <p:cNvPr id="7" name="Picture 6"/>
          <p:cNvPicPr>
            <a:picLocks noChangeAspect="1"/>
          </p:cNvPicPr>
          <p:nvPr/>
        </p:nvPicPr>
        <p:blipFill>
          <a:blip r:embed="rId2"/>
          <a:stretch>
            <a:fillRect/>
          </a:stretch>
        </p:blipFill>
        <p:spPr>
          <a:xfrm>
            <a:off x="9515475" y="0"/>
            <a:ext cx="2676525" cy="2676525"/>
          </a:xfrm>
          <a:prstGeom prst="rect">
            <a:avLst/>
          </a:prstGeom>
        </p:spPr>
      </p:pic>
    </p:spTree>
    <p:extLst>
      <p:ext uri="{BB962C8B-B14F-4D97-AF65-F5344CB8AC3E}">
        <p14:creationId xmlns:p14="http://schemas.microsoft.com/office/powerpoint/2010/main" val="10430972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0" name="Rectangle 2"/>
          <p:cNvSpPr>
            <a:spLocks noGrp="1" noChangeArrowheads="1"/>
          </p:cNvSpPr>
          <p:nvPr>
            <p:ph type="title"/>
          </p:nvPr>
        </p:nvSpPr>
        <p:spPr/>
        <p:txBody>
          <a:bodyPr/>
          <a:lstStyle/>
          <a:p>
            <a:r>
              <a:rPr lang="en-US" noProof="0" dirty="0"/>
              <a:t>Learning goals</a:t>
            </a:r>
          </a:p>
        </p:txBody>
      </p:sp>
      <p:sp>
        <p:nvSpPr>
          <p:cNvPr id="3075" name="Rectangle 3"/>
          <p:cNvSpPr>
            <a:spLocks noGrp="1" noChangeArrowheads="1"/>
          </p:cNvSpPr>
          <p:nvPr>
            <p:ph type="body" idx="1"/>
          </p:nvPr>
        </p:nvSpPr>
        <p:spPr>
          <a:xfrm>
            <a:off x="381000" y="1143000"/>
            <a:ext cx="11811000" cy="5334000"/>
          </a:xfrm>
        </p:spPr>
        <p:txBody>
          <a:bodyPr/>
          <a:lstStyle/>
          <a:p>
            <a:pPr lvl="0"/>
            <a:r>
              <a:rPr lang="en-US" sz="2800" noProof="0" dirty="0"/>
              <a:t>Understanding deep learning, including: </a:t>
            </a:r>
          </a:p>
          <a:p>
            <a:pPr lvl="1"/>
            <a:r>
              <a:rPr lang="en-US" sz="2400" noProof="0" dirty="0"/>
              <a:t>network architectures</a:t>
            </a:r>
          </a:p>
          <a:p>
            <a:pPr lvl="1"/>
            <a:r>
              <a:rPr lang="en-US" sz="2400" noProof="0" dirty="0"/>
              <a:t>inference</a:t>
            </a:r>
          </a:p>
          <a:p>
            <a:pPr lvl="1"/>
            <a:r>
              <a:rPr lang="en-US" sz="2400" noProof="0" dirty="0"/>
              <a:t>learning methods</a:t>
            </a:r>
          </a:p>
          <a:p>
            <a:pPr lvl="0"/>
            <a:r>
              <a:rPr lang="en-US" sz="2800" noProof="0" dirty="0"/>
              <a:t>Design of </a:t>
            </a:r>
            <a:r>
              <a:rPr lang="en-US" sz="2800" noProof="0"/>
              <a:t>Deep Neural Networks (ANNs/DNNs), </a:t>
            </a:r>
            <a:r>
              <a:rPr lang="en-US" sz="2800" noProof="0" dirty="0"/>
              <a:t>using current frameworks</a:t>
            </a:r>
          </a:p>
          <a:p>
            <a:pPr lvl="1"/>
            <a:r>
              <a:rPr lang="en-US" sz="2400" noProof="0" dirty="0"/>
              <a:t>in particular Convolutional Neural Networks (</a:t>
            </a:r>
            <a:r>
              <a:rPr lang="en-US" sz="2400" noProof="0"/>
              <a:t>CNNs) using PyTorch</a:t>
            </a:r>
            <a:endParaRPr lang="en-US" sz="2400" noProof="0" dirty="0"/>
          </a:p>
          <a:p>
            <a:pPr lvl="0"/>
            <a:r>
              <a:rPr lang="en-US" sz="2800" noProof="0" dirty="0"/>
              <a:t>Implement and </a:t>
            </a:r>
            <a:r>
              <a:rPr lang="en-US" sz="2800" noProof="0"/>
              <a:t>optimize ANNs </a:t>
            </a:r>
            <a:r>
              <a:rPr lang="en-US" sz="2800" noProof="0" dirty="0"/>
              <a:t>using various optimization methods</a:t>
            </a:r>
          </a:p>
          <a:p>
            <a:pPr lvl="0"/>
            <a:r>
              <a:rPr lang="en-US" sz="2800" noProof="0"/>
              <a:t>Current deep ANNs</a:t>
            </a:r>
            <a:r>
              <a:rPr lang="en-US" sz="2800" noProof="0" dirty="0"/>
              <a:t>, including newer operators</a:t>
            </a:r>
          </a:p>
          <a:p>
            <a:pPr lvl="0"/>
            <a:r>
              <a:rPr lang="en-US" sz="2800" noProof="0" dirty="0"/>
              <a:t>Special processing hardware efficiently supporting Deep Learning</a:t>
            </a:r>
          </a:p>
          <a:p>
            <a:pPr lvl="0"/>
            <a:r>
              <a:rPr lang="en-US" sz="2800" noProof="0" dirty="0"/>
              <a:t>Alternative approaches to the </a:t>
            </a:r>
            <a:r>
              <a:rPr lang="en-US" sz="2800" noProof="0"/>
              <a:t>''classical‘’ ANNs</a:t>
            </a:r>
            <a:r>
              <a:rPr lang="en-US" sz="2800" noProof="0" dirty="0"/>
              <a:t>, like:</a:t>
            </a:r>
          </a:p>
          <a:p>
            <a:pPr lvl="1"/>
            <a:r>
              <a:rPr lang="en-US" sz="2400" noProof="0" dirty="0"/>
              <a:t>Bayesian learning and Neuromorphic computing</a:t>
            </a:r>
          </a:p>
          <a:p>
            <a:endParaRPr lang="en-US" sz="2400" noProof="0" dirty="0"/>
          </a:p>
        </p:txBody>
      </p:sp>
      <p:sp>
        <p:nvSpPr>
          <p:cNvPr id="4098" name="Date Placeholder 3"/>
          <p:cNvSpPr>
            <a:spLocks noGrp="1"/>
          </p:cNvSpPr>
          <p:nvPr>
            <p:ph type="dt" sz="quarter" idx="10"/>
          </p:nvPr>
        </p:nvSpPr>
        <p:spPr/>
        <p:txBody>
          <a:bodyPr/>
          <a:lstStyle/>
          <a:p>
            <a:r>
              <a:rPr lang="en-US"/>
              <a:t>IA 5LIL0</a:t>
            </a:r>
          </a:p>
        </p:txBody>
      </p:sp>
      <p:sp>
        <p:nvSpPr>
          <p:cNvPr id="4099" name="Slide Number Placeholder 5"/>
          <p:cNvSpPr>
            <a:spLocks noGrp="1"/>
          </p:cNvSpPr>
          <p:nvPr>
            <p:ph type="sldNum" sz="quarter" idx="12"/>
          </p:nvPr>
        </p:nvSpPr>
        <p:spPr/>
        <p:txBody>
          <a:bodyPr/>
          <a:lstStyle/>
          <a:p>
            <a:fld id="{10F730E2-2C48-431F-974A-9E48FBD4056A}" type="slidenum">
              <a:rPr lang="en-US" smtClean="0"/>
              <a:pPr/>
              <a:t>6</a:t>
            </a:fld>
            <a:endParaRPr lang="en-US"/>
          </a:p>
        </p:txBody>
      </p:sp>
      <p:pic>
        <p:nvPicPr>
          <p:cNvPr id="3" name="Picture 2"/>
          <p:cNvPicPr>
            <a:picLocks noChangeAspect="1"/>
          </p:cNvPicPr>
          <p:nvPr/>
        </p:nvPicPr>
        <p:blipFill>
          <a:blip r:embed="rId3"/>
          <a:stretch>
            <a:fillRect/>
          </a:stretch>
        </p:blipFill>
        <p:spPr>
          <a:xfrm>
            <a:off x="9372600" y="228600"/>
            <a:ext cx="2362200" cy="19335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075">
                                            <p:txEl>
                                              <p:pRg st="0" end="0"/>
                                            </p:txEl>
                                          </p:spTgt>
                                        </p:tgtEl>
                                        <p:attrNameLst>
                                          <p:attrName>style.visibility</p:attrName>
                                        </p:attrNameLst>
                                      </p:cBhvr>
                                      <p:to>
                                        <p:strVal val="visible"/>
                                      </p:to>
                                    </p:set>
                                    <p:animEffect transition="in" filter="wipe(up)">
                                      <p:cBhvr>
                                        <p:cTn id="7" dur="500"/>
                                        <p:tgtEl>
                                          <p:spTgt spid="3075">
                                            <p:txEl>
                                              <p:pRg st="0" end="0"/>
                                            </p:txEl>
                                          </p:spTgt>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3075">
                                            <p:txEl>
                                              <p:pRg st="1" end="1"/>
                                            </p:txEl>
                                          </p:spTgt>
                                        </p:tgtEl>
                                        <p:attrNameLst>
                                          <p:attrName>style.visibility</p:attrName>
                                        </p:attrNameLst>
                                      </p:cBhvr>
                                      <p:to>
                                        <p:strVal val="visible"/>
                                      </p:to>
                                    </p:set>
                                    <p:animEffect transition="in" filter="wipe(up)">
                                      <p:cBhvr>
                                        <p:cTn id="10" dur="500"/>
                                        <p:tgtEl>
                                          <p:spTgt spid="3075">
                                            <p:txEl>
                                              <p:pRg st="1" end="1"/>
                                            </p:txEl>
                                          </p:spTgt>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3075">
                                            <p:txEl>
                                              <p:pRg st="2" end="2"/>
                                            </p:txEl>
                                          </p:spTgt>
                                        </p:tgtEl>
                                        <p:attrNameLst>
                                          <p:attrName>style.visibility</p:attrName>
                                        </p:attrNameLst>
                                      </p:cBhvr>
                                      <p:to>
                                        <p:strVal val="visible"/>
                                      </p:to>
                                    </p:set>
                                    <p:animEffect transition="in" filter="wipe(up)">
                                      <p:cBhvr>
                                        <p:cTn id="13" dur="500"/>
                                        <p:tgtEl>
                                          <p:spTgt spid="3075">
                                            <p:txEl>
                                              <p:pRg st="2" end="2"/>
                                            </p:txEl>
                                          </p:spTgt>
                                        </p:tgtEl>
                                      </p:cBhvr>
                                    </p:animEffect>
                                  </p:childTnLst>
                                </p:cTn>
                              </p:par>
                              <p:par>
                                <p:cTn id="14" presetID="22" presetClass="entr" presetSubtype="1" fill="hold" grpId="0" nodeType="withEffect">
                                  <p:stCondLst>
                                    <p:cond delay="0"/>
                                  </p:stCondLst>
                                  <p:childTnLst>
                                    <p:set>
                                      <p:cBhvr>
                                        <p:cTn id="15" dur="1" fill="hold">
                                          <p:stCondLst>
                                            <p:cond delay="0"/>
                                          </p:stCondLst>
                                        </p:cTn>
                                        <p:tgtEl>
                                          <p:spTgt spid="3075">
                                            <p:txEl>
                                              <p:pRg st="3" end="3"/>
                                            </p:txEl>
                                          </p:spTgt>
                                        </p:tgtEl>
                                        <p:attrNameLst>
                                          <p:attrName>style.visibility</p:attrName>
                                        </p:attrNameLst>
                                      </p:cBhvr>
                                      <p:to>
                                        <p:strVal val="visible"/>
                                      </p:to>
                                    </p:set>
                                    <p:animEffect transition="in" filter="wipe(up)">
                                      <p:cBhvr>
                                        <p:cTn id="16" dur="500"/>
                                        <p:tgtEl>
                                          <p:spTgt spid="3075">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grpId="0" nodeType="clickEffect">
                                  <p:stCondLst>
                                    <p:cond delay="0"/>
                                  </p:stCondLst>
                                  <p:childTnLst>
                                    <p:set>
                                      <p:cBhvr>
                                        <p:cTn id="20" dur="1" fill="hold">
                                          <p:stCondLst>
                                            <p:cond delay="0"/>
                                          </p:stCondLst>
                                        </p:cTn>
                                        <p:tgtEl>
                                          <p:spTgt spid="3075">
                                            <p:txEl>
                                              <p:pRg st="4" end="4"/>
                                            </p:txEl>
                                          </p:spTgt>
                                        </p:tgtEl>
                                        <p:attrNameLst>
                                          <p:attrName>style.visibility</p:attrName>
                                        </p:attrNameLst>
                                      </p:cBhvr>
                                      <p:to>
                                        <p:strVal val="visible"/>
                                      </p:to>
                                    </p:set>
                                    <p:animEffect transition="in" filter="wipe(up)">
                                      <p:cBhvr>
                                        <p:cTn id="21" dur="500"/>
                                        <p:tgtEl>
                                          <p:spTgt spid="3075">
                                            <p:txEl>
                                              <p:pRg st="4" end="4"/>
                                            </p:txEl>
                                          </p:spTgt>
                                        </p:tgtEl>
                                      </p:cBhvr>
                                    </p:animEffect>
                                  </p:childTnLst>
                                </p:cTn>
                              </p:par>
                              <p:par>
                                <p:cTn id="22" presetID="22" presetClass="entr" presetSubtype="1" fill="hold" grpId="0" nodeType="withEffect">
                                  <p:stCondLst>
                                    <p:cond delay="0"/>
                                  </p:stCondLst>
                                  <p:childTnLst>
                                    <p:set>
                                      <p:cBhvr>
                                        <p:cTn id="23" dur="1" fill="hold">
                                          <p:stCondLst>
                                            <p:cond delay="0"/>
                                          </p:stCondLst>
                                        </p:cTn>
                                        <p:tgtEl>
                                          <p:spTgt spid="3075">
                                            <p:txEl>
                                              <p:pRg st="5" end="5"/>
                                            </p:txEl>
                                          </p:spTgt>
                                        </p:tgtEl>
                                        <p:attrNameLst>
                                          <p:attrName>style.visibility</p:attrName>
                                        </p:attrNameLst>
                                      </p:cBhvr>
                                      <p:to>
                                        <p:strVal val="visible"/>
                                      </p:to>
                                    </p:set>
                                    <p:animEffect transition="in" filter="wipe(up)">
                                      <p:cBhvr>
                                        <p:cTn id="24" dur="500"/>
                                        <p:tgtEl>
                                          <p:spTgt spid="3075">
                                            <p:txEl>
                                              <p:pRg st="5" end="5"/>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grpId="0" nodeType="clickEffect">
                                  <p:stCondLst>
                                    <p:cond delay="0"/>
                                  </p:stCondLst>
                                  <p:childTnLst>
                                    <p:set>
                                      <p:cBhvr>
                                        <p:cTn id="28" dur="1" fill="hold">
                                          <p:stCondLst>
                                            <p:cond delay="0"/>
                                          </p:stCondLst>
                                        </p:cTn>
                                        <p:tgtEl>
                                          <p:spTgt spid="3075">
                                            <p:txEl>
                                              <p:pRg st="6" end="6"/>
                                            </p:txEl>
                                          </p:spTgt>
                                        </p:tgtEl>
                                        <p:attrNameLst>
                                          <p:attrName>style.visibility</p:attrName>
                                        </p:attrNameLst>
                                      </p:cBhvr>
                                      <p:to>
                                        <p:strVal val="visible"/>
                                      </p:to>
                                    </p:set>
                                    <p:animEffect transition="in" filter="wipe(up)">
                                      <p:cBhvr>
                                        <p:cTn id="29" dur="500"/>
                                        <p:tgtEl>
                                          <p:spTgt spid="3075">
                                            <p:txEl>
                                              <p:pRg st="6" end="6"/>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1" fill="hold" grpId="0" nodeType="clickEffect">
                                  <p:stCondLst>
                                    <p:cond delay="0"/>
                                  </p:stCondLst>
                                  <p:childTnLst>
                                    <p:set>
                                      <p:cBhvr>
                                        <p:cTn id="33" dur="1" fill="hold">
                                          <p:stCondLst>
                                            <p:cond delay="0"/>
                                          </p:stCondLst>
                                        </p:cTn>
                                        <p:tgtEl>
                                          <p:spTgt spid="3075">
                                            <p:txEl>
                                              <p:pRg st="7" end="7"/>
                                            </p:txEl>
                                          </p:spTgt>
                                        </p:tgtEl>
                                        <p:attrNameLst>
                                          <p:attrName>style.visibility</p:attrName>
                                        </p:attrNameLst>
                                      </p:cBhvr>
                                      <p:to>
                                        <p:strVal val="visible"/>
                                      </p:to>
                                    </p:set>
                                    <p:animEffect transition="in" filter="wipe(up)">
                                      <p:cBhvr>
                                        <p:cTn id="34" dur="500"/>
                                        <p:tgtEl>
                                          <p:spTgt spid="3075">
                                            <p:txEl>
                                              <p:pRg st="7" end="7"/>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1" fill="hold" grpId="0" nodeType="clickEffect">
                                  <p:stCondLst>
                                    <p:cond delay="0"/>
                                  </p:stCondLst>
                                  <p:childTnLst>
                                    <p:set>
                                      <p:cBhvr>
                                        <p:cTn id="38" dur="1" fill="hold">
                                          <p:stCondLst>
                                            <p:cond delay="0"/>
                                          </p:stCondLst>
                                        </p:cTn>
                                        <p:tgtEl>
                                          <p:spTgt spid="3075">
                                            <p:txEl>
                                              <p:pRg st="8" end="8"/>
                                            </p:txEl>
                                          </p:spTgt>
                                        </p:tgtEl>
                                        <p:attrNameLst>
                                          <p:attrName>style.visibility</p:attrName>
                                        </p:attrNameLst>
                                      </p:cBhvr>
                                      <p:to>
                                        <p:strVal val="visible"/>
                                      </p:to>
                                    </p:set>
                                    <p:animEffect transition="in" filter="wipe(up)">
                                      <p:cBhvr>
                                        <p:cTn id="39" dur="500"/>
                                        <p:tgtEl>
                                          <p:spTgt spid="3075">
                                            <p:txEl>
                                              <p:pRg st="8" end="8"/>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1" fill="hold" grpId="0" nodeType="clickEffect">
                                  <p:stCondLst>
                                    <p:cond delay="0"/>
                                  </p:stCondLst>
                                  <p:childTnLst>
                                    <p:set>
                                      <p:cBhvr>
                                        <p:cTn id="43" dur="1" fill="hold">
                                          <p:stCondLst>
                                            <p:cond delay="0"/>
                                          </p:stCondLst>
                                        </p:cTn>
                                        <p:tgtEl>
                                          <p:spTgt spid="3075">
                                            <p:txEl>
                                              <p:pRg st="9" end="9"/>
                                            </p:txEl>
                                          </p:spTgt>
                                        </p:tgtEl>
                                        <p:attrNameLst>
                                          <p:attrName>style.visibility</p:attrName>
                                        </p:attrNameLst>
                                      </p:cBhvr>
                                      <p:to>
                                        <p:strVal val="visible"/>
                                      </p:to>
                                    </p:set>
                                    <p:animEffect transition="in" filter="wipe(up)">
                                      <p:cBhvr>
                                        <p:cTn id="44" dur="500"/>
                                        <p:tgtEl>
                                          <p:spTgt spid="3075">
                                            <p:txEl>
                                              <p:pRg st="9" end="9"/>
                                            </p:txEl>
                                          </p:spTgt>
                                        </p:tgtEl>
                                      </p:cBhvr>
                                    </p:animEffect>
                                  </p:childTnLst>
                                </p:cTn>
                              </p:par>
                              <p:par>
                                <p:cTn id="45" presetID="22" presetClass="entr" presetSubtype="1" fill="hold" grpId="0" nodeType="withEffect">
                                  <p:stCondLst>
                                    <p:cond delay="0"/>
                                  </p:stCondLst>
                                  <p:childTnLst>
                                    <p:set>
                                      <p:cBhvr>
                                        <p:cTn id="46" dur="1" fill="hold">
                                          <p:stCondLst>
                                            <p:cond delay="0"/>
                                          </p:stCondLst>
                                        </p:cTn>
                                        <p:tgtEl>
                                          <p:spTgt spid="3075">
                                            <p:txEl>
                                              <p:pRg st="10" end="10"/>
                                            </p:txEl>
                                          </p:spTgt>
                                        </p:tgtEl>
                                        <p:attrNameLst>
                                          <p:attrName>style.visibility</p:attrName>
                                        </p:attrNameLst>
                                      </p:cBhvr>
                                      <p:to>
                                        <p:strVal val="visible"/>
                                      </p:to>
                                    </p:set>
                                    <p:animEffect transition="in" filter="wipe(up)">
                                      <p:cBhvr>
                                        <p:cTn id="47" dur="500"/>
                                        <p:tgtEl>
                                          <p:spTgt spid="3075">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build="p"/>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6999478" y="304799"/>
            <a:ext cx="4992497" cy="2667001"/>
          </a:xfrm>
          <a:prstGeom prst="rect">
            <a:avLst/>
          </a:prstGeom>
        </p:spPr>
      </p:pic>
      <p:sp>
        <p:nvSpPr>
          <p:cNvPr id="2" name="Title 1"/>
          <p:cNvSpPr>
            <a:spLocks noGrp="1"/>
          </p:cNvSpPr>
          <p:nvPr>
            <p:ph type="title"/>
          </p:nvPr>
        </p:nvSpPr>
        <p:spPr/>
        <p:txBody>
          <a:bodyPr/>
          <a:lstStyle/>
          <a:p>
            <a:r>
              <a:rPr lang="en-US"/>
              <a:t>Pruning: update ***</a:t>
            </a:r>
          </a:p>
        </p:txBody>
      </p:sp>
      <p:sp>
        <p:nvSpPr>
          <p:cNvPr id="3" name="Content Placeholder 2"/>
          <p:cNvSpPr>
            <a:spLocks noGrp="1"/>
          </p:cNvSpPr>
          <p:nvPr>
            <p:ph idx="1"/>
          </p:nvPr>
        </p:nvSpPr>
        <p:spPr/>
        <p:txBody>
          <a:bodyPr/>
          <a:lstStyle/>
          <a:p>
            <a:r>
              <a:rPr lang="en-US"/>
              <a:t>Reduce the Network</a:t>
            </a:r>
          </a:p>
          <a:p>
            <a:r>
              <a:rPr lang="en-US"/>
              <a:t>Fine grain pruning</a:t>
            </a:r>
          </a:p>
          <a:p>
            <a:pPr lvl="1"/>
            <a:r>
              <a:rPr lang="en-US"/>
              <a:t>removing connections with small weigths</a:t>
            </a:r>
          </a:p>
          <a:p>
            <a:pPr lvl="1"/>
            <a:r>
              <a:rPr lang="en-US"/>
              <a:t>remove </a:t>
            </a:r>
          </a:p>
          <a:p>
            <a:r>
              <a:rPr lang="en-US"/>
              <a:t>Structured pruning: </a:t>
            </a:r>
          </a:p>
          <a:p>
            <a:pPr lvl="1"/>
            <a:r>
              <a:rPr lang="en-US"/>
              <a:t>try to keep e.g. SIMD regularity (vector computing)</a:t>
            </a:r>
          </a:p>
          <a:p>
            <a:r>
              <a:rPr lang="en-US"/>
              <a:t>Coarse grain pruning</a:t>
            </a:r>
          </a:p>
          <a:p>
            <a:pPr lvl="1"/>
            <a:r>
              <a:rPr lang="en-US"/>
              <a:t>remove kernel (2D): i.e., skip input feature map for a certain filter</a:t>
            </a:r>
          </a:p>
          <a:p>
            <a:pPr lvl="1"/>
            <a:r>
              <a:rPr lang="en-US"/>
              <a:t>removing complete filter (3D), i.e. reduce nr. of output feature maps</a:t>
            </a:r>
          </a:p>
          <a:p>
            <a:pPr lvl="1"/>
            <a:endParaRPr lang="en-US"/>
          </a:p>
        </p:txBody>
      </p:sp>
      <p:sp>
        <p:nvSpPr>
          <p:cNvPr id="4" name="Date Placeholder 3"/>
          <p:cNvSpPr>
            <a:spLocks noGrp="1"/>
          </p:cNvSpPr>
          <p:nvPr>
            <p:ph type="dt" sz="half" idx="10"/>
          </p:nvPr>
        </p:nvSpPr>
        <p:spPr/>
        <p:txBody>
          <a:bodyPr/>
          <a:lstStyle/>
          <a:p>
            <a:pPr>
              <a:defRPr/>
            </a:pPr>
            <a:r>
              <a:rPr lang="en-US"/>
              <a:t>IA 5LIL0</a:t>
            </a:r>
          </a:p>
        </p:txBody>
      </p:sp>
      <p:sp>
        <p:nvSpPr>
          <p:cNvPr id="5" name="Slide Number Placeholder 4"/>
          <p:cNvSpPr>
            <a:spLocks noGrp="1"/>
          </p:cNvSpPr>
          <p:nvPr>
            <p:ph type="sldNum" sz="quarter" idx="12"/>
          </p:nvPr>
        </p:nvSpPr>
        <p:spPr/>
        <p:txBody>
          <a:bodyPr/>
          <a:lstStyle/>
          <a:p>
            <a:pPr>
              <a:defRPr/>
            </a:pPr>
            <a:fld id="{57380175-9699-4BBE-9FAB-57FE2DBF8243}" type="slidenum">
              <a:rPr lang="en-US" smtClean="0"/>
              <a:pPr>
                <a:defRPr/>
              </a:pPr>
              <a:t>60</a:t>
            </a:fld>
            <a:endParaRPr lang="en-US"/>
          </a:p>
        </p:txBody>
      </p:sp>
    </p:spTree>
    <p:extLst>
      <p:ext uri="{BB962C8B-B14F-4D97-AF65-F5344CB8AC3E}">
        <p14:creationId xmlns:p14="http://schemas.microsoft.com/office/powerpoint/2010/main" val="7443424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F514FF-EB55-40FC-B1FE-4DC763357C84}"/>
              </a:ext>
            </a:extLst>
          </p:cNvPr>
          <p:cNvSpPr>
            <a:spLocks noGrp="1"/>
          </p:cNvSpPr>
          <p:nvPr>
            <p:ph type="title"/>
          </p:nvPr>
        </p:nvSpPr>
        <p:spPr/>
        <p:txBody>
          <a:bodyPr/>
          <a:lstStyle/>
          <a:p>
            <a:r>
              <a:rPr lang="en-US" dirty="0"/>
              <a:t>Iterative Pruning </a:t>
            </a:r>
            <a:r>
              <a:rPr lang="en-US"/>
              <a:t>and Retraining: Alexnet </a:t>
            </a:r>
            <a:endParaRPr lang="en-US" dirty="0"/>
          </a:p>
        </p:txBody>
      </p:sp>
      <p:sp>
        <p:nvSpPr>
          <p:cNvPr id="3" name="Content Placeholder 2">
            <a:extLst>
              <a:ext uri="{FF2B5EF4-FFF2-40B4-BE49-F238E27FC236}">
                <a16:creationId xmlns:a16="http://schemas.microsoft.com/office/drawing/2014/main" id="{D37CF716-662D-41CB-8843-76052F0FAC6A}"/>
              </a:ext>
            </a:extLst>
          </p:cNvPr>
          <p:cNvSpPr>
            <a:spLocks noGrp="1"/>
          </p:cNvSpPr>
          <p:nvPr>
            <p:ph idx="1"/>
          </p:nvPr>
        </p:nvSpPr>
        <p:spPr/>
        <p:txBody>
          <a:bodyPr/>
          <a:lstStyle/>
          <a:p>
            <a:pPr marL="380990" indent="-380990">
              <a:buFont typeface="Arial" panose="020B0604020202020204" pitchFamily="34" charset="0"/>
              <a:buChar char="•"/>
            </a:pPr>
            <a:r>
              <a:rPr lang="en-US" sz="2800" dirty="0"/>
              <a:t>With one retraining to recover from pruning damage</a:t>
            </a:r>
          </a:p>
          <a:p>
            <a:pPr marL="650984" lvl="2" indent="-380990"/>
            <a:r>
              <a:rPr lang="en-US" sz="2000" dirty="0"/>
              <a:t>L2 regularization performs better</a:t>
            </a:r>
          </a:p>
          <a:p>
            <a:pPr marL="650984" lvl="2" indent="-380990"/>
            <a:r>
              <a:rPr lang="en-US" sz="2000" dirty="0"/>
              <a:t>85% pruning of parameters, 6.7x reduction</a:t>
            </a:r>
          </a:p>
          <a:p>
            <a:pPr marL="650984" lvl="2" indent="-380990"/>
            <a:r>
              <a:rPr lang="en-US" sz="2000" dirty="0"/>
              <a:t>From 61M to 9.1M Parameters</a:t>
            </a:r>
          </a:p>
          <a:p>
            <a:pPr marL="650984" lvl="2" indent="-380990"/>
            <a:r>
              <a:rPr lang="en-US" sz="2000" dirty="0"/>
              <a:t>Or 233MB to 34.7MB</a:t>
            </a:r>
          </a:p>
          <a:p>
            <a:pPr marL="650984" lvl="2" indent="-380990"/>
            <a:endParaRPr lang="en-US" sz="2000" dirty="0"/>
          </a:p>
          <a:p>
            <a:pPr marL="457189" indent="-457189">
              <a:buFont typeface="Arial" panose="020B0604020202020204" pitchFamily="34" charset="0"/>
              <a:buChar char="•"/>
            </a:pPr>
            <a:r>
              <a:rPr lang="en-US" sz="2800" dirty="0"/>
              <a:t>Iterative pruning even better</a:t>
            </a:r>
          </a:p>
          <a:p>
            <a:pPr marL="727182" lvl="2" indent="-457189"/>
            <a:r>
              <a:rPr lang="en-US" sz="2000" dirty="0"/>
              <a:t>Without loss of quality prune 90%</a:t>
            </a:r>
          </a:p>
          <a:p>
            <a:pPr marL="727182" lvl="2" indent="-457189"/>
            <a:r>
              <a:rPr lang="en-US" sz="2000" dirty="0"/>
              <a:t>10x reduction, from 61M to 6.1M</a:t>
            </a:r>
          </a:p>
          <a:p>
            <a:pPr marL="727182" lvl="2" indent="-457189"/>
            <a:r>
              <a:rPr lang="en-US" sz="2000" dirty="0"/>
              <a:t>Or 233MB to 23.3MB</a:t>
            </a:r>
          </a:p>
          <a:p>
            <a:pPr marL="650984" lvl="2" indent="-380990"/>
            <a:endParaRPr lang="en-US" sz="2000" dirty="0"/>
          </a:p>
          <a:p>
            <a:pPr marL="650984" lvl="2" indent="-380990"/>
            <a:endParaRPr lang="en-US" sz="2000" dirty="0"/>
          </a:p>
        </p:txBody>
      </p:sp>
      <p:sp>
        <p:nvSpPr>
          <p:cNvPr id="5" name="Slide Number Placeholder 4">
            <a:extLst>
              <a:ext uri="{FF2B5EF4-FFF2-40B4-BE49-F238E27FC236}">
                <a16:creationId xmlns:a16="http://schemas.microsoft.com/office/drawing/2014/main" id="{B22A8E52-E666-4561-92AE-0A5E82E4A624}"/>
              </a:ext>
            </a:extLst>
          </p:cNvPr>
          <p:cNvSpPr>
            <a:spLocks noGrp="1"/>
          </p:cNvSpPr>
          <p:nvPr>
            <p:ph type="sldNum" sz="quarter" idx="12"/>
          </p:nvPr>
        </p:nvSpPr>
        <p:spPr/>
        <p:txBody>
          <a:bodyPr/>
          <a:lstStyle/>
          <a:p>
            <a:fld id="{B7CEC10D-CD46-426F-915E-6C78530279CB}" type="slidenum">
              <a:rPr lang="en-US" smtClean="0"/>
              <a:t>61</a:t>
            </a:fld>
            <a:endParaRPr lang="en-US" dirty="0"/>
          </a:p>
        </p:txBody>
      </p:sp>
      <p:pic>
        <p:nvPicPr>
          <p:cNvPr id="6" name="Picture 5">
            <a:extLst>
              <a:ext uri="{FF2B5EF4-FFF2-40B4-BE49-F238E27FC236}">
                <a16:creationId xmlns:a16="http://schemas.microsoft.com/office/drawing/2014/main" id="{6704BA52-9668-4E15-8513-FA9A859296D3}"/>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5257800" y="2541725"/>
            <a:ext cx="6779671" cy="3973055"/>
          </a:xfrm>
          <a:prstGeom prst="rect">
            <a:avLst/>
          </a:prstGeom>
        </p:spPr>
      </p:pic>
    </p:spTree>
    <p:extLst>
      <p:ext uri="{BB962C8B-B14F-4D97-AF65-F5344CB8AC3E}">
        <p14:creationId xmlns:p14="http://schemas.microsoft.com/office/powerpoint/2010/main" val="2768271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animEffect transition="in" filter="fade">
                                      <p:cBhvr>
                                        <p:cTn id="7" dur="500"/>
                                        <p:tgtEl>
                                          <p:spTgt spid="3">
                                            <p:txEl>
                                              <p:pRg st="6" end="6"/>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7" end="7"/>
                                            </p:txEl>
                                          </p:spTgt>
                                        </p:tgtEl>
                                        <p:attrNameLst>
                                          <p:attrName>style.visibility</p:attrName>
                                        </p:attrNameLst>
                                      </p:cBhvr>
                                      <p:to>
                                        <p:strVal val="visible"/>
                                      </p:to>
                                    </p:set>
                                    <p:animEffect transition="in" filter="fade">
                                      <p:cBhvr>
                                        <p:cTn id="10" dur="500"/>
                                        <p:tgtEl>
                                          <p:spTgt spid="3">
                                            <p:txEl>
                                              <p:pRg st="7" end="7"/>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8" end="8"/>
                                            </p:txEl>
                                          </p:spTgt>
                                        </p:tgtEl>
                                        <p:attrNameLst>
                                          <p:attrName>style.visibility</p:attrName>
                                        </p:attrNameLst>
                                      </p:cBhvr>
                                      <p:to>
                                        <p:strVal val="visible"/>
                                      </p:to>
                                    </p:set>
                                    <p:animEffect transition="in" filter="fade">
                                      <p:cBhvr>
                                        <p:cTn id="13" dur="500"/>
                                        <p:tgtEl>
                                          <p:spTgt spid="3">
                                            <p:txEl>
                                              <p:pRg st="8" end="8"/>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9" end="9"/>
                                            </p:txEl>
                                          </p:spTgt>
                                        </p:tgtEl>
                                        <p:attrNameLst>
                                          <p:attrName>style.visibility</p:attrName>
                                        </p:attrNameLst>
                                      </p:cBhvr>
                                      <p:to>
                                        <p:strVal val="visible"/>
                                      </p:to>
                                    </p:set>
                                    <p:animEffect transition="in" filter="fade">
                                      <p:cBhvr>
                                        <p:cTn id="16"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E94F2F-3DD8-4EA8-BBAF-8670C86E6348}"/>
              </a:ext>
            </a:extLst>
          </p:cNvPr>
          <p:cNvSpPr>
            <a:spLocks noGrp="1"/>
          </p:cNvSpPr>
          <p:nvPr>
            <p:ph type="title"/>
          </p:nvPr>
        </p:nvSpPr>
        <p:spPr/>
        <p:txBody>
          <a:bodyPr/>
          <a:lstStyle/>
          <a:p>
            <a:r>
              <a:rPr lang="en-US" dirty="0"/>
              <a:t>Analysis: What happened to </a:t>
            </a:r>
            <a:r>
              <a:rPr lang="en-US" dirty="0" err="1"/>
              <a:t>Alexnet</a:t>
            </a:r>
            <a:r>
              <a:rPr lang="en-US" dirty="0"/>
              <a:t>?</a:t>
            </a:r>
          </a:p>
        </p:txBody>
      </p:sp>
      <p:sp>
        <p:nvSpPr>
          <p:cNvPr id="5" name="Slide Number Placeholder 4">
            <a:extLst>
              <a:ext uri="{FF2B5EF4-FFF2-40B4-BE49-F238E27FC236}">
                <a16:creationId xmlns:a16="http://schemas.microsoft.com/office/drawing/2014/main" id="{1291B059-5FC0-4A92-BAC1-80C3F1F8EB89}"/>
              </a:ext>
            </a:extLst>
          </p:cNvPr>
          <p:cNvSpPr>
            <a:spLocks noGrp="1"/>
          </p:cNvSpPr>
          <p:nvPr>
            <p:ph type="sldNum" sz="quarter" idx="12"/>
          </p:nvPr>
        </p:nvSpPr>
        <p:spPr/>
        <p:txBody>
          <a:bodyPr/>
          <a:lstStyle/>
          <a:p>
            <a:fld id="{B7CEC10D-CD46-426F-915E-6C78530279CB}" type="slidenum">
              <a:rPr lang="en-US" smtClean="0"/>
              <a:t>62</a:t>
            </a:fld>
            <a:endParaRPr lang="en-US" dirty="0"/>
          </a:p>
        </p:txBody>
      </p:sp>
      <p:pic>
        <p:nvPicPr>
          <p:cNvPr id="6" name="table">
            <a:extLst>
              <a:ext uri="{FF2B5EF4-FFF2-40B4-BE49-F238E27FC236}">
                <a16:creationId xmlns:a16="http://schemas.microsoft.com/office/drawing/2014/main" id="{F6A7ED1E-0787-4808-95B1-4C57339002FE}"/>
              </a:ext>
            </a:extLst>
          </p:cNvPr>
          <p:cNvPicPr>
            <a:picLocks noChangeAspect="1"/>
          </p:cNvPicPr>
          <p:nvPr/>
        </p:nvPicPr>
        <p:blipFill>
          <a:blip r:embed="rId2"/>
          <a:stretch>
            <a:fillRect/>
          </a:stretch>
        </p:blipFill>
        <p:spPr>
          <a:xfrm>
            <a:off x="457200" y="1931464"/>
            <a:ext cx="5833327" cy="3978160"/>
          </a:xfrm>
          <a:prstGeom prst="rect">
            <a:avLst/>
          </a:prstGeom>
        </p:spPr>
      </p:pic>
      <p:pic>
        <p:nvPicPr>
          <p:cNvPr id="7" name="Picture 6">
            <a:extLst>
              <a:ext uri="{FF2B5EF4-FFF2-40B4-BE49-F238E27FC236}">
                <a16:creationId xmlns:a16="http://schemas.microsoft.com/office/drawing/2014/main" id="{D140210A-B56A-4F6F-9CB0-158A950B0BB0}"/>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831391" y="1973943"/>
            <a:ext cx="5150104" cy="3811376"/>
          </a:xfrm>
          <a:prstGeom prst="rect">
            <a:avLst/>
          </a:prstGeom>
        </p:spPr>
      </p:pic>
    </p:spTree>
    <p:extLst>
      <p:ext uri="{BB962C8B-B14F-4D97-AF65-F5344CB8AC3E}">
        <p14:creationId xmlns:p14="http://schemas.microsoft.com/office/powerpoint/2010/main" val="40787454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BF67B-CE25-4998-BF46-0FF353D63E1B}"/>
              </a:ext>
            </a:extLst>
          </p:cNvPr>
          <p:cNvSpPr>
            <a:spLocks noGrp="1"/>
          </p:cNvSpPr>
          <p:nvPr>
            <p:ph type="title"/>
          </p:nvPr>
        </p:nvSpPr>
        <p:spPr/>
        <p:txBody>
          <a:bodyPr/>
          <a:lstStyle/>
          <a:p>
            <a:r>
              <a:rPr lang="en-US" dirty="0"/>
              <a:t>What happens to the weight distribution?</a:t>
            </a:r>
          </a:p>
        </p:txBody>
      </p:sp>
      <p:sp>
        <p:nvSpPr>
          <p:cNvPr id="3" name="Content Placeholder 2">
            <a:extLst>
              <a:ext uri="{FF2B5EF4-FFF2-40B4-BE49-F238E27FC236}">
                <a16:creationId xmlns:a16="http://schemas.microsoft.com/office/drawing/2014/main" id="{ED5A796F-3084-4AFF-932B-C6176CB7B222}"/>
              </a:ext>
            </a:extLst>
          </p:cNvPr>
          <p:cNvSpPr>
            <a:spLocks noGrp="1"/>
          </p:cNvSpPr>
          <p:nvPr>
            <p:ph idx="1"/>
          </p:nvPr>
        </p:nvSpPr>
        <p:spPr/>
        <p:txBody>
          <a:bodyPr/>
          <a:lstStyle/>
          <a:p>
            <a:pPr marL="380990" indent="-380990">
              <a:buFont typeface="Arial" panose="020B0604020202020204" pitchFamily="34" charset="0"/>
              <a:buChar char="•"/>
            </a:pPr>
            <a:r>
              <a:rPr lang="en-US" sz="2800" dirty="0"/>
              <a:t>Before: Most weights are close to zero; almost all between [-0.015, 0.015]</a:t>
            </a:r>
          </a:p>
          <a:p>
            <a:pPr marL="380990" indent="-380990">
              <a:buFont typeface="Arial" panose="020B0604020202020204" pitchFamily="34" charset="0"/>
              <a:buChar char="•"/>
            </a:pPr>
            <a:r>
              <a:rPr lang="en-US" sz="2800" dirty="0"/>
              <a:t>After pruning: Bimodal distribution and more spread across x-axis, between [-0.025, 0.025]</a:t>
            </a:r>
          </a:p>
          <a:p>
            <a:pPr marL="380990" indent="-380990">
              <a:buFont typeface="Arial" panose="020B0604020202020204" pitchFamily="34" charset="0"/>
              <a:buChar char="•"/>
            </a:pPr>
            <a:endParaRPr lang="en-US" sz="2800" dirty="0"/>
          </a:p>
        </p:txBody>
      </p:sp>
      <p:sp>
        <p:nvSpPr>
          <p:cNvPr id="5" name="Slide Number Placeholder 4">
            <a:extLst>
              <a:ext uri="{FF2B5EF4-FFF2-40B4-BE49-F238E27FC236}">
                <a16:creationId xmlns:a16="http://schemas.microsoft.com/office/drawing/2014/main" id="{B49F46C0-8D80-42AA-BE07-6EA3FE8A222F}"/>
              </a:ext>
            </a:extLst>
          </p:cNvPr>
          <p:cNvSpPr>
            <a:spLocks noGrp="1"/>
          </p:cNvSpPr>
          <p:nvPr>
            <p:ph type="sldNum" sz="quarter" idx="12"/>
          </p:nvPr>
        </p:nvSpPr>
        <p:spPr/>
        <p:txBody>
          <a:bodyPr/>
          <a:lstStyle/>
          <a:p>
            <a:fld id="{B7CEC10D-CD46-426F-915E-6C78530279CB}" type="slidenum">
              <a:rPr lang="en-US" smtClean="0"/>
              <a:t>63</a:t>
            </a:fld>
            <a:endParaRPr lang="en-US" dirty="0"/>
          </a:p>
        </p:txBody>
      </p:sp>
      <p:pic>
        <p:nvPicPr>
          <p:cNvPr id="6" name="Picture 5">
            <a:extLst>
              <a:ext uri="{FF2B5EF4-FFF2-40B4-BE49-F238E27FC236}">
                <a16:creationId xmlns:a16="http://schemas.microsoft.com/office/drawing/2014/main" id="{8F7E5BE5-3641-4F95-A3BC-6691C5A14A34}"/>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457200" y="3174549"/>
            <a:ext cx="5526522" cy="3454851"/>
          </a:xfrm>
          <a:prstGeom prst="rect">
            <a:avLst/>
          </a:prstGeom>
        </p:spPr>
      </p:pic>
      <p:pic>
        <p:nvPicPr>
          <p:cNvPr id="8" name="Picture 7">
            <a:extLst>
              <a:ext uri="{FF2B5EF4-FFF2-40B4-BE49-F238E27FC236}">
                <a16:creationId xmlns:a16="http://schemas.microsoft.com/office/drawing/2014/main" id="{4415690C-4CF6-40FF-94C1-930AA4E7EA03}"/>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477000" y="3174548"/>
            <a:ext cx="5486400" cy="3454852"/>
          </a:xfrm>
          <a:prstGeom prst="rect">
            <a:avLst/>
          </a:prstGeom>
        </p:spPr>
      </p:pic>
    </p:spTree>
    <p:extLst>
      <p:ext uri="{BB962C8B-B14F-4D97-AF65-F5344CB8AC3E}">
        <p14:creationId xmlns:p14="http://schemas.microsoft.com/office/powerpoint/2010/main" val="17395017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3DF8FB-A8FD-4AB6-8A69-0C59A043BCF9}"/>
              </a:ext>
            </a:extLst>
          </p:cNvPr>
          <p:cNvSpPr>
            <a:spLocks noGrp="1"/>
          </p:cNvSpPr>
          <p:nvPr>
            <p:ph type="title"/>
          </p:nvPr>
        </p:nvSpPr>
        <p:spPr/>
        <p:txBody>
          <a:bodyPr/>
          <a:lstStyle/>
          <a:p>
            <a:r>
              <a:rPr lang="en-US"/>
              <a:t>Energy Efficiency: Alexnet results</a:t>
            </a:r>
            <a:endParaRPr lang="en-US" dirty="0"/>
          </a:p>
        </p:txBody>
      </p:sp>
      <p:sp>
        <p:nvSpPr>
          <p:cNvPr id="3" name="Content Placeholder 2">
            <a:extLst>
              <a:ext uri="{FF2B5EF4-FFF2-40B4-BE49-F238E27FC236}">
                <a16:creationId xmlns:a16="http://schemas.microsoft.com/office/drawing/2014/main" id="{CAC39840-12ED-460D-BE7A-9F31EB0AE282}"/>
              </a:ext>
            </a:extLst>
          </p:cNvPr>
          <p:cNvSpPr>
            <a:spLocks noGrp="1"/>
          </p:cNvSpPr>
          <p:nvPr>
            <p:ph idx="1"/>
          </p:nvPr>
        </p:nvSpPr>
        <p:spPr/>
        <p:txBody>
          <a:bodyPr/>
          <a:lstStyle/>
          <a:p>
            <a:pPr marL="380990" indent="-380990">
              <a:buFont typeface="Arial" panose="020B0604020202020204" pitchFamily="34" charset="0"/>
              <a:buChar char="•"/>
            </a:pPr>
            <a:r>
              <a:rPr lang="en-US" sz="2800" dirty="0"/>
              <a:t>6x improvement </a:t>
            </a:r>
            <a:r>
              <a:rPr lang="en-US" sz="2800"/>
              <a:t>CPU     3.2x </a:t>
            </a:r>
            <a:r>
              <a:rPr lang="en-US" sz="2800" dirty="0"/>
              <a:t>improvement GPU</a:t>
            </a:r>
            <a:r>
              <a:rPr lang="en-US" sz="2800"/>
              <a:t>	4x </a:t>
            </a:r>
            <a:r>
              <a:rPr lang="en-US" sz="2800" dirty="0"/>
              <a:t>embedded GPU</a:t>
            </a:r>
          </a:p>
          <a:p>
            <a:pPr marL="380990" indent="-380990">
              <a:buFont typeface="Arial" panose="020B0604020202020204" pitchFamily="34" charset="0"/>
              <a:buChar char="•"/>
            </a:pPr>
            <a:r>
              <a:rPr lang="en-US" sz="2800" dirty="0"/>
              <a:t>Difficult to exploit the large parameter reduction due to irregularity</a:t>
            </a:r>
          </a:p>
          <a:p>
            <a:pPr marL="650984" lvl="2" indent="-380990"/>
            <a:r>
              <a:rPr lang="en-US" sz="2000" dirty="0"/>
              <a:t>Sparse matrices have also storage overhead; 16% for storing indices</a:t>
            </a:r>
          </a:p>
          <a:p>
            <a:endParaRPr lang="en-US" sz="2800" dirty="0"/>
          </a:p>
        </p:txBody>
      </p:sp>
      <p:sp>
        <p:nvSpPr>
          <p:cNvPr id="5" name="Slide Number Placeholder 4">
            <a:extLst>
              <a:ext uri="{FF2B5EF4-FFF2-40B4-BE49-F238E27FC236}">
                <a16:creationId xmlns:a16="http://schemas.microsoft.com/office/drawing/2014/main" id="{557FD3C8-C4FE-46C8-B5CF-ADC0E45EE5BF}"/>
              </a:ext>
            </a:extLst>
          </p:cNvPr>
          <p:cNvSpPr>
            <a:spLocks noGrp="1"/>
          </p:cNvSpPr>
          <p:nvPr>
            <p:ph type="sldNum" sz="quarter" idx="12"/>
          </p:nvPr>
        </p:nvSpPr>
        <p:spPr/>
        <p:txBody>
          <a:bodyPr/>
          <a:lstStyle/>
          <a:p>
            <a:fld id="{B7CEC10D-CD46-426F-915E-6C78530279CB}" type="slidenum">
              <a:rPr lang="en-US" smtClean="0"/>
              <a:t>64</a:t>
            </a:fld>
            <a:endParaRPr lang="en-US" dirty="0"/>
          </a:p>
        </p:txBody>
      </p:sp>
      <p:pic>
        <p:nvPicPr>
          <p:cNvPr id="7" name="Picture 6">
            <a:extLst>
              <a:ext uri="{FF2B5EF4-FFF2-40B4-BE49-F238E27FC236}">
                <a16:creationId xmlns:a16="http://schemas.microsoft.com/office/drawing/2014/main" id="{C154BB81-D6BE-4852-A54E-A752EE5E6723}"/>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609599" y="3520103"/>
            <a:ext cx="11156703" cy="2572723"/>
          </a:xfrm>
          <a:prstGeom prst="rect">
            <a:avLst/>
          </a:prstGeom>
        </p:spPr>
      </p:pic>
      <p:pic>
        <p:nvPicPr>
          <p:cNvPr id="8" name="Picture 7">
            <a:extLst>
              <a:ext uri="{FF2B5EF4-FFF2-40B4-BE49-F238E27FC236}">
                <a16:creationId xmlns:a16="http://schemas.microsoft.com/office/drawing/2014/main" id="{9C1FFE34-DF13-469B-A71F-CAE3C7F4D66C}"/>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8434793" y="2811813"/>
            <a:ext cx="3136900" cy="706664"/>
          </a:xfrm>
          <a:prstGeom prst="rect">
            <a:avLst/>
          </a:prstGeom>
        </p:spPr>
      </p:pic>
    </p:spTree>
    <p:extLst>
      <p:ext uri="{BB962C8B-B14F-4D97-AF65-F5344CB8AC3E}">
        <p14:creationId xmlns:p14="http://schemas.microsoft.com/office/powerpoint/2010/main" val="29163340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fade">
                                      <p:cBhvr>
                                        <p:cTn id="10" dur="500"/>
                                        <p:tgtEl>
                                          <p:spTgt spid="3">
                                            <p:txEl>
                                              <p:pRg st="2" end="2"/>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8D7BD8-2B02-41D3-8C6D-4E9E61C260EA}"/>
              </a:ext>
            </a:extLst>
          </p:cNvPr>
          <p:cNvSpPr>
            <a:spLocks noGrp="1"/>
          </p:cNvSpPr>
          <p:nvPr>
            <p:ph type="title"/>
          </p:nvPr>
        </p:nvSpPr>
        <p:spPr/>
        <p:txBody>
          <a:bodyPr/>
          <a:lstStyle/>
          <a:p>
            <a:r>
              <a:rPr lang="en-US" dirty="0"/>
              <a:t>Need to find more sparsity</a:t>
            </a:r>
          </a:p>
        </p:txBody>
      </p:sp>
      <p:sp>
        <p:nvSpPr>
          <p:cNvPr id="3" name="Content Placeholder 2">
            <a:extLst>
              <a:ext uri="{FF2B5EF4-FFF2-40B4-BE49-F238E27FC236}">
                <a16:creationId xmlns:a16="http://schemas.microsoft.com/office/drawing/2014/main" id="{D6071546-FCF4-44C7-AF4A-CCCEB46DFB34}"/>
              </a:ext>
            </a:extLst>
          </p:cNvPr>
          <p:cNvSpPr>
            <a:spLocks noGrp="1"/>
          </p:cNvSpPr>
          <p:nvPr>
            <p:ph idx="1"/>
          </p:nvPr>
        </p:nvSpPr>
        <p:spPr/>
        <p:txBody>
          <a:bodyPr/>
          <a:lstStyle/>
          <a:p>
            <a:r>
              <a:rPr lang="en-US" dirty="0"/>
              <a:t>Sparsity in Activations</a:t>
            </a:r>
          </a:p>
        </p:txBody>
      </p:sp>
      <p:sp>
        <p:nvSpPr>
          <p:cNvPr id="5" name="Slide Number Placeholder 4">
            <a:extLst>
              <a:ext uri="{FF2B5EF4-FFF2-40B4-BE49-F238E27FC236}">
                <a16:creationId xmlns:a16="http://schemas.microsoft.com/office/drawing/2014/main" id="{7C34B40A-B31D-4C7A-A15B-57D61B62CDDC}"/>
              </a:ext>
            </a:extLst>
          </p:cNvPr>
          <p:cNvSpPr>
            <a:spLocks noGrp="1"/>
          </p:cNvSpPr>
          <p:nvPr>
            <p:ph type="sldNum" sz="quarter" idx="12"/>
          </p:nvPr>
        </p:nvSpPr>
        <p:spPr/>
        <p:txBody>
          <a:bodyPr/>
          <a:lstStyle/>
          <a:p>
            <a:fld id="{B7CEC10D-CD46-426F-915E-6C78530279CB}" type="slidenum">
              <a:rPr lang="en-US" smtClean="0"/>
              <a:t>65</a:t>
            </a:fld>
            <a:endParaRPr lang="en-US" dirty="0"/>
          </a:p>
        </p:txBody>
      </p:sp>
      <p:pic>
        <p:nvPicPr>
          <p:cNvPr id="5122" name="Picture 2" descr="Afbeeldingsresultaat voor activation sparsity">
            <a:extLst>
              <a:ext uri="{FF2B5EF4-FFF2-40B4-BE49-F238E27FC236}">
                <a16:creationId xmlns:a16="http://schemas.microsoft.com/office/drawing/2014/main" id="{156FDBF6-D83D-43A0-B894-EF69ECA2617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1954063"/>
            <a:ext cx="9753600" cy="4178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68920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99D2DC-5388-4BDE-A7F5-ED0A7D10B8E2}"/>
              </a:ext>
            </a:extLst>
          </p:cNvPr>
          <p:cNvSpPr>
            <a:spLocks noGrp="1"/>
          </p:cNvSpPr>
          <p:nvPr>
            <p:ph type="title"/>
          </p:nvPr>
        </p:nvSpPr>
        <p:spPr/>
        <p:txBody>
          <a:bodyPr/>
          <a:lstStyle/>
          <a:p>
            <a:r>
              <a:rPr lang="en-US" dirty="0"/>
              <a:t>Activation Sparsity</a:t>
            </a:r>
          </a:p>
        </p:txBody>
      </p:sp>
      <p:sp>
        <p:nvSpPr>
          <p:cNvPr id="3" name="Content Placeholder 2">
            <a:extLst>
              <a:ext uri="{FF2B5EF4-FFF2-40B4-BE49-F238E27FC236}">
                <a16:creationId xmlns:a16="http://schemas.microsoft.com/office/drawing/2014/main" id="{99218F16-E7BF-4550-BF10-30788B564AE5}"/>
              </a:ext>
            </a:extLst>
          </p:cNvPr>
          <p:cNvSpPr>
            <a:spLocks noGrp="1"/>
          </p:cNvSpPr>
          <p:nvPr>
            <p:ph idx="1"/>
          </p:nvPr>
        </p:nvSpPr>
        <p:spPr/>
        <p:txBody>
          <a:bodyPr/>
          <a:lstStyle/>
          <a:p>
            <a:pPr marL="380990" indent="-380990">
              <a:buFont typeface="Arial" panose="020B0604020202020204" pitchFamily="34" charset="0"/>
              <a:buChar char="•"/>
            </a:pPr>
            <a:r>
              <a:rPr lang="en-US" dirty="0"/>
              <a:t>Modern network contain </a:t>
            </a:r>
            <a:r>
              <a:rPr lang="en-US" dirty="0" err="1"/>
              <a:t>ReLU</a:t>
            </a:r>
            <a:r>
              <a:rPr lang="en-US" dirty="0"/>
              <a:t> activations</a:t>
            </a:r>
          </a:p>
          <a:p>
            <a:pPr marL="380990" indent="-380990">
              <a:buFont typeface="Arial" panose="020B0604020202020204" pitchFamily="34" charset="0"/>
              <a:buChar char="•"/>
            </a:pPr>
            <a:r>
              <a:rPr lang="en-US" dirty="0"/>
              <a:t>During inference plenty of these are 0</a:t>
            </a:r>
          </a:p>
          <a:p>
            <a:pPr marL="380990" indent="-380990">
              <a:buFont typeface="Arial" panose="020B0604020202020204" pitchFamily="34" charset="0"/>
              <a:buChar char="•"/>
            </a:pPr>
            <a:endParaRPr lang="en-US" dirty="0"/>
          </a:p>
          <a:p>
            <a:pPr marL="380990" indent="-380990">
              <a:buFont typeface="Arial" panose="020B0604020202020204" pitchFamily="34" charset="0"/>
              <a:buChar char="•"/>
            </a:pPr>
            <a:r>
              <a:rPr lang="en-US" dirty="0"/>
              <a:t>Activation Sparsity is high</a:t>
            </a:r>
          </a:p>
          <a:p>
            <a:pPr marL="650984" lvl="2" indent="-380990"/>
            <a:r>
              <a:rPr lang="en-US"/>
              <a:t>Resnet50   </a:t>
            </a:r>
            <a:r>
              <a:rPr lang="en-US" dirty="0"/>
              <a:t>| 53% Natural AS</a:t>
            </a:r>
          </a:p>
          <a:p>
            <a:pPr marL="650984" lvl="2" indent="-380990"/>
            <a:r>
              <a:rPr lang="en-US" dirty="0"/>
              <a:t>Resnet101 | 57% Natural AS </a:t>
            </a:r>
          </a:p>
          <a:p>
            <a:pPr marL="380990" indent="-380990">
              <a:buFont typeface="Arial" panose="020B0604020202020204" pitchFamily="34" charset="0"/>
              <a:buChar char="•"/>
            </a:pPr>
            <a:endParaRPr lang="en-US" dirty="0"/>
          </a:p>
        </p:txBody>
      </p:sp>
      <p:sp>
        <p:nvSpPr>
          <p:cNvPr id="5" name="Slide Number Placeholder 4">
            <a:extLst>
              <a:ext uri="{FF2B5EF4-FFF2-40B4-BE49-F238E27FC236}">
                <a16:creationId xmlns:a16="http://schemas.microsoft.com/office/drawing/2014/main" id="{86B2F360-B490-4ECE-91C1-988F3D1A64A9}"/>
              </a:ext>
            </a:extLst>
          </p:cNvPr>
          <p:cNvSpPr>
            <a:spLocks noGrp="1"/>
          </p:cNvSpPr>
          <p:nvPr>
            <p:ph type="sldNum" sz="quarter" idx="12"/>
          </p:nvPr>
        </p:nvSpPr>
        <p:spPr/>
        <p:txBody>
          <a:bodyPr/>
          <a:lstStyle/>
          <a:p>
            <a:fld id="{B7CEC10D-CD46-426F-915E-6C78530279CB}" type="slidenum">
              <a:rPr lang="en-US" smtClean="0"/>
              <a:t>66</a:t>
            </a:fld>
            <a:endParaRPr lang="en-US" dirty="0"/>
          </a:p>
        </p:txBody>
      </p:sp>
      <p:pic>
        <p:nvPicPr>
          <p:cNvPr id="3074" name="Picture 2" descr="Afbeeldingsresultaat voor Relu">
            <a:extLst>
              <a:ext uri="{FF2B5EF4-FFF2-40B4-BE49-F238E27FC236}">
                <a16:creationId xmlns:a16="http://schemas.microsoft.com/office/drawing/2014/main" id="{A78CC467-0428-483C-AE19-F15F27C1F04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53158" y="1251568"/>
            <a:ext cx="4533900" cy="3530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87143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817469-1E3D-484A-8495-1EEA6252CB7D}"/>
              </a:ext>
            </a:extLst>
          </p:cNvPr>
          <p:cNvSpPr>
            <a:spLocks noGrp="1"/>
          </p:cNvSpPr>
          <p:nvPr>
            <p:ph type="title"/>
          </p:nvPr>
        </p:nvSpPr>
        <p:spPr>
          <a:xfrm>
            <a:off x="381000" y="228600"/>
            <a:ext cx="11811000" cy="914400"/>
          </a:xfrm>
        </p:spPr>
        <p:txBody>
          <a:bodyPr/>
          <a:lstStyle/>
          <a:p>
            <a:r>
              <a:rPr lang="en-US" dirty="0"/>
              <a:t>Implement: Compress your feature maps and reuse</a:t>
            </a:r>
          </a:p>
        </p:txBody>
      </p:sp>
      <p:sp>
        <p:nvSpPr>
          <p:cNvPr id="3" name="Content Placeholder 2">
            <a:extLst>
              <a:ext uri="{FF2B5EF4-FFF2-40B4-BE49-F238E27FC236}">
                <a16:creationId xmlns:a16="http://schemas.microsoft.com/office/drawing/2014/main" id="{08A2ADA2-836E-41FC-9680-6AB7D1573FC6}"/>
              </a:ext>
            </a:extLst>
          </p:cNvPr>
          <p:cNvSpPr>
            <a:spLocks noGrp="1"/>
          </p:cNvSpPr>
          <p:nvPr>
            <p:ph idx="1"/>
          </p:nvPr>
        </p:nvSpPr>
        <p:spPr>
          <a:xfrm>
            <a:off x="381000" y="1965214"/>
            <a:ext cx="11404600" cy="4511785"/>
          </a:xfrm>
        </p:spPr>
        <p:txBody>
          <a:bodyPr/>
          <a:lstStyle/>
          <a:p>
            <a:r>
              <a:rPr lang="en-US"/>
              <a:t>CSR (Compressed Sparse Row) format</a:t>
            </a:r>
            <a:endParaRPr lang="en-US" dirty="0"/>
          </a:p>
        </p:txBody>
      </p:sp>
      <p:sp>
        <p:nvSpPr>
          <p:cNvPr id="5" name="Slide Number Placeholder 4">
            <a:extLst>
              <a:ext uri="{FF2B5EF4-FFF2-40B4-BE49-F238E27FC236}">
                <a16:creationId xmlns:a16="http://schemas.microsoft.com/office/drawing/2014/main" id="{2CAE1C71-A7F8-459A-AF1D-C890BF62602E}"/>
              </a:ext>
            </a:extLst>
          </p:cNvPr>
          <p:cNvSpPr>
            <a:spLocks noGrp="1"/>
          </p:cNvSpPr>
          <p:nvPr>
            <p:ph type="sldNum" sz="quarter" idx="12"/>
          </p:nvPr>
        </p:nvSpPr>
        <p:spPr/>
        <p:txBody>
          <a:bodyPr/>
          <a:lstStyle/>
          <a:p>
            <a:fld id="{B7CEC10D-CD46-426F-915E-6C78530279CB}" type="slidenum">
              <a:rPr lang="en-US" smtClean="0"/>
              <a:t>67</a:t>
            </a:fld>
            <a:endParaRPr lang="en-US" dirty="0"/>
          </a:p>
        </p:txBody>
      </p:sp>
      <p:pic>
        <p:nvPicPr>
          <p:cNvPr id="6" name="Picture 5">
            <a:extLst>
              <a:ext uri="{FF2B5EF4-FFF2-40B4-BE49-F238E27FC236}">
                <a16:creationId xmlns:a16="http://schemas.microsoft.com/office/drawing/2014/main" id="{0F418B43-495A-4E79-99A7-98B426549BE2}"/>
              </a:ext>
            </a:extLst>
          </p:cNvPr>
          <p:cNvPicPr>
            <a:picLocks noChangeAspect="1"/>
          </p:cNvPicPr>
          <p:nvPr/>
        </p:nvPicPr>
        <p:blipFill rotWithShape="1">
          <a:blip r:embed="rId2"/>
          <a:srcRect l="7500" t="43460" r="57714" b="14889"/>
          <a:stretch/>
        </p:blipFill>
        <p:spPr>
          <a:xfrm>
            <a:off x="162015" y="3204757"/>
            <a:ext cx="7727951" cy="2602431"/>
          </a:xfrm>
          <a:prstGeom prst="rect">
            <a:avLst/>
          </a:prstGeom>
        </p:spPr>
      </p:pic>
      <p:pic>
        <p:nvPicPr>
          <p:cNvPr id="7" name="Picture 6">
            <a:extLst>
              <a:ext uri="{FF2B5EF4-FFF2-40B4-BE49-F238E27FC236}">
                <a16:creationId xmlns:a16="http://schemas.microsoft.com/office/drawing/2014/main" id="{E111D46D-3D10-4F25-A970-0B4B6428905C}"/>
              </a:ext>
            </a:extLst>
          </p:cNvPr>
          <p:cNvPicPr>
            <a:picLocks noChangeAspect="1"/>
          </p:cNvPicPr>
          <p:nvPr/>
        </p:nvPicPr>
        <p:blipFill rotWithShape="1">
          <a:blip r:embed="rId3"/>
          <a:srcRect l="7856" t="24921" r="63430" b="13365"/>
          <a:stretch/>
        </p:blipFill>
        <p:spPr>
          <a:xfrm>
            <a:off x="7908355" y="3204756"/>
            <a:ext cx="4305251" cy="2602429"/>
          </a:xfrm>
          <a:prstGeom prst="rect">
            <a:avLst/>
          </a:prstGeom>
        </p:spPr>
      </p:pic>
    </p:spTree>
    <p:extLst>
      <p:ext uri="{BB962C8B-B14F-4D97-AF65-F5344CB8AC3E}">
        <p14:creationId xmlns:p14="http://schemas.microsoft.com/office/powerpoint/2010/main" val="34915444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C087FB-56D4-4A24-B834-890D0DE039ED}"/>
              </a:ext>
            </a:extLst>
          </p:cNvPr>
          <p:cNvSpPr>
            <a:spLocks noGrp="1"/>
          </p:cNvSpPr>
          <p:nvPr>
            <p:ph type="title"/>
          </p:nvPr>
        </p:nvSpPr>
        <p:spPr/>
        <p:txBody>
          <a:bodyPr/>
          <a:lstStyle/>
          <a:p>
            <a:r>
              <a:rPr lang="en-US" dirty="0"/>
              <a:t>Implement Convolutions as Sparse SIMD operations</a:t>
            </a:r>
          </a:p>
        </p:txBody>
      </p:sp>
      <p:sp>
        <p:nvSpPr>
          <p:cNvPr id="3" name="Content Placeholder 2">
            <a:extLst>
              <a:ext uri="{FF2B5EF4-FFF2-40B4-BE49-F238E27FC236}">
                <a16:creationId xmlns:a16="http://schemas.microsoft.com/office/drawing/2014/main" id="{F04C1CBC-B239-4656-AEF4-10C9ECC02676}"/>
              </a:ext>
            </a:extLst>
          </p:cNvPr>
          <p:cNvSpPr>
            <a:spLocks noGrp="1"/>
          </p:cNvSpPr>
          <p:nvPr>
            <p:ph idx="1"/>
          </p:nvPr>
        </p:nvSpPr>
        <p:spPr/>
        <p:txBody>
          <a:bodyPr/>
          <a:lstStyle/>
          <a:p>
            <a:endParaRPr lang="en-US" dirty="0"/>
          </a:p>
        </p:txBody>
      </p:sp>
      <p:sp>
        <p:nvSpPr>
          <p:cNvPr id="5" name="Slide Number Placeholder 4">
            <a:extLst>
              <a:ext uri="{FF2B5EF4-FFF2-40B4-BE49-F238E27FC236}">
                <a16:creationId xmlns:a16="http://schemas.microsoft.com/office/drawing/2014/main" id="{DA913AAE-A393-45CE-9059-D8F15A85D680}"/>
              </a:ext>
            </a:extLst>
          </p:cNvPr>
          <p:cNvSpPr>
            <a:spLocks noGrp="1"/>
          </p:cNvSpPr>
          <p:nvPr>
            <p:ph type="sldNum" sz="quarter" idx="12"/>
          </p:nvPr>
        </p:nvSpPr>
        <p:spPr/>
        <p:txBody>
          <a:bodyPr/>
          <a:lstStyle/>
          <a:p>
            <a:fld id="{B7CEC10D-CD46-426F-915E-6C78530279CB}" type="slidenum">
              <a:rPr lang="en-US" smtClean="0"/>
              <a:t>68</a:t>
            </a:fld>
            <a:endParaRPr lang="en-US" dirty="0"/>
          </a:p>
        </p:txBody>
      </p:sp>
      <p:pic>
        <p:nvPicPr>
          <p:cNvPr id="7" name="Picture 6">
            <a:extLst>
              <a:ext uri="{FF2B5EF4-FFF2-40B4-BE49-F238E27FC236}">
                <a16:creationId xmlns:a16="http://schemas.microsoft.com/office/drawing/2014/main" id="{08D1DEE6-5F3D-4B72-9B3E-2A0651D902D7}"/>
              </a:ext>
            </a:extLst>
          </p:cNvPr>
          <p:cNvPicPr>
            <a:picLocks noChangeAspect="1"/>
          </p:cNvPicPr>
          <p:nvPr/>
        </p:nvPicPr>
        <p:blipFill rotWithShape="1">
          <a:blip r:embed="rId2"/>
          <a:srcRect l="6666" t="33048" r="58357" b="12095"/>
          <a:stretch/>
        </p:blipFill>
        <p:spPr>
          <a:xfrm>
            <a:off x="2527767" y="2203269"/>
            <a:ext cx="8849317" cy="3903580"/>
          </a:xfrm>
          <a:prstGeom prst="rect">
            <a:avLst/>
          </a:prstGeom>
        </p:spPr>
      </p:pic>
    </p:spTree>
    <p:extLst>
      <p:ext uri="{BB962C8B-B14F-4D97-AF65-F5344CB8AC3E}">
        <p14:creationId xmlns:p14="http://schemas.microsoft.com/office/powerpoint/2010/main" val="31493151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14D0E4-ECB0-4566-9395-A73CB59D2E26}"/>
              </a:ext>
            </a:extLst>
          </p:cNvPr>
          <p:cNvSpPr>
            <a:spLocks noGrp="1"/>
          </p:cNvSpPr>
          <p:nvPr>
            <p:ph type="title"/>
          </p:nvPr>
        </p:nvSpPr>
        <p:spPr/>
        <p:txBody>
          <a:bodyPr/>
          <a:lstStyle/>
          <a:p>
            <a:r>
              <a:rPr lang="en-US" dirty="0"/>
              <a:t>From Fine to Coarse-Grained Pruning</a:t>
            </a:r>
          </a:p>
        </p:txBody>
      </p:sp>
      <p:sp>
        <p:nvSpPr>
          <p:cNvPr id="3" name="Content Placeholder 2">
            <a:extLst>
              <a:ext uri="{FF2B5EF4-FFF2-40B4-BE49-F238E27FC236}">
                <a16:creationId xmlns:a16="http://schemas.microsoft.com/office/drawing/2014/main" id="{2AAF38C9-A416-4A2C-96B8-9F4392B1AD53}"/>
              </a:ext>
            </a:extLst>
          </p:cNvPr>
          <p:cNvSpPr>
            <a:spLocks noGrp="1"/>
          </p:cNvSpPr>
          <p:nvPr>
            <p:ph idx="1"/>
          </p:nvPr>
        </p:nvSpPr>
        <p:spPr/>
        <p:txBody>
          <a:bodyPr/>
          <a:lstStyle/>
          <a:p>
            <a:pPr marL="380990" indent="-380990">
              <a:buFont typeface="Arial" panose="020B0604020202020204" pitchFamily="34" charset="0"/>
              <a:buChar char="•"/>
            </a:pPr>
            <a:r>
              <a:rPr lang="en-US" dirty="0"/>
              <a:t>Prune to match the underlying data-parallel hardware</a:t>
            </a:r>
          </a:p>
          <a:p>
            <a:pPr marL="650984" lvl="2" indent="-380990"/>
            <a:r>
              <a:rPr lang="en-US" dirty="0"/>
              <a:t>E.g. prune by eliminating entire filter planes </a:t>
            </a:r>
          </a:p>
        </p:txBody>
      </p:sp>
      <p:sp>
        <p:nvSpPr>
          <p:cNvPr id="5" name="Slide Number Placeholder 4">
            <a:extLst>
              <a:ext uri="{FF2B5EF4-FFF2-40B4-BE49-F238E27FC236}">
                <a16:creationId xmlns:a16="http://schemas.microsoft.com/office/drawing/2014/main" id="{E6B7A5C2-277B-4FB9-A152-96E94A6E2788}"/>
              </a:ext>
            </a:extLst>
          </p:cNvPr>
          <p:cNvSpPr>
            <a:spLocks noGrp="1"/>
          </p:cNvSpPr>
          <p:nvPr>
            <p:ph type="sldNum" sz="quarter" idx="12"/>
          </p:nvPr>
        </p:nvSpPr>
        <p:spPr/>
        <p:txBody>
          <a:bodyPr/>
          <a:lstStyle/>
          <a:p>
            <a:fld id="{B7CEC10D-CD46-426F-915E-6C78530279CB}" type="slidenum">
              <a:rPr lang="en-US" smtClean="0"/>
              <a:t>69</a:t>
            </a:fld>
            <a:endParaRPr lang="en-US" dirty="0"/>
          </a:p>
        </p:txBody>
      </p:sp>
      <p:pic>
        <p:nvPicPr>
          <p:cNvPr id="6" name="Picture 5">
            <a:extLst>
              <a:ext uri="{FF2B5EF4-FFF2-40B4-BE49-F238E27FC236}">
                <a16:creationId xmlns:a16="http://schemas.microsoft.com/office/drawing/2014/main" id="{A50EAE41-34A5-4163-A3F0-57CCB5DBFFDF}"/>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251236" y="2642067"/>
            <a:ext cx="6797264" cy="2963924"/>
          </a:xfrm>
          <a:prstGeom prst="rect">
            <a:avLst/>
          </a:prstGeom>
        </p:spPr>
      </p:pic>
      <p:pic>
        <p:nvPicPr>
          <p:cNvPr id="7" name="Picture 6">
            <a:extLst>
              <a:ext uri="{FF2B5EF4-FFF2-40B4-BE49-F238E27FC236}">
                <a16:creationId xmlns:a16="http://schemas.microsoft.com/office/drawing/2014/main" id="{7DC29F72-5596-4291-97D3-1B08680944EB}"/>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7458331" y="3104745"/>
            <a:ext cx="4581269" cy="2436113"/>
          </a:xfrm>
          <a:prstGeom prst="rect">
            <a:avLst/>
          </a:prstGeom>
        </p:spPr>
      </p:pic>
      <p:sp>
        <p:nvSpPr>
          <p:cNvPr id="8" name="TextBox 7">
            <a:extLst>
              <a:ext uri="{FF2B5EF4-FFF2-40B4-BE49-F238E27FC236}">
                <a16:creationId xmlns:a16="http://schemas.microsoft.com/office/drawing/2014/main" id="{3371E294-89FA-43B7-B735-12FCD46027C5}"/>
              </a:ext>
            </a:extLst>
          </p:cNvPr>
          <p:cNvSpPr txBox="1"/>
          <p:nvPr/>
        </p:nvSpPr>
        <p:spPr>
          <a:xfrm>
            <a:off x="609600" y="6040337"/>
            <a:ext cx="9652001" cy="420564"/>
          </a:xfrm>
          <a:prstGeom prst="rect">
            <a:avLst/>
          </a:prstGeom>
          <a:noFill/>
        </p:spPr>
        <p:txBody>
          <a:bodyPr wrap="none" rtlCol="0">
            <a:spAutoFit/>
          </a:bodyPr>
          <a:lstStyle/>
          <a:p>
            <a:r>
              <a:rPr lang="en-US" sz="2133" dirty="0">
                <a:solidFill>
                  <a:schemeClr val="bg1">
                    <a:lumMod val="50000"/>
                  </a:schemeClr>
                </a:solidFill>
              </a:rPr>
              <a:t>H. Mao et al. “Exploring the regularity of sparse structure in </a:t>
            </a:r>
            <a:r>
              <a:rPr lang="en-US" sz="2133" dirty="0" err="1">
                <a:solidFill>
                  <a:schemeClr val="bg1">
                    <a:lumMod val="50000"/>
                  </a:schemeClr>
                </a:solidFill>
              </a:rPr>
              <a:t>ConvNets</a:t>
            </a:r>
            <a:r>
              <a:rPr lang="en-US" sz="2133" dirty="0">
                <a:solidFill>
                  <a:schemeClr val="bg1">
                    <a:lumMod val="50000"/>
                  </a:schemeClr>
                </a:solidFill>
              </a:rPr>
              <a:t>” (CVPR 2017)</a:t>
            </a:r>
          </a:p>
        </p:txBody>
      </p:sp>
    </p:spTree>
    <p:extLst>
      <p:ext uri="{BB962C8B-B14F-4D97-AF65-F5344CB8AC3E}">
        <p14:creationId xmlns:p14="http://schemas.microsoft.com/office/powerpoint/2010/main" val="20488231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utoShape 4"/>
          <p:cNvSpPr>
            <a:spLocks noChangeArrowheads="1"/>
          </p:cNvSpPr>
          <p:nvPr/>
        </p:nvSpPr>
        <p:spPr bwMode="auto">
          <a:xfrm>
            <a:off x="7132675" y="3810000"/>
            <a:ext cx="4906925" cy="2971800"/>
          </a:xfrm>
          <a:prstGeom prst="horizontalScroll">
            <a:avLst>
              <a:gd name="adj" fmla="val 5250"/>
            </a:avLst>
          </a:prstGeom>
          <a:solidFill>
            <a:srgbClr val="FFCC99"/>
          </a:solidFill>
          <a:ln w="254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r>
              <a:rPr lang="en-US" altLang="en-US" sz="800" b="1">
                <a:latin typeface="Courier New" panose="02070309020205020404" pitchFamily="49" charset="0"/>
              </a:rPr>
              <a:t>#include &lt;stdio.h&gt;</a:t>
            </a:r>
          </a:p>
          <a:p>
            <a:r>
              <a:rPr lang="en-US" altLang="en-US" sz="800" b="1">
                <a:latin typeface="Courier New" panose="02070309020205020404" pitchFamily="49" charset="0"/>
              </a:rPr>
              <a:t>void</a:t>
            </a:r>
          </a:p>
          <a:p>
            <a:r>
              <a:rPr lang="en-US" altLang="en-US" sz="800" b="1">
                <a:latin typeface="Courier New" panose="02070309020205020404" pitchFamily="49" charset="0"/>
              </a:rPr>
              <a:t>main(void) { neuzel(1);</a:t>
            </a:r>
          </a:p>
          <a:p>
            <a:r>
              <a:rPr lang="en-US" altLang="en-US" sz="800" b="1">
                <a:latin typeface="Courier New" panose="02070309020205020404" pitchFamily="49" charset="0"/>
              </a:rPr>
              <a:t>}</a:t>
            </a:r>
          </a:p>
          <a:p>
            <a:endParaRPr lang="en-US" altLang="en-US" sz="800" b="1">
              <a:latin typeface="Courier New" panose="02070309020205020404" pitchFamily="49" charset="0"/>
            </a:endParaRPr>
          </a:p>
          <a:p>
            <a:r>
              <a:rPr lang="en-US" altLang="en-US" sz="800" b="1">
                <a:latin typeface="Courier New" panose="02070309020205020404" pitchFamily="49" charset="0"/>
              </a:rPr>
              <a:t>neuzel(t,_,a)</a:t>
            </a:r>
          </a:p>
          <a:p>
            <a:r>
              <a:rPr lang="en-US" altLang="en-US" sz="800" b="1">
                <a:latin typeface="Courier New" panose="02070309020205020404" pitchFamily="49" charset="0"/>
              </a:rPr>
              <a:t>char *a;</a:t>
            </a:r>
          </a:p>
          <a:p>
            <a:r>
              <a:rPr lang="en-US" altLang="en-US" sz="800" b="1">
                <a:latin typeface="Courier New" panose="02070309020205020404" pitchFamily="49" charset="0"/>
              </a:rPr>
              <a:t>{return!0&lt;t?t&lt;3?neuzel(-79,-13,a+neuzel(-87,1-_,</a:t>
            </a:r>
          </a:p>
          <a:p>
            <a:r>
              <a:rPr lang="en-US" altLang="en-US" sz="800" b="1">
                <a:latin typeface="Courier New" panose="02070309020205020404" pitchFamily="49" charset="0"/>
              </a:rPr>
              <a:t>neuzel(-86, 0, a+1 )+a)):1,t&lt;_?neuzel(t+1, _, a ):3,neuzel ( -94, -27+t, a</a:t>
            </a:r>
          </a:p>
          <a:p>
            <a:r>
              <a:rPr lang="en-US" altLang="en-US" sz="800" b="1">
                <a:latin typeface="Courier New" panose="02070309020205020404" pitchFamily="49" charset="0"/>
              </a:rPr>
              <a:t>)&amp;&amp;t == 2 ?_&lt;13 ?neuzel ( 2, _+1, "%s %d %d\n" ):9:16:t&lt;0?t&lt;-72?neuzel(_,</a:t>
            </a:r>
          </a:p>
          <a:p>
            <a:r>
              <a:rPr lang="en-US" altLang="en-US" sz="800" b="1">
                <a:latin typeface="Courier New" panose="02070309020205020404" pitchFamily="49" charset="0"/>
              </a:rPr>
              <a:t>t,"@n'+,#'/*{}w+/w#cdnr/+,{}r/*de}+,/*{*+,/w{%+,/w#q#n+,/#{l,+,/n{n+\</a:t>
            </a:r>
          </a:p>
          <a:p>
            <a:r>
              <a:rPr lang="en-US" altLang="en-US" sz="800" b="1">
                <a:latin typeface="Courier New" panose="02070309020205020404" pitchFamily="49" charset="0"/>
              </a:rPr>
              <a:t>,/+#n+,/#;#q#n+,/+k#;*+,/'r :'d*'3,}{w+K w'K:'+}e#';dq#'l q#'+d'K#!/\</a:t>
            </a:r>
          </a:p>
          <a:p>
            <a:r>
              <a:rPr lang="en-US" altLang="en-US" sz="800" b="1">
                <a:latin typeface="Courier New" panose="02070309020205020404" pitchFamily="49" charset="0"/>
              </a:rPr>
              <a:t>+k#;q#'r}eKK#}w'r}eKK{nl]'/#;#q#n'){)#}w'){){nl]'/+#n';d}rw' i;# ){n\</a:t>
            </a:r>
          </a:p>
          <a:p>
            <a:r>
              <a:rPr lang="en-US" altLang="en-US" sz="800" b="1">
                <a:latin typeface="Courier New" panose="02070309020205020404" pitchFamily="49" charset="0"/>
              </a:rPr>
              <a:t>l]!/n{n#'; r{#w'r nc{nl]'/#{l,+'K {rw' iK{;[{nl]'/w#q#\</a:t>
            </a:r>
          </a:p>
          <a:p>
            <a:r>
              <a:rPr lang="en-US" altLang="en-US" sz="800" b="1">
                <a:latin typeface="Courier New" panose="02070309020205020404" pitchFamily="49" charset="0"/>
              </a:rPr>
              <a:t>n'wk nw' iwk{KK{nl]!/w{%'l##w#' i; :{nl]'/*{q#'ld;r'}{nlwb!/*de}'c \</a:t>
            </a:r>
          </a:p>
          <a:p>
            <a:r>
              <a:rPr lang="en-US" altLang="en-US" sz="800" b="1">
                <a:latin typeface="Courier New" panose="02070309020205020404" pitchFamily="49" charset="0"/>
              </a:rPr>
              <a:t>;;{nl'-{}rw]'/+,}##'*}#nc,',#nw]'/+kd'+e}+;\</a:t>
            </a:r>
          </a:p>
          <a:p>
            <a:r>
              <a:rPr lang="en-US" altLang="en-US" sz="800" b="1">
                <a:latin typeface="Courier New" panose="02070309020205020404" pitchFamily="49" charset="0"/>
              </a:rPr>
              <a:t>#'rdq#w! nr'/ ') }+}{rl#'{n' ')# }'+}##(!!/")</a:t>
            </a:r>
          </a:p>
          <a:p>
            <a:r>
              <a:rPr lang="en-US" altLang="en-US" sz="800" b="1">
                <a:latin typeface="Courier New" panose="02070309020205020404" pitchFamily="49" charset="0"/>
              </a:rPr>
              <a:t>:t&lt;-50?_==*a ?putchar(a[31]):neuzel(-65,_,a+1):neuzel((*a == '/')+t,_,a\</a:t>
            </a:r>
          </a:p>
          <a:p>
            <a:r>
              <a:rPr lang="en-US" altLang="en-US" sz="800" b="1">
                <a:latin typeface="Courier New" panose="02070309020205020404" pitchFamily="49" charset="0"/>
              </a:rPr>
              <a:t>+1 ):0&lt;t?neuzel ( 2, 2 , "%s"):*a=='/'||neuzel(0,neuzel(-61,*a, "!ek;dc \</a:t>
            </a:r>
          </a:p>
          <a:p>
            <a:r>
              <a:rPr lang="en-US" altLang="en-US" sz="800" b="1">
                <a:latin typeface="Courier New" panose="02070309020205020404" pitchFamily="49" charset="0"/>
              </a:rPr>
              <a:t>i@bK'(q)-[w]*%n+r3#l,{}:\nuwloca-O;m .vpbks,fxntdCeghiry"),a+1);</a:t>
            </a:r>
          </a:p>
          <a:p>
            <a:r>
              <a:rPr lang="en-US" altLang="en-US" sz="800" b="1">
                <a:latin typeface="Courier New" panose="02070309020205020404" pitchFamily="49" charset="0"/>
              </a:rPr>
              <a:t>}</a:t>
            </a:r>
          </a:p>
        </p:txBody>
      </p:sp>
      <p:sp>
        <p:nvSpPr>
          <p:cNvPr id="2" name="Title 1"/>
          <p:cNvSpPr>
            <a:spLocks noGrp="1"/>
          </p:cNvSpPr>
          <p:nvPr>
            <p:ph type="title"/>
          </p:nvPr>
        </p:nvSpPr>
        <p:spPr/>
        <p:txBody>
          <a:bodyPr/>
          <a:lstStyle/>
          <a:p>
            <a:r>
              <a:rPr lang="nl-NL"/>
              <a:t>Prerequisites</a:t>
            </a:r>
            <a:endParaRPr lang="en-US"/>
          </a:p>
        </p:txBody>
      </p:sp>
      <p:sp>
        <p:nvSpPr>
          <p:cNvPr id="3" name="Content Placeholder 2"/>
          <p:cNvSpPr>
            <a:spLocks noGrp="1"/>
          </p:cNvSpPr>
          <p:nvPr>
            <p:ph idx="1"/>
          </p:nvPr>
        </p:nvSpPr>
        <p:spPr>
          <a:xfrm>
            <a:off x="381000" y="1143000"/>
            <a:ext cx="10439400" cy="5334000"/>
          </a:xfrm>
        </p:spPr>
        <p:txBody>
          <a:bodyPr/>
          <a:lstStyle/>
          <a:p>
            <a:pPr lvl="0"/>
            <a:r>
              <a:rPr lang="en-US"/>
              <a:t>Basic background in </a:t>
            </a:r>
            <a:r>
              <a:rPr lang="en-US" b="1"/>
              <a:t>computer architecture</a:t>
            </a:r>
            <a:r>
              <a:rPr lang="en-US"/>
              <a:t> </a:t>
            </a:r>
          </a:p>
          <a:p>
            <a:pPr lvl="1"/>
            <a:r>
              <a:rPr lang="en-US"/>
              <a:t>like pipelining, caching, instruction-sets, assembly programming</a:t>
            </a:r>
          </a:p>
          <a:p>
            <a:pPr lvl="1"/>
            <a:r>
              <a:rPr lang="en-US"/>
              <a:t>e.g. as presented in Computation I (5EIA0)</a:t>
            </a:r>
          </a:p>
          <a:p>
            <a:pPr lvl="0"/>
            <a:r>
              <a:rPr lang="en-US" b="1"/>
              <a:t>Good SW programming skills</a:t>
            </a:r>
            <a:r>
              <a:rPr lang="en-US"/>
              <a:t>, e.g. in C, C++ or Python</a:t>
            </a:r>
          </a:p>
          <a:p>
            <a:pPr lvl="0"/>
            <a:r>
              <a:rPr lang="en-US"/>
              <a:t>Basic knowledge of </a:t>
            </a:r>
            <a:r>
              <a:rPr lang="en-US" b="1"/>
              <a:t>GPU programming</a:t>
            </a:r>
            <a:r>
              <a:rPr lang="en-US"/>
              <a:t> </a:t>
            </a:r>
          </a:p>
          <a:p>
            <a:pPr lvl="1"/>
            <a:r>
              <a:rPr lang="en-US"/>
              <a:t>as taught in e.g. ECA, 5SIA0</a:t>
            </a:r>
          </a:p>
          <a:p>
            <a:pPr lvl="0"/>
            <a:r>
              <a:rPr lang="en-US" b="1"/>
              <a:t>Differential calculus </a:t>
            </a:r>
            <a:r>
              <a:rPr lang="en-US"/>
              <a:t>skills</a:t>
            </a:r>
          </a:p>
          <a:p>
            <a:pPr lvl="0"/>
            <a:r>
              <a:rPr lang="en-US"/>
              <a:t>Optional: </a:t>
            </a:r>
            <a:r>
              <a:rPr lang="en-US" b="1"/>
              <a:t>HDL </a:t>
            </a:r>
            <a:r>
              <a:rPr lang="en-US"/>
              <a:t>experience, </a:t>
            </a:r>
          </a:p>
          <a:p>
            <a:pPr lvl="1"/>
            <a:r>
              <a:rPr lang="en-US"/>
              <a:t>like in Verilog or VHDL </a:t>
            </a:r>
            <a:br>
              <a:rPr lang="en-US"/>
            </a:br>
            <a:r>
              <a:rPr lang="en-US"/>
              <a:t>(optional part of lab3)</a:t>
            </a:r>
          </a:p>
          <a:p>
            <a:endParaRPr lang="en-US"/>
          </a:p>
        </p:txBody>
      </p:sp>
      <p:sp>
        <p:nvSpPr>
          <p:cNvPr id="4" name="Date Placeholder 3"/>
          <p:cNvSpPr>
            <a:spLocks noGrp="1"/>
          </p:cNvSpPr>
          <p:nvPr>
            <p:ph type="dt" sz="half" idx="10"/>
          </p:nvPr>
        </p:nvSpPr>
        <p:spPr/>
        <p:txBody>
          <a:bodyPr/>
          <a:lstStyle/>
          <a:p>
            <a:pPr>
              <a:defRPr/>
            </a:pPr>
            <a:r>
              <a:rPr lang="en-US"/>
              <a:t>IA 5LIL0</a:t>
            </a:r>
          </a:p>
        </p:txBody>
      </p:sp>
      <p:sp>
        <p:nvSpPr>
          <p:cNvPr id="5" name="Slide Number Placeholder 4"/>
          <p:cNvSpPr>
            <a:spLocks noGrp="1"/>
          </p:cNvSpPr>
          <p:nvPr>
            <p:ph type="sldNum" sz="quarter" idx="12"/>
          </p:nvPr>
        </p:nvSpPr>
        <p:spPr/>
        <p:txBody>
          <a:bodyPr/>
          <a:lstStyle/>
          <a:p>
            <a:pPr>
              <a:defRPr/>
            </a:pPr>
            <a:fld id="{57380175-9699-4BBE-9FAB-57FE2DBF8243}" type="slidenum">
              <a:rPr lang="en-US" smtClean="0"/>
              <a:pPr>
                <a:defRPr/>
              </a:pPr>
              <a:t>7</a:t>
            </a:fld>
            <a:endParaRPr lang="en-US"/>
          </a:p>
        </p:txBody>
      </p:sp>
      <p:sp>
        <p:nvSpPr>
          <p:cNvPr id="7" name="TextBox 6">
            <a:extLst>
              <a:ext uri="{FF2B5EF4-FFF2-40B4-BE49-F238E27FC236}">
                <a16:creationId xmlns:a16="http://schemas.microsoft.com/office/drawing/2014/main" id="{AE24E49D-56D1-44E1-A458-61F234CD0A96}"/>
              </a:ext>
            </a:extLst>
          </p:cNvPr>
          <p:cNvSpPr txBox="1"/>
          <p:nvPr/>
        </p:nvSpPr>
        <p:spPr>
          <a:xfrm>
            <a:off x="9615083" y="3973759"/>
            <a:ext cx="2427268" cy="584775"/>
          </a:xfrm>
          <a:prstGeom prst="rect">
            <a:avLst/>
          </a:prstGeom>
          <a:noFill/>
        </p:spPr>
        <p:txBody>
          <a:bodyPr wrap="none" rtlCol="0">
            <a:spAutoFit/>
          </a:bodyPr>
          <a:lstStyle/>
          <a:p>
            <a:r>
              <a:rPr lang="en-US" sz="1600" i="1">
                <a:solidFill>
                  <a:schemeClr val="accent2"/>
                </a:solidFill>
              </a:rPr>
              <a:t>this is compilable C-code,</a:t>
            </a:r>
          </a:p>
          <a:p>
            <a:r>
              <a:rPr lang="en-US" sz="1600" i="1">
                <a:solidFill>
                  <a:schemeClr val="accent2"/>
                </a:solidFill>
              </a:rPr>
              <a:t>but you can do much better</a:t>
            </a:r>
            <a:endParaRPr lang="nl-NL" sz="1600" i="1">
              <a:solidFill>
                <a:schemeClr val="accent2"/>
              </a:solidFill>
            </a:endParaRPr>
          </a:p>
        </p:txBody>
      </p:sp>
    </p:spTree>
    <p:extLst>
      <p:ext uri="{BB962C8B-B14F-4D97-AF65-F5344CB8AC3E}">
        <p14:creationId xmlns:p14="http://schemas.microsoft.com/office/powerpoint/2010/main" val="3627792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wipe(down)">
                                      <p:cBhvr>
                                        <p:cTn id="10" dur="500"/>
                                        <p:tgtEl>
                                          <p:spTgt spid="3">
                                            <p:txEl>
                                              <p:pRg st="1" end="1"/>
                                            </p:txEl>
                                          </p:spTgt>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wipe(down)">
                                      <p:cBhvr>
                                        <p:cTn id="13" dur="500"/>
                                        <p:tgtEl>
                                          <p:spTgt spid="3">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wipe(down)">
                                      <p:cBhvr>
                                        <p:cTn id="18" dur="500"/>
                                        <p:tgtEl>
                                          <p:spTgt spid="3">
                                            <p:txEl>
                                              <p:pRg st="3" end="3"/>
                                            </p:txEl>
                                          </p:spTgt>
                                        </p:tgtEl>
                                      </p:cBhvr>
                                    </p:animEffect>
                                  </p:childTnLst>
                                </p:cTn>
                              </p:par>
                            </p:childTnLst>
                          </p:cTn>
                        </p:par>
                        <p:par>
                          <p:cTn id="19" fill="hold">
                            <p:stCondLst>
                              <p:cond delay="500"/>
                            </p:stCondLst>
                            <p:childTnLst>
                              <p:par>
                                <p:cTn id="20" presetID="17" presetClass="entr" presetSubtype="8" fill="hold" grpId="0" nodeType="after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p:cTn id="22" dur="500" fill="hold"/>
                                        <p:tgtEl>
                                          <p:spTgt spid="6"/>
                                        </p:tgtEl>
                                        <p:attrNameLst>
                                          <p:attrName>ppt_x</p:attrName>
                                        </p:attrNameLst>
                                      </p:cBhvr>
                                      <p:tavLst>
                                        <p:tav tm="0">
                                          <p:val>
                                            <p:strVal val="#ppt_x-#ppt_w/2"/>
                                          </p:val>
                                        </p:tav>
                                        <p:tav tm="100000">
                                          <p:val>
                                            <p:strVal val="#ppt_x"/>
                                          </p:val>
                                        </p:tav>
                                      </p:tavLst>
                                    </p:anim>
                                    <p:anim calcmode="lin" valueType="num">
                                      <p:cBhvr>
                                        <p:cTn id="23" dur="500" fill="hold"/>
                                        <p:tgtEl>
                                          <p:spTgt spid="6"/>
                                        </p:tgtEl>
                                        <p:attrNameLst>
                                          <p:attrName>ppt_y</p:attrName>
                                        </p:attrNameLst>
                                      </p:cBhvr>
                                      <p:tavLst>
                                        <p:tav tm="0">
                                          <p:val>
                                            <p:strVal val="#ppt_y"/>
                                          </p:val>
                                        </p:tav>
                                        <p:tav tm="100000">
                                          <p:val>
                                            <p:strVal val="#ppt_y"/>
                                          </p:val>
                                        </p:tav>
                                      </p:tavLst>
                                    </p:anim>
                                    <p:anim calcmode="lin" valueType="num">
                                      <p:cBhvr>
                                        <p:cTn id="24" dur="500" fill="hold"/>
                                        <p:tgtEl>
                                          <p:spTgt spid="6"/>
                                        </p:tgtEl>
                                        <p:attrNameLst>
                                          <p:attrName>ppt_w</p:attrName>
                                        </p:attrNameLst>
                                      </p:cBhvr>
                                      <p:tavLst>
                                        <p:tav tm="0">
                                          <p:val>
                                            <p:fltVal val="0"/>
                                          </p:val>
                                        </p:tav>
                                        <p:tav tm="100000">
                                          <p:val>
                                            <p:strVal val="#ppt_w"/>
                                          </p:val>
                                        </p:tav>
                                      </p:tavLst>
                                    </p:anim>
                                    <p:anim calcmode="lin" valueType="num">
                                      <p:cBhvr>
                                        <p:cTn id="25" dur="500" fill="hold"/>
                                        <p:tgtEl>
                                          <p:spTgt spid="6"/>
                                        </p:tgtEl>
                                        <p:attrNameLst>
                                          <p:attrName>ppt_h</p:attrName>
                                        </p:attrNameLst>
                                      </p:cBhvr>
                                      <p:tavLst>
                                        <p:tav tm="0">
                                          <p:val>
                                            <p:strVal val="#ppt_h"/>
                                          </p:val>
                                        </p:tav>
                                        <p:tav tm="100000">
                                          <p:val>
                                            <p:strVal val="#ppt_h"/>
                                          </p:val>
                                        </p:tav>
                                      </p:tavLst>
                                    </p:anim>
                                  </p:childTnLst>
                                </p:cTn>
                              </p:par>
                              <p:par>
                                <p:cTn id="26" presetID="22" presetClass="entr" presetSubtype="4" fill="hold" grpId="0" nodeType="with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wipe(down)">
                                      <p:cBhvr>
                                        <p:cTn id="28" dur="500"/>
                                        <p:tgtEl>
                                          <p:spTgt spid="7"/>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3">
                                            <p:txEl>
                                              <p:pRg st="4" end="4"/>
                                            </p:txEl>
                                          </p:spTgt>
                                        </p:tgtEl>
                                        <p:attrNameLst>
                                          <p:attrName>style.visibility</p:attrName>
                                        </p:attrNameLst>
                                      </p:cBhvr>
                                      <p:to>
                                        <p:strVal val="visible"/>
                                      </p:to>
                                    </p:set>
                                    <p:animEffect transition="in" filter="wipe(down)">
                                      <p:cBhvr>
                                        <p:cTn id="33" dur="500"/>
                                        <p:tgtEl>
                                          <p:spTgt spid="3">
                                            <p:txEl>
                                              <p:pRg st="4" end="4"/>
                                            </p:txEl>
                                          </p:spTgt>
                                        </p:tgtEl>
                                      </p:cBhvr>
                                    </p:animEffect>
                                  </p:childTnLst>
                                </p:cTn>
                              </p:par>
                              <p:par>
                                <p:cTn id="34" presetID="22" presetClass="entr" presetSubtype="4" fill="hold" grpId="0" nodeType="withEffect">
                                  <p:stCondLst>
                                    <p:cond delay="0"/>
                                  </p:stCondLst>
                                  <p:childTnLst>
                                    <p:set>
                                      <p:cBhvr>
                                        <p:cTn id="35" dur="1" fill="hold">
                                          <p:stCondLst>
                                            <p:cond delay="0"/>
                                          </p:stCondLst>
                                        </p:cTn>
                                        <p:tgtEl>
                                          <p:spTgt spid="3">
                                            <p:txEl>
                                              <p:pRg st="5" end="5"/>
                                            </p:txEl>
                                          </p:spTgt>
                                        </p:tgtEl>
                                        <p:attrNameLst>
                                          <p:attrName>style.visibility</p:attrName>
                                        </p:attrNameLst>
                                      </p:cBhvr>
                                      <p:to>
                                        <p:strVal val="visible"/>
                                      </p:to>
                                    </p:set>
                                    <p:animEffect transition="in" filter="wipe(down)">
                                      <p:cBhvr>
                                        <p:cTn id="36" dur="500"/>
                                        <p:tgtEl>
                                          <p:spTgt spid="3">
                                            <p:txEl>
                                              <p:pRg st="5" end="5"/>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grpId="0" nodeType="clickEffect">
                                  <p:stCondLst>
                                    <p:cond delay="0"/>
                                  </p:stCondLst>
                                  <p:childTnLst>
                                    <p:set>
                                      <p:cBhvr>
                                        <p:cTn id="40" dur="1" fill="hold">
                                          <p:stCondLst>
                                            <p:cond delay="0"/>
                                          </p:stCondLst>
                                        </p:cTn>
                                        <p:tgtEl>
                                          <p:spTgt spid="3">
                                            <p:txEl>
                                              <p:pRg st="6" end="6"/>
                                            </p:txEl>
                                          </p:spTgt>
                                        </p:tgtEl>
                                        <p:attrNameLst>
                                          <p:attrName>style.visibility</p:attrName>
                                        </p:attrNameLst>
                                      </p:cBhvr>
                                      <p:to>
                                        <p:strVal val="visible"/>
                                      </p:to>
                                    </p:set>
                                    <p:animEffect transition="in" filter="wipe(down)">
                                      <p:cBhvr>
                                        <p:cTn id="41" dur="500"/>
                                        <p:tgtEl>
                                          <p:spTgt spid="3">
                                            <p:txEl>
                                              <p:pRg st="6" end="6"/>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grpId="0" nodeType="clickEffect">
                                  <p:stCondLst>
                                    <p:cond delay="0"/>
                                  </p:stCondLst>
                                  <p:childTnLst>
                                    <p:set>
                                      <p:cBhvr>
                                        <p:cTn id="45" dur="1" fill="hold">
                                          <p:stCondLst>
                                            <p:cond delay="0"/>
                                          </p:stCondLst>
                                        </p:cTn>
                                        <p:tgtEl>
                                          <p:spTgt spid="3">
                                            <p:txEl>
                                              <p:pRg st="7" end="7"/>
                                            </p:txEl>
                                          </p:spTgt>
                                        </p:tgtEl>
                                        <p:attrNameLst>
                                          <p:attrName>style.visibility</p:attrName>
                                        </p:attrNameLst>
                                      </p:cBhvr>
                                      <p:to>
                                        <p:strVal val="visible"/>
                                      </p:to>
                                    </p:set>
                                    <p:animEffect transition="in" filter="wipe(down)">
                                      <p:cBhvr>
                                        <p:cTn id="46" dur="500"/>
                                        <p:tgtEl>
                                          <p:spTgt spid="3">
                                            <p:txEl>
                                              <p:pRg st="7" end="7"/>
                                            </p:txEl>
                                          </p:spTgt>
                                        </p:tgtEl>
                                      </p:cBhvr>
                                    </p:animEffect>
                                  </p:childTnLst>
                                </p:cTn>
                              </p:par>
                              <p:par>
                                <p:cTn id="47" presetID="22" presetClass="entr" presetSubtype="4" fill="hold" grpId="0" nodeType="withEffect">
                                  <p:stCondLst>
                                    <p:cond delay="0"/>
                                  </p:stCondLst>
                                  <p:childTnLst>
                                    <p:set>
                                      <p:cBhvr>
                                        <p:cTn id="48" dur="1" fill="hold">
                                          <p:stCondLst>
                                            <p:cond delay="0"/>
                                          </p:stCondLst>
                                        </p:cTn>
                                        <p:tgtEl>
                                          <p:spTgt spid="3">
                                            <p:txEl>
                                              <p:pRg st="8" end="8"/>
                                            </p:txEl>
                                          </p:spTgt>
                                        </p:tgtEl>
                                        <p:attrNameLst>
                                          <p:attrName>style.visibility</p:attrName>
                                        </p:attrNameLst>
                                      </p:cBhvr>
                                      <p:to>
                                        <p:strVal val="visible"/>
                                      </p:to>
                                    </p:set>
                                    <p:animEffect transition="in" filter="wipe(down)">
                                      <p:cBhvr>
                                        <p:cTn id="49"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autoUpdateAnimBg="0"/>
      <p:bldP spid="3" grpId="0" uiExpand="1" build="p"/>
      <p:bldP spid="7"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2CDF6B-9F9E-4BB4-8D6E-CB9EAC32C3C6}"/>
              </a:ext>
            </a:extLst>
          </p:cNvPr>
          <p:cNvSpPr>
            <a:spLocks noGrp="1"/>
          </p:cNvSpPr>
          <p:nvPr>
            <p:ph type="title"/>
          </p:nvPr>
        </p:nvSpPr>
        <p:spPr/>
        <p:txBody>
          <a:bodyPr/>
          <a:lstStyle/>
          <a:p>
            <a:r>
              <a:rPr lang="en-US" dirty="0"/>
              <a:t>Summary: Pruning</a:t>
            </a:r>
          </a:p>
        </p:txBody>
      </p:sp>
      <p:sp>
        <p:nvSpPr>
          <p:cNvPr id="3" name="Content Placeholder 2">
            <a:extLst>
              <a:ext uri="{FF2B5EF4-FFF2-40B4-BE49-F238E27FC236}">
                <a16:creationId xmlns:a16="http://schemas.microsoft.com/office/drawing/2014/main" id="{8796382A-6167-426D-AE36-A126D992883E}"/>
              </a:ext>
            </a:extLst>
          </p:cNvPr>
          <p:cNvSpPr>
            <a:spLocks noGrp="1"/>
          </p:cNvSpPr>
          <p:nvPr>
            <p:ph idx="1"/>
          </p:nvPr>
        </p:nvSpPr>
        <p:spPr/>
        <p:txBody>
          <a:bodyPr/>
          <a:lstStyle/>
          <a:p>
            <a:pPr marL="380990" indent="-380990">
              <a:buFont typeface="Arial" panose="020B0604020202020204" pitchFamily="34" charset="0"/>
              <a:buChar char="•"/>
            </a:pPr>
            <a:r>
              <a:rPr lang="en-US" sz="2800" dirty="0"/>
              <a:t>Networks with many parameters are not efficient: Storage, Speed, Energy</a:t>
            </a:r>
          </a:p>
          <a:p>
            <a:pPr marL="380990" indent="-380990">
              <a:buFont typeface="Arial" panose="020B0604020202020204" pitchFamily="34" charset="0"/>
              <a:buChar char="•"/>
            </a:pPr>
            <a:r>
              <a:rPr lang="en-US" sz="2800" dirty="0"/>
              <a:t>Data-Free pruning: up to 1.5x reduction</a:t>
            </a:r>
          </a:p>
          <a:p>
            <a:pPr marL="380990" indent="-380990">
              <a:buFont typeface="Arial" panose="020B0604020202020204" pitchFamily="34" charset="0"/>
              <a:buChar char="•"/>
            </a:pPr>
            <a:r>
              <a:rPr lang="en-US" sz="2800" dirty="0"/>
              <a:t>L1 regularization: up to 4x reduction</a:t>
            </a:r>
          </a:p>
          <a:p>
            <a:pPr marL="380990" indent="-380990">
              <a:buFont typeface="Arial" panose="020B0604020202020204" pitchFamily="34" charset="0"/>
              <a:buChar char="•"/>
            </a:pPr>
            <a:r>
              <a:rPr lang="en-US" sz="2800" dirty="0"/>
              <a:t>Retraining: up to 6.7x reduction</a:t>
            </a:r>
          </a:p>
          <a:p>
            <a:pPr marL="380990" indent="-380990">
              <a:buFont typeface="Arial" panose="020B0604020202020204" pitchFamily="34" charset="0"/>
              <a:buChar char="•"/>
            </a:pPr>
            <a:r>
              <a:rPr lang="en-US" sz="2800" dirty="0"/>
              <a:t>Iterative retraining up to 10x reduction</a:t>
            </a:r>
          </a:p>
          <a:p>
            <a:pPr marL="380990" indent="-380990">
              <a:buFont typeface="Arial" panose="020B0604020202020204" pitchFamily="34" charset="0"/>
              <a:buChar char="•"/>
            </a:pPr>
            <a:r>
              <a:rPr lang="en-US" sz="2800" dirty="0"/>
              <a:t>Speed and energy advantages are lower 3 and 6x due to irregularity</a:t>
            </a:r>
          </a:p>
          <a:p>
            <a:pPr marL="380990" indent="-380990">
              <a:buFont typeface="Arial" panose="020B0604020202020204" pitchFamily="34" charset="0"/>
              <a:buChar char="•"/>
            </a:pPr>
            <a:r>
              <a:rPr lang="en-US" sz="2800" dirty="0"/>
              <a:t>Use a model for Sparsity</a:t>
            </a:r>
          </a:p>
          <a:p>
            <a:pPr marL="380990" indent="-380990">
              <a:buFont typeface="Arial" panose="020B0604020202020204" pitchFamily="34" charset="0"/>
              <a:buChar char="•"/>
            </a:pPr>
            <a:r>
              <a:rPr lang="en-US" sz="2800" dirty="0"/>
              <a:t>Activation Sparsity</a:t>
            </a:r>
          </a:p>
          <a:p>
            <a:pPr marL="380990" indent="-380990">
              <a:buFont typeface="Arial" panose="020B0604020202020204" pitchFamily="34" charset="0"/>
              <a:buChar char="•"/>
            </a:pPr>
            <a:r>
              <a:rPr lang="en-US" sz="2800" dirty="0"/>
              <a:t>Structured pruning can help</a:t>
            </a:r>
          </a:p>
          <a:p>
            <a:pPr marL="650984" lvl="2" indent="-380990"/>
            <a:r>
              <a:rPr lang="en-US" sz="2000" dirty="0"/>
              <a:t>Less storage overhead and much more regular</a:t>
            </a:r>
          </a:p>
          <a:p>
            <a:pPr marL="650984" lvl="2" indent="-380990"/>
            <a:r>
              <a:rPr lang="en-US" sz="2000" dirty="0"/>
              <a:t>Architecture dependent</a:t>
            </a:r>
          </a:p>
          <a:p>
            <a:pPr marL="380990" indent="-380990">
              <a:buFont typeface="Arial" panose="020B0604020202020204" pitchFamily="34" charset="0"/>
              <a:buChar char="•"/>
            </a:pPr>
            <a:endParaRPr lang="en-US" sz="2800" dirty="0"/>
          </a:p>
        </p:txBody>
      </p:sp>
      <p:sp>
        <p:nvSpPr>
          <p:cNvPr id="5" name="Slide Number Placeholder 4">
            <a:extLst>
              <a:ext uri="{FF2B5EF4-FFF2-40B4-BE49-F238E27FC236}">
                <a16:creationId xmlns:a16="http://schemas.microsoft.com/office/drawing/2014/main" id="{73E039C4-E1D9-4A4A-A1D6-21342180B8C5}"/>
              </a:ext>
            </a:extLst>
          </p:cNvPr>
          <p:cNvSpPr>
            <a:spLocks noGrp="1"/>
          </p:cNvSpPr>
          <p:nvPr>
            <p:ph type="sldNum" sz="quarter" idx="12"/>
          </p:nvPr>
        </p:nvSpPr>
        <p:spPr/>
        <p:txBody>
          <a:bodyPr/>
          <a:lstStyle/>
          <a:p>
            <a:fld id="{B7CEC10D-CD46-426F-915E-6C78530279CB}" type="slidenum">
              <a:rPr lang="en-US" smtClean="0"/>
              <a:t>70</a:t>
            </a:fld>
            <a:endParaRPr lang="en-US" dirty="0"/>
          </a:p>
        </p:txBody>
      </p:sp>
    </p:spTree>
    <p:extLst>
      <p:ext uri="{BB962C8B-B14F-4D97-AF65-F5344CB8AC3E}">
        <p14:creationId xmlns:p14="http://schemas.microsoft.com/office/powerpoint/2010/main" val="1922626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fade">
                                      <p:cBhvr>
                                        <p:cTn id="32" dur="500"/>
                                        <p:tgtEl>
                                          <p:spTgt spid="3">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Effect transition="in" filter="fade">
                                      <p:cBhvr>
                                        <p:cTn id="37" dur="500"/>
                                        <p:tgtEl>
                                          <p:spTgt spid="3">
                                            <p:txEl>
                                              <p:pRg st="7" end="7"/>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xEl>
                                              <p:pRg st="8" end="8"/>
                                            </p:txEl>
                                          </p:spTgt>
                                        </p:tgtEl>
                                        <p:attrNameLst>
                                          <p:attrName>style.visibility</p:attrName>
                                        </p:attrNameLst>
                                      </p:cBhvr>
                                      <p:to>
                                        <p:strVal val="visible"/>
                                      </p:to>
                                    </p:set>
                                    <p:animEffect transition="in" filter="fade">
                                      <p:cBhvr>
                                        <p:cTn id="42" dur="500"/>
                                        <p:tgtEl>
                                          <p:spTgt spid="3">
                                            <p:txEl>
                                              <p:pRg st="8" end="8"/>
                                            </p:txEl>
                                          </p:spTgt>
                                        </p:tgtEl>
                                      </p:cBhvr>
                                    </p:animEffect>
                                  </p:childTnLst>
                                </p:cTn>
                              </p:par>
                              <p:par>
                                <p:cTn id="43" presetID="10" presetClass="entr" presetSubtype="0" fill="hold" nodeType="withEffect">
                                  <p:stCondLst>
                                    <p:cond delay="0"/>
                                  </p:stCondLst>
                                  <p:childTnLst>
                                    <p:set>
                                      <p:cBhvr>
                                        <p:cTn id="44" dur="1" fill="hold">
                                          <p:stCondLst>
                                            <p:cond delay="0"/>
                                          </p:stCondLst>
                                        </p:cTn>
                                        <p:tgtEl>
                                          <p:spTgt spid="3">
                                            <p:txEl>
                                              <p:pRg st="9" end="9"/>
                                            </p:txEl>
                                          </p:spTgt>
                                        </p:tgtEl>
                                        <p:attrNameLst>
                                          <p:attrName>style.visibility</p:attrName>
                                        </p:attrNameLst>
                                      </p:cBhvr>
                                      <p:to>
                                        <p:strVal val="visible"/>
                                      </p:to>
                                    </p:set>
                                    <p:animEffect transition="in" filter="fade">
                                      <p:cBhvr>
                                        <p:cTn id="45" dur="500"/>
                                        <p:tgtEl>
                                          <p:spTgt spid="3">
                                            <p:txEl>
                                              <p:pRg st="9" end="9"/>
                                            </p:txEl>
                                          </p:spTgt>
                                        </p:tgtEl>
                                      </p:cBhvr>
                                    </p:animEffect>
                                  </p:childTnLst>
                                </p:cTn>
                              </p:par>
                              <p:par>
                                <p:cTn id="46" presetID="10" presetClass="entr" presetSubtype="0" fill="hold" nodeType="withEffect">
                                  <p:stCondLst>
                                    <p:cond delay="0"/>
                                  </p:stCondLst>
                                  <p:childTnLst>
                                    <p:set>
                                      <p:cBhvr>
                                        <p:cTn id="47" dur="1" fill="hold">
                                          <p:stCondLst>
                                            <p:cond delay="0"/>
                                          </p:stCondLst>
                                        </p:cTn>
                                        <p:tgtEl>
                                          <p:spTgt spid="3">
                                            <p:txEl>
                                              <p:pRg st="10" end="10"/>
                                            </p:txEl>
                                          </p:spTgt>
                                        </p:tgtEl>
                                        <p:attrNameLst>
                                          <p:attrName>style.visibility</p:attrName>
                                        </p:attrNameLst>
                                      </p:cBhvr>
                                      <p:to>
                                        <p:strVal val="visible"/>
                                      </p:to>
                                    </p:set>
                                    <p:animEffect transition="in" filter="fade">
                                      <p:cBhvr>
                                        <p:cTn id="48"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Recap topics</a:t>
            </a:r>
          </a:p>
        </p:txBody>
      </p:sp>
      <p:sp>
        <p:nvSpPr>
          <p:cNvPr id="5" name="Content Placeholder 4"/>
          <p:cNvSpPr>
            <a:spLocks noGrp="1"/>
          </p:cNvSpPr>
          <p:nvPr>
            <p:ph idx="1"/>
          </p:nvPr>
        </p:nvSpPr>
        <p:spPr/>
        <p:txBody>
          <a:bodyPr/>
          <a:lstStyle/>
          <a:p>
            <a:r>
              <a:rPr lang="en-US" sz="2800"/>
              <a:t>What is learning?</a:t>
            </a:r>
          </a:p>
          <a:p>
            <a:r>
              <a:rPr lang="en-US" sz="2800"/>
              <a:t>What is a DNN, and in particular a CNN?</a:t>
            </a:r>
          </a:p>
          <a:p>
            <a:r>
              <a:rPr lang="en-US" sz="2800"/>
              <a:t>DNN Learning principles</a:t>
            </a:r>
          </a:p>
          <a:p>
            <a:r>
              <a:rPr lang="en-US" sz="2800"/>
              <a:t>Optimization 1: Pruning</a:t>
            </a:r>
          </a:p>
          <a:p>
            <a:r>
              <a:rPr lang="en-US" sz="2800" b="1">
                <a:solidFill>
                  <a:schemeClr val="accent2"/>
                </a:solidFill>
              </a:rPr>
              <a:t>Optimization 2: Quantization</a:t>
            </a:r>
          </a:p>
          <a:p>
            <a:r>
              <a:rPr lang="en-US" sz="2800"/>
              <a:t>Optimization 3</a:t>
            </a:r>
          </a:p>
          <a:p>
            <a:r>
              <a:rPr lang="en-US" sz="2800"/>
              <a:t>Optimization 4</a:t>
            </a:r>
          </a:p>
          <a:p>
            <a:r>
              <a:rPr lang="en-US" sz="2800"/>
              <a:t>DNN Hardware support</a:t>
            </a:r>
          </a:p>
          <a:p>
            <a:r>
              <a:rPr lang="en-US" sz="2800"/>
              <a:t>NAS and DSE</a:t>
            </a:r>
          </a:p>
          <a:p>
            <a:r>
              <a:rPr lang="en-US" sz="2800"/>
              <a:t>Beyond DNNs: Neuromorphic and Bayesian networks</a:t>
            </a:r>
          </a:p>
          <a:p>
            <a:endParaRPr lang="en-US" sz="2800"/>
          </a:p>
        </p:txBody>
      </p:sp>
      <p:sp>
        <p:nvSpPr>
          <p:cNvPr id="3" name="Date Placeholder 2"/>
          <p:cNvSpPr>
            <a:spLocks noGrp="1"/>
          </p:cNvSpPr>
          <p:nvPr>
            <p:ph type="dt" sz="half" idx="10"/>
          </p:nvPr>
        </p:nvSpPr>
        <p:spPr/>
        <p:txBody>
          <a:bodyPr/>
          <a:lstStyle/>
          <a:p>
            <a:pPr>
              <a:defRPr/>
            </a:pPr>
            <a:r>
              <a:rPr lang="en-US"/>
              <a:t>IA 5LIL0</a:t>
            </a:r>
          </a:p>
        </p:txBody>
      </p:sp>
      <p:sp>
        <p:nvSpPr>
          <p:cNvPr id="4" name="Slide Number Placeholder 3"/>
          <p:cNvSpPr>
            <a:spLocks noGrp="1"/>
          </p:cNvSpPr>
          <p:nvPr>
            <p:ph type="sldNum" sz="quarter" idx="12"/>
          </p:nvPr>
        </p:nvSpPr>
        <p:spPr/>
        <p:txBody>
          <a:bodyPr/>
          <a:lstStyle/>
          <a:p>
            <a:pPr>
              <a:defRPr/>
            </a:pPr>
            <a:fld id="{0E889BEB-D9AF-400D-98BF-3532899A83FF}" type="slidenum">
              <a:rPr lang="en-US" smtClean="0"/>
              <a:pPr>
                <a:defRPr/>
              </a:pPr>
              <a:t>71</a:t>
            </a:fld>
            <a:endParaRPr lang="en-US"/>
          </a:p>
        </p:txBody>
      </p:sp>
      <p:pic>
        <p:nvPicPr>
          <p:cNvPr id="7" name="Picture 6"/>
          <p:cNvPicPr>
            <a:picLocks noChangeAspect="1"/>
          </p:cNvPicPr>
          <p:nvPr/>
        </p:nvPicPr>
        <p:blipFill>
          <a:blip r:embed="rId2"/>
          <a:stretch>
            <a:fillRect/>
          </a:stretch>
        </p:blipFill>
        <p:spPr>
          <a:xfrm>
            <a:off x="9515475" y="0"/>
            <a:ext cx="2676525" cy="2676525"/>
          </a:xfrm>
          <a:prstGeom prst="rect">
            <a:avLst/>
          </a:prstGeom>
        </p:spPr>
      </p:pic>
    </p:spTree>
    <p:extLst>
      <p:ext uri="{BB962C8B-B14F-4D97-AF65-F5344CB8AC3E}">
        <p14:creationId xmlns:p14="http://schemas.microsoft.com/office/powerpoint/2010/main" val="168154716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Quantization: why?</a:t>
            </a:r>
          </a:p>
        </p:txBody>
      </p:sp>
      <p:sp>
        <p:nvSpPr>
          <p:cNvPr id="4" name="Date Placeholder 3"/>
          <p:cNvSpPr>
            <a:spLocks noGrp="1"/>
          </p:cNvSpPr>
          <p:nvPr>
            <p:ph type="dt" sz="half" idx="10"/>
          </p:nvPr>
        </p:nvSpPr>
        <p:spPr/>
        <p:txBody>
          <a:bodyPr/>
          <a:lstStyle/>
          <a:p>
            <a:pPr>
              <a:defRPr/>
            </a:pPr>
            <a:r>
              <a:rPr lang="en-US"/>
              <a:t>IA 5LIL0</a:t>
            </a:r>
          </a:p>
        </p:txBody>
      </p:sp>
      <p:sp>
        <p:nvSpPr>
          <p:cNvPr id="5" name="Slide Number Placeholder 4"/>
          <p:cNvSpPr>
            <a:spLocks noGrp="1"/>
          </p:cNvSpPr>
          <p:nvPr>
            <p:ph type="sldNum" sz="quarter" idx="12"/>
          </p:nvPr>
        </p:nvSpPr>
        <p:spPr/>
        <p:txBody>
          <a:bodyPr/>
          <a:lstStyle/>
          <a:p>
            <a:pPr>
              <a:defRPr/>
            </a:pPr>
            <a:fld id="{57380175-9699-4BBE-9FAB-57FE2DBF8243}" type="slidenum">
              <a:rPr lang="en-US" smtClean="0"/>
              <a:pPr>
                <a:defRPr/>
              </a:pPr>
              <a:t>72</a:t>
            </a:fld>
            <a:endParaRPr lang="en-US"/>
          </a:p>
        </p:txBody>
      </p:sp>
      <p:pic>
        <p:nvPicPr>
          <p:cNvPr id="6" name="Picture 5"/>
          <p:cNvPicPr>
            <a:picLocks noChangeAspect="1"/>
          </p:cNvPicPr>
          <p:nvPr/>
        </p:nvPicPr>
        <p:blipFill>
          <a:blip r:embed="rId2"/>
          <a:stretch>
            <a:fillRect/>
          </a:stretch>
        </p:blipFill>
        <p:spPr>
          <a:xfrm>
            <a:off x="2362200" y="989888"/>
            <a:ext cx="9548812" cy="5877907"/>
          </a:xfrm>
          <a:prstGeom prst="rect">
            <a:avLst/>
          </a:prstGeom>
        </p:spPr>
      </p:pic>
    </p:spTree>
    <p:extLst>
      <p:ext uri="{BB962C8B-B14F-4D97-AF65-F5344CB8AC3E}">
        <p14:creationId xmlns:p14="http://schemas.microsoft.com/office/powerpoint/2010/main" val="147484690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Number representations</a:t>
            </a:r>
          </a:p>
        </p:txBody>
      </p:sp>
      <p:sp>
        <p:nvSpPr>
          <p:cNvPr id="4" name="Date Placeholder 3"/>
          <p:cNvSpPr>
            <a:spLocks noGrp="1"/>
          </p:cNvSpPr>
          <p:nvPr>
            <p:ph type="dt" sz="half" idx="10"/>
          </p:nvPr>
        </p:nvSpPr>
        <p:spPr/>
        <p:txBody>
          <a:bodyPr/>
          <a:lstStyle/>
          <a:p>
            <a:pPr>
              <a:defRPr/>
            </a:pPr>
            <a:r>
              <a:rPr lang="en-US"/>
              <a:t>IA 5LIL0</a:t>
            </a:r>
          </a:p>
        </p:txBody>
      </p:sp>
      <p:sp>
        <p:nvSpPr>
          <p:cNvPr id="5" name="Slide Number Placeholder 4"/>
          <p:cNvSpPr>
            <a:spLocks noGrp="1"/>
          </p:cNvSpPr>
          <p:nvPr>
            <p:ph type="sldNum" sz="quarter" idx="12"/>
          </p:nvPr>
        </p:nvSpPr>
        <p:spPr/>
        <p:txBody>
          <a:bodyPr/>
          <a:lstStyle/>
          <a:p>
            <a:pPr>
              <a:defRPr/>
            </a:pPr>
            <a:fld id="{57380175-9699-4BBE-9FAB-57FE2DBF8243}" type="slidenum">
              <a:rPr lang="en-US" smtClean="0"/>
              <a:pPr>
                <a:defRPr/>
              </a:pPr>
              <a:t>73</a:t>
            </a:fld>
            <a:endParaRPr lang="en-US"/>
          </a:p>
        </p:txBody>
      </p:sp>
      <p:pic>
        <p:nvPicPr>
          <p:cNvPr id="6" name="Picture 5"/>
          <p:cNvPicPr>
            <a:picLocks noChangeAspect="1"/>
          </p:cNvPicPr>
          <p:nvPr/>
        </p:nvPicPr>
        <p:blipFill>
          <a:blip r:embed="rId2"/>
          <a:stretch>
            <a:fillRect/>
          </a:stretch>
        </p:blipFill>
        <p:spPr>
          <a:xfrm>
            <a:off x="1795463" y="1156489"/>
            <a:ext cx="9939337" cy="5549111"/>
          </a:xfrm>
          <a:prstGeom prst="rect">
            <a:avLst/>
          </a:prstGeom>
        </p:spPr>
      </p:pic>
    </p:spTree>
    <p:extLst>
      <p:ext uri="{BB962C8B-B14F-4D97-AF65-F5344CB8AC3E}">
        <p14:creationId xmlns:p14="http://schemas.microsoft.com/office/powerpoint/2010/main" val="39810382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Float vs Fixpoint</a:t>
            </a:r>
          </a:p>
        </p:txBody>
      </p:sp>
      <p:sp>
        <p:nvSpPr>
          <p:cNvPr id="3" name="Date Placeholder 2"/>
          <p:cNvSpPr>
            <a:spLocks noGrp="1"/>
          </p:cNvSpPr>
          <p:nvPr>
            <p:ph type="dt" sz="half" idx="10"/>
          </p:nvPr>
        </p:nvSpPr>
        <p:spPr/>
        <p:txBody>
          <a:bodyPr/>
          <a:lstStyle/>
          <a:p>
            <a:pPr>
              <a:defRPr/>
            </a:pPr>
            <a:r>
              <a:rPr lang="en-US"/>
              <a:t>IA 5LIL0</a:t>
            </a:r>
          </a:p>
        </p:txBody>
      </p:sp>
      <p:sp>
        <p:nvSpPr>
          <p:cNvPr id="4" name="Slide Number Placeholder 3"/>
          <p:cNvSpPr>
            <a:spLocks noGrp="1"/>
          </p:cNvSpPr>
          <p:nvPr>
            <p:ph type="sldNum" sz="quarter" idx="12"/>
          </p:nvPr>
        </p:nvSpPr>
        <p:spPr/>
        <p:txBody>
          <a:bodyPr/>
          <a:lstStyle/>
          <a:p>
            <a:pPr>
              <a:defRPr/>
            </a:pPr>
            <a:fld id="{0E889BEB-D9AF-400D-98BF-3532899A83FF}" type="slidenum">
              <a:rPr lang="en-US" smtClean="0"/>
              <a:pPr>
                <a:defRPr/>
              </a:pPr>
              <a:t>74</a:t>
            </a:fld>
            <a:endParaRPr lang="en-US"/>
          </a:p>
        </p:txBody>
      </p:sp>
      <p:pic>
        <p:nvPicPr>
          <p:cNvPr id="5" name="Picture 4"/>
          <p:cNvPicPr>
            <a:picLocks noChangeAspect="1"/>
          </p:cNvPicPr>
          <p:nvPr/>
        </p:nvPicPr>
        <p:blipFill>
          <a:blip r:embed="rId2"/>
          <a:stretch>
            <a:fillRect/>
          </a:stretch>
        </p:blipFill>
        <p:spPr>
          <a:xfrm>
            <a:off x="1905000" y="1136374"/>
            <a:ext cx="10215562" cy="5588276"/>
          </a:xfrm>
          <a:prstGeom prst="rect">
            <a:avLst/>
          </a:prstGeom>
        </p:spPr>
      </p:pic>
    </p:spTree>
    <p:extLst>
      <p:ext uri="{BB962C8B-B14F-4D97-AF65-F5344CB8AC3E}">
        <p14:creationId xmlns:p14="http://schemas.microsoft.com/office/powerpoint/2010/main" val="257251467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How many bits can your MAC unit handle?</a:t>
            </a:r>
          </a:p>
        </p:txBody>
      </p:sp>
      <p:sp>
        <p:nvSpPr>
          <p:cNvPr id="4" name="Date Placeholder 3"/>
          <p:cNvSpPr>
            <a:spLocks noGrp="1"/>
          </p:cNvSpPr>
          <p:nvPr>
            <p:ph type="dt" sz="half" idx="10"/>
          </p:nvPr>
        </p:nvSpPr>
        <p:spPr/>
        <p:txBody>
          <a:bodyPr/>
          <a:lstStyle/>
          <a:p>
            <a:pPr>
              <a:defRPr/>
            </a:pPr>
            <a:r>
              <a:rPr lang="en-US"/>
              <a:t>IA 5LIL0</a:t>
            </a:r>
          </a:p>
        </p:txBody>
      </p:sp>
      <p:sp>
        <p:nvSpPr>
          <p:cNvPr id="5" name="Slide Number Placeholder 4"/>
          <p:cNvSpPr>
            <a:spLocks noGrp="1"/>
          </p:cNvSpPr>
          <p:nvPr>
            <p:ph type="sldNum" sz="quarter" idx="12"/>
          </p:nvPr>
        </p:nvSpPr>
        <p:spPr/>
        <p:txBody>
          <a:bodyPr/>
          <a:lstStyle/>
          <a:p>
            <a:pPr>
              <a:defRPr/>
            </a:pPr>
            <a:fld id="{57380175-9699-4BBE-9FAB-57FE2DBF8243}" type="slidenum">
              <a:rPr lang="en-US" smtClean="0"/>
              <a:pPr>
                <a:defRPr/>
              </a:pPr>
              <a:t>75</a:t>
            </a:fld>
            <a:endParaRPr lang="en-US"/>
          </a:p>
        </p:txBody>
      </p:sp>
      <p:pic>
        <p:nvPicPr>
          <p:cNvPr id="6" name="Picture 5"/>
          <p:cNvPicPr>
            <a:picLocks noChangeAspect="1"/>
          </p:cNvPicPr>
          <p:nvPr/>
        </p:nvPicPr>
        <p:blipFill>
          <a:blip r:embed="rId2"/>
          <a:stretch>
            <a:fillRect/>
          </a:stretch>
        </p:blipFill>
        <p:spPr>
          <a:xfrm>
            <a:off x="152400" y="2959357"/>
            <a:ext cx="11766186" cy="2984243"/>
          </a:xfrm>
          <a:prstGeom prst="rect">
            <a:avLst/>
          </a:prstGeom>
        </p:spPr>
      </p:pic>
      <p:sp>
        <p:nvSpPr>
          <p:cNvPr id="7" name="Rounded Rectangular Callout 6"/>
          <p:cNvSpPr/>
          <p:nvPr/>
        </p:nvSpPr>
        <p:spPr>
          <a:xfrm>
            <a:off x="3810000" y="1587757"/>
            <a:ext cx="7543800" cy="1066800"/>
          </a:xfrm>
          <a:prstGeom prst="wedgeRoundRectCallout">
            <a:avLst>
              <a:gd name="adj1" fmla="val 3521"/>
              <a:gd name="adj2" fmla="val 83223"/>
              <a:gd name="adj3" fmla="val 16667"/>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solidFill>
                  <a:schemeClr val="tx1"/>
                </a:solidFill>
              </a:rPr>
              <a:t>For no loss in precision, </a:t>
            </a:r>
            <a:r>
              <a:rPr lang="en-US" b="1">
                <a:solidFill>
                  <a:schemeClr val="tx1"/>
                </a:solidFill>
              </a:rPr>
              <a:t>M </a:t>
            </a:r>
            <a:r>
              <a:rPr lang="en-US">
                <a:solidFill>
                  <a:schemeClr val="tx1"/>
                </a:solidFill>
              </a:rPr>
              <a:t>is determined based on largest</a:t>
            </a:r>
          </a:p>
          <a:p>
            <a:r>
              <a:rPr lang="en-US">
                <a:solidFill>
                  <a:schemeClr val="tx1"/>
                </a:solidFill>
              </a:rPr>
              <a:t>filter size (in the range of 10 to 16 bits for popular DNNs)</a:t>
            </a:r>
          </a:p>
        </p:txBody>
      </p:sp>
    </p:spTree>
    <p:extLst>
      <p:ext uri="{BB962C8B-B14F-4D97-AF65-F5344CB8AC3E}">
        <p14:creationId xmlns:p14="http://schemas.microsoft.com/office/powerpoint/2010/main" val="2484222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Quatization method</a:t>
            </a:r>
          </a:p>
        </p:txBody>
      </p:sp>
      <p:sp>
        <p:nvSpPr>
          <p:cNvPr id="3" name="Content Placeholder 2"/>
          <p:cNvSpPr>
            <a:spLocks noGrp="1"/>
          </p:cNvSpPr>
          <p:nvPr>
            <p:ph idx="1"/>
          </p:nvPr>
        </p:nvSpPr>
        <p:spPr>
          <a:xfrm>
            <a:off x="381000" y="1295400"/>
            <a:ext cx="11404600" cy="1219200"/>
          </a:xfrm>
        </p:spPr>
        <p:txBody>
          <a:bodyPr/>
          <a:lstStyle/>
          <a:p>
            <a:r>
              <a:rPr lang="en-US"/>
              <a:t>Reducing the number of levels (bit width) for weights and/or activations</a:t>
            </a:r>
          </a:p>
          <a:p>
            <a:r>
              <a:rPr lang="en-US"/>
              <a:t>E.g., Caffe-Restretto tool (2016):</a:t>
            </a:r>
          </a:p>
        </p:txBody>
      </p:sp>
      <p:sp>
        <p:nvSpPr>
          <p:cNvPr id="4" name="Date Placeholder 3"/>
          <p:cNvSpPr>
            <a:spLocks noGrp="1"/>
          </p:cNvSpPr>
          <p:nvPr>
            <p:ph type="dt" sz="half" idx="10"/>
          </p:nvPr>
        </p:nvSpPr>
        <p:spPr/>
        <p:txBody>
          <a:bodyPr/>
          <a:lstStyle/>
          <a:p>
            <a:pPr>
              <a:defRPr/>
            </a:pPr>
            <a:r>
              <a:rPr lang="en-US"/>
              <a:t>IA 5LIL0</a:t>
            </a:r>
          </a:p>
        </p:txBody>
      </p:sp>
      <p:sp>
        <p:nvSpPr>
          <p:cNvPr id="5" name="Slide Number Placeholder 4"/>
          <p:cNvSpPr>
            <a:spLocks noGrp="1"/>
          </p:cNvSpPr>
          <p:nvPr>
            <p:ph type="sldNum" sz="quarter" idx="12"/>
          </p:nvPr>
        </p:nvSpPr>
        <p:spPr/>
        <p:txBody>
          <a:bodyPr/>
          <a:lstStyle/>
          <a:p>
            <a:pPr>
              <a:defRPr/>
            </a:pPr>
            <a:fld id="{57380175-9699-4BBE-9FAB-57FE2DBF8243}" type="slidenum">
              <a:rPr lang="en-US" smtClean="0"/>
              <a:pPr>
                <a:defRPr/>
              </a:pPr>
              <a:t>76</a:t>
            </a:fld>
            <a:endParaRPr lang="en-US"/>
          </a:p>
        </p:txBody>
      </p:sp>
      <p:pic>
        <p:nvPicPr>
          <p:cNvPr id="6" name="Picture 2" descr="Afbeeldingsresultaat voor quantized training deep learning shadow weigh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5800" y="3657600"/>
            <a:ext cx="11277600" cy="26310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5767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Tijdelijke aanduiding voor afbeelding 8">
            <a:extLst>
              <a:ext uri="{FF2B5EF4-FFF2-40B4-BE49-F238E27FC236}">
                <a16:creationId xmlns:a16="http://schemas.microsoft.com/office/drawing/2014/main" id="{0DB39DF7-79B0-4D1B-AB93-7D3119C8E668}"/>
              </a:ext>
            </a:extLst>
          </p:cNvPr>
          <p:cNvPicPr>
            <a:picLocks noGrp="1" noChangeAspect="1"/>
          </p:cNvPicPr>
          <p:nvPr>
            <p:ph type="pic" sz="quarter" idx="13"/>
          </p:nvPr>
        </p:nvPicPr>
        <p:blipFill rotWithShape="1">
          <a:blip r:embed="rId2"/>
          <a:srcRect l="-8519" r="-8519"/>
          <a:stretch/>
        </p:blipFill>
        <p:spPr>
          <a:prstGeom prst="rect">
            <a:avLst/>
          </a:prstGeom>
        </p:spPr>
      </p:pic>
      <p:sp>
        <p:nvSpPr>
          <p:cNvPr id="6" name="Titel 5">
            <a:extLst>
              <a:ext uri="{FF2B5EF4-FFF2-40B4-BE49-F238E27FC236}">
                <a16:creationId xmlns:a16="http://schemas.microsoft.com/office/drawing/2014/main" id="{853C4769-E7F0-4CB2-BCBA-7E9B4F23763B}"/>
              </a:ext>
            </a:extLst>
          </p:cNvPr>
          <p:cNvSpPr>
            <a:spLocks noGrp="1"/>
          </p:cNvSpPr>
          <p:nvPr>
            <p:ph type="title"/>
          </p:nvPr>
        </p:nvSpPr>
        <p:spPr>
          <a:xfrm>
            <a:off x="533400" y="304800"/>
            <a:ext cx="7493000" cy="976317"/>
          </a:xfrm>
        </p:spPr>
        <p:txBody>
          <a:bodyPr/>
          <a:lstStyle/>
          <a:p>
            <a:r>
              <a:rPr lang="nl-NL" sz="3600" b="0" dirty="0"/>
              <a:t>Non-</a:t>
            </a:r>
            <a:r>
              <a:rPr lang="nl-NL" sz="3600" b="0" dirty="0" err="1"/>
              <a:t>linear</a:t>
            </a:r>
            <a:r>
              <a:rPr lang="nl-NL" sz="3600" b="0" dirty="0"/>
              <a:t> (non-uniform) </a:t>
            </a:r>
            <a:r>
              <a:rPr lang="nl-NL" sz="3600" b="0" dirty="0" err="1"/>
              <a:t>quantization</a:t>
            </a:r>
            <a:endParaRPr lang="nl-NL" sz="3600" b="0" dirty="0"/>
          </a:p>
        </p:txBody>
      </p:sp>
      <mc:AlternateContent xmlns:mc="http://schemas.openxmlformats.org/markup-compatibility/2006" xmlns:a14="http://schemas.microsoft.com/office/drawing/2010/main">
        <mc:Choice Requires="a14">
          <p:sp>
            <p:nvSpPr>
              <p:cNvPr id="7" name="Tijdelijke aanduiding voor inhoud 6">
                <a:extLst>
                  <a:ext uri="{FF2B5EF4-FFF2-40B4-BE49-F238E27FC236}">
                    <a16:creationId xmlns:a16="http://schemas.microsoft.com/office/drawing/2014/main" id="{88D64C3B-E2E1-4D71-866F-CC8373075789}"/>
                  </a:ext>
                </a:extLst>
              </p:cNvPr>
              <p:cNvSpPr>
                <a:spLocks noGrp="1"/>
              </p:cNvSpPr>
              <p:nvPr>
                <p:ph sz="half" idx="1"/>
              </p:nvPr>
            </p:nvSpPr>
            <p:spPr>
              <a:xfrm>
                <a:off x="609600" y="1371600"/>
                <a:ext cx="7301653" cy="4267201"/>
              </a:xfrm>
            </p:spPr>
            <p:txBody>
              <a:bodyPr/>
              <a:lstStyle/>
              <a:p>
                <a:pPr marL="457189" indent="-457189">
                  <a:buFont typeface="Arial" panose="020B0604020202020204" pitchFamily="34" charset="0"/>
                  <a:buChar char="•"/>
                </a:pPr>
                <a:r>
                  <a:rPr lang="nl-NL" dirty="0"/>
                  <a:t>Non-</a:t>
                </a:r>
                <a:r>
                  <a:rPr lang="nl-NL" dirty="0" err="1"/>
                  <a:t>linear</a:t>
                </a:r>
                <a:r>
                  <a:rPr lang="nl-NL" dirty="0"/>
                  <a:t> </a:t>
                </a:r>
                <a:r>
                  <a:rPr lang="nl-NL" dirty="0" err="1"/>
                  <a:t>implies</a:t>
                </a:r>
                <a:r>
                  <a:rPr lang="nl-NL" dirty="0"/>
                  <a:t> </a:t>
                </a:r>
                <a:r>
                  <a:rPr lang="nl-NL" dirty="0" err="1"/>
                  <a:t>variable</a:t>
                </a:r>
                <a:r>
                  <a:rPr lang="nl-NL" dirty="0"/>
                  <a:t> step </a:t>
                </a:r>
                <a:r>
                  <a:rPr lang="nl-NL" dirty="0" err="1"/>
                  <a:t>size</a:t>
                </a:r>
                <a:r>
                  <a:rPr lang="nl-NL" dirty="0"/>
                  <a:t> </a:t>
                </a:r>
                <a14:m>
                  <m:oMath xmlns:m="http://schemas.openxmlformats.org/officeDocument/2006/math">
                    <m:r>
                      <a:rPr lang="nl-NL">
                        <a:latin typeface="Cambria Math" panose="02040503050406030204" pitchFamily="18" charset="0"/>
                      </a:rPr>
                      <m:t>∆</m:t>
                    </m:r>
                  </m:oMath>
                </a14:m>
                <a:endParaRPr lang="nl-NL" dirty="0"/>
              </a:p>
              <a:p>
                <a:pPr marL="698483" lvl="2" indent="-457189"/>
                <a:r>
                  <a:rPr lang="nl-NL" dirty="0" err="1"/>
                  <a:t>Variability</a:t>
                </a:r>
                <a:r>
                  <a:rPr lang="nl-NL" dirty="0"/>
                  <a:t> </a:t>
                </a:r>
                <a:r>
                  <a:rPr lang="nl-NL" dirty="0" err="1"/>
                  <a:t>follows</a:t>
                </a:r>
                <a:r>
                  <a:rPr lang="nl-NL" dirty="0"/>
                  <a:t> a </a:t>
                </a:r>
                <a:r>
                  <a:rPr lang="nl-NL" dirty="0" err="1"/>
                  <a:t>regular</a:t>
                </a:r>
                <a:r>
                  <a:rPr lang="nl-NL" dirty="0"/>
                  <a:t> </a:t>
                </a:r>
                <a:r>
                  <a:rPr lang="nl-NL" dirty="0" err="1"/>
                  <a:t>pattern</a:t>
                </a:r>
                <a:r>
                  <a:rPr lang="nl-NL" dirty="0"/>
                  <a:t>:</a:t>
                </a:r>
              </a:p>
              <a:p>
                <a:pPr marL="937177" lvl="3" indent="-457189"/>
                <a:r>
                  <a:rPr lang="nl-NL" dirty="0" err="1"/>
                  <a:t>Example</a:t>
                </a:r>
                <a:r>
                  <a:rPr lang="nl-NL" dirty="0"/>
                  <a:t>: power-of-</a:t>
                </a:r>
                <a:r>
                  <a:rPr lang="nl-NL" dirty="0" err="1"/>
                  <a:t>two</a:t>
                </a:r>
                <a:r>
                  <a:rPr lang="nl-NL" dirty="0"/>
                  <a:t> step</a:t>
                </a:r>
              </a:p>
              <a:p>
                <a:endParaRPr lang="en-US" dirty="0"/>
              </a:p>
              <a:p>
                <a:pPr marL="457189" indent="-457189">
                  <a:buFont typeface="Arial" panose="020B0604020202020204" pitchFamily="34" charset="0"/>
                  <a:buChar char="•"/>
                </a:pPr>
                <a:r>
                  <a:rPr lang="nl-NL" dirty="0"/>
                  <a:t>Concept:</a:t>
                </a:r>
              </a:p>
              <a:p>
                <a:pPr marL="698483" lvl="2" indent="-457189"/>
                <a:r>
                  <a:rPr lang="nl-NL" dirty="0"/>
                  <a:t>More </a:t>
                </a:r>
                <a:r>
                  <a:rPr lang="nl-NL" dirty="0" err="1"/>
                  <a:t>likely</a:t>
                </a:r>
                <a:r>
                  <a:rPr lang="nl-NL" dirty="0"/>
                  <a:t> (smaller) </a:t>
                </a:r>
                <a:r>
                  <a:rPr lang="nl-NL" dirty="0" err="1"/>
                  <a:t>values</a:t>
                </a:r>
                <a:r>
                  <a:rPr lang="nl-NL" dirty="0"/>
                  <a:t> </a:t>
                </a:r>
                <a:r>
                  <a:rPr lang="nl-NL" dirty="0" err="1"/>
                  <a:t>should</a:t>
                </a:r>
                <a:r>
                  <a:rPr lang="nl-NL" dirty="0"/>
                  <a:t> </a:t>
                </a:r>
                <a:r>
                  <a:rPr lang="nl-NL" dirty="0" err="1"/>
                  <a:t>be</a:t>
                </a:r>
                <a:r>
                  <a:rPr lang="nl-NL" dirty="0"/>
                  <a:t> more </a:t>
                </a:r>
                <a:r>
                  <a:rPr lang="nl-NL" dirty="0" err="1"/>
                  <a:t>accurately</a:t>
                </a:r>
                <a:r>
                  <a:rPr lang="nl-NL" dirty="0"/>
                  <a:t> </a:t>
                </a:r>
                <a:r>
                  <a:rPr lang="nl-NL" dirty="0" err="1"/>
                  <a:t>quantized</a:t>
                </a:r>
                <a:endParaRPr lang="nl-NL" dirty="0"/>
              </a:p>
              <a:p>
                <a:pPr marL="698483" lvl="2" indent="-457189"/>
                <a:r>
                  <a:rPr lang="nl-NL" dirty="0" err="1"/>
                  <a:t>Less</a:t>
                </a:r>
                <a:r>
                  <a:rPr lang="nl-NL" dirty="0"/>
                  <a:t> </a:t>
                </a:r>
                <a:r>
                  <a:rPr lang="nl-NL" dirty="0" err="1"/>
                  <a:t>likely</a:t>
                </a:r>
                <a:r>
                  <a:rPr lang="nl-NL" dirty="0"/>
                  <a:t> (</a:t>
                </a:r>
                <a:r>
                  <a:rPr lang="nl-NL" dirty="0" err="1"/>
                  <a:t>larger</a:t>
                </a:r>
                <a:r>
                  <a:rPr lang="nl-NL" dirty="0"/>
                  <a:t>) </a:t>
                </a:r>
                <a:r>
                  <a:rPr lang="nl-NL" dirty="0" err="1"/>
                  <a:t>values</a:t>
                </a:r>
                <a:r>
                  <a:rPr lang="nl-NL" dirty="0"/>
                  <a:t> </a:t>
                </a:r>
                <a:r>
                  <a:rPr lang="nl-NL" dirty="0" err="1"/>
                  <a:t>should</a:t>
                </a:r>
                <a:r>
                  <a:rPr lang="nl-NL" dirty="0"/>
                  <a:t> </a:t>
                </a:r>
                <a:r>
                  <a:rPr lang="nl-NL" dirty="0" err="1"/>
                  <a:t>be</a:t>
                </a:r>
                <a:r>
                  <a:rPr lang="nl-NL" dirty="0"/>
                  <a:t> </a:t>
                </a:r>
                <a:r>
                  <a:rPr lang="nl-NL" dirty="0" err="1"/>
                  <a:t>coarsely</a:t>
                </a:r>
                <a:r>
                  <a:rPr lang="nl-NL" dirty="0"/>
                  <a:t> </a:t>
                </a:r>
                <a:r>
                  <a:rPr lang="nl-NL" dirty="0" err="1"/>
                  <a:t>quantized</a:t>
                </a:r>
                <a:endParaRPr lang="nl-NL" dirty="0"/>
              </a:p>
              <a:p>
                <a:endParaRPr lang="en-US" dirty="0"/>
              </a:p>
            </p:txBody>
          </p:sp>
        </mc:Choice>
        <mc:Fallback xmlns="">
          <p:sp>
            <p:nvSpPr>
              <p:cNvPr id="7" name="Tijdelijke aanduiding voor inhoud 6">
                <a:extLst>
                  <a:ext uri="{FF2B5EF4-FFF2-40B4-BE49-F238E27FC236}">
                    <a16:creationId xmlns:a16="http://schemas.microsoft.com/office/drawing/2014/main" id="{88D64C3B-E2E1-4D71-866F-CC8373075789}"/>
                  </a:ext>
                </a:extLst>
              </p:cNvPr>
              <p:cNvSpPr>
                <a:spLocks noGrp="1" noRot="1" noChangeAspect="1" noMove="1" noResize="1" noEditPoints="1" noAdjustHandles="1" noChangeArrowheads="1" noChangeShapeType="1" noTextEdit="1"/>
              </p:cNvSpPr>
              <p:nvPr>
                <p:ph sz="half" idx="1"/>
              </p:nvPr>
            </p:nvSpPr>
            <p:spPr>
              <a:xfrm>
                <a:off x="609600" y="1371600"/>
                <a:ext cx="7301653" cy="4267201"/>
              </a:xfrm>
              <a:blipFill>
                <a:blip r:embed="rId3"/>
                <a:stretch>
                  <a:fillRect l="-1920" t="-2000" b="-857"/>
                </a:stretch>
              </a:blipFill>
            </p:spPr>
            <p:txBody>
              <a:bodyPr/>
              <a:lstStyle/>
              <a:p>
                <a:r>
                  <a:rPr lang="nl-NL">
                    <a:noFill/>
                  </a:rPr>
                  <a:t> </a:t>
                </a:r>
              </a:p>
            </p:txBody>
          </p:sp>
        </mc:Fallback>
      </mc:AlternateContent>
      <p:sp>
        <p:nvSpPr>
          <p:cNvPr id="4" name="Tijdelijke aanduiding voor voettekst 3">
            <a:extLst>
              <a:ext uri="{FF2B5EF4-FFF2-40B4-BE49-F238E27FC236}">
                <a16:creationId xmlns:a16="http://schemas.microsoft.com/office/drawing/2014/main" id="{165C9BBF-6535-4F79-BDDA-0584D6E4F483}"/>
              </a:ext>
            </a:extLst>
          </p:cNvPr>
          <p:cNvSpPr>
            <a:spLocks noGrp="1"/>
          </p:cNvSpPr>
          <p:nvPr>
            <p:ph type="ftr" sz="quarter" idx="11"/>
          </p:nvPr>
        </p:nvSpPr>
        <p:spPr/>
        <p:txBody>
          <a:bodyPr/>
          <a:lstStyle/>
          <a:p>
            <a:endParaRPr lang="en-US" sz="1067" dirty="0">
              <a:solidFill>
                <a:schemeClr val="bg1">
                  <a:lumMod val="7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5" name="Tijdelijke aanduiding voor dianummer 4">
            <a:extLst>
              <a:ext uri="{FF2B5EF4-FFF2-40B4-BE49-F238E27FC236}">
                <a16:creationId xmlns:a16="http://schemas.microsoft.com/office/drawing/2014/main" id="{4635086A-0AC1-4CB4-A6F6-446F8DFAADCF}"/>
              </a:ext>
            </a:extLst>
          </p:cNvPr>
          <p:cNvSpPr>
            <a:spLocks noGrp="1"/>
          </p:cNvSpPr>
          <p:nvPr>
            <p:ph type="sldNum" sz="quarter" idx="12"/>
          </p:nvPr>
        </p:nvSpPr>
        <p:spPr/>
        <p:txBody>
          <a:bodyPr/>
          <a:lstStyle/>
          <a:p>
            <a:fld id="{C194BDB0-F4EA-4DD6-8281-CCE2440D0CE0}" type="slidenum">
              <a:rPr lang="en-GB" smtClean="0"/>
              <a:pPr/>
              <a:t>77</a:t>
            </a:fld>
            <a:endParaRPr lang="en-GB" dirty="0"/>
          </a:p>
        </p:txBody>
      </p:sp>
    </p:spTree>
    <p:extLst>
      <p:ext uri="{BB962C8B-B14F-4D97-AF65-F5344CB8AC3E}">
        <p14:creationId xmlns:p14="http://schemas.microsoft.com/office/powerpoint/2010/main" val="30154140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E041979-F5E0-4301-AEFA-31DB2D4C5528}"/>
              </a:ext>
            </a:extLst>
          </p:cNvPr>
          <p:cNvSpPr>
            <a:spLocks noGrp="1"/>
          </p:cNvSpPr>
          <p:nvPr>
            <p:ph type="title"/>
          </p:nvPr>
        </p:nvSpPr>
        <p:spPr/>
        <p:txBody>
          <a:bodyPr/>
          <a:lstStyle/>
          <a:p>
            <a:r>
              <a:rPr lang="nl-NL" dirty="0" err="1"/>
              <a:t>Codebook</a:t>
            </a:r>
            <a:r>
              <a:rPr lang="nl-NL" dirty="0"/>
              <a:t> </a:t>
            </a:r>
            <a:r>
              <a:rPr lang="nl-NL" dirty="0" err="1"/>
              <a:t>quantization</a:t>
            </a:r>
            <a:endParaRPr lang="en-US" dirty="0"/>
          </a:p>
        </p:txBody>
      </p:sp>
      <p:sp>
        <p:nvSpPr>
          <p:cNvPr id="3" name="Tijdelijke aanduiding voor inhoud 2">
            <a:extLst>
              <a:ext uri="{FF2B5EF4-FFF2-40B4-BE49-F238E27FC236}">
                <a16:creationId xmlns:a16="http://schemas.microsoft.com/office/drawing/2014/main" id="{D5BC30BF-1846-44F1-98D6-9DC11B35840F}"/>
              </a:ext>
            </a:extLst>
          </p:cNvPr>
          <p:cNvSpPr>
            <a:spLocks noGrp="1"/>
          </p:cNvSpPr>
          <p:nvPr>
            <p:ph idx="1"/>
          </p:nvPr>
        </p:nvSpPr>
        <p:spPr>
          <a:xfrm>
            <a:off x="381000" y="1295400"/>
            <a:ext cx="6019800" cy="5181600"/>
          </a:xfrm>
        </p:spPr>
        <p:txBody>
          <a:bodyPr/>
          <a:lstStyle/>
          <a:p>
            <a:pPr marL="457189" indent="-457189">
              <a:buFont typeface="Arial" panose="020B0604020202020204" pitchFamily="34" charset="0"/>
              <a:buChar char="•"/>
            </a:pPr>
            <a:r>
              <a:rPr lang="nl-NL" sz="2800" dirty="0" err="1"/>
              <a:t>Useful</a:t>
            </a:r>
            <a:r>
              <a:rPr lang="nl-NL" sz="2800" dirty="0"/>
              <a:t> </a:t>
            </a:r>
            <a:r>
              <a:rPr lang="nl-NL" sz="2800" dirty="0" err="1"/>
              <a:t>when</a:t>
            </a:r>
            <a:r>
              <a:rPr lang="nl-NL" sz="2800" dirty="0"/>
              <a:t> </a:t>
            </a:r>
            <a:r>
              <a:rPr lang="nl-NL" sz="2800" dirty="0" err="1"/>
              <a:t>distribution</a:t>
            </a:r>
            <a:r>
              <a:rPr lang="nl-NL" sz="2800" dirty="0"/>
              <a:t> of </a:t>
            </a:r>
            <a:r>
              <a:rPr lang="nl-NL" sz="2800" dirty="0" err="1"/>
              <a:t>values</a:t>
            </a:r>
            <a:r>
              <a:rPr lang="nl-NL" sz="2800" dirty="0"/>
              <a:t> is </a:t>
            </a:r>
            <a:r>
              <a:rPr lang="nl-NL" sz="2800" dirty="0" err="1"/>
              <a:t>not</a:t>
            </a:r>
            <a:r>
              <a:rPr lang="nl-NL" sz="2800" dirty="0"/>
              <a:t> </a:t>
            </a:r>
            <a:r>
              <a:rPr lang="nl-NL" sz="2800" dirty="0" err="1"/>
              <a:t>normally</a:t>
            </a:r>
            <a:r>
              <a:rPr lang="nl-NL" sz="2800" dirty="0"/>
              <a:t> </a:t>
            </a:r>
            <a:r>
              <a:rPr lang="nl-NL" sz="2800" dirty="0" err="1"/>
              <a:t>distributed</a:t>
            </a:r>
            <a:endParaRPr lang="nl-NL" sz="2800" dirty="0"/>
          </a:p>
          <a:p>
            <a:pPr marL="457189" indent="-457189">
              <a:buFont typeface="Arial" panose="020B0604020202020204" pitchFamily="34" charset="0"/>
              <a:buChar char="•"/>
            </a:pPr>
            <a:endParaRPr lang="nl-NL" sz="2800" dirty="0"/>
          </a:p>
          <a:p>
            <a:pPr marL="457189" indent="-457189">
              <a:buFont typeface="Arial" panose="020B0604020202020204" pitchFamily="34" charset="0"/>
              <a:buChar char="•"/>
            </a:pPr>
            <a:r>
              <a:rPr lang="nl-NL" sz="2800" dirty="0" err="1"/>
              <a:t>Quantized</a:t>
            </a:r>
            <a:r>
              <a:rPr lang="nl-NL" sz="2800" dirty="0"/>
              <a:t> </a:t>
            </a:r>
            <a:r>
              <a:rPr lang="nl-NL" sz="2800" dirty="0" err="1"/>
              <a:t>values</a:t>
            </a:r>
            <a:r>
              <a:rPr lang="nl-NL" sz="2800" dirty="0"/>
              <a:t> (</a:t>
            </a:r>
            <a:r>
              <a:rPr lang="nl-NL" sz="2800" dirty="0" err="1"/>
              <a:t>codewords</a:t>
            </a:r>
            <a:r>
              <a:rPr lang="nl-NL" sz="2800" dirty="0"/>
              <a:t>) are </a:t>
            </a:r>
            <a:r>
              <a:rPr lang="nl-NL" sz="2800" dirty="0" err="1"/>
              <a:t>represented</a:t>
            </a:r>
            <a:r>
              <a:rPr lang="nl-NL" sz="2800" dirty="0"/>
              <a:t> </a:t>
            </a:r>
            <a:r>
              <a:rPr lang="nl-NL" sz="2800" dirty="0" err="1"/>
              <a:t>by</a:t>
            </a:r>
            <a:r>
              <a:rPr lang="nl-NL" sz="2800" dirty="0"/>
              <a:t> a </a:t>
            </a:r>
            <a:r>
              <a:rPr lang="nl-NL" sz="2800" dirty="0" err="1"/>
              <a:t>codebook</a:t>
            </a:r>
            <a:endParaRPr lang="nl-NL" sz="2800" dirty="0"/>
          </a:p>
          <a:p>
            <a:pPr marL="457189" indent="-457189">
              <a:buFont typeface="Arial" panose="020B0604020202020204" pitchFamily="34" charset="0"/>
              <a:buChar char="•"/>
            </a:pPr>
            <a:r>
              <a:rPr lang="en-US" sz="2800" dirty="0"/>
              <a:t>Codewords are selected using a clustering algorithm or training process</a:t>
            </a:r>
          </a:p>
          <a:p>
            <a:pPr marL="698483" lvl="2" indent="-457189"/>
            <a:r>
              <a:rPr lang="en-US" sz="2000" dirty="0"/>
              <a:t>E.g., values acquired by K-means clustering</a:t>
            </a:r>
          </a:p>
          <a:p>
            <a:pPr marL="457189" indent="-457189">
              <a:buFont typeface="Arial" panose="020B0604020202020204" pitchFamily="34" charset="0"/>
              <a:buChar char="•"/>
            </a:pPr>
            <a:endParaRPr lang="en-US" sz="2800" dirty="0"/>
          </a:p>
        </p:txBody>
      </p:sp>
      <p:sp>
        <p:nvSpPr>
          <p:cNvPr id="4" name="Tijdelijke aanduiding voor voettekst 3">
            <a:extLst>
              <a:ext uri="{FF2B5EF4-FFF2-40B4-BE49-F238E27FC236}">
                <a16:creationId xmlns:a16="http://schemas.microsoft.com/office/drawing/2014/main" id="{4296CAD3-E167-4690-9F47-E0CDB3867364}"/>
              </a:ext>
            </a:extLst>
          </p:cNvPr>
          <p:cNvSpPr>
            <a:spLocks noGrp="1"/>
          </p:cNvSpPr>
          <p:nvPr>
            <p:ph type="ftr" sz="quarter" idx="11"/>
          </p:nvPr>
        </p:nvSpPr>
        <p:spPr/>
        <p:txBody>
          <a:bodyPr/>
          <a:lstStyle/>
          <a:p>
            <a:r>
              <a:rPr lang="en-US" sz="1067" dirty="0">
                <a:solidFill>
                  <a:schemeClr val="bg1">
                    <a:lumMod val="75000"/>
                  </a:schemeClr>
                </a:solidFill>
                <a:latin typeface="Tahoma" panose="020B0604030504040204" pitchFamily="34" charset="0"/>
                <a:ea typeface="Tahoma" panose="020B0604030504040204" pitchFamily="34" charset="0"/>
                <a:cs typeface="Tahoma" panose="020B0604030504040204" pitchFamily="34" charset="0"/>
              </a:rPr>
              <a:t>More details on K-means clustering: https://en.wikipedia.org/wiki/K-means_clustering</a:t>
            </a:r>
          </a:p>
        </p:txBody>
      </p:sp>
      <p:sp>
        <p:nvSpPr>
          <p:cNvPr id="5" name="Tijdelijke aanduiding voor dianummer 4">
            <a:extLst>
              <a:ext uri="{FF2B5EF4-FFF2-40B4-BE49-F238E27FC236}">
                <a16:creationId xmlns:a16="http://schemas.microsoft.com/office/drawing/2014/main" id="{BEEF040E-C9E2-4107-843B-A46F7E84E0E3}"/>
              </a:ext>
            </a:extLst>
          </p:cNvPr>
          <p:cNvSpPr>
            <a:spLocks noGrp="1"/>
          </p:cNvSpPr>
          <p:nvPr>
            <p:ph type="sldNum" sz="quarter" idx="12"/>
          </p:nvPr>
        </p:nvSpPr>
        <p:spPr/>
        <p:txBody>
          <a:bodyPr/>
          <a:lstStyle/>
          <a:p>
            <a:fld id="{C194BDB0-F4EA-4DD6-8281-CCE2440D0CE0}" type="slidenum">
              <a:rPr lang="en-GB" smtClean="0"/>
              <a:t>78</a:t>
            </a:fld>
            <a:endParaRPr lang="en-GB" dirty="0"/>
          </a:p>
        </p:txBody>
      </p:sp>
      <p:pic>
        <p:nvPicPr>
          <p:cNvPr id="8" name="Tijdelijke aanduiding voor afbeelding 7">
            <a:extLst>
              <a:ext uri="{FF2B5EF4-FFF2-40B4-BE49-F238E27FC236}">
                <a16:creationId xmlns:a16="http://schemas.microsoft.com/office/drawing/2014/main" id="{47B85E96-A341-48E5-A92E-4681D21B88FD}"/>
              </a:ext>
            </a:extLst>
          </p:cNvPr>
          <p:cNvPicPr>
            <a:picLocks noGrp="1" noChangeAspect="1"/>
          </p:cNvPicPr>
          <p:nvPr>
            <p:ph type="pic" sz="quarter" idx="4294967295"/>
          </p:nvPr>
        </p:nvPicPr>
        <p:blipFill rotWithShape="1">
          <a:blip r:embed="rId2"/>
          <a:srcRect t="-5652" b="-52586"/>
          <a:stretch/>
        </p:blipFill>
        <p:spPr>
          <a:xfrm>
            <a:off x="6286500" y="0"/>
            <a:ext cx="5905500" cy="6089650"/>
          </a:xfrm>
          <a:prstGeom prst="rect">
            <a:avLst/>
          </a:prstGeom>
        </p:spPr>
      </p:pic>
      <p:sp>
        <p:nvSpPr>
          <p:cNvPr id="18" name="Tijdelijke aanduiding voor tekst 9">
            <a:extLst>
              <a:ext uri="{FF2B5EF4-FFF2-40B4-BE49-F238E27FC236}">
                <a16:creationId xmlns:a16="http://schemas.microsoft.com/office/drawing/2014/main" id="{68180C02-4ECA-4982-AEDE-099344B243BD}"/>
              </a:ext>
            </a:extLst>
          </p:cNvPr>
          <p:cNvSpPr txBox="1">
            <a:spLocks/>
          </p:cNvSpPr>
          <p:nvPr/>
        </p:nvSpPr>
        <p:spPr>
          <a:xfrm>
            <a:off x="7799916" y="4378100"/>
            <a:ext cx="2878667" cy="220133"/>
          </a:xfrm>
          <a:prstGeom prst="rect">
            <a:avLst/>
          </a:prstGeom>
        </p:spPr>
        <p:txBody>
          <a:bodyPr vert="horz" lIns="0" tIns="0" rIns="0" bIns="0" rtlCol="0">
            <a:noAutofit/>
          </a:bodyPr>
          <a:lstStyle>
            <a:lvl1pPr marL="0" indent="0" algn="l" defTabSz="685800" rtl="0" eaLnBrk="1" latinLnBrk="0" hangingPunct="1">
              <a:lnSpc>
                <a:spcPct val="100000"/>
              </a:lnSpc>
              <a:spcBef>
                <a:spcPts val="0"/>
              </a:spcBef>
              <a:buFont typeface="Arial" panose="020B0604020202020204" pitchFamily="34" charset="0"/>
              <a:buNone/>
              <a:defRPr sz="1100" i="1" kern="1200">
                <a:solidFill>
                  <a:schemeClr val="tx1"/>
                </a:solidFill>
                <a:latin typeface="+mn-lt"/>
                <a:ea typeface="+mn-ea"/>
                <a:cs typeface="+mn-cs"/>
              </a:defRPr>
            </a:lvl1pPr>
            <a:lvl2pPr marL="0" indent="0" algn="l" defTabSz="685800" rtl="0" eaLnBrk="1" latinLnBrk="0" hangingPunct="1">
              <a:lnSpc>
                <a:spcPct val="100000"/>
              </a:lnSpc>
              <a:spcBef>
                <a:spcPts val="0"/>
              </a:spcBef>
              <a:buFont typeface="Arial" panose="020B0604020202020204" pitchFamily="34" charset="0"/>
              <a:buNone/>
              <a:defRPr sz="1650" kern="1200">
                <a:solidFill>
                  <a:schemeClr val="tx1"/>
                </a:solidFill>
                <a:latin typeface="+mn-lt"/>
                <a:ea typeface="+mn-ea"/>
                <a:cs typeface="+mn-cs"/>
              </a:defRPr>
            </a:lvl2pPr>
            <a:lvl3pPr marL="180975" indent="-180975" algn="l" defTabSz="685800" rtl="0" eaLnBrk="1" latinLnBrk="0" hangingPunct="1">
              <a:lnSpc>
                <a:spcPct val="100000"/>
              </a:lnSpc>
              <a:spcBef>
                <a:spcPts val="0"/>
              </a:spcBef>
              <a:buFont typeface="Arial" panose="020B0604020202020204" pitchFamily="34" charset="0"/>
              <a:buChar char="•"/>
              <a:defRPr sz="1650" kern="1200">
                <a:solidFill>
                  <a:schemeClr val="tx1"/>
                </a:solidFill>
                <a:latin typeface="+mn-lt"/>
                <a:ea typeface="+mn-ea"/>
                <a:cs typeface="+mn-cs"/>
              </a:defRPr>
            </a:lvl3pPr>
            <a:lvl4pPr marL="360000" indent="-180975" algn="l" defTabSz="685800" rtl="0" eaLnBrk="1" latinLnBrk="0" hangingPunct="1">
              <a:lnSpc>
                <a:spcPct val="100000"/>
              </a:lnSpc>
              <a:spcBef>
                <a:spcPts val="0"/>
              </a:spcBef>
              <a:buFont typeface="Arial" panose="020B0604020202020204" pitchFamily="34" charset="0"/>
              <a:buChar char="•"/>
              <a:defRPr sz="1650" kern="1200">
                <a:solidFill>
                  <a:schemeClr val="tx1"/>
                </a:solidFill>
                <a:latin typeface="+mn-lt"/>
                <a:ea typeface="+mn-ea"/>
                <a:cs typeface="+mn-cs"/>
              </a:defRPr>
            </a:lvl4pPr>
            <a:lvl5pPr marL="539750" indent="-177800" algn="l" defTabSz="685800" rtl="0" eaLnBrk="1" latinLnBrk="0" hangingPunct="1">
              <a:lnSpc>
                <a:spcPct val="100000"/>
              </a:lnSpc>
              <a:spcBef>
                <a:spcPts val="0"/>
              </a:spcBef>
              <a:buFont typeface="Arial" panose="020B0604020202020204" pitchFamily="34" charset="0"/>
              <a:buChar char="•"/>
              <a:defRPr sz="16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r>
              <a:rPr lang="nl-NL" sz="1467" dirty="0" err="1"/>
              <a:t>Codebook</a:t>
            </a:r>
            <a:r>
              <a:rPr lang="nl-NL" sz="1467" dirty="0"/>
              <a:t> </a:t>
            </a:r>
            <a:r>
              <a:rPr lang="nl-NL" sz="1467" dirty="0" err="1"/>
              <a:t>example</a:t>
            </a:r>
            <a:endParaRPr lang="en-US" sz="1467" dirty="0"/>
          </a:p>
        </p:txBody>
      </p:sp>
      <p:graphicFrame>
        <p:nvGraphicFramePr>
          <p:cNvPr id="12" name="Tabel 6">
            <a:extLst>
              <a:ext uri="{FF2B5EF4-FFF2-40B4-BE49-F238E27FC236}">
                <a16:creationId xmlns:a16="http://schemas.microsoft.com/office/drawing/2014/main" id="{00187676-6C59-49B2-AA95-F18A62C7F3C1}"/>
              </a:ext>
            </a:extLst>
          </p:cNvPr>
          <p:cNvGraphicFramePr>
            <a:graphicFrameLocks noGrp="1"/>
          </p:cNvGraphicFramePr>
          <p:nvPr>
            <p:extLst>
              <p:ext uri="{D42A27DB-BD31-4B8C-83A1-F6EECF244321}">
                <p14:modId xmlns:p14="http://schemas.microsoft.com/office/powerpoint/2010/main" val="2890587651"/>
              </p:ext>
            </p:extLst>
          </p:nvPr>
        </p:nvGraphicFramePr>
        <p:xfrm>
          <a:off x="6858000" y="4665689"/>
          <a:ext cx="4699847" cy="1828800"/>
        </p:xfrm>
        <a:graphic>
          <a:graphicData uri="http://schemas.openxmlformats.org/drawingml/2006/table">
            <a:tbl>
              <a:tblPr firstRow="1" bandRow="1"/>
              <a:tblGrid>
                <a:gridCol w="973866">
                  <a:extLst>
                    <a:ext uri="{9D8B030D-6E8A-4147-A177-3AD203B41FA5}">
                      <a16:colId xmlns:a16="http://schemas.microsoft.com/office/drawing/2014/main" val="2954821205"/>
                    </a:ext>
                  </a:extLst>
                </a:gridCol>
                <a:gridCol w="1753629">
                  <a:extLst>
                    <a:ext uri="{9D8B030D-6E8A-4147-A177-3AD203B41FA5}">
                      <a16:colId xmlns:a16="http://schemas.microsoft.com/office/drawing/2014/main" val="1087091227"/>
                    </a:ext>
                  </a:extLst>
                </a:gridCol>
                <a:gridCol w="1972352">
                  <a:extLst>
                    <a:ext uri="{9D8B030D-6E8A-4147-A177-3AD203B41FA5}">
                      <a16:colId xmlns:a16="http://schemas.microsoft.com/office/drawing/2014/main" val="106079863"/>
                    </a:ext>
                  </a:extLst>
                </a:gridCol>
              </a:tblGrid>
              <a:tr h="288705">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r>
                        <a:rPr lang="nl-NL" dirty="0"/>
                        <a:t>Index</a:t>
                      </a:r>
                      <a:endParaRPr lang="en-US" dirty="0"/>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C81919"/>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r>
                        <a:rPr lang="nl-NL" dirty="0"/>
                        <a:t>Value</a:t>
                      </a:r>
                      <a:endParaRPr lang="en-US" dirty="0"/>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C81919"/>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r>
                        <a:rPr lang="nl-NL" dirty="0"/>
                        <a:t>Interval</a:t>
                      </a:r>
                      <a:endParaRPr lang="en-US" dirty="0"/>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C81919"/>
                    </a:solidFill>
                  </a:tcPr>
                </a:tc>
                <a:extLst>
                  <a:ext uri="{0D108BD9-81ED-4DB2-BD59-A6C34878D82A}">
                    <a16:rowId xmlns:a16="http://schemas.microsoft.com/office/drawing/2014/main" val="2684438745"/>
                  </a:ext>
                </a:extLst>
              </a:tr>
              <a:tr h="288705">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nl-NL" dirty="0"/>
                        <a:t>0</a:t>
                      </a:r>
                      <a:endParaRPr lang="en-US" dirty="0"/>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81919">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nl-NL" dirty="0"/>
                        <a:t>-0.07</a:t>
                      </a:r>
                      <a:endParaRPr lang="en-US" dirty="0"/>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81919">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nl-NL" dirty="0"/>
                        <a:t>[-0.08, -0.04]</a:t>
                      </a:r>
                      <a:endParaRPr lang="en-US" dirty="0"/>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81919">
                        <a:tint val="40000"/>
                      </a:srgbClr>
                    </a:solidFill>
                  </a:tcPr>
                </a:tc>
                <a:extLst>
                  <a:ext uri="{0D108BD9-81ED-4DB2-BD59-A6C34878D82A}">
                    <a16:rowId xmlns:a16="http://schemas.microsoft.com/office/drawing/2014/main" val="1294830498"/>
                  </a:ext>
                </a:extLst>
              </a:tr>
              <a:tr h="288705">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nl-NL" dirty="0"/>
                        <a:t>1</a:t>
                      </a:r>
                      <a:endParaRPr lang="en-US"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81919">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nl-NL" dirty="0"/>
                        <a:t>0</a:t>
                      </a:r>
                      <a:endParaRPr lang="en-US"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81919">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nl-NL" dirty="0"/>
                        <a:t>[-0.04, 0.05]</a:t>
                      </a:r>
                      <a:endParaRPr lang="en-US"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81919">
                        <a:tint val="20000"/>
                      </a:srgbClr>
                    </a:solidFill>
                  </a:tcPr>
                </a:tc>
                <a:extLst>
                  <a:ext uri="{0D108BD9-81ED-4DB2-BD59-A6C34878D82A}">
                    <a16:rowId xmlns:a16="http://schemas.microsoft.com/office/drawing/2014/main" val="880476507"/>
                  </a:ext>
                </a:extLst>
              </a:tr>
              <a:tr h="288705">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nl-NL" dirty="0"/>
                        <a:t>2</a:t>
                      </a:r>
                      <a:endParaRPr lang="en-US"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81919">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nl-NL" dirty="0"/>
                        <a:t>0.01</a:t>
                      </a:r>
                      <a:endParaRPr lang="en-US"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81919">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nl-NL" dirty="0"/>
                        <a:t>[0.05, 0.011]</a:t>
                      </a:r>
                      <a:endParaRPr lang="en-US"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81919">
                        <a:tint val="40000"/>
                      </a:srgbClr>
                    </a:solidFill>
                  </a:tcPr>
                </a:tc>
                <a:extLst>
                  <a:ext uri="{0D108BD9-81ED-4DB2-BD59-A6C34878D82A}">
                    <a16:rowId xmlns:a16="http://schemas.microsoft.com/office/drawing/2014/main" val="3997509185"/>
                  </a:ext>
                </a:extLst>
              </a:tr>
              <a:tr h="288705">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nl-NL" dirty="0"/>
                        <a:t>3</a:t>
                      </a:r>
                      <a:endParaRPr lang="en-US"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81919">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nl-NL" dirty="0"/>
                        <a:t>0.012</a:t>
                      </a:r>
                      <a:endParaRPr lang="en-US"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81919">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nl-NL" dirty="0"/>
                        <a:t>[0.011, 0,013]</a:t>
                      </a:r>
                      <a:endParaRPr lang="en-US"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81919">
                        <a:tint val="20000"/>
                      </a:srgbClr>
                    </a:solidFill>
                  </a:tcPr>
                </a:tc>
                <a:extLst>
                  <a:ext uri="{0D108BD9-81ED-4DB2-BD59-A6C34878D82A}">
                    <a16:rowId xmlns:a16="http://schemas.microsoft.com/office/drawing/2014/main" val="171396743"/>
                  </a:ext>
                </a:extLst>
              </a:tr>
            </a:tbl>
          </a:graphicData>
        </a:graphic>
      </p:graphicFrame>
    </p:spTree>
    <p:extLst>
      <p:ext uri="{BB962C8B-B14F-4D97-AF65-F5344CB8AC3E}">
        <p14:creationId xmlns:p14="http://schemas.microsoft.com/office/powerpoint/2010/main" val="308829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Bit width selection</a:t>
            </a:r>
          </a:p>
        </p:txBody>
      </p:sp>
      <p:sp>
        <p:nvSpPr>
          <p:cNvPr id="4" name="Slide Number Placeholder 3"/>
          <p:cNvSpPr>
            <a:spLocks noGrp="1"/>
          </p:cNvSpPr>
          <p:nvPr>
            <p:ph type="sldNum" sz="quarter" idx="12"/>
          </p:nvPr>
        </p:nvSpPr>
        <p:spPr/>
        <p:txBody>
          <a:bodyPr/>
          <a:lstStyle/>
          <a:p>
            <a:fld id="{B7CEC10D-CD46-426F-915E-6C78530279CB}" type="slidenum">
              <a:rPr lang="en-US" smtClean="0"/>
              <a:t>79</a:t>
            </a:fld>
            <a:endParaRPr lang="en-US" dirty="0"/>
          </a:p>
        </p:txBody>
      </p:sp>
      <p:pic>
        <p:nvPicPr>
          <p:cNvPr id="2050" name="Picture 2" descr="Example CNN architecture. | Download Scientific Diagram">
            <a:extLst>
              <a:ext uri="{FF2B5EF4-FFF2-40B4-BE49-F238E27FC236}">
                <a16:creationId xmlns:a16="http://schemas.microsoft.com/office/drawing/2014/main" id="{431437A5-B424-4795-A1BF-56CF5B18E527}"/>
              </a:ext>
            </a:extLst>
          </p:cNvPr>
          <p:cNvPicPr>
            <a:picLocks noGrp="1" noChangeAspect="1" noChangeArrowheads="1"/>
          </p:cNvPicPr>
          <p:nvPr>
            <p:ph type="pic" sz="quarter" idx="4294967295"/>
          </p:nvPr>
        </p:nvPicPr>
        <p:blipFill rotWithShape="1">
          <a:blip r:embed="rId2">
            <a:extLst>
              <a:ext uri="{28A0092B-C50C-407E-A947-70E740481C1C}">
                <a14:useLocalDpi xmlns:a14="http://schemas.microsoft.com/office/drawing/2010/main" val="0"/>
              </a:ext>
            </a:extLst>
          </a:blip>
          <a:srcRect t="-104861" b="-104861"/>
          <a:stretch/>
        </p:blipFill>
        <p:spPr bwMode="auto">
          <a:xfrm>
            <a:off x="4495800" y="0"/>
            <a:ext cx="7696200" cy="6089650"/>
          </a:xfrm>
          <a:prstGeom prst="rect">
            <a:avLst/>
          </a:prstGeom>
          <a:noFill/>
          <a:extLst>
            <a:ext uri="{909E8E84-426E-40DD-AFC4-6F175D3DCCD1}">
              <a14:hiddenFill xmlns:a14="http://schemas.microsoft.com/office/drawing/2010/main">
                <a:solidFill>
                  <a:srgbClr val="FFFFFF"/>
                </a:solidFill>
              </a14:hiddenFill>
            </a:ext>
          </a:extLst>
        </p:spPr>
      </p:pic>
      <p:sp>
        <p:nvSpPr>
          <p:cNvPr id="6" name="Content Placeholder 5">
            <a:extLst>
              <a:ext uri="{FF2B5EF4-FFF2-40B4-BE49-F238E27FC236}">
                <a16:creationId xmlns:a16="http://schemas.microsoft.com/office/drawing/2014/main" id="{CF26CCC0-4438-4D15-B2B7-C6BF49D484AD}"/>
              </a:ext>
            </a:extLst>
          </p:cNvPr>
          <p:cNvSpPr>
            <a:spLocks noGrp="1"/>
          </p:cNvSpPr>
          <p:nvPr>
            <p:ph idx="1"/>
          </p:nvPr>
        </p:nvSpPr>
        <p:spPr>
          <a:xfrm>
            <a:off x="381000" y="1295400"/>
            <a:ext cx="6324600" cy="5181600"/>
          </a:xfrm>
        </p:spPr>
        <p:txBody>
          <a:bodyPr/>
          <a:lstStyle/>
          <a:p>
            <a:r>
              <a:rPr lang="en-US"/>
              <a:t>What bit-width to choose where?</a:t>
            </a:r>
          </a:p>
          <a:p>
            <a:endParaRPr lang="en-US"/>
          </a:p>
          <a:p>
            <a:r>
              <a:rPr lang="en-US"/>
              <a:t>Heuristics needed</a:t>
            </a:r>
          </a:p>
          <a:p>
            <a:pPr lvl="1"/>
            <a:r>
              <a:rPr lang="en-US"/>
              <a:t>second derivative</a:t>
            </a:r>
          </a:p>
          <a:p>
            <a:pPr lvl="1"/>
            <a:r>
              <a:rPr lang="en-US"/>
              <a:t>learned quantization</a:t>
            </a:r>
          </a:p>
          <a:p>
            <a:pPr lvl="1"/>
            <a:endParaRPr lang="nl-NL"/>
          </a:p>
        </p:txBody>
      </p:sp>
    </p:spTree>
    <p:extLst>
      <p:ext uri="{BB962C8B-B14F-4D97-AF65-F5344CB8AC3E}">
        <p14:creationId xmlns:p14="http://schemas.microsoft.com/office/powerpoint/2010/main" val="22879200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dirty="0"/>
              <a:t>Schedule</a:t>
            </a:r>
            <a:br>
              <a:rPr lang="en-US" noProof="0"/>
            </a:br>
            <a:r>
              <a:rPr lang="en-US" sz="2800">
                <a:solidFill>
                  <a:srgbClr val="000000"/>
                </a:solidFill>
              </a:rPr>
              <a:t>Q3, 2021</a:t>
            </a:r>
            <a:endParaRPr lang="en-US" noProof="0" dirty="0"/>
          </a:p>
        </p:txBody>
      </p:sp>
      <p:sp>
        <p:nvSpPr>
          <p:cNvPr id="4" name="Date Placeholder 3"/>
          <p:cNvSpPr>
            <a:spLocks noGrp="1"/>
          </p:cNvSpPr>
          <p:nvPr>
            <p:ph type="dt" sz="half" idx="10"/>
          </p:nvPr>
        </p:nvSpPr>
        <p:spPr/>
        <p:txBody>
          <a:bodyPr/>
          <a:lstStyle/>
          <a:p>
            <a:pPr>
              <a:defRPr/>
            </a:pPr>
            <a:r>
              <a:rPr lang="en-US"/>
              <a:t>IA 5LIL0</a:t>
            </a:r>
          </a:p>
        </p:txBody>
      </p:sp>
      <p:sp>
        <p:nvSpPr>
          <p:cNvPr id="5" name="Slide Number Placeholder 4"/>
          <p:cNvSpPr>
            <a:spLocks noGrp="1"/>
          </p:cNvSpPr>
          <p:nvPr>
            <p:ph type="sldNum" sz="quarter" idx="12"/>
          </p:nvPr>
        </p:nvSpPr>
        <p:spPr/>
        <p:txBody>
          <a:bodyPr/>
          <a:lstStyle/>
          <a:p>
            <a:pPr>
              <a:defRPr/>
            </a:pPr>
            <a:fld id="{57380175-9699-4BBE-9FAB-57FE2DBF8243}" type="slidenum">
              <a:rPr lang="en-US" smtClean="0"/>
              <a:pPr>
                <a:defRPr/>
              </a:pPr>
              <a:t>8</a:t>
            </a:fld>
            <a:endParaRPr lang="en-US"/>
          </a:p>
        </p:txBody>
      </p:sp>
      <p:graphicFrame>
        <p:nvGraphicFramePr>
          <p:cNvPr id="12" name="Table 11">
            <a:extLst>
              <a:ext uri="{FF2B5EF4-FFF2-40B4-BE49-F238E27FC236}">
                <a16:creationId xmlns:a16="http://schemas.microsoft.com/office/drawing/2014/main" id="{2E9222C2-C13B-44FD-ABCF-A376A0A106DC}"/>
              </a:ext>
            </a:extLst>
          </p:cNvPr>
          <p:cNvGraphicFramePr>
            <a:graphicFrameLocks noGrp="1"/>
          </p:cNvGraphicFramePr>
          <p:nvPr>
            <p:extLst>
              <p:ext uri="{D42A27DB-BD31-4B8C-83A1-F6EECF244321}">
                <p14:modId xmlns:p14="http://schemas.microsoft.com/office/powerpoint/2010/main" val="3016732465"/>
              </p:ext>
            </p:extLst>
          </p:nvPr>
        </p:nvGraphicFramePr>
        <p:xfrm>
          <a:off x="2971800" y="228600"/>
          <a:ext cx="8966200" cy="6275406"/>
        </p:xfrm>
        <a:graphic>
          <a:graphicData uri="http://schemas.openxmlformats.org/drawingml/2006/table">
            <a:tbl>
              <a:tblPr/>
              <a:tblGrid>
                <a:gridCol w="369196">
                  <a:extLst>
                    <a:ext uri="{9D8B030D-6E8A-4147-A177-3AD203B41FA5}">
                      <a16:colId xmlns:a16="http://schemas.microsoft.com/office/drawing/2014/main" val="3862482240"/>
                    </a:ext>
                  </a:extLst>
                </a:gridCol>
                <a:gridCol w="650489">
                  <a:extLst>
                    <a:ext uri="{9D8B030D-6E8A-4147-A177-3AD203B41FA5}">
                      <a16:colId xmlns:a16="http://schemas.microsoft.com/office/drawing/2014/main" val="2203554013"/>
                    </a:ext>
                  </a:extLst>
                </a:gridCol>
                <a:gridCol w="879039">
                  <a:extLst>
                    <a:ext uri="{9D8B030D-6E8A-4147-A177-3AD203B41FA5}">
                      <a16:colId xmlns:a16="http://schemas.microsoft.com/office/drawing/2014/main" val="2774544661"/>
                    </a:ext>
                  </a:extLst>
                </a:gridCol>
                <a:gridCol w="1740498">
                  <a:extLst>
                    <a:ext uri="{9D8B030D-6E8A-4147-A177-3AD203B41FA5}">
                      <a16:colId xmlns:a16="http://schemas.microsoft.com/office/drawing/2014/main" val="908706908"/>
                    </a:ext>
                  </a:extLst>
                </a:gridCol>
                <a:gridCol w="5326978">
                  <a:extLst>
                    <a:ext uri="{9D8B030D-6E8A-4147-A177-3AD203B41FA5}">
                      <a16:colId xmlns:a16="http://schemas.microsoft.com/office/drawing/2014/main" val="1745756033"/>
                    </a:ext>
                  </a:extLst>
                </a:gridCol>
              </a:tblGrid>
              <a:tr h="276897">
                <a:tc>
                  <a:txBody>
                    <a:bodyPr/>
                    <a:lstStyle/>
                    <a:p>
                      <a:pPr algn="l" fontAlgn="b"/>
                      <a:r>
                        <a:rPr lang="nl-NL" sz="1800" b="1" i="0" u="none" strike="noStrike">
                          <a:solidFill>
                            <a:srgbClr val="000000"/>
                          </a:solidFill>
                          <a:effectLst/>
                          <a:latin typeface="Calibri" panose="020F0502020204030204" pitchFamily="34" charset="0"/>
                        </a:rPr>
                        <a:t>Nr</a:t>
                      </a:r>
                    </a:p>
                  </a:txBody>
                  <a:tcPr marL="4763" marR="4763" marT="4763" marB="0" anchor="b">
                    <a:lnL>
                      <a:noFill/>
                    </a:lnL>
                    <a:lnR>
                      <a:noFill/>
                    </a:lnR>
                    <a:lnT>
                      <a:noFill/>
                    </a:lnT>
                    <a:lnB>
                      <a:noFill/>
                    </a:lnB>
                    <a:solidFill>
                      <a:srgbClr val="B8CCE4"/>
                    </a:solidFill>
                  </a:tcPr>
                </a:tc>
                <a:tc>
                  <a:txBody>
                    <a:bodyPr/>
                    <a:lstStyle/>
                    <a:p>
                      <a:pPr algn="l" fontAlgn="b"/>
                      <a:r>
                        <a:rPr lang="nl-NL" sz="1800" b="1" i="0" u="none" strike="noStrike">
                          <a:solidFill>
                            <a:srgbClr val="000000"/>
                          </a:solidFill>
                          <a:effectLst/>
                          <a:latin typeface="Calibri" panose="020F0502020204030204" pitchFamily="34" charset="0"/>
                        </a:rPr>
                        <a:t>Date</a:t>
                      </a:r>
                    </a:p>
                  </a:txBody>
                  <a:tcPr marL="4763" marR="4763" marT="4763" marB="0" anchor="b">
                    <a:lnL>
                      <a:noFill/>
                    </a:lnL>
                    <a:lnR>
                      <a:noFill/>
                    </a:lnR>
                    <a:lnT>
                      <a:noFill/>
                    </a:lnT>
                    <a:lnB>
                      <a:noFill/>
                    </a:lnB>
                    <a:solidFill>
                      <a:srgbClr val="B8CCE4"/>
                    </a:solidFill>
                  </a:tcPr>
                </a:tc>
                <a:tc>
                  <a:txBody>
                    <a:bodyPr/>
                    <a:lstStyle/>
                    <a:p>
                      <a:pPr algn="l" fontAlgn="b"/>
                      <a:r>
                        <a:rPr lang="nl-NL" sz="1800" b="1" i="0" u="none" strike="noStrike">
                          <a:solidFill>
                            <a:srgbClr val="000000"/>
                          </a:solidFill>
                          <a:effectLst/>
                          <a:latin typeface="Calibri" panose="020F0502020204030204" pitchFamily="34" charset="0"/>
                        </a:rPr>
                        <a:t>Day</a:t>
                      </a:r>
                    </a:p>
                  </a:txBody>
                  <a:tcPr marL="4763" marR="4763" marT="4763" marB="0" anchor="b">
                    <a:lnL>
                      <a:noFill/>
                    </a:lnL>
                    <a:lnR>
                      <a:noFill/>
                    </a:lnR>
                    <a:lnT>
                      <a:noFill/>
                    </a:lnT>
                    <a:lnB>
                      <a:noFill/>
                    </a:lnB>
                    <a:solidFill>
                      <a:srgbClr val="B8CCE4"/>
                    </a:solidFill>
                  </a:tcPr>
                </a:tc>
                <a:tc>
                  <a:txBody>
                    <a:bodyPr/>
                    <a:lstStyle/>
                    <a:p>
                      <a:pPr algn="l" fontAlgn="b"/>
                      <a:r>
                        <a:rPr lang="nl-NL" sz="1800" b="1" i="0" u="none" strike="noStrike">
                          <a:solidFill>
                            <a:srgbClr val="000000"/>
                          </a:solidFill>
                          <a:effectLst/>
                          <a:latin typeface="Calibri" panose="020F0502020204030204" pitchFamily="34" charset="0"/>
                        </a:rPr>
                        <a:t>Lecturer(s)</a:t>
                      </a:r>
                    </a:p>
                  </a:txBody>
                  <a:tcPr marL="4763" marR="4763" marT="4763" marB="0" anchor="b">
                    <a:lnL>
                      <a:noFill/>
                    </a:lnL>
                    <a:lnR>
                      <a:noFill/>
                    </a:lnR>
                    <a:lnT>
                      <a:noFill/>
                    </a:lnT>
                    <a:lnB>
                      <a:noFill/>
                    </a:lnB>
                    <a:solidFill>
                      <a:srgbClr val="B8CCE4"/>
                    </a:solidFill>
                  </a:tcPr>
                </a:tc>
                <a:tc>
                  <a:txBody>
                    <a:bodyPr/>
                    <a:lstStyle/>
                    <a:p>
                      <a:pPr algn="l" fontAlgn="b"/>
                      <a:r>
                        <a:rPr lang="nl-NL" sz="1800" b="1" i="0" u="none" strike="noStrike">
                          <a:solidFill>
                            <a:srgbClr val="000000"/>
                          </a:solidFill>
                          <a:effectLst/>
                          <a:latin typeface="Calibri" panose="020F0502020204030204" pitchFamily="34" charset="0"/>
                        </a:rPr>
                        <a:t>Topic(s)</a:t>
                      </a:r>
                    </a:p>
                  </a:txBody>
                  <a:tcPr marL="4763" marR="4763" marT="4763" marB="0" anchor="b">
                    <a:lnL>
                      <a:noFill/>
                    </a:lnL>
                    <a:lnR>
                      <a:noFill/>
                    </a:lnR>
                    <a:lnT>
                      <a:noFill/>
                    </a:lnT>
                    <a:lnB>
                      <a:noFill/>
                    </a:lnB>
                    <a:solidFill>
                      <a:srgbClr val="B8CCE4"/>
                    </a:solidFill>
                  </a:tcPr>
                </a:tc>
                <a:extLst>
                  <a:ext uri="{0D108BD9-81ED-4DB2-BD59-A6C34878D82A}">
                    <a16:rowId xmlns:a16="http://schemas.microsoft.com/office/drawing/2014/main" val="3428471008"/>
                  </a:ext>
                </a:extLst>
              </a:tr>
              <a:tr h="250526">
                <a:tc>
                  <a:txBody>
                    <a:bodyPr/>
                    <a:lstStyle/>
                    <a:p>
                      <a:pPr algn="l" fontAlgn="b"/>
                      <a:r>
                        <a:rPr lang="nl-NL" sz="1600" b="1" i="0" u="none" strike="noStrike">
                          <a:solidFill>
                            <a:srgbClr val="000000"/>
                          </a:solidFill>
                          <a:effectLst/>
                          <a:latin typeface="Calibri" panose="020F0502020204030204" pitchFamily="34" charset="0"/>
                        </a:rPr>
                        <a:t>1</a:t>
                      </a:r>
                    </a:p>
                  </a:txBody>
                  <a:tcPr marL="4763" marR="4763" marT="4763" marB="0" anchor="b">
                    <a:lnL>
                      <a:noFill/>
                    </a:lnL>
                    <a:lnR>
                      <a:noFill/>
                    </a:lnR>
                    <a:lnT>
                      <a:noFill/>
                    </a:lnT>
                    <a:lnB>
                      <a:noFill/>
                    </a:lnB>
                  </a:tcPr>
                </a:tc>
                <a:tc>
                  <a:txBody>
                    <a:bodyPr/>
                    <a:lstStyle/>
                    <a:p>
                      <a:pPr algn="l" fontAlgn="b"/>
                      <a:r>
                        <a:rPr lang="nl-NL" sz="1600" b="1" i="0" u="none" strike="noStrike">
                          <a:solidFill>
                            <a:srgbClr val="000000"/>
                          </a:solidFill>
                          <a:effectLst/>
                          <a:latin typeface="Calibri" panose="020F0502020204030204" pitchFamily="34" charset="0"/>
                        </a:rPr>
                        <a:t>Feb 2</a:t>
                      </a:r>
                    </a:p>
                  </a:txBody>
                  <a:tcPr marL="4763" marR="4763" marT="4763" marB="0" anchor="b">
                    <a:lnL>
                      <a:noFill/>
                    </a:lnL>
                    <a:lnR>
                      <a:noFill/>
                    </a:lnR>
                    <a:lnT>
                      <a:noFill/>
                    </a:lnT>
                    <a:lnB>
                      <a:noFill/>
                    </a:lnB>
                  </a:tcPr>
                </a:tc>
                <a:tc>
                  <a:txBody>
                    <a:bodyPr/>
                    <a:lstStyle/>
                    <a:p>
                      <a:pPr algn="l" fontAlgn="b"/>
                      <a:r>
                        <a:rPr lang="nl-NL" sz="1600" b="0" i="0" u="none" strike="noStrike">
                          <a:solidFill>
                            <a:srgbClr val="000000"/>
                          </a:solidFill>
                          <a:effectLst/>
                          <a:latin typeface="Calibri" panose="020F0502020204030204" pitchFamily="34" charset="0"/>
                        </a:rPr>
                        <a:t>Tuesday</a:t>
                      </a:r>
                    </a:p>
                  </a:txBody>
                  <a:tcPr marL="4763" marR="4763" marT="4763" marB="0" anchor="b">
                    <a:lnL>
                      <a:noFill/>
                    </a:lnL>
                    <a:lnR>
                      <a:noFill/>
                    </a:lnR>
                    <a:lnT>
                      <a:noFill/>
                    </a:lnT>
                    <a:lnB>
                      <a:noFill/>
                    </a:lnB>
                  </a:tcPr>
                </a:tc>
                <a:tc>
                  <a:txBody>
                    <a:bodyPr/>
                    <a:lstStyle/>
                    <a:p>
                      <a:pPr algn="l" fontAlgn="b"/>
                      <a:r>
                        <a:rPr lang="nl-NL" sz="1600" b="0" i="0" u="none" strike="noStrike">
                          <a:solidFill>
                            <a:srgbClr val="000000"/>
                          </a:solidFill>
                          <a:effectLst/>
                          <a:latin typeface="Calibri" panose="020F0502020204030204" pitchFamily="34" charset="0"/>
                        </a:rPr>
                        <a:t>Henk Corporaal</a:t>
                      </a:r>
                    </a:p>
                  </a:txBody>
                  <a:tcPr marL="4763" marR="4763" marT="4763" marB="0" anchor="b">
                    <a:lnL>
                      <a:noFill/>
                    </a:lnL>
                    <a:lnR>
                      <a:noFill/>
                    </a:lnR>
                    <a:lnT>
                      <a:noFill/>
                    </a:lnT>
                    <a:lnB>
                      <a:noFill/>
                    </a:lnB>
                  </a:tcPr>
                </a:tc>
                <a:tc>
                  <a:txBody>
                    <a:bodyPr/>
                    <a:lstStyle/>
                    <a:p>
                      <a:pPr algn="l" fontAlgn="b"/>
                      <a:r>
                        <a:rPr lang="nl-NL" sz="1600" b="0" i="0" u="none" strike="noStrike">
                          <a:solidFill>
                            <a:srgbClr val="000000"/>
                          </a:solidFill>
                          <a:effectLst/>
                          <a:latin typeface="Calibri" panose="020F0502020204030204" pitchFamily="34" charset="0"/>
                        </a:rPr>
                        <a:t>Overview Lecture</a:t>
                      </a:r>
                    </a:p>
                  </a:txBody>
                  <a:tcPr marL="4763" marR="4763" marT="4763" marB="0" anchor="b">
                    <a:lnL>
                      <a:noFill/>
                    </a:lnL>
                    <a:lnR>
                      <a:noFill/>
                    </a:lnR>
                    <a:lnT>
                      <a:noFill/>
                    </a:lnT>
                    <a:lnB>
                      <a:noFill/>
                    </a:lnB>
                  </a:tcPr>
                </a:tc>
                <a:extLst>
                  <a:ext uri="{0D108BD9-81ED-4DB2-BD59-A6C34878D82A}">
                    <a16:rowId xmlns:a16="http://schemas.microsoft.com/office/drawing/2014/main" val="284432924"/>
                  </a:ext>
                </a:extLst>
              </a:tr>
              <a:tr h="250526">
                <a:tc>
                  <a:txBody>
                    <a:bodyPr/>
                    <a:lstStyle/>
                    <a:p>
                      <a:pPr algn="l" fontAlgn="b"/>
                      <a:endParaRPr lang="nl-NL" sz="1600" b="1" i="0" u="none" strike="noStrike">
                        <a:solidFill>
                          <a:srgbClr val="000000"/>
                        </a:solidFill>
                        <a:effectLst/>
                        <a:latin typeface="Calibri" panose="020F0502020204030204" pitchFamily="34" charset="0"/>
                      </a:endParaRPr>
                    </a:p>
                  </a:txBody>
                  <a:tcPr marL="4763" marR="4763" marT="4763" marB="0" anchor="b">
                    <a:lnL>
                      <a:noFill/>
                    </a:lnL>
                    <a:lnR>
                      <a:noFill/>
                    </a:lnR>
                    <a:lnT>
                      <a:noFill/>
                    </a:lnT>
                    <a:lnB>
                      <a:noFill/>
                    </a:lnB>
                  </a:tcPr>
                </a:tc>
                <a:tc>
                  <a:txBody>
                    <a:bodyPr/>
                    <a:lstStyle/>
                    <a:p>
                      <a:pPr algn="l" fontAlgn="b"/>
                      <a:endParaRPr lang="nl-NL" sz="1600" b="1" i="0" u="none" strike="noStrike">
                        <a:solidFill>
                          <a:srgbClr val="000000"/>
                        </a:solidFill>
                        <a:effectLst/>
                        <a:latin typeface="Calibri" panose="020F0502020204030204" pitchFamily="34" charset="0"/>
                      </a:endParaRPr>
                    </a:p>
                  </a:txBody>
                  <a:tcPr marL="4763" marR="4763" marT="4763" marB="0" anchor="b">
                    <a:lnL>
                      <a:noFill/>
                    </a:lnL>
                    <a:lnR>
                      <a:noFill/>
                    </a:lnR>
                    <a:lnT>
                      <a:noFill/>
                    </a:lnT>
                    <a:lnB>
                      <a:noFill/>
                    </a:lnB>
                  </a:tcPr>
                </a:tc>
                <a:tc>
                  <a:txBody>
                    <a:bodyPr/>
                    <a:lstStyle/>
                    <a:p>
                      <a:pPr algn="l" fontAlgn="b"/>
                      <a:endParaRPr lang="nl-NL" sz="1600" b="0" i="0" u="none" strike="noStrike">
                        <a:solidFill>
                          <a:srgbClr val="000000"/>
                        </a:solidFill>
                        <a:effectLst/>
                        <a:latin typeface="Calibri" panose="020F0502020204030204" pitchFamily="34" charset="0"/>
                      </a:endParaRPr>
                    </a:p>
                  </a:txBody>
                  <a:tcPr marL="4763" marR="4763" marT="4763" marB="0" anchor="b">
                    <a:lnL>
                      <a:noFill/>
                    </a:lnL>
                    <a:lnR>
                      <a:noFill/>
                    </a:lnR>
                    <a:lnT>
                      <a:noFill/>
                    </a:lnT>
                    <a:lnB>
                      <a:noFill/>
                    </a:lnB>
                  </a:tcPr>
                </a:tc>
                <a:tc>
                  <a:txBody>
                    <a:bodyPr/>
                    <a:lstStyle/>
                    <a:p>
                      <a:pPr algn="l" fontAlgn="b"/>
                      <a:endParaRPr lang="nl-NL" sz="1600" b="0" i="0" u="none" strike="noStrike">
                        <a:solidFill>
                          <a:srgbClr val="000000"/>
                        </a:solidFill>
                        <a:effectLst/>
                        <a:latin typeface="Calibri" panose="020F0502020204030204" pitchFamily="34" charset="0"/>
                      </a:endParaRPr>
                    </a:p>
                  </a:txBody>
                  <a:tcPr marL="4763" marR="4763" marT="4763" marB="0" anchor="b">
                    <a:lnL>
                      <a:noFill/>
                    </a:lnL>
                    <a:lnR>
                      <a:noFill/>
                    </a:lnR>
                    <a:lnT>
                      <a:noFill/>
                    </a:lnT>
                    <a:lnB>
                      <a:noFill/>
                    </a:lnB>
                  </a:tcPr>
                </a:tc>
                <a:tc>
                  <a:txBody>
                    <a:bodyPr/>
                    <a:lstStyle/>
                    <a:p>
                      <a:pPr algn="l" fontAlgn="b"/>
                      <a:r>
                        <a:rPr lang="en-US" sz="1600" b="0" i="0" u="none" strike="noStrike">
                          <a:solidFill>
                            <a:srgbClr val="000000"/>
                          </a:solidFill>
                          <a:effectLst/>
                          <a:latin typeface="Calibri" panose="020F0502020204030204" pitchFamily="34" charset="0"/>
                        </a:rPr>
                        <a:t>\- Introduction to ML and CNNs</a:t>
                      </a:r>
                    </a:p>
                  </a:txBody>
                  <a:tcPr marL="4763" marR="4763" marT="4763" marB="0" anchor="b">
                    <a:lnL>
                      <a:noFill/>
                    </a:lnL>
                    <a:lnR>
                      <a:noFill/>
                    </a:lnR>
                    <a:lnT>
                      <a:noFill/>
                    </a:lnT>
                    <a:lnB>
                      <a:noFill/>
                    </a:lnB>
                  </a:tcPr>
                </a:tc>
                <a:extLst>
                  <a:ext uri="{0D108BD9-81ED-4DB2-BD59-A6C34878D82A}">
                    <a16:rowId xmlns:a16="http://schemas.microsoft.com/office/drawing/2014/main" val="3804745821"/>
                  </a:ext>
                </a:extLst>
              </a:tr>
              <a:tr h="250526">
                <a:tc>
                  <a:txBody>
                    <a:bodyPr/>
                    <a:lstStyle/>
                    <a:p>
                      <a:pPr algn="l" fontAlgn="b"/>
                      <a:endParaRPr lang="nl-NL" sz="1600" b="1" i="0" u="none" strike="noStrike">
                        <a:solidFill>
                          <a:srgbClr val="000000"/>
                        </a:solidFill>
                        <a:effectLst/>
                        <a:latin typeface="Calibri" panose="020F0502020204030204" pitchFamily="34" charset="0"/>
                      </a:endParaRPr>
                    </a:p>
                  </a:txBody>
                  <a:tcPr marL="4763" marR="4763" marT="4763" marB="0" anchor="b">
                    <a:lnL>
                      <a:noFill/>
                    </a:lnL>
                    <a:lnR>
                      <a:noFill/>
                    </a:lnR>
                    <a:lnT>
                      <a:noFill/>
                    </a:lnT>
                    <a:lnB>
                      <a:noFill/>
                    </a:lnB>
                  </a:tcPr>
                </a:tc>
                <a:tc>
                  <a:txBody>
                    <a:bodyPr/>
                    <a:lstStyle/>
                    <a:p>
                      <a:pPr algn="l" fontAlgn="b"/>
                      <a:endParaRPr lang="nl-NL" sz="1600" b="1" i="0" u="none" strike="noStrike">
                        <a:solidFill>
                          <a:srgbClr val="000000"/>
                        </a:solidFill>
                        <a:effectLst/>
                        <a:latin typeface="Calibri" panose="020F0502020204030204" pitchFamily="34" charset="0"/>
                      </a:endParaRPr>
                    </a:p>
                  </a:txBody>
                  <a:tcPr marL="4763" marR="4763" marT="4763" marB="0" anchor="b">
                    <a:lnL>
                      <a:noFill/>
                    </a:lnL>
                    <a:lnR>
                      <a:noFill/>
                    </a:lnR>
                    <a:lnT>
                      <a:noFill/>
                    </a:lnT>
                    <a:lnB>
                      <a:noFill/>
                    </a:lnB>
                  </a:tcPr>
                </a:tc>
                <a:tc>
                  <a:txBody>
                    <a:bodyPr/>
                    <a:lstStyle/>
                    <a:p>
                      <a:pPr algn="l" fontAlgn="b"/>
                      <a:endParaRPr lang="nl-NL" sz="1600" b="0" i="0" u="none" strike="noStrike">
                        <a:solidFill>
                          <a:srgbClr val="000000"/>
                        </a:solidFill>
                        <a:effectLst/>
                        <a:latin typeface="Calibri" panose="020F0502020204030204" pitchFamily="34" charset="0"/>
                      </a:endParaRPr>
                    </a:p>
                  </a:txBody>
                  <a:tcPr marL="4763" marR="4763" marT="4763" marB="0" anchor="b">
                    <a:lnL>
                      <a:noFill/>
                    </a:lnL>
                    <a:lnR>
                      <a:noFill/>
                    </a:lnR>
                    <a:lnT>
                      <a:noFill/>
                    </a:lnT>
                    <a:lnB>
                      <a:noFill/>
                    </a:lnB>
                  </a:tcPr>
                </a:tc>
                <a:tc>
                  <a:txBody>
                    <a:bodyPr/>
                    <a:lstStyle/>
                    <a:p>
                      <a:pPr algn="l" fontAlgn="b"/>
                      <a:r>
                        <a:rPr lang="nl-NL" sz="1600" b="0" i="0" u="none" strike="noStrike">
                          <a:solidFill>
                            <a:srgbClr val="000000"/>
                          </a:solidFill>
                          <a:effectLst/>
                          <a:latin typeface="Calibri" panose="020F0502020204030204" pitchFamily="34" charset="0"/>
                        </a:rPr>
                        <a:t>Berk Ulker</a:t>
                      </a:r>
                    </a:p>
                  </a:txBody>
                  <a:tcPr marL="4763" marR="4763" marT="4763" marB="0" anchor="b">
                    <a:lnL>
                      <a:noFill/>
                    </a:lnL>
                    <a:lnR>
                      <a:noFill/>
                    </a:lnR>
                    <a:lnT>
                      <a:noFill/>
                    </a:lnT>
                    <a:lnB>
                      <a:noFill/>
                    </a:lnB>
                  </a:tcPr>
                </a:tc>
                <a:tc>
                  <a:txBody>
                    <a:bodyPr/>
                    <a:lstStyle/>
                    <a:p>
                      <a:pPr algn="l" fontAlgn="b"/>
                      <a:r>
                        <a:rPr lang="en-US" sz="1600" b="1" i="0" u="none" strike="noStrike">
                          <a:solidFill>
                            <a:srgbClr val="00B050"/>
                          </a:solidFill>
                          <a:effectLst/>
                          <a:latin typeface="Calibri" panose="020F0502020204030204" pitchFamily="34" charset="0"/>
                        </a:rPr>
                        <a:t>Lab 1 Introduction: ANN design; deadline Feb 25</a:t>
                      </a:r>
                    </a:p>
                  </a:txBody>
                  <a:tcPr marL="4763" marR="4763" marT="4763" marB="0" anchor="b">
                    <a:lnL>
                      <a:noFill/>
                    </a:lnL>
                    <a:lnR>
                      <a:noFill/>
                    </a:lnR>
                    <a:lnT>
                      <a:noFill/>
                    </a:lnT>
                    <a:lnB>
                      <a:noFill/>
                    </a:lnB>
                  </a:tcPr>
                </a:tc>
                <a:extLst>
                  <a:ext uri="{0D108BD9-81ED-4DB2-BD59-A6C34878D82A}">
                    <a16:rowId xmlns:a16="http://schemas.microsoft.com/office/drawing/2014/main" val="4154117147"/>
                  </a:ext>
                </a:extLst>
              </a:tr>
              <a:tr h="238660">
                <a:tc>
                  <a:txBody>
                    <a:bodyPr/>
                    <a:lstStyle/>
                    <a:p>
                      <a:pPr algn="l" fontAlgn="b"/>
                      <a:r>
                        <a:rPr lang="nl-NL" sz="1600" b="0" i="0" u="none" strike="noStrike">
                          <a:solidFill>
                            <a:srgbClr val="000000"/>
                          </a:solidFill>
                          <a:effectLst/>
                          <a:latin typeface="Calibri" panose="020F0502020204030204" pitchFamily="34" charset="0"/>
                        </a:rPr>
                        <a:t> </a:t>
                      </a:r>
                    </a:p>
                  </a:txBody>
                  <a:tcPr marL="4763" marR="4763" marT="4763" marB="0" anchor="b">
                    <a:lnL>
                      <a:noFill/>
                    </a:lnL>
                    <a:lnR>
                      <a:noFill/>
                    </a:lnR>
                    <a:lnT>
                      <a:noFill/>
                    </a:lnT>
                    <a:lnB>
                      <a:noFill/>
                    </a:lnB>
                    <a:solidFill>
                      <a:srgbClr val="FDE9D9"/>
                    </a:solidFill>
                  </a:tcPr>
                </a:tc>
                <a:tc>
                  <a:txBody>
                    <a:bodyPr/>
                    <a:lstStyle/>
                    <a:p>
                      <a:pPr algn="l" fontAlgn="b"/>
                      <a:r>
                        <a:rPr lang="nl-NL" sz="1600" b="1" i="0" u="none" strike="noStrike">
                          <a:solidFill>
                            <a:srgbClr val="000000"/>
                          </a:solidFill>
                          <a:effectLst/>
                          <a:latin typeface="Calibri" panose="020F0502020204030204" pitchFamily="34" charset="0"/>
                        </a:rPr>
                        <a:t> </a:t>
                      </a:r>
                    </a:p>
                  </a:txBody>
                  <a:tcPr marL="4763" marR="4763" marT="4763" marB="0" anchor="b">
                    <a:lnL>
                      <a:noFill/>
                    </a:lnL>
                    <a:lnR>
                      <a:noFill/>
                    </a:lnR>
                    <a:lnT>
                      <a:noFill/>
                    </a:lnT>
                    <a:lnB>
                      <a:noFill/>
                    </a:lnB>
                    <a:solidFill>
                      <a:srgbClr val="FDE9D9"/>
                    </a:solidFill>
                  </a:tcPr>
                </a:tc>
                <a:tc>
                  <a:txBody>
                    <a:bodyPr/>
                    <a:lstStyle/>
                    <a:p>
                      <a:pPr algn="l" fontAlgn="b"/>
                      <a:r>
                        <a:rPr lang="nl-NL" sz="1600" b="0" i="0" u="none" strike="noStrike">
                          <a:solidFill>
                            <a:srgbClr val="000000"/>
                          </a:solidFill>
                          <a:effectLst/>
                          <a:latin typeface="Calibri" panose="020F0502020204030204" pitchFamily="34" charset="0"/>
                        </a:rPr>
                        <a:t> </a:t>
                      </a:r>
                    </a:p>
                  </a:txBody>
                  <a:tcPr marL="4763" marR="4763" marT="4763" marB="0" anchor="b">
                    <a:lnL>
                      <a:noFill/>
                    </a:lnL>
                    <a:lnR>
                      <a:noFill/>
                    </a:lnR>
                    <a:lnT>
                      <a:noFill/>
                    </a:lnT>
                    <a:lnB>
                      <a:noFill/>
                    </a:lnB>
                    <a:solidFill>
                      <a:srgbClr val="FDE9D9"/>
                    </a:solidFill>
                  </a:tcPr>
                </a:tc>
                <a:tc>
                  <a:txBody>
                    <a:bodyPr/>
                    <a:lstStyle/>
                    <a:p>
                      <a:pPr algn="l" fontAlgn="b"/>
                      <a:r>
                        <a:rPr lang="nl-NL" sz="1600" b="0" i="0" u="none" strike="noStrike">
                          <a:solidFill>
                            <a:srgbClr val="000000"/>
                          </a:solidFill>
                          <a:effectLst/>
                          <a:latin typeface="Calibri" panose="020F0502020204030204" pitchFamily="34" charset="0"/>
                        </a:rPr>
                        <a:t> </a:t>
                      </a:r>
                    </a:p>
                  </a:txBody>
                  <a:tcPr marL="4763" marR="4763" marT="4763" marB="0" anchor="b">
                    <a:lnL>
                      <a:noFill/>
                    </a:lnL>
                    <a:lnR>
                      <a:noFill/>
                    </a:lnR>
                    <a:lnT>
                      <a:noFill/>
                    </a:lnT>
                    <a:lnB>
                      <a:noFill/>
                    </a:lnB>
                    <a:solidFill>
                      <a:srgbClr val="FDE9D9"/>
                    </a:solidFill>
                  </a:tcPr>
                </a:tc>
                <a:tc>
                  <a:txBody>
                    <a:bodyPr/>
                    <a:lstStyle/>
                    <a:p>
                      <a:pPr algn="l" fontAlgn="b"/>
                      <a:r>
                        <a:rPr lang="nl-NL" sz="1600" b="1" i="0" u="none" strike="noStrike">
                          <a:solidFill>
                            <a:srgbClr val="00B050"/>
                          </a:solidFill>
                          <a:effectLst/>
                          <a:latin typeface="Calibri" panose="020F0502020204030204" pitchFamily="34" charset="0"/>
                        </a:rPr>
                        <a:t> </a:t>
                      </a:r>
                    </a:p>
                  </a:txBody>
                  <a:tcPr marL="4763" marR="4763" marT="4763" marB="0" anchor="b">
                    <a:lnL>
                      <a:noFill/>
                    </a:lnL>
                    <a:lnR>
                      <a:noFill/>
                    </a:lnR>
                    <a:lnT>
                      <a:noFill/>
                    </a:lnT>
                    <a:lnB>
                      <a:noFill/>
                    </a:lnB>
                    <a:solidFill>
                      <a:srgbClr val="FDE9D9"/>
                    </a:solidFill>
                  </a:tcPr>
                </a:tc>
                <a:extLst>
                  <a:ext uri="{0D108BD9-81ED-4DB2-BD59-A6C34878D82A}">
                    <a16:rowId xmlns:a16="http://schemas.microsoft.com/office/drawing/2014/main" val="1679577365"/>
                  </a:ext>
                </a:extLst>
              </a:tr>
              <a:tr h="250526">
                <a:tc>
                  <a:txBody>
                    <a:bodyPr/>
                    <a:lstStyle/>
                    <a:p>
                      <a:pPr algn="l" fontAlgn="b"/>
                      <a:r>
                        <a:rPr lang="nl-NL" sz="1600" b="1" i="0" u="none" strike="noStrike">
                          <a:solidFill>
                            <a:srgbClr val="000000"/>
                          </a:solidFill>
                          <a:effectLst/>
                          <a:latin typeface="Calibri" panose="020F0502020204030204" pitchFamily="34" charset="0"/>
                        </a:rPr>
                        <a:t>2</a:t>
                      </a:r>
                    </a:p>
                  </a:txBody>
                  <a:tcPr marL="4763" marR="4763" marT="4763" marB="0" anchor="b">
                    <a:lnL>
                      <a:noFill/>
                    </a:lnL>
                    <a:lnR>
                      <a:noFill/>
                    </a:lnR>
                    <a:lnT>
                      <a:noFill/>
                    </a:lnT>
                    <a:lnB>
                      <a:noFill/>
                    </a:lnB>
                  </a:tcPr>
                </a:tc>
                <a:tc>
                  <a:txBody>
                    <a:bodyPr/>
                    <a:lstStyle/>
                    <a:p>
                      <a:pPr algn="l" fontAlgn="b"/>
                      <a:r>
                        <a:rPr lang="nl-NL" sz="1600" b="1" i="0" u="none" strike="noStrike">
                          <a:solidFill>
                            <a:srgbClr val="000000"/>
                          </a:solidFill>
                          <a:effectLst/>
                          <a:latin typeface="Calibri" panose="020F0502020204030204" pitchFamily="34" charset="0"/>
                        </a:rPr>
                        <a:t>Feb 5</a:t>
                      </a:r>
                    </a:p>
                  </a:txBody>
                  <a:tcPr marL="4763" marR="4763" marT="4763" marB="0" anchor="b">
                    <a:lnL>
                      <a:noFill/>
                    </a:lnL>
                    <a:lnR>
                      <a:noFill/>
                    </a:lnR>
                    <a:lnT>
                      <a:noFill/>
                    </a:lnT>
                    <a:lnB>
                      <a:noFill/>
                    </a:lnB>
                  </a:tcPr>
                </a:tc>
                <a:tc>
                  <a:txBody>
                    <a:bodyPr/>
                    <a:lstStyle/>
                    <a:p>
                      <a:pPr algn="l" fontAlgn="b"/>
                      <a:r>
                        <a:rPr lang="nl-NL" sz="1600" b="0" i="0" u="none" strike="noStrike">
                          <a:solidFill>
                            <a:srgbClr val="000000"/>
                          </a:solidFill>
                          <a:effectLst/>
                          <a:latin typeface="Calibri" panose="020F0502020204030204" pitchFamily="34" charset="0"/>
                        </a:rPr>
                        <a:t>Friday</a:t>
                      </a:r>
                    </a:p>
                  </a:txBody>
                  <a:tcPr marL="4763" marR="4763" marT="4763" marB="0" anchor="b">
                    <a:lnL>
                      <a:noFill/>
                    </a:lnL>
                    <a:lnR>
                      <a:noFill/>
                    </a:lnR>
                    <a:lnT>
                      <a:noFill/>
                    </a:lnT>
                    <a:lnB>
                      <a:noFill/>
                    </a:lnB>
                  </a:tcPr>
                </a:tc>
                <a:tc>
                  <a:txBody>
                    <a:bodyPr/>
                    <a:lstStyle/>
                    <a:p>
                      <a:pPr algn="l" fontAlgn="b"/>
                      <a:r>
                        <a:rPr lang="nl-NL" sz="1600" b="0" i="0" u="none" strike="noStrike">
                          <a:solidFill>
                            <a:srgbClr val="000000"/>
                          </a:solidFill>
                          <a:effectLst/>
                          <a:latin typeface="Calibri" panose="020F0502020204030204" pitchFamily="34" charset="0"/>
                        </a:rPr>
                        <a:t>Berk Ulker</a:t>
                      </a:r>
                    </a:p>
                  </a:txBody>
                  <a:tcPr marL="4763" marR="4763" marT="4763" marB="0" anchor="b">
                    <a:lnL>
                      <a:noFill/>
                    </a:lnL>
                    <a:lnR>
                      <a:noFill/>
                    </a:lnR>
                    <a:lnT>
                      <a:noFill/>
                    </a:lnT>
                    <a:lnB>
                      <a:noFill/>
                    </a:lnB>
                  </a:tcPr>
                </a:tc>
                <a:tc>
                  <a:txBody>
                    <a:bodyPr/>
                    <a:lstStyle/>
                    <a:p>
                      <a:pPr algn="l" fontAlgn="b"/>
                      <a:r>
                        <a:rPr lang="nl-NL" sz="1600" b="0" i="0" u="none" strike="noStrike">
                          <a:solidFill>
                            <a:srgbClr val="000000"/>
                          </a:solidFill>
                          <a:effectLst/>
                          <a:latin typeface="Calibri" panose="020F0502020204030204" pitchFamily="34" charset="0"/>
                        </a:rPr>
                        <a:t>Learning principles</a:t>
                      </a:r>
                    </a:p>
                  </a:txBody>
                  <a:tcPr marL="4763" marR="4763" marT="4763" marB="0" anchor="b">
                    <a:lnL>
                      <a:noFill/>
                    </a:lnL>
                    <a:lnR>
                      <a:noFill/>
                    </a:lnR>
                    <a:lnT>
                      <a:noFill/>
                    </a:lnT>
                    <a:lnB>
                      <a:noFill/>
                    </a:lnB>
                  </a:tcPr>
                </a:tc>
                <a:extLst>
                  <a:ext uri="{0D108BD9-81ED-4DB2-BD59-A6C34878D82A}">
                    <a16:rowId xmlns:a16="http://schemas.microsoft.com/office/drawing/2014/main" val="3457358484"/>
                  </a:ext>
                </a:extLst>
              </a:tr>
              <a:tr h="250526">
                <a:tc>
                  <a:txBody>
                    <a:bodyPr/>
                    <a:lstStyle/>
                    <a:p>
                      <a:pPr algn="l" fontAlgn="b"/>
                      <a:r>
                        <a:rPr lang="nl-NL" sz="1600" b="0" i="0" u="none" strike="noStrike">
                          <a:solidFill>
                            <a:srgbClr val="000000"/>
                          </a:solidFill>
                          <a:effectLst/>
                          <a:latin typeface="Calibri" panose="020F0502020204030204" pitchFamily="34" charset="0"/>
                        </a:rPr>
                        <a:t> </a:t>
                      </a:r>
                    </a:p>
                  </a:txBody>
                  <a:tcPr marL="4763" marR="4763" marT="4763" marB="0" anchor="b">
                    <a:lnL>
                      <a:noFill/>
                    </a:lnL>
                    <a:lnR>
                      <a:noFill/>
                    </a:lnR>
                    <a:lnT>
                      <a:noFill/>
                    </a:lnT>
                    <a:lnB>
                      <a:noFill/>
                    </a:lnB>
                    <a:solidFill>
                      <a:srgbClr val="D8E4BC"/>
                    </a:solidFill>
                  </a:tcPr>
                </a:tc>
                <a:tc>
                  <a:txBody>
                    <a:bodyPr/>
                    <a:lstStyle/>
                    <a:p>
                      <a:pPr algn="l" fontAlgn="b"/>
                      <a:r>
                        <a:rPr lang="nl-NL" sz="1600" b="1" i="0" u="none" strike="noStrike">
                          <a:solidFill>
                            <a:srgbClr val="000000"/>
                          </a:solidFill>
                          <a:effectLst/>
                          <a:latin typeface="Calibri" panose="020F0502020204030204" pitchFamily="34" charset="0"/>
                        </a:rPr>
                        <a:t> </a:t>
                      </a:r>
                    </a:p>
                  </a:txBody>
                  <a:tcPr marL="4763" marR="4763" marT="4763" marB="0" anchor="b">
                    <a:lnL>
                      <a:noFill/>
                    </a:lnL>
                    <a:lnR>
                      <a:noFill/>
                    </a:lnR>
                    <a:lnT>
                      <a:noFill/>
                    </a:lnT>
                    <a:lnB>
                      <a:noFill/>
                    </a:lnB>
                    <a:solidFill>
                      <a:srgbClr val="D8E4BC"/>
                    </a:solidFill>
                  </a:tcPr>
                </a:tc>
                <a:tc>
                  <a:txBody>
                    <a:bodyPr/>
                    <a:lstStyle/>
                    <a:p>
                      <a:pPr algn="l" fontAlgn="b"/>
                      <a:r>
                        <a:rPr lang="nl-NL" sz="1600" b="0" i="0" u="none" strike="noStrike">
                          <a:solidFill>
                            <a:srgbClr val="000000"/>
                          </a:solidFill>
                          <a:effectLst/>
                          <a:latin typeface="Calibri" panose="020F0502020204030204" pitchFamily="34" charset="0"/>
                        </a:rPr>
                        <a:t> </a:t>
                      </a:r>
                    </a:p>
                  </a:txBody>
                  <a:tcPr marL="4763" marR="4763" marT="4763" marB="0" anchor="b">
                    <a:lnL>
                      <a:noFill/>
                    </a:lnL>
                    <a:lnR>
                      <a:noFill/>
                    </a:lnR>
                    <a:lnT>
                      <a:noFill/>
                    </a:lnT>
                    <a:lnB>
                      <a:noFill/>
                    </a:lnB>
                    <a:solidFill>
                      <a:srgbClr val="D8E4BC"/>
                    </a:solidFill>
                  </a:tcPr>
                </a:tc>
                <a:tc>
                  <a:txBody>
                    <a:bodyPr/>
                    <a:lstStyle/>
                    <a:p>
                      <a:pPr algn="l" fontAlgn="b"/>
                      <a:r>
                        <a:rPr lang="nl-NL" sz="1600" b="0" i="0" u="none" strike="noStrike">
                          <a:solidFill>
                            <a:srgbClr val="000000"/>
                          </a:solidFill>
                          <a:effectLst/>
                          <a:latin typeface="Calibri" panose="020F0502020204030204" pitchFamily="34" charset="0"/>
                        </a:rPr>
                        <a:t> </a:t>
                      </a:r>
                    </a:p>
                  </a:txBody>
                  <a:tcPr marL="4763" marR="4763" marT="4763" marB="0" anchor="b">
                    <a:lnL>
                      <a:noFill/>
                    </a:lnL>
                    <a:lnR>
                      <a:noFill/>
                    </a:lnR>
                    <a:lnT>
                      <a:noFill/>
                    </a:lnT>
                    <a:lnB>
                      <a:noFill/>
                    </a:lnB>
                    <a:solidFill>
                      <a:srgbClr val="D8E4BC"/>
                    </a:solidFill>
                  </a:tcPr>
                </a:tc>
                <a:tc>
                  <a:txBody>
                    <a:bodyPr/>
                    <a:lstStyle/>
                    <a:p>
                      <a:pPr algn="l" fontAlgn="b"/>
                      <a:r>
                        <a:rPr lang="nl-NL" sz="1600" b="0" i="0" u="none" strike="noStrike">
                          <a:solidFill>
                            <a:srgbClr val="000000"/>
                          </a:solidFill>
                          <a:effectLst/>
                          <a:latin typeface="Calibri" panose="020F0502020204030204" pitchFamily="34" charset="0"/>
                        </a:rPr>
                        <a:t> </a:t>
                      </a:r>
                    </a:p>
                  </a:txBody>
                  <a:tcPr marL="4763" marR="4763" marT="4763" marB="0" anchor="b">
                    <a:lnL>
                      <a:noFill/>
                    </a:lnL>
                    <a:lnR>
                      <a:noFill/>
                    </a:lnR>
                    <a:lnT>
                      <a:noFill/>
                    </a:lnT>
                    <a:lnB>
                      <a:noFill/>
                    </a:lnB>
                    <a:solidFill>
                      <a:srgbClr val="D8E4BC"/>
                    </a:solidFill>
                  </a:tcPr>
                </a:tc>
                <a:extLst>
                  <a:ext uri="{0D108BD9-81ED-4DB2-BD59-A6C34878D82A}">
                    <a16:rowId xmlns:a16="http://schemas.microsoft.com/office/drawing/2014/main" val="2139214782"/>
                  </a:ext>
                </a:extLst>
              </a:tr>
              <a:tr h="250526">
                <a:tc>
                  <a:txBody>
                    <a:bodyPr/>
                    <a:lstStyle/>
                    <a:p>
                      <a:pPr algn="l" fontAlgn="b"/>
                      <a:r>
                        <a:rPr lang="nl-NL" sz="1600" b="1" i="0" u="none" strike="noStrike">
                          <a:solidFill>
                            <a:srgbClr val="000000"/>
                          </a:solidFill>
                          <a:effectLst/>
                          <a:latin typeface="Calibri" panose="020F0502020204030204" pitchFamily="34" charset="0"/>
                        </a:rPr>
                        <a:t>3</a:t>
                      </a:r>
                    </a:p>
                  </a:txBody>
                  <a:tcPr marL="4763" marR="4763" marT="4763" marB="0" anchor="b">
                    <a:lnL>
                      <a:noFill/>
                    </a:lnL>
                    <a:lnR>
                      <a:noFill/>
                    </a:lnR>
                    <a:lnT>
                      <a:noFill/>
                    </a:lnT>
                    <a:lnB>
                      <a:noFill/>
                    </a:lnB>
                  </a:tcPr>
                </a:tc>
                <a:tc>
                  <a:txBody>
                    <a:bodyPr/>
                    <a:lstStyle/>
                    <a:p>
                      <a:pPr algn="l" fontAlgn="b"/>
                      <a:r>
                        <a:rPr lang="nl-NL" sz="1600" b="1" i="0" u="none" strike="noStrike">
                          <a:solidFill>
                            <a:srgbClr val="000000"/>
                          </a:solidFill>
                          <a:effectLst/>
                          <a:latin typeface="Calibri" panose="020F0502020204030204" pitchFamily="34" charset="0"/>
                        </a:rPr>
                        <a:t>Feb 9</a:t>
                      </a:r>
                    </a:p>
                  </a:txBody>
                  <a:tcPr marL="4763" marR="4763" marT="4763" marB="0" anchor="b">
                    <a:lnL>
                      <a:noFill/>
                    </a:lnL>
                    <a:lnR>
                      <a:noFill/>
                    </a:lnR>
                    <a:lnT>
                      <a:noFill/>
                    </a:lnT>
                    <a:lnB>
                      <a:noFill/>
                    </a:lnB>
                  </a:tcPr>
                </a:tc>
                <a:tc>
                  <a:txBody>
                    <a:bodyPr/>
                    <a:lstStyle/>
                    <a:p>
                      <a:pPr algn="l" fontAlgn="b"/>
                      <a:r>
                        <a:rPr lang="nl-NL" sz="1600" b="0" i="0" u="none" strike="noStrike">
                          <a:solidFill>
                            <a:srgbClr val="000000"/>
                          </a:solidFill>
                          <a:effectLst/>
                          <a:latin typeface="Calibri" panose="020F0502020204030204" pitchFamily="34" charset="0"/>
                        </a:rPr>
                        <a:t>Tuesday</a:t>
                      </a:r>
                    </a:p>
                  </a:txBody>
                  <a:tcPr marL="4763" marR="4763" marT="4763" marB="0" anchor="b">
                    <a:lnL>
                      <a:noFill/>
                    </a:lnL>
                    <a:lnR>
                      <a:noFill/>
                    </a:lnR>
                    <a:lnT>
                      <a:noFill/>
                    </a:lnT>
                    <a:lnB>
                      <a:noFill/>
                    </a:lnB>
                  </a:tcPr>
                </a:tc>
                <a:tc>
                  <a:txBody>
                    <a:bodyPr/>
                    <a:lstStyle/>
                    <a:p>
                      <a:pPr algn="l" fontAlgn="b"/>
                      <a:r>
                        <a:rPr lang="nl-NL" sz="1600" b="0" i="0" u="none" strike="noStrike">
                          <a:solidFill>
                            <a:srgbClr val="000000"/>
                          </a:solidFill>
                          <a:effectLst/>
                          <a:latin typeface="Calibri" panose="020F0502020204030204" pitchFamily="34" charset="0"/>
                        </a:rPr>
                        <a:t>Berk Ulker</a:t>
                      </a:r>
                    </a:p>
                  </a:txBody>
                  <a:tcPr marL="4763" marR="4763" marT="4763" marB="0" anchor="b">
                    <a:lnL>
                      <a:noFill/>
                    </a:lnL>
                    <a:lnR>
                      <a:noFill/>
                    </a:lnR>
                    <a:lnT>
                      <a:noFill/>
                    </a:lnT>
                    <a:lnB>
                      <a:noFill/>
                    </a:lnB>
                  </a:tcPr>
                </a:tc>
                <a:tc>
                  <a:txBody>
                    <a:bodyPr/>
                    <a:lstStyle/>
                    <a:p>
                      <a:pPr algn="l" fontAlgn="b"/>
                      <a:r>
                        <a:rPr lang="nl-NL" sz="1600" b="0" i="0" u="none" strike="noStrike">
                          <a:solidFill>
                            <a:srgbClr val="000000"/>
                          </a:solidFill>
                          <a:effectLst/>
                          <a:latin typeface="Calibri" panose="020F0502020204030204" pitchFamily="34" charset="0"/>
                        </a:rPr>
                        <a:t>Learning principles, continued</a:t>
                      </a:r>
                    </a:p>
                  </a:txBody>
                  <a:tcPr marL="4763" marR="4763" marT="4763" marB="0" anchor="b">
                    <a:lnL>
                      <a:noFill/>
                    </a:lnL>
                    <a:lnR>
                      <a:noFill/>
                    </a:lnR>
                    <a:lnT>
                      <a:noFill/>
                    </a:lnT>
                    <a:lnB>
                      <a:noFill/>
                    </a:lnB>
                  </a:tcPr>
                </a:tc>
                <a:extLst>
                  <a:ext uri="{0D108BD9-81ED-4DB2-BD59-A6C34878D82A}">
                    <a16:rowId xmlns:a16="http://schemas.microsoft.com/office/drawing/2014/main" val="617980600"/>
                  </a:ext>
                </a:extLst>
              </a:tr>
              <a:tr h="250526">
                <a:tc>
                  <a:txBody>
                    <a:bodyPr/>
                    <a:lstStyle/>
                    <a:p>
                      <a:pPr algn="l" fontAlgn="b"/>
                      <a:endParaRPr lang="nl-NL" sz="1600" b="1" i="0" u="none" strike="noStrike">
                        <a:solidFill>
                          <a:srgbClr val="000000"/>
                        </a:solidFill>
                        <a:effectLst/>
                        <a:latin typeface="Calibri" panose="020F0502020204030204" pitchFamily="34" charset="0"/>
                      </a:endParaRPr>
                    </a:p>
                  </a:txBody>
                  <a:tcPr marL="4763" marR="4763" marT="4763" marB="0" anchor="b">
                    <a:lnL>
                      <a:noFill/>
                    </a:lnL>
                    <a:lnR>
                      <a:noFill/>
                    </a:lnR>
                    <a:lnT>
                      <a:noFill/>
                    </a:lnT>
                    <a:lnB>
                      <a:noFill/>
                    </a:lnB>
                  </a:tcPr>
                </a:tc>
                <a:tc>
                  <a:txBody>
                    <a:bodyPr/>
                    <a:lstStyle/>
                    <a:p>
                      <a:pPr algn="l" fontAlgn="b"/>
                      <a:endParaRPr lang="nl-NL" sz="1600" b="1" i="0" u="none" strike="noStrike">
                        <a:solidFill>
                          <a:srgbClr val="000000"/>
                        </a:solidFill>
                        <a:effectLst/>
                        <a:latin typeface="Calibri" panose="020F0502020204030204" pitchFamily="34" charset="0"/>
                      </a:endParaRPr>
                    </a:p>
                  </a:txBody>
                  <a:tcPr marL="4763" marR="4763" marT="4763" marB="0" anchor="b">
                    <a:lnL>
                      <a:noFill/>
                    </a:lnL>
                    <a:lnR>
                      <a:noFill/>
                    </a:lnR>
                    <a:lnT>
                      <a:noFill/>
                    </a:lnT>
                    <a:lnB>
                      <a:noFill/>
                    </a:lnB>
                  </a:tcPr>
                </a:tc>
                <a:tc>
                  <a:txBody>
                    <a:bodyPr/>
                    <a:lstStyle/>
                    <a:p>
                      <a:pPr algn="l" fontAlgn="b"/>
                      <a:endParaRPr lang="nl-NL" sz="1600" b="0" i="0" u="none" strike="noStrike">
                        <a:solidFill>
                          <a:srgbClr val="000000"/>
                        </a:solidFill>
                        <a:effectLst/>
                        <a:latin typeface="Calibri" panose="020F0502020204030204" pitchFamily="34" charset="0"/>
                      </a:endParaRPr>
                    </a:p>
                  </a:txBody>
                  <a:tcPr marL="4763" marR="4763" marT="4763" marB="0" anchor="b">
                    <a:lnL>
                      <a:noFill/>
                    </a:lnL>
                    <a:lnR>
                      <a:noFill/>
                    </a:lnR>
                    <a:lnT>
                      <a:noFill/>
                    </a:lnT>
                    <a:lnB>
                      <a:noFill/>
                    </a:lnB>
                  </a:tcPr>
                </a:tc>
                <a:tc>
                  <a:txBody>
                    <a:bodyPr/>
                    <a:lstStyle/>
                    <a:p>
                      <a:pPr algn="l" fontAlgn="b"/>
                      <a:endParaRPr lang="nl-NL" sz="1600" b="0" i="0" u="none" strike="noStrike">
                        <a:solidFill>
                          <a:srgbClr val="000000"/>
                        </a:solidFill>
                        <a:effectLst/>
                        <a:latin typeface="Calibri" panose="020F0502020204030204" pitchFamily="34" charset="0"/>
                      </a:endParaRPr>
                    </a:p>
                  </a:txBody>
                  <a:tcPr marL="4763" marR="4763" marT="4763" marB="0" anchor="b">
                    <a:lnL>
                      <a:noFill/>
                    </a:lnL>
                    <a:lnR>
                      <a:noFill/>
                    </a:lnR>
                    <a:lnT>
                      <a:noFill/>
                    </a:lnT>
                    <a:lnB>
                      <a:noFill/>
                    </a:lnB>
                  </a:tcPr>
                </a:tc>
                <a:tc>
                  <a:txBody>
                    <a:bodyPr/>
                    <a:lstStyle/>
                    <a:p>
                      <a:pPr algn="l" fontAlgn="b"/>
                      <a:r>
                        <a:rPr lang="nl-NL" sz="1600" b="0" i="0" u="none" strike="noStrike">
                          <a:solidFill>
                            <a:srgbClr val="000000"/>
                          </a:solidFill>
                          <a:effectLst/>
                          <a:latin typeface="Calibri" panose="020F0502020204030204" pitchFamily="34" charset="0"/>
                        </a:rPr>
                        <a:t>NW design and Frameworks</a:t>
                      </a:r>
                    </a:p>
                  </a:txBody>
                  <a:tcPr marL="4763" marR="4763" marT="4763" marB="0" anchor="b">
                    <a:lnL>
                      <a:noFill/>
                    </a:lnL>
                    <a:lnR>
                      <a:noFill/>
                    </a:lnR>
                    <a:lnT>
                      <a:noFill/>
                    </a:lnT>
                    <a:lnB>
                      <a:noFill/>
                    </a:lnB>
                  </a:tcPr>
                </a:tc>
                <a:extLst>
                  <a:ext uri="{0D108BD9-81ED-4DB2-BD59-A6C34878D82A}">
                    <a16:rowId xmlns:a16="http://schemas.microsoft.com/office/drawing/2014/main" val="975906742"/>
                  </a:ext>
                </a:extLst>
              </a:tr>
              <a:tr h="238660">
                <a:tc>
                  <a:txBody>
                    <a:bodyPr/>
                    <a:lstStyle/>
                    <a:p>
                      <a:pPr algn="l" fontAlgn="b"/>
                      <a:r>
                        <a:rPr lang="nl-NL" sz="1600" b="0" i="0" u="none" strike="noStrike">
                          <a:solidFill>
                            <a:srgbClr val="000000"/>
                          </a:solidFill>
                          <a:effectLst/>
                          <a:latin typeface="Calibri" panose="020F0502020204030204" pitchFamily="34" charset="0"/>
                        </a:rPr>
                        <a:t> </a:t>
                      </a:r>
                    </a:p>
                  </a:txBody>
                  <a:tcPr marL="4763" marR="4763" marT="4763" marB="0" anchor="b">
                    <a:lnL>
                      <a:noFill/>
                    </a:lnL>
                    <a:lnR>
                      <a:noFill/>
                    </a:lnR>
                    <a:lnT>
                      <a:noFill/>
                    </a:lnT>
                    <a:lnB>
                      <a:noFill/>
                    </a:lnB>
                    <a:solidFill>
                      <a:srgbClr val="FDE9D9"/>
                    </a:solidFill>
                  </a:tcPr>
                </a:tc>
                <a:tc>
                  <a:txBody>
                    <a:bodyPr/>
                    <a:lstStyle/>
                    <a:p>
                      <a:pPr algn="l" fontAlgn="b"/>
                      <a:r>
                        <a:rPr lang="nl-NL" sz="1600" b="1" i="0" u="none" strike="noStrike">
                          <a:solidFill>
                            <a:srgbClr val="000000"/>
                          </a:solidFill>
                          <a:effectLst/>
                          <a:latin typeface="Calibri" panose="020F0502020204030204" pitchFamily="34" charset="0"/>
                        </a:rPr>
                        <a:t> </a:t>
                      </a:r>
                    </a:p>
                  </a:txBody>
                  <a:tcPr marL="4763" marR="4763" marT="4763" marB="0" anchor="b">
                    <a:lnL>
                      <a:noFill/>
                    </a:lnL>
                    <a:lnR>
                      <a:noFill/>
                    </a:lnR>
                    <a:lnT>
                      <a:noFill/>
                    </a:lnT>
                    <a:lnB>
                      <a:noFill/>
                    </a:lnB>
                    <a:solidFill>
                      <a:srgbClr val="FDE9D9"/>
                    </a:solidFill>
                  </a:tcPr>
                </a:tc>
                <a:tc>
                  <a:txBody>
                    <a:bodyPr/>
                    <a:lstStyle/>
                    <a:p>
                      <a:pPr algn="l" fontAlgn="b"/>
                      <a:r>
                        <a:rPr lang="nl-NL" sz="1600" b="0" i="0" u="none" strike="noStrike">
                          <a:solidFill>
                            <a:srgbClr val="000000"/>
                          </a:solidFill>
                          <a:effectLst/>
                          <a:latin typeface="Calibri" panose="020F0502020204030204" pitchFamily="34" charset="0"/>
                        </a:rPr>
                        <a:t> </a:t>
                      </a:r>
                    </a:p>
                  </a:txBody>
                  <a:tcPr marL="4763" marR="4763" marT="4763" marB="0" anchor="b">
                    <a:lnL>
                      <a:noFill/>
                    </a:lnL>
                    <a:lnR>
                      <a:noFill/>
                    </a:lnR>
                    <a:lnT>
                      <a:noFill/>
                    </a:lnT>
                    <a:lnB>
                      <a:noFill/>
                    </a:lnB>
                    <a:solidFill>
                      <a:srgbClr val="FDE9D9"/>
                    </a:solidFill>
                  </a:tcPr>
                </a:tc>
                <a:tc>
                  <a:txBody>
                    <a:bodyPr/>
                    <a:lstStyle/>
                    <a:p>
                      <a:pPr algn="l" fontAlgn="b"/>
                      <a:r>
                        <a:rPr lang="nl-NL" sz="1600" b="0" i="0" u="none" strike="noStrike">
                          <a:solidFill>
                            <a:srgbClr val="000000"/>
                          </a:solidFill>
                          <a:effectLst/>
                          <a:latin typeface="Calibri" panose="020F0502020204030204" pitchFamily="34" charset="0"/>
                        </a:rPr>
                        <a:t> </a:t>
                      </a:r>
                    </a:p>
                  </a:txBody>
                  <a:tcPr marL="4763" marR="4763" marT="4763" marB="0" anchor="b">
                    <a:lnL>
                      <a:noFill/>
                    </a:lnL>
                    <a:lnR>
                      <a:noFill/>
                    </a:lnR>
                    <a:lnT>
                      <a:noFill/>
                    </a:lnT>
                    <a:lnB>
                      <a:noFill/>
                    </a:lnB>
                    <a:solidFill>
                      <a:srgbClr val="FDE9D9"/>
                    </a:solidFill>
                  </a:tcPr>
                </a:tc>
                <a:tc>
                  <a:txBody>
                    <a:bodyPr/>
                    <a:lstStyle/>
                    <a:p>
                      <a:pPr algn="l" fontAlgn="b"/>
                      <a:r>
                        <a:rPr lang="nl-NL" sz="1600" b="0" i="0" u="none" strike="noStrike">
                          <a:solidFill>
                            <a:srgbClr val="000000"/>
                          </a:solidFill>
                          <a:effectLst/>
                          <a:latin typeface="Calibri" panose="020F0502020204030204" pitchFamily="34" charset="0"/>
                        </a:rPr>
                        <a:t> </a:t>
                      </a:r>
                    </a:p>
                  </a:txBody>
                  <a:tcPr marL="4763" marR="4763" marT="4763" marB="0" anchor="b">
                    <a:lnL>
                      <a:noFill/>
                    </a:lnL>
                    <a:lnR>
                      <a:noFill/>
                    </a:lnR>
                    <a:lnT>
                      <a:noFill/>
                    </a:lnT>
                    <a:lnB>
                      <a:noFill/>
                    </a:lnB>
                    <a:solidFill>
                      <a:srgbClr val="FDE9D9"/>
                    </a:solidFill>
                  </a:tcPr>
                </a:tc>
                <a:extLst>
                  <a:ext uri="{0D108BD9-81ED-4DB2-BD59-A6C34878D82A}">
                    <a16:rowId xmlns:a16="http://schemas.microsoft.com/office/drawing/2014/main" val="3841496768"/>
                  </a:ext>
                </a:extLst>
              </a:tr>
              <a:tr h="250526">
                <a:tc>
                  <a:txBody>
                    <a:bodyPr/>
                    <a:lstStyle/>
                    <a:p>
                      <a:pPr algn="l" fontAlgn="b"/>
                      <a:r>
                        <a:rPr lang="nl-NL" sz="1600" b="1" i="0" u="none" strike="noStrike">
                          <a:solidFill>
                            <a:srgbClr val="000000"/>
                          </a:solidFill>
                          <a:effectLst/>
                          <a:latin typeface="Calibri" panose="020F0502020204030204" pitchFamily="34" charset="0"/>
                        </a:rPr>
                        <a:t>4</a:t>
                      </a:r>
                    </a:p>
                  </a:txBody>
                  <a:tcPr marL="4763" marR="4763" marT="4763" marB="0" anchor="b">
                    <a:lnL>
                      <a:noFill/>
                    </a:lnL>
                    <a:lnR>
                      <a:noFill/>
                    </a:lnR>
                    <a:lnT>
                      <a:noFill/>
                    </a:lnT>
                    <a:lnB>
                      <a:noFill/>
                    </a:lnB>
                  </a:tcPr>
                </a:tc>
                <a:tc>
                  <a:txBody>
                    <a:bodyPr/>
                    <a:lstStyle/>
                    <a:p>
                      <a:pPr algn="l" fontAlgn="b"/>
                      <a:r>
                        <a:rPr lang="nl-NL" sz="1600" b="1" i="0" u="none" strike="noStrike">
                          <a:solidFill>
                            <a:srgbClr val="000000"/>
                          </a:solidFill>
                          <a:effectLst/>
                          <a:latin typeface="Calibri" panose="020F0502020204030204" pitchFamily="34" charset="0"/>
                        </a:rPr>
                        <a:t>Feb 12</a:t>
                      </a:r>
                    </a:p>
                  </a:txBody>
                  <a:tcPr marL="4763" marR="4763" marT="4763" marB="0" anchor="b">
                    <a:lnL>
                      <a:noFill/>
                    </a:lnL>
                    <a:lnR>
                      <a:noFill/>
                    </a:lnR>
                    <a:lnT>
                      <a:noFill/>
                    </a:lnT>
                    <a:lnB>
                      <a:noFill/>
                    </a:lnB>
                  </a:tcPr>
                </a:tc>
                <a:tc>
                  <a:txBody>
                    <a:bodyPr/>
                    <a:lstStyle/>
                    <a:p>
                      <a:pPr algn="l" fontAlgn="b"/>
                      <a:r>
                        <a:rPr lang="nl-NL" sz="1600" b="0" i="0" u="none" strike="noStrike">
                          <a:solidFill>
                            <a:srgbClr val="000000"/>
                          </a:solidFill>
                          <a:effectLst/>
                          <a:latin typeface="Calibri" panose="020F0502020204030204" pitchFamily="34" charset="0"/>
                        </a:rPr>
                        <a:t>Friday</a:t>
                      </a:r>
                    </a:p>
                  </a:txBody>
                  <a:tcPr marL="4763" marR="4763" marT="4763" marB="0" anchor="b">
                    <a:lnL>
                      <a:noFill/>
                    </a:lnL>
                    <a:lnR>
                      <a:noFill/>
                    </a:lnR>
                    <a:lnT>
                      <a:noFill/>
                    </a:lnT>
                    <a:lnB>
                      <a:noFill/>
                    </a:lnB>
                  </a:tcPr>
                </a:tc>
                <a:tc>
                  <a:txBody>
                    <a:bodyPr/>
                    <a:lstStyle/>
                    <a:p>
                      <a:pPr algn="l" fontAlgn="b"/>
                      <a:r>
                        <a:rPr lang="nl-NL" sz="1600" b="0" i="0" u="none" strike="noStrike">
                          <a:solidFill>
                            <a:srgbClr val="000000"/>
                          </a:solidFill>
                          <a:effectLst/>
                          <a:latin typeface="Calibri" panose="020F0502020204030204" pitchFamily="34" charset="0"/>
                        </a:rPr>
                        <a:t>Maurice Peemen </a:t>
                      </a:r>
                    </a:p>
                  </a:txBody>
                  <a:tcPr marL="4763" marR="4763" marT="4763" marB="0" anchor="b">
                    <a:lnL>
                      <a:noFill/>
                    </a:lnL>
                    <a:lnR>
                      <a:noFill/>
                    </a:lnR>
                    <a:lnT>
                      <a:noFill/>
                    </a:lnT>
                    <a:lnB>
                      <a:noFill/>
                    </a:lnB>
                  </a:tcPr>
                </a:tc>
                <a:tc>
                  <a:txBody>
                    <a:bodyPr/>
                    <a:lstStyle/>
                    <a:p>
                      <a:pPr algn="l" fontAlgn="b"/>
                      <a:r>
                        <a:rPr lang="en-US" sz="1600" b="0" i="0" u="none" strike="noStrike">
                          <a:solidFill>
                            <a:srgbClr val="000000"/>
                          </a:solidFill>
                          <a:effectLst/>
                          <a:latin typeface="Calibri" panose="020F0502020204030204" pitchFamily="34" charset="0"/>
                        </a:rPr>
                        <a:t>Optimizations 1: Making the NW cheaper</a:t>
                      </a:r>
                    </a:p>
                  </a:txBody>
                  <a:tcPr marL="4763" marR="4763" marT="4763" marB="0" anchor="b">
                    <a:lnL>
                      <a:noFill/>
                    </a:lnL>
                    <a:lnR>
                      <a:noFill/>
                    </a:lnR>
                    <a:lnT>
                      <a:noFill/>
                    </a:lnT>
                    <a:lnB>
                      <a:noFill/>
                    </a:lnB>
                  </a:tcPr>
                </a:tc>
                <a:extLst>
                  <a:ext uri="{0D108BD9-81ED-4DB2-BD59-A6C34878D82A}">
                    <a16:rowId xmlns:a16="http://schemas.microsoft.com/office/drawing/2014/main" val="3436085350"/>
                  </a:ext>
                </a:extLst>
              </a:tr>
              <a:tr h="250526">
                <a:tc>
                  <a:txBody>
                    <a:bodyPr/>
                    <a:lstStyle/>
                    <a:p>
                      <a:pPr algn="l" fontAlgn="b"/>
                      <a:endParaRPr lang="nl-NL" sz="1600" b="1" i="0" u="none" strike="noStrike">
                        <a:solidFill>
                          <a:srgbClr val="000000"/>
                        </a:solidFill>
                        <a:effectLst/>
                        <a:latin typeface="Calibri" panose="020F0502020204030204" pitchFamily="34" charset="0"/>
                      </a:endParaRPr>
                    </a:p>
                  </a:txBody>
                  <a:tcPr marL="4763" marR="4763" marT="4763" marB="0" anchor="b">
                    <a:lnL>
                      <a:noFill/>
                    </a:lnL>
                    <a:lnR>
                      <a:noFill/>
                    </a:lnR>
                    <a:lnT>
                      <a:noFill/>
                    </a:lnT>
                    <a:lnB>
                      <a:noFill/>
                    </a:lnB>
                  </a:tcPr>
                </a:tc>
                <a:tc>
                  <a:txBody>
                    <a:bodyPr/>
                    <a:lstStyle/>
                    <a:p>
                      <a:pPr algn="l" fontAlgn="b"/>
                      <a:endParaRPr lang="nl-NL" sz="1600" b="1" i="0" u="none" strike="noStrike">
                        <a:solidFill>
                          <a:srgbClr val="000000"/>
                        </a:solidFill>
                        <a:effectLst/>
                        <a:latin typeface="Calibri" panose="020F0502020204030204" pitchFamily="34" charset="0"/>
                      </a:endParaRPr>
                    </a:p>
                  </a:txBody>
                  <a:tcPr marL="4763" marR="4763" marT="4763" marB="0" anchor="b">
                    <a:lnL>
                      <a:noFill/>
                    </a:lnL>
                    <a:lnR>
                      <a:noFill/>
                    </a:lnR>
                    <a:lnT>
                      <a:noFill/>
                    </a:lnT>
                    <a:lnB>
                      <a:noFill/>
                    </a:lnB>
                  </a:tcPr>
                </a:tc>
                <a:tc>
                  <a:txBody>
                    <a:bodyPr/>
                    <a:lstStyle/>
                    <a:p>
                      <a:pPr algn="l" fontAlgn="b"/>
                      <a:endParaRPr lang="nl-NL" sz="1600" b="0" i="0" u="none" strike="noStrike">
                        <a:solidFill>
                          <a:srgbClr val="000000"/>
                        </a:solidFill>
                        <a:effectLst/>
                        <a:latin typeface="Calibri" panose="020F0502020204030204" pitchFamily="34" charset="0"/>
                      </a:endParaRPr>
                    </a:p>
                  </a:txBody>
                  <a:tcPr marL="4763" marR="4763" marT="4763" marB="0" anchor="b">
                    <a:lnL>
                      <a:noFill/>
                    </a:lnL>
                    <a:lnR>
                      <a:noFill/>
                    </a:lnR>
                    <a:lnT>
                      <a:noFill/>
                    </a:lnT>
                    <a:lnB>
                      <a:noFill/>
                    </a:lnB>
                  </a:tcPr>
                </a:tc>
                <a:tc>
                  <a:txBody>
                    <a:bodyPr/>
                    <a:lstStyle/>
                    <a:p>
                      <a:pPr algn="l" fontAlgn="b"/>
                      <a:r>
                        <a:rPr lang="nl-NL" sz="1600" b="0" i="0" u="none" strike="noStrike">
                          <a:solidFill>
                            <a:srgbClr val="000000"/>
                          </a:solidFill>
                          <a:effectLst/>
                          <a:latin typeface="Calibri" panose="020F0502020204030204" pitchFamily="34" charset="0"/>
                        </a:rPr>
                        <a:t>(ThermoFisher)</a:t>
                      </a:r>
                    </a:p>
                  </a:txBody>
                  <a:tcPr marL="4763" marR="4763" marT="4763" marB="0" anchor="b">
                    <a:lnL>
                      <a:noFill/>
                    </a:lnL>
                    <a:lnR>
                      <a:noFill/>
                    </a:lnR>
                    <a:lnT>
                      <a:noFill/>
                    </a:lnT>
                    <a:lnB>
                      <a:noFill/>
                    </a:lnB>
                  </a:tcPr>
                </a:tc>
                <a:tc>
                  <a:txBody>
                    <a:bodyPr/>
                    <a:lstStyle/>
                    <a:p>
                      <a:pPr algn="l" fontAlgn="b"/>
                      <a:r>
                        <a:rPr lang="nl-NL" sz="1600" b="0" i="0" u="none" strike="noStrike">
                          <a:solidFill>
                            <a:srgbClr val="000000"/>
                          </a:solidFill>
                          <a:effectLst/>
                          <a:latin typeface="Calibri" panose="020F0502020204030204" pitchFamily="34" charset="0"/>
                        </a:rPr>
                        <a:t>\- Compact aware NW design</a:t>
                      </a:r>
                    </a:p>
                  </a:txBody>
                  <a:tcPr marL="4763" marR="4763" marT="4763" marB="0" anchor="b">
                    <a:lnL>
                      <a:noFill/>
                    </a:lnL>
                    <a:lnR>
                      <a:noFill/>
                    </a:lnR>
                    <a:lnT>
                      <a:noFill/>
                    </a:lnT>
                    <a:lnB>
                      <a:noFill/>
                    </a:lnB>
                  </a:tcPr>
                </a:tc>
                <a:extLst>
                  <a:ext uri="{0D108BD9-81ED-4DB2-BD59-A6C34878D82A}">
                    <a16:rowId xmlns:a16="http://schemas.microsoft.com/office/drawing/2014/main" val="162627628"/>
                  </a:ext>
                </a:extLst>
              </a:tr>
              <a:tr h="250526">
                <a:tc>
                  <a:txBody>
                    <a:bodyPr/>
                    <a:lstStyle/>
                    <a:p>
                      <a:pPr algn="l" fontAlgn="b"/>
                      <a:r>
                        <a:rPr lang="nl-NL" sz="1600" b="1" i="0" u="none" strike="noStrike">
                          <a:solidFill>
                            <a:srgbClr val="000000"/>
                          </a:solidFill>
                          <a:effectLst/>
                          <a:latin typeface="Calibri" panose="020F0502020204030204" pitchFamily="34" charset="0"/>
                        </a:rPr>
                        <a:t>5</a:t>
                      </a:r>
                    </a:p>
                  </a:txBody>
                  <a:tcPr marL="4763" marR="4763" marT="4763" marB="0" anchor="b">
                    <a:lnL>
                      <a:noFill/>
                    </a:lnL>
                    <a:lnR>
                      <a:noFill/>
                    </a:lnR>
                    <a:lnT>
                      <a:noFill/>
                    </a:lnT>
                    <a:lnB>
                      <a:noFill/>
                    </a:lnB>
                  </a:tcPr>
                </a:tc>
                <a:tc>
                  <a:txBody>
                    <a:bodyPr/>
                    <a:lstStyle/>
                    <a:p>
                      <a:pPr algn="l" fontAlgn="b"/>
                      <a:r>
                        <a:rPr lang="nl-NL" sz="1600" b="1" i="0" u="none" strike="noStrike">
                          <a:solidFill>
                            <a:srgbClr val="000000"/>
                          </a:solidFill>
                          <a:effectLst/>
                          <a:latin typeface="Calibri" panose="020F0502020204030204" pitchFamily="34" charset="0"/>
                        </a:rPr>
                        <a:t>Feb 23</a:t>
                      </a:r>
                    </a:p>
                  </a:txBody>
                  <a:tcPr marL="4763" marR="4763" marT="4763" marB="0" anchor="b">
                    <a:lnL>
                      <a:noFill/>
                    </a:lnL>
                    <a:lnR>
                      <a:noFill/>
                    </a:lnR>
                    <a:lnT>
                      <a:noFill/>
                    </a:lnT>
                    <a:lnB>
                      <a:noFill/>
                    </a:lnB>
                  </a:tcPr>
                </a:tc>
                <a:tc>
                  <a:txBody>
                    <a:bodyPr/>
                    <a:lstStyle/>
                    <a:p>
                      <a:pPr algn="l" fontAlgn="b"/>
                      <a:r>
                        <a:rPr lang="nl-NL" sz="1600" b="0" i="0" u="none" strike="noStrike">
                          <a:solidFill>
                            <a:srgbClr val="000000"/>
                          </a:solidFill>
                          <a:effectLst/>
                          <a:latin typeface="Calibri" panose="020F0502020204030204" pitchFamily="34" charset="0"/>
                        </a:rPr>
                        <a:t>Tuesday</a:t>
                      </a:r>
                    </a:p>
                  </a:txBody>
                  <a:tcPr marL="4763" marR="4763" marT="4763" marB="0" anchor="b">
                    <a:lnL>
                      <a:noFill/>
                    </a:lnL>
                    <a:lnR>
                      <a:noFill/>
                    </a:lnR>
                    <a:lnT>
                      <a:noFill/>
                    </a:lnT>
                    <a:lnB>
                      <a:noFill/>
                    </a:lnB>
                  </a:tcPr>
                </a:tc>
                <a:tc>
                  <a:txBody>
                    <a:bodyPr/>
                    <a:lstStyle/>
                    <a:p>
                      <a:pPr algn="l" fontAlgn="b"/>
                      <a:r>
                        <a:rPr lang="nl-NL" sz="1600" b="0" i="0" u="none" strike="noStrike">
                          <a:solidFill>
                            <a:srgbClr val="000000"/>
                          </a:solidFill>
                          <a:effectLst/>
                          <a:latin typeface="Calibri" panose="020F0502020204030204" pitchFamily="34" charset="0"/>
                        </a:rPr>
                        <a:t>Floran de Putter</a:t>
                      </a:r>
                    </a:p>
                  </a:txBody>
                  <a:tcPr marL="4763" marR="4763" marT="4763" marB="0" anchor="b">
                    <a:lnL>
                      <a:noFill/>
                    </a:lnL>
                    <a:lnR>
                      <a:noFill/>
                    </a:lnR>
                    <a:lnT>
                      <a:noFill/>
                    </a:lnT>
                    <a:lnB>
                      <a:noFill/>
                    </a:lnB>
                  </a:tcPr>
                </a:tc>
                <a:tc>
                  <a:txBody>
                    <a:bodyPr/>
                    <a:lstStyle/>
                    <a:p>
                      <a:pPr algn="l" fontAlgn="b"/>
                      <a:r>
                        <a:rPr lang="en-US" sz="1600" b="0" i="0" u="none" strike="noStrike">
                          <a:solidFill>
                            <a:srgbClr val="000000"/>
                          </a:solidFill>
                          <a:effectLst/>
                          <a:latin typeface="Calibri" panose="020F0502020204030204" pitchFamily="34" charset="0"/>
                        </a:rPr>
                        <a:t>Optimizations 2: Making the calculations and storage cheaper</a:t>
                      </a:r>
                    </a:p>
                  </a:txBody>
                  <a:tcPr marL="4763" marR="4763" marT="4763" marB="0" anchor="b">
                    <a:lnL>
                      <a:noFill/>
                    </a:lnL>
                    <a:lnR>
                      <a:noFill/>
                    </a:lnR>
                    <a:lnT>
                      <a:noFill/>
                    </a:lnT>
                    <a:lnB>
                      <a:noFill/>
                    </a:lnB>
                  </a:tcPr>
                </a:tc>
                <a:extLst>
                  <a:ext uri="{0D108BD9-81ED-4DB2-BD59-A6C34878D82A}">
                    <a16:rowId xmlns:a16="http://schemas.microsoft.com/office/drawing/2014/main" val="836776642"/>
                  </a:ext>
                </a:extLst>
              </a:tr>
              <a:tr h="250526">
                <a:tc>
                  <a:txBody>
                    <a:bodyPr/>
                    <a:lstStyle/>
                    <a:p>
                      <a:pPr algn="l" fontAlgn="b"/>
                      <a:endParaRPr lang="nl-NL" sz="1600" b="1" i="0" u="none" strike="noStrike">
                        <a:solidFill>
                          <a:srgbClr val="000000"/>
                        </a:solidFill>
                        <a:effectLst/>
                        <a:latin typeface="Calibri" panose="020F0502020204030204" pitchFamily="34" charset="0"/>
                      </a:endParaRPr>
                    </a:p>
                  </a:txBody>
                  <a:tcPr marL="4763" marR="4763" marT="4763" marB="0" anchor="b">
                    <a:lnL>
                      <a:noFill/>
                    </a:lnL>
                    <a:lnR>
                      <a:noFill/>
                    </a:lnR>
                    <a:lnT>
                      <a:noFill/>
                    </a:lnT>
                    <a:lnB>
                      <a:noFill/>
                    </a:lnB>
                  </a:tcPr>
                </a:tc>
                <a:tc>
                  <a:txBody>
                    <a:bodyPr/>
                    <a:lstStyle/>
                    <a:p>
                      <a:pPr algn="l" fontAlgn="b"/>
                      <a:endParaRPr lang="nl-NL" sz="1600" b="1" i="0" u="none" strike="noStrike">
                        <a:solidFill>
                          <a:srgbClr val="000000"/>
                        </a:solidFill>
                        <a:effectLst/>
                        <a:latin typeface="Calibri" panose="020F0502020204030204" pitchFamily="34" charset="0"/>
                      </a:endParaRPr>
                    </a:p>
                  </a:txBody>
                  <a:tcPr marL="4763" marR="4763" marT="4763" marB="0" anchor="b">
                    <a:lnL>
                      <a:noFill/>
                    </a:lnL>
                    <a:lnR>
                      <a:noFill/>
                    </a:lnR>
                    <a:lnT>
                      <a:noFill/>
                    </a:lnT>
                    <a:lnB>
                      <a:noFill/>
                    </a:lnB>
                  </a:tcPr>
                </a:tc>
                <a:tc>
                  <a:txBody>
                    <a:bodyPr/>
                    <a:lstStyle/>
                    <a:p>
                      <a:pPr algn="l" fontAlgn="b"/>
                      <a:endParaRPr lang="nl-NL" sz="1600" b="0" i="0" u="none" strike="noStrike">
                        <a:solidFill>
                          <a:srgbClr val="000000"/>
                        </a:solidFill>
                        <a:effectLst/>
                        <a:latin typeface="Calibri" panose="020F0502020204030204" pitchFamily="34" charset="0"/>
                      </a:endParaRPr>
                    </a:p>
                  </a:txBody>
                  <a:tcPr marL="4763" marR="4763" marT="4763" marB="0" anchor="b">
                    <a:lnL>
                      <a:noFill/>
                    </a:lnL>
                    <a:lnR>
                      <a:noFill/>
                    </a:lnR>
                    <a:lnT>
                      <a:noFill/>
                    </a:lnT>
                    <a:lnB>
                      <a:noFill/>
                    </a:lnB>
                  </a:tcPr>
                </a:tc>
                <a:tc>
                  <a:txBody>
                    <a:bodyPr/>
                    <a:lstStyle/>
                    <a:p>
                      <a:pPr algn="l" fontAlgn="b"/>
                      <a:endParaRPr lang="nl-NL" sz="1600" b="0" i="0" u="none" strike="noStrike">
                        <a:solidFill>
                          <a:srgbClr val="000000"/>
                        </a:solidFill>
                        <a:effectLst/>
                        <a:latin typeface="Calibri" panose="020F0502020204030204" pitchFamily="34" charset="0"/>
                      </a:endParaRPr>
                    </a:p>
                  </a:txBody>
                  <a:tcPr marL="4763" marR="4763" marT="4763" marB="0" anchor="b">
                    <a:lnL>
                      <a:noFill/>
                    </a:lnL>
                    <a:lnR>
                      <a:noFill/>
                    </a:lnR>
                    <a:lnT>
                      <a:noFill/>
                    </a:lnT>
                    <a:lnB>
                      <a:noFill/>
                    </a:lnB>
                  </a:tcPr>
                </a:tc>
                <a:tc>
                  <a:txBody>
                    <a:bodyPr/>
                    <a:lstStyle/>
                    <a:p>
                      <a:pPr algn="l" fontAlgn="b"/>
                      <a:r>
                        <a:rPr lang="nl-NL" sz="1600" b="0" i="0" u="none" strike="noStrike">
                          <a:solidFill>
                            <a:srgbClr val="000000"/>
                          </a:solidFill>
                          <a:effectLst/>
                          <a:latin typeface="Calibri" panose="020F0502020204030204" pitchFamily="34" charset="0"/>
                        </a:rPr>
                        <a:t>\- ANN Quantization</a:t>
                      </a:r>
                    </a:p>
                  </a:txBody>
                  <a:tcPr marL="4763" marR="4763" marT="4763" marB="0" anchor="b">
                    <a:lnL>
                      <a:noFill/>
                    </a:lnL>
                    <a:lnR>
                      <a:noFill/>
                    </a:lnR>
                    <a:lnT>
                      <a:noFill/>
                    </a:lnT>
                    <a:lnB>
                      <a:noFill/>
                    </a:lnB>
                  </a:tcPr>
                </a:tc>
                <a:extLst>
                  <a:ext uri="{0D108BD9-81ED-4DB2-BD59-A6C34878D82A}">
                    <a16:rowId xmlns:a16="http://schemas.microsoft.com/office/drawing/2014/main" val="997114866"/>
                  </a:ext>
                </a:extLst>
              </a:tr>
              <a:tr h="250526">
                <a:tc>
                  <a:txBody>
                    <a:bodyPr/>
                    <a:lstStyle/>
                    <a:p>
                      <a:pPr algn="l" fontAlgn="b"/>
                      <a:endParaRPr lang="nl-NL" sz="1600" b="1" i="0" u="none" strike="noStrike">
                        <a:solidFill>
                          <a:srgbClr val="000000"/>
                        </a:solidFill>
                        <a:effectLst/>
                        <a:latin typeface="Calibri" panose="020F0502020204030204" pitchFamily="34" charset="0"/>
                      </a:endParaRPr>
                    </a:p>
                  </a:txBody>
                  <a:tcPr marL="4763" marR="4763" marT="4763" marB="0" anchor="b">
                    <a:lnL>
                      <a:noFill/>
                    </a:lnL>
                    <a:lnR>
                      <a:noFill/>
                    </a:lnR>
                    <a:lnT>
                      <a:noFill/>
                    </a:lnT>
                    <a:lnB>
                      <a:noFill/>
                    </a:lnB>
                  </a:tcPr>
                </a:tc>
                <a:tc>
                  <a:txBody>
                    <a:bodyPr/>
                    <a:lstStyle/>
                    <a:p>
                      <a:pPr algn="l" fontAlgn="b"/>
                      <a:endParaRPr lang="nl-NL" sz="1600" b="1" i="0" u="none" strike="noStrike">
                        <a:solidFill>
                          <a:srgbClr val="000000"/>
                        </a:solidFill>
                        <a:effectLst/>
                        <a:latin typeface="Calibri" panose="020F0502020204030204" pitchFamily="34" charset="0"/>
                      </a:endParaRPr>
                    </a:p>
                  </a:txBody>
                  <a:tcPr marL="4763" marR="4763" marT="4763" marB="0" anchor="b">
                    <a:lnL>
                      <a:noFill/>
                    </a:lnL>
                    <a:lnR>
                      <a:noFill/>
                    </a:lnR>
                    <a:lnT>
                      <a:noFill/>
                    </a:lnT>
                    <a:lnB>
                      <a:noFill/>
                    </a:lnB>
                  </a:tcPr>
                </a:tc>
                <a:tc>
                  <a:txBody>
                    <a:bodyPr/>
                    <a:lstStyle/>
                    <a:p>
                      <a:pPr algn="l" fontAlgn="b"/>
                      <a:endParaRPr lang="nl-NL" sz="1600" b="0" i="0" u="none" strike="noStrike">
                        <a:solidFill>
                          <a:srgbClr val="000000"/>
                        </a:solidFill>
                        <a:effectLst/>
                        <a:latin typeface="Calibri" panose="020F0502020204030204" pitchFamily="34" charset="0"/>
                      </a:endParaRPr>
                    </a:p>
                  </a:txBody>
                  <a:tcPr marL="4763" marR="4763" marT="4763" marB="0" anchor="b">
                    <a:lnL>
                      <a:noFill/>
                    </a:lnL>
                    <a:lnR>
                      <a:noFill/>
                    </a:lnR>
                    <a:lnT>
                      <a:noFill/>
                    </a:lnT>
                    <a:lnB>
                      <a:noFill/>
                    </a:lnB>
                  </a:tcPr>
                </a:tc>
                <a:tc>
                  <a:txBody>
                    <a:bodyPr/>
                    <a:lstStyle/>
                    <a:p>
                      <a:pPr algn="l" fontAlgn="b"/>
                      <a:r>
                        <a:rPr lang="nl-NL" sz="1600" b="0" i="0" u="none" strike="noStrike">
                          <a:solidFill>
                            <a:srgbClr val="000000"/>
                          </a:solidFill>
                          <a:effectLst/>
                          <a:latin typeface="Calibri" panose="020F0502020204030204" pitchFamily="34" charset="0"/>
                        </a:rPr>
                        <a:t>Ali Banagozar</a:t>
                      </a:r>
                    </a:p>
                  </a:txBody>
                  <a:tcPr marL="4763" marR="4763" marT="4763" marB="0" anchor="b">
                    <a:lnL>
                      <a:noFill/>
                    </a:lnL>
                    <a:lnR>
                      <a:noFill/>
                    </a:lnR>
                    <a:lnT>
                      <a:noFill/>
                    </a:lnT>
                    <a:lnB>
                      <a:noFill/>
                    </a:lnB>
                  </a:tcPr>
                </a:tc>
                <a:tc>
                  <a:txBody>
                    <a:bodyPr/>
                    <a:lstStyle/>
                    <a:p>
                      <a:pPr algn="l" fontAlgn="b"/>
                      <a:r>
                        <a:rPr lang="en-US" sz="1600" b="1" i="0" u="none" strike="noStrike">
                          <a:solidFill>
                            <a:srgbClr val="00B050"/>
                          </a:solidFill>
                          <a:effectLst/>
                          <a:latin typeface="Calibri" panose="020F0502020204030204" pitchFamily="34" charset="0"/>
                        </a:rPr>
                        <a:t>Lab 2 Introduction: GPU mapping; deadline Mar 14</a:t>
                      </a:r>
                    </a:p>
                  </a:txBody>
                  <a:tcPr marL="4763" marR="4763" marT="4763" marB="0" anchor="b">
                    <a:lnL>
                      <a:noFill/>
                    </a:lnL>
                    <a:lnR>
                      <a:noFill/>
                    </a:lnR>
                    <a:lnT>
                      <a:noFill/>
                    </a:lnT>
                    <a:lnB>
                      <a:noFill/>
                    </a:lnB>
                  </a:tcPr>
                </a:tc>
                <a:extLst>
                  <a:ext uri="{0D108BD9-81ED-4DB2-BD59-A6C34878D82A}">
                    <a16:rowId xmlns:a16="http://schemas.microsoft.com/office/drawing/2014/main" val="3820379500"/>
                  </a:ext>
                </a:extLst>
              </a:tr>
              <a:tr h="238660">
                <a:tc>
                  <a:txBody>
                    <a:bodyPr/>
                    <a:lstStyle/>
                    <a:p>
                      <a:pPr algn="l" fontAlgn="b"/>
                      <a:r>
                        <a:rPr lang="nl-NL" sz="1600" b="0" i="0" u="none" strike="noStrike">
                          <a:solidFill>
                            <a:srgbClr val="000000"/>
                          </a:solidFill>
                          <a:effectLst/>
                          <a:latin typeface="Calibri" panose="020F0502020204030204" pitchFamily="34" charset="0"/>
                        </a:rPr>
                        <a:t> </a:t>
                      </a:r>
                    </a:p>
                  </a:txBody>
                  <a:tcPr marL="4763" marR="4763" marT="4763" marB="0" anchor="b">
                    <a:lnL>
                      <a:noFill/>
                    </a:lnL>
                    <a:lnR>
                      <a:noFill/>
                    </a:lnR>
                    <a:lnT>
                      <a:noFill/>
                    </a:lnT>
                    <a:lnB>
                      <a:noFill/>
                    </a:lnB>
                    <a:solidFill>
                      <a:srgbClr val="FDE9D9"/>
                    </a:solidFill>
                  </a:tcPr>
                </a:tc>
                <a:tc>
                  <a:txBody>
                    <a:bodyPr/>
                    <a:lstStyle/>
                    <a:p>
                      <a:pPr algn="l" fontAlgn="b"/>
                      <a:r>
                        <a:rPr lang="nl-NL" sz="1600" b="1" i="0" u="none" strike="noStrike">
                          <a:solidFill>
                            <a:srgbClr val="000000"/>
                          </a:solidFill>
                          <a:effectLst/>
                          <a:latin typeface="Calibri" panose="020F0502020204030204" pitchFamily="34" charset="0"/>
                        </a:rPr>
                        <a:t> </a:t>
                      </a:r>
                    </a:p>
                  </a:txBody>
                  <a:tcPr marL="4763" marR="4763" marT="4763" marB="0" anchor="b">
                    <a:lnL>
                      <a:noFill/>
                    </a:lnL>
                    <a:lnR>
                      <a:noFill/>
                    </a:lnR>
                    <a:lnT>
                      <a:noFill/>
                    </a:lnT>
                    <a:lnB>
                      <a:noFill/>
                    </a:lnB>
                    <a:solidFill>
                      <a:srgbClr val="FDE9D9"/>
                    </a:solidFill>
                  </a:tcPr>
                </a:tc>
                <a:tc>
                  <a:txBody>
                    <a:bodyPr/>
                    <a:lstStyle/>
                    <a:p>
                      <a:pPr algn="l" fontAlgn="b"/>
                      <a:r>
                        <a:rPr lang="nl-NL" sz="1600" b="0" i="0" u="none" strike="noStrike">
                          <a:solidFill>
                            <a:srgbClr val="000000"/>
                          </a:solidFill>
                          <a:effectLst/>
                          <a:latin typeface="Calibri" panose="020F0502020204030204" pitchFamily="34" charset="0"/>
                        </a:rPr>
                        <a:t> </a:t>
                      </a:r>
                    </a:p>
                  </a:txBody>
                  <a:tcPr marL="4763" marR="4763" marT="4763" marB="0" anchor="b">
                    <a:lnL>
                      <a:noFill/>
                    </a:lnL>
                    <a:lnR>
                      <a:noFill/>
                    </a:lnR>
                    <a:lnT>
                      <a:noFill/>
                    </a:lnT>
                    <a:lnB>
                      <a:noFill/>
                    </a:lnB>
                    <a:solidFill>
                      <a:srgbClr val="FDE9D9"/>
                    </a:solidFill>
                  </a:tcPr>
                </a:tc>
                <a:tc>
                  <a:txBody>
                    <a:bodyPr/>
                    <a:lstStyle/>
                    <a:p>
                      <a:pPr algn="l" fontAlgn="b"/>
                      <a:r>
                        <a:rPr lang="nl-NL" sz="1600" b="0" i="0" u="none" strike="noStrike">
                          <a:solidFill>
                            <a:srgbClr val="000000"/>
                          </a:solidFill>
                          <a:effectLst/>
                          <a:latin typeface="Calibri" panose="020F0502020204030204" pitchFamily="34" charset="0"/>
                        </a:rPr>
                        <a:t> </a:t>
                      </a:r>
                    </a:p>
                  </a:txBody>
                  <a:tcPr marL="4763" marR="4763" marT="4763" marB="0" anchor="b">
                    <a:lnL>
                      <a:noFill/>
                    </a:lnL>
                    <a:lnR>
                      <a:noFill/>
                    </a:lnR>
                    <a:lnT>
                      <a:noFill/>
                    </a:lnT>
                    <a:lnB>
                      <a:noFill/>
                    </a:lnB>
                    <a:solidFill>
                      <a:srgbClr val="FDE9D9"/>
                    </a:solidFill>
                  </a:tcPr>
                </a:tc>
                <a:tc>
                  <a:txBody>
                    <a:bodyPr/>
                    <a:lstStyle/>
                    <a:p>
                      <a:pPr algn="l" fontAlgn="b"/>
                      <a:r>
                        <a:rPr lang="nl-NL" sz="1600" b="0" i="0" u="none" strike="noStrike">
                          <a:solidFill>
                            <a:srgbClr val="000000"/>
                          </a:solidFill>
                          <a:effectLst/>
                          <a:latin typeface="Calibri" panose="020F0502020204030204" pitchFamily="34" charset="0"/>
                        </a:rPr>
                        <a:t> </a:t>
                      </a:r>
                    </a:p>
                  </a:txBody>
                  <a:tcPr marL="4763" marR="4763" marT="4763" marB="0" anchor="b">
                    <a:lnL>
                      <a:noFill/>
                    </a:lnL>
                    <a:lnR>
                      <a:noFill/>
                    </a:lnR>
                    <a:lnT>
                      <a:noFill/>
                    </a:lnT>
                    <a:lnB>
                      <a:noFill/>
                    </a:lnB>
                    <a:solidFill>
                      <a:srgbClr val="FDE9D9"/>
                    </a:solidFill>
                  </a:tcPr>
                </a:tc>
                <a:extLst>
                  <a:ext uri="{0D108BD9-81ED-4DB2-BD59-A6C34878D82A}">
                    <a16:rowId xmlns:a16="http://schemas.microsoft.com/office/drawing/2014/main" val="1139784525"/>
                  </a:ext>
                </a:extLst>
              </a:tr>
              <a:tr h="250526">
                <a:tc>
                  <a:txBody>
                    <a:bodyPr/>
                    <a:lstStyle/>
                    <a:p>
                      <a:pPr algn="l" fontAlgn="b"/>
                      <a:r>
                        <a:rPr lang="nl-NL" sz="1600" b="1" i="0" u="none" strike="noStrike">
                          <a:solidFill>
                            <a:srgbClr val="000000"/>
                          </a:solidFill>
                          <a:effectLst/>
                          <a:latin typeface="Calibri" panose="020F0502020204030204" pitchFamily="34" charset="0"/>
                        </a:rPr>
                        <a:t>6</a:t>
                      </a:r>
                    </a:p>
                  </a:txBody>
                  <a:tcPr marL="4763" marR="4763" marT="4763" marB="0" anchor="b">
                    <a:lnL>
                      <a:noFill/>
                    </a:lnL>
                    <a:lnR>
                      <a:noFill/>
                    </a:lnR>
                    <a:lnT>
                      <a:noFill/>
                    </a:lnT>
                    <a:lnB>
                      <a:noFill/>
                    </a:lnB>
                    <a:solidFill>
                      <a:srgbClr val="FFFFFF"/>
                    </a:solidFill>
                  </a:tcPr>
                </a:tc>
                <a:tc>
                  <a:txBody>
                    <a:bodyPr/>
                    <a:lstStyle/>
                    <a:p>
                      <a:pPr algn="l" fontAlgn="b"/>
                      <a:r>
                        <a:rPr lang="nl-NL" sz="1600" b="1" i="0" u="none" strike="noStrike">
                          <a:solidFill>
                            <a:srgbClr val="000000"/>
                          </a:solidFill>
                          <a:effectLst/>
                          <a:latin typeface="Calibri" panose="020F0502020204030204" pitchFamily="34" charset="0"/>
                        </a:rPr>
                        <a:t>Feb 26</a:t>
                      </a:r>
                    </a:p>
                  </a:txBody>
                  <a:tcPr marL="4763" marR="4763" marT="4763" marB="0" anchor="b">
                    <a:lnL>
                      <a:noFill/>
                    </a:lnL>
                    <a:lnR>
                      <a:noFill/>
                    </a:lnR>
                    <a:lnT>
                      <a:noFill/>
                    </a:lnT>
                    <a:lnB>
                      <a:noFill/>
                    </a:lnB>
                    <a:solidFill>
                      <a:srgbClr val="FFFFFF"/>
                    </a:solidFill>
                  </a:tcPr>
                </a:tc>
                <a:tc>
                  <a:txBody>
                    <a:bodyPr/>
                    <a:lstStyle/>
                    <a:p>
                      <a:pPr algn="l" fontAlgn="b"/>
                      <a:r>
                        <a:rPr lang="nl-NL" sz="1600" b="0" i="0" u="none" strike="noStrike">
                          <a:solidFill>
                            <a:srgbClr val="000000"/>
                          </a:solidFill>
                          <a:effectLst/>
                          <a:latin typeface="Calibri" panose="020F0502020204030204" pitchFamily="34" charset="0"/>
                        </a:rPr>
                        <a:t>Friday</a:t>
                      </a:r>
                    </a:p>
                  </a:txBody>
                  <a:tcPr marL="4763" marR="4763" marT="4763" marB="0" anchor="b">
                    <a:lnL>
                      <a:noFill/>
                    </a:lnL>
                    <a:lnR>
                      <a:noFill/>
                    </a:lnR>
                    <a:lnT>
                      <a:noFill/>
                    </a:lnT>
                    <a:lnB>
                      <a:noFill/>
                    </a:lnB>
                    <a:solidFill>
                      <a:srgbClr val="FFFFFF"/>
                    </a:solidFill>
                  </a:tcPr>
                </a:tc>
                <a:tc>
                  <a:txBody>
                    <a:bodyPr/>
                    <a:lstStyle/>
                    <a:p>
                      <a:pPr algn="l" fontAlgn="b"/>
                      <a:r>
                        <a:rPr lang="nl-NL" sz="1600" b="0" i="0" u="none" strike="noStrike">
                          <a:solidFill>
                            <a:srgbClr val="000000"/>
                          </a:solidFill>
                          <a:effectLst/>
                          <a:latin typeface="Calibri" panose="020F0502020204030204" pitchFamily="34" charset="0"/>
                        </a:rPr>
                        <a:t>Henk Corporaal</a:t>
                      </a:r>
                    </a:p>
                  </a:txBody>
                  <a:tcPr marL="4763" marR="4763" marT="4763" marB="0" anchor="b">
                    <a:lnL>
                      <a:noFill/>
                    </a:lnL>
                    <a:lnR>
                      <a:noFill/>
                    </a:lnR>
                    <a:lnT>
                      <a:noFill/>
                    </a:lnT>
                    <a:lnB>
                      <a:noFill/>
                    </a:lnB>
                    <a:solidFill>
                      <a:srgbClr val="FFFFFF"/>
                    </a:solidFill>
                  </a:tcPr>
                </a:tc>
                <a:tc>
                  <a:txBody>
                    <a:bodyPr/>
                    <a:lstStyle/>
                    <a:p>
                      <a:pPr algn="l" fontAlgn="b"/>
                      <a:r>
                        <a:rPr lang="en-US" sz="1600" b="0" i="0" u="none" strike="noStrike">
                          <a:solidFill>
                            <a:srgbClr val="000000"/>
                          </a:solidFill>
                          <a:effectLst/>
                          <a:latin typeface="Calibri" panose="020F0502020204030204" pitchFamily="34" charset="0"/>
                        </a:rPr>
                        <a:t>Optimizations 3: Exploting data reuse by  scheduling and buffering</a:t>
                      </a:r>
                    </a:p>
                  </a:txBody>
                  <a:tcPr marL="4763" marR="4763" marT="4763" marB="0" anchor="b">
                    <a:lnL>
                      <a:noFill/>
                    </a:lnL>
                    <a:lnR>
                      <a:noFill/>
                    </a:lnR>
                    <a:lnT>
                      <a:noFill/>
                    </a:lnT>
                    <a:lnB>
                      <a:noFill/>
                    </a:lnB>
                    <a:solidFill>
                      <a:srgbClr val="FFFFFF"/>
                    </a:solidFill>
                  </a:tcPr>
                </a:tc>
                <a:extLst>
                  <a:ext uri="{0D108BD9-81ED-4DB2-BD59-A6C34878D82A}">
                    <a16:rowId xmlns:a16="http://schemas.microsoft.com/office/drawing/2014/main" val="770380281"/>
                  </a:ext>
                </a:extLst>
              </a:tr>
              <a:tr h="250526">
                <a:tc>
                  <a:txBody>
                    <a:bodyPr/>
                    <a:lstStyle/>
                    <a:p>
                      <a:pPr algn="l" fontAlgn="b"/>
                      <a:endParaRPr lang="nl-NL" sz="1600" b="1" i="0" u="none" strike="noStrike">
                        <a:solidFill>
                          <a:srgbClr val="000000"/>
                        </a:solidFill>
                        <a:effectLst/>
                        <a:latin typeface="Calibri" panose="020F0502020204030204" pitchFamily="34" charset="0"/>
                      </a:endParaRPr>
                    </a:p>
                  </a:txBody>
                  <a:tcPr marL="4763" marR="4763" marT="4763" marB="0" anchor="b">
                    <a:lnL>
                      <a:noFill/>
                    </a:lnL>
                    <a:lnR>
                      <a:noFill/>
                    </a:lnR>
                    <a:lnT>
                      <a:noFill/>
                    </a:lnT>
                    <a:lnB>
                      <a:noFill/>
                    </a:lnB>
                  </a:tcPr>
                </a:tc>
                <a:tc>
                  <a:txBody>
                    <a:bodyPr/>
                    <a:lstStyle/>
                    <a:p>
                      <a:pPr algn="l" fontAlgn="b"/>
                      <a:endParaRPr lang="nl-NL" sz="1600" b="1" i="0" u="none" strike="noStrike">
                        <a:solidFill>
                          <a:srgbClr val="000000"/>
                        </a:solidFill>
                        <a:effectLst/>
                        <a:latin typeface="Calibri" panose="020F0502020204030204" pitchFamily="34" charset="0"/>
                      </a:endParaRPr>
                    </a:p>
                  </a:txBody>
                  <a:tcPr marL="4763" marR="4763" marT="4763" marB="0" anchor="b">
                    <a:lnL>
                      <a:noFill/>
                    </a:lnL>
                    <a:lnR>
                      <a:noFill/>
                    </a:lnR>
                    <a:lnT>
                      <a:noFill/>
                    </a:lnT>
                    <a:lnB>
                      <a:noFill/>
                    </a:lnB>
                  </a:tcPr>
                </a:tc>
                <a:tc>
                  <a:txBody>
                    <a:bodyPr/>
                    <a:lstStyle/>
                    <a:p>
                      <a:pPr algn="l" fontAlgn="b"/>
                      <a:endParaRPr lang="nl-NL" sz="1600" b="0" i="0" u="none" strike="noStrike">
                        <a:solidFill>
                          <a:srgbClr val="000000"/>
                        </a:solidFill>
                        <a:effectLst/>
                        <a:latin typeface="Calibri" panose="020F0502020204030204" pitchFamily="34" charset="0"/>
                      </a:endParaRPr>
                    </a:p>
                  </a:txBody>
                  <a:tcPr marL="4763" marR="4763" marT="4763" marB="0" anchor="b">
                    <a:lnL>
                      <a:noFill/>
                    </a:lnL>
                    <a:lnR>
                      <a:noFill/>
                    </a:lnR>
                    <a:lnT>
                      <a:noFill/>
                    </a:lnT>
                    <a:lnB>
                      <a:noFill/>
                    </a:lnB>
                  </a:tcPr>
                </a:tc>
                <a:tc>
                  <a:txBody>
                    <a:bodyPr/>
                    <a:lstStyle/>
                    <a:p>
                      <a:pPr algn="l" fontAlgn="b"/>
                      <a:endParaRPr lang="nl-NL" sz="1600" b="0" i="0" u="none" strike="noStrike">
                        <a:solidFill>
                          <a:srgbClr val="000000"/>
                        </a:solidFill>
                        <a:effectLst/>
                        <a:latin typeface="Calibri" panose="020F0502020204030204" pitchFamily="34" charset="0"/>
                      </a:endParaRPr>
                    </a:p>
                  </a:txBody>
                  <a:tcPr marL="4763" marR="4763" marT="4763" marB="0" anchor="b">
                    <a:lnL>
                      <a:noFill/>
                    </a:lnL>
                    <a:lnR>
                      <a:noFill/>
                    </a:lnR>
                    <a:lnT>
                      <a:noFill/>
                    </a:lnT>
                    <a:lnB>
                      <a:noFill/>
                    </a:lnB>
                  </a:tcPr>
                </a:tc>
                <a:tc>
                  <a:txBody>
                    <a:bodyPr/>
                    <a:lstStyle/>
                    <a:p>
                      <a:pPr algn="l" fontAlgn="b"/>
                      <a:r>
                        <a:rPr lang="en-US" sz="1600" b="0" i="0" u="none" strike="noStrike">
                          <a:solidFill>
                            <a:srgbClr val="000000"/>
                          </a:solidFill>
                          <a:effectLst/>
                          <a:latin typeface="Calibri" panose="020F0502020204030204" pitchFamily="34" charset="0"/>
                        </a:rPr>
                        <a:t>\- Advanced loop transformations + Intro Halide</a:t>
                      </a:r>
                    </a:p>
                  </a:txBody>
                  <a:tcPr marL="4763" marR="4763" marT="4763" marB="0" anchor="b">
                    <a:lnL>
                      <a:noFill/>
                    </a:lnL>
                    <a:lnR>
                      <a:noFill/>
                    </a:lnR>
                    <a:lnT>
                      <a:noFill/>
                    </a:lnT>
                    <a:lnB>
                      <a:noFill/>
                    </a:lnB>
                  </a:tcPr>
                </a:tc>
                <a:extLst>
                  <a:ext uri="{0D108BD9-81ED-4DB2-BD59-A6C34878D82A}">
                    <a16:rowId xmlns:a16="http://schemas.microsoft.com/office/drawing/2014/main" val="2754061368"/>
                  </a:ext>
                </a:extLst>
              </a:tr>
              <a:tr h="250526">
                <a:tc>
                  <a:txBody>
                    <a:bodyPr/>
                    <a:lstStyle/>
                    <a:p>
                      <a:pPr algn="l" fontAlgn="b"/>
                      <a:r>
                        <a:rPr lang="nl-NL" sz="1600" b="0" i="0" u="none" strike="noStrike">
                          <a:solidFill>
                            <a:srgbClr val="000000"/>
                          </a:solidFill>
                          <a:effectLst/>
                          <a:latin typeface="Calibri" panose="020F0502020204030204" pitchFamily="34" charset="0"/>
                        </a:rPr>
                        <a:t> </a:t>
                      </a:r>
                    </a:p>
                  </a:txBody>
                  <a:tcPr marL="4763" marR="4763" marT="4763" marB="0" anchor="b">
                    <a:lnL>
                      <a:noFill/>
                    </a:lnL>
                    <a:lnR>
                      <a:noFill/>
                    </a:lnR>
                    <a:lnT>
                      <a:noFill/>
                    </a:lnT>
                    <a:lnB>
                      <a:noFill/>
                    </a:lnB>
                    <a:solidFill>
                      <a:srgbClr val="D8E4BC"/>
                    </a:solidFill>
                  </a:tcPr>
                </a:tc>
                <a:tc>
                  <a:txBody>
                    <a:bodyPr/>
                    <a:lstStyle/>
                    <a:p>
                      <a:pPr algn="l" fontAlgn="b"/>
                      <a:r>
                        <a:rPr lang="nl-NL" sz="1600" b="1" i="0" u="none" strike="noStrike">
                          <a:solidFill>
                            <a:srgbClr val="000000"/>
                          </a:solidFill>
                          <a:effectLst/>
                          <a:latin typeface="Calibri" panose="020F0502020204030204" pitchFamily="34" charset="0"/>
                        </a:rPr>
                        <a:t> </a:t>
                      </a:r>
                    </a:p>
                  </a:txBody>
                  <a:tcPr marL="4763" marR="4763" marT="4763" marB="0" anchor="b">
                    <a:lnL>
                      <a:noFill/>
                    </a:lnL>
                    <a:lnR>
                      <a:noFill/>
                    </a:lnR>
                    <a:lnT>
                      <a:noFill/>
                    </a:lnT>
                    <a:lnB>
                      <a:noFill/>
                    </a:lnB>
                    <a:solidFill>
                      <a:srgbClr val="D8E4BC"/>
                    </a:solidFill>
                  </a:tcPr>
                </a:tc>
                <a:tc>
                  <a:txBody>
                    <a:bodyPr/>
                    <a:lstStyle/>
                    <a:p>
                      <a:pPr algn="l" fontAlgn="b"/>
                      <a:r>
                        <a:rPr lang="nl-NL" sz="1600" b="0" i="0" u="none" strike="noStrike">
                          <a:solidFill>
                            <a:srgbClr val="000000"/>
                          </a:solidFill>
                          <a:effectLst/>
                          <a:latin typeface="Calibri" panose="020F0502020204030204" pitchFamily="34" charset="0"/>
                        </a:rPr>
                        <a:t> </a:t>
                      </a:r>
                    </a:p>
                  </a:txBody>
                  <a:tcPr marL="4763" marR="4763" marT="4763" marB="0" anchor="b">
                    <a:lnL>
                      <a:noFill/>
                    </a:lnL>
                    <a:lnR>
                      <a:noFill/>
                    </a:lnR>
                    <a:lnT>
                      <a:noFill/>
                    </a:lnT>
                    <a:lnB>
                      <a:noFill/>
                    </a:lnB>
                    <a:solidFill>
                      <a:srgbClr val="D8E4BC"/>
                    </a:solidFill>
                  </a:tcPr>
                </a:tc>
                <a:tc>
                  <a:txBody>
                    <a:bodyPr/>
                    <a:lstStyle/>
                    <a:p>
                      <a:pPr algn="l" fontAlgn="b"/>
                      <a:r>
                        <a:rPr lang="nl-NL" sz="1600" b="0" i="0" u="none" strike="noStrike">
                          <a:solidFill>
                            <a:srgbClr val="000000"/>
                          </a:solidFill>
                          <a:effectLst/>
                          <a:latin typeface="Calibri" panose="020F0502020204030204" pitchFamily="34" charset="0"/>
                        </a:rPr>
                        <a:t> </a:t>
                      </a:r>
                    </a:p>
                  </a:txBody>
                  <a:tcPr marL="4763" marR="4763" marT="4763" marB="0" anchor="b">
                    <a:lnL>
                      <a:noFill/>
                    </a:lnL>
                    <a:lnR>
                      <a:noFill/>
                    </a:lnR>
                    <a:lnT>
                      <a:noFill/>
                    </a:lnT>
                    <a:lnB>
                      <a:noFill/>
                    </a:lnB>
                    <a:solidFill>
                      <a:srgbClr val="D8E4BC"/>
                    </a:solidFill>
                  </a:tcPr>
                </a:tc>
                <a:tc>
                  <a:txBody>
                    <a:bodyPr/>
                    <a:lstStyle/>
                    <a:p>
                      <a:pPr algn="l" fontAlgn="b"/>
                      <a:r>
                        <a:rPr lang="nl-NL" sz="1600" b="0" i="0" u="none" strike="noStrike">
                          <a:solidFill>
                            <a:srgbClr val="000000"/>
                          </a:solidFill>
                          <a:effectLst/>
                          <a:latin typeface="Calibri" panose="020F0502020204030204" pitchFamily="34" charset="0"/>
                        </a:rPr>
                        <a:t> </a:t>
                      </a:r>
                    </a:p>
                  </a:txBody>
                  <a:tcPr marL="4763" marR="4763" marT="4763" marB="0" anchor="b">
                    <a:lnL>
                      <a:noFill/>
                    </a:lnL>
                    <a:lnR>
                      <a:noFill/>
                    </a:lnR>
                    <a:lnT>
                      <a:noFill/>
                    </a:lnT>
                    <a:lnB>
                      <a:noFill/>
                    </a:lnB>
                    <a:solidFill>
                      <a:srgbClr val="D8E4BC"/>
                    </a:solidFill>
                  </a:tcPr>
                </a:tc>
                <a:extLst>
                  <a:ext uri="{0D108BD9-81ED-4DB2-BD59-A6C34878D82A}">
                    <a16:rowId xmlns:a16="http://schemas.microsoft.com/office/drawing/2014/main" val="3011602290"/>
                  </a:ext>
                </a:extLst>
              </a:tr>
              <a:tr h="250526">
                <a:tc>
                  <a:txBody>
                    <a:bodyPr/>
                    <a:lstStyle/>
                    <a:p>
                      <a:pPr algn="l" fontAlgn="b"/>
                      <a:r>
                        <a:rPr lang="nl-NL" sz="1600" b="1" i="0" u="none" strike="noStrike">
                          <a:solidFill>
                            <a:srgbClr val="000000"/>
                          </a:solidFill>
                          <a:effectLst/>
                          <a:latin typeface="Calibri" panose="020F0502020204030204" pitchFamily="34" charset="0"/>
                        </a:rPr>
                        <a:t>7</a:t>
                      </a:r>
                    </a:p>
                  </a:txBody>
                  <a:tcPr marL="4763" marR="4763" marT="4763" marB="0" anchor="b">
                    <a:lnL>
                      <a:noFill/>
                    </a:lnL>
                    <a:lnR>
                      <a:noFill/>
                    </a:lnR>
                    <a:lnT>
                      <a:noFill/>
                    </a:lnT>
                    <a:lnB>
                      <a:noFill/>
                    </a:lnB>
                    <a:solidFill>
                      <a:srgbClr val="FFFFFF"/>
                    </a:solidFill>
                  </a:tcPr>
                </a:tc>
                <a:tc>
                  <a:txBody>
                    <a:bodyPr/>
                    <a:lstStyle/>
                    <a:p>
                      <a:pPr algn="l" fontAlgn="b"/>
                      <a:r>
                        <a:rPr lang="nl-NL" sz="1600" b="1" i="0" u="none" strike="noStrike">
                          <a:solidFill>
                            <a:srgbClr val="000000"/>
                          </a:solidFill>
                          <a:effectLst/>
                          <a:latin typeface="Calibri" panose="020F0502020204030204" pitchFamily="34" charset="0"/>
                        </a:rPr>
                        <a:t>Mar 2</a:t>
                      </a:r>
                    </a:p>
                  </a:txBody>
                  <a:tcPr marL="4763" marR="4763" marT="4763" marB="0" anchor="b">
                    <a:lnL>
                      <a:noFill/>
                    </a:lnL>
                    <a:lnR>
                      <a:noFill/>
                    </a:lnR>
                    <a:lnT>
                      <a:noFill/>
                    </a:lnT>
                    <a:lnB>
                      <a:noFill/>
                    </a:lnB>
                    <a:solidFill>
                      <a:srgbClr val="FFFFFF"/>
                    </a:solidFill>
                  </a:tcPr>
                </a:tc>
                <a:tc>
                  <a:txBody>
                    <a:bodyPr/>
                    <a:lstStyle/>
                    <a:p>
                      <a:pPr algn="l" fontAlgn="b"/>
                      <a:r>
                        <a:rPr lang="nl-NL" sz="1600" b="0" i="0" u="none" strike="noStrike">
                          <a:solidFill>
                            <a:srgbClr val="000000"/>
                          </a:solidFill>
                          <a:effectLst/>
                          <a:latin typeface="Calibri" panose="020F0502020204030204" pitchFamily="34" charset="0"/>
                        </a:rPr>
                        <a:t>Tuesday</a:t>
                      </a:r>
                    </a:p>
                  </a:txBody>
                  <a:tcPr marL="4763" marR="4763" marT="4763" marB="0" anchor="b">
                    <a:lnL>
                      <a:noFill/>
                    </a:lnL>
                    <a:lnR>
                      <a:noFill/>
                    </a:lnR>
                    <a:lnT>
                      <a:noFill/>
                    </a:lnT>
                    <a:lnB>
                      <a:noFill/>
                    </a:lnB>
                    <a:solidFill>
                      <a:srgbClr val="FFFFFF"/>
                    </a:solidFill>
                  </a:tcPr>
                </a:tc>
                <a:tc>
                  <a:txBody>
                    <a:bodyPr/>
                    <a:lstStyle/>
                    <a:p>
                      <a:pPr algn="l" fontAlgn="b"/>
                      <a:r>
                        <a:rPr lang="nl-NL" sz="1600" b="0" i="0" u="none" strike="noStrike">
                          <a:solidFill>
                            <a:srgbClr val="000000"/>
                          </a:solidFill>
                          <a:effectLst/>
                          <a:latin typeface="Calibri" panose="020F0502020204030204" pitchFamily="34" charset="0"/>
                        </a:rPr>
                        <a:t>Henk Corporaal</a:t>
                      </a:r>
                    </a:p>
                  </a:txBody>
                  <a:tcPr marL="4763" marR="4763" marT="4763" marB="0" anchor="b">
                    <a:lnL>
                      <a:noFill/>
                    </a:lnL>
                    <a:lnR>
                      <a:noFill/>
                    </a:lnR>
                    <a:lnT>
                      <a:noFill/>
                    </a:lnT>
                    <a:lnB>
                      <a:noFill/>
                    </a:lnB>
                    <a:solidFill>
                      <a:srgbClr val="FFFFFF"/>
                    </a:solidFill>
                  </a:tcPr>
                </a:tc>
                <a:tc>
                  <a:txBody>
                    <a:bodyPr/>
                    <a:lstStyle/>
                    <a:p>
                      <a:pPr algn="l" fontAlgn="b"/>
                      <a:r>
                        <a:rPr lang="en-US" sz="1600" b="0" i="0" u="none" strike="noStrike">
                          <a:solidFill>
                            <a:srgbClr val="000000"/>
                          </a:solidFill>
                          <a:effectLst/>
                          <a:latin typeface="Calibri" panose="020F0502020204030204" pitchFamily="34" charset="0"/>
                        </a:rPr>
                        <a:t>Optimizations 3, cont'd: Halide details</a:t>
                      </a:r>
                    </a:p>
                  </a:txBody>
                  <a:tcPr marL="4763" marR="4763" marT="4763" marB="0" anchor="b">
                    <a:lnL>
                      <a:noFill/>
                    </a:lnL>
                    <a:lnR>
                      <a:noFill/>
                    </a:lnR>
                    <a:lnT>
                      <a:noFill/>
                    </a:lnT>
                    <a:lnB>
                      <a:noFill/>
                    </a:lnB>
                    <a:solidFill>
                      <a:srgbClr val="FFFFFF"/>
                    </a:solidFill>
                  </a:tcPr>
                </a:tc>
                <a:extLst>
                  <a:ext uri="{0D108BD9-81ED-4DB2-BD59-A6C34878D82A}">
                    <a16:rowId xmlns:a16="http://schemas.microsoft.com/office/drawing/2014/main" val="2988618621"/>
                  </a:ext>
                </a:extLst>
              </a:tr>
              <a:tr h="250526">
                <a:tc>
                  <a:txBody>
                    <a:bodyPr/>
                    <a:lstStyle/>
                    <a:p>
                      <a:pPr algn="l" fontAlgn="b"/>
                      <a:endParaRPr lang="nl-NL" sz="1600" b="1" i="0" u="none" strike="noStrike">
                        <a:solidFill>
                          <a:srgbClr val="000000"/>
                        </a:solidFill>
                        <a:effectLst/>
                        <a:latin typeface="Calibri" panose="020F0502020204030204" pitchFamily="34" charset="0"/>
                      </a:endParaRPr>
                    </a:p>
                  </a:txBody>
                  <a:tcPr marL="4763" marR="4763" marT="4763" marB="0" anchor="b">
                    <a:lnL>
                      <a:noFill/>
                    </a:lnL>
                    <a:lnR>
                      <a:noFill/>
                    </a:lnR>
                    <a:lnT>
                      <a:noFill/>
                    </a:lnT>
                    <a:lnB>
                      <a:noFill/>
                    </a:lnB>
                  </a:tcPr>
                </a:tc>
                <a:tc>
                  <a:txBody>
                    <a:bodyPr/>
                    <a:lstStyle/>
                    <a:p>
                      <a:pPr algn="l" fontAlgn="b"/>
                      <a:endParaRPr lang="nl-NL" sz="1600" b="1" i="0" u="none" strike="noStrike">
                        <a:solidFill>
                          <a:srgbClr val="000000"/>
                        </a:solidFill>
                        <a:effectLst/>
                        <a:latin typeface="Calibri" panose="020F0502020204030204" pitchFamily="34" charset="0"/>
                      </a:endParaRPr>
                    </a:p>
                  </a:txBody>
                  <a:tcPr marL="4763" marR="4763" marT="4763" marB="0" anchor="b">
                    <a:lnL>
                      <a:noFill/>
                    </a:lnL>
                    <a:lnR>
                      <a:noFill/>
                    </a:lnR>
                    <a:lnT>
                      <a:noFill/>
                    </a:lnT>
                    <a:lnB>
                      <a:noFill/>
                    </a:lnB>
                  </a:tcPr>
                </a:tc>
                <a:tc>
                  <a:txBody>
                    <a:bodyPr/>
                    <a:lstStyle/>
                    <a:p>
                      <a:pPr algn="l" fontAlgn="b"/>
                      <a:endParaRPr lang="nl-NL" sz="1600" b="0" i="0" u="none" strike="noStrike">
                        <a:solidFill>
                          <a:srgbClr val="000000"/>
                        </a:solidFill>
                        <a:effectLst/>
                        <a:latin typeface="Calibri" panose="020F0502020204030204" pitchFamily="34" charset="0"/>
                      </a:endParaRPr>
                    </a:p>
                  </a:txBody>
                  <a:tcPr marL="4763" marR="4763" marT="4763" marB="0" anchor="b">
                    <a:lnL>
                      <a:noFill/>
                    </a:lnL>
                    <a:lnR>
                      <a:noFill/>
                    </a:lnR>
                    <a:lnT>
                      <a:noFill/>
                    </a:lnT>
                    <a:lnB>
                      <a:noFill/>
                    </a:lnB>
                  </a:tcPr>
                </a:tc>
                <a:tc>
                  <a:txBody>
                    <a:bodyPr/>
                    <a:lstStyle/>
                    <a:p>
                      <a:pPr algn="l" fontAlgn="b"/>
                      <a:endParaRPr lang="nl-NL" sz="1600" b="0" i="0" u="none" strike="noStrike">
                        <a:solidFill>
                          <a:srgbClr val="000000"/>
                        </a:solidFill>
                        <a:effectLst/>
                        <a:latin typeface="Calibri" panose="020F0502020204030204" pitchFamily="34" charset="0"/>
                      </a:endParaRPr>
                    </a:p>
                  </a:txBody>
                  <a:tcPr marL="4763" marR="4763" marT="4763" marB="0" anchor="b">
                    <a:lnL>
                      <a:noFill/>
                    </a:lnL>
                    <a:lnR>
                      <a:noFill/>
                    </a:lnR>
                    <a:lnT>
                      <a:noFill/>
                    </a:lnT>
                    <a:lnB>
                      <a:noFill/>
                    </a:lnB>
                  </a:tcPr>
                </a:tc>
                <a:tc>
                  <a:txBody>
                    <a:bodyPr/>
                    <a:lstStyle/>
                    <a:p>
                      <a:pPr algn="l" fontAlgn="b"/>
                      <a:r>
                        <a:rPr lang="en-US" sz="1600" b="0" i="0" u="none" strike="noStrike">
                          <a:solidFill>
                            <a:srgbClr val="000000"/>
                          </a:solidFill>
                          <a:effectLst/>
                          <a:latin typeface="Calibri" panose="020F0502020204030204" pitchFamily="34" charset="0"/>
                        </a:rPr>
                        <a:t>\- Halide language and ANN mapping</a:t>
                      </a:r>
                    </a:p>
                  </a:txBody>
                  <a:tcPr marL="4763" marR="4763" marT="4763" marB="0" anchor="b">
                    <a:lnL>
                      <a:noFill/>
                    </a:lnL>
                    <a:lnR>
                      <a:noFill/>
                    </a:lnR>
                    <a:lnT>
                      <a:noFill/>
                    </a:lnT>
                    <a:lnB>
                      <a:noFill/>
                    </a:lnB>
                  </a:tcPr>
                </a:tc>
                <a:extLst>
                  <a:ext uri="{0D108BD9-81ED-4DB2-BD59-A6C34878D82A}">
                    <a16:rowId xmlns:a16="http://schemas.microsoft.com/office/drawing/2014/main" val="2439352603"/>
                  </a:ext>
                </a:extLst>
              </a:tr>
              <a:tr h="238660">
                <a:tc>
                  <a:txBody>
                    <a:bodyPr/>
                    <a:lstStyle/>
                    <a:p>
                      <a:pPr algn="l" fontAlgn="b"/>
                      <a:r>
                        <a:rPr lang="nl-NL" sz="1600" b="0" i="0" u="none" strike="noStrike">
                          <a:solidFill>
                            <a:srgbClr val="000000"/>
                          </a:solidFill>
                          <a:effectLst/>
                          <a:latin typeface="Calibri" panose="020F0502020204030204" pitchFamily="34" charset="0"/>
                        </a:rPr>
                        <a:t> </a:t>
                      </a:r>
                    </a:p>
                  </a:txBody>
                  <a:tcPr marL="4763" marR="4763" marT="4763" marB="0" anchor="b">
                    <a:lnL>
                      <a:noFill/>
                    </a:lnL>
                    <a:lnR>
                      <a:noFill/>
                    </a:lnR>
                    <a:lnT>
                      <a:noFill/>
                    </a:lnT>
                    <a:lnB>
                      <a:noFill/>
                    </a:lnB>
                    <a:solidFill>
                      <a:srgbClr val="FDE9D9"/>
                    </a:solidFill>
                  </a:tcPr>
                </a:tc>
                <a:tc>
                  <a:txBody>
                    <a:bodyPr/>
                    <a:lstStyle/>
                    <a:p>
                      <a:pPr algn="l" fontAlgn="b"/>
                      <a:r>
                        <a:rPr lang="nl-NL" sz="1600" b="1" i="0" u="none" strike="noStrike">
                          <a:solidFill>
                            <a:srgbClr val="000000"/>
                          </a:solidFill>
                          <a:effectLst/>
                          <a:latin typeface="Calibri" panose="020F0502020204030204" pitchFamily="34" charset="0"/>
                        </a:rPr>
                        <a:t> </a:t>
                      </a:r>
                    </a:p>
                  </a:txBody>
                  <a:tcPr marL="4763" marR="4763" marT="4763" marB="0" anchor="b">
                    <a:lnL>
                      <a:noFill/>
                    </a:lnL>
                    <a:lnR>
                      <a:noFill/>
                    </a:lnR>
                    <a:lnT>
                      <a:noFill/>
                    </a:lnT>
                    <a:lnB>
                      <a:noFill/>
                    </a:lnB>
                    <a:solidFill>
                      <a:srgbClr val="FDE9D9"/>
                    </a:solidFill>
                  </a:tcPr>
                </a:tc>
                <a:tc>
                  <a:txBody>
                    <a:bodyPr/>
                    <a:lstStyle/>
                    <a:p>
                      <a:pPr algn="l" fontAlgn="b"/>
                      <a:r>
                        <a:rPr lang="nl-NL" sz="1600" b="0" i="0" u="none" strike="noStrike">
                          <a:solidFill>
                            <a:srgbClr val="000000"/>
                          </a:solidFill>
                          <a:effectLst/>
                          <a:latin typeface="Calibri" panose="020F0502020204030204" pitchFamily="34" charset="0"/>
                        </a:rPr>
                        <a:t> </a:t>
                      </a:r>
                    </a:p>
                  </a:txBody>
                  <a:tcPr marL="4763" marR="4763" marT="4763" marB="0" anchor="b">
                    <a:lnL>
                      <a:noFill/>
                    </a:lnL>
                    <a:lnR>
                      <a:noFill/>
                    </a:lnR>
                    <a:lnT>
                      <a:noFill/>
                    </a:lnT>
                    <a:lnB>
                      <a:noFill/>
                    </a:lnB>
                    <a:solidFill>
                      <a:srgbClr val="FDE9D9"/>
                    </a:solidFill>
                  </a:tcPr>
                </a:tc>
                <a:tc>
                  <a:txBody>
                    <a:bodyPr/>
                    <a:lstStyle/>
                    <a:p>
                      <a:pPr algn="l" fontAlgn="b"/>
                      <a:r>
                        <a:rPr lang="nl-NL" sz="1600" b="0" i="0" u="none" strike="noStrike">
                          <a:solidFill>
                            <a:srgbClr val="000000"/>
                          </a:solidFill>
                          <a:effectLst/>
                          <a:latin typeface="Calibri" panose="020F0502020204030204" pitchFamily="34" charset="0"/>
                        </a:rPr>
                        <a:t> </a:t>
                      </a:r>
                    </a:p>
                  </a:txBody>
                  <a:tcPr marL="4763" marR="4763" marT="4763" marB="0" anchor="b">
                    <a:lnL>
                      <a:noFill/>
                    </a:lnL>
                    <a:lnR>
                      <a:noFill/>
                    </a:lnR>
                    <a:lnT>
                      <a:noFill/>
                    </a:lnT>
                    <a:lnB>
                      <a:noFill/>
                    </a:lnB>
                    <a:solidFill>
                      <a:srgbClr val="FDE9D9"/>
                    </a:solidFill>
                  </a:tcPr>
                </a:tc>
                <a:tc>
                  <a:txBody>
                    <a:bodyPr/>
                    <a:lstStyle/>
                    <a:p>
                      <a:pPr algn="l" fontAlgn="b"/>
                      <a:r>
                        <a:rPr lang="nl-NL" sz="1600" b="0" i="0" u="none" strike="noStrike">
                          <a:solidFill>
                            <a:srgbClr val="000000"/>
                          </a:solidFill>
                          <a:effectLst/>
                          <a:latin typeface="Calibri" panose="020F0502020204030204" pitchFamily="34" charset="0"/>
                        </a:rPr>
                        <a:t> </a:t>
                      </a:r>
                    </a:p>
                  </a:txBody>
                  <a:tcPr marL="4763" marR="4763" marT="4763" marB="0" anchor="b">
                    <a:lnL>
                      <a:noFill/>
                    </a:lnL>
                    <a:lnR>
                      <a:noFill/>
                    </a:lnR>
                    <a:lnT>
                      <a:noFill/>
                    </a:lnT>
                    <a:lnB>
                      <a:noFill/>
                    </a:lnB>
                    <a:solidFill>
                      <a:srgbClr val="FDE9D9"/>
                    </a:solidFill>
                  </a:tcPr>
                </a:tc>
                <a:extLst>
                  <a:ext uri="{0D108BD9-81ED-4DB2-BD59-A6C34878D82A}">
                    <a16:rowId xmlns:a16="http://schemas.microsoft.com/office/drawing/2014/main" val="2585563886"/>
                  </a:ext>
                </a:extLst>
              </a:tr>
              <a:tr h="250526">
                <a:tc>
                  <a:txBody>
                    <a:bodyPr/>
                    <a:lstStyle/>
                    <a:p>
                      <a:pPr algn="l" fontAlgn="b"/>
                      <a:r>
                        <a:rPr lang="nl-NL" sz="1600" b="1" i="0" u="none" strike="noStrike">
                          <a:solidFill>
                            <a:srgbClr val="000000"/>
                          </a:solidFill>
                          <a:effectLst/>
                          <a:latin typeface="Calibri" panose="020F0502020204030204" pitchFamily="34" charset="0"/>
                        </a:rPr>
                        <a:t>8</a:t>
                      </a:r>
                    </a:p>
                  </a:txBody>
                  <a:tcPr marL="4763" marR="4763" marT="4763" marB="0" anchor="b">
                    <a:lnL>
                      <a:noFill/>
                    </a:lnL>
                    <a:lnR>
                      <a:noFill/>
                    </a:lnR>
                    <a:lnT>
                      <a:noFill/>
                    </a:lnT>
                    <a:lnB>
                      <a:noFill/>
                    </a:lnB>
                  </a:tcPr>
                </a:tc>
                <a:tc>
                  <a:txBody>
                    <a:bodyPr/>
                    <a:lstStyle/>
                    <a:p>
                      <a:pPr algn="l" fontAlgn="b"/>
                      <a:r>
                        <a:rPr lang="nl-NL" sz="1600" b="1" i="0" u="none" strike="noStrike">
                          <a:solidFill>
                            <a:srgbClr val="000000"/>
                          </a:solidFill>
                          <a:effectLst/>
                          <a:latin typeface="Calibri" panose="020F0502020204030204" pitchFamily="34" charset="0"/>
                        </a:rPr>
                        <a:t>Mar 5</a:t>
                      </a:r>
                    </a:p>
                  </a:txBody>
                  <a:tcPr marL="4763" marR="4763" marT="4763" marB="0" anchor="b">
                    <a:lnL>
                      <a:noFill/>
                    </a:lnL>
                    <a:lnR>
                      <a:noFill/>
                    </a:lnR>
                    <a:lnT>
                      <a:noFill/>
                    </a:lnT>
                    <a:lnB>
                      <a:noFill/>
                    </a:lnB>
                  </a:tcPr>
                </a:tc>
                <a:tc>
                  <a:txBody>
                    <a:bodyPr/>
                    <a:lstStyle/>
                    <a:p>
                      <a:pPr algn="l" fontAlgn="b"/>
                      <a:r>
                        <a:rPr lang="nl-NL" sz="1600" b="0" i="0" u="none" strike="noStrike">
                          <a:solidFill>
                            <a:srgbClr val="000000"/>
                          </a:solidFill>
                          <a:effectLst/>
                          <a:latin typeface="Calibri" panose="020F0502020204030204" pitchFamily="34" charset="0"/>
                        </a:rPr>
                        <a:t>Friday</a:t>
                      </a:r>
                    </a:p>
                  </a:txBody>
                  <a:tcPr marL="4763" marR="4763" marT="4763" marB="0" anchor="b">
                    <a:lnL>
                      <a:noFill/>
                    </a:lnL>
                    <a:lnR>
                      <a:noFill/>
                    </a:lnR>
                    <a:lnT>
                      <a:noFill/>
                    </a:lnT>
                    <a:lnB>
                      <a:noFill/>
                    </a:lnB>
                  </a:tcPr>
                </a:tc>
                <a:tc>
                  <a:txBody>
                    <a:bodyPr/>
                    <a:lstStyle/>
                    <a:p>
                      <a:pPr algn="l" fontAlgn="b"/>
                      <a:r>
                        <a:rPr lang="nl-NL" sz="1600" b="0" i="0" u="none" strike="noStrike">
                          <a:solidFill>
                            <a:srgbClr val="000000"/>
                          </a:solidFill>
                          <a:effectLst/>
                          <a:latin typeface="Calibri" panose="020F0502020204030204" pitchFamily="34" charset="0"/>
                        </a:rPr>
                        <a:t>Henk Corporaal</a:t>
                      </a:r>
                    </a:p>
                  </a:txBody>
                  <a:tcPr marL="4763" marR="4763" marT="4763" marB="0" anchor="b">
                    <a:lnL>
                      <a:noFill/>
                    </a:lnL>
                    <a:lnR>
                      <a:noFill/>
                    </a:lnR>
                    <a:lnT>
                      <a:noFill/>
                    </a:lnT>
                    <a:lnB>
                      <a:noFill/>
                    </a:lnB>
                  </a:tcPr>
                </a:tc>
                <a:tc>
                  <a:txBody>
                    <a:bodyPr/>
                    <a:lstStyle/>
                    <a:p>
                      <a:pPr algn="l" fontAlgn="b"/>
                      <a:r>
                        <a:rPr lang="nl-NL" sz="1600" b="0" i="0" u="none" strike="noStrike">
                          <a:solidFill>
                            <a:srgbClr val="000000"/>
                          </a:solidFill>
                          <a:effectLst/>
                          <a:latin typeface="Calibri" panose="020F0502020204030204" pitchFamily="34" charset="0"/>
                        </a:rPr>
                        <a:t>Optimizations 1, cont'd Filter Decomposition</a:t>
                      </a:r>
                    </a:p>
                  </a:txBody>
                  <a:tcPr marL="4763" marR="4763" marT="4763" marB="0" anchor="b">
                    <a:lnL>
                      <a:noFill/>
                    </a:lnL>
                    <a:lnR>
                      <a:noFill/>
                    </a:lnR>
                    <a:lnT>
                      <a:noFill/>
                    </a:lnT>
                    <a:lnB>
                      <a:noFill/>
                    </a:lnB>
                  </a:tcPr>
                </a:tc>
                <a:extLst>
                  <a:ext uri="{0D108BD9-81ED-4DB2-BD59-A6C34878D82A}">
                    <a16:rowId xmlns:a16="http://schemas.microsoft.com/office/drawing/2014/main" val="2122156207"/>
                  </a:ext>
                </a:extLst>
              </a:tr>
              <a:tr h="250526">
                <a:tc>
                  <a:txBody>
                    <a:bodyPr/>
                    <a:lstStyle/>
                    <a:p>
                      <a:pPr algn="l" fontAlgn="b"/>
                      <a:endParaRPr lang="nl-NL" sz="1600" b="1" i="0" u="none" strike="noStrike">
                        <a:solidFill>
                          <a:srgbClr val="000000"/>
                        </a:solidFill>
                        <a:effectLst/>
                        <a:latin typeface="Calibri" panose="020F0502020204030204" pitchFamily="34" charset="0"/>
                      </a:endParaRPr>
                    </a:p>
                  </a:txBody>
                  <a:tcPr marL="4763" marR="4763" marT="4763" marB="0" anchor="b">
                    <a:lnL>
                      <a:noFill/>
                    </a:lnL>
                    <a:lnR>
                      <a:noFill/>
                    </a:lnR>
                    <a:lnT>
                      <a:noFill/>
                    </a:lnT>
                    <a:lnB>
                      <a:noFill/>
                    </a:lnB>
                  </a:tcPr>
                </a:tc>
                <a:tc>
                  <a:txBody>
                    <a:bodyPr/>
                    <a:lstStyle/>
                    <a:p>
                      <a:pPr algn="l" fontAlgn="b"/>
                      <a:endParaRPr lang="nl-NL" sz="1600" b="1" i="0" u="none" strike="noStrike">
                        <a:solidFill>
                          <a:srgbClr val="000000"/>
                        </a:solidFill>
                        <a:effectLst/>
                        <a:latin typeface="Calibri" panose="020F0502020204030204" pitchFamily="34" charset="0"/>
                      </a:endParaRPr>
                    </a:p>
                  </a:txBody>
                  <a:tcPr marL="4763" marR="4763" marT="4763" marB="0" anchor="b">
                    <a:lnL>
                      <a:noFill/>
                    </a:lnL>
                    <a:lnR>
                      <a:noFill/>
                    </a:lnR>
                    <a:lnT>
                      <a:noFill/>
                    </a:lnT>
                    <a:lnB>
                      <a:noFill/>
                    </a:lnB>
                  </a:tcPr>
                </a:tc>
                <a:tc>
                  <a:txBody>
                    <a:bodyPr/>
                    <a:lstStyle/>
                    <a:p>
                      <a:pPr algn="l" fontAlgn="b"/>
                      <a:endParaRPr lang="nl-NL" sz="1600" b="0" i="0" u="none" strike="noStrike">
                        <a:solidFill>
                          <a:srgbClr val="000000"/>
                        </a:solidFill>
                        <a:effectLst/>
                        <a:latin typeface="Calibri" panose="020F0502020204030204" pitchFamily="34" charset="0"/>
                      </a:endParaRPr>
                    </a:p>
                  </a:txBody>
                  <a:tcPr marL="4763" marR="4763" marT="4763" marB="0" anchor="b">
                    <a:lnL>
                      <a:noFill/>
                    </a:lnL>
                    <a:lnR>
                      <a:noFill/>
                    </a:lnR>
                    <a:lnT>
                      <a:noFill/>
                    </a:lnT>
                    <a:lnB>
                      <a:noFill/>
                    </a:lnB>
                  </a:tcPr>
                </a:tc>
                <a:tc>
                  <a:txBody>
                    <a:bodyPr/>
                    <a:lstStyle/>
                    <a:p>
                      <a:pPr algn="l" fontAlgn="b"/>
                      <a:r>
                        <a:rPr lang="nl-NL" sz="1600" b="0" i="0" u="none" strike="noStrike">
                          <a:solidFill>
                            <a:srgbClr val="000000"/>
                          </a:solidFill>
                          <a:effectLst/>
                          <a:latin typeface="Calibri" panose="020F0502020204030204" pitchFamily="34" charset="0"/>
                        </a:rPr>
                        <a:t>Floran de Putter</a:t>
                      </a:r>
                    </a:p>
                  </a:txBody>
                  <a:tcPr marL="4763" marR="4763" marT="4763" marB="0" anchor="b">
                    <a:lnL>
                      <a:noFill/>
                    </a:lnL>
                    <a:lnR>
                      <a:noFill/>
                    </a:lnR>
                    <a:lnT>
                      <a:noFill/>
                    </a:lnT>
                    <a:lnB>
                      <a:noFill/>
                    </a:lnB>
                  </a:tcPr>
                </a:tc>
                <a:tc>
                  <a:txBody>
                    <a:bodyPr/>
                    <a:lstStyle/>
                    <a:p>
                      <a:pPr algn="l" fontAlgn="b"/>
                      <a:r>
                        <a:rPr lang="en-US" sz="1600" b="0" i="0" u="none" strike="noStrike">
                          <a:solidFill>
                            <a:srgbClr val="000000"/>
                          </a:solidFill>
                          <a:effectLst/>
                          <a:latin typeface="Calibri" panose="020F0502020204030204" pitchFamily="34" charset="0"/>
                        </a:rPr>
                        <a:t>Optimization 2, cont'd: Extreme Quantization:BNNs &amp; TNNs</a:t>
                      </a:r>
                    </a:p>
                  </a:txBody>
                  <a:tcPr marL="4763" marR="4763" marT="4763" marB="0" anchor="b">
                    <a:lnL>
                      <a:noFill/>
                    </a:lnL>
                    <a:lnR>
                      <a:noFill/>
                    </a:lnR>
                    <a:lnT>
                      <a:noFill/>
                    </a:lnT>
                    <a:lnB>
                      <a:noFill/>
                    </a:lnB>
                  </a:tcPr>
                </a:tc>
                <a:extLst>
                  <a:ext uri="{0D108BD9-81ED-4DB2-BD59-A6C34878D82A}">
                    <a16:rowId xmlns:a16="http://schemas.microsoft.com/office/drawing/2014/main" val="2702659692"/>
                  </a:ext>
                </a:extLst>
              </a:tr>
            </a:tbl>
          </a:graphicData>
        </a:graphic>
      </p:graphicFrame>
    </p:spTree>
    <p:extLst>
      <p:ext uri="{BB962C8B-B14F-4D97-AF65-F5344CB8AC3E}">
        <p14:creationId xmlns:p14="http://schemas.microsoft.com/office/powerpoint/2010/main" val="78297585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743551-72EA-4843-9556-FA2C9614ECB2}"/>
              </a:ext>
            </a:extLst>
          </p:cNvPr>
          <p:cNvSpPr>
            <a:spLocks noGrp="1"/>
          </p:cNvSpPr>
          <p:nvPr>
            <p:ph type="title"/>
          </p:nvPr>
        </p:nvSpPr>
        <p:spPr/>
        <p:txBody>
          <a:bodyPr/>
          <a:lstStyle/>
          <a:p>
            <a:r>
              <a:rPr lang="nl-NL"/>
              <a:t>Second derivative as quantization heuristic</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F4B7E82F-B4D5-4426-89BB-2CD90720BCD4}"/>
                  </a:ext>
                </a:extLst>
              </p:cNvPr>
              <p:cNvSpPr>
                <a:spLocks noGrp="1"/>
              </p:cNvSpPr>
              <p:nvPr>
                <p:ph idx="1"/>
              </p:nvPr>
            </p:nvSpPr>
            <p:spPr>
              <a:xfrm>
                <a:off x="381000" y="1295400"/>
                <a:ext cx="7386200" cy="5181600"/>
              </a:xfrm>
            </p:spPr>
            <p:txBody>
              <a:bodyPr/>
              <a:lstStyle/>
              <a:p>
                <a:pPr marL="400050"/>
                <a:r>
                  <a:rPr lang="nl-NL" sz="2400"/>
                  <a:t>Taylor expansion of L </a:t>
                </a:r>
                <a:r>
                  <a:rPr lang="nl-NL" sz="2400" dirty="0"/>
                  <a:t>for a single weight w:</a:t>
                </a:r>
                <a14:m>
                  <m:oMath xmlns:m="http://schemas.openxmlformats.org/officeDocument/2006/math">
                    <m:r>
                      <a:rPr lang="nl-NL" sz="2400">
                        <a:latin typeface="Cambria Math" panose="02040503050406030204" pitchFamily="18" charset="0"/>
                        <a:ea typeface="Cambria Math" panose="02040503050406030204" pitchFamily="18" charset="0"/>
                      </a:rPr>
                      <m:t> </m:t>
                    </m:r>
                  </m:oMath>
                </a14:m>
                <a:endParaRPr lang="nl-NL" sz="2400" dirty="0">
                  <a:latin typeface="Cambria Math" panose="02040503050406030204" pitchFamily="18" charset="0"/>
                  <a:ea typeface="Cambria Math" panose="02040503050406030204" pitchFamily="18" charset="0"/>
                </a:endParaRPr>
              </a:p>
              <a:p>
                <a:pPr marL="800100" lvl="1"/>
                <a14:m>
                  <m:oMath xmlns:m="http://schemas.openxmlformats.org/officeDocument/2006/math">
                    <m:r>
                      <a:rPr lang="nl-NL" sz="2000" i="1">
                        <a:latin typeface="Cambria Math" panose="02040503050406030204" pitchFamily="18" charset="0"/>
                        <a:ea typeface="Cambria Math" panose="02040503050406030204" pitchFamily="18" charset="0"/>
                      </a:rPr>
                      <m:t>𝐿</m:t>
                    </m:r>
                    <m:d>
                      <m:dPr>
                        <m:ctrlPr>
                          <a:rPr lang="nl-NL" sz="2000" i="1">
                            <a:latin typeface="Cambria Math" panose="02040503050406030204" pitchFamily="18" charset="0"/>
                            <a:ea typeface="Cambria Math" panose="02040503050406030204" pitchFamily="18" charset="0"/>
                          </a:rPr>
                        </m:ctrlPr>
                      </m:dPr>
                      <m:e>
                        <m:r>
                          <a:rPr lang="nl-NL" sz="2000" i="1">
                            <a:latin typeface="Cambria Math" panose="02040503050406030204" pitchFamily="18" charset="0"/>
                            <a:ea typeface="Cambria Math" panose="02040503050406030204" pitchFamily="18" charset="0"/>
                          </a:rPr>
                          <m:t>𝑤</m:t>
                        </m:r>
                        <m:r>
                          <a:rPr lang="nl-NL" sz="2000" i="1">
                            <a:latin typeface="Cambria Math" panose="02040503050406030204" pitchFamily="18" charset="0"/>
                            <a:ea typeface="Cambria Math" panose="02040503050406030204" pitchFamily="18" charset="0"/>
                          </a:rPr>
                          <m:t>+∆</m:t>
                        </m:r>
                        <m:r>
                          <a:rPr lang="nl-NL" sz="2000" i="1">
                            <a:latin typeface="Cambria Math" panose="02040503050406030204" pitchFamily="18" charset="0"/>
                            <a:ea typeface="Cambria Math" panose="02040503050406030204" pitchFamily="18" charset="0"/>
                          </a:rPr>
                          <m:t>𝑤</m:t>
                        </m:r>
                      </m:e>
                    </m:d>
                    <m:r>
                      <a:rPr lang="nl-NL" sz="2000" i="1">
                        <a:latin typeface="Cambria Math" panose="02040503050406030204" pitchFamily="18" charset="0"/>
                        <a:ea typeface="Cambria Math" panose="02040503050406030204" pitchFamily="18" charset="0"/>
                      </a:rPr>
                      <m:t>≈</m:t>
                    </m:r>
                    <m:r>
                      <a:rPr lang="nl-NL" sz="2000" i="1">
                        <a:latin typeface="Cambria Math" panose="02040503050406030204" pitchFamily="18" charset="0"/>
                        <a:ea typeface="Cambria Math" panose="02040503050406030204" pitchFamily="18" charset="0"/>
                      </a:rPr>
                      <m:t>𝐿</m:t>
                    </m:r>
                    <m:d>
                      <m:dPr>
                        <m:ctrlPr>
                          <a:rPr lang="nl-NL" sz="2000" i="1">
                            <a:latin typeface="Cambria Math" panose="02040503050406030204" pitchFamily="18" charset="0"/>
                            <a:ea typeface="Cambria Math" panose="02040503050406030204" pitchFamily="18" charset="0"/>
                          </a:rPr>
                        </m:ctrlPr>
                      </m:dPr>
                      <m:e>
                        <m:r>
                          <a:rPr lang="nl-NL" sz="2000" i="1">
                            <a:latin typeface="Cambria Math" panose="02040503050406030204" pitchFamily="18" charset="0"/>
                            <a:ea typeface="Cambria Math" panose="02040503050406030204" pitchFamily="18" charset="0"/>
                          </a:rPr>
                          <m:t>𝑤</m:t>
                        </m:r>
                      </m:e>
                    </m:d>
                    <m:r>
                      <a:rPr lang="nl-NL" sz="2000" i="1">
                        <a:latin typeface="Cambria Math" panose="02040503050406030204" pitchFamily="18" charset="0"/>
                        <a:ea typeface="Cambria Math" panose="02040503050406030204" pitchFamily="18" charset="0"/>
                      </a:rPr>
                      <m:t>+</m:t>
                    </m:r>
                    <m:r>
                      <a:rPr lang="nl-NL" sz="2000" i="1">
                        <a:latin typeface="Cambria Math" panose="02040503050406030204" pitchFamily="18" charset="0"/>
                        <a:ea typeface="Cambria Math" panose="02040503050406030204" pitchFamily="18" charset="0"/>
                      </a:rPr>
                      <m:t>𝐿</m:t>
                    </m:r>
                    <m:r>
                      <a:rPr lang="nl-NL" sz="2000" i="1">
                        <a:latin typeface="Cambria Math" panose="02040503050406030204" pitchFamily="18" charset="0"/>
                        <a:ea typeface="Cambria Math" panose="02040503050406030204" pitchFamily="18" charset="0"/>
                      </a:rPr>
                      <m:t>′</m:t>
                    </m:r>
                    <m:d>
                      <m:dPr>
                        <m:ctrlPr>
                          <a:rPr lang="nl-NL" sz="2000" i="1">
                            <a:latin typeface="Cambria Math" panose="02040503050406030204" pitchFamily="18" charset="0"/>
                            <a:ea typeface="Cambria Math" panose="02040503050406030204" pitchFamily="18" charset="0"/>
                          </a:rPr>
                        </m:ctrlPr>
                      </m:dPr>
                      <m:e>
                        <m:r>
                          <a:rPr lang="nl-NL" sz="2000" i="1">
                            <a:latin typeface="Cambria Math" panose="02040503050406030204" pitchFamily="18" charset="0"/>
                            <a:ea typeface="Cambria Math" panose="02040503050406030204" pitchFamily="18" charset="0"/>
                          </a:rPr>
                          <m:t>𝑤</m:t>
                        </m:r>
                      </m:e>
                    </m:d>
                    <m:r>
                      <a:rPr lang="nl-NL" sz="2000" i="1">
                        <a:latin typeface="Cambria Math" panose="02040503050406030204" pitchFamily="18" charset="0"/>
                        <a:ea typeface="Cambria Math" panose="02040503050406030204" pitchFamily="18" charset="0"/>
                      </a:rPr>
                      <m:t>∆</m:t>
                    </m:r>
                    <m:r>
                      <a:rPr lang="nl-NL" sz="2000" i="1">
                        <a:latin typeface="Cambria Math" panose="02040503050406030204" pitchFamily="18" charset="0"/>
                        <a:ea typeface="Cambria Math" panose="02040503050406030204" pitchFamily="18" charset="0"/>
                      </a:rPr>
                      <m:t>𝑤</m:t>
                    </m:r>
                    <m:r>
                      <a:rPr lang="nl-NL" sz="2000" i="1">
                        <a:latin typeface="Cambria Math" panose="02040503050406030204" pitchFamily="18" charset="0"/>
                        <a:ea typeface="Cambria Math" panose="02040503050406030204" pitchFamily="18" charset="0"/>
                      </a:rPr>
                      <m:t>+</m:t>
                    </m:r>
                    <m:f>
                      <m:fPr>
                        <m:ctrlPr>
                          <a:rPr lang="nl-NL" sz="2000" i="1">
                            <a:latin typeface="Cambria Math" panose="02040503050406030204" pitchFamily="18" charset="0"/>
                            <a:ea typeface="Cambria Math" panose="02040503050406030204" pitchFamily="18" charset="0"/>
                          </a:rPr>
                        </m:ctrlPr>
                      </m:fPr>
                      <m:num>
                        <m:r>
                          <a:rPr lang="nl-NL" sz="2000" i="1">
                            <a:latin typeface="Cambria Math" panose="02040503050406030204" pitchFamily="18" charset="0"/>
                            <a:ea typeface="Cambria Math" panose="02040503050406030204" pitchFamily="18" charset="0"/>
                          </a:rPr>
                          <m:t>1</m:t>
                        </m:r>
                      </m:num>
                      <m:den>
                        <m:r>
                          <a:rPr lang="nl-NL" sz="2000" i="1">
                            <a:latin typeface="Cambria Math" panose="02040503050406030204" pitchFamily="18" charset="0"/>
                            <a:ea typeface="Cambria Math" panose="02040503050406030204" pitchFamily="18" charset="0"/>
                          </a:rPr>
                          <m:t>2</m:t>
                        </m:r>
                      </m:den>
                    </m:f>
                    <m:r>
                      <a:rPr lang="nl-NL" sz="2000" i="1">
                        <a:latin typeface="Cambria Math" panose="02040503050406030204" pitchFamily="18" charset="0"/>
                        <a:ea typeface="Cambria Math" panose="02040503050406030204" pitchFamily="18" charset="0"/>
                      </a:rPr>
                      <m:t>𝐿</m:t>
                    </m:r>
                    <m:r>
                      <a:rPr lang="nl-NL" sz="2000" i="1">
                        <a:latin typeface="Cambria Math" panose="02040503050406030204" pitchFamily="18" charset="0"/>
                        <a:ea typeface="Cambria Math" panose="02040503050406030204" pitchFamily="18" charset="0"/>
                      </a:rPr>
                      <m:t>′′</m:t>
                    </m:r>
                    <m:d>
                      <m:dPr>
                        <m:ctrlPr>
                          <a:rPr lang="nl-NL" sz="2000" i="1">
                            <a:latin typeface="Cambria Math" panose="02040503050406030204" pitchFamily="18" charset="0"/>
                            <a:ea typeface="Cambria Math" panose="02040503050406030204" pitchFamily="18" charset="0"/>
                          </a:rPr>
                        </m:ctrlPr>
                      </m:dPr>
                      <m:e>
                        <m:r>
                          <a:rPr lang="nl-NL" sz="2000" i="1">
                            <a:latin typeface="Cambria Math" panose="02040503050406030204" pitchFamily="18" charset="0"/>
                            <a:ea typeface="Cambria Math" panose="02040503050406030204" pitchFamily="18" charset="0"/>
                          </a:rPr>
                          <m:t>𝑤</m:t>
                        </m:r>
                      </m:e>
                    </m:d>
                    <m:sSup>
                      <m:sSupPr>
                        <m:ctrlPr>
                          <a:rPr lang="nl-NL" sz="2000" i="1">
                            <a:latin typeface="Cambria Math" panose="02040503050406030204" pitchFamily="18" charset="0"/>
                            <a:ea typeface="Cambria Math" panose="02040503050406030204" pitchFamily="18" charset="0"/>
                          </a:rPr>
                        </m:ctrlPr>
                      </m:sSupPr>
                      <m:e>
                        <m:r>
                          <a:rPr lang="nl-NL" sz="2000" i="1">
                            <a:latin typeface="Cambria Math" panose="02040503050406030204" pitchFamily="18" charset="0"/>
                            <a:ea typeface="Cambria Math" panose="02040503050406030204" pitchFamily="18" charset="0"/>
                          </a:rPr>
                          <m:t>∆</m:t>
                        </m:r>
                        <m:r>
                          <a:rPr lang="nl-NL" sz="2000" i="1">
                            <a:latin typeface="Cambria Math" panose="02040503050406030204" pitchFamily="18" charset="0"/>
                            <a:ea typeface="Cambria Math" panose="02040503050406030204" pitchFamily="18" charset="0"/>
                          </a:rPr>
                          <m:t>𝑤</m:t>
                        </m:r>
                      </m:e>
                      <m:sup>
                        <m:r>
                          <a:rPr lang="nl-NL" sz="2000" i="1">
                            <a:latin typeface="Cambria Math" panose="02040503050406030204" pitchFamily="18" charset="0"/>
                            <a:ea typeface="Cambria Math" panose="02040503050406030204" pitchFamily="18" charset="0"/>
                          </a:rPr>
                          <m:t>2</m:t>
                        </m:r>
                      </m:sup>
                    </m:sSup>
                  </m:oMath>
                </a14:m>
                <a:endParaRPr lang="en-US" sz="2000" dirty="0"/>
              </a:p>
              <a:p>
                <a:pPr marL="400050"/>
                <a:endParaRPr lang="en-US" sz="2400" dirty="0"/>
              </a:p>
              <a:p>
                <a:pPr marL="400050"/>
                <a:r>
                  <a:rPr lang="en-US" sz="2400" dirty="0"/>
                  <a:t>Assume a </a:t>
                </a:r>
                <a:r>
                  <a:rPr lang="en-US" sz="2400"/>
                  <a:t>fully-trained network =&gt; </a:t>
                </a:r>
                <a14:m>
                  <m:oMath xmlns:m="http://schemas.openxmlformats.org/officeDocument/2006/math">
                    <m:sSup>
                      <m:sSupPr>
                        <m:ctrlPr>
                          <a:rPr lang="nl-NL" sz="2400" i="1">
                            <a:latin typeface="Cambria Math" panose="02040503050406030204" pitchFamily="18" charset="0"/>
                            <a:ea typeface="Cambria Math" panose="02040503050406030204" pitchFamily="18" charset="0"/>
                          </a:rPr>
                        </m:ctrlPr>
                      </m:sSupPr>
                      <m:e>
                        <m:r>
                          <m:rPr>
                            <m:sty m:val="p"/>
                          </m:rPr>
                          <a:rPr lang="nl-NL" sz="2400">
                            <a:latin typeface="Cambria Math" panose="02040503050406030204" pitchFamily="18" charset="0"/>
                            <a:ea typeface="Cambria Math" panose="02040503050406030204" pitchFamily="18" charset="0"/>
                          </a:rPr>
                          <m:t>L</m:t>
                        </m:r>
                      </m:e>
                      <m:sup>
                        <m:r>
                          <a:rPr lang="nl-NL" sz="2400">
                            <a:latin typeface="Cambria Math" panose="02040503050406030204" pitchFamily="18" charset="0"/>
                            <a:ea typeface="Cambria Math" panose="02040503050406030204" pitchFamily="18" charset="0"/>
                          </a:rPr>
                          <m:t>′</m:t>
                        </m:r>
                      </m:sup>
                    </m:sSup>
                    <m:d>
                      <m:dPr>
                        <m:ctrlPr>
                          <a:rPr lang="nl-NL" sz="2400" i="1">
                            <a:latin typeface="Cambria Math" panose="02040503050406030204" pitchFamily="18" charset="0"/>
                            <a:ea typeface="Cambria Math" panose="02040503050406030204" pitchFamily="18" charset="0"/>
                          </a:rPr>
                        </m:ctrlPr>
                      </m:dPr>
                      <m:e>
                        <m:r>
                          <m:rPr>
                            <m:sty m:val="p"/>
                          </m:rPr>
                          <a:rPr lang="nl-NL" sz="2400">
                            <a:latin typeface="Cambria Math" panose="02040503050406030204" pitchFamily="18" charset="0"/>
                            <a:ea typeface="Cambria Math" panose="02040503050406030204" pitchFamily="18" charset="0"/>
                          </a:rPr>
                          <m:t>w</m:t>
                        </m:r>
                      </m:e>
                    </m:d>
                    <m:r>
                      <a:rPr lang="nl-NL" sz="2400" i="1">
                        <a:latin typeface="Cambria Math" panose="02040503050406030204" pitchFamily="18" charset="0"/>
                        <a:ea typeface="Cambria Math" panose="02040503050406030204" pitchFamily="18" charset="0"/>
                      </a:rPr>
                      <m:t>=</m:t>
                    </m:r>
                    <m:f>
                      <m:fPr>
                        <m:ctrlPr>
                          <a:rPr lang="nl-NL" sz="2400" i="1">
                            <a:latin typeface="Cambria Math" panose="02040503050406030204" pitchFamily="18" charset="0"/>
                            <a:ea typeface="Cambria Math" panose="02040503050406030204" pitchFamily="18" charset="0"/>
                          </a:rPr>
                        </m:ctrlPr>
                      </m:fPr>
                      <m:num>
                        <m:r>
                          <a:rPr lang="nl-NL" sz="2400" i="1">
                            <a:latin typeface="Cambria Math" panose="02040503050406030204" pitchFamily="18" charset="0"/>
                            <a:ea typeface="Cambria Math" panose="02040503050406030204" pitchFamily="18" charset="0"/>
                          </a:rPr>
                          <m:t>𝑑𝐿</m:t>
                        </m:r>
                      </m:num>
                      <m:den>
                        <m:r>
                          <a:rPr lang="nl-NL" sz="2400" i="1">
                            <a:latin typeface="Cambria Math" panose="02040503050406030204" pitchFamily="18" charset="0"/>
                            <a:ea typeface="Cambria Math" panose="02040503050406030204" pitchFamily="18" charset="0"/>
                          </a:rPr>
                          <m:t>𝑑𝑤</m:t>
                        </m:r>
                      </m:den>
                    </m:f>
                    <m:r>
                      <a:rPr lang="nl-NL" sz="2400" i="1">
                        <a:latin typeface="Cambria Math" panose="02040503050406030204" pitchFamily="18" charset="0"/>
                        <a:ea typeface="Cambria Math" panose="02040503050406030204" pitchFamily="18" charset="0"/>
                      </a:rPr>
                      <m:t>=0</m:t>
                    </m:r>
                  </m:oMath>
                </a14:m>
                <a:endParaRPr lang="en-US" sz="2400" dirty="0"/>
              </a:p>
              <a:p>
                <a:pPr marL="400050"/>
                <a:endParaRPr lang="en-US" sz="2400" dirty="0"/>
              </a:p>
              <a:p>
                <a:pPr marL="400050"/>
                <a14:m>
                  <m:oMath xmlns:m="http://schemas.openxmlformats.org/officeDocument/2006/math">
                    <m:r>
                      <a:rPr lang="en-US" sz="2400" b="0" i="1" smtClean="0">
                        <a:latin typeface="Cambria Math" panose="02040503050406030204" pitchFamily="18" charset="0"/>
                        <a:ea typeface="Cambria Math" panose="02040503050406030204" pitchFamily="18" charset="0"/>
                      </a:rPr>
                      <m:t>⇒ </m:t>
                    </m:r>
                    <m:r>
                      <a:rPr lang="nl-NL" sz="2400" i="1">
                        <a:latin typeface="Cambria Math" panose="02040503050406030204" pitchFamily="18" charset="0"/>
                        <a:ea typeface="Cambria Math" panose="02040503050406030204" pitchFamily="18" charset="0"/>
                      </a:rPr>
                      <m:t>∆</m:t>
                    </m:r>
                    <m:r>
                      <a:rPr lang="nl-NL" sz="2400" i="1">
                        <a:latin typeface="Cambria Math" panose="02040503050406030204" pitchFamily="18" charset="0"/>
                        <a:ea typeface="Cambria Math" panose="02040503050406030204" pitchFamily="18" charset="0"/>
                      </a:rPr>
                      <m:t>𝐿</m:t>
                    </m:r>
                    <m:d>
                      <m:dPr>
                        <m:ctrlPr>
                          <a:rPr lang="nl-NL" sz="2400" i="1">
                            <a:latin typeface="Cambria Math" panose="02040503050406030204" pitchFamily="18" charset="0"/>
                            <a:ea typeface="Cambria Math" panose="02040503050406030204" pitchFamily="18" charset="0"/>
                          </a:rPr>
                        </m:ctrlPr>
                      </m:dPr>
                      <m:e>
                        <m:r>
                          <a:rPr lang="nl-NL" sz="2400" i="1">
                            <a:latin typeface="Cambria Math" panose="02040503050406030204" pitchFamily="18" charset="0"/>
                            <a:ea typeface="Cambria Math" panose="02040503050406030204" pitchFamily="18" charset="0"/>
                          </a:rPr>
                          <m:t>𝑤</m:t>
                        </m:r>
                      </m:e>
                    </m:d>
                    <m:r>
                      <a:rPr lang="nl-NL" sz="2400" i="1">
                        <a:latin typeface="Cambria Math" panose="02040503050406030204" pitchFamily="18" charset="0"/>
                        <a:ea typeface="Cambria Math" panose="02040503050406030204" pitchFamily="18" charset="0"/>
                      </a:rPr>
                      <m:t>≈</m:t>
                    </m:r>
                    <m:f>
                      <m:fPr>
                        <m:ctrlPr>
                          <a:rPr lang="nl-NL" sz="2400" i="1">
                            <a:latin typeface="Cambria Math" panose="02040503050406030204" pitchFamily="18" charset="0"/>
                            <a:ea typeface="Cambria Math" panose="02040503050406030204" pitchFamily="18" charset="0"/>
                          </a:rPr>
                        </m:ctrlPr>
                      </m:fPr>
                      <m:num>
                        <m:r>
                          <a:rPr lang="nl-NL" sz="2400" i="1">
                            <a:latin typeface="Cambria Math" panose="02040503050406030204" pitchFamily="18" charset="0"/>
                            <a:ea typeface="Cambria Math" panose="02040503050406030204" pitchFamily="18" charset="0"/>
                          </a:rPr>
                          <m:t>1</m:t>
                        </m:r>
                      </m:num>
                      <m:den>
                        <m:r>
                          <a:rPr lang="nl-NL" sz="2400" i="1">
                            <a:latin typeface="Cambria Math" panose="02040503050406030204" pitchFamily="18" charset="0"/>
                            <a:ea typeface="Cambria Math" panose="02040503050406030204" pitchFamily="18" charset="0"/>
                          </a:rPr>
                          <m:t>2</m:t>
                        </m:r>
                      </m:den>
                    </m:f>
                    <m:r>
                      <a:rPr lang="nl-NL" sz="2400" i="1">
                        <a:latin typeface="Cambria Math" panose="02040503050406030204" pitchFamily="18" charset="0"/>
                        <a:ea typeface="Cambria Math" panose="02040503050406030204" pitchFamily="18" charset="0"/>
                      </a:rPr>
                      <m:t>𝐿</m:t>
                    </m:r>
                    <m:r>
                      <a:rPr lang="nl-NL" sz="2400" i="1">
                        <a:latin typeface="Cambria Math" panose="02040503050406030204" pitchFamily="18" charset="0"/>
                        <a:ea typeface="Cambria Math" panose="02040503050406030204" pitchFamily="18" charset="0"/>
                      </a:rPr>
                      <m:t>′′</m:t>
                    </m:r>
                    <m:d>
                      <m:dPr>
                        <m:ctrlPr>
                          <a:rPr lang="nl-NL" sz="2400" i="1">
                            <a:latin typeface="Cambria Math" panose="02040503050406030204" pitchFamily="18" charset="0"/>
                            <a:ea typeface="Cambria Math" panose="02040503050406030204" pitchFamily="18" charset="0"/>
                          </a:rPr>
                        </m:ctrlPr>
                      </m:dPr>
                      <m:e>
                        <m:r>
                          <a:rPr lang="nl-NL" sz="2400" i="1">
                            <a:latin typeface="Cambria Math" panose="02040503050406030204" pitchFamily="18" charset="0"/>
                            <a:ea typeface="Cambria Math" panose="02040503050406030204" pitchFamily="18" charset="0"/>
                          </a:rPr>
                          <m:t>𝑤</m:t>
                        </m:r>
                      </m:e>
                    </m:d>
                    <m:sSup>
                      <m:sSupPr>
                        <m:ctrlPr>
                          <a:rPr lang="nl-NL" sz="2400" i="1">
                            <a:latin typeface="Cambria Math" panose="02040503050406030204" pitchFamily="18" charset="0"/>
                            <a:ea typeface="Cambria Math" panose="02040503050406030204" pitchFamily="18" charset="0"/>
                          </a:rPr>
                        </m:ctrlPr>
                      </m:sSupPr>
                      <m:e>
                        <m:r>
                          <a:rPr lang="nl-NL" sz="2400" i="1">
                            <a:latin typeface="Cambria Math" panose="02040503050406030204" pitchFamily="18" charset="0"/>
                            <a:ea typeface="Cambria Math" panose="02040503050406030204" pitchFamily="18" charset="0"/>
                          </a:rPr>
                          <m:t>∆</m:t>
                        </m:r>
                        <m:r>
                          <a:rPr lang="nl-NL" sz="2400" i="1">
                            <a:latin typeface="Cambria Math" panose="02040503050406030204" pitchFamily="18" charset="0"/>
                            <a:ea typeface="Cambria Math" panose="02040503050406030204" pitchFamily="18" charset="0"/>
                          </a:rPr>
                          <m:t>𝑤</m:t>
                        </m:r>
                      </m:e>
                      <m:sup>
                        <m:r>
                          <a:rPr lang="nl-NL" sz="2400" i="1">
                            <a:latin typeface="Cambria Math" panose="02040503050406030204" pitchFamily="18" charset="0"/>
                            <a:ea typeface="Cambria Math" panose="02040503050406030204" pitchFamily="18" charset="0"/>
                          </a:rPr>
                          <m:t>2</m:t>
                        </m:r>
                      </m:sup>
                    </m:sSup>
                  </m:oMath>
                </a14:m>
                <a:endParaRPr lang="nl-NL" sz="2400"/>
              </a:p>
              <a:p>
                <a:pPr marL="400050"/>
                <a:endParaRPr lang="nl-NL" sz="2400"/>
              </a:p>
              <a:p>
                <a:pPr marL="400050"/>
                <a:r>
                  <a:rPr lang="nl-NL" sz="2400"/>
                  <a:t>For many weights: </a:t>
                </a:r>
                <a14:m>
                  <m:oMath xmlns:m="http://schemas.openxmlformats.org/officeDocument/2006/math">
                    <m:r>
                      <a:rPr lang="nl-NL" sz="2400" i="1">
                        <a:latin typeface="Cambria Math" panose="02040503050406030204" pitchFamily="18" charset="0"/>
                        <a:ea typeface="Cambria Math" panose="02040503050406030204" pitchFamily="18" charset="0"/>
                      </a:rPr>
                      <m:t>∆</m:t>
                    </m:r>
                    <m:r>
                      <a:rPr lang="nl-NL" sz="2400" i="1">
                        <a:latin typeface="Cambria Math" panose="02040503050406030204" pitchFamily="18" charset="0"/>
                        <a:ea typeface="Cambria Math" panose="02040503050406030204" pitchFamily="18" charset="0"/>
                      </a:rPr>
                      <m:t>𝐿</m:t>
                    </m:r>
                    <m:d>
                      <m:dPr>
                        <m:ctrlPr>
                          <a:rPr lang="nl-NL" sz="2400" i="1">
                            <a:latin typeface="Cambria Math" panose="02040503050406030204" pitchFamily="18" charset="0"/>
                            <a:ea typeface="Cambria Math" panose="02040503050406030204" pitchFamily="18" charset="0"/>
                          </a:rPr>
                        </m:ctrlPr>
                      </m:dPr>
                      <m:e>
                        <m:r>
                          <a:rPr lang="nl-NL" sz="2400" i="1">
                            <a:latin typeface="Cambria Math" panose="02040503050406030204" pitchFamily="18" charset="0"/>
                            <a:ea typeface="Cambria Math" panose="02040503050406030204" pitchFamily="18" charset="0"/>
                          </a:rPr>
                          <m:t>𝑊</m:t>
                        </m:r>
                      </m:e>
                    </m:d>
                    <m:r>
                      <a:rPr lang="nl-NL" sz="2400" i="1">
                        <a:latin typeface="Cambria Math" panose="02040503050406030204" pitchFamily="18" charset="0"/>
                        <a:ea typeface="Cambria Math" panose="02040503050406030204" pitchFamily="18" charset="0"/>
                      </a:rPr>
                      <m:t>≈</m:t>
                    </m:r>
                    <m:f>
                      <m:fPr>
                        <m:ctrlPr>
                          <a:rPr lang="nl-NL" sz="2400" i="1">
                            <a:latin typeface="Cambria Math" panose="02040503050406030204" pitchFamily="18" charset="0"/>
                            <a:ea typeface="Cambria Math" panose="02040503050406030204" pitchFamily="18" charset="0"/>
                          </a:rPr>
                        </m:ctrlPr>
                      </m:fPr>
                      <m:num>
                        <m:r>
                          <a:rPr lang="nl-NL" sz="2400" i="1">
                            <a:latin typeface="Cambria Math" panose="02040503050406030204" pitchFamily="18" charset="0"/>
                            <a:ea typeface="Cambria Math" panose="02040503050406030204" pitchFamily="18" charset="0"/>
                          </a:rPr>
                          <m:t>1</m:t>
                        </m:r>
                      </m:num>
                      <m:den>
                        <m:r>
                          <a:rPr lang="nl-NL" sz="2400" i="1">
                            <a:latin typeface="Cambria Math" panose="02040503050406030204" pitchFamily="18" charset="0"/>
                            <a:ea typeface="Cambria Math" panose="02040503050406030204" pitchFamily="18" charset="0"/>
                          </a:rPr>
                          <m:t>2</m:t>
                        </m:r>
                      </m:den>
                    </m:f>
                    <m:sSup>
                      <m:sSupPr>
                        <m:ctrlPr>
                          <a:rPr lang="nl-NL" sz="2400" i="1">
                            <a:latin typeface="Cambria Math" panose="02040503050406030204" pitchFamily="18" charset="0"/>
                            <a:ea typeface="Cambria Math" panose="02040503050406030204" pitchFamily="18" charset="0"/>
                          </a:rPr>
                        </m:ctrlPr>
                      </m:sSupPr>
                      <m:e>
                        <m:r>
                          <a:rPr lang="nl-NL" sz="2400" i="1">
                            <a:latin typeface="Cambria Math" panose="02040503050406030204" pitchFamily="18" charset="0"/>
                            <a:ea typeface="Cambria Math" panose="02040503050406030204" pitchFamily="18" charset="0"/>
                          </a:rPr>
                          <m:t>∆</m:t>
                        </m:r>
                        <m:r>
                          <a:rPr lang="nl-NL" sz="2400" i="1">
                            <a:latin typeface="Cambria Math" panose="02040503050406030204" pitchFamily="18" charset="0"/>
                            <a:ea typeface="Cambria Math" panose="02040503050406030204" pitchFamily="18" charset="0"/>
                          </a:rPr>
                          <m:t>𝑊</m:t>
                        </m:r>
                      </m:e>
                      <m:sup>
                        <m:r>
                          <a:rPr lang="nl-NL" sz="2400" i="1">
                            <a:latin typeface="Cambria Math" panose="02040503050406030204" pitchFamily="18" charset="0"/>
                            <a:ea typeface="Cambria Math" panose="02040503050406030204" pitchFamily="18" charset="0"/>
                          </a:rPr>
                          <m:t>𝑇</m:t>
                        </m:r>
                      </m:sup>
                    </m:sSup>
                    <m:acc>
                      <m:accPr>
                        <m:chr m:val="̂"/>
                        <m:ctrlPr>
                          <a:rPr lang="nl-NL" sz="2400" i="1">
                            <a:latin typeface="Cambria Math" panose="02040503050406030204" pitchFamily="18" charset="0"/>
                            <a:ea typeface="Cambria Math" panose="02040503050406030204" pitchFamily="18" charset="0"/>
                          </a:rPr>
                        </m:ctrlPr>
                      </m:accPr>
                      <m:e>
                        <m:r>
                          <a:rPr lang="nl-NL" sz="2400" i="1">
                            <a:latin typeface="Cambria Math" panose="02040503050406030204" pitchFamily="18" charset="0"/>
                            <a:ea typeface="Cambria Math" panose="02040503050406030204" pitchFamily="18" charset="0"/>
                          </a:rPr>
                          <m:t>𝐻</m:t>
                        </m:r>
                      </m:e>
                    </m:acc>
                    <m:d>
                      <m:dPr>
                        <m:ctrlPr>
                          <a:rPr lang="nl-NL" sz="2400" i="1">
                            <a:latin typeface="Cambria Math" panose="02040503050406030204" pitchFamily="18" charset="0"/>
                            <a:ea typeface="Cambria Math" panose="02040503050406030204" pitchFamily="18" charset="0"/>
                          </a:rPr>
                        </m:ctrlPr>
                      </m:dPr>
                      <m:e>
                        <m:r>
                          <a:rPr lang="nl-NL" sz="2400" i="1">
                            <a:latin typeface="Cambria Math" panose="02040503050406030204" pitchFamily="18" charset="0"/>
                            <a:ea typeface="Cambria Math" panose="02040503050406030204" pitchFamily="18" charset="0"/>
                          </a:rPr>
                          <m:t>𝑊</m:t>
                        </m:r>
                      </m:e>
                    </m:d>
                    <m:r>
                      <a:rPr lang="nl-NL" sz="2400" i="1">
                        <a:latin typeface="Cambria Math" panose="02040503050406030204" pitchFamily="18" charset="0"/>
                        <a:ea typeface="Cambria Math" panose="02040503050406030204" pitchFamily="18" charset="0"/>
                      </a:rPr>
                      <m:t>∆</m:t>
                    </m:r>
                    <m:r>
                      <a:rPr lang="nl-NL" sz="2400" i="1">
                        <a:latin typeface="Cambria Math" panose="02040503050406030204" pitchFamily="18" charset="0"/>
                        <a:ea typeface="Cambria Math" panose="02040503050406030204" pitchFamily="18" charset="0"/>
                      </a:rPr>
                      <m:t>𝑊</m:t>
                    </m:r>
                  </m:oMath>
                </a14:m>
                <a:endParaRPr lang="en-US" sz="2400" dirty="0"/>
              </a:p>
              <a:p>
                <a:pPr marL="800100" lvl="1"/>
                <a:r>
                  <a:rPr lang="nl-NL" sz="2000"/>
                  <a:t>H: Hessian, second order derivatives</a:t>
                </a:r>
              </a:p>
              <a:p>
                <a:pPr marL="800100" lvl="1"/>
                <a:r>
                  <a:rPr lang="nl-NL" sz="2000"/>
                  <a:t>If we know H we know the effect of quantization</a:t>
                </a:r>
              </a:p>
            </p:txBody>
          </p:sp>
        </mc:Choice>
        <mc:Fallback xmlns="">
          <p:sp>
            <p:nvSpPr>
              <p:cNvPr id="3" name="Content Placeholder 2">
                <a:extLst>
                  <a:ext uri="{FF2B5EF4-FFF2-40B4-BE49-F238E27FC236}">
                    <a16:creationId xmlns:a16="http://schemas.microsoft.com/office/drawing/2014/main" id="{F4B7E82F-B4D5-4426-89BB-2CD90720BCD4}"/>
                  </a:ext>
                </a:extLst>
              </p:cNvPr>
              <p:cNvSpPr>
                <a:spLocks noGrp="1" noRot="1" noChangeAspect="1" noMove="1" noResize="1" noEditPoints="1" noAdjustHandles="1" noChangeArrowheads="1" noChangeShapeType="1" noTextEdit="1"/>
              </p:cNvSpPr>
              <p:nvPr>
                <p:ph idx="1"/>
              </p:nvPr>
            </p:nvSpPr>
            <p:spPr>
              <a:xfrm>
                <a:off x="381000" y="1295400"/>
                <a:ext cx="7386200" cy="5181600"/>
              </a:xfrm>
              <a:blipFill>
                <a:blip r:embed="rId2"/>
                <a:stretch>
                  <a:fillRect l="-413" t="-941"/>
                </a:stretch>
              </a:blipFill>
            </p:spPr>
            <p:txBody>
              <a:bodyPr/>
              <a:lstStyle/>
              <a:p>
                <a:r>
                  <a:rPr lang="nl-NL">
                    <a:noFill/>
                  </a:rPr>
                  <a:t> </a:t>
                </a:r>
              </a:p>
            </p:txBody>
          </p:sp>
        </mc:Fallback>
      </mc:AlternateContent>
      <p:sp>
        <p:nvSpPr>
          <p:cNvPr id="4" name="Date Placeholder 3">
            <a:extLst>
              <a:ext uri="{FF2B5EF4-FFF2-40B4-BE49-F238E27FC236}">
                <a16:creationId xmlns:a16="http://schemas.microsoft.com/office/drawing/2014/main" id="{71D17F00-7D8B-48FB-95E5-2DADB54A4823}"/>
              </a:ext>
            </a:extLst>
          </p:cNvPr>
          <p:cNvSpPr>
            <a:spLocks noGrp="1"/>
          </p:cNvSpPr>
          <p:nvPr>
            <p:ph type="dt" sz="half" idx="10"/>
          </p:nvPr>
        </p:nvSpPr>
        <p:spPr/>
        <p:txBody>
          <a:bodyPr/>
          <a:lstStyle/>
          <a:p>
            <a:pPr>
              <a:defRPr/>
            </a:pPr>
            <a:r>
              <a:rPr lang="en-US"/>
              <a:t>IA 5LIL0</a:t>
            </a:r>
          </a:p>
        </p:txBody>
      </p:sp>
      <p:sp>
        <p:nvSpPr>
          <p:cNvPr id="5" name="Slide Number Placeholder 4">
            <a:extLst>
              <a:ext uri="{FF2B5EF4-FFF2-40B4-BE49-F238E27FC236}">
                <a16:creationId xmlns:a16="http://schemas.microsoft.com/office/drawing/2014/main" id="{4C24F33B-98CD-475F-8051-39699B644A58}"/>
              </a:ext>
            </a:extLst>
          </p:cNvPr>
          <p:cNvSpPr>
            <a:spLocks noGrp="1"/>
          </p:cNvSpPr>
          <p:nvPr>
            <p:ph type="sldNum" sz="quarter" idx="12"/>
          </p:nvPr>
        </p:nvSpPr>
        <p:spPr/>
        <p:txBody>
          <a:bodyPr/>
          <a:lstStyle/>
          <a:p>
            <a:pPr>
              <a:defRPr/>
            </a:pPr>
            <a:fld id="{57380175-9699-4BBE-9FAB-57FE2DBF8243}" type="slidenum">
              <a:rPr lang="en-US" smtClean="0"/>
              <a:pPr>
                <a:defRPr/>
              </a:pPr>
              <a:t>80</a:t>
            </a:fld>
            <a:endParaRPr lang="en-US"/>
          </a:p>
        </p:txBody>
      </p:sp>
      <p:grpSp>
        <p:nvGrpSpPr>
          <p:cNvPr id="6" name="Group 5">
            <a:extLst>
              <a:ext uri="{FF2B5EF4-FFF2-40B4-BE49-F238E27FC236}">
                <a16:creationId xmlns:a16="http://schemas.microsoft.com/office/drawing/2014/main" id="{3E4E52CB-E5DC-4D16-88FB-7C1E344B7F1F}"/>
              </a:ext>
            </a:extLst>
          </p:cNvPr>
          <p:cNvGrpSpPr/>
          <p:nvPr/>
        </p:nvGrpSpPr>
        <p:grpSpPr>
          <a:xfrm>
            <a:off x="7443277" y="1159238"/>
            <a:ext cx="4443923" cy="3540973"/>
            <a:chOff x="5855998" y="1029548"/>
            <a:chExt cx="3199949" cy="2549759"/>
          </a:xfrm>
        </p:grpSpPr>
        <p:sp>
          <p:nvSpPr>
            <p:cNvPr id="7" name="Vrije vorm: vorm 9">
              <a:extLst>
                <a:ext uri="{FF2B5EF4-FFF2-40B4-BE49-F238E27FC236}">
                  <a16:creationId xmlns:a16="http://schemas.microsoft.com/office/drawing/2014/main" id="{B6FFA9EF-3E5E-4461-B42F-0D3F17B0D034}"/>
                </a:ext>
              </a:extLst>
            </p:cNvPr>
            <p:cNvSpPr/>
            <p:nvPr/>
          </p:nvSpPr>
          <p:spPr>
            <a:xfrm>
              <a:off x="6217020" y="2431626"/>
              <a:ext cx="2756747" cy="786432"/>
            </a:xfrm>
            <a:custGeom>
              <a:avLst/>
              <a:gdLst>
                <a:gd name="connsiteX0" fmla="*/ 0 w 162560"/>
                <a:gd name="connsiteY0" fmla="*/ 0 h 0"/>
                <a:gd name="connsiteX1" fmla="*/ 162560 w 162560"/>
                <a:gd name="connsiteY1" fmla="*/ 0 h 0"/>
                <a:gd name="connsiteX0" fmla="*/ 0 w 10000"/>
                <a:gd name="connsiteY0" fmla="*/ 0 h 144999"/>
                <a:gd name="connsiteX1" fmla="*/ 3514 w 10000"/>
                <a:gd name="connsiteY1" fmla="*/ 144999 h 144999"/>
                <a:gd name="connsiteX2" fmla="*/ 10000 w 10000"/>
                <a:gd name="connsiteY2" fmla="*/ 0 h 144999"/>
                <a:gd name="connsiteX0" fmla="*/ 0 w 10000"/>
                <a:gd name="connsiteY0" fmla="*/ 0 h 144999"/>
                <a:gd name="connsiteX1" fmla="*/ 3514 w 10000"/>
                <a:gd name="connsiteY1" fmla="*/ 144999 h 144999"/>
                <a:gd name="connsiteX2" fmla="*/ 10000 w 10000"/>
                <a:gd name="connsiteY2" fmla="*/ 0 h 144999"/>
                <a:gd name="connsiteX0" fmla="*/ 0 w 10000"/>
                <a:gd name="connsiteY0" fmla="*/ 0 h 145705"/>
                <a:gd name="connsiteX1" fmla="*/ 3514 w 10000"/>
                <a:gd name="connsiteY1" fmla="*/ 144999 h 145705"/>
                <a:gd name="connsiteX2" fmla="*/ 10000 w 10000"/>
                <a:gd name="connsiteY2" fmla="*/ 0 h 145705"/>
                <a:gd name="connsiteX0" fmla="*/ 0 w 10000"/>
                <a:gd name="connsiteY0" fmla="*/ 0 h 144999"/>
                <a:gd name="connsiteX1" fmla="*/ 3514 w 10000"/>
                <a:gd name="connsiteY1" fmla="*/ 144999 h 144999"/>
                <a:gd name="connsiteX2" fmla="*/ 10000 w 10000"/>
                <a:gd name="connsiteY2" fmla="*/ 0 h 144999"/>
                <a:gd name="connsiteX0" fmla="*/ 0 w 10000"/>
                <a:gd name="connsiteY0" fmla="*/ 0 h 144999"/>
                <a:gd name="connsiteX1" fmla="*/ 3514 w 10000"/>
                <a:gd name="connsiteY1" fmla="*/ 144999 h 144999"/>
                <a:gd name="connsiteX2" fmla="*/ 10000 w 10000"/>
                <a:gd name="connsiteY2" fmla="*/ 0 h 144999"/>
                <a:gd name="connsiteX0" fmla="*/ 0 w 10000"/>
                <a:gd name="connsiteY0" fmla="*/ 0 h 144999"/>
                <a:gd name="connsiteX1" fmla="*/ 5062 w 10000"/>
                <a:gd name="connsiteY1" fmla="*/ 144999 h 144999"/>
                <a:gd name="connsiteX2" fmla="*/ 10000 w 10000"/>
                <a:gd name="connsiteY2" fmla="*/ 0 h 144999"/>
                <a:gd name="connsiteX0" fmla="*/ 0 w 10000"/>
                <a:gd name="connsiteY0" fmla="*/ 0 h 144999"/>
                <a:gd name="connsiteX1" fmla="*/ 5062 w 10000"/>
                <a:gd name="connsiteY1" fmla="*/ 144999 h 144999"/>
                <a:gd name="connsiteX2" fmla="*/ 10000 w 10000"/>
                <a:gd name="connsiteY2" fmla="*/ 0 h 144999"/>
                <a:gd name="connsiteX0" fmla="*/ 0 w 10000"/>
                <a:gd name="connsiteY0" fmla="*/ 0 h 144999"/>
                <a:gd name="connsiteX1" fmla="*/ 5062 w 10000"/>
                <a:gd name="connsiteY1" fmla="*/ 144999 h 144999"/>
                <a:gd name="connsiteX2" fmla="*/ 10000 w 10000"/>
                <a:gd name="connsiteY2" fmla="*/ 0 h 144999"/>
                <a:gd name="connsiteX0" fmla="*/ 0 w 10000"/>
                <a:gd name="connsiteY0" fmla="*/ 0 h 146427"/>
                <a:gd name="connsiteX1" fmla="*/ 2264 w 10000"/>
                <a:gd name="connsiteY1" fmla="*/ 31250 h 146427"/>
                <a:gd name="connsiteX2" fmla="*/ 5062 w 10000"/>
                <a:gd name="connsiteY2" fmla="*/ 144999 h 146427"/>
                <a:gd name="connsiteX3" fmla="*/ 10000 w 10000"/>
                <a:gd name="connsiteY3" fmla="*/ 0 h 146427"/>
                <a:gd name="connsiteX0" fmla="*/ 0 w 10000"/>
                <a:gd name="connsiteY0" fmla="*/ 0 h 146455"/>
                <a:gd name="connsiteX1" fmla="*/ 2264 w 10000"/>
                <a:gd name="connsiteY1" fmla="*/ 31250 h 146455"/>
                <a:gd name="connsiteX2" fmla="*/ 5062 w 10000"/>
                <a:gd name="connsiteY2" fmla="*/ 144999 h 146455"/>
                <a:gd name="connsiteX3" fmla="*/ 7104 w 10000"/>
                <a:gd name="connsiteY3" fmla="*/ 18750 h 146455"/>
                <a:gd name="connsiteX4" fmla="*/ 10000 w 10000"/>
                <a:gd name="connsiteY4" fmla="*/ 0 h 146455"/>
                <a:gd name="connsiteX0" fmla="*/ 0 w 10000"/>
                <a:gd name="connsiteY0" fmla="*/ 0 h 146455"/>
                <a:gd name="connsiteX1" fmla="*/ 2264 w 10000"/>
                <a:gd name="connsiteY1" fmla="*/ 31250 h 146455"/>
                <a:gd name="connsiteX2" fmla="*/ 5062 w 10000"/>
                <a:gd name="connsiteY2" fmla="*/ 144999 h 146455"/>
                <a:gd name="connsiteX3" fmla="*/ 7104 w 10000"/>
                <a:gd name="connsiteY3" fmla="*/ 18750 h 146455"/>
                <a:gd name="connsiteX4" fmla="*/ 10000 w 10000"/>
                <a:gd name="connsiteY4" fmla="*/ 0 h 146455"/>
                <a:gd name="connsiteX0" fmla="*/ 0 w 10000"/>
                <a:gd name="connsiteY0" fmla="*/ 0 h 145133"/>
                <a:gd name="connsiteX1" fmla="*/ 2264 w 10000"/>
                <a:gd name="connsiteY1" fmla="*/ 31250 h 145133"/>
                <a:gd name="connsiteX2" fmla="*/ 5062 w 10000"/>
                <a:gd name="connsiteY2" fmla="*/ 144999 h 145133"/>
                <a:gd name="connsiteX3" fmla="*/ 7104 w 10000"/>
                <a:gd name="connsiteY3" fmla="*/ 18750 h 145133"/>
                <a:gd name="connsiteX4" fmla="*/ 10000 w 10000"/>
                <a:gd name="connsiteY4" fmla="*/ 0 h 1451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45133">
                  <a:moveTo>
                    <a:pt x="0" y="0"/>
                  </a:moveTo>
                  <a:cubicBezTo>
                    <a:pt x="258" y="14792"/>
                    <a:pt x="1420" y="7084"/>
                    <a:pt x="2264" y="31250"/>
                  </a:cubicBezTo>
                  <a:cubicBezTo>
                    <a:pt x="3108" y="55416"/>
                    <a:pt x="3845" y="149166"/>
                    <a:pt x="5062" y="144999"/>
                  </a:cubicBezTo>
                  <a:cubicBezTo>
                    <a:pt x="6401" y="143332"/>
                    <a:pt x="6281" y="42916"/>
                    <a:pt x="7104" y="18750"/>
                  </a:cubicBezTo>
                  <a:cubicBezTo>
                    <a:pt x="7927" y="-5416"/>
                    <a:pt x="9558" y="21042"/>
                    <a:pt x="10000" y="0"/>
                  </a:cubicBezTo>
                </a:path>
              </a:pathLst>
            </a:cu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Rechte verbindingslijn met pijl 11">
              <a:extLst>
                <a:ext uri="{FF2B5EF4-FFF2-40B4-BE49-F238E27FC236}">
                  <a16:creationId xmlns:a16="http://schemas.microsoft.com/office/drawing/2014/main" id="{B1E4EFA7-C29A-4136-839D-92A53056C2D5}"/>
                </a:ext>
              </a:extLst>
            </p:cNvPr>
            <p:cNvCxnSpPr>
              <a:cxnSpLocks/>
            </p:cNvCxnSpPr>
            <p:nvPr/>
          </p:nvCxnSpPr>
          <p:spPr>
            <a:xfrm>
              <a:off x="6150187" y="3346745"/>
              <a:ext cx="290576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 name="Rechte verbindingslijn met pijl 13">
              <a:extLst>
                <a:ext uri="{FF2B5EF4-FFF2-40B4-BE49-F238E27FC236}">
                  <a16:creationId xmlns:a16="http://schemas.microsoft.com/office/drawing/2014/main" id="{6954E5C7-210A-43DF-96E3-A9E69F894BA7}"/>
                </a:ext>
              </a:extLst>
            </p:cNvPr>
            <p:cNvCxnSpPr>
              <a:cxnSpLocks/>
            </p:cNvCxnSpPr>
            <p:nvPr/>
          </p:nvCxnSpPr>
          <p:spPr>
            <a:xfrm flipH="1" flipV="1">
              <a:off x="6150187" y="1029548"/>
              <a:ext cx="5893" cy="231719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0" name="Tekstvak 14">
              <a:extLst>
                <a:ext uri="{FF2B5EF4-FFF2-40B4-BE49-F238E27FC236}">
                  <a16:creationId xmlns:a16="http://schemas.microsoft.com/office/drawing/2014/main" id="{BE3BB7FC-EFB9-4BF7-A1CE-B5414628F269}"/>
                </a:ext>
              </a:extLst>
            </p:cNvPr>
            <p:cNvSpPr txBox="1"/>
            <p:nvPr/>
          </p:nvSpPr>
          <p:spPr>
            <a:xfrm rot="16200000">
              <a:off x="5764627" y="1248244"/>
              <a:ext cx="482824" cy="300082"/>
            </a:xfrm>
            <a:prstGeom prst="rect">
              <a:avLst/>
            </a:prstGeom>
            <a:noFill/>
          </p:spPr>
          <p:txBody>
            <a:bodyPr wrap="none" rtlCol="0">
              <a:spAutoFit/>
            </a:bodyPr>
            <a:lstStyle/>
            <a:p>
              <a:r>
                <a:rPr lang="nl-NL" dirty="0" err="1"/>
                <a:t>Loss</a:t>
              </a:r>
              <a:endParaRPr lang="en-US" dirty="0"/>
            </a:p>
          </p:txBody>
        </p:sp>
        <p:sp>
          <p:nvSpPr>
            <p:cNvPr id="11" name="Vrije vorm: vorm 24">
              <a:extLst>
                <a:ext uri="{FF2B5EF4-FFF2-40B4-BE49-F238E27FC236}">
                  <a16:creationId xmlns:a16="http://schemas.microsoft.com/office/drawing/2014/main" id="{6AA59543-2E81-43A4-99A7-97776483195B}"/>
                </a:ext>
              </a:extLst>
            </p:cNvPr>
            <p:cNvSpPr/>
            <p:nvPr/>
          </p:nvSpPr>
          <p:spPr>
            <a:xfrm flipV="1">
              <a:off x="6454773" y="1511178"/>
              <a:ext cx="2011744" cy="1706879"/>
            </a:xfrm>
            <a:custGeom>
              <a:avLst/>
              <a:gdLst>
                <a:gd name="connsiteX0" fmla="*/ 0 w 81280"/>
                <a:gd name="connsiteY0" fmla="*/ 0 h 0"/>
                <a:gd name="connsiteX1" fmla="*/ 81280 w 81280"/>
                <a:gd name="connsiteY1" fmla="*/ 0 h 0"/>
                <a:gd name="connsiteX0" fmla="*/ 0 w 10000"/>
                <a:gd name="connsiteY0" fmla="*/ 214826 h 214826"/>
                <a:gd name="connsiteX1" fmla="*/ 5291 w 10000"/>
                <a:gd name="connsiteY1" fmla="*/ 7 h 214826"/>
                <a:gd name="connsiteX2" fmla="*/ 10000 w 10000"/>
                <a:gd name="connsiteY2" fmla="*/ 214826 h 214826"/>
                <a:gd name="connsiteX0" fmla="*/ 0 w 10000"/>
                <a:gd name="connsiteY0" fmla="*/ 214826 h 214826"/>
                <a:gd name="connsiteX1" fmla="*/ 5291 w 10000"/>
                <a:gd name="connsiteY1" fmla="*/ 7 h 214826"/>
                <a:gd name="connsiteX2" fmla="*/ 10000 w 10000"/>
                <a:gd name="connsiteY2" fmla="*/ 214826 h 214826"/>
                <a:gd name="connsiteX0" fmla="*/ 0 w 10000"/>
                <a:gd name="connsiteY0" fmla="*/ 214819 h 214819"/>
                <a:gd name="connsiteX1" fmla="*/ 5291 w 10000"/>
                <a:gd name="connsiteY1" fmla="*/ 0 h 214819"/>
                <a:gd name="connsiteX2" fmla="*/ 10000 w 10000"/>
                <a:gd name="connsiteY2" fmla="*/ 214819 h 214819"/>
                <a:gd name="connsiteX0" fmla="*/ 0 w 10000"/>
                <a:gd name="connsiteY0" fmla="*/ 214819 h 214819"/>
                <a:gd name="connsiteX1" fmla="*/ 5291 w 10000"/>
                <a:gd name="connsiteY1" fmla="*/ 0 h 214819"/>
                <a:gd name="connsiteX2" fmla="*/ 10000 w 10000"/>
                <a:gd name="connsiteY2" fmla="*/ 214819 h 214819"/>
                <a:gd name="connsiteX0" fmla="*/ 0 w 10005"/>
                <a:gd name="connsiteY0" fmla="*/ 214819 h 214819"/>
                <a:gd name="connsiteX1" fmla="*/ 5291 w 10005"/>
                <a:gd name="connsiteY1" fmla="*/ 0 h 214819"/>
                <a:gd name="connsiteX2" fmla="*/ 10000 w 10005"/>
                <a:gd name="connsiteY2" fmla="*/ 214819 h 214819"/>
                <a:gd name="connsiteX0" fmla="*/ 0 w 10005"/>
                <a:gd name="connsiteY0" fmla="*/ 214819 h 215677"/>
                <a:gd name="connsiteX1" fmla="*/ 5291 w 10005"/>
                <a:gd name="connsiteY1" fmla="*/ 0 h 215677"/>
                <a:gd name="connsiteX2" fmla="*/ 10000 w 10005"/>
                <a:gd name="connsiteY2" fmla="*/ 214819 h 215677"/>
                <a:gd name="connsiteX0" fmla="*/ 0 w 11633"/>
                <a:gd name="connsiteY0" fmla="*/ 214819 h 215677"/>
                <a:gd name="connsiteX1" fmla="*/ 6919 w 11633"/>
                <a:gd name="connsiteY1" fmla="*/ 0 h 215677"/>
                <a:gd name="connsiteX2" fmla="*/ 11628 w 11633"/>
                <a:gd name="connsiteY2" fmla="*/ 214819 h 215677"/>
                <a:gd name="connsiteX0" fmla="*/ 0 w 11633"/>
                <a:gd name="connsiteY0" fmla="*/ 214819 h 214850"/>
                <a:gd name="connsiteX1" fmla="*/ 6919 w 11633"/>
                <a:gd name="connsiteY1" fmla="*/ 0 h 214850"/>
                <a:gd name="connsiteX2" fmla="*/ 11628 w 11633"/>
                <a:gd name="connsiteY2" fmla="*/ 214819 h 214850"/>
                <a:gd name="connsiteX0" fmla="*/ 0 w 11633"/>
                <a:gd name="connsiteY0" fmla="*/ 214819 h 214819"/>
                <a:gd name="connsiteX1" fmla="*/ 6919 w 11633"/>
                <a:gd name="connsiteY1" fmla="*/ 0 h 214819"/>
                <a:gd name="connsiteX2" fmla="*/ 11628 w 11633"/>
                <a:gd name="connsiteY2" fmla="*/ 214819 h 214819"/>
                <a:gd name="connsiteX0" fmla="*/ 0 w 11633"/>
                <a:gd name="connsiteY0" fmla="*/ 214819 h 214819"/>
                <a:gd name="connsiteX1" fmla="*/ 6919 w 11633"/>
                <a:gd name="connsiteY1" fmla="*/ 0 h 214819"/>
                <a:gd name="connsiteX2" fmla="*/ 11628 w 11633"/>
                <a:gd name="connsiteY2" fmla="*/ 214819 h 214819"/>
                <a:gd name="connsiteX0" fmla="*/ 0 w 11635"/>
                <a:gd name="connsiteY0" fmla="*/ 214819 h 214819"/>
                <a:gd name="connsiteX1" fmla="*/ 6919 w 11635"/>
                <a:gd name="connsiteY1" fmla="*/ 0 h 214819"/>
                <a:gd name="connsiteX2" fmla="*/ 11628 w 11635"/>
                <a:gd name="connsiteY2" fmla="*/ 214819 h 214819"/>
                <a:gd name="connsiteX0" fmla="*/ 0 w 10298"/>
                <a:gd name="connsiteY0" fmla="*/ 210374 h 214819"/>
                <a:gd name="connsiteX1" fmla="*/ 5582 w 10298"/>
                <a:gd name="connsiteY1" fmla="*/ 0 h 214819"/>
                <a:gd name="connsiteX2" fmla="*/ 10291 w 10298"/>
                <a:gd name="connsiteY2" fmla="*/ 214819 h 214819"/>
                <a:gd name="connsiteX0" fmla="*/ 0 w 10356"/>
                <a:gd name="connsiteY0" fmla="*/ 217782 h 217782"/>
                <a:gd name="connsiteX1" fmla="*/ 5640 w 10356"/>
                <a:gd name="connsiteY1" fmla="*/ 0 h 217782"/>
                <a:gd name="connsiteX2" fmla="*/ 10349 w 10356"/>
                <a:gd name="connsiteY2" fmla="*/ 214819 h 217782"/>
                <a:gd name="connsiteX0" fmla="*/ 0 w 10356"/>
                <a:gd name="connsiteY0" fmla="*/ 217782 h 217782"/>
                <a:gd name="connsiteX1" fmla="*/ 5640 w 10356"/>
                <a:gd name="connsiteY1" fmla="*/ 0 h 217782"/>
                <a:gd name="connsiteX2" fmla="*/ 10349 w 10356"/>
                <a:gd name="connsiteY2" fmla="*/ 214819 h 217782"/>
                <a:gd name="connsiteX0" fmla="*/ 0 w 10384"/>
                <a:gd name="connsiteY0" fmla="*/ 217782 h 217782"/>
                <a:gd name="connsiteX1" fmla="*/ 5640 w 10384"/>
                <a:gd name="connsiteY1" fmla="*/ 0 h 217782"/>
                <a:gd name="connsiteX2" fmla="*/ 10349 w 10384"/>
                <a:gd name="connsiteY2" fmla="*/ 214819 h 217782"/>
                <a:gd name="connsiteX0" fmla="*/ 0 w 10349"/>
                <a:gd name="connsiteY0" fmla="*/ 217782 h 217782"/>
                <a:gd name="connsiteX1" fmla="*/ 5640 w 10349"/>
                <a:gd name="connsiteY1" fmla="*/ 0 h 217782"/>
                <a:gd name="connsiteX2" fmla="*/ 10349 w 10349"/>
                <a:gd name="connsiteY2" fmla="*/ 214819 h 217782"/>
                <a:gd name="connsiteX0" fmla="*/ 0 w 10349"/>
                <a:gd name="connsiteY0" fmla="*/ 217782 h 217782"/>
                <a:gd name="connsiteX1" fmla="*/ 5640 w 10349"/>
                <a:gd name="connsiteY1" fmla="*/ 0 h 217782"/>
                <a:gd name="connsiteX2" fmla="*/ 10349 w 10349"/>
                <a:gd name="connsiteY2" fmla="*/ 214819 h 217782"/>
                <a:gd name="connsiteX0" fmla="*/ 0 w 14419"/>
                <a:gd name="connsiteY0" fmla="*/ 371859 h 371859"/>
                <a:gd name="connsiteX1" fmla="*/ 9710 w 14419"/>
                <a:gd name="connsiteY1" fmla="*/ 0 h 371859"/>
                <a:gd name="connsiteX2" fmla="*/ 14419 w 14419"/>
                <a:gd name="connsiteY2" fmla="*/ 214819 h 371859"/>
                <a:gd name="connsiteX0" fmla="*/ 0 w 17268"/>
                <a:gd name="connsiteY0" fmla="*/ 371859 h 373341"/>
                <a:gd name="connsiteX1" fmla="*/ 9710 w 17268"/>
                <a:gd name="connsiteY1" fmla="*/ 0 h 373341"/>
                <a:gd name="connsiteX2" fmla="*/ 17268 w 17268"/>
                <a:gd name="connsiteY2" fmla="*/ 373341 h 373341"/>
              </a:gdLst>
              <a:ahLst/>
              <a:cxnLst>
                <a:cxn ang="0">
                  <a:pos x="connsiteX0" y="connsiteY0"/>
                </a:cxn>
                <a:cxn ang="0">
                  <a:pos x="connsiteX1" y="connsiteY1"/>
                </a:cxn>
                <a:cxn ang="0">
                  <a:pos x="connsiteX2" y="connsiteY2"/>
                </a:cxn>
              </a:cxnLst>
              <a:rect l="l" t="t" r="r" b="b"/>
              <a:pathLst>
                <a:path w="17268" h="373341">
                  <a:moveTo>
                    <a:pt x="0" y="371859"/>
                  </a:moveTo>
                  <a:cubicBezTo>
                    <a:pt x="159" y="371859"/>
                    <a:pt x="5350" y="-378"/>
                    <a:pt x="9710" y="0"/>
                  </a:cubicBezTo>
                  <a:cubicBezTo>
                    <a:pt x="14187" y="2585"/>
                    <a:pt x="17268" y="373341"/>
                    <a:pt x="17268" y="373341"/>
                  </a:cubicBezTo>
                </a:path>
              </a:pathLst>
            </a:custGeom>
            <a:ln w="28575"/>
          </p:spPr>
          <p:style>
            <a:lnRef idx="1">
              <a:schemeClr val="accent6"/>
            </a:lnRef>
            <a:fillRef idx="0">
              <a:schemeClr val="accent6"/>
            </a:fillRef>
            <a:effectRef idx="0">
              <a:schemeClr val="accent6"/>
            </a:effectRef>
            <a:fontRef idx="minor">
              <a:schemeClr val="tx1"/>
            </a:fontRef>
          </p:style>
          <p:txBody>
            <a:bodyPr rtlCol="0" anchor="ctr"/>
            <a:lstStyle/>
            <a:p>
              <a:pPr algn="ctr"/>
              <a:endParaRPr lang="en-US"/>
            </a:p>
          </p:txBody>
        </p:sp>
        <p:cxnSp>
          <p:nvCxnSpPr>
            <p:cNvPr id="13" name="Rechte verbindingslijn met pijl 29">
              <a:extLst>
                <a:ext uri="{FF2B5EF4-FFF2-40B4-BE49-F238E27FC236}">
                  <a16:creationId xmlns:a16="http://schemas.microsoft.com/office/drawing/2014/main" id="{AF3D5591-8A7D-407C-805B-DCCD14D5E65F}"/>
                </a:ext>
              </a:extLst>
            </p:cNvPr>
            <p:cNvCxnSpPr>
              <a:cxnSpLocks/>
              <a:endCxn id="11" idx="1"/>
            </p:cNvCxnSpPr>
            <p:nvPr/>
          </p:nvCxnSpPr>
          <p:spPr>
            <a:xfrm flipH="1" flipV="1">
              <a:off x="7586000" y="3218057"/>
              <a:ext cx="2620" cy="36125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4" name="Rechte verbindingslijn met pijl 31">
              <a:extLst>
                <a:ext uri="{FF2B5EF4-FFF2-40B4-BE49-F238E27FC236}">
                  <a16:creationId xmlns:a16="http://schemas.microsoft.com/office/drawing/2014/main" id="{16CED74E-BB97-4022-806E-8495317983A3}"/>
                </a:ext>
              </a:extLst>
            </p:cNvPr>
            <p:cNvCxnSpPr>
              <a:cxnSpLocks/>
            </p:cNvCxnSpPr>
            <p:nvPr/>
          </p:nvCxnSpPr>
          <p:spPr>
            <a:xfrm flipH="1">
              <a:off x="7315200" y="3218057"/>
              <a:ext cx="616373" cy="0"/>
            </a:xfrm>
            <a:prstGeom prst="straightConnector1">
              <a:avLst/>
            </a:prstGeom>
            <a:ln>
              <a:headEnd type="triangle"/>
              <a:tailEnd type="triangle"/>
            </a:ln>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15" name="Tekstvak 34">
                  <a:extLst>
                    <a:ext uri="{FF2B5EF4-FFF2-40B4-BE49-F238E27FC236}">
                      <a16:creationId xmlns:a16="http://schemas.microsoft.com/office/drawing/2014/main" id="{8272D54B-C12B-499A-B6A0-C1CF98AEAF76}"/>
                    </a:ext>
                  </a:extLst>
                </p:cNvPr>
                <p:cNvSpPr txBox="1"/>
                <p:nvPr/>
              </p:nvSpPr>
              <p:spPr>
                <a:xfrm>
                  <a:off x="8667273" y="3371558"/>
                  <a:ext cx="210314" cy="20774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nl-NL" b="0" i="1" smtClean="0">
                            <a:latin typeface="Cambria Math" panose="02040503050406030204" pitchFamily="18" charset="0"/>
                            <a:ea typeface="Cambria Math" panose="02040503050406030204" pitchFamily="18" charset="0"/>
                          </a:rPr>
                          <m:t>𝑊</m:t>
                        </m:r>
                      </m:oMath>
                    </m:oMathPara>
                  </a14:m>
                  <a:endParaRPr lang="en-US" dirty="0"/>
                </a:p>
              </p:txBody>
            </p:sp>
          </mc:Choice>
          <mc:Fallback xmlns="">
            <p:sp>
              <p:nvSpPr>
                <p:cNvPr id="15" name="Tekstvak 34">
                  <a:extLst>
                    <a:ext uri="{FF2B5EF4-FFF2-40B4-BE49-F238E27FC236}">
                      <a16:creationId xmlns:a16="http://schemas.microsoft.com/office/drawing/2014/main" id="{8272D54B-C12B-499A-B6A0-C1CF98AEAF76}"/>
                    </a:ext>
                  </a:extLst>
                </p:cNvPr>
                <p:cNvSpPr txBox="1">
                  <a:spLocks noRot="1" noChangeAspect="1" noMove="1" noResize="1" noEditPoints="1" noAdjustHandles="1" noChangeArrowheads="1" noChangeShapeType="1" noTextEdit="1"/>
                </p:cNvSpPr>
                <p:nvPr/>
              </p:nvSpPr>
              <p:spPr>
                <a:xfrm>
                  <a:off x="8667273" y="3371558"/>
                  <a:ext cx="210314" cy="207749"/>
                </a:xfrm>
                <a:prstGeom prst="rect">
                  <a:avLst/>
                </a:prstGeom>
                <a:blipFill>
                  <a:blip r:embed="rId3"/>
                  <a:stretch>
                    <a:fillRect l="-35417" r="-35417" b="-38298"/>
                  </a:stretch>
                </a:blipFill>
              </p:spPr>
              <p:txBody>
                <a:bodyPr/>
                <a:lstStyle/>
                <a:p>
                  <a:r>
                    <a:rPr lang="nl-NL">
                      <a:noFill/>
                    </a:rPr>
                    <a:t> </a:t>
                  </a:r>
                </a:p>
              </p:txBody>
            </p:sp>
          </mc:Fallback>
        </mc:AlternateContent>
      </p:grpSp>
    </p:spTree>
    <p:extLst>
      <p:ext uri="{BB962C8B-B14F-4D97-AF65-F5344CB8AC3E}">
        <p14:creationId xmlns:p14="http://schemas.microsoft.com/office/powerpoint/2010/main" val="197669349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dirty="0" err="1"/>
              <a:t>Quantizers</a:t>
            </a:r>
            <a:r>
              <a:rPr lang="nl-NL" dirty="0"/>
              <a:t>: </a:t>
            </a:r>
            <a:r>
              <a:rPr lang="nl-NL" dirty="0" err="1"/>
              <a:t>how</a:t>
            </a:r>
            <a:r>
              <a:rPr lang="nl-NL" dirty="0"/>
              <a:t> </a:t>
            </a:r>
            <a:r>
              <a:rPr lang="nl-NL" dirty="0" err="1"/>
              <a:t>to</a:t>
            </a:r>
            <a:r>
              <a:rPr lang="nl-NL" dirty="0"/>
              <a:t> </a:t>
            </a:r>
            <a:r>
              <a:rPr lang="nl-NL" dirty="0" err="1"/>
              <a:t>backpropagate</a:t>
            </a:r>
            <a:r>
              <a:rPr lang="nl-NL" dirty="0"/>
              <a:t>?</a:t>
            </a:r>
            <a:br>
              <a:rPr lang="en-US" dirty="0"/>
            </a:br>
            <a:endParaRPr lang="en-US" dirty="0"/>
          </a:p>
        </p:txBody>
      </p:sp>
      <p:sp>
        <p:nvSpPr>
          <p:cNvPr id="4" name="Slide Number Placeholder 3"/>
          <p:cNvSpPr>
            <a:spLocks noGrp="1"/>
          </p:cNvSpPr>
          <p:nvPr>
            <p:ph type="sldNum" sz="quarter" idx="12"/>
          </p:nvPr>
        </p:nvSpPr>
        <p:spPr/>
        <p:txBody>
          <a:bodyPr/>
          <a:lstStyle/>
          <a:p>
            <a:fld id="{B7CEC10D-CD46-426F-915E-6C78530279CB}" type="slidenum">
              <a:rPr lang="en-US" smtClean="0"/>
              <a:pPr/>
              <a:t>81</a:t>
            </a:fld>
            <a:endParaRPr lang="en-US" dirty="0"/>
          </a:p>
        </p:txBody>
      </p:sp>
      <mc:AlternateContent xmlns:mc="http://schemas.openxmlformats.org/markup-compatibility/2006" xmlns:a14="http://schemas.microsoft.com/office/drawing/2010/main">
        <mc:Choice Requires="a14">
          <p:sp>
            <p:nvSpPr>
              <p:cNvPr id="49" name="Rechthoek 48">
                <a:extLst>
                  <a:ext uri="{FF2B5EF4-FFF2-40B4-BE49-F238E27FC236}">
                    <a16:creationId xmlns:a16="http://schemas.microsoft.com/office/drawing/2014/main" id="{8948E19B-D838-4D3B-8958-DE350EAEFF6A}"/>
                  </a:ext>
                </a:extLst>
              </p:cNvPr>
              <p:cNvSpPr/>
              <p:nvPr/>
            </p:nvSpPr>
            <p:spPr>
              <a:xfrm>
                <a:off x="812801" y="1637274"/>
                <a:ext cx="3147592" cy="58477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nl-NL" sz="3200" i="1">
                          <a:latin typeface="Cambria Math" panose="02040503050406030204" pitchFamily="18" charset="0"/>
                        </a:rPr>
                        <m:t>𝑦</m:t>
                      </m:r>
                      <m:r>
                        <a:rPr lang="nl-NL" sz="3200" i="1">
                          <a:latin typeface="Cambria Math" panose="02040503050406030204" pitchFamily="18" charset="0"/>
                        </a:rPr>
                        <m:t>=</m:t>
                      </m:r>
                      <m:r>
                        <m:rPr>
                          <m:nor/>
                        </m:rPr>
                        <a:rPr lang="nl-NL" sz="3200">
                          <a:latin typeface="Cambria Math" panose="02040503050406030204" pitchFamily="18" charset="0"/>
                        </a:rPr>
                        <m:t>quantize</m:t>
                      </m:r>
                      <m:r>
                        <a:rPr lang="nl-NL" sz="3200" i="1">
                          <a:latin typeface="Cambria Math" panose="02040503050406030204" pitchFamily="18" charset="0"/>
                        </a:rPr>
                        <m:t>(</m:t>
                      </m:r>
                      <m:r>
                        <a:rPr lang="nl-NL" sz="3200" i="1">
                          <a:latin typeface="Cambria Math" panose="02040503050406030204" pitchFamily="18" charset="0"/>
                        </a:rPr>
                        <m:t>𝑥</m:t>
                      </m:r>
                      <m:r>
                        <a:rPr lang="nl-NL" sz="3200" i="1">
                          <a:latin typeface="Cambria Math" panose="02040503050406030204" pitchFamily="18" charset="0"/>
                        </a:rPr>
                        <m:t>)</m:t>
                      </m:r>
                    </m:oMath>
                  </m:oMathPara>
                </a14:m>
                <a:endParaRPr lang="en-US" sz="3200" dirty="0"/>
              </a:p>
            </p:txBody>
          </p:sp>
        </mc:Choice>
        <mc:Fallback xmlns="">
          <p:sp>
            <p:nvSpPr>
              <p:cNvPr id="49" name="Rechthoek 48">
                <a:extLst>
                  <a:ext uri="{FF2B5EF4-FFF2-40B4-BE49-F238E27FC236}">
                    <a16:creationId xmlns:a16="http://schemas.microsoft.com/office/drawing/2014/main" id="{8948E19B-D838-4D3B-8958-DE350EAEFF6A}"/>
                  </a:ext>
                </a:extLst>
              </p:cNvPr>
              <p:cNvSpPr>
                <a:spLocks noRot="1" noChangeAspect="1" noMove="1" noResize="1" noEditPoints="1" noAdjustHandles="1" noChangeArrowheads="1" noChangeShapeType="1" noTextEdit="1"/>
              </p:cNvSpPr>
              <p:nvPr/>
            </p:nvSpPr>
            <p:spPr>
              <a:xfrm>
                <a:off x="812801" y="1637274"/>
                <a:ext cx="3147592" cy="584775"/>
              </a:xfrm>
              <a:prstGeom prst="rect">
                <a:avLst/>
              </a:prstGeom>
              <a:blipFill>
                <a:blip r:embed="rId3"/>
                <a:stretch>
                  <a:fillRect/>
                </a:stretch>
              </a:blipFill>
            </p:spPr>
            <p:txBody>
              <a:bodyPr/>
              <a:lstStyle/>
              <a:p>
                <a:r>
                  <a:rPr lang="nl-NL">
                    <a:noFill/>
                  </a:rPr>
                  <a:t> </a:t>
                </a:r>
              </a:p>
            </p:txBody>
          </p:sp>
        </mc:Fallback>
      </mc:AlternateContent>
      <p:pic>
        <p:nvPicPr>
          <p:cNvPr id="7" name="Afbeelding 6">
            <a:extLst>
              <a:ext uri="{FF2B5EF4-FFF2-40B4-BE49-F238E27FC236}">
                <a16:creationId xmlns:a16="http://schemas.microsoft.com/office/drawing/2014/main" id="{92E78A4A-02A1-4C69-B19C-CEB7C80CF360}"/>
              </a:ext>
            </a:extLst>
          </p:cNvPr>
          <p:cNvPicPr>
            <a:picLocks noChangeAspect="1"/>
          </p:cNvPicPr>
          <p:nvPr/>
        </p:nvPicPr>
        <p:blipFill>
          <a:blip r:embed="rId4"/>
          <a:stretch>
            <a:fillRect/>
          </a:stretch>
        </p:blipFill>
        <p:spPr>
          <a:xfrm>
            <a:off x="1011767" y="2122612"/>
            <a:ext cx="4221551" cy="3632497"/>
          </a:xfrm>
          <a:prstGeom prst="rect">
            <a:avLst/>
          </a:prstGeom>
        </p:spPr>
      </p:pic>
      <p:sp>
        <p:nvSpPr>
          <p:cNvPr id="22" name="Rechthoek 21">
            <a:extLst>
              <a:ext uri="{FF2B5EF4-FFF2-40B4-BE49-F238E27FC236}">
                <a16:creationId xmlns:a16="http://schemas.microsoft.com/office/drawing/2014/main" id="{FF015CE3-8CEC-4CD3-AB1E-AC81CD6F3829}"/>
              </a:ext>
            </a:extLst>
          </p:cNvPr>
          <p:cNvSpPr/>
          <p:nvPr/>
        </p:nvSpPr>
        <p:spPr>
          <a:xfrm>
            <a:off x="1097761" y="2097709"/>
            <a:ext cx="1119217" cy="584775"/>
          </a:xfrm>
          <a:prstGeom prst="rect">
            <a:avLst/>
          </a:prstGeom>
        </p:spPr>
        <p:txBody>
          <a:bodyPr wrap="none">
            <a:spAutoFit/>
          </a:bodyPr>
          <a:lstStyle/>
          <a:p>
            <a:r>
              <a:rPr lang="nl-NL" sz="3200" dirty="0"/>
              <a:t>4-bits</a:t>
            </a:r>
            <a:endParaRPr lang="en-US" sz="3200" dirty="0"/>
          </a:p>
        </p:txBody>
      </p:sp>
      <p:cxnSp>
        <p:nvCxnSpPr>
          <p:cNvPr id="9" name="Rechte verbindingslijn 8">
            <a:extLst>
              <a:ext uri="{FF2B5EF4-FFF2-40B4-BE49-F238E27FC236}">
                <a16:creationId xmlns:a16="http://schemas.microsoft.com/office/drawing/2014/main" id="{D2454304-0526-4267-8C00-01D2745B0F8E}"/>
              </a:ext>
            </a:extLst>
          </p:cNvPr>
          <p:cNvCxnSpPr/>
          <p:nvPr/>
        </p:nvCxnSpPr>
        <p:spPr>
          <a:xfrm flipV="1">
            <a:off x="1097761" y="2179788"/>
            <a:ext cx="3607449" cy="3575320"/>
          </a:xfrm>
          <a:prstGeom prst="line">
            <a:avLst/>
          </a:prstGeom>
          <a:ln w="12700"/>
        </p:spPr>
        <p:style>
          <a:lnRef idx="1">
            <a:schemeClr val="dk1"/>
          </a:lnRef>
          <a:fillRef idx="0">
            <a:schemeClr val="dk1"/>
          </a:fillRef>
          <a:effectRef idx="0">
            <a:schemeClr val="dk1"/>
          </a:effectRef>
          <a:fontRef idx="minor">
            <a:schemeClr val="tx1"/>
          </a:fontRef>
        </p:style>
      </p:cxnSp>
      <p:sp>
        <p:nvSpPr>
          <p:cNvPr id="26" name="Rechthoek 25">
            <a:extLst>
              <a:ext uri="{FF2B5EF4-FFF2-40B4-BE49-F238E27FC236}">
                <a16:creationId xmlns:a16="http://schemas.microsoft.com/office/drawing/2014/main" id="{888C0286-B67B-4B09-8CD5-4F78F74DD0F2}"/>
              </a:ext>
            </a:extLst>
          </p:cNvPr>
          <p:cNvSpPr/>
          <p:nvPr/>
        </p:nvSpPr>
        <p:spPr>
          <a:xfrm>
            <a:off x="3228903" y="4063955"/>
            <a:ext cx="2895344" cy="1077218"/>
          </a:xfrm>
          <a:prstGeom prst="rect">
            <a:avLst/>
          </a:prstGeom>
        </p:spPr>
        <p:txBody>
          <a:bodyPr wrap="none">
            <a:spAutoFit/>
          </a:bodyPr>
          <a:lstStyle/>
          <a:p>
            <a:r>
              <a:rPr lang="nl-NL" sz="3200" dirty="0"/>
              <a:t>Straight-</a:t>
            </a:r>
            <a:r>
              <a:rPr lang="nl-NL" sz="3200" dirty="0" err="1"/>
              <a:t>through</a:t>
            </a:r>
            <a:endParaRPr lang="nl-NL" sz="3200" dirty="0"/>
          </a:p>
          <a:p>
            <a:r>
              <a:rPr lang="nl-NL" sz="3200" dirty="0" err="1"/>
              <a:t>estimator</a:t>
            </a:r>
            <a:endParaRPr lang="en-US" sz="3200" dirty="0"/>
          </a:p>
        </p:txBody>
      </p:sp>
      <p:sp>
        <p:nvSpPr>
          <p:cNvPr id="27" name="Rechthoek 26">
            <a:extLst>
              <a:ext uri="{FF2B5EF4-FFF2-40B4-BE49-F238E27FC236}">
                <a16:creationId xmlns:a16="http://schemas.microsoft.com/office/drawing/2014/main" id="{4C69CF02-9D57-40B9-939E-BC95446A33FE}"/>
              </a:ext>
            </a:extLst>
          </p:cNvPr>
          <p:cNvSpPr/>
          <p:nvPr/>
        </p:nvSpPr>
        <p:spPr>
          <a:xfrm>
            <a:off x="2665649" y="5780011"/>
            <a:ext cx="1233030" cy="584775"/>
          </a:xfrm>
          <a:prstGeom prst="rect">
            <a:avLst/>
          </a:prstGeom>
        </p:spPr>
        <p:txBody>
          <a:bodyPr wrap="none">
            <a:spAutoFit/>
          </a:bodyPr>
          <a:lstStyle/>
          <a:p>
            <a:r>
              <a:rPr lang="nl-NL" sz="3200" dirty="0"/>
              <a:t>output</a:t>
            </a:r>
            <a:endParaRPr lang="en-US" sz="3200" dirty="0"/>
          </a:p>
        </p:txBody>
      </p:sp>
      <p:sp>
        <p:nvSpPr>
          <p:cNvPr id="29" name="Rechthoek 28">
            <a:extLst>
              <a:ext uri="{FF2B5EF4-FFF2-40B4-BE49-F238E27FC236}">
                <a16:creationId xmlns:a16="http://schemas.microsoft.com/office/drawing/2014/main" id="{9632FDF2-BD72-4825-89F6-0447B5D210AF}"/>
              </a:ext>
            </a:extLst>
          </p:cNvPr>
          <p:cNvSpPr/>
          <p:nvPr/>
        </p:nvSpPr>
        <p:spPr>
          <a:xfrm rot="16200000">
            <a:off x="256122" y="3580324"/>
            <a:ext cx="1027845" cy="584775"/>
          </a:xfrm>
          <a:prstGeom prst="rect">
            <a:avLst/>
          </a:prstGeom>
        </p:spPr>
        <p:txBody>
          <a:bodyPr wrap="none">
            <a:spAutoFit/>
          </a:bodyPr>
          <a:lstStyle/>
          <a:p>
            <a:r>
              <a:rPr lang="nl-NL" sz="3200" dirty="0"/>
              <a:t>input</a:t>
            </a:r>
            <a:endParaRPr lang="en-US" sz="3200" dirty="0"/>
          </a:p>
        </p:txBody>
      </p:sp>
      <p:pic>
        <p:nvPicPr>
          <p:cNvPr id="3" name="Picture 2">
            <a:extLst>
              <a:ext uri="{FF2B5EF4-FFF2-40B4-BE49-F238E27FC236}">
                <a16:creationId xmlns:a16="http://schemas.microsoft.com/office/drawing/2014/main" id="{C07CDDA1-A68E-43E7-9F5A-93DB53F22691}"/>
              </a:ext>
            </a:extLst>
          </p:cNvPr>
          <p:cNvPicPr>
            <a:picLocks noChangeAspect="1"/>
          </p:cNvPicPr>
          <p:nvPr/>
        </p:nvPicPr>
        <p:blipFill>
          <a:blip r:embed="rId5"/>
          <a:stretch>
            <a:fillRect/>
          </a:stretch>
        </p:blipFill>
        <p:spPr>
          <a:xfrm>
            <a:off x="6553200" y="888710"/>
            <a:ext cx="4267199" cy="5956090"/>
          </a:xfrm>
          <a:prstGeom prst="rect">
            <a:avLst/>
          </a:prstGeom>
        </p:spPr>
      </p:pic>
    </p:spTree>
    <p:extLst>
      <p:ext uri="{BB962C8B-B14F-4D97-AF65-F5344CB8AC3E}">
        <p14:creationId xmlns:p14="http://schemas.microsoft.com/office/powerpoint/2010/main" val="1231180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Quantization procedures – Summary</a:t>
            </a:r>
          </a:p>
        </p:txBody>
      </p:sp>
      <p:graphicFrame>
        <p:nvGraphicFramePr>
          <p:cNvPr id="5" name="Content Placeholder 4"/>
          <p:cNvGraphicFramePr>
            <a:graphicFrameLocks noGrp="1"/>
          </p:cNvGraphicFramePr>
          <p:nvPr>
            <p:ph idx="1"/>
          </p:nvPr>
        </p:nvGraphicFramePr>
        <p:xfrm>
          <a:off x="1011768" y="1742018"/>
          <a:ext cx="10074689" cy="3921196"/>
        </p:xfrm>
        <a:graphic>
          <a:graphicData uri="http://schemas.openxmlformats.org/drawingml/2006/table">
            <a:tbl>
              <a:tblPr firstRow="1" bandRow="1">
                <a:tableStyleId>{5C22544A-7EE6-4342-B048-85BDC9FD1C3A}</a:tableStyleId>
              </a:tblPr>
              <a:tblGrid>
                <a:gridCol w="5264856">
                  <a:extLst>
                    <a:ext uri="{9D8B030D-6E8A-4147-A177-3AD203B41FA5}">
                      <a16:colId xmlns:a16="http://schemas.microsoft.com/office/drawing/2014/main" val="20000"/>
                    </a:ext>
                  </a:extLst>
                </a:gridCol>
                <a:gridCol w="1375984">
                  <a:extLst>
                    <a:ext uri="{9D8B030D-6E8A-4147-A177-3AD203B41FA5}">
                      <a16:colId xmlns:a16="http://schemas.microsoft.com/office/drawing/2014/main" val="20001"/>
                    </a:ext>
                  </a:extLst>
                </a:gridCol>
                <a:gridCol w="1825200">
                  <a:extLst>
                    <a:ext uri="{9D8B030D-6E8A-4147-A177-3AD203B41FA5}">
                      <a16:colId xmlns:a16="http://schemas.microsoft.com/office/drawing/2014/main" val="20002"/>
                    </a:ext>
                  </a:extLst>
                </a:gridCol>
                <a:gridCol w="1608649">
                  <a:extLst>
                    <a:ext uri="{9D8B030D-6E8A-4147-A177-3AD203B41FA5}">
                      <a16:colId xmlns:a16="http://schemas.microsoft.com/office/drawing/2014/main" val="20003"/>
                    </a:ext>
                  </a:extLst>
                </a:gridCol>
              </a:tblGrid>
              <a:tr h="1011469">
                <a:tc>
                  <a:txBody>
                    <a:bodyPr/>
                    <a:lstStyle/>
                    <a:p>
                      <a:r>
                        <a:rPr lang="en-US" sz="2000" dirty="0">
                          <a:latin typeface="Tahoma" panose="020B0604030504040204" pitchFamily="34" charset="0"/>
                          <a:ea typeface="Tahoma" panose="020B0604030504040204" pitchFamily="34" charset="0"/>
                          <a:cs typeface="Tahoma" panose="020B0604030504040204" pitchFamily="34" charset="0"/>
                        </a:rPr>
                        <a:t>Approach</a:t>
                      </a:r>
                    </a:p>
                  </a:txBody>
                  <a:tcPr marL="83527" marR="83527" anchor="ctr"/>
                </a:tc>
                <a:tc>
                  <a:txBody>
                    <a:bodyPr/>
                    <a:lstStyle/>
                    <a:p>
                      <a:r>
                        <a:rPr lang="en-US" sz="2000" dirty="0">
                          <a:latin typeface="Tahoma" panose="020B0604030504040204" pitchFamily="34" charset="0"/>
                          <a:ea typeface="Tahoma" panose="020B0604030504040204" pitchFamily="34" charset="0"/>
                          <a:cs typeface="Tahoma" panose="020B0604030504040204" pitchFamily="34" charset="0"/>
                        </a:rPr>
                        <a:t>Training time</a:t>
                      </a:r>
                    </a:p>
                  </a:txBody>
                  <a:tcPr marL="83527" marR="83527" anchor="ctr"/>
                </a:tc>
                <a:tc>
                  <a:txBody>
                    <a:bodyPr/>
                    <a:lstStyle/>
                    <a:p>
                      <a:r>
                        <a:rPr lang="en-US" sz="2000" dirty="0">
                          <a:latin typeface="Tahoma" panose="020B0604030504040204" pitchFamily="34" charset="0"/>
                          <a:ea typeface="Tahoma" panose="020B0604030504040204" pitchFamily="34" charset="0"/>
                          <a:cs typeface="Tahoma" panose="020B0604030504040204" pitchFamily="34" charset="0"/>
                        </a:rPr>
                        <a:t>Quantization time</a:t>
                      </a:r>
                    </a:p>
                  </a:txBody>
                  <a:tcPr marL="83527" marR="83527" anchor="ctr"/>
                </a:tc>
                <a:tc>
                  <a:txBody>
                    <a:bodyPr/>
                    <a:lstStyle/>
                    <a:p>
                      <a:r>
                        <a:rPr lang="en-US" sz="2000" dirty="0">
                          <a:latin typeface="Tahoma" panose="020B0604030504040204" pitchFamily="34" charset="0"/>
                          <a:ea typeface="Tahoma" panose="020B0604030504040204" pitchFamily="34" charset="0"/>
                          <a:cs typeface="Tahoma" panose="020B0604030504040204" pitchFamily="34" charset="0"/>
                        </a:rPr>
                        <a:t>Quality of results</a:t>
                      </a:r>
                    </a:p>
                  </a:txBody>
                  <a:tcPr marL="83527" marR="83527" anchor="ctr"/>
                </a:tc>
                <a:extLst>
                  <a:ext uri="{0D108BD9-81ED-4DB2-BD59-A6C34878D82A}">
                    <a16:rowId xmlns:a16="http://schemas.microsoft.com/office/drawing/2014/main" val="10000"/>
                  </a:ext>
                </a:extLst>
              </a:tr>
              <a:tr h="659285">
                <a:tc>
                  <a:txBody>
                    <a:bodyPr/>
                    <a:lstStyle/>
                    <a:p>
                      <a:r>
                        <a:rPr lang="en-US" sz="2000" dirty="0">
                          <a:latin typeface="Tahoma" panose="020B0604030504040204" pitchFamily="34" charset="0"/>
                          <a:ea typeface="Tahoma" panose="020B0604030504040204" pitchFamily="34" charset="0"/>
                          <a:cs typeface="Tahoma" panose="020B0604030504040204" pitchFamily="34" charset="0"/>
                        </a:rPr>
                        <a:t>Quantization of pre-trained model</a:t>
                      </a:r>
                    </a:p>
                  </a:txBody>
                  <a:tcPr marL="83527" marR="83527" anchor="ctr"/>
                </a:tc>
                <a:tc>
                  <a:txBody>
                    <a:bodyPr/>
                    <a:lstStyle/>
                    <a:p>
                      <a:r>
                        <a:rPr lang="en-US" sz="2000" dirty="0">
                          <a:latin typeface="Tahoma" panose="020B0604030504040204" pitchFamily="34" charset="0"/>
                          <a:ea typeface="Tahoma" panose="020B0604030504040204" pitchFamily="34" charset="0"/>
                          <a:cs typeface="Tahoma" panose="020B0604030504040204" pitchFamily="34" charset="0"/>
                        </a:rPr>
                        <a:t>+++</a:t>
                      </a:r>
                    </a:p>
                  </a:txBody>
                  <a:tcPr marL="83527" marR="83527" anchor="ctr"/>
                </a:tc>
                <a:tc>
                  <a:txBody>
                    <a:bodyPr/>
                    <a:lstStyle/>
                    <a:p>
                      <a:r>
                        <a:rPr lang="en-US" sz="2000" dirty="0">
                          <a:latin typeface="Tahoma" panose="020B0604030504040204" pitchFamily="34" charset="0"/>
                          <a:ea typeface="Tahoma" panose="020B0604030504040204" pitchFamily="34" charset="0"/>
                          <a:cs typeface="Tahoma" panose="020B0604030504040204" pitchFamily="34" charset="0"/>
                        </a:rPr>
                        <a:t>++</a:t>
                      </a:r>
                    </a:p>
                  </a:txBody>
                  <a:tcPr marL="83527" marR="83527" anchor="ctr"/>
                </a:tc>
                <a:tc>
                  <a:txBody>
                    <a:bodyPr/>
                    <a:lstStyle/>
                    <a:p>
                      <a:r>
                        <a:rPr lang="en-US" sz="2000" dirty="0">
                          <a:latin typeface="Tahoma" panose="020B0604030504040204" pitchFamily="34" charset="0"/>
                          <a:ea typeface="Tahoma" panose="020B0604030504040204" pitchFamily="34" charset="0"/>
                          <a:cs typeface="Tahoma" panose="020B0604030504040204" pitchFamily="34" charset="0"/>
                        </a:rPr>
                        <a:t>+</a:t>
                      </a:r>
                    </a:p>
                  </a:txBody>
                  <a:tcPr marL="83527" marR="83527" anchor="ctr"/>
                </a:tc>
                <a:extLst>
                  <a:ext uri="{0D108BD9-81ED-4DB2-BD59-A6C34878D82A}">
                    <a16:rowId xmlns:a16="http://schemas.microsoft.com/office/drawing/2014/main" val="10001"/>
                  </a:ext>
                </a:extLst>
              </a:tr>
              <a:tr h="705652">
                <a:tc>
                  <a:txBody>
                    <a:bodyPr/>
                    <a:lstStyle/>
                    <a:p>
                      <a:r>
                        <a:rPr lang="en-US" sz="2000" dirty="0">
                          <a:latin typeface="Tahoma" panose="020B0604030504040204" pitchFamily="34" charset="0"/>
                          <a:ea typeface="Tahoma" panose="020B0604030504040204" pitchFamily="34" charset="0"/>
                          <a:cs typeface="Tahoma" panose="020B0604030504040204" pitchFamily="34" charset="0"/>
                        </a:rPr>
                        <a:t>Quantization of pre-trained </a:t>
                      </a:r>
                      <a:r>
                        <a:rPr lang="en-US" sz="2000">
                          <a:latin typeface="Tahoma" panose="020B0604030504040204" pitchFamily="34" charset="0"/>
                          <a:ea typeface="Tahoma" panose="020B0604030504040204" pitchFamily="34" charset="0"/>
                          <a:cs typeface="Tahoma" panose="020B0604030504040204" pitchFamily="34" charset="0"/>
                        </a:rPr>
                        <a:t>model with </a:t>
                      </a:r>
                      <a:r>
                        <a:rPr lang="en-US" sz="2000" dirty="0">
                          <a:latin typeface="Tahoma" panose="020B0604030504040204" pitchFamily="34" charset="0"/>
                          <a:ea typeface="Tahoma" panose="020B0604030504040204" pitchFamily="34" charset="0"/>
                          <a:cs typeface="Tahoma" panose="020B0604030504040204" pitchFamily="34" charset="0"/>
                        </a:rPr>
                        <a:t>fine-tuning</a:t>
                      </a:r>
                    </a:p>
                  </a:txBody>
                  <a:tcPr marL="83527" marR="83527" anchor="ctr"/>
                </a:tc>
                <a:tc>
                  <a:txBody>
                    <a:bodyPr/>
                    <a:lstStyle/>
                    <a:p>
                      <a:r>
                        <a:rPr lang="en-US" sz="2000" dirty="0">
                          <a:latin typeface="Tahoma" panose="020B0604030504040204" pitchFamily="34" charset="0"/>
                          <a:ea typeface="Tahoma" panose="020B0604030504040204" pitchFamily="34" charset="0"/>
                          <a:cs typeface="Tahoma" panose="020B0604030504040204" pitchFamily="34" charset="0"/>
                        </a:rPr>
                        <a:t>++</a:t>
                      </a:r>
                    </a:p>
                  </a:txBody>
                  <a:tcPr marL="83527" marR="83527" anchor="ctr"/>
                </a:tc>
                <a:tc>
                  <a:txBody>
                    <a:bodyPr/>
                    <a:lstStyle/>
                    <a:p>
                      <a:r>
                        <a:rPr lang="en-US" sz="2000" dirty="0">
                          <a:latin typeface="Tahoma" panose="020B0604030504040204" pitchFamily="34" charset="0"/>
                          <a:ea typeface="Tahoma" panose="020B0604030504040204" pitchFamily="34" charset="0"/>
                          <a:cs typeface="Tahoma" panose="020B0604030504040204" pitchFamily="34" charset="0"/>
                        </a:rPr>
                        <a:t>+</a:t>
                      </a:r>
                    </a:p>
                  </a:txBody>
                  <a:tcPr marL="83527" marR="83527" anchor="ctr"/>
                </a:tc>
                <a:tc>
                  <a:txBody>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lang="en-US" sz="2000" dirty="0">
                          <a:latin typeface="Tahoma" panose="020B0604030504040204" pitchFamily="34" charset="0"/>
                          <a:ea typeface="Tahoma" panose="020B0604030504040204" pitchFamily="34" charset="0"/>
                          <a:cs typeface="Tahoma" panose="020B0604030504040204" pitchFamily="34" charset="0"/>
                        </a:rPr>
                        <a:t>++</a:t>
                      </a:r>
                      <a:r>
                        <a:rPr lang="en-US" sz="2000" baseline="0"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 / </a:t>
                      </a:r>
                      <a:r>
                        <a:rPr lang="en-US" sz="2000" dirty="0">
                          <a:latin typeface="Tahoma" panose="020B0604030504040204" pitchFamily="34" charset="0"/>
                          <a:ea typeface="Tahoma" panose="020B0604030504040204" pitchFamily="34" charset="0"/>
                          <a:cs typeface="Tahoma" panose="020B0604030504040204" pitchFamily="34" charset="0"/>
                        </a:rPr>
                        <a:t>+++</a:t>
                      </a:r>
                    </a:p>
                  </a:txBody>
                  <a:tcPr marL="83527" marR="83527" anchor="ctr"/>
                </a:tc>
                <a:extLst>
                  <a:ext uri="{0D108BD9-81ED-4DB2-BD59-A6C34878D82A}">
                    <a16:rowId xmlns:a16="http://schemas.microsoft.com/office/drawing/2014/main" val="10002"/>
                  </a:ext>
                </a:extLst>
              </a:tr>
              <a:tr h="772395">
                <a:tc>
                  <a:txBody>
                    <a:bodyPr/>
                    <a:lstStyle/>
                    <a:p>
                      <a:r>
                        <a:rPr lang="en-US" sz="2000" dirty="0">
                          <a:latin typeface="Tahoma" panose="020B0604030504040204" pitchFamily="34" charset="0"/>
                          <a:ea typeface="Tahoma" panose="020B0604030504040204" pitchFamily="34" charset="0"/>
                          <a:cs typeface="Tahoma" panose="020B0604030504040204" pitchFamily="34" charset="0"/>
                        </a:rPr>
                        <a:t>Quantization-aware</a:t>
                      </a:r>
                      <a:r>
                        <a:rPr lang="en-US" sz="2000" baseline="0" dirty="0">
                          <a:latin typeface="Tahoma" panose="020B0604030504040204" pitchFamily="34" charset="0"/>
                          <a:ea typeface="Tahoma" panose="020B0604030504040204" pitchFamily="34" charset="0"/>
                          <a:cs typeface="Tahoma" panose="020B0604030504040204" pitchFamily="34" charset="0"/>
                        </a:rPr>
                        <a:t> training</a:t>
                      </a:r>
                    </a:p>
                  </a:txBody>
                  <a:tcPr marL="83527" marR="83527" anchor="ctr"/>
                </a:tc>
                <a:tc>
                  <a:txBody>
                    <a:bodyPr/>
                    <a:lstStyle/>
                    <a:p>
                      <a:r>
                        <a:rPr lang="en-US" sz="2000" dirty="0">
                          <a:latin typeface="Tahoma" panose="020B0604030504040204" pitchFamily="34" charset="0"/>
                          <a:ea typeface="Tahoma" panose="020B0604030504040204" pitchFamily="34" charset="0"/>
                          <a:cs typeface="Tahoma" panose="020B0604030504040204" pitchFamily="34" charset="0"/>
                        </a:rPr>
                        <a:t>+</a:t>
                      </a:r>
                    </a:p>
                  </a:txBody>
                  <a:tcPr marL="83527" marR="83527" anchor="ctr"/>
                </a:tc>
                <a:tc>
                  <a:txBody>
                    <a:bodyPr/>
                    <a:lstStyle/>
                    <a:p>
                      <a:r>
                        <a:rPr lang="en-US" sz="2000" dirty="0">
                          <a:latin typeface="Tahoma" panose="020B0604030504040204" pitchFamily="34" charset="0"/>
                          <a:ea typeface="Tahoma" panose="020B0604030504040204" pitchFamily="34" charset="0"/>
                          <a:cs typeface="Tahoma" panose="020B0604030504040204" pitchFamily="34" charset="0"/>
                        </a:rPr>
                        <a:t>+++</a:t>
                      </a:r>
                    </a:p>
                  </a:txBody>
                  <a:tcPr marL="83527" marR="83527" anchor="ctr"/>
                </a:tc>
                <a:tc>
                  <a:txBody>
                    <a:bodyPr/>
                    <a:lstStyle/>
                    <a:p>
                      <a:r>
                        <a:rPr lang="en-US" sz="2000" dirty="0">
                          <a:latin typeface="Tahoma" panose="020B0604030504040204" pitchFamily="34" charset="0"/>
                          <a:ea typeface="Tahoma" panose="020B0604030504040204" pitchFamily="34" charset="0"/>
                          <a:cs typeface="Tahoma" panose="020B0604030504040204" pitchFamily="34" charset="0"/>
                        </a:rPr>
                        <a:t>+++</a:t>
                      </a:r>
                    </a:p>
                  </a:txBody>
                  <a:tcPr marL="83527" marR="83527" anchor="ctr"/>
                </a:tc>
                <a:extLst>
                  <a:ext uri="{0D108BD9-81ED-4DB2-BD59-A6C34878D82A}">
                    <a16:rowId xmlns:a16="http://schemas.microsoft.com/office/drawing/2014/main" val="10003"/>
                  </a:ext>
                </a:extLst>
              </a:tr>
              <a:tr h="772395">
                <a:tc>
                  <a:txBody>
                    <a:bodyPr/>
                    <a:lstStyle/>
                    <a:p>
                      <a:r>
                        <a:rPr lang="en-US" sz="2000" baseline="0" dirty="0">
                          <a:latin typeface="Tahoma" panose="020B0604030504040204" pitchFamily="34" charset="0"/>
                          <a:ea typeface="Tahoma" panose="020B0604030504040204" pitchFamily="34" charset="0"/>
                          <a:cs typeface="Tahoma" panose="020B0604030504040204" pitchFamily="34" charset="0"/>
                        </a:rPr>
                        <a:t>Quantized training procedure</a:t>
                      </a:r>
                    </a:p>
                  </a:txBody>
                  <a:tcPr marL="83527" marR="83527" anchor="ctr"/>
                </a:tc>
                <a:tc>
                  <a:txBody>
                    <a:bodyPr/>
                    <a:lstStyle/>
                    <a:p>
                      <a:r>
                        <a:rPr lang="en-US" sz="2000" dirty="0">
                          <a:latin typeface="Tahoma" panose="020B0604030504040204" pitchFamily="34" charset="0"/>
                          <a:ea typeface="Tahoma" panose="020B0604030504040204" pitchFamily="34" charset="0"/>
                          <a:cs typeface="Tahoma" panose="020B0604030504040204" pitchFamily="34" charset="0"/>
                        </a:rPr>
                        <a:t>++*</a:t>
                      </a:r>
                    </a:p>
                  </a:txBody>
                  <a:tcPr marL="83527" marR="83527" anchor="ctr"/>
                </a:tc>
                <a:tc>
                  <a:txBody>
                    <a:bodyPr/>
                    <a:lstStyle/>
                    <a:p>
                      <a:r>
                        <a:rPr lang="en-US" sz="2000" dirty="0">
                          <a:latin typeface="Tahoma" panose="020B0604030504040204" pitchFamily="34" charset="0"/>
                          <a:ea typeface="Tahoma" panose="020B0604030504040204" pitchFamily="34" charset="0"/>
                          <a:cs typeface="Tahoma" panose="020B0604030504040204" pitchFamily="34" charset="0"/>
                        </a:rPr>
                        <a:t>+++</a:t>
                      </a:r>
                    </a:p>
                  </a:txBody>
                  <a:tcPr marL="83527" marR="83527" anchor="ctr"/>
                </a:tc>
                <a:tc>
                  <a:txBody>
                    <a:bodyPr/>
                    <a:lstStyle/>
                    <a:p>
                      <a:r>
                        <a:rPr lang="en-US" sz="2000" dirty="0">
                          <a:latin typeface="Tahoma" panose="020B0604030504040204" pitchFamily="34" charset="0"/>
                          <a:ea typeface="Tahoma" panose="020B0604030504040204" pitchFamily="34" charset="0"/>
                          <a:cs typeface="Tahoma" panose="020B0604030504040204" pitchFamily="34" charset="0"/>
                        </a:rPr>
                        <a:t>+++</a:t>
                      </a:r>
                    </a:p>
                  </a:txBody>
                  <a:tcPr marL="83527" marR="83527" anchor="ctr"/>
                </a:tc>
                <a:extLst>
                  <a:ext uri="{0D108BD9-81ED-4DB2-BD59-A6C34878D82A}">
                    <a16:rowId xmlns:a16="http://schemas.microsoft.com/office/drawing/2014/main" val="10004"/>
                  </a:ext>
                </a:extLst>
              </a:tr>
            </a:tbl>
          </a:graphicData>
        </a:graphic>
      </p:graphicFrame>
      <p:sp>
        <p:nvSpPr>
          <p:cNvPr id="4" name="Slide Number Placeholder 3"/>
          <p:cNvSpPr>
            <a:spLocks noGrp="1"/>
          </p:cNvSpPr>
          <p:nvPr>
            <p:ph type="sldNum" sz="quarter" idx="12"/>
          </p:nvPr>
        </p:nvSpPr>
        <p:spPr/>
        <p:txBody>
          <a:bodyPr/>
          <a:lstStyle/>
          <a:p>
            <a:fld id="{C3B5F978-99DD-4B09-979A-AB31C135CAD9}" type="slidenum">
              <a:rPr lang="en-US" smtClean="0"/>
              <a:pPr/>
              <a:t>82</a:t>
            </a:fld>
            <a:endParaRPr lang="en-US" dirty="0"/>
          </a:p>
        </p:txBody>
      </p:sp>
      <p:sp>
        <p:nvSpPr>
          <p:cNvPr id="6" name="TextBox 5"/>
          <p:cNvSpPr txBox="1"/>
          <p:nvPr/>
        </p:nvSpPr>
        <p:spPr>
          <a:xfrm>
            <a:off x="1011768" y="5741346"/>
            <a:ext cx="10074689" cy="338554"/>
          </a:xfrm>
          <a:prstGeom prst="rect">
            <a:avLst/>
          </a:prstGeom>
          <a:noFill/>
        </p:spPr>
        <p:txBody>
          <a:bodyPr wrap="square" rtlCol="0">
            <a:spAutoFit/>
          </a:bodyPr>
          <a:lstStyle/>
          <a:p>
            <a:r>
              <a:rPr lang="en-US" sz="1600" dirty="0">
                <a:latin typeface="Tahoma" panose="020B0604030504040204" pitchFamily="34" charset="0"/>
                <a:ea typeface="Tahoma" panose="020B0604030504040204" pitchFamily="34" charset="0"/>
                <a:cs typeface="Tahoma" panose="020B0604030504040204" pitchFamily="34" charset="0"/>
              </a:rPr>
              <a:t>* on platforms that are specialized for high-throughput integer computations (e.g. FPGAs).</a:t>
            </a:r>
          </a:p>
        </p:txBody>
      </p:sp>
    </p:spTree>
    <p:extLst>
      <p:ext uri="{BB962C8B-B14F-4D97-AF65-F5344CB8AC3E}">
        <p14:creationId xmlns:p14="http://schemas.microsoft.com/office/powerpoint/2010/main" val="41753970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Conclusions</a:t>
            </a:r>
          </a:p>
        </p:txBody>
      </p:sp>
      <p:sp>
        <p:nvSpPr>
          <p:cNvPr id="3" name="Content Placeholder 2"/>
          <p:cNvSpPr>
            <a:spLocks noGrp="1"/>
          </p:cNvSpPr>
          <p:nvPr>
            <p:ph idx="1"/>
          </p:nvPr>
        </p:nvSpPr>
        <p:spPr/>
        <p:txBody>
          <a:bodyPr/>
          <a:lstStyle/>
          <a:p>
            <a:pPr marL="457189" indent="-457189">
              <a:buFont typeface="Arial" panose="020B0604020202020204" pitchFamily="34" charset="0"/>
              <a:buChar char="•"/>
            </a:pPr>
            <a:r>
              <a:rPr lang="en-US" dirty="0"/>
              <a:t>Quantization is an essential tool for efficient model deployment</a:t>
            </a:r>
          </a:p>
          <a:p>
            <a:pPr marL="457189" indent="-457189">
              <a:buFont typeface="Arial" panose="020B0604020202020204" pitchFamily="34" charset="0"/>
              <a:buChar char="•"/>
            </a:pPr>
            <a:r>
              <a:rPr lang="en-US" dirty="0"/>
              <a:t>These techniques can be combined with other compression methods, such as pruning</a:t>
            </a:r>
          </a:p>
          <a:p>
            <a:pPr marL="457189" indent="-457189">
              <a:buFont typeface="Arial" panose="020B0604020202020204" pitchFamily="34" charset="0"/>
              <a:buChar char="•"/>
            </a:pPr>
            <a:r>
              <a:rPr lang="en-US" dirty="0"/>
              <a:t>8-bit data and weights with 32-bit accumulators is sufficient for </a:t>
            </a:r>
            <a:r>
              <a:rPr lang="en-US"/>
              <a:t>recent DNNs</a:t>
            </a:r>
          </a:p>
          <a:p>
            <a:pPr marL="457189" indent="-457189">
              <a:buFont typeface="Arial" panose="020B0604020202020204" pitchFamily="34" charset="0"/>
              <a:buChar char="•"/>
            </a:pPr>
            <a:endParaRPr lang="en-US"/>
          </a:p>
          <a:p>
            <a:pPr marL="457189" indent="-457189">
              <a:buFont typeface="Arial" panose="020B0604020202020204" pitchFamily="34" charset="0"/>
              <a:buChar char="•"/>
            </a:pPr>
            <a:endParaRPr lang="en-US" dirty="0"/>
          </a:p>
          <a:p>
            <a:pPr lvl="1"/>
            <a:r>
              <a:rPr lang="en-US" b="1" dirty="0"/>
              <a:t>Next up: extreme quantization (bitwise networks)</a:t>
            </a:r>
          </a:p>
          <a:p>
            <a:endParaRPr lang="en-US" dirty="0"/>
          </a:p>
        </p:txBody>
      </p:sp>
      <p:sp>
        <p:nvSpPr>
          <p:cNvPr id="5" name="Slide Number Placeholder 4"/>
          <p:cNvSpPr>
            <a:spLocks noGrp="1"/>
          </p:cNvSpPr>
          <p:nvPr>
            <p:ph type="sldNum" sz="quarter" idx="12"/>
          </p:nvPr>
        </p:nvSpPr>
        <p:spPr/>
        <p:txBody>
          <a:bodyPr/>
          <a:lstStyle/>
          <a:p>
            <a:fld id="{B7CEC10D-CD46-426F-915E-6C78530279CB}" type="slidenum">
              <a:rPr lang="en-US" smtClean="0"/>
              <a:pPr/>
              <a:t>83</a:t>
            </a:fld>
            <a:endParaRPr lang="en-US" dirty="0"/>
          </a:p>
        </p:txBody>
      </p:sp>
    </p:spTree>
    <p:extLst>
      <p:ext uri="{BB962C8B-B14F-4D97-AF65-F5344CB8AC3E}">
        <p14:creationId xmlns:p14="http://schemas.microsoft.com/office/powerpoint/2010/main" val="8958635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animEffect transition="in" filter="fade">
                                      <p:cBhvr>
                                        <p:cTn id="7"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2C4BD93-6A47-4B24-9046-4F8BADF68C34}"/>
              </a:ext>
            </a:extLst>
          </p:cNvPr>
          <p:cNvSpPr>
            <a:spLocks noGrp="1"/>
          </p:cNvSpPr>
          <p:nvPr>
            <p:ph type="title"/>
          </p:nvPr>
        </p:nvSpPr>
        <p:spPr/>
        <p:txBody>
          <a:bodyPr/>
          <a:lstStyle/>
          <a:p>
            <a:r>
              <a:rPr lang="nl-NL" dirty="0"/>
              <a:t>Extreme </a:t>
            </a:r>
            <a:r>
              <a:rPr lang="nl-NL" dirty="0" err="1"/>
              <a:t>quantization</a:t>
            </a:r>
            <a:endParaRPr lang="en-US" dirty="0"/>
          </a:p>
        </p:txBody>
      </p:sp>
      <mc:AlternateContent xmlns:mc="http://schemas.openxmlformats.org/markup-compatibility/2006" xmlns:a14="http://schemas.microsoft.com/office/drawing/2010/main">
        <mc:Choice Requires="a14">
          <p:sp>
            <p:nvSpPr>
              <p:cNvPr id="3" name="Tijdelijke aanduiding voor inhoud 2">
                <a:extLst>
                  <a:ext uri="{FF2B5EF4-FFF2-40B4-BE49-F238E27FC236}">
                    <a16:creationId xmlns:a16="http://schemas.microsoft.com/office/drawing/2014/main" id="{67406E5D-58AA-4EAE-8738-85F6709A3147}"/>
                  </a:ext>
                </a:extLst>
              </p:cNvPr>
              <p:cNvSpPr>
                <a:spLocks noGrp="1"/>
              </p:cNvSpPr>
              <p:nvPr>
                <p:ph idx="1"/>
              </p:nvPr>
            </p:nvSpPr>
            <p:spPr/>
            <p:txBody>
              <a:bodyPr/>
              <a:lstStyle/>
              <a:p>
                <a:r>
                  <a:rPr lang="en-US" dirty="0"/>
                  <a:t>Usually 8-bit quantization is sufficient for many applications</a:t>
                </a:r>
              </a:p>
              <a:p>
                <a:r>
                  <a:rPr lang="en-US" dirty="0"/>
                  <a:t>Can we do better?</a:t>
                </a:r>
              </a:p>
              <a:p>
                <a:endParaRPr lang="en-US" dirty="0"/>
              </a:p>
              <a:p>
                <a:r>
                  <a:rPr lang="en-US" dirty="0"/>
                  <a:t>Yes, to the extremes:</a:t>
                </a:r>
              </a:p>
              <a:p>
                <a:pPr lvl="1"/>
                <a:r>
                  <a:rPr lang="en-US" dirty="0"/>
                  <a:t>Binary values </a:t>
                </a:r>
                <a14:m>
                  <m:oMath xmlns:m="http://schemas.openxmlformats.org/officeDocument/2006/math">
                    <m:r>
                      <a:rPr lang="nl-NL" b="0" i="1" smtClean="0">
                        <a:latin typeface="Cambria Math" panose="02040503050406030204" pitchFamily="18" charset="0"/>
                      </a:rPr>
                      <m:t>{−1,  +1}</m:t>
                    </m:r>
                  </m:oMath>
                </a14:m>
                <a:endParaRPr lang="en-US" dirty="0"/>
              </a:p>
              <a:p>
                <a:pPr lvl="2"/>
                <a:r>
                  <a:rPr lang="en-US" b="1" dirty="0"/>
                  <a:t>Single</a:t>
                </a:r>
                <a:r>
                  <a:rPr lang="en-US" dirty="0"/>
                  <a:t> bit per symbol</a:t>
                </a:r>
              </a:p>
              <a:p>
                <a:pPr lvl="1"/>
                <a:r>
                  <a:rPr lang="en-US" dirty="0"/>
                  <a:t>Ternary values </a:t>
                </a:r>
                <a14:m>
                  <m:oMath xmlns:m="http://schemas.openxmlformats.org/officeDocument/2006/math">
                    <m:r>
                      <a:rPr lang="nl-NL" b="0" i="1" smtClean="0">
                        <a:latin typeface="Cambria Math" panose="02040503050406030204" pitchFamily="18" charset="0"/>
                      </a:rPr>
                      <m:t>{−1,  0,  +1}</m:t>
                    </m:r>
                  </m:oMath>
                </a14:m>
                <a:endParaRPr lang="en-US" dirty="0"/>
              </a:p>
              <a:p>
                <a:pPr lvl="2"/>
                <a:r>
                  <a:rPr lang="en-US" b="1" dirty="0"/>
                  <a:t>1.585</a:t>
                </a:r>
                <a:r>
                  <a:rPr lang="en-US" dirty="0"/>
                  <a:t> bits per symbol (</a:t>
                </a:r>
                <a14:m>
                  <m:oMath xmlns:m="http://schemas.openxmlformats.org/officeDocument/2006/math">
                    <m:func>
                      <m:funcPr>
                        <m:ctrlPr>
                          <a:rPr lang="nl-NL" b="0" i="1" smtClean="0">
                            <a:latin typeface="Cambria Math" panose="02040503050406030204" pitchFamily="18" charset="0"/>
                          </a:rPr>
                        </m:ctrlPr>
                      </m:funcPr>
                      <m:fName>
                        <m:sSub>
                          <m:sSubPr>
                            <m:ctrlPr>
                              <a:rPr lang="nl-NL" b="0" i="1" smtClean="0">
                                <a:latin typeface="Cambria Math" panose="02040503050406030204" pitchFamily="18" charset="0"/>
                              </a:rPr>
                            </m:ctrlPr>
                          </m:sSubPr>
                          <m:e>
                            <m:r>
                              <m:rPr>
                                <m:sty m:val="p"/>
                              </m:rPr>
                              <a:rPr lang="nl-NL" b="0" i="0" smtClean="0">
                                <a:latin typeface="Cambria Math" panose="02040503050406030204" pitchFamily="18" charset="0"/>
                              </a:rPr>
                              <m:t>log</m:t>
                            </m:r>
                          </m:e>
                          <m:sub>
                            <m:r>
                              <a:rPr lang="nl-NL" b="0" i="1" smtClean="0">
                                <a:latin typeface="Cambria Math" panose="02040503050406030204" pitchFamily="18" charset="0"/>
                              </a:rPr>
                              <m:t>2</m:t>
                            </m:r>
                          </m:sub>
                        </m:sSub>
                      </m:fName>
                      <m:e>
                        <m:r>
                          <a:rPr lang="nl-NL" b="0" i="1" smtClean="0">
                            <a:latin typeface="Cambria Math" panose="02040503050406030204" pitchFamily="18" charset="0"/>
                          </a:rPr>
                          <m:t>3 </m:t>
                        </m:r>
                      </m:e>
                    </m:func>
                    <m:r>
                      <a:rPr lang="nl-NL" b="0" i="1" smtClean="0">
                        <a:latin typeface="Cambria Math" panose="02040503050406030204" pitchFamily="18" charset="0"/>
                      </a:rPr>
                      <m:t>≈1.585</m:t>
                    </m:r>
                  </m:oMath>
                </a14:m>
                <a:r>
                  <a:rPr lang="en-US" dirty="0"/>
                  <a:t>)</a:t>
                </a:r>
              </a:p>
              <a:p>
                <a:endParaRPr lang="en-US" dirty="0"/>
              </a:p>
              <a:p>
                <a:r>
                  <a:rPr lang="en-US" b="1" dirty="0"/>
                  <a:t>Reminder:</a:t>
                </a:r>
                <a:r>
                  <a:rPr lang="en-US" dirty="0"/>
                  <a:t> during training all values are kept in full-precision!</a:t>
                </a:r>
              </a:p>
              <a:p>
                <a:endParaRPr lang="en-US" dirty="0"/>
              </a:p>
            </p:txBody>
          </p:sp>
        </mc:Choice>
        <mc:Fallback xmlns="">
          <p:sp>
            <p:nvSpPr>
              <p:cNvPr id="3" name="Tijdelijke aanduiding voor inhoud 2">
                <a:extLst>
                  <a:ext uri="{FF2B5EF4-FFF2-40B4-BE49-F238E27FC236}">
                    <a16:creationId xmlns:a16="http://schemas.microsoft.com/office/drawing/2014/main" id="{67406E5D-58AA-4EAE-8738-85F6709A3147}"/>
                  </a:ext>
                </a:extLst>
              </p:cNvPr>
              <p:cNvSpPr>
                <a:spLocks noGrp="1" noRot="1" noChangeAspect="1" noMove="1" noResize="1" noEditPoints="1" noAdjustHandles="1" noChangeArrowheads="1" noChangeShapeType="1" noTextEdit="1"/>
              </p:cNvSpPr>
              <p:nvPr>
                <p:ph idx="1"/>
              </p:nvPr>
            </p:nvSpPr>
            <p:spPr>
              <a:blipFill>
                <a:blip r:embed="rId2"/>
                <a:stretch>
                  <a:fillRect l="-1111" t="-2058"/>
                </a:stretch>
              </a:blipFill>
            </p:spPr>
            <p:txBody>
              <a:bodyPr/>
              <a:lstStyle/>
              <a:p>
                <a:r>
                  <a:rPr lang="en-US">
                    <a:noFill/>
                  </a:rPr>
                  <a:t> </a:t>
                </a:r>
              </a:p>
            </p:txBody>
          </p:sp>
        </mc:Fallback>
      </mc:AlternateContent>
      <p:sp>
        <p:nvSpPr>
          <p:cNvPr id="4" name="Tijdelijke aanduiding voor dianummer 3">
            <a:extLst>
              <a:ext uri="{FF2B5EF4-FFF2-40B4-BE49-F238E27FC236}">
                <a16:creationId xmlns:a16="http://schemas.microsoft.com/office/drawing/2014/main" id="{68583F2D-035A-4B7E-8F79-6BEEAB7F5820}"/>
              </a:ext>
            </a:extLst>
          </p:cNvPr>
          <p:cNvSpPr>
            <a:spLocks noGrp="1"/>
          </p:cNvSpPr>
          <p:nvPr>
            <p:ph type="sldNum" sz="quarter" idx="12"/>
          </p:nvPr>
        </p:nvSpPr>
        <p:spPr/>
        <p:txBody>
          <a:bodyPr/>
          <a:lstStyle/>
          <a:p>
            <a:fld id="{9494B51C-EBA0-4BC9-B4DC-4121C1E7A080}" type="slidenum">
              <a:rPr lang="en-US" smtClean="0"/>
              <a:t>84</a:t>
            </a:fld>
            <a:endParaRPr lang="en-US"/>
          </a:p>
        </p:txBody>
      </p:sp>
    </p:spTree>
    <p:extLst>
      <p:ext uri="{BB962C8B-B14F-4D97-AF65-F5344CB8AC3E}">
        <p14:creationId xmlns:p14="http://schemas.microsoft.com/office/powerpoint/2010/main" val="1219856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Tijdelijke aanduiding voor inhoud 2">
                <a:extLst>
                  <a:ext uri="{FF2B5EF4-FFF2-40B4-BE49-F238E27FC236}">
                    <a16:creationId xmlns:a16="http://schemas.microsoft.com/office/drawing/2014/main" id="{9B56CCDE-85CA-4527-8648-5943D5F20FB3}"/>
                  </a:ext>
                </a:extLst>
              </p:cNvPr>
              <p:cNvSpPr>
                <a:spLocks noGrp="1"/>
              </p:cNvSpPr>
              <p:nvPr>
                <p:ph idx="1"/>
              </p:nvPr>
            </p:nvSpPr>
            <p:spPr/>
            <p:txBody>
              <a:bodyPr/>
              <a:lstStyle/>
              <a:p>
                <a:r>
                  <a:rPr lang="en-US" sz="2800" dirty="0"/>
                  <a:t>Multiplication and addition are replaced by bitwise XNOR and </a:t>
                </a:r>
                <a:r>
                  <a:rPr lang="en-US" sz="2800" dirty="0" err="1"/>
                  <a:t>PopCount</a:t>
                </a:r>
                <a:r>
                  <a:rPr lang="en-US" sz="2800" dirty="0"/>
                  <a:t>.</a:t>
                </a:r>
              </a:p>
              <a:p>
                <a:endParaRPr lang="en-US" sz="2800" dirty="0"/>
              </a:p>
              <a:p>
                <a:endParaRPr lang="en-US" sz="2800" dirty="0"/>
              </a:p>
              <a:p>
                <a:endParaRPr lang="en-US" sz="2800" dirty="0"/>
              </a:p>
              <a:p>
                <a:endParaRPr lang="en-US" sz="2800" dirty="0"/>
              </a:p>
              <a:p>
                <a:endParaRPr lang="en-US" sz="2800" dirty="0"/>
              </a:p>
              <a:p>
                <a:endParaRPr lang="en-US" sz="2800" dirty="0"/>
              </a:p>
              <a:p>
                <a:endParaRPr lang="en-US" sz="2800" dirty="0"/>
              </a:p>
              <a:p>
                <a:endParaRPr lang="en-US" sz="2800" dirty="0"/>
              </a:p>
              <a:p>
                <a:r>
                  <a:rPr lang="en-US" sz="2800" dirty="0"/>
                  <a:t>Why </a:t>
                </a:r>
                <a14:m>
                  <m:oMath xmlns:m="http://schemas.openxmlformats.org/officeDocument/2006/math">
                    <m:d>
                      <m:dPr>
                        <m:begChr m:val="{"/>
                        <m:endChr m:val="}"/>
                        <m:ctrlPr>
                          <a:rPr lang="nl-NL" sz="2800" i="1" smtClean="0">
                            <a:latin typeface="Cambria Math" panose="02040503050406030204" pitchFamily="18" charset="0"/>
                          </a:rPr>
                        </m:ctrlPr>
                      </m:dPr>
                      <m:e>
                        <m:r>
                          <a:rPr lang="nl-NL" sz="2800" smtClean="0">
                            <a:latin typeface="Cambria Math" panose="02040503050406030204" pitchFamily="18" charset="0"/>
                          </a:rPr>
                          <m:t>−1,  +1</m:t>
                        </m:r>
                      </m:e>
                    </m:d>
                  </m:oMath>
                </a14:m>
                <a:r>
                  <a:rPr lang="en-US" sz="2800" dirty="0"/>
                  <a:t> and not </a:t>
                </a:r>
                <a14:m>
                  <m:oMath xmlns:m="http://schemas.openxmlformats.org/officeDocument/2006/math">
                    <m:r>
                      <a:rPr lang="nl-NL" sz="2800" smtClean="0">
                        <a:latin typeface="Cambria Math" panose="02040503050406030204" pitchFamily="18" charset="0"/>
                      </a:rPr>
                      <m:t>{0,  +1}</m:t>
                    </m:r>
                  </m:oMath>
                </a14:m>
                <a:r>
                  <a:rPr lang="en-US" sz="2800" dirty="0"/>
                  <a:t>?</a:t>
                </a:r>
              </a:p>
              <a:p>
                <a:pPr lvl="1"/>
                <a:r>
                  <a:rPr lang="en-US" sz="2400" dirty="0"/>
                  <a:t>XNOR- vs AND-gate multiply</a:t>
                </a:r>
              </a:p>
              <a:p>
                <a:endParaRPr lang="en-US" sz="2800" dirty="0"/>
              </a:p>
            </p:txBody>
          </p:sp>
        </mc:Choice>
        <mc:Fallback xmlns="">
          <p:sp>
            <p:nvSpPr>
              <p:cNvPr id="3" name="Tijdelijke aanduiding voor inhoud 2">
                <a:extLst>
                  <a:ext uri="{FF2B5EF4-FFF2-40B4-BE49-F238E27FC236}">
                    <a16:creationId xmlns:a16="http://schemas.microsoft.com/office/drawing/2014/main" id="{9B56CCDE-85CA-4527-8648-5943D5F20FB3}"/>
                  </a:ext>
                </a:extLst>
              </p:cNvPr>
              <p:cNvSpPr>
                <a:spLocks noGrp="1" noRot="1" noChangeAspect="1" noMove="1" noResize="1" noEditPoints="1" noAdjustHandles="1" noChangeArrowheads="1" noChangeShapeType="1" noTextEdit="1"/>
              </p:cNvSpPr>
              <p:nvPr>
                <p:ph idx="1"/>
              </p:nvPr>
            </p:nvSpPr>
            <p:spPr>
              <a:blipFill>
                <a:blip r:embed="rId2"/>
                <a:stretch>
                  <a:fillRect l="-963" t="-1294" b="-10000"/>
                </a:stretch>
              </a:blipFill>
            </p:spPr>
            <p:txBody>
              <a:bodyPr/>
              <a:lstStyle/>
              <a:p>
                <a:r>
                  <a:rPr lang="nl-NL">
                    <a:noFill/>
                  </a:rPr>
                  <a:t> </a:t>
                </a:r>
              </a:p>
            </p:txBody>
          </p:sp>
        </mc:Fallback>
      </mc:AlternateContent>
      <p:sp>
        <p:nvSpPr>
          <p:cNvPr id="8" name="Titel 7">
            <a:extLst>
              <a:ext uri="{FF2B5EF4-FFF2-40B4-BE49-F238E27FC236}">
                <a16:creationId xmlns:a16="http://schemas.microsoft.com/office/drawing/2014/main" id="{8F198335-F262-4E0E-AEE8-758C768BB4CB}"/>
              </a:ext>
            </a:extLst>
          </p:cNvPr>
          <p:cNvSpPr>
            <a:spLocks noGrp="1"/>
          </p:cNvSpPr>
          <p:nvPr>
            <p:ph type="title"/>
          </p:nvPr>
        </p:nvSpPr>
        <p:spPr/>
        <p:txBody>
          <a:bodyPr/>
          <a:lstStyle/>
          <a:p>
            <a:r>
              <a:rPr lang="nl-NL" dirty="0" err="1"/>
              <a:t>Binary</a:t>
            </a:r>
            <a:r>
              <a:rPr lang="nl-NL" dirty="0"/>
              <a:t> </a:t>
            </a:r>
            <a:r>
              <a:rPr lang="nl-NL" dirty="0" err="1"/>
              <a:t>multiply-accumulate</a:t>
            </a:r>
            <a:endParaRPr lang="en-US" dirty="0"/>
          </a:p>
        </p:txBody>
      </p:sp>
      <p:sp>
        <p:nvSpPr>
          <p:cNvPr id="4" name="Tijdelijke aanduiding voor dianummer 3">
            <a:extLst>
              <a:ext uri="{FF2B5EF4-FFF2-40B4-BE49-F238E27FC236}">
                <a16:creationId xmlns:a16="http://schemas.microsoft.com/office/drawing/2014/main" id="{50DC29D9-BEED-4EE7-B911-2ED1B516619A}"/>
              </a:ext>
            </a:extLst>
          </p:cNvPr>
          <p:cNvSpPr>
            <a:spLocks noGrp="1"/>
          </p:cNvSpPr>
          <p:nvPr>
            <p:ph type="sldNum" sz="quarter" idx="12"/>
          </p:nvPr>
        </p:nvSpPr>
        <p:spPr/>
        <p:txBody>
          <a:bodyPr/>
          <a:lstStyle/>
          <a:p>
            <a:fld id="{B7CEC10D-CD46-426F-915E-6C78530279CB}" type="slidenum">
              <a:rPr lang="en-US" smtClean="0"/>
              <a:pPr/>
              <a:t>85</a:t>
            </a:fld>
            <a:endParaRPr lang="en-US" dirty="0"/>
          </a:p>
        </p:txBody>
      </p:sp>
      <p:pic>
        <p:nvPicPr>
          <p:cNvPr id="2" name="Picture 1">
            <a:extLst>
              <a:ext uri="{FF2B5EF4-FFF2-40B4-BE49-F238E27FC236}">
                <a16:creationId xmlns:a16="http://schemas.microsoft.com/office/drawing/2014/main" id="{5064E87C-9B94-40E1-89E6-8863C835AE54}"/>
              </a:ext>
            </a:extLst>
          </p:cNvPr>
          <p:cNvPicPr>
            <a:picLocks noChangeAspect="1"/>
          </p:cNvPicPr>
          <p:nvPr/>
        </p:nvPicPr>
        <p:blipFill>
          <a:blip r:embed="rId3"/>
          <a:stretch>
            <a:fillRect/>
          </a:stretch>
        </p:blipFill>
        <p:spPr>
          <a:xfrm>
            <a:off x="1066800" y="1981200"/>
            <a:ext cx="9291109" cy="3670110"/>
          </a:xfrm>
          <a:prstGeom prst="rect">
            <a:avLst/>
          </a:prstGeom>
        </p:spPr>
      </p:pic>
    </p:spTree>
    <p:extLst>
      <p:ext uri="{BB962C8B-B14F-4D97-AF65-F5344CB8AC3E}">
        <p14:creationId xmlns:p14="http://schemas.microsoft.com/office/powerpoint/2010/main" val="32477143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9" end="9"/>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7">
            <a:extLst>
              <a:ext uri="{FF2B5EF4-FFF2-40B4-BE49-F238E27FC236}">
                <a16:creationId xmlns:a16="http://schemas.microsoft.com/office/drawing/2014/main" id="{8F198335-F262-4E0E-AEE8-758C768BB4CB}"/>
              </a:ext>
            </a:extLst>
          </p:cNvPr>
          <p:cNvSpPr>
            <a:spLocks noGrp="1"/>
          </p:cNvSpPr>
          <p:nvPr>
            <p:ph type="title"/>
          </p:nvPr>
        </p:nvSpPr>
        <p:spPr/>
        <p:txBody>
          <a:bodyPr/>
          <a:lstStyle/>
          <a:p>
            <a:r>
              <a:rPr lang="nl-NL" dirty="0" err="1"/>
              <a:t>Ternary</a:t>
            </a:r>
            <a:r>
              <a:rPr lang="nl-NL" dirty="0"/>
              <a:t> </a:t>
            </a:r>
            <a:r>
              <a:rPr lang="nl-NL" dirty="0" err="1"/>
              <a:t>multiply-accumulate</a:t>
            </a:r>
            <a:endParaRPr lang="en-US" dirty="0"/>
          </a:p>
        </p:txBody>
      </p:sp>
      <p:sp>
        <p:nvSpPr>
          <p:cNvPr id="3" name="Tijdelijke aanduiding voor inhoud 2">
            <a:extLst>
              <a:ext uri="{FF2B5EF4-FFF2-40B4-BE49-F238E27FC236}">
                <a16:creationId xmlns:a16="http://schemas.microsoft.com/office/drawing/2014/main" id="{9B56CCDE-85CA-4527-8648-5943D5F20FB3}"/>
              </a:ext>
            </a:extLst>
          </p:cNvPr>
          <p:cNvSpPr>
            <a:spLocks noGrp="1"/>
          </p:cNvSpPr>
          <p:nvPr>
            <p:ph idx="1"/>
          </p:nvPr>
        </p:nvSpPr>
        <p:spPr>
          <a:xfrm>
            <a:off x="338328" y="1271016"/>
            <a:ext cx="11521440" cy="631260"/>
          </a:xfrm>
        </p:spPr>
        <p:txBody>
          <a:bodyPr/>
          <a:lstStyle/>
          <a:p>
            <a:r>
              <a:rPr lang="en-US" dirty="0"/>
              <a:t>Multiplication and addition are replaced by Gated XNORs and two </a:t>
            </a:r>
            <a:r>
              <a:rPr lang="en-US" dirty="0" err="1"/>
              <a:t>PopCounts</a:t>
            </a:r>
            <a:r>
              <a:rPr lang="en-US" dirty="0"/>
              <a:t>.</a:t>
            </a:r>
          </a:p>
          <a:p>
            <a:endParaRPr lang="en-US" dirty="0"/>
          </a:p>
        </p:txBody>
      </p:sp>
      <p:sp>
        <p:nvSpPr>
          <p:cNvPr id="4" name="Tijdelijke aanduiding voor dianummer 3">
            <a:extLst>
              <a:ext uri="{FF2B5EF4-FFF2-40B4-BE49-F238E27FC236}">
                <a16:creationId xmlns:a16="http://schemas.microsoft.com/office/drawing/2014/main" id="{50DC29D9-BEED-4EE7-B911-2ED1B516619A}"/>
              </a:ext>
            </a:extLst>
          </p:cNvPr>
          <p:cNvSpPr>
            <a:spLocks noGrp="1"/>
          </p:cNvSpPr>
          <p:nvPr>
            <p:ph type="sldNum" sz="quarter" idx="12"/>
          </p:nvPr>
        </p:nvSpPr>
        <p:spPr/>
        <p:txBody>
          <a:bodyPr/>
          <a:lstStyle/>
          <a:p>
            <a:fld id="{B7CEC10D-CD46-426F-915E-6C78530279CB}" type="slidenum">
              <a:rPr lang="en-US" smtClean="0"/>
              <a:pPr/>
              <a:t>86</a:t>
            </a:fld>
            <a:endParaRPr lang="en-US" dirty="0"/>
          </a:p>
        </p:txBody>
      </p:sp>
      <mc:AlternateContent xmlns:mc="http://schemas.openxmlformats.org/markup-compatibility/2006" xmlns:a14="http://schemas.microsoft.com/office/drawing/2010/main">
        <mc:Choice Requires="a14">
          <p:sp>
            <p:nvSpPr>
              <p:cNvPr id="33" name="TextBox 36">
                <a:extLst>
                  <a:ext uri="{FF2B5EF4-FFF2-40B4-BE49-F238E27FC236}">
                    <a16:creationId xmlns:a16="http://schemas.microsoft.com/office/drawing/2014/main" id="{F66B9FAD-3193-42C0-8A22-0CB12AEF34A2}"/>
                  </a:ext>
                </a:extLst>
              </p:cNvPr>
              <p:cNvSpPr txBox="1"/>
              <p:nvPr/>
            </p:nvSpPr>
            <p:spPr>
              <a:xfrm>
                <a:off x="6781800" y="5900604"/>
                <a:ext cx="5136727" cy="369332"/>
              </a:xfrm>
              <a:prstGeom prst="rect">
                <a:avLst/>
              </a:prstGeom>
              <a:solidFill>
                <a:srgbClr val="FFFFCC"/>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rPr>
                        <m:t>=</m:t>
                      </m:r>
                      <m:r>
                        <m:rPr>
                          <m:sty m:val="p"/>
                        </m:rPr>
                        <a:rPr lang="en-US">
                          <a:latin typeface="Cambria Math" panose="02040503050406030204" pitchFamily="18" charset="0"/>
                        </a:rPr>
                        <m:t>PopC</m:t>
                      </m:r>
                      <m:r>
                        <m:rPr>
                          <m:sty m:val="p"/>
                        </m:rPr>
                        <a:rPr lang="nl-NL" b="0" i="0" smtClean="0">
                          <a:latin typeface="Cambria Math" panose="02040503050406030204" pitchFamily="18" charset="0"/>
                        </a:rPr>
                        <m:t>ou</m:t>
                      </m:r>
                      <m:r>
                        <m:rPr>
                          <m:sty m:val="p"/>
                        </m:rPr>
                        <a:rPr lang="en-US">
                          <a:latin typeface="Cambria Math" panose="02040503050406030204" pitchFamily="18" charset="0"/>
                        </a:rPr>
                        <m:t>nt</m:t>
                      </m:r>
                      <m:r>
                        <a:rPr lang="en-US" i="1">
                          <a:latin typeface="Cambria Math" panose="02040503050406030204" pitchFamily="18" charset="0"/>
                        </a:rPr>
                        <m:t>(</m:t>
                      </m:r>
                      <m:r>
                        <a:rPr lang="nl-NL" b="0" i="1" smtClean="0">
                          <a:latin typeface="Cambria Math" panose="02040503050406030204" pitchFamily="18" charset="0"/>
                        </a:rPr>
                        <m:t>+</m:t>
                      </m:r>
                      <m:sSup>
                        <m:sSupPr>
                          <m:ctrlPr>
                            <a:rPr lang="nl-NL" b="0" i="1" smtClean="0">
                              <a:latin typeface="Cambria Math" panose="02040503050406030204" pitchFamily="18" charset="0"/>
                            </a:rPr>
                          </m:ctrlPr>
                        </m:sSupPr>
                        <m:e>
                          <m:r>
                            <a:rPr lang="nl-NL" b="0" i="1" smtClean="0">
                              <a:latin typeface="Cambria Math" panose="02040503050406030204" pitchFamily="18" charset="0"/>
                            </a:rPr>
                            <m:t>1</m:t>
                          </m:r>
                        </m:e>
                        <m:sup>
                          <m:r>
                            <a:rPr lang="nl-NL" b="0" i="1" smtClean="0">
                              <a:latin typeface="Cambria Math" panose="02040503050406030204" pitchFamily="18" charset="0"/>
                            </a:rPr>
                            <m:t>′</m:t>
                          </m:r>
                        </m:sup>
                      </m:sSup>
                      <m:r>
                        <a:rPr lang="nl-NL" b="0" i="1" smtClean="0">
                          <a:latin typeface="Cambria Math" panose="02040503050406030204" pitchFamily="18" charset="0"/>
                        </a:rPr>
                        <m:t>𝑠</m:t>
                      </m:r>
                      <m:r>
                        <a:rPr lang="en-US" i="1">
                          <a:latin typeface="Cambria Math" panose="02040503050406030204" pitchFamily="18" charset="0"/>
                        </a:rPr>
                        <m:t>)−</m:t>
                      </m:r>
                      <m:r>
                        <m:rPr>
                          <m:sty m:val="p"/>
                        </m:rPr>
                        <a:rPr lang="en-US" smtClean="0">
                          <a:latin typeface="Cambria Math" panose="02040503050406030204" pitchFamily="18" charset="0"/>
                        </a:rPr>
                        <m:t>PopC</m:t>
                      </m:r>
                      <m:r>
                        <m:rPr>
                          <m:sty m:val="p"/>
                        </m:rPr>
                        <a:rPr lang="nl-NL" b="0" i="0" smtClean="0">
                          <a:latin typeface="Cambria Math" panose="02040503050406030204" pitchFamily="18" charset="0"/>
                        </a:rPr>
                        <m:t>ou</m:t>
                      </m:r>
                      <m:r>
                        <m:rPr>
                          <m:sty m:val="p"/>
                        </m:rPr>
                        <a:rPr lang="en-US">
                          <a:latin typeface="Cambria Math" panose="02040503050406030204" pitchFamily="18" charset="0"/>
                        </a:rPr>
                        <m:t>nt</m:t>
                      </m:r>
                      <m:r>
                        <a:rPr lang="en-US" i="1">
                          <a:latin typeface="Cambria Math" panose="02040503050406030204" pitchFamily="18" charset="0"/>
                        </a:rPr>
                        <m:t>(</m:t>
                      </m:r>
                      <m:r>
                        <a:rPr lang="nl-NL" b="0" i="1" smtClean="0">
                          <a:latin typeface="Cambria Math" panose="02040503050406030204" pitchFamily="18" charset="0"/>
                        </a:rPr>
                        <m:t>−</m:t>
                      </m:r>
                      <m:sSup>
                        <m:sSupPr>
                          <m:ctrlPr>
                            <a:rPr lang="nl-NL" b="0" i="1" smtClean="0">
                              <a:latin typeface="Cambria Math" panose="02040503050406030204" pitchFamily="18" charset="0"/>
                            </a:rPr>
                          </m:ctrlPr>
                        </m:sSupPr>
                        <m:e>
                          <m:r>
                            <a:rPr lang="nl-NL" b="0" i="1" smtClean="0">
                              <a:latin typeface="Cambria Math" panose="02040503050406030204" pitchFamily="18" charset="0"/>
                            </a:rPr>
                            <m:t>1</m:t>
                          </m:r>
                        </m:e>
                        <m:sup>
                          <m:r>
                            <a:rPr lang="nl-NL" b="0" i="1" smtClean="0">
                              <a:latin typeface="Cambria Math" panose="02040503050406030204" pitchFamily="18" charset="0"/>
                            </a:rPr>
                            <m:t>′</m:t>
                          </m:r>
                        </m:sup>
                      </m:sSup>
                      <m:r>
                        <a:rPr lang="nl-NL" b="0" i="1" smtClean="0">
                          <a:latin typeface="Cambria Math" panose="02040503050406030204" pitchFamily="18" charset="0"/>
                        </a:rPr>
                        <m:t>𝑠</m:t>
                      </m:r>
                      <m:r>
                        <a:rPr lang="en-US" i="1">
                          <a:latin typeface="Cambria Math" panose="02040503050406030204" pitchFamily="18" charset="0"/>
                        </a:rPr>
                        <m:t>)</m:t>
                      </m:r>
                    </m:oMath>
                  </m:oMathPara>
                </a14:m>
                <a:endParaRPr lang="en-US" dirty="0"/>
              </a:p>
            </p:txBody>
          </p:sp>
        </mc:Choice>
        <mc:Fallback xmlns="">
          <p:sp>
            <p:nvSpPr>
              <p:cNvPr id="33" name="TextBox 36">
                <a:extLst>
                  <a:ext uri="{FF2B5EF4-FFF2-40B4-BE49-F238E27FC236}">
                    <a16:creationId xmlns:a16="http://schemas.microsoft.com/office/drawing/2014/main" id="{F66B9FAD-3193-42C0-8A22-0CB12AEF34A2}"/>
                  </a:ext>
                </a:extLst>
              </p:cNvPr>
              <p:cNvSpPr txBox="1">
                <a:spLocks noRot="1" noChangeAspect="1" noMove="1" noResize="1" noEditPoints="1" noAdjustHandles="1" noChangeArrowheads="1" noChangeShapeType="1" noTextEdit="1"/>
              </p:cNvSpPr>
              <p:nvPr/>
            </p:nvSpPr>
            <p:spPr>
              <a:xfrm>
                <a:off x="6781800" y="5900604"/>
                <a:ext cx="5136727" cy="369332"/>
              </a:xfrm>
              <a:prstGeom prst="rect">
                <a:avLst/>
              </a:prstGeom>
              <a:blipFill>
                <a:blip r:embed="rId2"/>
                <a:stretch>
                  <a:fillRect l="-119" r="-1544" b="-34426"/>
                </a:stretch>
              </a:blipFill>
            </p:spPr>
            <p:txBody>
              <a:bodyPr/>
              <a:lstStyle/>
              <a:p>
                <a:r>
                  <a:rPr lang="nl-NL">
                    <a:noFill/>
                  </a:rPr>
                  <a:t> </a:t>
                </a:r>
              </a:p>
            </p:txBody>
          </p:sp>
        </mc:Fallback>
      </mc:AlternateContent>
      <p:graphicFrame>
        <p:nvGraphicFramePr>
          <p:cNvPr id="125" name="Tabel 21">
            <a:extLst>
              <a:ext uri="{FF2B5EF4-FFF2-40B4-BE49-F238E27FC236}">
                <a16:creationId xmlns:a16="http://schemas.microsoft.com/office/drawing/2014/main" id="{F0812B50-9A64-4A74-83AB-0C86A9824E6C}"/>
              </a:ext>
            </a:extLst>
          </p:cNvPr>
          <p:cNvGraphicFramePr>
            <a:graphicFrameLocks noGrp="1"/>
          </p:cNvGraphicFramePr>
          <p:nvPr>
            <p:extLst>
              <p:ext uri="{D42A27DB-BD31-4B8C-83A1-F6EECF244321}">
                <p14:modId xmlns:p14="http://schemas.microsoft.com/office/powerpoint/2010/main" val="2388942705"/>
              </p:ext>
            </p:extLst>
          </p:nvPr>
        </p:nvGraphicFramePr>
        <p:xfrm>
          <a:off x="9829490" y="3456574"/>
          <a:ext cx="1956110" cy="1483360"/>
        </p:xfrm>
        <a:graphic>
          <a:graphicData uri="http://schemas.openxmlformats.org/drawingml/2006/table">
            <a:tbl>
              <a:tblPr firstRow="1" bandRow="1">
                <a:tableStyleId>{5C22544A-7EE6-4342-B048-85BDC9FD1C3A}</a:tableStyleId>
              </a:tblPr>
              <a:tblGrid>
                <a:gridCol w="978055">
                  <a:extLst>
                    <a:ext uri="{9D8B030D-6E8A-4147-A177-3AD203B41FA5}">
                      <a16:colId xmlns:a16="http://schemas.microsoft.com/office/drawing/2014/main" val="714468407"/>
                    </a:ext>
                  </a:extLst>
                </a:gridCol>
                <a:gridCol w="978055">
                  <a:extLst>
                    <a:ext uri="{9D8B030D-6E8A-4147-A177-3AD203B41FA5}">
                      <a16:colId xmlns:a16="http://schemas.microsoft.com/office/drawing/2014/main" val="3341245490"/>
                    </a:ext>
                  </a:extLst>
                </a:gridCol>
              </a:tblGrid>
              <a:tr h="370840">
                <a:tc gridSpan="2">
                  <a:txBody>
                    <a:bodyPr/>
                    <a:lstStyle/>
                    <a:p>
                      <a:r>
                        <a:rPr lang="nl-NL" dirty="0" err="1"/>
                        <a:t>Encoding</a:t>
                      </a:r>
                      <a:endParaRPr lang="en-US" dirty="0"/>
                    </a:p>
                  </a:txBody>
                  <a:tcPr/>
                </a:tc>
                <a:tc hMerge="1">
                  <a:txBody>
                    <a:bodyPr/>
                    <a:lstStyle/>
                    <a:p>
                      <a:endParaRPr lang="en-US" dirty="0"/>
                    </a:p>
                  </a:txBody>
                  <a:tcPr/>
                </a:tc>
                <a:extLst>
                  <a:ext uri="{0D108BD9-81ED-4DB2-BD59-A6C34878D82A}">
                    <a16:rowId xmlns:a16="http://schemas.microsoft.com/office/drawing/2014/main" val="1423471950"/>
                  </a:ext>
                </a:extLst>
              </a:tr>
              <a:tr h="370840">
                <a:tc>
                  <a:txBody>
                    <a:bodyPr/>
                    <a:lstStyle/>
                    <a:p>
                      <a:r>
                        <a:rPr lang="nl-NL" dirty="0"/>
                        <a:t>+1</a:t>
                      </a:r>
                      <a:endParaRPr lang="en-US" dirty="0"/>
                    </a:p>
                  </a:txBody>
                  <a:tcPr/>
                </a:tc>
                <a:tc>
                  <a:txBody>
                    <a:bodyPr/>
                    <a:lstStyle/>
                    <a:p>
                      <a:r>
                        <a:rPr lang="nl-NL" dirty="0"/>
                        <a:t>11</a:t>
                      </a:r>
                      <a:endParaRPr lang="en-US" dirty="0"/>
                    </a:p>
                  </a:txBody>
                  <a:tcPr/>
                </a:tc>
                <a:extLst>
                  <a:ext uri="{0D108BD9-81ED-4DB2-BD59-A6C34878D82A}">
                    <a16:rowId xmlns:a16="http://schemas.microsoft.com/office/drawing/2014/main" val="2752274161"/>
                  </a:ext>
                </a:extLst>
              </a:tr>
              <a:tr h="370840">
                <a:tc>
                  <a:txBody>
                    <a:bodyPr/>
                    <a:lstStyle/>
                    <a:p>
                      <a:r>
                        <a:rPr lang="nl-NL" dirty="0"/>
                        <a:t>0</a:t>
                      </a:r>
                      <a:endParaRPr lang="en-US" dirty="0"/>
                    </a:p>
                  </a:txBody>
                  <a:tcPr/>
                </a:tc>
                <a:tc>
                  <a:txBody>
                    <a:bodyPr/>
                    <a:lstStyle/>
                    <a:p>
                      <a:r>
                        <a:rPr lang="nl-NL" dirty="0"/>
                        <a:t>00</a:t>
                      </a:r>
                      <a:endParaRPr lang="en-US" dirty="0"/>
                    </a:p>
                  </a:txBody>
                  <a:tcPr/>
                </a:tc>
                <a:extLst>
                  <a:ext uri="{0D108BD9-81ED-4DB2-BD59-A6C34878D82A}">
                    <a16:rowId xmlns:a16="http://schemas.microsoft.com/office/drawing/2014/main" val="924536913"/>
                  </a:ext>
                </a:extLst>
              </a:tr>
              <a:tr h="370840">
                <a:tc>
                  <a:txBody>
                    <a:bodyPr/>
                    <a:lstStyle/>
                    <a:p>
                      <a:r>
                        <a:rPr lang="nl-NL" dirty="0"/>
                        <a:t>-1</a:t>
                      </a:r>
                      <a:endParaRPr lang="en-US" dirty="0"/>
                    </a:p>
                  </a:txBody>
                  <a:tcPr/>
                </a:tc>
                <a:tc>
                  <a:txBody>
                    <a:bodyPr/>
                    <a:lstStyle/>
                    <a:p>
                      <a:r>
                        <a:rPr lang="nl-NL" dirty="0"/>
                        <a:t>10</a:t>
                      </a:r>
                      <a:endParaRPr lang="en-US" dirty="0"/>
                    </a:p>
                  </a:txBody>
                  <a:tcPr/>
                </a:tc>
                <a:extLst>
                  <a:ext uri="{0D108BD9-81ED-4DB2-BD59-A6C34878D82A}">
                    <a16:rowId xmlns:a16="http://schemas.microsoft.com/office/drawing/2014/main" val="2789567765"/>
                  </a:ext>
                </a:extLst>
              </a:tr>
            </a:tbl>
          </a:graphicData>
        </a:graphic>
      </p:graphicFrame>
      <p:pic>
        <p:nvPicPr>
          <p:cNvPr id="2" name="Picture 1">
            <a:extLst>
              <a:ext uri="{FF2B5EF4-FFF2-40B4-BE49-F238E27FC236}">
                <a16:creationId xmlns:a16="http://schemas.microsoft.com/office/drawing/2014/main" id="{3F66DA71-7FAA-4271-9A53-708BDFDD7C91}"/>
              </a:ext>
            </a:extLst>
          </p:cNvPr>
          <p:cNvPicPr>
            <a:picLocks noChangeAspect="1"/>
          </p:cNvPicPr>
          <p:nvPr/>
        </p:nvPicPr>
        <p:blipFill>
          <a:blip r:embed="rId3"/>
          <a:stretch>
            <a:fillRect/>
          </a:stretch>
        </p:blipFill>
        <p:spPr>
          <a:xfrm>
            <a:off x="609600" y="2514600"/>
            <a:ext cx="8571719" cy="3926164"/>
          </a:xfrm>
          <a:prstGeom prst="rect">
            <a:avLst/>
          </a:prstGeom>
        </p:spPr>
      </p:pic>
    </p:spTree>
    <p:extLst>
      <p:ext uri="{BB962C8B-B14F-4D97-AF65-F5344CB8AC3E}">
        <p14:creationId xmlns:p14="http://schemas.microsoft.com/office/powerpoint/2010/main" val="15845325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Recap topics</a:t>
            </a:r>
          </a:p>
        </p:txBody>
      </p:sp>
      <p:sp>
        <p:nvSpPr>
          <p:cNvPr id="5" name="Content Placeholder 4"/>
          <p:cNvSpPr>
            <a:spLocks noGrp="1"/>
          </p:cNvSpPr>
          <p:nvPr>
            <p:ph idx="1"/>
          </p:nvPr>
        </p:nvSpPr>
        <p:spPr>
          <a:xfrm>
            <a:off x="381000" y="1295400"/>
            <a:ext cx="11734800" cy="5181600"/>
          </a:xfrm>
        </p:spPr>
        <p:txBody>
          <a:bodyPr/>
          <a:lstStyle/>
          <a:p>
            <a:r>
              <a:rPr lang="en-US" sz="2800"/>
              <a:t>What is learning?</a:t>
            </a:r>
          </a:p>
          <a:p>
            <a:r>
              <a:rPr lang="en-US" sz="2800"/>
              <a:t>What is a DNN, and in particular a CNN?</a:t>
            </a:r>
          </a:p>
          <a:p>
            <a:r>
              <a:rPr lang="en-US" sz="2800"/>
              <a:t>DNN Learning principles</a:t>
            </a:r>
          </a:p>
          <a:p>
            <a:r>
              <a:rPr lang="en-US" sz="2800"/>
              <a:t>Optimization 1</a:t>
            </a:r>
          </a:p>
          <a:p>
            <a:r>
              <a:rPr lang="en-US" sz="2800"/>
              <a:t>Optimization 2</a:t>
            </a:r>
          </a:p>
          <a:p>
            <a:r>
              <a:rPr lang="en-US" sz="2800" b="1">
                <a:solidFill>
                  <a:schemeClr val="accent2"/>
                </a:solidFill>
              </a:rPr>
              <a:t>Optimization 3: Exploiting Data Reuse (Loop Transformations / Halide)</a:t>
            </a:r>
          </a:p>
          <a:p>
            <a:r>
              <a:rPr lang="en-US" sz="2800"/>
              <a:t>Optimization 4</a:t>
            </a:r>
          </a:p>
          <a:p>
            <a:r>
              <a:rPr lang="en-US" sz="2800"/>
              <a:t>DNN Hardware support</a:t>
            </a:r>
          </a:p>
          <a:p>
            <a:r>
              <a:rPr lang="en-US" sz="2800"/>
              <a:t>NAS and DSE</a:t>
            </a:r>
          </a:p>
          <a:p>
            <a:r>
              <a:rPr lang="en-US" sz="2800"/>
              <a:t>Beyond DNNs: Neuromorphic and Bayesian networks</a:t>
            </a:r>
          </a:p>
          <a:p>
            <a:endParaRPr lang="en-US" sz="2800"/>
          </a:p>
        </p:txBody>
      </p:sp>
      <p:sp>
        <p:nvSpPr>
          <p:cNvPr id="3" name="Date Placeholder 2"/>
          <p:cNvSpPr>
            <a:spLocks noGrp="1"/>
          </p:cNvSpPr>
          <p:nvPr>
            <p:ph type="dt" sz="half" idx="10"/>
          </p:nvPr>
        </p:nvSpPr>
        <p:spPr/>
        <p:txBody>
          <a:bodyPr/>
          <a:lstStyle/>
          <a:p>
            <a:pPr>
              <a:defRPr/>
            </a:pPr>
            <a:r>
              <a:rPr lang="en-US"/>
              <a:t>IA 5LIL0</a:t>
            </a:r>
          </a:p>
        </p:txBody>
      </p:sp>
      <p:sp>
        <p:nvSpPr>
          <p:cNvPr id="4" name="Slide Number Placeholder 3"/>
          <p:cNvSpPr>
            <a:spLocks noGrp="1"/>
          </p:cNvSpPr>
          <p:nvPr>
            <p:ph type="sldNum" sz="quarter" idx="12"/>
          </p:nvPr>
        </p:nvSpPr>
        <p:spPr/>
        <p:txBody>
          <a:bodyPr/>
          <a:lstStyle/>
          <a:p>
            <a:pPr>
              <a:defRPr/>
            </a:pPr>
            <a:fld id="{0E889BEB-D9AF-400D-98BF-3532899A83FF}" type="slidenum">
              <a:rPr lang="en-US" smtClean="0"/>
              <a:pPr>
                <a:defRPr/>
              </a:pPr>
              <a:t>87</a:t>
            </a:fld>
            <a:endParaRPr lang="en-US"/>
          </a:p>
        </p:txBody>
      </p:sp>
      <p:pic>
        <p:nvPicPr>
          <p:cNvPr id="7" name="Picture 6"/>
          <p:cNvPicPr>
            <a:picLocks noChangeAspect="1"/>
          </p:cNvPicPr>
          <p:nvPr/>
        </p:nvPicPr>
        <p:blipFill>
          <a:blip r:embed="rId2"/>
          <a:stretch>
            <a:fillRect/>
          </a:stretch>
        </p:blipFill>
        <p:spPr>
          <a:xfrm>
            <a:off x="9515475" y="0"/>
            <a:ext cx="2676525" cy="2676525"/>
          </a:xfrm>
          <a:prstGeom prst="rect">
            <a:avLst/>
          </a:prstGeom>
        </p:spPr>
      </p:pic>
    </p:spTree>
    <p:extLst>
      <p:ext uri="{BB962C8B-B14F-4D97-AF65-F5344CB8AC3E}">
        <p14:creationId xmlns:p14="http://schemas.microsoft.com/office/powerpoint/2010/main" val="175747592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Reducing external memory accesses</a:t>
            </a:r>
          </a:p>
        </p:txBody>
      </p:sp>
      <p:sp>
        <p:nvSpPr>
          <p:cNvPr id="5" name="Date Placeholder 4"/>
          <p:cNvSpPr>
            <a:spLocks noGrp="1"/>
          </p:cNvSpPr>
          <p:nvPr>
            <p:ph type="dt" sz="half" idx="10"/>
          </p:nvPr>
        </p:nvSpPr>
        <p:spPr/>
        <p:txBody>
          <a:bodyPr/>
          <a:lstStyle/>
          <a:p>
            <a:fld id="{ECCB9AB8-8E36-497B-BD70-15529BBAAF8B}" type="datetime1">
              <a:rPr lang="nl-NL" smtClean="0"/>
              <a:t>30-3-2021</a:t>
            </a:fld>
            <a:endParaRPr lang="nl-NL"/>
          </a:p>
        </p:txBody>
      </p:sp>
      <p:sp>
        <p:nvSpPr>
          <p:cNvPr id="4" name="Slide Number Placeholder 3"/>
          <p:cNvSpPr>
            <a:spLocks noGrp="1"/>
          </p:cNvSpPr>
          <p:nvPr>
            <p:ph type="sldNum" sz="quarter" idx="12"/>
          </p:nvPr>
        </p:nvSpPr>
        <p:spPr/>
        <p:txBody>
          <a:bodyPr/>
          <a:lstStyle/>
          <a:p>
            <a:fld id="{03FE4E8B-F727-4A99-A206-F72B9CE77F04}" type="slidenum">
              <a:rPr lang="nl-NL" smtClean="0"/>
              <a:pPr/>
              <a:t>88</a:t>
            </a:fld>
            <a:endParaRPr lang="nl-NL" dirty="0"/>
          </a:p>
        </p:txBody>
      </p:sp>
      <p:pic>
        <p:nvPicPr>
          <p:cNvPr id="6" name="Google Shape;1073;p46"/>
          <p:cNvPicPr preferRelativeResize="0"/>
          <p:nvPr/>
        </p:nvPicPr>
        <p:blipFill>
          <a:blip r:embed="rId2">
            <a:alphaModFix/>
          </a:blip>
          <a:stretch>
            <a:fillRect/>
          </a:stretch>
        </p:blipFill>
        <p:spPr>
          <a:xfrm>
            <a:off x="2057400" y="1773023"/>
            <a:ext cx="5874954" cy="3842917"/>
          </a:xfrm>
          <a:prstGeom prst="rect">
            <a:avLst/>
          </a:prstGeom>
          <a:noFill/>
          <a:ln>
            <a:noFill/>
          </a:ln>
        </p:spPr>
      </p:pic>
      <p:grpSp>
        <p:nvGrpSpPr>
          <p:cNvPr id="7" name="Group 6"/>
          <p:cNvGrpSpPr/>
          <p:nvPr/>
        </p:nvGrpSpPr>
        <p:grpSpPr>
          <a:xfrm>
            <a:off x="8686800" y="2286000"/>
            <a:ext cx="2437404" cy="640034"/>
            <a:chOff x="9144000" y="2133600"/>
            <a:chExt cx="2857445" cy="750332"/>
          </a:xfrm>
        </p:grpSpPr>
        <p:cxnSp>
          <p:nvCxnSpPr>
            <p:cNvPr id="8" name="Straight Connector 7"/>
            <p:cNvCxnSpPr/>
            <p:nvPr/>
          </p:nvCxnSpPr>
          <p:spPr bwMode="auto">
            <a:xfrm>
              <a:off x="9144000" y="2362200"/>
              <a:ext cx="609600" cy="0"/>
            </a:xfrm>
            <a:prstGeom prst="line">
              <a:avLst/>
            </a:prstGeom>
            <a:noFill/>
            <a:ln w="38100" cap="flat" cmpd="sng" algn="ctr">
              <a:solidFill>
                <a:srgbClr val="0099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 name="Straight Connector 8"/>
            <p:cNvCxnSpPr/>
            <p:nvPr/>
          </p:nvCxnSpPr>
          <p:spPr bwMode="auto">
            <a:xfrm>
              <a:off x="9144000" y="2743200"/>
              <a:ext cx="609600" cy="0"/>
            </a:xfrm>
            <a:prstGeom prst="line">
              <a:avLst/>
            </a:prstGeom>
            <a:noFill/>
            <a:ln w="38100" cap="flat" cmpd="sng" algn="ctr">
              <a:solidFill>
                <a:srgbClr val="CC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0" name="TextBox 9"/>
            <p:cNvSpPr txBox="1"/>
            <p:nvPr/>
          </p:nvSpPr>
          <p:spPr>
            <a:xfrm>
              <a:off x="9906000" y="2133600"/>
              <a:ext cx="1544012" cy="369332"/>
            </a:xfrm>
            <a:prstGeom prst="rect">
              <a:avLst/>
            </a:prstGeom>
            <a:noFill/>
          </p:spPr>
          <p:txBody>
            <a:bodyPr wrap="none" rtlCol="0">
              <a:spAutoFit/>
            </a:bodyPr>
            <a:lstStyle/>
            <a:p>
              <a:r>
                <a:rPr lang="en-US"/>
                <a:t>Original code</a:t>
              </a:r>
            </a:p>
          </p:txBody>
        </p:sp>
        <p:sp>
          <p:nvSpPr>
            <p:cNvPr id="11" name="TextBox 10"/>
            <p:cNvSpPr txBox="1"/>
            <p:nvPr/>
          </p:nvSpPr>
          <p:spPr>
            <a:xfrm>
              <a:off x="9906000" y="2514600"/>
              <a:ext cx="2095445" cy="369332"/>
            </a:xfrm>
            <a:prstGeom prst="rect">
              <a:avLst/>
            </a:prstGeom>
            <a:noFill/>
          </p:spPr>
          <p:txBody>
            <a:bodyPr wrap="none" rtlCol="0">
              <a:spAutoFit/>
            </a:bodyPr>
            <a:lstStyle/>
            <a:p>
              <a:r>
                <a:rPr lang="en-US"/>
                <a:t>Rescheduled code</a:t>
              </a:r>
            </a:p>
          </p:txBody>
        </p:sp>
      </p:grpSp>
      <p:sp>
        <p:nvSpPr>
          <p:cNvPr id="3" name="TextBox 2"/>
          <p:cNvSpPr txBox="1"/>
          <p:nvPr/>
        </p:nvSpPr>
        <p:spPr>
          <a:xfrm>
            <a:off x="609600" y="1219200"/>
            <a:ext cx="2460930" cy="461665"/>
          </a:xfrm>
          <a:prstGeom prst="rect">
            <a:avLst/>
          </a:prstGeom>
          <a:noFill/>
        </p:spPr>
        <p:txBody>
          <a:bodyPr wrap="none" rtlCol="0">
            <a:spAutoFit/>
          </a:bodyPr>
          <a:lstStyle/>
          <a:p>
            <a:r>
              <a:rPr lang="en-US" sz="2400">
                <a:solidFill>
                  <a:srgbClr val="0000FF"/>
                </a:solidFill>
              </a:rPr>
              <a:t>VGG16 example</a:t>
            </a:r>
          </a:p>
        </p:txBody>
      </p:sp>
      <p:sp>
        <p:nvSpPr>
          <p:cNvPr id="13" name="TextBox 12"/>
          <p:cNvSpPr txBox="1"/>
          <p:nvPr/>
        </p:nvSpPr>
        <p:spPr>
          <a:xfrm>
            <a:off x="291626" y="5889772"/>
            <a:ext cx="11634147" cy="830997"/>
          </a:xfrm>
          <a:prstGeom prst="rect">
            <a:avLst/>
          </a:prstGeom>
          <a:noFill/>
        </p:spPr>
        <p:txBody>
          <a:bodyPr wrap="none" rtlCol="0">
            <a:spAutoFit/>
          </a:bodyPr>
          <a:lstStyle/>
          <a:p>
            <a:r>
              <a:rPr lang="en-US">
                <a:solidFill>
                  <a:srgbClr val="0000FF"/>
                </a:solidFill>
              </a:rPr>
              <a:t>Conclusion</a:t>
            </a:r>
            <a:r>
              <a:rPr lang="en-US"/>
              <a:t>: we need advanced loop transformation to exploit data locality (in local buffers), </a:t>
            </a:r>
          </a:p>
          <a:p>
            <a:r>
              <a:rPr lang="en-US"/>
              <a:t>                    reducing external accesses</a:t>
            </a:r>
          </a:p>
        </p:txBody>
      </p:sp>
    </p:spTree>
    <p:extLst>
      <p:ext uri="{BB962C8B-B14F-4D97-AF65-F5344CB8AC3E}">
        <p14:creationId xmlns:p14="http://schemas.microsoft.com/office/powerpoint/2010/main" val="552227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What can we reuse in a CNN layer?</a:t>
            </a:r>
          </a:p>
        </p:txBody>
      </p:sp>
      <p:sp>
        <p:nvSpPr>
          <p:cNvPr id="4" name="Date Placeholder 3"/>
          <p:cNvSpPr>
            <a:spLocks noGrp="1"/>
          </p:cNvSpPr>
          <p:nvPr>
            <p:ph type="dt" sz="half" idx="10"/>
          </p:nvPr>
        </p:nvSpPr>
        <p:spPr/>
        <p:txBody>
          <a:bodyPr/>
          <a:lstStyle/>
          <a:p>
            <a:pPr>
              <a:defRPr/>
            </a:pPr>
            <a:r>
              <a:rPr lang="en-US"/>
              <a:t>IA 5LIL0</a:t>
            </a:r>
          </a:p>
        </p:txBody>
      </p:sp>
      <p:sp>
        <p:nvSpPr>
          <p:cNvPr id="5" name="Slide Number Placeholder 4"/>
          <p:cNvSpPr>
            <a:spLocks noGrp="1"/>
          </p:cNvSpPr>
          <p:nvPr>
            <p:ph type="sldNum" sz="quarter" idx="12"/>
          </p:nvPr>
        </p:nvSpPr>
        <p:spPr/>
        <p:txBody>
          <a:bodyPr/>
          <a:lstStyle/>
          <a:p>
            <a:pPr>
              <a:defRPr/>
            </a:pPr>
            <a:fld id="{57380175-9699-4BBE-9FAB-57FE2DBF8243}" type="slidenum">
              <a:rPr lang="en-US" smtClean="0"/>
              <a:pPr>
                <a:defRPr/>
              </a:pPr>
              <a:t>89</a:t>
            </a:fld>
            <a:endParaRPr lang="en-US"/>
          </a:p>
        </p:txBody>
      </p:sp>
      <p:pic>
        <p:nvPicPr>
          <p:cNvPr id="6" name="Picture 5"/>
          <p:cNvPicPr>
            <a:picLocks noChangeAspect="1"/>
          </p:cNvPicPr>
          <p:nvPr/>
        </p:nvPicPr>
        <p:blipFill>
          <a:blip r:embed="rId2"/>
          <a:stretch>
            <a:fillRect/>
          </a:stretch>
        </p:blipFill>
        <p:spPr>
          <a:xfrm>
            <a:off x="228600" y="1600200"/>
            <a:ext cx="11877675" cy="4903753"/>
          </a:xfrm>
          <a:prstGeom prst="rect">
            <a:avLst/>
          </a:prstGeom>
        </p:spPr>
      </p:pic>
    </p:spTree>
    <p:extLst>
      <p:ext uri="{BB962C8B-B14F-4D97-AF65-F5344CB8AC3E}">
        <p14:creationId xmlns:p14="http://schemas.microsoft.com/office/powerpoint/2010/main" val="10076507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dirty="0"/>
              <a:t>Schedule</a:t>
            </a:r>
            <a:br>
              <a:rPr lang="en-US" noProof="0"/>
            </a:br>
            <a:r>
              <a:rPr lang="en-US" sz="2800" noProof="0">
                <a:solidFill>
                  <a:schemeClr val="tx1"/>
                </a:solidFill>
              </a:rPr>
              <a:t>Q3, 2021</a:t>
            </a:r>
            <a:endParaRPr lang="en-US" sz="2800" noProof="0" dirty="0">
              <a:solidFill>
                <a:schemeClr val="tx1"/>
              </a:solidFill>
            </a:endParaRPr>
          </a:p>
        </p:txBody>
      </p:sp>
      <p:sp>
        <p:nvSpPr>
          <p:cNvPr id="4" name="Date Placeholder 3"/>
          <p:cNvSpPr>
            <a:spLocks noGrp="1"/>
          </p:cNvSpPr>
          <p:nvPr>
            <p:ph type="dt" sz="half" idx="10"/>
          </p:nvPr>
        </p:nvSpPr>
        <p:spPr/>
        <p:txBody>
          <a:bodyPr/>
          <a:lstStyle/>
          <a:p>
            <a:pPr>
              <a:defRPr/>
            </a:pPr>
            <a:r>
              <a:rPr lang="en-US"/>
              <a:t>IA 5LIL0</a:t>
            </a:r>
          </a:p>
        </p:txBody>
      </p:sp>
      <p:sp>
        <p:nvSpPr>
          <p:cNvPr id="5" name="Slide Number Placeholder 4"/>
          <p:cNvSpPr>
            <a:spLocks noGrp="1"/>
          </p:cNvSpPr>
          <p:nvPr>
            <p:ph type="sldNum" sz="quarter" idx="12"/>
          </p:nvPr>
        </p:nvSpPr>
        <p:spPr/>
        <p:txBody>
          <a:bodyPr/>
          <a:lstStyle/>
          <a:p>
            <a:pPr>
              <a:defRPr/>
            </a:pPr>
            <a:fld id="{57380175-9699-4BBE-9FAB-57FE2DBF8243}" type="slidenum">
              <a:rPr lang="en-US" smtClean="0"/>
              <a:pPr>
                <a:defRPr/>
              </a:pPr>
              <a:t>9</a:t>
            </a:fld>
            <a:endParaRPr lang="en-US"/>
          </a:p>
        </p:txBody>
      </p:sp>
      <p:graphicFrame>
        <p:nvGraphicFramePr>
          <p:cNvPr id="7" name="Table 6">
            <a:extLst>
              <a:ext uri="{FF2B5EF4-FFF2-40B4-BE49-F238E27FC236}">
                <a16:creationId xmlns:a16="http://schemas.microsoft.com/office/drawing/2014/main" id="{C1F1C5BD-EABF-4A48-AAD2-4B5D5ACF240C}"/>
              </a:ext>
            </a:extLst>
          </p:cNvPr>
          <p:cNvGraphicFramePr>
            <a:graphicFrameLocks noGrp="1"/>
          </p:cNvGraphicFramePr>
          <p:nvPr>
            <p:extLst>
              <p:ext uri="{D42A27DB-BD31-4B8C-83A1-F6EECF244321}">
                <p14:modId xmlns:p14="http://schemas.microsoft.com/office/powerpoint/2010/main" val="150181852"/>
              </p:ext>
            </p:extLst>
          </p:nvPr>
        </p:nvGraphicFramePr>
        <p:xfrm>
          <a:off x="2971799" y="228600"/>
          <a:ext cx="8991601" cy="6292576"/>
        </p:xfrm>
        <a:graphic>
          <a:graphicData uri="http://schemas.openxmlformats.org/drawingml/2006/table">
            <a:tbl>
              <a:tblPr/>
              <a:tblGrid>
                <a:gridCol w="356272">
                  <a:extLst>
                    <a:ext uri="{9D8B030D-6E8A-4147-A177-3AD203B41FA5}">
                      <a16:colId xmlns:a16="http://schemas.microsoft.com/office/drawing/2014/main" val="701108295"/>
                    </a:ext>
                  </a:extLst>
                </a:gridCol>
                <a:gridCol w="627715">
                  <a:extLst>
                    <a:ext uri="{9D8B030D-6E8A-4147-A177-3AD203B41FA5}">
                      <a16:colId xmlns:a16="http://schemas.microsoft.com/office/drawing/2014/main" val="212551511"/>
                    </a:ext>
                  </a:extLst>
                </a:gridCol>
                <a:gridCol w="848265">
                  <a:extLst>
                    <a:ext uri="{9D8B030D-6E8A-4147-A177-3AD203B41FA5}">
                      <a16:colId xmlns:a16="http://schemas.microsoft.com/office/drawing/2014/main" val="2674845965"/>
                    </a:ext>
                  </a:extLst>
                </a:gridCol>
                <a:gridCol w="2018869">
                  <a:extLst>
                    <a:ext uri="{9D8B030D-6E8A-4147-A177-3AD203B41FA5}">
                      <a16:colId xmlns:a16="http://schemas.microsoft.com/office/drawing/2014/main" val="688022970"/>
                    </a:ext>
                  </a:extLst>
                </a:gridCol>
                <a:gridCol w="5140480">
                  <a:extLst>
                    <a:ext uri="{9D8B030D-6E8A-4147-A177-3AD203B41FA5}">
                      <a16:colId xmlns:a16="http://schemas.microsoft.com/office/drawing/2014/main" val="2775073233"/>
                    </a:ext>
                  </a:extLst>
                </a:gridCol>
              </a:tblGrid>
              <a:tr h="292951">
                <a:tc>
                  <a:txBody>
                    <a:bodyPr/>
                    <a:lstStyle/>
                    <a:p>
                      <a:pPr algn="l" fontAlgn="b"/>
                      <a:r>
                        <a:rPr lang="nl-NL" sz="1800" b="1" i="0" u="none" strike="noStrike">
                          <a:solidFill>
                            <a:srgbClr val="000000"/>
                          </a:solidFill>
                          <a:effectLst/>
                          <a:latin typeface="Calibri" panose="020F0502020204030204" pitchFamily="34" charset="0"/>
                        </a:rPr>
                        <a:t>Nr</a:t>
                      </a:r>
                    </a:p>
                  </a:txBody>
                  <a:tcPr marL="6686" marR="6686" marT="6686" marB="0" anchor="b">
                    <a:lnL>
                      <a:noFill/>
                    </a:lnL>
                    <a:lnR>
                      <a:noFill/>
                    </a:lnR>
                    <a:lnT>
                      <a:noFill/>
                    </a:lnT>
                    <a:lnB>
                      <a:noFill/>
                    </a:lnB>
                    <a:solidFill>
                      <a:srgbClr val="B8CCE4"/>
                    </a:solidFill>
                  </a:tcPr>
                </a:tc>
                <a:tc>
                  <a:txBody>
                    <a:bodyPr/>
                    <a:lstStyle/>
                    <a:p>
                      <a:pPr algn="l" fontAlgn="b"/>
                      <a:r>
                        <a:rPr lang="nl-NL" sz="1800" b="1" i="0" u="none" strike="noStrike">
                          <a:solidFill>
                            <a:srgbClr val="000000"/>
                          </a:solidFill>
                          <a:effectLst/>
                          <a:latin typeface="Calibri" panose="020F0502020204030204" pitchFamily="34" charset="0"/>
                        </a:rPr>
                        <a:t>Date</a:t>
                      </a:r>
                    </a:p>
                  </a:txBody>
                  <a:tcPr marL="6686" marR="6686" marT="6686" marB="0" anchor="b">
                    <a:lnL>
                      <a:noFill/>
                    </a:lnL>
                    <a:lnR>
                      <a:noFill/>
                    </a:lnR>
                    <a:lnT>
                      <a:noFill/>
                    </a:lnT>
                    <a:lnB>
                      <a:noFill/>
                    </a:lnB>
                    <a:solidFill>
                      <a:srgbClr val="B8CCE4"/>
                    </a:solidFill>
                  </a:tcPr>
                </a:tc>
                <a:tc>
                  <a:txBody>
                    <a:bodyPr/>
                    <a:lstStyle/>
                    <a:p>
                      <a:pPr algn="l" fontAlgn="b"/>
                      <a:r>
                        <a:rPr lang="nl-NL" sz="1800" b="1" i="0" u="none" strike="noStrike">
                          <a:solidFill>
                            <a:srgbClr val="000000"/>
                          </a:solidFill>
                          <a:effectLst/>
                          <a:latin typeface="Calibri" panose="020F0502020204030204" pitchFamily="34" charset="0"/>
                        </a:rPr>
                        <a:t>Day</a:t>
                      </a:r>
                    </a:p>
                  </a:txBody>
                  <a:tcPr marL="6686" marR="6686" marT="6686" marB="0" anchor="b">
                    <a:lnL>
                      <a:noFill/>
                    </a:lnL>
                    <a:lnR>
                      <a:noFill/>
                    </a:lnR>
                    <a:lnT>
                      <a:noFill/>
                    </a:lnT>
                    <a:lnB>
                      <a:noFill/>
                    </a:lnB>
                    <a:solidFill>
                      <a:srgbClr val="B8CCE4"/>
                    </a:solidFill>
                  </a:tcPr>
                </a:tc>
                <a:tc>
                  <a:txBody>
                    <a:bodyPr/>
                    <a:lstStyle/>
                    <a:p>
                      <a:pPr algn="l" fontAlgn="b"/>
                      <a:r>
                        <a:rPr lang="nl-NL" sz="1800" b="1" i="0" u="none" strike="noStrike">
                          <a:solidFill>
                            <a:srgbClr val="000000"/>
                          </a:solidFill>
                          <a:effectLst/>
                          <a:latin typeface="Calibri" panose="020F0502020204030204" pitchFamily="34" charset="0"/>
                        </a:rPr>
                        <a:t>Lecturer(s)</a:t>
                      </a:r>
                    </a:p>
                  </a:txBody>
                  <a:tcPr marL="6686" marR="6686" marT="6686" marB="0" anchor="b">
                    <a:lnL>
                      <a:noFill/>
                    </a:lnL>
                    <a:lnR>
                      <a:noFill/>
                    </a:lnR>
                    <a:lnT>
                      <a:noFill/>
                    </a:lnT>
                    <a:lnB>
                      <a:noFill/>
                    </a:lnB>
                    <a:solidFill>
                      <a:srgbClr val="B8CCE4"/>
                    </a:solidFill>
                  </a:tcPr>
                </a:tc>
                <a:tc>
                  <a:txBody>
                    <a:bodyPr/>
                    <a:lstStyle/>
                    <a:p>
                      <a:pPr algn="l" fontAlgn="b"/>
                      <a:r>
                        <a:rPr lang="nl-NL" sz="1800" b="1" i="0" u="none" strike="noStrike">
                          <a:solidFill>
                            <a:srgbClr val="000000"/>
                          </a:solidFill>
                          <a:effectLst/>
                          <a:latin typeface="Calibri" panose="020F0502020204030204" pitchFamily="34" charset="0"/>
                        </a:rPr>
                        <a:t>Topic(s)</a:t>
                      </a:r>
                    </a:p>
                  </a:txBody>
                  <a:tcPr marL="6686" marR="6686" marT="6686" marB="0" anchor="b">
                    <a:lnL>
                      <a:noFill/>
                    </a:lnL>
                    <a:lnR>
                      <a:noFill/>
                    </a:lnR>
                    <a:lnT>
                      <a:noFill/>
                    </a:lnT>
                    <a:lnB>
                      <a:noFill/>
                    </a:lnB>
                    <a:solidFill>
                      <a:srgbClr val="B8CCE4"/>
                    </a:solidFill>
                  </a:tcPr>
                </a:tc>
                <a:extLst>
                  <a:ext uri="{0D108BD9-81ED-4DB2-BD59-A6C34878D82A}">
                    <a16:rowId xmlns:a16="http://schemas.microsoft.com/office/drawing/2014/main" val="1389968673"/>
                  </a:ext>
                </a:extLst>
              </a:tr>
              <a:tr h="261144">
                <a:tc>
                  <a:txBody>
                    <a:bodyPr/>
                    <a:lstStyle/>
                    <a:p>
                      <a:pPr algn="l" fontAlgn="b"/>
                      <a:r>
                        <a:rPr lang="nl-NL" sz="1600" b="1" i="0" u="none" strike="noStrike">
                          <a:solidFill>
                            <a:srgbClr val="000000"/>
                          </a:solidFill>
                          <a:effectLst/>
                          <a:latin typeface="Calibri" panose="020F0502020204030204" pitchFamily="34" charset="0"/>
                        </a:rPr>
                        <a:t>9</a:t>
                      </a:r>
                    </a:p>
                  </a:txBody>
                  <a:tcPr marL="6686" marR="6686" marT="6686" marB="0" anchor="b">
                    <a:lnL>
                      <a:noFill/>
                    </a:lnL>
                    <a:lnR>
                      <a:noFill/>
                    </a:lnR>
                    <a:lnT>
                      <a:noFill/>
                    </a:lnT>
                    <a:lnB>
                      <a:noFill/>
                    </a:lnB>
                  </a:tcPr>
                </a:tc>
                <a:tc>
                  <a:txBody>
                    <a:bodyPr/>
                    <a:lstStyle/>
                    <a:p>
                      <a:pPr algn="l" fontAlgn="b"/>
                      <a:r>
                        <a:rPr lang="nl-NL" sz="1600" b="1" i="0" u="none" strike="noStrike">
                          <a:solidFill>
                            <a:srgbClr val="000000"/>
                          </a:solidFill>
                          <a:effectLst/>
                          <a:latin typeface="Calibri" panose="020F0502020204030204" pitchFamily="34" charset="0"/>
                        </a:rPr>
                        <a:t>Mar 9</a:t>
                      </a:r>
                    </a:p>
                  </a:txBody>
                  <a:tcPr marL="6686" marR="6686" marT="6686" marB="0" anchor="b">
                    <a:lnL>
                      <a:noFill/>
                    </a:lnL>
                    <a:lnR>
                      <a:noFill/>
                    </a:lnR>
                    <a:lnT>
                      <a:noFill/>
                    </a:lnT>
                    <a:lnB>
                      <a:noFill/>
                    </a:lnB>
                  </a:tcPr>
                </a:tc>
                <a:tc>
                  <a:txBody>
                    <a:bodyPr/>
                    <a:lstStyle/>
                    <a:p>
                      <a:pPr algn="l" fontAlgn="b"/>
                      <a:r>
                        <a:rPr lang="nl-NL" sz="1600" b="0" i="0" u="none" strike="noStrike">
                          <a:solidFill>
                            <a:srgbClr val="000000"/>
                          </a:solidFill>
                          <a:effectLst/>
                          <a:latin typeface="Calibri" panose="020F0502020204030204" pitchFamily="34" charset="0"/>
                        </a:rPr>
                        <a:t>Tuesday</a:t>
                      </a:r>
                    </a:p>
                  </a:txBody>
                  <a:tcPr marL="6686" marR="6686" marT="6686" marB="0" anchor="b">
                    <a:lnL>
                      <a:noFill/>
                    </a:lnL>
                    <a:lnR>
                      <a:noFill/>
                    </a:lnR>
                    <a:lnT>
                      <a:noFill/>
                    </a:lnT>
                    <a:lnB>
                      <a:noFill/>
                    </a:lnB>
                  </a:tcPr>
                </a:tc>
                <a:tc>
                  <a:txBody>
                    <a:bodyPr/>
                    <a:lstStyle/>
                    <a:p>
                      <a:pPr algn="l" fontAlgn="b"/>
                      <a:r>
                        <a:rPr lang="nl-NL" sz="1600" b="0" i="0" u="none" strike="noStrike">
                          <a:solidFill>
                            <a:srgbClr val="000000"/>
                          </a:solidFill>
                          <a:effectLst/>
                          <a:latin typeface="Calibri" panose="020F0502020204030204" pitchFamily="34" charset="0"/>
                        </a:rPr>
                        <a:t>Alexios Balatsoukas</a:t>
                      </a:r>
                    </a:p>
                  </a:txBody>
                  <a:tcPr marL="6686" marR="6686" marT="6686" marB="0" anchor="b">
                    <a:lnL>
                      <a:noFill/>
                    </a:lnL>
                    <a:lnR>
                      <a:noFill/>
                    </a:lnR>
                    <a:lnT>
                      <a:noFill/>
                    </a:lnT>
                    <a:lnB>
                      <a:noFill/>
                    </a:lnB>
                  </a:tcPr>
                </a:tc>
                <a:tc>
                  <a:txBody>
                    <a:bodyPr/>
                    <a:lstStyle/>
                    <a:p>
                      <a:pPr algn="l" fontAlgn="b"/>
                      <a:r>
                        <a:rPr lang="nl-NL" sz="1600" b="0" i="0" u="none" strike="noStrike">
                          <a:solidFill>
                            <a:srgbClr val="000000"/>
                          </a:solidFill>
                          <a:effectLst/>
                          <a:latin typeface="Calibri" panose="020F0502020204030204" pitchFamily="34" charset="0"/>
                        </a:rPr>
                        <a:t>Advanced DNNs </a:t>
                      </a:r>
                    </a:p>
                  </a:txBody>
                  <a:tcPr marL="6686" marR="6686" marT="6686" marB="0" anchor="b">
                    <a:lnL>
                      <a:noFill/>
                    </a:lnL>
                    <a:lnR>
                      <a:noFill/>
                    </a:lnR>
                    <a:lnT>
                      <a:noFill/>
                    </a:lnT>
                    <a:lnB>
                      <a:noFill/>
                    </a:lnB>
                  </a:tcPr>
                </a:tc>
                <a:extLst>
                  <a:ext uri="{0D108BD9-81ED-4DB2-BD59-A6C34878D82A}">
                    <a16:rowId xmlns:a16="http://schemas.microsoft.com/office/drawing/2014/main" val="2704206889"/>
                  </a:ext>
                </a:extLst>
              </a:tr>
              <a:tr h="261144">
                <a:tc>
                  <a:txBody>
                    <a:bodyPr/>
                    <a:lstStyle/>
                    <a:p>
                      <a:pPr algn="l" fontAlgn="b"/>
                      <a:endParaRPr lang="nl-NL" sz="1600" b="1" i="0" u="none" strike="noStrike">
                        <a:solidFill>
                          <a:srgbClr val="000000"/>
                        </a:solidFill>
                        <a:effectLst/>
                        <a:latin typeface="Calibri" panose="020F0502020204030204" pitchFamily="34" charset="0"/>
                      </a:endParaRPr>
                    </a:p>
                  </a:txBody>
                  <a:tcPr marL="6686" marR="6686" marT="6686" marB="0" anchor="b">
                    <a:lnL>
                      <a:noFill/>
                    </a:lnL>
                    <a:lnR>
                      <a:noFill/>
                    </a:lnR>
                    <a:lnT>
                      <a:noFill/>
                    </a:lnT>
                    <a:lnB>
                      <a:noFill/>
                    </a:lnB>
                  </a:tcPr>
                </a:tc>
                <a:tc>
                  <a:txBody>
                    <a:bodyPr/>
                    <a:lstStyle/>
                    <a:p>
                      <a:pPr algn="l" fontAlgn="b"/>
                      <a:endParaRPr lang="nl-NL" sz="1600" b="1" i="0" u="none" strike="noStrike">
                        <a:solidFill>
                          <a:srgbClr val="000000"/>
                        </a:solidFill>
                        <a:effectLst/>
                        <a:latin typeface="Calibri" panose="020F0502020204030204" pitchFamily="34" charset="0"/>
                      </a:endParaRPr>
                    </a:p>
                  </a:txBody>
                  <a:tcPr marL="6686" marR="6686" marT="6686" marB="0" anchor="b">
                    <a:lnL>
                      <a:noFill/>
                    </a:lnL>
                    <a:lnR>
                      <a:noFill/>
                    </a:lnR>
                    <a:lnT>
                      <a:noFill/>
                    </a:lnT>
                    <a:lnB>
                      <a:noFill/>
                    </a:lnB>
                  </a:tcPr>
                </a:tc>
                <a:tc>
                  <a:txBody>
                    <a:bodyPr/>
                    <a:lstStyle/>
                    <a:p>
                      <a:pPr algn="l" fontAlgn="b"/>
                      <a:endParaRPr lang="nl-NL" sz="1600" b="0" i="0" u="none" strike="noStrike">
                        <a:solidFill>
                          <a:srgbClr val="000000"/>
                        </a:solidFill>
                        <a:effectLst/>
                        <a:latin typeface="Calibri" panose="020F0502020204030204" pitchFamily="34" charset="0"/>
                      </a:endParaRPr>
                    </a:p>
                  </a:txBody>
                  <a:tcPr marL="6686" marR="6686" marT="6686" marB="0" anchor="b">
                    <a:lnL>
                      <a:noFill/>
                    </a:lnL>
                    <a:lnR>
                      <a:noFill/>
                    </a:lnR>
                    <a:lnT>
                      <a:noFill/>
                    </a:lnT>
                    <a:lnB>
                      <a:noFill/>
                    </a:lnB>
                  </a:tcPr>
                </a:tc>
                <a:tc>
                  <a:txBody>
                    <a:bodyPr/>
                    <a:lstStyle/>
                    <a:p>
                      <a:pPr algn="l" fontAlgn="b"/>
                      <a:endParaRPr lang="nl-NL" sz="1600" b="0" i="0" u="none" strike="noStrike">
                        <a:solidFill>
                          <a:srgbClr val="000000"/>
                        </a:solidFill>
                        <a:effectLst/>
                        <a:latin typeface="Calibri" panose="020F0502020204030204" pitchFamily="34" charset="0"/>
                      </a:endParaRPr>
                    </a:p>
                  </a:txBody>
                  <a:tcPr marL="6686" marR="6686" marT="6686" marB="0" anchor="b">
                    <a:lnL>
                      <a:noFill/>
                    </a:lnL>
                    <a:lnR>
                      <a:noFill/>
                    </a:lnR>
                    <a:lnT>
                      <a:noFill/>
                    </a:lnT>
                    <a:lnB>
                      <a:noFill/>
                    </a:lnB>
                  </a:tcPr>
                </a:tc>
                <a:tc>
                  <a:txBody>
                    <a:bodyPr/>
                    <a:lstStyle/>
                    <a:p>
                      <a:pPr algn="l" fontAlgn="b"/>
                      <a:r>
                        <a:rPr lang="nl-NL" sz="1600" b="0" i="0" u="none" strike="noStrike">
                          <a:solidFill>
                            <a:srgbClr val="000000"/>
                          </a:solidFill>
                          <a:effectLst/>
                          <a:latin typeface="Calibri" panose="020F0502020204030204" pitchFamily="34" charset="0"/>
                        </a:rPr>
                        <a:t>DNN applications</a:t>
                      </a:r>
                    </a:p>
                  </a:txBody>
                  <a:tcPr marL="6686" marR="6686" marT="6686" marB="0" anchor="b">
                    <a:lnL>
                      <a:noFill/>
                    </a:lnL>
                    <a:lnR>
                      <a:noFill/>
                    </a:lnR>
                    <a:lnT>
                      <a:noFill/>
                    </a:lnT>
                    <a:lnB>
                      <a:noFill/>
                    </a:lnB>
                  </a:tcPr>
                </a:tc>
                <a:extLst>
                  <a:ext uri="{0D108BD9-81ED-4DB2-BD59-A6C34878D82A}">
                    <a16:rowId xmlns:a16="http://schemas.microsoft.com/office/drawing/2014/main" val="1098975175"/>
                  </a:ext>
                </a:extLst>
              </a:tr>
              <a:tr h="261144">
                <a:tc>
                  <a:txBody>
                    <a:bodyPr/>
                    <a:lstStyle/>
                    <a:p>
                      <a:pPr algn="l" fontAlgn="b"/>
                      <a:r>
                        <a:rPr lang="nl-NL" sz="1600" b="0" i="0" u="none" strike="noStrike">
                          <a:solidFill>
                            <a:srgbClr val="000000"/>
                          </a:solidFill>
                          <a:effectLst/>
                          <a:latin typeface="Calibri" panose="020F0502020204030204" pitchFamily="34" charset="0"/>
                        </a:rPr>
                        <a:t> </a:t>
                      </a:r>
                    </a:p>
                  </a:txBody>
                  <a:tcPr marL="6686" marR="6686" marT="6686" marB="0" anchor="b">
                    <a:lnL>
                      <a:noFill/>
                    </a:lnL>
                    <a:lnR>
                      <a:noFill/>
                    </a:lnR>
                    <a:lnT>
                      <a:noFill/>
                    </a:lnT>
                    <a:lnB>
                      <a:noFill/>
                    </a:lnB>
                    <a:solidFill>
                      <a:srgbClr val="FDE9D9"/>
                    </a:solidFill>
                  </a:tcPr>
                </a:tc>
                <a:tc>
                  <a:txBody>
                    <a:bodyPr/>
                    <a:lstStyle/>
                    <a:p>
                      <a:pPr algn="l" fontAlgn="b"/>
                      <a:r>
                        <a:rPr lang="nl-NL" sz="1600" b="1" i="0" u="none" strike="noStrike">
                          <a:solidFill>
                            <a:srgbClr val="000000"/>
                          </a:solidFill>
                          <a:effectLst/>
                          <a:latin typeface="Calibri" panose="020F0502020204030204" pitchFamily="34" charset="0"/>
                        </a:rPr>
                        <a:t> </a:t>
                      </a:r>
                    </a:p>
                  </a:txBody>
                  <a:tcPr marL="6686" marR="6686" marT="6686" marB="0" anchor="b">
                    <a:lnL>
                      <a:noFill/>
                    </a:lnL>
                    <a:lnR>
                      <a:noFill/>
                    </a:lnR>
                    <a:lnT>
                      <a:noFill/>
                    </a:lnT>
                    <a:lnB>
                      <a:noFill/>
                    </a:lnB>
                    <a:solidFill>
                      <a:srgbClr val="FDE9D9"/>
                    </a:solidFill>
                  </a:tcPr>
                </a:tc>
                <a:tc>
                  <a:txBody>
                    <a:bodyPr/>
                    <a:lstStyle/>
                    <a:p>
                      <a:pPr algn="l" fontAlgn="b"/>
                      <a:r>
                        <a:rPr lang="nl-NL" sz="1600" b="0" i="0" u="none" strike="noStrike">
                          <a:solidFill>
                            <a:srgbClr val="000000"/>
                          </a:solidFill>
                          <a:effectLst/>
                          <a:latin typeface="Calibri" panose="020F0502020204030204" pitchFamily="34" charset="0"/>
                        </a:rPr>
                        <a:t> </a:t>
                      </a:r>
                    </a:p>
                  </a:txBody>
                  <a:tcPr marL="6686" marR="6686" marT="6686" marB="0" anchor="b">
                    <a:lnL>
                      <a:noFill/>
                    </a:lnL>
                    <a:lnR>
                      <a:noFill/>
                    </a:lnR>
                    <a:lnT>
                      <a:noFill/>
                    </a:lnT>
                    <a:lnB>
                      <a:noFill/>
                    </a:lnB>
                    <a:solidFill>
                      <a:srgbClr val="FDE9D9"/>
                    </a:solidFill>
                  </a:tcPr>
                </a:tc>
                <a:tc>
                  <a:txBody>
                    <a:bodyPr/>
                    <a:lstStyle/>
                    <a:p>
                      <a:pPr algn="l" fontAlgn="b"/>
                      <a:r>
                        <a:rPr lang="nl-NL" sz="1600" b="0" i="0" u="none" strike="noStrike">
                          <a:solidFill>
                            <a:srgbClr val="000000"/>
                          </a:solidFill>
                          <a:effectLst/>
                          <a:latin typeface="Calibri" panose="020F0502020204030204" pitchFamily="34" charset="0"/>
                        </a:rPr>
                        <a:t> </a:t>
                      </a:r>
                    </a:p>
                  </a:txBody>
                  <a:tcPr marL="6686" marR="6686" marT="6686" marB="0" anchor="b">
                    <a:lnL>
                      <a:noFill/>
                    </a:lnL>
                    <a:lnR>
                      <a:noFill/>
                    </a:lnR>
                    <a:lnT>
                      <a:noFill/>
                    </a:lnT>
                    <a:lnB>
                      <a:noFill/>
                    </a:lnB>
                    <a:solidFill>
                      <a:srgbClr val="FDE9D9"/>
                    </a:solidFill>
                  </a:tcPr>
                </a:tc>
                <a:tc>
                  <a:txBody>
                    <a:bodyPr/>
                    <a:lstStyle/>
                    <a:p>
                      <a:pPr algn="l" fontAlgn="b"/>
                      <a:r>
                        <a:rPr lang="nl-NL" sz="1600" b="0" i="0" u="none" strike="noStrike">
                          <a:solidFill>
                            <a:srgbClr val="000000"/>
                          </a:solidFill>
                          <a:effectLst/>
                          <a:latin typeface="Calibri" panose="020F0502020204030204" pitchFamily="34" charset="0"/>
                        </a:rPr>
                        <a:t> </a:t>
                      </a:r>
                    </a:p>
                  </a:txBody>
                  <a:tcPr marL="6686" marR="6686" marT="6686" marB="0" anchor="b">
                    <a:lnL>
                      <a:noFill/>
                    </a:lnL>
                    <a:lnR>
                      <a:noFill/>
                    </a:lnR>
                    <a:lnT>
                      <a:noFill/>
                    </a:lnT>
                    <a:lnB>
                      <a:noFill/>
                    </a:lnB>
                    <a:solidFill>
                      <a:srgbClr val="FDE9D9"/>
                    </a:solidFill>
                  </a:tcPr>
                </a:tc>
                <a:extLst>
                  <a:ext uri="{0D108BD9-81ED-4DB2-BD59-A6C34878D82A}">
                    <a16:rowId xmlns:a16="http://schemas.microsoft.com/office/drawing/2014/main" val="2256364927"/>
                  </a:ext>
                </a:extLst>
              </a:tr>
              <a:tr h="261144">
                <a:tc>
                  <a:txBody>
                    <a:bodyPr/>
                    <a:lstStyle/>
                    <a:p>
                      <a:pPr algn="l" fontAlgn="b"/>
                      <a:r>
                        <a:rPr lang="nl-NL" sz="1600" b="1" i="0" u="none" strike="noStrike">
                          <a:solidFill>
                            <a:srgbClr val="000000"/>
                          </a:solidFill>
                          <a:effectLst/>
                          <a:latin typeface="Calibri" panose="020F0502020204030204" pitchFamily="34" charset="0"/>
                        </a:rPr>
                        <a:t>10</a:t>
                      </a:r>
                    </a:p>
                  </a:txBody>
                  <a:tcPr marL="6686" marR="6686" marT="6686" marB="0" anchor="b">
                    <a:lnL>
                      <a:noFill/>
                    </a:lnL>
                    <a:lnR>
                      <a:noFill/>
                    </a:lnR>
                    <a:lnT>
                      <a:noFill/>
                    </a:lnT>
                    <a:lnB>
                      <a:noFill/>
                    </a:lnB>
                  </a:tcPr>
                </a:tc>
                <a:tc>
                  <a:txBody>
                    <a:bodyPr/>
                    <a:lstStyle/>
                    <a:p>
                      <a:pPr algn="l" fontAlgn="b"/>
                      <a:r>
                        <a:rPr lang="nl-NL" sz="1600" b="1" i="0" u="none" strike="noStrike">
                          <a:solidFill>
                            <a:srgbClr val="000000"/>
                          </a:solidFill>
                          <a:effectLst/>
                          <a:latin typeface="Calibri" panose="020F0502020204030204" pitchFamily="34" charset="0"/>
                        </a:rPr>
                        <a:t>Mar 12</a:t>
                      </a:r>
                    </a:p>
                  </a:txBody>
                  <a:tcPr marL="6686" marR="6686" marT="6686" marB="0" anchor="b">
                    <a:lnL>
                      <a:noFill/>
                    </a:lnL>
                    <a:lnR>
                      <a:noFill/>
                    </a:lnR>
                    <a:lnT>
                      <a:noFill/>
                    </a:lnT>
                    <a:lnB>
                      <a:noFill/>
                    </a:lnB>
                  </a:tcPr>
                </a:tc>
                <a:tc>
                  <a:txBody>
                    <a:bodyPr/>
                    <a:lstStyle/>
                    <a:p>
                      <a:pPr algn="l" fontAlgn="b"/>
                      <a:r>
                        <a:rPr lang="nl-NL" sz="1600" b="0" i="0" u="none" strike="noStrike">
                          <a:solidFill>
                            <a:srgbClr val="000000"/>
                          </a:solidFill>
                          <a:effectLst/>
                          <a:latin typeface="Calibri" panose="020F0502020204030204" pitchFamily="34" charset="0"/>
                        </a:rPr>
                        <a:t>Friday</a:t>
                      </a:r>
                    </a:p>
                  </a:txBody>
                  <a:tcPr marL="6686" marR="6686" marT="6686" marB="0" anchor="b">
                    <a:lnL>
                      <a:noFill/>
                    </a:lnL>
                    <a:lnR>
                      <a:noFill/>
                    </a:lnR>
                    <a:lnT>
                      <a:noFill/>
                    </a:lnT>
                    <a:lnB>
                      <a:noFill/>
                    </a:lnB>
                  </a:tcPr>
                </a:tc>
                <a:tc>
                  <a:txBody>
                    <a:bodyPr/>
                    <a:lstStyle/>
                    <a:p>
                      <a:pPr algn="l" fontAlgn="b"/>
                      <a:r>
                        <a:rPr lang="nl-NL" sz="1600" b="0" i="0" u="none" strike="noStrike">
                          <a:solidFill>
                            <a:srgbClr val="000000"/>
                          </a:solidFill>
                          <a:effectLst/>
                          <a:latin typeface="Calibri" panose="020F0502020204030204" pitchFamily="34" charset="0"/>
                        </a:rPr>
                        <a:t>Kanishkan Vadivel</a:t>
                      </a:r>
                    </a:p>
                  </a:txBody>
                  <a:tcPr marL="6686" marR="6686" marT="6686" marB="0" anchor="b">
                    <a:lnL>
                      <a:noFill/>
                    </a:lnL>
                    <a:lnR>
                      <a:noFill/>
                    </a:lnR>
                    <a:lnT>
                      <a:noFill/>
                    </a:lnT>
                    <a:lnB>
                      <a:noFill/>
                    </a:lnB>
                  </a:tcPr>
                </a:tc>
                <a:tc>
                  <a:txBody>
                    <a:bodyPr/>
                    <a:lstStyle/>
                    <a:p>
                      <a:pPr algn="l" fontAlgn="b"/>
                      <a:r>
                        <a:rPr lang="nl-NL" sz="1600" b="0" i="0" u="none" strike="noStrike">
                          <a:solidFill>
                            <a:srgbClr val="000000"/>
                          </a:solidFill>
                          <a:effectLst/>
                          <a:latin typeface="Calibri" panose="020F0502020204030204" pitchFamily="34" charset="0"/>
                        </a:rPr>
                        <a:t>Specific Architectures for ANNs</a:t>
                      </a:r>
                    </a:p>
                  </a:txBody>
                  <a:tcPr marL="6686" marR="6686" marT="6686" marB="0" anchor="b">
                    <a:lnL>
                      <a:noFill/>
                    </a:lnL>
                    <a:lnR>
                      <a:noFill/>
                    </a:lnR>
                    <a:lnT>
                      <a:noFill/>
                    </a:lnT>
                    <a:lnB>
                      <a:noFill/>
                    </a:lnB>
                  </a:tcPr>
                </a:tc>
                <a:extLst>
                  <a:ext uri="{0D108BD9-81ED-4DB2-BD59-A6C34878D82A}">
                    <a16:rowId xmlns:a16="http://schemas.microsoft.com/office/drawing/2014/main" val="998674548"/>
                  </a:ext>
                </a:extLst>
              </a:tr>
              <a:tr h="261144">
                <a:tc>
                  <a:txBody>
                    <a:bodyPr/>
                    <a:lstStyle/>
                    <a:p>
                      <a:pPr algn="l" fontAlgn="b"/>
                      <a:endParaRPr lang="nl-NL" sz="1600" b="1" i="0" u="none" strike="noStrike">
                        <a:solidFill>
                          <a:srgbClr val="000000"/>
                        </a:solidFill>
                        <a:effectLst/>
                        <a:latin typeface="Calibri" panose="020F0502020204030204" pitchFamily="34" charset="0"/>
                      </a:endParaRPr>
                    </a:p>
                  </a:txBody>
                  <a:tcPr marL="6686" marR="6686" marT="6686" marB="0" anchor="b">
                    <a:lnL>
                      <a:noFill/>
                    </a:lnL>
                    <a:lnR>
                      <a:noFill/>
                    </a:lnR>
                    <a:lnT>
                      <a:noFill/>
                    </a:lnT>
                    <a:lnB>
                      <a:noFill/>
                    </a:lnB>
                  </a:tcPr>
                </a:tc>
                <a:tc>
                  <a:txBody>
                    <a:bodyPr/>
                    <a:lstStyle/>
                    <a:p>
                      <a:pPr algn="l" fontAlgn="b"/>
                      <a:endParaRPr lang="nl-NL" sz="1600" b="1" i="0" u="none" strike="noStrike">
                        <a:solidFill>
                          <a:srgbClr val="000000"/>
                        </a:solidFill>
                        <a:effectLst/>
                        <a:latin typeface="Calibri" panose="020F0502020204030204" pitchFamily="34" charset="0"/>
                      </a:endParaRPr>
                    </a:p>
                  </a:txBody>
                  <a:tcPr marL="6686" marR="6686" marT="6686" marB="0" anchor="b">
                    <a:lnL>
                      <a:noFill/>
                    </a:lnL>
                    <a:lnR>
                      <a:noFill/>
                    </a:lnR>
                    <a:lnT>
                      <a:noFill/>
                    </a:lnT>
                    <a:lnB>
                      <a:noFill/>
                    </a:lnB>
                  </a:tcPr>
                </a:tc>
                <a:tc>
                  <a:txBody>
                    <a:bodyPr/>
                    <a:lstStyle/>
                    <a:p>
                      <a:pPr algn="l" fontAlgn="b"/>
                      <a:endParaRPr lang="nl-NL" sz="1600" b="0" i="0" u="none" strike="noStrike">
                        <a:solidFill>
                          <a:srgbClr val="000000"/>
                        </a:solidFill>
                        <a:effectLst/>
                        <a:latin typeface="Calibri" panose="020F0502020204030204" pitchFamily="34" charset="0"/>
                      </a:endParaRPr>
                    </a:p>
                  </a:txBody>
                  <a:tcPr marL="6686" marR="6686" marT="6686" marB="0" anchor="b">
                    <a:lnL>
                      <a:noFill/>
                    </a:lnL>
                    <a:lnR>
                      <a:noFill/>
                    </a:lnR>
                    <a:lnT>
                      <a:noFill/>
                    </a:lnT>
                    <a:lnB>
                      <a:noFill/>
                    </a:lnB>
                  </a:tcPr>
                </a:tc>
                <a:tc>
                  <a:txBody>
                    <a:bodyPr/>
                    <a:lstStyle/>
                    <a:p>
                      <a:pPr algn="l" fontAlgn="b"/>
                      <a:r>
                        <a:rPr lang="nl-NL" sz="1600" b="0" i="0" u="none" strike="noStrike">
                          <a:solidFill>
                            <a:srgbClr val="000000"/>
                          </a:solidFill>
                          <a:effectLst/>
                          <a:latin typeface="Calibri" panose="020F0502020204030204" pitchFamily="34" charset="0"/>
                        </a:rPr>
                        <a:t>Kanishkan Vadivel</a:t>
                      </a:r>
                    </a:p>
                  </a:txBody>
                  <a:tcPr marL="6686" marR="6686" marT="6686" marB="0" anchor="b">
                    <a:lnL>
                      <a:noFill/>
                    </a:lnL>
                    <a:lnR>
                      <a:noFill/>
                    </a:lnR>
                    <a:lnT>
                      <a:noFill/>
                    </a:lnT>
                    <a:lnB>
                      <a:noFill/>
                    </a:lnB>
                  </a:tcPr>
                </a:tc>
                <a:tc>
                  <a:txBody>
                    <a:bodyPr/>
                    <a:lstStyle/>
                    <a:p>
                      <a:pPr algn="l" fontAlgn="b"/>
                      <a:r>
                        <a:rPr lang="en-US" sz="1600" b="1" i="0" u="none" strike="noStrike">
                          <a:solidFill>
                            <a:srgbClr val="00B050"/>
                          </a:solidFill>
                          <a:effectLst/>
                          <a:latin typeface="Calibri" panose="020F0502020204030204" pitchFamily="34" charset="0"/>
                        </a:rPr>
                        <a:t>Lab 3 Introduction: ASIP mapping; deadline Apr 1</a:t>
                      </a:r>
                    </a:p>
                  </a:txBody>
                  <a:tcPr marL="6686" marR="6686" marT="6686" marB="0" anchor="b">
                    <a:lnL>
                      <a:noFill/>
                    </a:lnL>
                    <a:lnR>
                      <a:noFill/>
                    </a:lnR>
                    <a:lnT>
                      <a:noFill/>
                    </a:lnT>
                    <a:lnB>
                      <a:noFill/>
                    </a:lnB>
                  </a:tcPr>
                </a:tc>
                <a:extLst>
                  <a:ext uri="{0D108BD9-81ED-4DB2-BD59-A6C34878D82A}">
                    <a16:rowId xmlns:a16="http://schemas.microsoft.com/office/drawing/2014/main" val="338837406"/>
                  </a:ext>
                </a:extLst>
              </a:tr>
              <a:tr h="261144">
                <a:tc>
                  <a:txBody>
                    <a:bodyPr/>
                    <a:lstStyle/>
                    <a:p>
                      <a:pPr algn="l" fontAlgn="b"/>
                      <a:r>
                        <a:rPr lang="nl-NL" sz="1600" b="0" i="0" u="none" strike="noStrike">
                          <a:solidFill>
                            <a:srgbClr val="000000"/>
                          </a:solidFill>
                          <a:effectLst/>
                          <a:latin typeface="Calibri" panose="020F0502020204030204" pitchFamily="34" charset="0"/>
                        </a:rPr>
                        <a:t> </a:t>
                      </a:r>
                    </a:p>
                  </a:txBody>
                  <a:tcPr marL="6686" marR="6686" marT="6686" marB="0" anchor="b">
                    <a:lnL>
                      <a:noFill/>
                    </a:lnL>
                    <a:lnR>
                      <a:noFill/>
                    </a:lnR>
                    <a:lnT>
                      <a:noFill/>
                    </a:lnT>
                    <a:lnB>
                      <a:noFill/>
                    </a:lnB>
                    <a:solidFill>
                      <a:srgbClr val="D8E4BC"/>
                    </a:solidFill>
                  </a:tcPr>
                </a:tc>
                <a:tc>
                  <a:txBody>
                    <a:bodyPr/>
                    <a:lstStyle/>
                    <a:p>
                      <a:pPr algn="l" fontAlgn="b"/>
                      <a:r>
                        <a:rPr lang="nl-NL" sz="1600" b="1" i="0" u="none" strike="noStrike">
                          <a:solidFill>
                            <a:srgbClr val="000000"/>
                          </a:solidFill>
                          <a:effectLst/>
                          <a:latin typeface="Calibri" panose="020F0502020204030204" pitchFamily="34" charset="0"/>
                        </a:rPr>
                        <a:t> </a:t>
                      </a:r>
                    </a:p>
                  </a:txBody>
                  <a:tcPr marL="6686" marR="6686" marT="6686" marB="0" anchor="b">
                    <a:lnL>
                      <a:noFill/>
                    </a:lnL>
                    <a:lnR>
                      <a:noFill/>
                    </a:lnR>
                    <a:lnT>
                      <a:noFill/>
                    </a:lnT>
                    <a:lnB>
                      <a:noFill/>
                    </a:lnB>
                    <a:solidFill>
                      <a:srgbClr val="D8E4BC"/>
                    </a:solidFill>
                  </a:tcPr>
                </a:tc>
                <a:tc>
                  <a:txBody>
                    <a:bodyPr/>
                    <a:lstStyle/>
                    <a:p>
                      <a:pPr algn="l" fontAlgn="b"/>
                      <a:r>
                        <a:rPr lang="nl-NL" sz="1600" b="0" i="0" u="none" strike="noStrike">
                          <a:solidFill>
                            <a:srgbClr val="000000"/>
                          </a:solidFill>
                          <a:effectLst/>
                          <a:latin typeface="Calibri" panose="020F0502020204030204" pitchFamily="34" charset="0"/>
                        </a:rPr>
                        <a:t> </a:t>
                      </a:r>
                    </a:p>
                  </a:txBody>
                  <a:tcPr marL="6686" marR="6686" marT="6686" marB="0" anchor="b">
                    <a:lnL>
                      <a:noFill/>
                    </a:lnL>
                    <a:lnR>
                      <a:noFill/>
                    </a:lnR>
                    <a:lnT>
                      <a:noFill/>
                    </a:lnT>
                    <a:lnB>
                      <a:noFill/>
                    </a:lnB>
                    <a:solidFill>
                      <a:srgbClr val="D8E4BC"/>
                    </a:solidFill>
                  </a:tcPr>
                </a:tc>
                <a:tc>
                  <a:txBody>
                    <a:bodyPr/>
                    <a:lstStyle/>
                    <a:p>
                      <a:pPr algn="l" fontAlgn="b"/>
                      <a:r>
                        <a:rPr lang="nl-NL" sz="1600" b="0" i="0" u="none" strike="noStrike">
                          <a:solidFill>
                            <a:srgbClr val="000000"/>
                          </a:solidFill>
                          <a:effectLst/>
                          <a:latin typeface="Calibri" panose="020F0502020204030204" pitchFamily="34" charset="0"/>
                        </a:rPr>
                        <a:t> </a:t>
                      </a:r>
                    </a:p>
                  </a:txBody>
                  <a:tcPr marL="6686" marR="6686" marT="6686" marB="0" anchor="b">
                    <a:lnL>
                      <a:noFill/>
                    </a:lnL>
                    <a:lnR>
                      <a:noFill/>
                    </a:lnR>
                    <a:lnT>
                      <a:noFill/>
                    </a:lnT>
                    <a:lnB>
                      <a:noFill/>
                    </a:lnB>
                    <a:solidFill>
                      <a:srgbClr val="D8E4BC"/>
                    </a:solidFill>
                  </a:tcPr>
                </a:tc>
                <a:tc>
                  <a:txBody>
                    <a:bodyPr/>
                    <a:lstStyle/>
                    <a:p>
                      <a:pPr algn="l" fontAlgn="b"/>
                      <a:r>
                        <a:rPr lang="nl-NL" sz="1600" b="0" i="0" u="none" strike="noStrike">
                          <a:solidFill>
                            <a:srgbClr val="000000"/>
                          </a:solidFill>
                          <a:effectLst/>
                          <a:latin typeface="Calibri" panose="020F0502020204030204" pitchFamily="34" charset="0"/>
                        </a:rPr>
                        <a:t> </a:t>
                      </a:r>
                    </a:p>
                  </a:txBody>
                  <a:tcPr marL="6686" marR="6686" marT="6686" marB="0" anchor="b">
                    <a:lnL>
                      <a:noFill/>
                    </a:lnL>
                    <a:lnR>
                      <a:noFill/>
                    </a:lnR>
                    <a:lnT>
                      <a:noFill/>
                    </a:lnT>
                    <a:lnB>
                      <a:noFill/>
                    </a:lnB>
                    <a:solidFill>
                      <a:srgbClr val="FDE9D9"/>
                    </a:solidFill>
                  </a:tcPr>
                </a:tc>
                <a:extLst>
                  <a:ext uri="{0D108BD9-81ED-4DB2-BD59-A6C34878D82A}">
                    <a16:rowId xmlns:a16="http://schemas.microsoft.com/office/drawing/2014/main" val="2311072051"/>
                  </a:ext>
                </a:extLst>
              </a:tr>
              <a:tr h="261144">
                <a:tc>
                  <a:txBody>
                    <a:bodyPr/>
                    <a:lstStyle/>
                    <a:p>
                      <a:pPr algn="l" fontAlgn="b"/>
                      <a:r>
                        <a:rPr lang="nl-NL" sz="1600" b="1" i="0" u="none" strike="noStrike">
                          <a:solidFill>
                            <a:srgbClr val="000000"/>
                          </a:solidFill>
                          <a:effectLst/>
                          <a:latin typeface="Calibri" panose="020F0502020204030204" pitchFamily="34" charset="0"/>
                        </a:rPr>
                        <a:t>11</a:t>
                      </a:r>
                    </a:p>
                  </a:txBody>
                  <a:tcPr marL="6686" marR="6686" marT="6686" marB="0" anchor="b">
                    <a:lnL>
                      <a:noFill/>
                    </a:lnL>
                    <a:lnR>
                      <a:noFill/>
                    </a:lnR>
                    <a:lnT>
                      <a:noFill/>
                    </a:lnT>
                    <a:lnB>
                      <a:noFill/>
                    </a:lnB>
                  </a:tcPr>
                </a:tc>
                <a:tc>
                  <a:txBody>
                    <a:bodyPr/>
                    <a:lstStyle/>
                    <a:p>
                      <a:pPr algn="l" fontAlgn="b"/>
                      <a:r>
                        <a:rPr lang="nl-NL" sz="1600" b="1" i="0" u="none" strike="noStrike">
                          <a:solidFill>
                            <a:srgbClr val="000000"/>
                          </a:solidFill>
                          <a:effectLst/>
                          <a:latin typeface="Calibri" panose="020F0502020204030204" pitchFamily="34" charset="0"/>
                        </a:rPr>
                        <a:t>Mar 16</a:t>
                      </a:r>
                    </a:p>
                  </a:txBody>
                  <a:tcPr marL="6686" marR="6686" marT="6686" marB="0" anchor="b">
                    <a:lnL>
                      <a:noFill/>
                    </a:lnL>
                    <a:lnR>
                      <a:noFill/>
                    </a:lnR>
                    <a:lnT>
                      <a:noFill/>
                    </a:lnT>
                    <a:lnB>
                      <a:noFill/>
                    </a:lnB>
                  </a:tcPr>
                </a:tc>
                <a:tc>
                  <a:txBody>
                    <a:bodyPr/>
                    <a:lstStyle/>
                    <a:p>
                      <a:pPr algn="l" fontAlgn="b"/>
                      <a:r>
                        <a:rPr lang="nl-NL" sz="1600" b="0" i="0" u="none" strike="noStrike">
                          <a:solidFill>
                            <a:srgbClr val="000000"/>
                          </a:solidFill>
                          <a:effectLst/>
                          <a:latin typeface="Calibri" panose="020F0502020204030204" pitchFamily="34" charset="0"/>
                        </a:rPr>
                        <a:t>Tuesday</a:t>
                      </a:r>
                    </a:p>
                  </a:txBody>
                  <a:tcPr marL="6686" marR="6686" marT="6686" marB="0" anchor="b">
                    <a:lnL>
                      <a:noFill/>
                    </a:lnL>
                    <a:lnR>
                      <a:noFill/>
                    </a:lnR>
                    <a:lnT>
                      <a:noFill/>
                    </a:lnT>
                    <a:lnB>
                      <a:noFill/>
                    </a:lnB>
                  </a:tcPr>
                </a:tc>
                <a:tc>
                  <a:txBody>
                    <a:bodyPr/>
                    <a:lstStyle/>
                    <a:p>
                      <a:pPr algn="l" fontAlgn="b"/>
                      <a:r>
                        <a:rPr lang="nl-NL" sz="1600" b="0" i="0" u="none" strike="noStrike">
                          <a:solidFill>
                            <a:srgbClr val="000000"/>
                          </a:solidFill>
                          <a:effectLst/>
                          <a:latin typeface="Calibri" panose="020F0502020204030204" pitchFamily="34" charset="0"/>
                        </a:rPr>
                        <a:t>Kanishkan Vadivel</a:t>
                      </a:r>
                    </a:p>
                  </a:txBody>
                  <a:tcPr marL="6686" marR="6686" marT="6686" marB="0" anchor="b">
                    <a:lnL>
                      <a:noFill/>
                    </a:lnL>
                    <a:lnR>
                      <a:noFill/>
                    </a:lnR>
                    <a:lnT>
                      <a:noFill/>
                    </a:lnT>
                    <a:lnB>
                      <a:noFill/>
                    </a:lnB>
                  </a:tcPr>
                </a:tc>
                <a:tc>
                  <a:txBody>
                    <a:bodyPr/>
                    <a:lstStyle/>
                    <a:p>
                      <a:pPr algn="l" fontAlgn="b"/>
                      <a:r>
                        <a:rPr lang="nl-NL" sz="1600" b="0" i="0" u="none" strike="noStrike">
                          <a:solidFill>
                            <a:srgbClr val="000000"/>
                          </a:solidFill>
                          <a:effectLst/>
                          <a:latin typeface="Calibri" panose="020F0502020204030204" pitchFamily="34" charset="0"/>
                        </a:rPr>
                        <a:t>Finishing Specic architectures and</a:t>
                      </a:r>
                    </a:p>
                  </a:txBody>
                  <a:tcPr marL="6686" marR="6686" marT="6686" marB="0" anchor="b">
                    <a:lnL>
                      <a:noFill/>
                    </a:lnL>
                    <a:lnR>
                      <a:noFill/>
                    </a:lnR>
                    <a:lnT>
                      <a:noFill/>
                    </a:lnT>
                    <a:lnB>
                      <a:noFill/>
                    </a:lnB>
                  </a:tcPr>
                </a:tc>
                <a:extLst>
                  <a:ext uri="{0D108BD9-81ED-4DB2-BD59-A6C34878D82A}">
                    <a16:rowId xmlns:a16="http://schemas.microsoft.com/office/drawing/2014/main" val="667209770"/>
                  </a:ext>
                </a:extLst>
              </a:tr>
              <a:tr h="261144">
                <a:tc>
                  <a:txBody>
                    <a:bodyPr/>
                    <a:lstStyle/>
                    <a:p>
                      <a:pPr algn="l" fontAlgn="b"/>
                      <a:endParaRPr lang="nl-NL" sz="1600" b="1" i="0" u="none" strike="noStrike">
                        <a:solidFill>
                          <a:srgbClr val="000000"/>
                        </a:solidFill>
                        <a:effectLst/>
                        <a:latin typeface="Calibri" panose="020F0502020204030204" pitchFamily="34" charset="0"/>
                      </a:endParaRPr>
                    </a:p>
                  </a:txBody>
                  <a:tcPr marL="6686" marR="6686" marT="6686" marB="0" anchor="b">
                    <a:lnL>
                      <a:noFill/>
                    </a:lnL>
                    <a:lnR>
                      <a:noFill/>
                    </a:lnR>
                    <a:lnT>
                      <a:noFill/>
                    </a:lnT>
                    <a:lnB>
                      <a:noFill/>
                    </a:lnB>
                  </a:tcPr>
                </a:tc>
                <a:tc>
                  <a:txBody>
                    <a:bodyPr/>
                    <a:lstStyle/>
                    <a:p>
                      <a:pPr algn="l" fontAlgn="b"/>
                      <a:endParaRPr lang="nl-NL" sz="1600" b="1" i="0" u="none" strike="noStrike">
                        <a:solidFill>
                          <a:srgbClr val="000000"/>
                        </a:solidFill>
                        <a:effectLst/>
                        <a:latin typeface="Calibri" panose="020F0502020204030204" pitchFamily="34" charset="0"/>
                      </a:endParaRPr>
                    </a:p>
                  </a:txBody>
                  <a:tcPr marL="6686" marR="6686" marT="6686" marB="0" anchor="b">
                    <a:lnL>
                      <a:noFill/>
                    </a:lnL>
                    <a:lnR>
                      <a:noFill/>
                    </a:lnR>
                    <a:lnT>
                      <a:noFill/>
                    </a:lnT>
                    <a:lnB>
                      <a:noFill/>
                    </a:lnB>
                  </a:tcPr>
                </a:tc>
                <a:tc>
                  <a:txBody>
                    <a:bodyPr/>
                    <a:lstStyle/>
                    <a:p>
                      <a:pPr algn="l" fontAlgn="b"/>
                      <a:endParaRPr lang="nl-NL" sz="1600" b="0" i="0" u="none" strike="noStrike">
                        <a:solidFill>
                          <a:srgbClr val="000000"/>
                        </a:solidFill>
                        <a:effectLst/>
                        <a:latin typeface="Calibri" panose="020F0502020204030204" pitchFamily="34" charset="0"/>
                      </a:endParaRPr>
                    </a:p>
                  </a:txBody>
                  <a:tcPr marL="6686" marR="6686" marT="6686" marB="0" anchor="b">
                    <a:lnL>
                      <a:noFill/>
                    </a:lnL>
                    <a:lnR>
                      <a:noFill/>
                    </a:lnR>
                    <a:lnT>
                      <a:noFill/>
                    </a:lnT>
                    <a:lnB>
                      <a:noFill/>
                    </a:lnB>
                  </a:tcPr>
                </a:tc>
                <a:tc>
                  <a:txBody>
                    <a:bodyPr/>
                    <a:lstStyle/>
                    <a:p>
                      <a:pPr algn="l" fontAlgn="b"/>
                      <a:endParaRPr lang="nl-NL" sz="1600" b="0" i="0" u="none" strike="noStrike">
                        <a:solidFill>
                          <a:srgbClr val="000000"/>
                        </a:solidFill>
                        <a:effectLst/>
                        <a:latin typeface="Calibri" panose="020F0502020204030204" pitchFamily="34" charset="0"/>
                      </a:endParaRPr>
                    </a:p>
                  </a:txBody>
                  <a:tcPr marL="6686" marR="6686" marT="6686" marB="0" anchor="b">
                    <a:lnL>
                      <a:noFill/>
                    </a:lnL>
                    <a:lnR>
                      <a:noFill/>
                    </a:lnR>
                    <a:lnT>
                      <a:noFill/>
                    </a:lnT>
                    <a:lnB>
                      <a:noFill/>
                    </a:lnB>
                  </a:tcPr>
                </a:tc>
                <a:tc>
                  <a:txBody>
                    <a:bodyPr/>
                    <a:lstStyle/>
                    <a:p>
                      <a:pPr algn="l" fontAlgn="b"/>
                      <a:r>
                        <a:rPr lang="nl-NL" sz="1600" b="0" i="0" u="none" strike="noStrike">
                          <a:solidFill>
                            <a:srgbClr val="000000"/>
                          </a:solidFill>
                          <a:effectLst/>
                          <a:latin typeface="Calibri" panose="020F0502020204030204" pitchFamily="34" charset="0"/>
                        </a:rPr>
                        <a:t>General Architectures for ANNs</a:t>
                      </a:r>
                    </a:p>
                  </a:txBody>
                  <a:tcPr marL="6686" marR="6686" marT="6686" marB="0" anchor="b">
                    <a:lnL>
                      <a:noFill/>
                    </a:lnL>
                    <a:lnR>
                      <a:noFill/>
                    </a:lnR>
                    <a:lnT>
                      <a:noFill/>
                    </a:lnT>
                    <a:lnB>
                      <a:noFill/>
                    </a:lnB>
                  </a:tcPr>
                </a:tc>
                <a:extLst>
                  <a:ext uri="{0D108BD9-81ED-4DB2-BD59-A6C34878D82A}">
                    <a16:rowId xmlns:a16="http://schemas.microsoft.com/office/drawing/2014/main" val="2933505005"/>
                  </a:ext>
                </a:extLst>
              </a:tr>
              <a:tr h="261144">
                <a:tc>
                  <a:txBody>
                    <a:bodyPr/>
                    <a:lstStyle/>
                    <a:p>
                      <a:pPr algn="l" fontAlgn="b"/>
                      <a:r>
                        <a:rPr lang="nl-NL" sz="1600" b="0" i="0" u="none" strike="noStrike">
                          <a:solidFill>
                            <a:srgbClr val="000000"/>
                          </a:solidFill>
                          <a:effectLst/>
                          <a:latin typeface="Calibri" panose="020F0502020204030204" pitchFamily="34" charset="0"/>
                        </a:rPr>
                        <a:t> </a:t>
                      </a:r>
                    </a:p>
                  </a:txBody>
                  <a:tcPr marL="6686" marR="6686" marT="6686" marB="0" anchor="b">
                    <a:lnL>
                      <a:noFill/>
                    </a:lnL>
                    <a:lnR>
                      <a:noFill/>
                    </a:lnR>
                    <a:lnT>
                      <a:noFill/>
                    </a:lnT>
                    <a:lnB>
                      <a:noFill/>
                    </a:lnB>
                    <a:solidFill>
                      <a:srgbClr val="FDE9D9"/>
                    </a:solidFill>
                  </a:tcPr>
                </a:tc>
                <a:tc>
                  <a:txBody>
                    <a:bodyPr/>
                    <a:lstStyle/>
                    <a:p>
                      <a:pPr algn="l" fontAlgn="b"/>
                      <a:r>
                        <a:rPr lang="nl-NL" sz="1600" b="1" i="0" u="none" strike="noStrike">
                          <a:solidFill>
                            <a:srgbClr val="000000"/>
                          </a:solidFill>
                          <a:effectLst/>
                          <a:latin typeface="Calibri" panose="020F0502020204030204" pitchFamily="34" charset="0"/>
                        </a:rPr>
                        <a:t> </a:t>
                      </a:r>
                    </a:p>
                  </a:txBody>
                  <a:tcPr marL="6686" marR="6686" marT="6686" marB="0" anchor="b">
                    <a:lnL>
                      <a:noFill/>
                    </a:lnL>
                    <a:lnR>
                      <a:noFill/>
                    </a:lnR>
                    <a:lnT>
                      <a:noFill/>
                    </a:lnT>
                    <a:lnB>
                      <a:noFill/>
                    </a:lnB>
                    <a:solidFill>
                      <a:srgbClr val="FDE9D9"/>
                    </a:solidFill>
                  </a:tcPr>
                </a:tc>
                <a:tc>
                  <a:txBody>
                    <a:bodyPr/>
                    <a:lstStyle/>
                    <a:p>
                      <a:pPr algn="l" fontAlgn="b"/>
                      <a:r>
                        <a:rPr lang="nl-NL" sz="1600" b="0" i="0" u="none" strike="noStrike">
                          <a:solidFill>
                            <a:srgbClr val="000000"/>
                          </a:solidFill>
                          <a:effectLst/>
                          <a:latin typeface="Calibri" panose="020F0502020204030204" pitchFamily="34" charset="0"/>
                        </a:rPr>
                        <a:t> </a:t>
                      </a:r>
                    </a:p>
                  </a:txBody>
                  <a:tcPr marL="6686" marR="6686" marT="6686" marB="0" anchor="b">
                    <a:lnL>
                      <a:noFill/>
                    </a:lnL>
                    <a:lnR>
                      <a:noFill/>
                    </a:lnR>
                    <a:lnT>
                      <a:noFill/>
                    </a:lnT>
                    <a:lnB>
                      <a:noFill/>
                    </a:lnB>
                    <a:solidFill>
                      <a:srgbClr val="FDE9D9"/>
                    </a:solidFill>
                  </a:tcPr>
                </a:tc>
                <a:tc>
                  <a:txBody>
                    <a:bodyPr/>
                    <a:lstStyle/>
                    <a:p>
                      <a:pPr algn="l" fontAlgn="b"/>
                      <a:r>
                        <a:rPr lang="nl-NL" sz="1600" b="0" i="0" u="none" strike="noStrike">
                          <a:solidFill>
                            <a:srgbClr val="000000"/>
                          </a:solidFill>
                          <a:effectLst/>
                          <a:latin typeface="Calibri" panose="020F0502020204030204" pitchFamily="34" charset="0"/>
                        </a:rPr>
                        <a:t> </a:t>
                      </a:r>
                    </a:p>
                  </a:txBody>
                  <a:tcPr marL="6686" marR="6686" marT="6686" marB="0" anchor="b">
                    <a:lnL>
                      <a:noFill/>
                    </a:lnL>
                    <a:lnR>
                      <a:noFill/>
                    </a:lnR>
                    <a:lnT>
                      <a:noFill/>
                    </a:lnT>
                    <a:lnB>
                      <a:noFill/>
                    </a:lnB>
                    <a:solidFill>
                      <a:srgbClr val="FDE9D9"/>
                    </a:solidFill>
                  </a:tcPr>
                </a:tc>
                <a:tc>
                  <a:txBody>
                    <a:bodyPr/>
                    <a:lstStyle/>
                    <a:p>
                      <a:pPr algn="l" fontAlgn="b"/>
                      <a:r>
                        <a:rPr lang="nl-NL" sz="1600" b="0" i="0" u="none" strike="noStrike">
                          <a:solidFill>
                            <a:srgbClr val="000000"/>
                          </a:solidFill>
                          <a:effectLst/>
                          <a:latin typeface="Calibri" panose="020F0502020204030204" pitchFamily="34" charset="0"/>
                        </a:rPr>
                        <a:t> </a:t>
                      </a:r>
                    </a:p>
                  </a:txBody>
                  <a:tcPr marL="6686" marR="6686" marT="6686" marB="0" anchor="b">
                    <a:lnL>
                      <a:noFill/>
                    </a:lnL>
                    <a:lnR>
                      <a:noFill/>
                    </a:lnR>
                    <a:lnT>
                      <a:noFill/>
                    </a:lnT>
                    <a:lnB>
                      <a:noFill/>
                    </a:lnB>
                    <a:solidFill>
                      <a:srgbClr val="FDE9D9"/>
                    </a:solidFill>
                  </a:tcPr>
                </a:tc>
                <a:extLst>
                  <a:ext uri="{0D108BD9-81ED-4DB2-BD59-A6C34878D82A}">
                    <a16:rowId xmlns:a16="http://schemas.microsoft.com/office/drawing/2014/main" val="2281117381"/>
                  </a:ext>
                </a:extLst>
              </a:tr>
              <a:tr h="261144">
                <a:tc>
                  <a:txBody>
                    <a:bodyPr/>
                    <a:lstStyle/>
                    <a:p>
                      <a:pPr algn="l" fontAlgn="b"/>
                      <a:r>
                        <a:rPr lang="nl-NL" sz="1600" b="1" i="0" u="none" strike="noStrike">
                          <a:solidFill>
                            <a:srgbClr val="000000"/>
                          </a:solidFill>
                          <a:effectLst/>
                          <a:latin typeface="Calibri" panose="020F0502020204030204" pitchFamily="34" charset="0"/>
                        </a:rPr>
                        <a:t>12</a:t>
                      </a:r>
                    </a:p>
                  </a:txBody>
                  <a:tcPr marL="6686" marR="6686" marT="6686" marB="0" anchor="b">
                    <a:lnL>
                      <a:noFill/>
                    </a:lnL>
                    <a:lnR>
                      <a:noFill/>
                    </a:lnR>
                    <a:lnT>
                      <a:noFill/>
                    </a:lnT>
                    <a:lnB>
                      <a:noFill/>
                    </a:lnB>
                  </a:tcPr>
                </a:tc>
                <a:tc>
                  <a:txBody>
                    <a:bodyPr/>
                    <a:lstStyle/>
                    <a:p>
                      <a:pPr algn="l" fontAlgn="b"/>
                      <a:r>
                        <a:rPr lang="nl-NL" sz="1600" b="1" i="0" u="none" strike="noStrike">
                          <a:solidFill>
                            <a:srgbClr val="000000"/>
                          </a:solidFill>
                          <a:effectLst/>
                          <a:latin typeface="Calibri" panose="020F0502020204030204" pitchFamily="34" charset="0"/>
                        </a:rPr>
                        <a:t>Mar 19</a:t>
                      </a:r>
                    </a:p>
                  </a:txBody>
                  <a:tcPr marL="6686" marR="6686" marT="6686" marB="0" anchor="b">
                    <a:lnL>
                      <a:noFill/>
                    </a:lnL>
                    <a:lnR>
                      <a:noFill/>
                    </a:lnR>
                    <a:lnT>
                      <a:noFill/>
                    </a:lnT>
                    <a:lnB>
                      <a:noFill/>
                    </a:lnB>
                  </a:tcPr>
                </a:tc>
                <a:tc>
                  <a:txBody>
                    <a:bodyPr/>
                    <a:lstStyle/>
                    <a:p>
                      <a:pPr algn="l" fontAlgn="b"/>
                      <a:r>
                        <a:rPr lang="nl-NL" sz="1600" b="0" i="0" u="none" strike="noStrike">
                          <a:solidFill>
                            <a:srgbClr val="000000"/>
                          </a:solidFill>
                          <a:effectLst/>
                          <a:latin typeface="Calibri" panose="020F0502020204030204" pitchFamily="34" charset="0"/>
                        </a:rPr>
                        <a:t>Friday</a:t>
                      </a:r>
                    </a:p>
                  </a:txBody>
                  <a:tcPr marL="6686" marR="6686" marT="6686" marB="0" anchor="b">
                    <a:lnL>
                      <a:noFill/>
                    </a:lnL>
                    <a:lnR>
                      <a:noFill/>
                    </a:lnR>
                    <a:lnT>
                      <a:noFill/>
                    </a:lnT>
                    <a:lnB>
                      <a:noFill/>
                    </a:lnB>
                  </a:tcPr>
                </a:tc>
                <a:tc>
                  <a:txBody>
                    <a:bodyPr/>
                    <a:lstStyle/>
                    <a:p>
                      <a:pPr algn="l" fontAlgn="b"/>
                      <a:r>
                        <a:rPr lang="nl-NL" sz="1600" b="0" i="0" u="none" strike="noStrike">
                          <a:solidFill>
                            <a:srgbClr val="000000"/>
                          </a:solidFill>
                          <a:effectLst/>
                          <a:latin typeface="Calibri" panose="020F0502020204030204" pitchFamily="34" charset="0"/>
                        </a:rPr>
                        <a:t>WIllem Sanberg (NXP)</a:t>
                      </a:r>
                    </a:p>
                  </a:txBody>
                  <a:tcPr marL="6686" marR="6686" marT="6686" marB="0" anchor="b">
                    <a:lnL>
                      <a:noFill/>
                    </a:lnL>
                    <a:lnR>
                      <a:noFill/>
                    </a:lnR>
                    <a:lnT>
                      <a:noFill/>
                    </a:lnT>
                    <a:lnB>
                      <a:noFill/>
                    </a:lnB>
                  </a:tcPr>
                </a:tc>
                <a:tc>
                  <a:txBody>
                    <a:bodyPr/>
                    <a:lstStyle/>
                    <a:p>
                      <a:pPr algn="l" fontAlgn="b"/>
                      <a:r>
                        <a:rPr lang="nl-NL" sz="1600" b="0" i="0" u="none" strike="noStrike">
                          <a:solidFill>
                            <a:srgbClr val="000000"/>
                          </a:solidFill>
                          <a:effectLst/>
                          <a:latin typeface="Calibri" panose="020F0502020204030204" pitchFamily="34" charset="0"/>
                        </a:rPr>
                        <a:t>NAS: network architecture search</a:t>
                      </a:r>
                    </a:p>
                  </a:txBody>
                  <a:tcPr marL="6686" marR="6686" marT="6686" marB="0" anchor="b">
                    <a:lnL>
                      <a:noFill/>
                    </a:lnL>
                    <a:lnR>
                      <a:noFill/>
                    </a:lnR>
                    <a:lnT>
                      <a:noFill/>
                    </a:lnT>
                    <a:lnB>
                      <a:noFill/>
                    </a:lnB>
                  </a:tcPr>
                </a:tc>
                <a:extLst>
                  <a:ext uri="{0D108BD9-81ED-4DB2-BD59-A6C34878D82A}">
                    <a16:rowId xmlns:a16="http://schemas.microsoft.com/office/drawing/2014/main" val="2320385316"/>
                  </a:ext>
                </a:extLst>
              </a:tr>
              <a:tr h="261144">
                <a:tc>
                  <a:txBody>
                    <a:bodyPr/>
                    <a:lstStyle/>
                    <a:p>
                      <a:pPr algn="l" fontAlgn="b"/>
                      <a:endParaRPr lang="nl-NL" sz="1600" b="1" i="0" u="none" strike="noStrike">
                        <a:solidFill>
                          <a:srgbClr val="000000"/>
                        </a:solidFill>
                        <a:effectLst/>
                        <a:latin typeface="Calibri" panose="020F0502020204030204" pitchFamily="34" charset="0"/>
                      </a:endParaRPr>
                    </a:p>
                  </a:txBody>
                  <a:tcPr marL="6686" marR="6686" marT="6686" marB="0" anchor="b">
                    <a:lnL>
                      <a:noFill/>
                    </a:lnL>
                    <a:lnR>
                      <a:noFill/>
                    </a:lnR>
                    <a:lnT>
                      <a:noFill/>
                    </a:lnT>
                    <a:lnB>
                      <a:noFill/>
                    </a:lnB>
                  </a:tcPr>
                </a:tc>
                <a:tc>
                  <a:txBody>
                    <a:bodyPr/>
                    <a:lstStyle/>
                    <a:p>
                      <a:pPr algn="l" fontAlgn="b"/>
                      <a:endParaRPr lang="nl-NL" sz="1600" b="1" i="0" u="none" strike="noStrike">
                        <a:solidFill>
                          <a:srgbClr val="000000"/>
                        </a:solidFill>
                        <a:effectLst/>
                        <a:latin typeface="Calibri" panose="020F0502020204030204" pitchFamily="34" charset="0"/>
                      </a:endParaRPr>
                    </a:p>
                  </a:txBody>
                  <a:tcPr marL="6686" marR="6686" marT="6686" marB="0" anchor="b">
                    <a:lnL>
                      <a:noFill/>
                    </a:lnL>
                    <a:lnR>
                      <a:noFill/>
                    </a:lnR>
                    <a:lnT>
                      <a:noFill/>
                    </a:lnT>
                    <a:lnB>
                      <a:noFill/>
                    </a:lnB>
                  </a:tcPr>
                </a:tc>
                <a:tc>
                  <a:txBody>
                    <a:bodyPr/>
                    <a:lstStyle/>
                    <a:p>
                      <a:pPr algn="l" fontAlgn="b"/>
                      <a:endParaRPr lang="nl-NL" sz="1600" b="0" i="0" u="none" strike="noStrike">
                        <a:solidFill>
                          <a:srgbClr val="000000"/>
                        </a:solidFill>
                        <a:effectLst/>
                        <a:latin typeface="Calibri" panose="020F0502020204030204" pitchFamily="34" charset="0"/>
                      </a:endParaRPr>
                    </a:p>
                  </a:txBody>
                  <a:tcPr marL="6686" marR="6686" marT="6686" marB="0" anchor="b">
                    <a:lnL>
                      <a:noFill/>
                    </a:lnL>
                    <a:lnR>
                      <a:noFill/>
                    </a:lnR>
                    <a:lnT>
                      <a:noFill/>
                    </a:lnT>
                    <a:lnB>
                      <a:noFill/>
                    </a:lnB>
                  </a:tcPr>
                </a:tc>
                <a:tc>
                  <a:txBody>
                    <a:bodyPr/>
                    <a:lstStyle/>
                    <a:p>
                      <a:pPr algn="l" fontAlgn="b"/>
                      <a:r>
                        <a:rPr lang="nl-NL" sz="1600" b="0" i="0" u="none" strike="noStrike">
                          <a:solidFill>
                            <a:srgbClr val="000000"/>
                          </a:solidFill>
                          <a:effectLst/>
                          <a:latin typeface="Calibri" panose="020F0502020204030204" pitchFamily="34" charset="0"/>
                        </a:rPr>
                        <a:t>Floran de Putter</a:t>
                      </a:r>
                    </a:p>
                  </a:txBody>
                  <a:tcPr marL="6686" marR="6686" marT="6686" marB="0" anchor="b">
                    <a:lnL>
                      <a:noFill/>
                    </a:lnL>
                    <a:lnR>
                      <a:noFill/>
                    </a:lnR>
                    <a:lnT>
                      <a:noFill/>
                    </a:lnT>
                    <a:lnB>
                      <a:noFill/>
                    </a:lnB>
                  </a:tcPr>
                </a:tc>
                <a:tc>
                  <a:txBody>
                    <a:bodyPr/>
                    <a:lstStyle/>
                    <a:p>
                      <a:pPr algn="l" fontAlgn="b"/>
                      <a:r>
                        <a:rPr lang="nl-NL" sz="1600" b="0" i="0" u="none" strike="noStrike">
                          <a:solidFill>
                            <a:srgbClr val="000000"/>
                          </a:solidFill>
                          <a:effectLst/>
                          <a:latin typeface="Calibri" panose="020F0502020204030204" pitchFamily="34" charset="0"/>
                        </a:rPr>
                        <a:t>TimeLoops and ZigZag</a:t>
                      </a:r>
                    </a:p>
                  </a:txBody>
                  <a:tcPr marL="6686" marR="6686" marT="6686" marB="0" anchor="b">
                    <a:lnL>
                      <a:noFill/>
                    </a:lnL>
                    <a:lnR>
                      <a:noFill/>
                    </a:lnR>
                    <a:lnT>
                      <a:noFill/>
                    </a:lnT>
                    <a:lnB>
                      <a:noFill/>
                    </a:lnB>
                  </a:tcPr>
                </a:tc>
                <a:extLst>
                  <a:ext uri="{0D108BD9-81ED-4DB2-BD59-A6C34878D82A}">
                    <a16:rowId xmlns:a16="http://schemas.microsoft.com/office/drawing/2014/main" val="3645085696"/>
                  </a:ext>
                </a:extLst>
              </a:tr>
              <a:tr h="261144">
                <a:tc>
                  <a:txBody>
                    <a:bodyPr/>
                    <a:lstStyle/>
                    <a:p>
                      <a:pPr algn="l" fontAlgn="b"/>
                      <a:r>
                        <a:rPr lang="nl-NL" sz="1600" b="0" i="0" u="none" strike="noStrike">
                          <a:solidFill>
                            <a:srgbClr val="000000"/>
                          </a:solidFill>
                          <a:effectLst/>
                          <a:latin typeface="Calibri" panose="020F0502020204030204" pitchFamily="34" charset="0"/>
                        </a:rPr>
                        <a:t> </a:t>
                      </a:r>
                    </a:p>
                  </a:txBody>
                  <a:tcPr marL="6686" marR="6686" marT="6686" marB="0" anchor="b">
                    <a:lnL>
                      <a:noFill/>
                    </a:lnL>
                    <a:lnR>
                      <a:noFill/>
                    </a:lnR>
                    <a:lnT>
                      <a:noFill/>
                    </a:lnT>
                    <a:lnB>
                      <a:noFill/>
                    </a:lnB>
                    <a:solidFill>
                      <a:srgbClr val="D8E4BC"/>
                    </a:solidFill>
                  </a:tcPr>
                </a:tc>
                <a:tc>
                  <a:txBody>
                    <a:bodyPr/>
                    <a:lstStyle/>
                    <a:p>
                      <a:pPr algn="l" fontAlgn="b"/>
                      <a:r>
                        <a:rPr lang="nl-NL" sz="1600" b="1" i="0" u="none" strike="noStrike">
                          <a:solidFill>
                            <a:srgbClr val="000000"/>
                          </a:solidFill>
                          <a:effectLst/>
                          <a:latin typeface="Calibri" panose="020F0502020204030204" pitchFamily="34" charset="0"/>
                        </a:rPr>
                        <a:t> </a:t>
                      </a:r>
                    </a:p>
                  </a:txBody>
                  <a:tcPr marL="6686" marR="6686" marT="6686" marB="0" anchor="b">
                    <a:lnL>
                      <a:noFill/>
                    </a:lnL>
                    <a:lnR>
                      <a:noFill/>
                    </a:lnR>
                    <a:lnT>
                      <a:noFill/>
                    </a:lnT>
                    <a:lnB>
                      <a:noFill/>
                    </a:lnB>
                    <a:solidFill>
                      <a:srgbClr val="D8E4BC"/>
                    </a:solidFill>
                  </a:tcPr>
                </a:tc>
                <a:tc>
                  <a:txBody>
                    <a:bodyPr/>
                    <a:lstStyle/>
                    <a:p>
                      <a:pPr algn="l" fontAlgn="b"/>
                      <a:r>
                        <a:rPr lang="nl-NL" sz="1600" b="0" i="0" u="none" strike="noStrike">
                          <a:solidFill>
                            <a:srgbClr val="000000"/>
                          </a:solidFill>
                          <a:effectLst/>
                          <a:latin typeface="Calibri" panose="020F0502020204030204" pitchFamily="34" charset="0"/>
                        </a:rPr>
                        <a:t> </a:t>
                      </a:r>
                    </a:p>
                  </a:txBody>
                  <a:tcPr marL="6686" marR="6686" marT="6686" marB="0" anchor="b">
                    <a:lnL>
                      <a:noFill/>
                    </a:lnL>
                    <a:lnR>
                      <a:noFill/>
                    </a:lnR>
                    <a:lnT>
                      <a:noFill/>
                    </a:lnT>
                    <a:lnB>
                      <a:noFill/>
                    </a:lnB>
                    <a:solidFill>
                      <a:srgbClr val="D8E4BC"/>
                    </a:solidFill>
                  </a:tcPr>
                </a:tc>
                <a:tc>
                  <a:txBody>
                    <a:bodyPr/>
                    <a:lstStyle/>
                    <a:p>
                      <a:pPr algn="l" fontAlgn="b"/>
                      <a:r>
                        <a:rPr lang="nl-NL" sz="1600" b="0" i="0" u="none" strike="noStrike">
                          <a:solidFill>
                            <a:srgbClr val="000000"/>
                          </a:solidFill>
                          <a:effectLst/>
                          <a:latin typeface="Calibri" panose="020F0502020204030204" pitchFamily="34" charset="0"/>
                        </a:rPr>
                        <a:t> </a:t>
                      </a:r>
                    </a:p>
                  </a:txBody>
                  <a:tcPr marL="6686" marR="6686" marT="6686" marB="0" anchor="b">
                    <a:lnL>
                      <a:noFill/>
                    </a:lnL>
                    <a:lnR>
                      <a:noFill/>
                    </a:lnR>
                    <a:lnT>
                      <a:noFill/>
                    </a:lnT>
                    <a:lnB>
                      <a:noFill/>
                    </a:lnB>
                    <a:solidFill>
                      <a:srgbClr val="D8E4BC"/>
                    </a:solidFill>
                  </a:tcPr>
                </a:tc>
                <a:tc>
                  <a:txBody>
                    <a:bodyPr/>
                    <a:lstStyle/>
                    <a:p>
                      <a:pPr algn="l" fontAlgn="b"/>
                      <a:r>
                        <a:rPr lang="nl-NL" sz="1600" b="0" i="0" u="none" strike="noStrike">
                          <a:solidFill>
                            <a:srgbClr val="000000"/>
                          </a:solidFill>
                          <a:effectLst/>
                          <a:latin typeface="Calibri" panose="020F0502020204030204" pitchFamily="34" charset="0"/>
                        </a:rPr>
                        <a:t> </a:t>
                      </a:r>
                    </a:p>
                  </a:txBody>
                  <a:tcPr marL="6686" marR="6686" marT="6686" marB="0" anchor="b">
                    <a:lnL>
                      <a:noFill/>
                    </a:lnL>
                    <a:lnR>
                      <a:noFill/>
                    </a:lnR>
                    <a:lnT>
                      <a:noFill/>
                    </a:lnT>
                    <a:lnB>
                      <a:noFill/>
                    </a:lnB>
                    <a:solidFill>
                      <a:srgbClr val="D8E4BC"/>
                    </a:solidFill>
                  </a:tcPr>
                </a:tc>
                <a:extLst>
                  <a:ext uri="{0D108BD9-81ED-4DB2-BD59-A6C34878D82A}">
                    <a16:rowId xmlns:a16="http://schemas.microsoft.com/office/drawing/2014/main" val="296890523"/>
                  </a:ext>
                </a:extLst>
              </a:tr>
              <a:tr h="515601">
                <a:tc>
                  <a:txBody>
                    <a:bodyPr/>
                    <a:lstStyle/>
                    <a:p>
                      <a:pPr algn="l" fontAlgn="b"/>
                      <a:r>
                        <a:rPr lang="nl-NL" sz="1600" b="1" i="0" u="none" strike="noStrike">
                          <a:solidFill>
                            <a:srgbClr val="000000"/>
                          </a:solidFill>
                          <a:effectLst/>
                          <a:latin typeface="Calibri" panose="020F0502020204030204" pitchFamily="34" charset="0"/>
                        </a:rPr>
                        <a:t>13</a:t>
                      </a:r>
                    </a:p>
                  </a:txBody>
                  <a:tcPr marL="6686" marR="6686" marT="6686" marB="0" anchor="b">
                    <a:lnL>
                      <a:noFill/>
                    </a:lnL>
                    <a:lnR>
                      <a:noFill/>
                    </a:lnR>
                    <a:lnT>
                      <a:noFill/>
                    </a:lnT>
                    <a:lnB>
                      <a:noFill/>
                    </a:lnB>
                  </a:tcPr>
                </a:tc>
                <a:tc>
                  <a:txBody>
                    <a:bodyPr/>
                    <a:lstStyle/>
                    <a:p>
                      <a:pPr algn="l" fontAlgn="b"/>
                      <a:r>
                        <a:rPr lang="nl-NL" sz="1600" b="1" i="0" u="none" strike="noStrike">
                          <a:solidFill>
                            <a:srgbClr val="000000"/>
                          </a:solidFill>
                          <a:effectLst/>
                          <a:latin typeface="Calibri" panose="020F0502020204030204" pitchFamily="34" charset="0"/>
                        </a:rPr>
                        <a:t>Mar 23</a:t>
                      </a:r>
                    </a:p>
                  </a:txBody>
                  <a:tcPr marL="6686" marR="6686" marT="6686" marB="0" anchor="b">
                    <a:lnL>
                      <a:noFill/>
                    </a:lnL>
                    <a:lnR>
                      <a:noFill/>
                    </a:lnR>
                    <a:lnT>
                      <a:noFill/>
                    </a:lnT>
                    <a:lnB>
                      <a:noFill/>
                    </a:lnB>
                  </a:tcPr>
                </a:tc>
                <a:tc>
                  <a:txBody>
                    <a:bodyPr/>
                    <a:lstStyle/>
                    <a:p>
                      <a:pPr algn="l" fontAlgn="b"/>
                      <a:r>
                        <a:rPr lang="nl-NL" sz="1600" b="0" i="0" u="none" strike="noStrike">
                          <a:solidFill>
                            <a:srgbClr val="000000"/>
                          </a:solidFill>
                          <a:effectLst/>
                          <a:latin typeface="Calibri" panose="020F0502020204030204" pitchFamily="34" charset="0"/>
                        </a:rPr>
                        <a:t>Tuesday</a:t>
                      </a:r>
                    </a:p>
                  </a:txBody>
                  <a:tcPr marL="6686" marR="6686" marT="6686" marB="0" anchor="b">
                    <a:lnL>
                      <a:noFill/>
                    </a:lnL>
                    <a:lnR>
                      <a:noFill/>
                    </a:lnR>
                    <a:lnT>
                      <a:noFill/>
                    </a:lnT>
                    <a:lnB>
                      <a:noFill/>
                    </a:lnB>
                  </a:tcPr>
                </a:tc>
                <a:tc>
                  <a:txBody>
                    <a:bodyPr/>
                    <a:lstStyle/>
                    <a:p>
                      <a:pPr algn="l" fontAlgn="b"/>
                      <a:r>
                        <a:rPr lang="nl-NL" sz="1600" b="0" i="0" u="none" strike="noStrike">
                          <a:solidFill>
                            <a:srgbClr val="000000"/>
                          </a:solidFill>
                          <a:effectLst/>
                          <a:latin typeface="Calibri" panose="020F0502020204030204" pitchFamily="34" charset="0"/>
                        </a:rPr>
                        <a:t>Amir Yousefzadeh (IMEC) </a:t>
                      </a:r>
                    </a:p>
                  </a:txBody>
                  <a:tcPr marL="6686" marR="6686" marT="6686" marB="0" anchor="b">
                    <a:lnL>
                      <a:noFill/>
                    </a:lnL>
                    <a:lnR>
                      <a:noFill/>
                    </a:lnR>
                    <a:lnT>
                      <a:noFill/>
                    </a:lnT>
                    <a:lnB>
                      <a:noFill/>
                    </a:lnB>
                  </a:tcPr>
                </a:tc>
                <a:tc>
                  <a:txBody>
                    <a:bodyPr/>
                    <a:lstStyle/>
                    <a:p>
                      <a:pPr algn="l" fontAlgn="b"/>
                      <a:r>
                        <a:rPr lang="nl-NL" sz="1600" b="0" i="0" u="none" strike="noStrike">
                          <a:solidFill>
                            <a:srgbClr val="000000"/>
                          </a:solidFill>
                          <a:effectLst/>
                          <a:latin typeface="Calibri" panose="020F0502020204030204" pitchFamily="34" charset="0"/>
                        </a:rPr>
                        <a:t>Beyond ANNs</a:t>
                      </a:r>
                    </a:p>
                  </a:txBody>
                  <a:tcPr marL="6686" marR="6686" marT="6686" marB="0" anchor="b">
                    <a:lnL>
                      <a:noFill/>
                    </a:lnL>
                    <a:lnR>
                      <a:noFill/>
                    </a:lnR>
                    <a:lnT>
                      <a:noFill/>
                    </a:lnT>
                    <a:lnB>
                      <a:noFill/>
                    </a:lnB>
                  </a:tcPr>
                </a:tc>
                <a:extLst>
                  <a:ext uri="{0D108BD9-81ED-4DB2-BD59-A6C34878D82A}">
                    <a16:rowId xmlns:a16="http://schemas.microsoft.com/office/drawing/2014/main" val="1705726584"/>
                  </a:ext>
                </a:extLst>
              </a:tr>
              <a:tr h="261144">
                <a:tc>
                  <a:txBody>
                    <a:bodyPr/>
                    <a:lstStyle/>
                    <a:p>
                      <a:pPr algn="l" fontAlgn="b"/>
                      <a:endParaRPr lang="nl-NL" sz="1600" b="1" i="0" u="none" strike="noStrike">
                        <a:solidFill>
                          <a:srgbClr val="000000"/>
                        </a:solidFill>
                        <a:effectLst/>
                        <a:latin typeface="Calibri" panose="020F0502020204030204" pitchFamily="34" charset="0"/>
                      </a:endParaRPr>
                    </a:p>
                  </a:txBody>
                  <a:tcPr marL="6686" marR="6686" marT="6686" marB="0" anchor="b">
                    <a:lnL>
                      <a:noFill/>
                    </a:lnL>
                    <a:lnR>
                      <a:noFill/>
                    </a:lnR>
                    <a:lnT>
                      <a:noFill/>
                    </a:lnT>
                    <a:lnB>
                      <a:noFill/>
                    </a:lnB>
                  </a:tcPr>
                </a:tc>
                <a:tc>
                  <a:txBody>
                    <a:bodyPr/>
                    <a:lstStyle/>
                    <a:p>
                      <a:pPr algn="l" fontAlgn="b"/>
                      <a:endParaRPr lang="nl-NL" sz="1600" b="1" i="0" u="none" strike="noStrike">
                        <a:solidFill>
                          <a:srgbClr val="000000"/>
                        </a:solidFill>
                        <a:effectLst/>
                        <a:latin typeface="Calibri" panose="020F0502020204030204" pitchFamily="34" charset="0"/>
                      </a:endParaRPr>
                    </a:p>
                  </a:txBody>
                  <a:tcPr marL="6686" marR="6686" marT="6686" marB="0" anchor="b">
                    <a:lnL>
                      <a:noFill/>
                    </a:lnL>
                    <a:lnR>
                      <a:noFill/>
                    </a:lnR>
                    <a:lnT>
                      <a:noFill/>
                    </a:lnT>
                    <a:lnB>
                      <a:noFill/>
                    </a:lnB>
                  </a:tcPr>
                </a:tc>
                <a:tc>
                  <a:txBody>
                    <a:bodyPr/>
                    <a:lstStyle/>
                    <a:p>
                      <a:pPr algn="l" fontAlgn="b"/>
                      <a:endParaRPr lang="nl-NL" sz="1600" b="0" i="0" u="none" strike="noStrike">
                        <a:solidFill>
                          <a:srgbClr val="000000"/>
                        </a:solidFill>
                        <a:effectLst/>
                        <a:latin typeface="Calibri" panose="020F0502020204030204" pitchFamily="34" charset="0"/>
                      </a:endParaRPr>
                    </a:p>
                  </a:txBody>
                  <a:tcPr marL="6686" marR="6686" marT="6686" marB="0" anchor="b">
                    <a:lnL>
                      <a:noFill/>
                    </a:lnL>
                    <a:lnR>
                      <a:noFill/>
                    </a:lnR>
                    <a:lnT>
                      <a:noFill/>
                    </a:lnT>
                    <a:lnB>
                      <a:noFill/>
                    </a:lnB>
                  </a:tcPr>
                </a:tc>
                <a:tc>
                  <a:txBody>
                    <a:bodyPr/>
                    <a:lstStyle/>
                    <a:p>
                      <a:pPr algn="l" fontAlgn="b"/>
                      <a:r>
                        <a:rPr lang="nl-NL" sz="1600" b="0" i="0" u="none" strike="noStrike">
                          <a:solidFill>
                            <a:srgbClr val="000000"/>
                          </a:solidFill>
                          <a:effectLst/>
                          <a:latin typeface="Calibri" panose="020F0502020204030204" pitchFamily="34" charset="0"/>
                        </a:rPr>
                        <a:t>Sherif Eissa</a:t>
                      </a:r>
                    </a:p>
                  </a:txBody>
                  <a:tcPr marL="6686" marR="6686" marT="6686" marB="0" anchor="b">
                    <a:lnL>
                      <a:noFill/>
                    </a:lnL>
                    <a:lnR>
                      <a:noFill/>
                    </a:lnR>
                    <a:lnT>
                      <a:noFill/>
                    </a:lnT>
                    <a:lnB>
                      <a:noFill/>
                    </a:lnB>
                  </a:tcPr>
                </a:tc>
                <a:tc>
                  <a:txBody>
                    <a:bodyPr/>
                    <a:lstStyle/>
                    <a:p>
                      <a:pPr algn="l" fontAlgn="b"/>
                      <a:r>
                        <a:rPr lang="en-US" sz="1600" b="0" i="0" u="none" strike="noStrike">
                          <a:solidFill>
                            <a:srgbClr val="000000"/>
                          </a:solidFill>
                          <a:effectLst/>
                          <a:latin typeface="Calibri" panose="020F0502020204030204" pitchFamily="34" charset="0"/>
                        </a:rPr>
                        <a:t>\- Spinking Neural Networks (SNNs) and SNN architectures</a:t>
                      </a:r>
                    </a:p>
                  </a:txBody>
                  <a:tcPr marL="6686" marR="6686" marT="6686" marB="0" anchor="b">
                    <a:lnL>
                      <a:noFill/>
                    </a:lnL>
                    <a:lnR>
                      <a:noFill/>
                    </a:lnR>
                    <a:lnT>
                      <a:noFill/>
                    </a:lnT>
                    <a:lnB>
                      <a:noFill/>
                    </a:lnB>
                  </a:tcPr>
                </a:tc>
                <a:extLst>
                  <a:ext uri="{0D108BD9-81ED-4DB2-BD59-A6C34878D82A}">
                    <a16:rowId xmlns:a16="http://schemas.microsoft.com/office/drawing/2014/main" val="3141385072"/>
                  </a:ext>
                </a:extLst>
              </a:tr>
              <a:tr h="261144">
                <a:tc>
                  <a:txBody>
                    <a:bodyPr/>
                    <a:lstStyle/>
                    <a:p>
                      <a:pPr algn="l" fontAlgn="b"/>
                      <a:r>
                        <a:rPr lang="nl-NL" sz="1600" b="0" i="0" u="none" strike="noStrike">
                          <a:solidFill>
                            <a:srgbClr val="000000"/>
                          </a:solidFill>
                          <a:effectLst/>
                          <a:latin typeface="Calibri" panose="020F0502020204030204" pitchFamily="34" charset="0"/>
                        </a:rPr>
                        <a:t> </a:t>
                      </a:r>
                    </a:p>
                  </a:txBody>
                  <a:tcPr marL="6686" marR="6686" marT="6686" marB="0" anchor="b">
                    <a:lnL>
                      <a:noFill/>
                    </a:lnL>
                    <a:lnR>
                      <a:noFill/>
                    </a:lnR>
                    <a:lnT>
                      <a:noFill/>
                    </a:lnT>
                    <a:lnB>
                      <a:noFill/>
                    </a:lnB>
                    <a:solidFill>
                      <a:srgbClr val="FDE9D9"/>
                    </a:solidFill>
                  </a:tcPr>
                </a:tc>
                <a:tc>
                  <a:txBody>
                    <a:bodyPr/>
                    <a:lstStyle/>
                    <a:p>
                      <a:pPr algn="l" fontAlgn="b"/>
                      <a:r>
                        <a:rPr lang="nl-NL" sz="1600" b="1" i="0" u="none" strike="noStrike">
                          <a:solidFill>
                            <a:srgbClr val="000000"/>
                          </a:solidFill>
                          <a:effectLst/>
                          <a:latin typeface="Calibri" panose="020F0502020204030204" pitchFamily="34" charset="0"/>
                        </a:rPr>
                        <a:t> </a:t>
                      </a:r>
                    </a:p>
                  </a:txBody>
                  <a:tcPr marL="6686" marR="6686" marT="6686" marB="0" anchor="b">
                    <a:lnL>
                      <a:noFill/>
                    </a:lnL>
                    <a:lnR>
                      <a:noFill/>
                    </a:lnR>
                    <a:lnT>
                      <a:noFill/>
                    </a:lnT>
                    <a:lnB>
                      <a:noFill/>
                    </a:lnB>
                    <a:solidFill>
                      <a:srgbClr val="FDE9D9"/>
                    </a:solidFill>
                  </a:tcPr>
                </a:tc>
                <a:tc>
                  <a:txBody>
                    <a:bodyPr/>
                    <a:lstStyle/>
                    <a:p>
                      <a:pPr algn="l" fontAlgn="b"/>
                      <a:r>
                        <a:rPr lang="nl-NL" sz="1600" b="0" i="0" u="none" strike="noStrike">
                          <a:solidFill>
                            <a:srgbClr val="000000"/>
                          </a:solidFill>
                          <a:effectLst/>
                          <a:latin typeface="Calibri" panose="020F0502020204030204" pitchFamily="34" charset="0"/>
                        </a:rPr>
                        <a:t> </a:t>
                      </a:r>
                    </a:p>
                  </a:txBody>
                  <a:tcPr marL="6686" marR="6686" marT="6686" marB="0" anchor="b">
                    <a:lnL>
                      <a:noFill/>
                    </a:lnL>
                    <a:lnR>
                      <a:noFill/>
                    </a:lnR>
                    <a:lnT>
                      <a:noFill/>
                    </a:lnT>
                    <a:lnB>
                      <a:noFill/>
                    </a:lnB>
                    <a:solidFill>
                      <a:srgbClr val="FDE9D9"/>
                    </a:solidFill>
                  </a:tcPr>
                </a:tc>
                <a:tc>
                  <a:txBody>
                    <a:bodyPr/>
                    <a:lstStyle/>
                    <a:p>
                      <a:pPr algn="l" fontAlgn="b"/>
                      <a:r>
                        <a:rPr lang="nl-NL" sz="1600" b="0" i="0" u="none" strike="noStrike">
                          <a:solidFill>
                            <a:srgbClr val="000000"/>
                          </a:solidFill>
                          <a:effectLst/>
                          <a:latin typeface="Calibri" panose="020F0502020204030204" pitchFamily="34" charset="0"/>
                        </a:rPr>
                        <a:t> </a:t>
                      </a:r>
                    </a:p>
                  </a:txBody>
                  <a:tcPr marL="6686" marR="6686" marT="6686" marB="0" anchor="b">
                    <a:lnL>
                      <a:noFill/>
                    </a:lnL>
                    <a:lnR>
                      <a:noFill/>
                    </a:lnR>
                    <a:lnT>
                      <a:noFill/>
                    </a:lnT>
                    <a:lnB>
                      <a:noFill/>
                    </a:lnB>
                    <a:solidFill>
                      <a:srgbClr val="FDE9D9"/>
                    </a:solidFill>
                  </a:tcPr>
                </a:tc>
                <a:tc>
                  <a:txBody>
                    <a:bodyPr/>
                    <a:lstStyle/>
                    <a:p>
                      <a:pPr algn="l" fontAlgn="b"/>
                      <a:r>
                        <a:rPr lang="nl-NL" sz="1600" b="0" i="0" u="none" strike="noStrike">
                          <a:solidFill>
                            <a:srgbClr val="000000"/>
                          </a:solidFill>
                          <a:effectLst/>
                          <a:latin typeface="Calibri" panose="020F0502020204030204" pitchFamily="34" charset="0"/>
                        </a:rPr>
                        <a:t> </a:t>
                      </a:r>
                    </a:p>
                  </a:txBody>
                  <a:tcPr marL="6686" marR="6686" marT="6686" marB="0" anchor="b">
                    <a:lnL>
                      <a:noFill/>
                    </a:lnL>
                    <a:lnR>
                      <a:noFill/>
                    </a:lnR>
                    <a:lnT>
                      <a:noFill/>
                    </a:lnT>
                    <a:lnB>
                      <a:noFill/>
                    </a:lnB>
                    <a:solidFill>
                      <a:srgbClr val="FDE9D9"/>
                    </a:solidFill>
                  </a:tcPr>
                </a:tc>
                <a:extLst>
                  <a:ext uri="{0D108BD9-81ED-4DB2-BD59-A6C34878D82A}">
                    <a16:rowId xmlns:a16="http://schemas.microsoft.com/office/drawing/2014/main" val="4277663090"/>
                  </a:ext>
                </a:extLst>
              </a:tr>
              <a:tr h="261144">
                <a:tc>
                  <a:txBody>
                    <a:bodyPr/>
                    <a:lstStyle/>
                    <a:p>
                      <a:pPr algn="l" fontAlgn="b"/>
                      <a:r>
                        <a:rPr lang="nl-NL" sz="1600" b="1" i="0" u="none" strike="noStrike">
                          <a:solidFill>
                            <a:srgbClr val="000000"/>
                          </a:solidFill>
                          <a:effectLst/>
                          <a:latin typeface="Calibri" panose="020F0502020204030204" pitchFamily="34" charset="0"/>
                        </a:rPr>
                        <a:t>14</a:t>
                      </a:r>
                    </a:p>
                  </a:txBody>
                  <a:tcPr marL="6686" marR="6686" marT="6686" marB="0" anchor="b">
                    <a:lnL>
                      <a:noFill/>
                    </a:lnL>
                    <a:lnR>
                      <a:noFill/>
                    </a:lnR>
                    <a:lnT>
                      <a:noFill/>
                    </a:lnT>
                    <a:lnB>
                      <a:noFill/>
                    </a:lnB>
                  </a:tcPr>
                </a:tc>
                <a:tc>
                  <a:txBody>
                    <a:bodyPr/>
                    <a:lstStyle/>
                    <a:p>
                      <a:pPr algn="l" fontAlgn="b"/>
                      <a:r>
                        <a:rPr lang="nl-NL" sz="1600" b="1" i="0" u="none" strike="noStrike">
                          <a:solidFill>
                            <a:srgbClr val="000000"/>
                          </a:solidFill>
                          <a:effectLst/>
                          <a:latin typeface="Calibri" panose="020F0502020204030204" pitchFamily="34" charset="0"/>
                        </a:rPr>
                        <a:t>Mar 26</a:t>
                      </a:r>
                    </a:p>
                  </a:txBody>
                  <a:tcPr marL="6686" marR="6686" marT="6686" marB="0" anchor="b">
                    <a:lnL>
                      <a:noFill/>
                    </a:lnL>
                    <a:lnR>
                      <a:noFill/>
                    </a:lnR>
                    <a:lnT>
                      <a:noFill/>
                    </a:lnT>
                    <a:lnB>
                      <a:noFill/>
                    </a:lnB>
                  </a:tcPr>
                </a:tc>
                <a:tc>
                  <a:txBody>
                    <a:bodyPr/>
                    <a:lstStyle/>
                    <a:p>
                      <a:pPr algn="l" fontAlgn="b"/>
                      <a:r>
                        <a:rPr lang="nl-NL" sz="1600" b="0" i="0" u="none" strike="noStrike">
                          <a:solidFill>
                            <a:srgbClr val="000000"/>
                          </a:solidFill>
                          <a:effectLst/>
                          <a:latin typeface="Calibri" panose="020F0502020204030204" pitchFamily="34" charset="0"/>
                        </a:rPr>
                        <a:t>Friday</a:t>
                      </a:r>
                    </a:p>
                  </a:txBody>
                  <a:tcPr marL="6686" marR="6686" marT="6686" marB="0" anchor="b">
                    <a:lnL>
                      <a:noFill/>
                    </a:lnL>
                    <a:lnR>
                      <a:noFill/>
                    </a:lnR>
                    <a:lnT>
                      <a:noFill/>
                    </a:lnT>
                    <a:lnB>
                      <a:noFill/>
                    </a:lnB>
                  </a:tcPr>
                </a:tc>
                <a:tc>
                  <a:txBody>
                    <a:bodyPr/>
                    <a:lstStyle/>
                    <a:p>
                      <a:pPr algn="l" fontAlgn="b"/>
                      <a:r>
                        <a:rPr lang="nl-NL" sz="1600" b="0" i="0" u="none" strike="noStrike">
                          <a:solidFill>
                            <a:srgbClr val="000000"/>
                          </a:solidFill>
                          <a:effectLst/>
                          <a:latin typeface="Calibri" panose="020F0502020204030204" pitchFamily="34" charset="0"/>
                        </a:rPr>
                        <a:t>Martin Villescas &amp;</a:t>
                      </a:r>
                    </a:p>
                  </a:txBody>
                  <a:tcPr marL="6686" marR="6686" marT="6686" marB="0" anchor="b">
                    <a:lnL>
                      <a:noFill/>
                    </a:lnL>
                    <a:lnR>
                      <a:noFill/>
                    </a:lnR>
                    <a:lnT>
                      <a:noFill/>
                    </a:lnT>
                    <a:lnB>
                      <a:noFill/>
                    </a:lnB>
                  </a:tcPr>
                </a:tc>
                <a:tc>
                  <a:txBody>
                    <a:bodyPr/>
                    <a:lstStyle/>
                    <a:p>
                      <a:pPr algn="l" fontAlgn="b"/>
                      <a:r>
                        <a:rPr lang="nl-NL" sz="1600" b="0" i="0" u="none" strike="noStrike">
                          <a:solidFill>
                            <a:srgbClr val="000000"/>
                          </a:solidFill>
                          <a:effectLst/>
                          <a:latin typeface="Calibri" panose="020F0502020204030204" pitchFamily="34" charset="0"/>
                        </a:rPr>
                        <a:t>Beyond ANNs</a:t>
                      </a:r>
                    </a:p>
                  </a:txBody>
                  <a:tcPr marL="6686" marR="6686" marT="6686" marB="0" anchor="b">
                    <a:lnL>
                      <a:noFill/>
                    </a:lnL>
                    <a:lnR>
                      <a:noFill/>
                    </a:lnR>
                    <a:lnT>
                      <a:noFill/>
                    </a:lnT>
                    <a:lnB>
                      <a:noFill/>
                    </a:lnB>
                  </a:tcPr>
                </a:tc>
                <a:extLst>
                  <a:ext uri="{0D108BD9-81ED-4DB2-BD59-A6C34878D82A}">
                    <a16:rowId xmlns:a16="http://schemas.microsoft.com/office/drawing/2014/main" val="1689294028"/>
                  </a:ext>
                </a:extLst>
              </a:tr>
              <a:tr h="261144">
                <a:tc>
                  <a:txBody>
                    <a:bodyPr/>
                    <a:lstStyle/>
                    <a:p>
                      <a:pPr algn="l" fontAlgn="b"/>
                      <a:endParaRPr lang="nl-NL" sz="1600" b="1" i="0" u="none" strike="noStrike">
                        <a:solidFill>
                          <a:srgbClr val="000000"/>
                        </a:solidFill>
                        <a:effectLst/>
                        <a:latin typeface="Calibri" panose="020F0502020204030204" pitchFamily="34" charset="0"/>
                      </a:endParaRPr>
                    </a:p>
                  </a:txBody>
                  <a:tcPr marL="6686" marR="6686" marT="6686" marB="0" anchor="b">
                    <a:lnL>
                      <a:noFill/>
                    </a:lnL>
                    <a:lnR>
                      <a:noFill/>
                    </a:lnR>
                    <a:lnT>
                      <a:noFill/>
                    </a:lnT>
                    <a:lnB>
                      <a:noFill/>
                    </a:lnB>
                  </a:tcPr>
                </a:tc>
                <a:tc>
                  <a:txBody>
                    <a:bodyPr/>
                    <a:lstStyle/>
                    <a:p>
                      <a:pPr algn="l" fontAlgn="b"/>
                      <a:endParaRPr lang="nl-NL" sz="1600" b="1" i="0" u="none" strike="noStrike">
                        <a:solidFill>
                          <a:srgbClr val="000000"/>
                        </a:solidFill>
                        <a:effectLst/>
                        <a:latin typeface="Calibri" panose="020F0502020204030204" pitchFamily="34" charset="0"/>
                      </a:endParaRPr>
                    </a:p>
                  </a:txBody>
                  <a:tcPr marL="6686" marR="6686" marT="6686" marB="0" anchor="b">
                    <a:lnL>
                      <a:noFill/>
                    </a:lnL>
                    <a:lnR>
                      <a:noFill/>
                    </a:lnR>
                    <a:lnT>
                      <a:noFill/>
                    </a:lnT>
                    <a:lnB>
                      <a:noFill/>
                    </a:lnB>
                  </a:tcPr>
                </a:tc>
                <a:tc>
                  <a:txBody>
                    <a:bodyPr/>
                    <a:lstStyle/>
                    <a:p>
                      <a:pPr algn="l" fontAlgn="b"/>
                      <a:endParaRPr lang="nl-NL" sz="1600" b="0" i="0" u="none" strike="noStrike">
                        <a:solidFill>
                          <a:srgbClr val="000000"/>
                        </a:solidFill>
                        <a:effectLst/>
                        <a:latin typeface="Calibri" panose="020F0502020204030204" pitchFamily="34" charset="0"/>
                      </a:endParaRPr>
                    </a:p>
                  </a:txBody>
                  <a:tcPr marL="6686" marR="6686" marT="6686" marB="0" anchor="b">
                    <a:lnL>
                      <a:noFill/>
                    </a:lnL>
                    <a:lnR>
                      <a:noFill/>
                    </a:lnR>
                    <a:lnT>
                      <a:noFill/>
                    </a:lnT>
                    <a:lnB>
                      <a:noFill/>
                    </a:lnB>
                  </a:tcPr>
                </a:tc>
                <a:tc>
                  <a:txBody>
                    <a:bodyPr/>
                    <a:lstStyle/>
                    <a:p>
                      <a:pPr algn="l" fontAlgn="b"/>
                      <a:r>
                        <a:rPr lang="nl-NL" sz="1600" b="0" i="0" u="none" strike="noStrike">
                          <a:solidFill>
                            <a:srgbClr val="000000"/>
                          </a:solidFill>
                          <a:effectLst/>
                          <a:latin typeface="Calibri" panose="020F0502020204030204" pitchFamily="34" charset="0"/>
                        </a:rPr>
                        <a:t>Patrick Wijnings</a:t>
                      </a:r>
                    </a:p>
                  </a:txBody>
                  <a:tcPr marL="6686" marR="6686" marT="6686" marB="0" anchor="b">
                    <a:lnL>
                      <a:noFill/>
                    </a:lnL>
                    <a:lnR>
                      <a:noFill/>
                    </a:lnR>
                    <a:lnT>
                      <a:noFill/>
                    </a:lnT>
                    <a:lnB>
                      <a:noFill/>
                    </a:lnB>
                  </a:tcPr>
                </a:tc>
                <a:tc>
                  <a:txBody>
                    <a:bodyPr/>
                    <a:lstStyle/>
                    <a:p>
                      <a:pPr algn="l" fontAlgn="b"/>
                      <a:r>
                        <a:rPr lang="en-US" sz="1600" b="0" i="0" u="none" strike="noStrike">
                          <a:solidFill>
                            <a:srgbClr val="000000"/>
                          </a:solidFill>
                          <a:effectLst/>
                          <a:latin typeface="Calibri" panose="020F0502020204030204" pitchFamily="34" charset="0"/>
                        </a:rPr>
                        <a:t>\- Bayesian learning, architectures, and its relation to ANNs</a:t>
                      </a:r>
                    </a:p>
                  </a:txBody>
                  <a:tcPr marL="6686" marR="6686" marT="6686" marB="0" anchor="b">
                    <a:lnL>
                      <a:noFill/>
                    </a:lnL>
                    <a:lnR>
                      <a:noFill/>
                    </a:lnR>
                    <a:lnT>
                      <a:noFill/>
                    </a:lnT>
                    <a:lnB>
                      <a:noFill/>
                    </a:lnB>
                  </a:tcPr>
                </a:tc>
                <a:extLst>
                  <a:ext uri="{0D108BD9-81ED-4DB2-BD59-A6C34878D82A}">
                    <a16:rowId xmlns:a16="http://schemas.microsoft.com/office/drawing/2014/main" val="2873763849"/>
                  </a:ext>
                </a:extLst>
              </a:tr>
              <a:tr h="261144">
                <a:tc>
                  <a:txBody>
                    <a:bodyPr/>
                    <a:lstStyle/>
                    <a:p>
                      <a:pPr algn="l" fontAlgn="b"/>
                      <a:r>
                        <a:rPr lang="nl-NL" sz="1600" b="0" i="0" u="none" strike="noStrike">
                          <a:solidFill>
                            <a:srgbClr val="000000"/>
                          </a:solidFill>
                          <a:effectLst/>
                          <a:latin typeface="Calibri" panose="020F0502020204030204" pitchFamily="34" charset="0"/>
                        </a:rPr>
                        <a:t> </a:t>
                      </a:r>
                    </a:p>
                  </a:txBody>
                  <a:tcPr marL="6686" marR="6686" marT="6686" marB="0" anchor="b">
                    <a:lnL>
                      <a:noFill/>
                    </a:lnL>
                    <a:lnR>
                      <a:noFill/>
                    </a:lnR>
                    <a:lnT>
                      <a:noFill/>
                    </a:lnT>
                    <a:lnB>
                      <a:noFill/>
                    </a:lnB>
                    <a:solidFill>
                      <a:srgbClr val="D8E4BC"/>
                    </a:solidFill>
                  </a:tcPr>
                </a:tc>
                <a:tc>
                  <a:txBody>
                    <a:bodyPr/>
                    <a:lstStyle/>
                    <a:p>
                      <a:pPr algn="l" fontAlgn="b"/>
                      <a:r>
                        <a:rPr lang="nl-NL" sz="1600" b="1" i="0" u="none" strike="noStrike">
                          <a:solidFill>
                            <a:srgbClr val="000000"/>
                          </a:solidFill>
                          <a:effectLst/>
                          <a:latin typeface="Calibri" panose="020F0502020204030204" pitchFamily="34" charset="0"/>
                        </a:rPr>
                        <a:t> </a:t>
                      </a:r>
                    </a:p>
                  </a:txBody>
                  <a:tcPr marL="6686" marR="6686" marT="6686" marB="0" anchor="b">
                    <a:lnL>
                      <a:noFill/>
                    </a:lnL>
                    <a:lnR>
                      <a:noFill/>
                    </a:lnR>
                    <a:lnT>
                      <a:noFill/>
                    </a:lnT>
                    <a:lnB>
                      <a:noFill/>
                    </a:lnB>
                    <a:solidFill>
                      <a:srgbClr val="D8E4BC"/>
                    </a:solidFill>
                  </a:tcPr>
                </a:tc>
                <a:tc>
                  <a:txBody>
                    <a:bodyPr/>
                    <a:lstStyle/>
                    <a:p>
                      <a:pPr algn="l" fontAlgn="b"/>
                      <a:r>
                        <a:rPr lang="nl-NL" sz="1600" b="0" i="0" u="none" strike="noStrike">
                          <a:solidFill>
                            <a:srgbClr val="000000"/>
                          </a:solidFill>
                          <a:effectLst/>
                          <a:latin typeface="Calibri" panose="020F0502020204030204" pitchFamily="34" charset="0"/>
                        </a:rPr>
                        <a:t> </a:t>
                      </a:r>
                    </a:p>
                  </a:txBody>
                  <a:tcPr marL="6686" marR="6686" marT="6686" marB="0" anchor="b">
                    <a:lnL>
                      <a:noFill/>
                    </a:lnL>
                    <a:lnR>
                      <a:noFill/>
                    </a:lnR>
                    <a:lnT>
                      <a:noFill/>
                    </a:lnT>
                    <a:lnB>
                      <a:noFill/>
                    </a:lnB>
                    <a:solidFill>
                      <a:srgbClr val="D8E4BC"/>
                    </a:solidFill>
                  </a:tcPr>
                </a:tc>
                <a:tc>
                  <a:txBody>
                    <a:bodyPr/>
                    <a:lstStyle/>
                    <a:p>
                      <a:pPr algn="l" fontAlgn="b"/>
                      <a:r>
                        <a:rPr lang="nl-NL" sz="1600" b="0" i="0" u="none" strike="noStrike">
                          <a:solidFill>
                            <a:srgbClr val="000000"/>
                          </a:solidFill>
                          <a:effectLst/>
                          <a:latin typeface="Calibri" panose="020F0502020204030204" pitchFamily="34" charset="0"/>
                        </a:rPr>
                        <a:t> </a:t>
                      </a:r>
                    </a:p>
                  </a:txBody>
                  <a:tcPr marL="6686" marR="6686" marT="6686" marB="0" anchor="b">
                    <a:lnL>
                      <a:noFill/>
                    </a:lnL>
                    <a:lnR>
                      <a:noFill/>
                    </a:lnR>
                    <a:lnT>
                      <a:noFill/>
                    </a:lnT>
                    <a:lnB>
                      <a:noFill/>
                    </a:lnB>
                    <a:solidFill>
                      <a:srgbClr val="D8E4BC"/>
                    </a:solidFill>
                  </a:tcPr>
                </a:tc>
                <a:tc>
                  <a:txBody>
                    <a:bodyPr/>
                    <a:lstStyle/>
                    <a:p>
                      <a:pPr algn="l" fontAlgn="b"/>
                      <a:r>
                        <a:rPr lang="nl-NL" sz="1600" b="0" i="0" u="none" strike="noStrike">
                          <a:solidFill>
                            <a:srgbClr val="000000"/>
                          </a:solidFill>
                          <a:effectLst/>
                          <a:latin typeface="Calibri" panose="020F0502020204030204" pitchFamily="34" charset="0"/>
                        </a:rPr>
                        <a:t> </a:t>
                      </a:r>
                    </a:p>
                  </a:txBody>
                  <a:tcPr marL="6686" marR="6686" marT="6686" marB="0" anchor="b">
                    <a:lnL>
                      <a:noFill/>
                    </a:lnL>
                    <a:lnR>
                      <a:noFill/>
                    </a:lnR>
                    <a:lnT>
                      <a:noFill/>
                    </a:lnT>
                    <a:lnB>
                      <a:noFill/>
                    </a:lnB>
                    <a:solidFill>
                      <a:srgbClr val="D8E4BC"/>
                    </a:solidFill>
                  </a:tcPr>
                </a:tc>
                <a:extLst>
                  <a:ext uri="{0D108BD9-81ED-4DB2-BD59-A6C34878D82A}">
                    <a16:rowId xmlns:a16="http://schemas.microsoft.com/office/drawing/2014/main" val="3110948689"/>
                  </a:ext>
                </a:extLst>
              </a:tr>
              <a:tr h="261144">
                <a:tc>
                  <a:txBody>
                    <a:bodyPr/>
                    <a:lstStyle/>
                    <a:p>
                      <a:pPr algn="l" fontAlgn="b"/>
                      <a:r>
                        <a:rPr lang="nl-NL" sz="1600" b="1" i="0" u="none" strike="noStrike">
                          <a:solidFill>
                            <a:srgbClr val="000000"/>
                          </a:solidFill>
                          <a:effectLst/>
                          <a:latin typeface="Calibri" panose="020F0502020204030204" pitchFamily="34" charset="0"/>
                        </a:rPr>
                        <a:t>15</a:t>
                      </a:r>
                    </a:p>
                  </a:txBody>
                  <a:tcPr marL="6686" marR="6686" marT="6686" marB="0" anchor="b">
                    <a:lnL>
                      <a:noFill/>
                    </a:lnL>
                    <a:lnR>
                      <a:noFill/>
                    </a:lnR>
                    <a:lnT>
                      <a:noFill/>
                    </a:lnT>
                    <a:lnB>
                      <a:noFill/>
                    </a:lnB>
                  </a:tcPr>
                </a:tc>
                <a:tc>
                  <a:txBody>
                    <a:bodyPr/>
                    <a:lstStyle/>
                    <a:p>
                      <a:pPr algn="l" fontAlgn="b"/>
                      <a:r>
                        <a:rPr lang="nl-NL" sz="1600" b="1" i="0" u="none" strike="noStrike">
                          <a:solidFill>
                            <a:srgbClr val="000000"/>
                          </a:solidFill>
                          <a:effectLst/>
                          <a:latin typeface="Calibri" panose="020F0502020204030204" pitchFamily="34" charset="0"/>
                        </a:rPr>
                        <a:t>Mar 30</a:t>
                      </a:r>
                    </a:p>
                  </a:txBody>
                  <a:tcPr marL="6686" marR="6686" marT="6686" marB="0" anchor="b">
                    <a:lnL>
                      <a:noFill/>
                    </a:lnL>
                    <a:lnR>
                      <a:noFill/>
                    </a:lnR>
                    <a:lnT>
                      <a:noFill/>
                    </a:lnT>
                    <a:lnB>
                      <a:noFill/>
                    </a:lnB>
                  </a:tcPr>
                </a:tc>
                <a:tc>
                  <a:txBody>
                    <a:bodyPr/>
                    <a:lstStyle/>
                    <a:p>
                      <a:pPr algn="l" fontAlgn="b"/>
                      <a:r>
                        <a:rPr lang="nl-NL" sz="1600" b="0" i="0" u="none" strike="noStrike">
                          <a:solidFill>
                            <a:srgbClr val="000000"/>
                          </a:solidFill>
                          <a:effectLst/>
                          <a:latin typeface="Calibri" panose="020F0502020204030204" pitchFamily="34" charset="0"/>
                        </a:rPr>
                        <a:t>Tuesday</a:t>
                      </a:r>
                    </a:p>
                  </a:txBody>
                  <a:tcPr marL="6686" marR="6686" marT="6686" marB="0" anchor="b">
                    <a:lnL>
                      <a:noFill/>
                    </a:lnL>
                    <a:lnR>
                      <a:noFill/>
                    </a:lnR>
                    <a:lnT>
                      <a:noFill/>
                    </a:lnT>
                    <a:lnB>
                      <a:noFill/>
                    </a:lnB>
                  </a:tcPr>
                </a:tc>
                <a:tc>
                  <a:txBody>
                    <a:bodyPr/>
                    <a:lstStyle/>
                    <a:p>
                      <a:pPr algn="l" fontAlgn="b"/>
                      <a:r>
                        <a:rPr lang="nl-NL" sz="1600" b="0" i="0" u="none" strike="noStrike">
                          <a:solidFill>
                            <a:srgbClr val="000000"/>
                          </a:solidFill>
                          <a:effectLst/>
                          <a:latin typeface="Calibri" panose="020F0502020204030204" pitchFamily="34" charset="0"/>
                        </a:rPr>
                        <a:t>Henk Corporaal</a:t>
                      </a:r>
                    </a:p>
                  </a:txBody>
                  <a:tcPr marL="6686" marR="6686" marT="6686" marB="0" anchor="b">
                    <a:lnL>
                      <a:noFill/>
                    </a:lnL>
                    <a:lnR>
                      <a:noFill/>
                    </a:lnR>
                    <a:lnT>
                      <a:noFill/>
                    </a:lnT>
                    <a:lnB>
                      <a:noFill/>
                    </a:lnB>
                  </a:tcPr>
                </a:tc>
                <a:tc>
                  <a:txBody>
                    <a:bodyPr/>
                    <a:lstStyle/>
                    <a:p>
                      <a:pPr algn="l" fontAlgn="b"/>
                      <a:r>
                        <a:rPr lang="nl-NL" sz="1600" b="0" i="0" u="none" strike="noStrike">
                          <a:solidFill>
                            <a:srgbClr val="000000"/>
                          </a:solidFill>
                          <a:effectLst/>
                          <a:latin typeface="Calibri" panose="020F0502020204030204" pitchFamily="34" charset="0"/>
                        </a:rPr>
                        <a:t>Recap</a:t>
                      </a:r>
                    </a:p>
                  </a:txBody>
                  <a:tcPr marL="6686" marR="6686" marT="6686" marB="0" anchor="b">
                    <a:lnL>
                      <a:noFill/>
                    </a:lnL>
                    <a:lnR>
                      <a:noFill/>
                    </a:lnR>
                    <a:lnT>
                      <a:noFill/>
                    </a:lnT>
                    <a:lnB>
                      <a:noFill/>
                    </a:lnB>
                  </a:tcPr>
                </a:tc>
                <a:extLst>
                  <a:ext uri="{0D108BD9-81ED-4DB2-BD59-A6C34878D82A}">
                    <a16:rowId xmlns:a16="http://schemas.microsoft.com/office/drawing/2014/main" val="1322151484"/>
                  </a:ext>
                </a:extLst>
              </a:tr>
              <a:tr h="261144">
                <a:tc>
                  <a:txBody>
                    <a:bodyPr/>
                    <a:lstStyle/>
                    <a:p>
                      <a:pPr algn="l" fontAlgn="b"/>
                      <a:endParaRPr lang="nl-NL" sz="1600" b="1" i="0" u="none" strike="noStrike">
                        <a:solidFill>
                          <a:srgbClr val="000000"/>
                        </a:solidFill>
                        <a:effectLst/>
                        <a:latin typeface="Calibri" panose="020F0502020204030204" pitchFamily="34" charset="0"/>
                      </a:endParaRPr>
                    </a:p>
                  </a:txBody>
                  <a:tcPr marL="6686" marR="6686" marT="6686" marB="0" anchor="b">
                    <a:lnL>
                      <a:noFill/>
                    </a:lnL>
                    <a:lnR>
                      <a:noFill/>
                    </a:lnR>
                    <a:lnT>
                      <a:noFill/>
                    </a:lnT>
                    <a:lnB>
                      <a:noFill/>
                    </a:lnB>
                  </a:tcPr>
                </a:tc>
                <a:tc>
                  <a:txBody>
                    <a:bodyPr/>
                    <a:lstStyle/>
                    <a:p>
                      <a:pPr algn="l" fontAlgn="b"/>
                      <a:endParaRPr lang="nl-NL" sz="1600" b="1" i="0" u="none" strike="noStrike">
                        <a:solidFill>
                          <a:srgbClr val="000000"/>
                        </a:solidFill>
                        <a:effectLst/>
                        <a:latin typeface="Calibri" panose="020F0502020204030204" pitchFamily="34" charset="0"/>
                      </a:endParaRPr>
                    </a:p>
                  </a:txBody>
                  <a:tcPr marL="6686" marR="6686" marT="6686" marB="0" anchor="b">
                    <a:lnL>
                      <a:noFill/>
                    </a:lnL>
                    <a:lnR>
                      <a:noFill/>
                    </a:lnR>
                    <a:lnT>
                      <a:noFill/>
                    </a:lnT>
                    <a:lnB>
                      <a:noFill/>
                    </a:lnB>
                  </a:tcPr>
                </a:tc>
                <a:tc>
                  <a:txBody>
                    <a:bodyPr/>
                    <a:lstStyle/>
                    <a:p>
                      <a:pPr algn="l" fontAlgn="b"/>
                      <a:endParaRPr lang="nl-NL" sz="1600" b="0" i="0" u="none" strike="noStrike">
                        <a:solidFill>
                          <a:srgbClr val="000000"/>
                        </a:solidFill>
                        <a:effectLst/>
                        <a:latin typeface="Calibri" panose="020F0502020204030204" pitchFamily="34" charset="0"/>
                      </a:endParaRPr>
                    </a:p>
                  </a:txBody>
                  <a:tcPr marL="6686" marR="6686" marT="6686" marB="0" anchor="b">
                    <a:lnL>
                      <a:noFill/>
                    </a:lnL>
                    <a:lnR>
                      <a:noFill/>
                    </a:lnR>
                    <a:lnT>
                      <a:noFill/>
                    </a:lnT>
                    <a:lnB>
                      <a:noFill/>
                    </a:lnB>
                  </a:tcPr>
                </a:tc>
                <a:tc>
                  <a:txBody>
                    <a:bodyPr/>
                    <a:lstStyle/>
                    <a:p>
                      <a:pPr algn="l" fontAlgn="b"/>
                      <a:endParaRPr lang="nl-NL" sz="1600" b="0" i="0" u="none" strike="noStrike">
                        <a:solidFill>
                          <a:srgbClr val="000000"/>
                        </a:solidFill>
                        <a:effectLst/>
                        <a:latin typeface="Calibri" panose="020F0502020204030204" pitchFamily="34" charset="0"/>
                      </a:endParaRPr>
                    </a:p>
                  </a:txBody>
                  <a:tcPr marL="6686" marR="6686" marT="6686" marB="0" anchor="b">
                    <a:lnL>
                      <a:noFill/>
                    </a:lnL>
                    <a:lnR>
                      <a:noFill/>
                    </a:lnR>
                    <a:lnT>
                      <a:noFill/>
                    </a:lnT>
                    <a:lnB>
                      <a:noFill/>
                    </a:lnB>
                  </a:tcPr>
                </a:tc>
                <a:tc>
                  <a:txBody>
                    <a:bodyPr/>
                    <a:lstStyle/>
                    <a:p>
                      <a:pPr algn="l" fontAlgn="b"/>
                      <a:endParaRPr lang="nl-NL" sz="1600" b="0" i="0" u="none" strike="noStrike">
                        <a:solidFill>
                          <a:srgbClr val="000000"/>
                        </a:solidFill>
                        <a:effectLst/>
                        <a:latin typeface="Calibri" panose="020F0502020204030204" pitchFamily="34" charset="0"/>
                      </a:endParaRPr>
                    </a:p>
                  </a:txBody>
                  <a:tcPr marL="6686" marR="6686" marT="6686" marB="0" anchor="b">
                    <a:lnL>
                      <a:noFill/>
                    </a:lnL>
                    <a:lnR>
                      <a:noFill/>
                    </a:lnR>
                    <a:lnT>
                      <a:noFill/>
                    </a:lnT>
                    <a:lnB>
                      <a:noFill/>
                    </a:lnB>
                  </a:tcPr>
                </a:tc>
                <a:extLst>
                  <a:ext uri="{0D108BD9-81ED-4DB2-BD59-A6C34878D82A}">
                    <a16:rowId xmlns:a16="http://schemas.microsoft.com/office/drawing/2014/main" val="1605433443"/>
                  </a:ext>
                </a:extLst>
              </a:tr>
              <a:tr h="261144">
                <a:tc>
                  <a:txBody>
                    <a:bodyPr/>
                    <a:lstStyle/>
                    <a:p>
                      <a:pPr algn="l" fontAlgn="b"/>
                      <a:r>
                        <a:rPr lang="nl-NL" sz="1600" b="0" i="0" u="none" strike="noStrike">
                          <a:solidFill>
                            <a:srgbClr val="EBF1DE"/>
                          </a:solidFill>
                          <a:effectLst/>
                          <a:latin typeface="Calibri" panose="020F0502020204030204" pitchFamily="34" charset="0"/>
                        </a:rPr>
                        <a:t> </a:t>
                      </a:r>
                    </a:p>
                  </a:txBody>
                  <a:tcPr marL="6686" marR="6686" marT="6686" marB="0" anchor="b">
                    <a:lnL>
                      <a:noFill/>
                    </a:lnL>
                    <a:lnR>
                      <a:noFill/>
                    </a:lnR>
                    <a:lnT>
                      <a:noFill/>
                    </a:lnT>
                    <a:lnB>
                      <a:noFill/>
                    </a:lnB>
                    <a:solidFill>
                      <a:srgbClr val="FDE9D9"/>
                    </a:solidFill>
                  </a:tcPr>
                </a:tc>
                <a:tc>
                  <a:txBody>
                    <a:bodyPr/>
                    <a:lstStyle/>
                    <a:p>
                      <a:pPr algn="l" fontAlgn="b"/>
                      <a:r>
                        <a:rPr lang="nl-NL" sz="1600" b="1" i="0" u="none" strike="noStrike">
                          <a:solidFill>
                            <a:srgbClr val="EBF1DE"/>
                          </a:solidFill>
                          <a:effectLst/>
                          <a:latin typeface="Calibri" panose="020F0502020204030204" pitchFamily="34" charset="0"/>
                        </a:rPr>
                        <a:t> </a:t>
                      </a:r>
                    </a:p>
                  </a:txBody>
                  <a:tcPr marL="6686" marR="6686" marT="6686" marB="0" anchor="b">
                    <a:lnL>
                      <a:noFill/>
                    </a:lnL>
                    <a:lnR>
                      <a:noFill/>
                    </a:lnR>
                    <a:lnT>
                      <a:noFill/>
                    </a:lnT>
                    <a:lnB>
                      <a:noFill/>
                    </a:lnB>
                    <a:solidFill>
                      <a:srgbClr val="FDE9D9"/>
                    </a:solidFill>
                  </a:tcPr>
                </a:tc>
                <a:tc>
                  <a:txBody>
                    <a:bodyPr/>
                    <a:lstStyle/>
                    <a:p>
                      <a:pPr algn="l" fontAlgn="b"/>
                      <a:r>
                        <a:rPr lang="nl-NL" sz="1600" b="0" i="0" u="none" strike="noStrike">
                          <a:solidFill>
                            <a:srgbClr val="EBF1DE"/>
                          </a:solidFill>
                          <a:effectLst/>
                          <a:latin typeface="Calibri" panose="020F0502020204030204" pitchFamily="34" charset="0"/>
                        </a:rPr>
                        <a:t> </a:t>
                      </a:r>
                    </a:p>
                  </a:txBody>
                  <a:tcPr marL="6686" marR="6686" marT="6686" marB="0" anchor="b">
                    <a:lnL>
                      <a:noFill/>
                    </a:lnL>
                    <a:lnR>
                      <a:noFill/>
                    </a:lnR>
                    <a:lnT>
                      <a:noFill/>
                    </a:lnT>
                    <a:lnB>
                      <a:noFill/>
                    </a:lnB>
                    <a:solidFill>
                      <a:srgbClr val="FDE9D9"/>
                    </a:solidFill>
                  </a:tcPr>
                </a:tc>
                <a:tc>
                  <a:txBody>
                    <a:bodyPr/>
                    <a:lstStyle/>
                    <a:p>
                      <a:pPr algn="l" fontAlgn="b"/>
                      <a:r>
                        <a:rPr lang="nl-NL" sz="1600" b="0" i="0" u="none" strike="noStrike">
                          <a:solidFill>
                            <a:srgbClr val="EBF1DE"/>
                          </a:solidFill>
                          <a:effectLst/>
                          <a:latin typeface="Calibri" panose="020F0502020204030204" pitchFamily="34" charset="0"/>
                        </a:rPr>
                        <a:t> </a:t>
                      </a:r>
                    </a:p>
                  </a:txBody>
                  <a:tcPr marL="6686" marR="6686" marT="6686" marB="0" anchor="b">
                    <a:lnL>
                      <a:noFill/>
                    </a:lnL>
                    <a:lnR>
                      <a:noFill/>
                    </a:lnR>
                    <a:lnT>
                      <a:noFill/>
                    </a:lnT>
                    <a:lnB>
                      <a:noFill/>
                    </a:lnB>
                    <a:solidFill>
                      <a:srgbClr val="FDE9D9"/>
                    </a:solidFill>
                  </a:tcPr>
                </a:tc>
                <a:tc>
                  <a:txBody>
                    <a:bodyPr/>
                    <a:lstStyle/>
                    <a:p>
                      <a:pPr algn="l" fontAlgn="b"/>
                      <a:r>
                        <a:rPr lang="nl-NL" sz="1600" b="0" i="0" u="none" strike="noStrike">
                          <a:solidFill>
                            <a:srgbClr val="EBF1DE"/>
                          </a:solidFill>
                          <a:effectLst/>
                          <a:latin typeface="Calibri" panose="020F0502020204030204" pitchFamily="34" charset="0"/>
                        </a:rPr>
                        <a:t> </a:t>
                      </a:r>
                    </a:p>
                  </a:txBody>
                  <a:tcPr marL="6686" marR="6686" marT="6686" marB="0" anchor="b">
                    <a:lnL>
                      <a:noFill/>
                    </a:lnL>
                    <a:lnR>
                      <a:noFill/>
                    </a:lnR>
                    <a:lnT>
                      <a:noFill/>
                    </a:lnT>
                    <a:lnB>
                      <a:noFill/>
                    </a:lnB>
                    <a:solidFill>
                      <a:srgbClr val="FDE9D9"/>
                    </a:solidFill>
                  </a:tcPr>
                </a:tc>
                <a:extLst>
                  <a:ext uri="{0D108BD9-81ED-4DB2-BD59-A6C34878D82A}">
                    <a16:rowId xmlns:a16="http://schemas.microsoft.com/office/drawing/2014/main" val="2805829425"/>
                  </a:ext>
                </a:extLst>
              </a:tr>
              <a:tr h="261144">
                <a:tc>
                  <a:txBody>
                    <a:bodyPr/>
                    <a:lstStyle/>
                    <a:p>
                      <a:pPr algn="l" fontAlgn="b"/>
                      <a:r>
                        <a:rPr lang="nl-NL" sz="1600" b="1" i="0" u="none" strike="noStrike">
                          <a:solidFill>
                            <a:srgbClr val="000000"/>
                          </a:solidFill>
                          <a:effectLst/>
                          <a:latin typeface="Calibri" panose="020F0502020204030204" pitchFamily="34" charset="0"/>
                        </a:rPr>
                        <a:t>16</a:t>
                      </a:r>
                    </a:p>
                  </a:txBody>
                  <a:tcPr marL="6686" marR="6686" marT="6686" marB="0" anchor="b">
                    <a:lnL>
                      <a:noFill/>
                    </a:lnL>
                    <a:lnR>
                      <a:noFill/>
                    </a:lnR>
                    <a:lnT>
                      <a:noFill/>
                    </a:lnT>
                    <a:lnB>
                      <a:noFill/>
                    </a:lnB>
                  </a:tcPr>
                </a:tc>
                <a:tc>
                  <a:txBody>
                    <a:bodyPr/>
                    <a:lstStyle/>
                    <a:p>
                      <a:pPr algn="l" fontAlgn="b"/>
                      <a:r>
                        <a:rPr lang="nl-NL" sz="1600" b="1" i="0" u="none" strike="noStrike">
                          <a:solidFill>
                            <a:srgbClr val="000000"/>
                          </a:solidFill>
                          <a:effectLst/>
                          <a:latin typeface="Calibri" panose="020F0502020204030204" pitchFamily="34" charset="0"/>
                        </a:rPr>
                        <a:t>Apr 2</a:t>
                      </a:r>
                    </a:p>
                  </a:txBody>
                  <a:tcPr marL="6686" marR="6686" marT="6686" marB="0" anchor="b">
                    <a:lnL>
                      <a:noFill/>
                    </a:lnL>
                    <a:lnR>
                      <a:noFill/>
                    </a:lnR>
                    <a:lnT>
                      <a:noFill/>
                    </a:lnT>
                    <a:lnB>
                      <a:noFill/>
                    </a:lnB>
                  </a:tcPr>
                </a:tc>
                <a:tc>
                  <a:txBody>
                    <a:bodyPr/>
                    <a:lstStyle/>
                    <a:p>
                      <a:pPr algn="l" fontAlgn="b"/>
                      <a:r>
                        <a:rPr lang="nl-NL" sz="1600" b="0" i="0" u="none" strike="noStrike">
                          <a:solidFill>
                            <a:srgbClr val="000000"/>
                          </a:solidFill>
                          <a:effectLst/>
                          <a:latin typeface="Calibri" panose="020F0502020204030204" pitchFamily="34" charset="0"/>
                        </a:rPr>
                        <a:t>Friday</a:t>
                      </a:r>
                    </a:p>
                  </a:txBody>
                  <a:tcPr marL="6686" marR="6686" marT="6686" marB="0" anchor="b">
                    <a:lnL>
                      <a:noFill/>
                    </a:lnL>
                    <a:lnR>
                      <a:noFill/>
                    </a:lnR>
                    <a:lnT>
                      <a:noFill/>
                    </a:lnT>
                    <a:lnB>
                      <a:noFill/>
                    </a:lnB>
                  </a:tcPr>
                </a:tc>
                <a:tc>
                  <a:txBody>
                    <a:bodyPr/>
                    <a:lstStyle/>
                    <a:p>
                      <a:pPr algn="l" fontAlgn="b"/>
                      <a:endParaRPr lang="nl-NL" sz="1600" b="0" i="0" u="none" strike="noStrike">
                        <a:solidFill>
                          <a:srgbClr val="000000"/>
                        </a:solidFill>
                        <a:effectLst/>
                        <a:latin typeface="Calibri" panose="020F0502020204030204" pitchFamily="34" charset="0"/>
                      </a:endParaRPr>
                    </a:p>
                  </a:txBody>
                  <a:tcPr marL="6686" marR="6686" marT="6686" marB="0" anchor="b">
                    <a:lnL>
                      <a:noFill/>
                    </a:lnL>
                    <a:lnR>
                      <a:noFill/>
                    </a:lnR>
                    <a:lnT>
                      <a:noFill/>
                    </a:lnT>
                    <a:lnB>
                      <a:noFill/>
                    </a:lnB>
                  </a:tcPr>
                </a:tc>
                <a:tc>
                  <a:txBody>
                    <a:bodyPr/>
                    <a:lstStyle/>
                    <a:p>
                      <a:pPr algn="l" fontAlgn="b"/>
                      <a:r>
                        <a:rPr lang="nl-NL" sz="1600" b="0" i="0" u="none" strike="noStrike">
                          <a:solidFill>
                            <a:srgbClr val="000000"/>
                          </a:solidFill>
                          <a:effectLst/>
                          <a:latin typeface="Calibri" panose="020F0502020204030204" pitchFamily="34" charset="0"/>
                        </a:rPr>
                        <a:t>No Lecture (Good Friday)</a:t>
                      </a:r>
                    </a:p>
                  </a:txBody>
                  <a:tcPr marL="6686" marR="6686" marT="6686" marB="0" anchor="b">
                    <a:lnL>
                      <a:noFill/>
                    </a:lnL>
                    <a:lnR>
                      <a:noFill/>
                    </a:lnR>
                    <a:lnT>
                      <a:noFill/>
                    </a:lnT>
                    <a:lnB>
                      <a:noFill/>
                    </a:lnB>
                  </a:tcPr>
                </a:tc>
                <a:extLst>
                  <a:ext uri="{0D108BD9-81ED-4DB2-BD59-A6C34878D82A}">
                    <a16:rowId xmlns:a16="http://schemas.microsoft.com/office/drawing/2014/main" val="1802402109"/>
                  </a:ext>
                </a:extLst>
              </a:tr>
            </a:tbl>
          </a:graphicData>
        </a:graphic>
      </p:graphicFrame>
    </p:spTree>
    <p:extLst>
      <p:ext uri="{BB962C8B-B14F-4D97-AF65-F5344CB8AC3E}">
        <p14:creationId xmlns:p14="http://schemas.microsoft.com/office/powerpoint/2010/main" val="211090632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Types of reuse</a:t>
            </a:r>
          </a:p>
        </p:txBody>
      </p:sp>
      <p:sp>
        <p:nvSpPr>
          <p:cNvPr id="3" name="Date Placeholder 2"/>
          <p:cNvSpPr>
            <a:spLocks noGrp="1"/>
          </p:cNvSpPr>
          <p:nvPr>
            <p:ph type="dt" sz="half" idx="10"/>
          </p:nvPr>
        </p:nvSpPr>
        <p:spPr/>
        <p:txBody>
          <a:bodyPr/>
          <a:lstStyle/>
          <a:p>
            <a:pPr>
              <a:defRPr/>
            </a:pPr>
            <a:r>
              <a:rPr lang="en-US"/>
              <a:t>IA 5LIL0</a:t>
            </a:r>
          </a:p>
        </p:txBody>
      </p:sp>
      <p:sp>
        <p:nvSpPr>
          <p:cNvPr id="4" name="Slide Number Placeholder 3"/>
          <p:cNvSpPr>
            <a:spLocks noGrp="1"/>
          </p:cNvSpPr>
          <p:nvPr>
            <p:ph type="sldNum" sz="quarter" idx="12"/>
          </p:nvPr>
        </p:nvSpPr>
        <p:spPr/>
        <p:txBody>
          <a:bodyPr/>
          <a:lstStyle/>
          <a:p>
            <a:pPr>
              <a:defRPr/>
            </a:pPr>
            <a:fld id="{0E889BEB-D9AF-400D-98BF-3532899A83FF}" type="slidenum">
              <a:rPr lang="en-US" smtClean="0"/>
              <a:pPr>
                <a:defRPr/>
              </a:pPr>
              <a:t>90</a:t>
            </a:fld>
            <a:endParaRPr lang="en-US"/>
          </a:p>
        </p:txBody>
      </p:sp>
      <p:pic>
        <p:nvPicPr>
          <p:cNvPr id="5" name="Picture 4"/>
          <p:cNvPicPr>
            <a:picLocks noChangeAspect="1"/>
          </p:cNvPicPr>
          <p:nvPr/>
        </p:nvPicPr>
        <p:blipFill>
          <a:blip r:embed="rId2"/>
          <a:stretch>
            <a:fillRect/>
          </a:stretch>
        </p:blipFill>
        <p:spPr>
          <a:xfrm>
            <a:off x="819150" y="1295400"/>
            <a:ext cx="10458450" cy="5408829"/>
          </a:xfrm>
          <a:prstGeom prst="rect">
            <a:avLst/>
          </a:prstGeom>
        </p:spPr>
      </p:pic>
    </p:spTree>
    <p:extLst>
      <p:ext uri="{BB962C8B-B14F-4D97-AF65-F5344CB8AC3E}">
        <p14:creationId xmlns:p14="http://schemas.microsoft.com/office/powerpoint/2010/main" val="3479674"/>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Exploiting reuse</a:t>
            </a:r>
          </a:p>
        </p:txBody>
      </p:sp>
      <p:sp>
        <p:nvSpPr>
          <p:cNvPr id="3" name="Content Placeholder 2"/>
          <p:cNvSpPr>
            <a:spLocks noGrp="1"/>
          </p:cNvSpPr>
          <p:nvPr>
            <p:ph idx="1"/>
          </p:nvPr>
        </p:nvSpPr>
        <p:spPr>
          <a:xfrm>
            <a:off x="381000" y="1066800"/>
            <a:ext cx="11404600" cy="5638800"/>
          </a:xfrm>
        </p:spPr>
        <p:txBody>
          <a:bodyPr/>
          <a:lstStyle/>
          <a:p>
            <a:r>
              <a:rPr lang="en-US"/>
              <a:t>Iteration Scheduling (Mapping) Options</a:t>
            </a:r>
          </a:p>
          <a:p>
            <a:pPr lvl="1"/>
            <a:r>
              <a:rPr lang="en-US"/>
              <a:t>output stationary</a:t>
            </a:r>
          </a:p>
          <a:p>
            <a:pPr lvl="1"/>
            <a:r>
              <a:rPr lang="en-US"/>
              <a:t>input stationary</a:t>
            </a:r>
          </a:p>
          <a:p>
            <a:pPr lvl="1"/>
            <a:r>
              <a:rPr lang="en-US"/>
              <a:t>weight stationary</a:t>
            </a:r>
          </a:p>
          <a:p>
            <a:pPr lvl="1"/>
            <a:r>
              <a:rPr lang="en-US"/>
              <a:t>row stationary (Eyeriss)</a:t>
            </a:r>
          </a:p>
          <a:p>
            <a:r>
              <a:rPr lang="en-US"/>
              <a:t>Advanced loop transformations needed, in particular</a:t>
            </a:r>
          </a:p>
          <a:p>
            <a:pPr lvl="1"/>
            <a:r>
              <a:rPr lang="en-US"/>
              <a:t>Tiling: making sure data/weights fit into local memory/cache</a:t>
            </a:r>
          </a:p>
          <a:p>
            <a:pPr lvl="1"/>
            <a:r>
              <a:rPr lang="en-US"/>
              <a:t>Loop interchange (permutation)</a:t>
            </a:r>
          </a:p>
          <a:p>
            <a:pPr lvl="1"/>
            <a:r>
              <a:rPr lang="en-US"/>
              <a:t>Fusion of loops</a:t>
            </a:r>
          </a:p>
          <a:p>
            <a:pPr lvl="2"/>
            <a:r>
              <a:rPr lang="en-US"/>
              <a:t>bringing production and consumption close together</a:t>
            </a:r>
          </a:p>
          <a:p>
            <a:r>
              <a:rPr lang="en-US"/>
              <a:t>If you don't like these transformations ... </a:t>
            </a:r>
            <a:r>
              <a:rPr lang="en-US" b="1">
                <a:solidFill>
                  <a:schemeClr val="accent2">
                    <a:lumMod val="75000"/>
                  </a:schemeClr>
                </a:solidFill>
              </a:rPr>
              <a:t>use Halide</a:t>
            </a:r>
          </a:p>
        </p:txBody>
      </p:sp>
      <p:sp>
        <p:nvSpPr>
          <p:cNvPr id="4" name="Date Placeholder 3"/>
          <p:cNvSpPr>
            <a:spLocks noGrp="1"/>
          </p:cNvSpPr>
          <p:nvPr>
            <p:ph type="dt" sz="half" idx="10"/>
          </p:nvPr>
        </p:nvSpPr>
        <p:spPr/>
        <p:txBody>
          <a:bodyPr/>
          <a:lstStyle/>
          <a:p>
            <a:pPr>
              <a:defRPr/>
            </a:pPr>
            <a:r>
              <a:rPr lang="en-US"/>
              <a:t>IA 5LIL0</a:t>
            </a:r>
          </a:p>
        </p:txBody>
      </p:sp>
      <p:sp>
        <p:nvSpPr>
          <p:cNvPr id="5" name="Slide Number Placeholder 4"/>
          <p:cNvSpPr>
            <a:spLocks noGrp="1"/>
          </p:cNvSpPr>
          <p:nvPr>
            <p:ph type="sldNum" sz="quarter" idx="12"/>
          </p:nvPr>
        </p:nvSpPr>
        <p:spPr/>
        <p:txBody>
          <a:bodyPr/>
          <a:lstStyle/>
          <a:p>
            <a:pPr>
              <a:defRPr/>
            </a:pPr>
            <a:fld id="{57380175-9699-4BBE-9FAB-57FE2DBF8243}" type="slidenum">
              <a:rPr lang="en-US" smtClean="0"/>
              <a:pPr>
                <a:defRPr/>
              </a:pPr>
              <a:t>91</a:t>
            </a:fld>
            <a:endParaRPr lang="en-US"/>
          </a:p>
        </p:txBody>
      </p:sp>
    </p:spTree>
    <p:extLst>
      <p:ext uri="{BB962C8B-B14F-4D97-AF65-F5344CB8AC3E}">
        <p14:creationId xmlns:p14="http://schemas.microsoft.com/office/powerpoint/2010/main" val="2832840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wipe(down)">
                                      <p:cBhvr>
                                        <p:cTn id="10" dur="500"/>
                                        <p:tgtEl>
                                          <p:spTgt spid="3">
                                            <p:txEl>
                                              <p:pRg st="1" end="1"/>
                                            </p:txEl>
                                          </p:spTgt>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wipe(down)">
                                      <p:cBhvr>
                                        <p:cTn id="13" dur="500"/>
                                        <p:tgtEl>
                                          <p:spTgt spid="3">
                                            <p:txEl>
                                              <p:pRg st="2" end="2"/>
                                            </p:txEl>
                                          </p:spTgt>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wipe(down)">
                                      <p:cBhvr>
                                        <p:cTn id="16" dur="500"/>
                                        <p:tgtEl>
                                          <p:spTgt spid="3">
                                            <p:txEl>
                                              <p:pRg st="3" end="3"/>
                                            </p:txEl>
                                          </p:spTgt>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wipe(down)">
                                      <p:cBhvr>
                                        <p:cTn id="19" dur="500"/>
                                        <p:tgtEl>
                                          <p:spTgt spid="3">
                                            <p:txEl>
                                              <p:pRg st="4" end="4"/>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3">
                                            <p:txEl>
                                              <p:pRg st="5" end="5"/>
                                            </p:txEl>
                                          </p:spTgt>
                                        </p:tgtEl>
                                        <p:attrNameLst>
                                          <p:attrName>style.visibility</p:attrName>
                                        </p:attrNameLst>
                                      </p:cBhvr>
                                      <p:to>
                                        <p:strVal val="visible"/>
                                      </p:to>
                                    </p:set>
                                    <p:animEffect transition="in" filter="wipe(down)">
                                      <p:cBhvr>
                                        <p:cTn id="24" dur="500"/>
                                        <p:tgtEl>
                                          <p:spTgt spid="3">
                                            <p:txEl>
                                              <p:pRg st="5" end="5"/>
                                            </p:txEl>
                                          </p:spTgt>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wipe(down)">
                                      <p:cBhvr>
                                        <p:cTn id="27" dur="500"/>
                                        <p:tgtEl>
                                          <p:spTgt spid="3">
                                            <p:txEl>
                                              <p:pRg st="6" end="6"/>
                                            </p:txEl>
                                          </p:spTgt>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3">
                                            <p:txEl>
                                              <p:pRg st="7" end="7"/>
                                            </p:txEl>
                                          </p:spTgt>
                                        </p:tgtEl>
                                        <p:attrNameLst>
                                          <p:attrName>style.visibility</p:attrName>
                                        </p:attrNameLst>
                                      </p:cBhvr>
                                      <p:to>
                                        <p:strVal val="visible"/>
                                      </p:to>
                                    </p:set>
                                    <p:animEffect transition="in" filter="wipe(down)">
                                      <p:cBhvr>
                                        <p:cTn id="30" dur="500"/>
                                        <p:tgtEl>
                                          <p:spTgt spid="3">
                                            <p:txEl>
                                              <p:pRg st="7" end="7"/>
                                            </p:txEl>
                                          </p:spTgt>
                                        </p:tgtEl>
                                      </p:cBhvr>
                                    </p:animEffect>
                                  </p:childTnLst>
                                </p:cTn>
                              </p:par>
                              <p:par>
                                <p:cTn id="31" presetID="22" presetClass="entr" presetSubtype="4" fill="hold" grpId="0" nodeType="withEffect">
                                  <p:stCondLst>
                                    <p:cond delay="0"/>
                                  </p:stCondLst>
                                  <p:childTnLst>
                                    <p:set>
                                      <p:cBhvr>
                                        <p:cTn id="32" dur="1" fill="hold">
                                          <p:stCondLst>
                                            <p:cond delay="0"/>
                                          </p:stCondLst>
                                        </p:cTn>
                                        <p:tgtEl>
                                          <p:spTgt spid="3">
                                            <p:txEl>
                                              <p:pRg st="8" end="8"/>
                                            </p:txEl>
                                          </p:spTgt>
                                        </p:tgtEl>
                                        <p:attrNameLst>
                                          <p:attrName>style.visibility</p:attrName>
                                        </p:attrNameLst>
                                      </p:cBhvr>
                                      <p:to>
                                        <p:strVal val="visible"/>
                                      </p:to>
                                    </p:set>
                                    <p:animEffect transition="in" filter="wipe(down)">
                                      <p:cBhvr>
                                        <p:cTn id="33" dur="500"/>
                                        <p:tgtEl>
                                          <p:spTgt spid="3">
                                            <p:txEl>
                                              <p:pRg st="8" end="8"/>
                                            </p:txEl>
                                          </p:spTgt>
                                        </p:tgtEl>
                                      </p:cBhvr>
                                    </p:animEffect>
                                  </p:childTnLst>
                                </p:cTn>
                              </p:par>
                              <p:par>
                                <p:cTn id="34" presetID="22" presetClass="entr" presetSubtype="4" fill="hold" grpId="0" nodeType="withEffect">
                                  <p:stCondLst>
                                    <p:cond delay="0"/>
                                  </p:stCondLst>
                                  <p:childTnLst>
                                    <p:set>
                                      <p:cBhvr>
                                        <p:cTn id="35" dur="1" fill="hold">
                                          <p:stCondLst>
                                            <p:cond delay="0"/>
                                          </p:stCondLst>
                                        </p:cTn>
                                        <p:tgtEl>
                                          <p:spTgt spid="3">
                                            <p:txEl>
                                              <p:pRg st="9" end="9"/>
                                            </p:txEl>
                                          </p:spTgt>
                                        </p:tgtEl>
                                        <p:attrNameLst>
                                          <p:attrName>style.visibility</p:attrName>
                                        </p:attrNameLst>
                                      </p:cBhvr>
                                      <p:to>
                                        <p:strVal val="visible"/>
                                      </p:to>
                                    </p:set>
                                    <p:animEffect transition="in" filter="wipe(down)">
                                      <p:cBhvr>
                                        <p:cTn id="36" dur="500"/>
                                        <p:tgtEl>
                                          <p:spTgt spid="3">
                                            <p:txEl>
                                              <p:pRg st="9" end="9"/>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3">
                                            <p:txEl>
                                              <p:pRg st="10" end="10"/>
                                            </p:txEl>
                                          </p:spTgt>
                                        </p:tgtEl>
                                        <p:attrNameLst>
                                          <p:attrName>style.visibility</p:attrName>
                                        </p:attrNameLst>
                                      </p:cBhvr>
                                      <p:to>
                                        <p:strVal val="visible"/>
                                      </p:to>
                                    </p:set>
                                    <p:animEffect transition="in" filter="wipe(left)">
                                      <p:cBhvr>
                                        <p:cTn id="41" dur="30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Slide Number Placeholder 5"/>
          <p:cNvSpPr>
            <a:spLocks noGrp="1"/>
          </p:cNvSpPr>
          <p:nvPr>
            <p:ph type="sldNum" sz="quarter" idx="12"/>
          </p:nvPr>
        </p:nvSpPr>
        <p:spPr/>
        <p:txBody>
          <a:bodyPr/>
          <a:lstStyle/>
          <a:p>
            <a:fld id="{92B32389-E31B-4466-AD08-91B14A2E88CD}" type="slidenum">
              <a:rPr lang="en-US" altLang="en-US"/>
              <a:pPr/>
              <a:t>92</a:t>
            </a:fld>
            <a:endParaRPr lang="en-US" altLang="en-US"/>
          </a:p>
        </p:txBody>
      </p:sp>
      <p:sp>
        <p:nvSpPr>
          <p:cNvPr id="287746" name="Rectangle 2"/>
          <p:cNvSpPr>
            <a:spLocks noGrp="1" noChangeArrowheads="1"/>
          </p:cNvSpPr>
          <p:nvPr>
            <p:ph type="title"/>
          </p:nvPr>
        </p:nvSpPr>
        <p:spPr/>
        <p:txBody>
          <a:bodyPr/>
          <a:lstStyle/>
          <a:p>
            <a:r>
              <a:rPr lang="en-US" altLang="en-US"/>
              <a:t>Loop Fusion (Merging):</a:t>
            </a:r>
            <a:endParaRPr lang="en-US" altLang="en-US" sz="4000">
              <a:solidFill>
                <a:schemeClr val="tx1"/>
              </a:solidFill>
            </a:endParaRPr>
          </a:p>
        </p:txBody>
      </p:sp>
      <p:sp>
        <p:nvSpPr>
          <p:cNvPr id="287747" name="Rectangle 3"/>
          <p:cNvSpPr>
            <a:spLocks noGrp="1" noChangeArrowheads="1"/>
          </p:cNvSpPr>
          <p:nvPr>
            <p:ph type="body" idx="1"/>
          </p:nvPr>
        </p:nvSpPr>
        <p:spPr>
          <a:xfrm>
            <a:off x="228600" y="5486400"/>
            <a:ext cx="8382000" cy="927100"/>
          </a:xfrm>
        </p:spPr>
        <p:txBody>
          <a:bodyPr/>
          <a:lstStyle/>
          <a:p>
            <a:pPr>
              <a:lnSpc>
                <a:spcPct val="90000"/>
              </a:lnSpc>
              <a:buFontTx/>
              <a:buNone/>
            </a:pPr>
            <a:r>
              <a:rPr lang="en-US" altLang="en-US" sz="2400"/>
              <a:t>Consumptions of second loop closer to </a:t>
            </a:r>
            <a:br>
              <a:rPr lang="en-US" altLang="en-US" sz="2400"/>
            </a:br>
            <a:r>
              <a:rPr lang="en-US" altLang="en-US" sz="2400"/>
              <a:t>productions and consumptions of first loop</a:t>
            </a:r>
          </a:p>
        </p:txBody>
      </p:sp>
      <p:sp>
        <p:nvSpPr>
          <p:cNvPr id="287748" name="Text Box 4"/>
          <p:cNvSpPr txBox="1">
            <a:spLocks noChangeArrowheads="1"/>
          </p:cNvSpPr>
          <p:nvPr/>
        </p:nvSpPr>
        <p:spPr bwMode="auto">
          <a:xfrm>
            <a:off x="473075" y="3656014"/>
            <a:ext cx="4424609" cy="1200329"/>
          </a:xfrm>
          <a:prstGeom prst="rect">
            <a:avLst/>
          </a:prstGeom>
          <a:solidFill>
            <a:srgbClr val="FFFF99"/>
          </a:solidFill>
          <a:ln>
            <a:noFill/>
          </a:ln>
          <a:effectLst/>
          <a:extLs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spAutoFit/>
          </a:bodyPr>
          <a:lstStyle/>
          <a:p>
            <a:pPr algn="l">
              <a:lnSpc>
                <a:spcPct val="100000"/>
              </a:lnSpc>
              <a:spcBef>
                <a:spcPct val="0"/>
              </a:spcBef>
            </a:pPr>
            <a:r>
              <a:rPr lang="en-US" altLang="en-US" b="1">
                <a:latin typeface="Courier New" panose="02070309020205020404" pitchFamily="49" charset="0"/>
              </a:rPr>
              <a:t>for (i=0; i&lt;N; i++)</a:t>
            </a:r>
          </a:p>
          <a:p>
            <a:pPr algn="l">
              <a:lnSpc>
                <a:spcPct val="100000"/>
              </a:lnSpc>
              <a:spcBef>
                <a:spcPct val="0"/>
              </a:spcBef>
            </a:pPr>
            <a:r>
              <a:rPr lang="en-US" altLang="en-US" b="1">
                <a:latin typeface="Courier New" panose="02070309020205020404" pitchFamily="49" charset="0"/>
              </a:rPr>
              <a:t>   B</a:t>
            </a:r>
            <a:r>
              <a:rPr lang="en-US" altLang="en-US" b="1">
                <a:solidFill>
                  <a:schemeClr val="accent1"/>
                </a:solidFill>
                <a:latin typeface="Courier New" panose="02070309020205020404" pitchFamily="49" charset="0"/>
              </a:rPr>
              <a:t>[i]</a:t>
            </a:r>
            <a:r>
              <a:rPr lang="en-US" altLang="en-US" b="1">
                <a:latin typeface="Courier New" panose="02070309020205020404" pitchFamily="49" charset="0"/>
              </a:rPr>
              <a:t> = f(</a:t>
            </a:r>
            <a:r>
              <a:rPr lang="en-US" altLang="en-US" b="1">
                <a:solidFill>
                  <a:schemeClr val="accent2"/>
                </a:solidFill>
                <a:latin typeface="Courier New" panose="02070309020205020404" pitchFamily="49" charset="0"/>
              </a:rPr>
              <a:t>A[i]</a:t>
            </a:r>
            <a:r>
              <a:rPr lang="en-US" altLang="en-US" b="1">
                <a:latin typeface="Courier New" panose="02070309020205020404" pitchFamily="49" charset="0"/>
              </a:rPr>
              <a:t>);</a:t>
            </a:r>
          </a:p>
          <a:p>
            <a:pPr algn="l">
              <a:lnSpc>
                <a:spcPct val="100000"/>
              </a:lnSpc>
              <a:spcBef>
                <a:spcPct val="0"/>
              </a:spcBef>
            </a:pPr>
            <a:r>
              <a:rPr lang="en-US" altLang="en-US" b="1">
                <a:latin typeface="Courier New" panose="02070309020205020404" pitchFamily="49" charset="0"/>
              </a:rPr>
              <a:t>   C[i] = f(B</a:t>
            </a:r>
            <a:r>
              <a:rPr lang="en-US" altLang="en-US" b="1">
                <a:solidFill>
                  <a:schemeClr val="accent1"/>
                </a:solidFill>
                <a:latin typeface="Courier New" panose="02070309020205020404" pitchFamily="49" charset="0"/>
              </a:rPr>
              <a:t>[i]</a:t>
            </a:r>
            <a:r>
              <a:rPr lang="en-US" altLang="en-US" b="1">
                <a:latin typeface="Courier New" panose="02070309020205020404" pitchFamily="49" charset="0"/>
              </a:rPr>
              <a:t>,</a:t>
            </a:r>
            <a:r>
              <a:rPr lang="en-US" altLang="en-US" b="1">
                <a:solidFill>
                  <a:schemeClr val="accent2"/>
                </a:solidFill>
                <a:latin typeface="Courier New" panose="02070309020205020404" pitchFamily="49" charset="0"/>
              </a:rPr>
              <a:t>A[i]</a:t>
            </a:r>
            <a:r>
              <a:rPr lang="en-US" altLang="en-US" b="1">
                <a:latin typeface="Courier New" panose="02070309020205020404" pitchFamily="49" charset="0"/>
              </a:rPr>
              <a:t>);</a:t>
            </a:r>
          </a:p>
        </p:txBody>
      </p:sp>
      <p:sp>
        <p:nvSpPr>
          <p:cNvPr id="287749" name="Text Box 5"/>
          <p:cNvSpPr txBox="1">
            <a:spLocks noChangeArrowheads="1"/>
          </p:cNvSpPr>
          <p:nvPr/>
        </p:nvSpPr>
        <p:spPr bwMode="auto">
          <a:xfrm>
            <a:off x="457200" y="1676400"/>
            <a:ext cx="4418013" cy="1569660"/>
          </a:xfrm>
          <a:prstGeom prst="rect">
            <a:avLst/>
          </a:prstGeom>
          <a:solidFill>
            <a:srgbClr val="FFFF99"/>
          </a:solidFill>
          <a:ln>
            <a:noFill/>
          </a:ln>
          <a:effectLst/>
          <a:extLs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a:spAutoFit/>
          </a:bodyPr>
          <a:lstStyle/>
          <a:p>
            <a:pPr algn="l">
              <a:lnSpc>
                <a:spcPct val="100000"/>
              </a:lnSpc>
              <a:spcBef>
                <a:spcPct val="0"/>
              </a:spcBef>
            </a:pPr>
            <a:r>
              <a:rPr lang="en-US" altLang="en-US" b="1">
                <a:latin typeface="Courier New" panose="02070309020205020404" pitchFamily="49" charset="0"/>
              </a:rPr>
              <a:t>for (i=0; i&lt;N; i++)</a:t>
            </a:r>
          </a:p>
          <a:p>
            <a:pPr algn="l">
              <a:lnSpc>
                <a:spcPct val="100000"/>
              </a:lnSpc>
              <a:spcBef>
                <a:spcPct val="0"/>
              </a:spcBef>
            </a:pPr>
            <a:r>
              <a:rPr lang="en-US" altLang="en-US" b="1">
                <a:latin typeface="Courier New" panose="02070309020205020404" pitchFamily="49" charset="0"/>
              </a:rPr>
              <a:t>   B[i] = f(A[i]);</a:t>
            </a:r>
          </a:p>
          <a:p>
            <a:pPr algn="l">
              <a:lnSpc>
                <a:spcPct val="100000"/>
              </a:lnSpc>
              <a:spcBef>
                <a:spcPct val="0"/>
              </a:spcBef>
            </a:pPr>
            <a:r>
              <a:rPr lang="en-US" altLang="en-US" b="1">
                <a:latin typeface="Courier New" panose="02070309020205020404" pitchFamily="49" charset="0"/>
              </a:rPr>
              <a:t>for (j=0; j&lt;N; j++)</a:t>
            </a:r>
          </a:p>
          <a:p>
            <a:pPr algn="l">
              <a:lnSpc>
                <a:spcPct val="100000"/>
              </a:lnSpc>
              <a:spcBef>
                <a:spcPct val="0"/>
              </a:spcBef>
            </a:pPr>
            <a:r>
              <a:rPr lang="en-US" altLang="en-US" b="1">
                <a:latin typeface="Courier New" panose="02070309020205020404" pitchFamily="49" charset="0"/>
              </a:rPr>
              <a:t>   C[j] = f(B[j],A[j]);</a:t>
            </a:r>
          </a:p>
        </p:txBody>
      </p:sp>
      <p:grpSp>
        <p:nvGrpSpPr>
          <p:cNvPr id="287750" name="Group 6"/>
          <p:cNvGrpSpPr>
            <a:grpSpLocks/>
          </p:cNvGrpSpPr>
          <p:nvPr/>
        </p:nvGrpSpPr>
        <p:grpSpPr bwMode="auto">
          <a:xfrm>
            <a:off x="6172200" y="1025300"/>
            <a:ext cx="4540846" cy="2599704"/>
            <a:chOff x="2933" y="1069"/>
            <a:chExt cx="2839" cy="1626"/>
          </a:xfrm>
        </p:grpSpPr>
        <p:sp>
          <p:nvSpPr>
            <p:cNvPr id="287751" name="Text Box 7"/>
            <p:cNvSpPr txBox="1">
              <a:spLocks noChangeArrowheads="1"/>
            </p:cNvSpPr>
            <p:nvPr/>
          </p:nvSpPr>
          <p:spPr bwMode="auto">
            <a:xfrm>
              <a:off x="2933" y="1069"/>
              <a:ext cx="839" cy="3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spAutoFit/>
            </a:bodyPr>
            <a:lstStyle/>
            <a:p>
              <a:pPr algn="l">
                <a:lnSpc>
                  <a:spcPct val="100000"/>
                </a:lnSpc>
                <a:spcBef>
                  <a:spcPct val="0"/>
                </a:spcBef>
              </a:pPr>
              <a:r>
                <a:rPr lang="en-US" altLang="en-US" sz="2000"/>
                <a:t>Location</a:t>
              </a:r>
            </a:p>
          </p:txBody>
        </p:sp>
        <p:sp>
          <p:nvSpPr>
            <p:cNvPr id="287752" name="Line 8"/>
            <p:cNvSpPr>
              <a:spLocks noChangeShapeType="1"/>
            </p:cNvSpPr>
            <p:nvPr/>
          </p:nvSpPr>
          <p:spPr bwMode="auto">
            <a:xfrm>
              <a:off x="3183" y="2352"/>
              <a:ext cx="1776" cy="0"/>
            </a:xfrm>
            <a:prstGeom prst="line">
              <a:avLst/>
            </a:prstGeom>
            <a:noFill/>
            <a:ln w="28575">
              <a:solidFill>
                <a:schemeClr val="tx1"/>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endParaRPr lang="en-US"/>
            </a:p>
          </p:txBody>
        </p:sp>
        <p:sp>
          <p:nvSpPr>
            <p:cNvPr id="287753" name="Line 9"/>
            <p:cNvSpPr>
              <a:spLocks noChangeShapeType="1"/>
            </p:cNvSpPr>
            <p:nvPr/>
          </p:nvSpPr>
          <p:spPr bwMode="auto">
            <a:xfrm flipV="1">
              <a:off x="3183" y="1344"/>
              <a:ext cx="0" cy="1008"/>
            </a:xfrm>
            <a:prstGeom prst="line">
              <a:avLst/>
            </a:prstGeom>
            <a:noFill/>
            <a:ln w="28575">
              <a:solidFill>
                <a:schemeClr val="tx1"/>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endParaRPr lang="en-US"/>
            </a:p>
          </p:txBody>
        </p:sp>
        <p:sp>
          <p:nvSpPr>
            <p:cNvPr id="287754" name="Text Box 10"/>
            <p:cNvSpPr txBox="1">
              <a:spLocks noChangeArrowheads="1"/>
            </p:cNvSpPr>
            <p:nvPr/>
          </p:nvSpPr>
          <p:spPr bwMode="auto">
            <a:xfrm>
              <a:off x="4416" y="2388"/>
              <a:ext cx="548" cy="3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spAutoFit/>
            </a:bodyPr>
            <a:lstStyle/>
            <a:p>
              <a:pPr algn="l">
                <a:lnSpc>
                  <a:spcPct val="100000"/>
                </a:lnSpc>
                <a:spcBef>
                  <a:spcPct val="0"/>
                </a:spcBef>
              </a:pPr>
              <a:r>
                <a:rPr lang="en-US" altLang="en-US" sz="2000"/>
                <a:t>Time</a:t>
              </a:r>
            </a:p>
          </p:txBody>
        </p:sp>
        <p:sp>
          <p:nvSpPr>
            <p:cNvPr id="287755" name="Oval 11"/>
            <p:cNvSpPr>
              <a:spLocks noChangeArrowheads="1"/>
            </p:cNvSpPr>
            <p:nvPr/>
          </p:nvSpPr>
          <p:spPr bwMode="auto">
            <a:xfrm>
              <a:off x="3135" y="2304"/>
              <a:ext cx="96" cy="63"/>
            </a:xfrm>
            <a:prstGeom prst="ellipse">
              <a:avLst/>
            </a:prstGeom>
            <a:solidFill>
              <a:schemeClr val="accent1"/>
            </a:solidFill>
            <a:ln>
              <a:noFill/>
            </a:ln>
            <a:effectLst/>
            <a:extLst>
              <a:ext uri="{91240B29-F687-4F45-9708-019B960494DF}">
                <a14:hiddenLine xmlns:a14="http://schemas.microsoft.com/office/drawing/2010/main" w="12700">
                  <a:solidFill>
                    <a:schemeClr val="tx1"/>
                  </a:solidFill>
                  <a:round/>
                  <a:headEnd type="none" w="sm" len="sm"/>
                  <a:tailEnd type="none" w="sm" len="sm"/>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endParaRPr lang="en-US"/>
            </a:p>
          </p:txBody>
        </p:sp>
        <p:sp>
          <p:nvSpPr>
            <p:cNvPr id="287756" name="Oval 12"/>
            <p:cNvSpPr>
              <a:spLocks noChangeArrowheads="1"/>
            </p:cNvSpPr>
            <p:nvPr/>
          </p:nvSpPr>
          <p:spPr bwMode="auto">
            <a:xfrm>
              <a:off x="3231" y="2208"/>
              <a:ext cx="96" cy="63"/>
            </a:xfrm>
            <a:prstGeom prst="ellipse">
              <a:avLst/>
            </a:prstGeom>
            <a:solidFill>
              <a:schemeClr val="accent1"/>
            </a:solidFill>
            <a:ln>
              <a:noFill/>
            </a:ln>
            <a:effectLst/>
            <a:extLst>
              <a:ext uri="{91240B29-F687-4F45-9708-019B960494DF}">
                <a14:hiddenLine xmlns:a14="http://schemas.microsoft.com/office/drawing/2010/main" w="12700">
                  <a:solidFill>
                    <a:schemeClr val="tx1"/>
                  </a:solidFill>
                  <a:round/>
                  <a:headEnd type="none" w="sm" len="sm"/>
                  <a:tailEnd type="none" w="sm" len="sm"/>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endParaRPr lang="en-US"/>
            </a:p>
          </p:txBody>
        </p:sp>
        <p:sp>
          <p:nvSpPr>
            <p:cNvPr id="287757" name="Oval 13"/>
            <p:cNvSpPr>
              <a:spLocks noChangeArrowheads="1"/>
            </p:cNvSpPr>
            <p:nvPr/>
          </p:nvSpPr>
          <p:spPr bwMode="auto">
            <a:xfrm>
              <a:off x="3327" y="2112"/>
              <a:ext cx="96" cy="63"/>
            </a:xfrm>
            <a:prstGeom prst="ellipse">
              <a:avLst/>
            </a:prstGeom>
            <a:solidFill>
              <a:schemeClr val="accent1"/>
            </a:solidFill>
            <a:ln>
              <a:noFill/>
            </a:ln>
            <a:effectLst/>
            <a:extLst>
              <a:ext uri="{91240B29-F687-4F45-9708-019B960494DF}">
                <a14:hiddenLine xmlns:a14="http://schemas.microsoft.com/office/drawing/2010/main" w="12700">
                  <a:solidFill>
                    <a:schemeClr val="tx1"/>
                  </a:solidFill>
                  <a:round/>
                  <a:headEnd type="none" w="sm" len="sm"/>
                  <a:tailEnd type="none" w="sm" len="sm"/>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endParaRPr lang="en-US"/>
            </a:p>
          </p:txBody>
        </p:sp>
        <p:sp>
          <p:nvSpPr>
            <p:cNvPr id="287758" name="Oval 14"/>
            <p:cNvSpPr>
              <a:spLocks noChangeArrowheads="1"/>
            </p:cNvSpPr>
            <p:nvPr/>
          </p:nvSpPr>
          <p:spPr bwMode="auto">
            <a:xfrm>
              <a:off x="3423" y="2016"/>
              <a:ext cx="96" cy="63"/>
            </a:xfrm>
            <a:prstGeom prst="ellipse">
              <a:avLst/>
            </a:prstGeom>
            <a:solidFill>
              <a:schemeClr val="accent1"/>
            </a:solidFill>
            <a:ln>
              <a:noFill/>
            </a:ln>
            <a:effectLst/>
            <a:extLst>
              <a:ext uri="{91240B29-F687-4F45-9708-019B960494DF}">
                <a14:hiddenLine xmlns:a14="http://schemas.microsoft.com/office/drawing/2010/main" w="12700">
                  <a:solidFill>
                    <a:schemeClr val="tx1"/>
                  </a:solidFill>
                  <a:round/>
                  <a:headEnd type="none" w="sm" len="sm"/>
                  <a:tailEnd type="none" w="sm" len="sm"/>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endParaRPr lang="en-US"/>
            </a:p>
          </p:txBody>
        </p:sp>
        <p:sp>
          <p:nvSpPr>
            <p:cNvPr id="287759" name="Oval 15"/>
            <p:cNvSpPr>
              <a:spLocks noChangeArrowheads="1"/>
            </p:cNvSpPr>
            <p:nvPr/>
          </p:nvSpPr>
          <p:spPr bwMode="auto">
            <a:xfrm>
              <a:off x="3519" y="1920"/>
              <a:ext cx="96" cy="63"/>
            </a:xfrm>
            <a:prstGeom prst="ellipse">
              <a:avLst/>
            </a:prstGeom>
            <a:solidFill>
              <a:schemeClr val="accent1"/>
            </a:solidFill>
            <a:ln>
              <a:noFill/>
            </a:ln>
            <a:effectLst/>
            <a:extLst>
              <a:ext uri="{91240B29-F687-4F45-9708-019B960494DF}">
                <a14:hiddenLine xmlns:a14="http://schemas.microsoft.com/office/drawing/2010/main" w="12700">
                  <a:solidFill>
                    <a:schemeClr val="tx1"/>
                  </a:solidFill>
                  <a:round/>
                  <a:headEnd type="none" w="sm" len="sm"/>
                  <a:tailEnd type="none" w="sm" len="sm"/>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endParaRPr lang="en-US"/>
            </a:p>
          </p:txBody>
        </p:sp>
        <p:sp>
          <p:nvSpPr>
            <p:cNvPr id="287760" name="Oval 16"/>
            <p:cNvSpPr>
              <a:spLocks noChangeArrowheads="1"/>
            </p:cNvSpPr>
            <p:nvPr/>
          </p:nvSpPr>
          <p:spPr bwMode="auto">
            <a:xfrm>
              <a:off x="3615" y="1824"/>
              <a:ext cx="96" cy="63"/>
            </a:xfrm>
            <a:prstGeom prst="ellipse">
              <a:avLst/>
            </a:prstGeom>
            <a:solidFill>
              <a:schemeClr val="accent1"/>
            </a:solidFill>
            <a:ln>
              <a:noFill/>
            </a:ln>
            <a:effectLst/>
            <a:extLst>
              <a:ext uri="{91240B29-F687-4F45-9708-019B960494DF}">
                <a14:hiddenLine xmlns:a14="http://schemas.microsoft.com/office/drawing/2010/main" w="12700">
                  <a:solidFill>
                    <a:schemeClr val="tx1"/>
                  </a:solidFill>
                  <a:round/>
                  <a:headEnd type="none" w="sm" len="sm"/>
                  <a:tailEnd type="none" w="sm" len="sm"/>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endParaRPr lang="en-US"/>
            </a:p>
          </p:txBody>
        </p:sp>
        <p:sp>
          <p:nvSpPr>
            <p:cNvPr id="287761" name="Oval 17"/>
            <p:cNvSpPr>
              <a:spLocks noChangeArrowheads="1"/>
            </p:cNvSpPr>
            <p:nvPr/>
          </p:nvSpPr>
          <p:spPr bwMode="auto">
            <a:xfrm>
              <a:off x="3711" y="1728"/>
              <a:ext cx="96" cy="63"/>
            </a:xfrm>
            <a:prstGeom prst="ellipse">
              <a:avLst/>
            </a:prstGeom>
            <a:solidFill>
              <a:schemeClr val="accent1"/>
            </a:solidFill>
            <a:ln>
              <a:noFill/>
            </a:ln>
            <a:effectLst/>
            <a:extLst>
              <a:ext uri="{91240B29-F687-4F45-9708-019B960494DF}">
                <a14:hiddenLine xmlns:a14="http://schemas.microsoft.com/office/drawing/2010/main" w="12700">
                  <a:solidFill>
                    <a:schemeClr val="tx1"/>
                  </a:solidFill>
                  <a:round/>
                  <a:headEnd type="none" w="sm" len="sm"/>
                  <a:tailEnd type="none" w="sm" len="sm"/>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endParaRPr lang="en-US"/>
            </a:p>
          </p:txBody>
        </p:sp>
        <p:sp>
          <p:nvSpPr>
            <p:cNvPr id="287762" name="Oval 18"/>
            <p:cNvSpPr>
              <a:spLocks noChangeArrowheads="1"/>
            </p:cNvSpPr>
            <p:nvPr/>
          </p:nvSpPr>
          <p:spPr bwMode="auto">
            <a:xfrm>
              <a:off x="3807" y="1632"/>
              <a:ext cx="96" cy="63"/>
            </a:xfrm>
            <a:prstGeom prst="ellipse">
              <a:avLst/>
            </a:prstGeom>
            <a:solidFill>
              <a:schemeClr val="accent1"/>
            </a:solidFill>
            <a:ln>
              <a:noFill/>
            </a:ln>
            <a:effectLst/>
            <a:extLst>
              <a:ext uri="{91240B29-F687-4F45-9708-019B960494DF}">
                <a14:hiddenLine xmlns:a14="http://schemas.microsoft.com/office/drawing/2010/main" w="12700">
                  <a:solidFill>
                    <a:schemeClr val="tx1"/>
                  </a:solidFill>
                  <a:round/>
                  <a:headEnd type="none" w="sm" len="sm"/>
                  <a:tailEnd type="none" w="sm" len="sm"/>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endParaRPr lang="en-US"/>
            </a:p>
          </p:txBody>
        </p:sp>
        <p:sp>
          <p:nvSpPr>
            <p:cNvPr id="287763" name="Oval 19"/>
            <p:cNvSpPr>
              <a:spLocks noChangeArrowheads="1"/>
            </p:cNvSpPr>
            <p:nvPr/>
          </p:nvSpPr>
          <p:spPr bwMode="auto">
            <a:xfrm>
              <a:off x="3903" y="1536"/>
              <a:ext cx="96" cy="63"/>
            </a:xfrm>
            <a:prstGeom prst="ellipse">
              <a:avLst/>
            </a:prstGeom>
            <a:solidFill>
              <a:schemeClr val="accent1"/>
            </a:solidFill>
            <a:ln>
              <a:noFill/>
            </a:ln>
            <a:effectLst/>
            <a:extLst>
              <a:ext uri="{91240B29-F687-4F45-9708-019B960494DF}">
                <a14:hiddenLine xmlns:a14="http://schemas.microsoft.com/office/drawing/2010/main" w="12700">
                  <a:solidFill>
                    <a:schemeClr val="tx1"/>
                  </a:solidFill>
                  <a:round/>
                  <a:headEnd type="none" w="sm" len="sm"/>
                  <a:tailEnd type="none" w="sm" len="sm"/>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endParaRPr lang="en-US"/>
            </a:p>
          </p:txBody>
        </p:sp>
        <p:sp>
          <p:nvSpPr>
            <p:cNvPr id="287764" name="Oval 20"/>
            <p:cNvSpPr>
              <a:spLocks noChangeArrowheads="1"/>
            </p:cNvSpPr>
            <p:nvPr/>
          </p:nvSpPr>
          <p:spPr bwMode="auto">
            <a:xfrm>
              <a:off x="3999" y="2304"/>
              <a:ext cx="96" cy="63"/>
            </a:xfrm>
            <a:prstGeom prst="ellipse">
              <a:avLst/>
            </a:prstGeom>
            <a:solidFill>
              <a:schemeClr val="folHlink"/>
            </a:solidFill>
            <a:ln>
              <a:noFill/>
            </a:ln>
            <a:effectLst/>
            <a:extLst>
              <a:ext uri="{91240B29-F687-4F45-9708-019B960494DF}">
                <a14:hiddenLine xmlns:a14="http://schemas.microsoft.com/office/drawing/2010/main" w="12700">
                  <a:solidFill>
                    <a:schemeClr val="tx1"/>
                  </a:solidFill>
                  <a:round/>
                  <a:headEnd type="none" w="sm" len="sm"/>
                  <a:tailEnd type="none" w="sm" len="sm"/>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endParaRPr lang="en-US"/>
            </a:p>
          </p:txBody>
        </p:sp>
        <p:sp>
          <p:nvSpPr>
            <p:cNvPr id="287765" name="Oval 21"/>
            <p:cNvSpPr>
              <a:spLocks noChangeArrowheads="1"/>
            </p:cNvSpPr>
            <p:nvPr/>
          </p:nvSpPr>
          <p:spPr bwMode="auto">
            <a:xfrm>
              <a:off x="4095" y="2208"/>
              <a:ext cx="96" cy="63"/>
            </a:xfrm>
            <a:prstGeom prst="ellipse">
              <a:avLst/>
            </a:prstGeom>
            <a:solidFill>
              <a:schemeClr val="folHlink"/>
            </a:solidFill>
            <a:ln>
              <a:noFill/>
            </a:ln>
            <a:effectLst/>
            <a:extLst>
              <a:ext uri="{91240B29-F687-4F45-9708-019B960494DF}">
                <a14:hiddenLine xmlns:a14="http://schemas.microsoft.com/office/drawing/2010/main" w="12700">
                  <a:solidFill>
                    <a:schemeClr val="tx1"/>
                  </a:solidFill>
                  <a:round/>
                  <a:headEnd type="none" w="sm" len="sm"/>
                  <a:tailEnd type="none" w="sm" len="sm"/>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endParaRPr lang="en-US"/>
            </a:p>
          </p:txBody>
        </p:sp>
        <p:sp>
          <p:nvSpPr>
            <p:cNvPr id="287766" name="Oval 22"/>
            <p:cNvSpPr>
              <a:spLocks noChangeArrowheads="1"/>
            </p:cNvSpPr>
            <p:nvPr/>
          </p:nvSpPr>
          <p:spPr bwMode="auto">
            <a:xfrm>
              <a:off x="4191" y="2112"/>
              <a:ext cx="96" cy="63"/>
            </a:xfrm>
            <a:prstGeom prst="ellipse">
              <a:avLst/>
            </a:prstGeom>
            <a:solidFill>
              <a:schemeClr val="folHlink"/>
            </a:solidFill>
            <a:ln>
              <a:noFill/>
            </a:ln>
            <a:effectLst/>
            <a:extLst>
              <a:ext uri="{91240B29-F687-4F45-9708-019B960494DF}">
                <a14:hiddenLine xmlns:a14="http://schemas.microsoft.com/office/drawing/2010/main" w="12700">
                  <a:solidFill>
                    <a:schemeClr val="tx1"/>
                  </a:solidFill>
                  <a:round/>
                  <a:headEnd type="none" w="sm" len="sm"/>
                  <a:tailEnd type="none" w="sm" len="sm"/>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endParaRPr lang="en-US"/>
            </a:p>
          </p:txBody>
        </p:sp>
        <p:sp>
          <p:nvSpPr>
            <p:cNvPr id="287767" name="Oval 23"/>
            <p:cNvSpPr>
              <a:spLocks noChangeArrowheads="1"/>
            </p:cNvSpPr>
            <p:nvPr/>
          </p:nvSpPr>
          <p:spPr bwMode="auto">
            <a:xfrm>
              <a:off x="4287" y="2016"/>
              <a:ext cx="96" cy="63"/>
            </a:xfrm>
            <a:prstGeom prst="ellipse">
              <a:avLst/>
            </a:prstGeom>
            <a:solidFill>
              <a:schemeClr val="folHlink"/>
            </a:solidFill>
            <a:ln>
              <a:noFill/>
            </a:ln>
            <a:effectLst/>
            <a:extLst>
              <a:ext uri="{91240B29-F687-4F45-9708-019B960494DF}">
                <a14:hiddenLine xmlns:a14="http://schemas.microsoft.com/office/drawing/2010/main" w="12700">
                  <a:solidFill>
                    <a:schemeClr val="tx1"/>
                  </a:solidFill>
                  <a:round/>
                  <a:headEnd type="none" w="sm" len="sm"/>
                  <a:tailEnd type="none" w="sm" len="sm"/>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endParaRPr lang="en-US"/>
            </a:p>
          </p:txBody>
        </p:sp>
        <p:sp>
          <p:nvSpPr>
            <p:cNvPr id="287768" name="Oval 24"/>
            <p:cNvSpPr>
              <a:spLocks noChangeArrowheads="1"/>
            </p:cNvSpPr>
            <p:nvPr/>
          </p:nvSpPr>
          <p:spPr bwMode="auto">
            <a:xfrm>
              <a:off x="4383" y="1920"/>
              <a:ext cx="96" cy="63"/>
            </a:xfrm>
            <a:prstGeom prst="ellipse">
              <a:avLst/>
            </a:prstGeom>
            <a:solidFill>
              <a:schemeClr val="folHlink"/>
            </a:solidFill>
            <a:ln>
              <a:noFill/>
            </a:ln>
            <a:effectLst/>
            <a:extLst>
              <a:ext uri="{91240B29-F687-4F45-9708-019B960494DF}">
                <a14:hiddenLine xmlns:a14="http://schemas.microsoft.com/office/drawing/2010/main" w="12700">
                  <a:solidFill>
                    <a:schemeClr val="tx1"/>
                  </a:solidFill>
                  <a:round/>
                  <a:headEnd type="none" w="sm" len="sm"/>
                  <a:tailEnd type="none" w="sm" len="sm"/>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endParaRPr lang="en-US"/>
            </a:p>
          </p:txBody>
        </p:sp>
        <p:sp>
          <p:nvSpPr>
            <p:cNvPr id="287769" name="Oval 25"/>
            <p:cNvSpPr>
              <a:spLocks noChangeArrowheads="1"/>
            </p:cNvSpPr>
            <p:nvPr/>
          </p:nvSpPr>
          <p:spPr bwMode="auto">
            <a:xfrm>
              <a:off x="4479" y="1824"/>
              <a:ext cx="96" cy="63"/>
            </a:xfrm>
            <a:prstGeom prst="ellipse">
              <a:avLst/>
            </a:prstGeom>
            <a:solidFill>
              <a:schemeClr val="folHlink"/>
            </a:solidFill>
            <a:ln>
              <a:noFill/>
            </a:ln>
            <a:effectLst/>
            <a:extLst>
              <a:ext uri="{91240B29-F687-4F45-9708-019B960494DF}">
                <a14:hiddenLine xmlns:a14="http://schemas.microsoft.com/office/drawing/2010/main" w="12700">
                  <a:solidFill>
                    <a:schemeClr val="tx1"/>
                  </a:solidFill>
                  <a:round/>
                  <a:headEnd type="none" w="sm" len="sm"/>
                  <a:tailEnd type="none" w="sm" len="sm"/>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endParaRPr lang="en-US"/>
            </a:p>
          </p:txBody>
        </p:sp>
        <p:sp>
          <p:nvSpPr>
            <p:cNvPr id="287770" name="Oval 26"/>
            <p:cNvSpPr>
              <a:spLocks noChangeArrowheads="1"/>
            </p:cNvSpPr>
            <p:nvPr/>
          </p:nvSpPr>
          <p:spPr bwMode="auto">
            <a:xfrm>
              <a:off x="4575" y="1728"/>
              <a:ext cx="96" cy="63"/>
            </a:xfrm>
            <a:prstGeom prst="ellipse">
              <a:avLst/>
            </a:prstGeom>
            <a:solidFill>
              <a:schemeClr val="folHlink"/>
            </a:solidFill>
            <a:ln>
              <a:noFill/>
            </a:ln>
            <a:effectLst/>
            <a:extLst>
              <a:ext uri="{91240B29-F687-4F45-9708-019B960494DF}">
                <a14:hiddenLine xmlns:a14="http://schemas.microsoft.com/office/drawing/2010/main" w="12700">
                  <a:solidFill>
                    <a:schemeClr val="tx1"/>
                  </a:solidFill>
                  <a:round/>
                  <a:headEnd type="none" w="sm" len="sm"/>
                  <a:tailEnd type="none" w="sm" len="sm"/>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endParaRPr lang="en-US"/>
            </a:p>
          </p:txBody>
        </p:sp>
        <p:sp>
          <p:nvSpPr>
            <p:cNvPr id="287771" name="Oval 27"/>
            <p:cNvSpPr>
              <a:spLocks noChangeArrowheads="1"/>
            </p:cNvSpPr>
            <p:nvPr/>
          </p:nvSpPr>
          <p:spPr bwMode="auto">
            <a:xfrm>
              <a:off x="4671" y="1632"/>
              <a:ext cx="96" cy="63"/>
            </a:xfrm>
            <a:prstGeom prst="ellipse">
              <a:avLst/>
            </a:prstGeom>
            <a:solidFill>
              <a:schemeClr val="folHlink"/>
            </a:solidFill>
            <a:ln>
              <a:noFill/>
            </a:ln>
            <a:effectLst/>
            <a:extLst>
              <a:ext uri="{91240B29-F687-4F45-9708-019B960494DF}">
                <a14:hiddenLine xmlns:a14="http://schemas.microsoft.com/office/drawing/2010/main" w="12700">
                  <a:solidFill>
                    <a:schemeClr val="tx1"/>
                  </a:solidFill>
                  <a:round/>
                  <a:headEnd type="none" w="sm" len="sm"/>
                  <a:tailEnd type="none" w="sm" len="sm"/>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endParaRPr lang="en-US"/>
            </a:p>
          </p:txBody>
        </p:sp>
        <p:sp>
          <p:nvSpPr>
            <p:cNvPr id="287772" name="Oval 28"/>
            <p:cNvSpPr>
              <a:spLocks noChangeArrowheads="1"/>
            </p:cNvSpPr>
            <p:nvPr/>
          </p:nvSpPr>
          <p:spPr bwMode="auto">
            <a:xfrm>
              <a:off x="4767" y="1536"/>
              <a:ext cx="96" cy="63"/>
            </a:xfrm>
            <a:prstGeom prst="ellipse">
              <a:avLst/>
            </a:prstGeom>
            <a:solidFill>
              <a:schemeClr val="folHlink"/>
            </a:solidFill>
            <a:ln>
              <a:noFill/>
            </a:ln>
            <a:effectLst/>
            <a:extLst>
              <a:ext uri="{91240B29-F687-4F45-9708-019B960494DF}">
                <a14:hiddenLine xmlns:a14="http://schemas.microsoft.com/office/drawing/2010/main" w="12700">
                  <a:solidFill>
                    <a:schemeClr val="tx1"/>
                  </a:solidFill>
                  <a:round/>
                  <a:headEnd type="none" w="sm" len="sm"/>
                  <a:tailEnd type="none" w="sm" len="sm"/>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endParaRPr lang="en-US"/>
            </a:p>
          </p:txBody>
        </p:sp>
        <p:sp>
          <p:nvSpPr>
            <p:cNvPr id="287773" name="Text Box 29"/>
            <p:cNvSpPr txBox="1">
              <a:spLocks noChangeArrowheads="1"/>
            </p:cNvSpPr>
            <p:nvPr/>
          </p:nvSpPr>
          <p:spPr bwMode="auto">
            <a:xfrm>
              <a:off x="3279" y="1332"/>
              <a:ext cx="2114" cy="3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spAutoFit/>
            </a:bodyPr>
            <a:lstStyle/>
            <a:p>
              <a:pPr algn="l">
                <a:lnSpc>
                  <a:spcPct val="100000"/>
                </a:lnSpc>
                <a:spcBef>
                  <a:spcPct val="0"/>
                </a:spcBef>
              </a:pPr>
              <a:r>
                <a:rPr lang="en-US" altLang="en-US" sz="2000">
                  <a:solidFill>
                    <a:schemeClr val="accent1"/>
                  </a:solidFill>
                </a:rPr>
                <a:t>Production/Consumption</a:t>
              </a:r>
            </a:p>
          </p:txBody>
        </p:sp>
        <p:sp>
          <p:nvSpPr>
            <p:cNvPr id="287774" name="Text Box 30"/>
            <p:cNvSpPr txBox="1">
              <a:spLocks noChangeArrowheads="1"/>
            </p:cNvSpPr>
            <p:nvPr/>
          </p:nvSpPr>
          <p:spPr bwMode="auto">
            <a:xfrm>
              <a:off x="4367" y="2052"/>
              <a:ext cx="1405" cy="3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spAutoFit/>
            </a:bodyPr>
            <a:lstStyle/>
            <a:p>
              <a:pPr algn="l">
                <a:lnSpc>
                  <a:spcPct val="100000"/>
                </a:lnSpc>
                <a:spcBef>
                  <a:spcPct val="0"/>
                </a:spcBef>
              </a:pPr>
              <a:r>
                <a:rPr lang="en-US" altLang="en-US" sz="2000">
                  <a:solidFill>
                    <a:schemeClr val="folHlink"/>
                  </a:solidFill>
                </a:rPr>
                <a:t>Consumption(s)</a:t>
              </a:r>
            </a:p>
          </p:txBody>
        </p:sp>
      </p:grpSp>
      <p:grpSp>
        <p:nvGrpSpPr>
          <p:cNvPr id="287775" name="Group 31"/>
          <p:cNvGrpSpPr>
            <a:grpSpLocks/>
          </p:cNvGrpSpPr>
          <p:nvPr/>
        </p:nvGrpSpPr>
        <p:grpSpPr bwMode="auto">
          <a:xfrm>
            <a:off x="6096000" y="3505201"/>
            <a:ext cx="4147339" cy="2757797"/>
            <a:chOff x="2928" y="2605"/>
            <a:chExt cx="2437" cy="1620"/>
          </a:xfrm>
        </p:grpSpPr>
        <p:sp>
          <p:nvSpPr>
            <p:cNvPr id="287776" name="Line 32"/>
            <p:cNvSpPr>
              <a:spLocks noChangeShapeType="1"/>
            </p:cNvSpPr>
            <p:nvPr/>
          </p:nvSpPr>
          <p:spPr bwMode="auto">
            <a:xfrm>
              <a:off x="3178" y="3888"/>
              <a:ext cx="1776" cy="0"/>
            </a:xfrm>
            <a:prstGeom prst="line">
              <a:avLst/>
            </a:prstGeom>
            <a:noFill/>
            <a:ln w="28575">
              <a:solidFill>
                <a:schemeClr val="tx1"/>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endParaRPr lang="en-US"/>
            </a:p>
          </p:txBody>
        </p:sp>
        <p:sp>
          <p:nvSpPr>
            <p:cNvPr id="287777" name="Line 33"/>
            <p:cNvSpPr>
              <a:spLocks noChangeShapeType="1"/>
            </p:cNvSpPr>
            <p:nvPr/>
          </p:nvSpPr>
          <p:spPr bwMode="auto">
            <a:xfrm flipV="1">
              <a:off x="3178" y="2880"/>
              <a:ext cx="0" cy="1008"/>
            </a:xfrm>
            <a:prstGeom prst="line">
              <a:avLst/>
            </a:prstGeom>
            <a:noFill/>
            <a:ln w="28575">
              <a:solidFill>
                <a:schemeClr val="tx1"/>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endParaRPr lang="en-US"/>
            </a:p>
          </p:txBody>
        </p:sp>
        <p:sp>
          <p:nvSpPr>
            <p:cNvPr id="287778" name="Text Box 34"/>
            <p:cNvSpPr txBox="1">
              <a:spLocks noChangeArrowheads="1"/>
            </p:cNvSpPr>
            <p:nvPr/>
          </p:nvSpPr>
          <p:spPr bwMode="auto">
            <a:xfrm>
              <a:off x="2928" y="2605"/>
              <a:ext cx="825" cy="3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spAutoFit/>
            </a:bodyPr>
            <a:lstStyle/>
            <a:p>
              <a:pPr algn="l">
                <a:lnSpc>
                  <a:spcPct val="100000"/>
                </a:lnSpc>
                <a:spcBef>
                  <a:spcPct val="0"/>
                </a:spcBef>
              </a:pPr>
              <a:r>
                <a:rPr lang="en-US" altLang="en-US" sz="2000"/>
                <a:t>Location</a:t>
              </a:r>
            </a:p>
          </p:txBody>
        </p:sp>
        <p:sp>
          <p:nvSpPr>
            <p:cNvPr id="287779" name="Text Box 35"/>
            <p:cNvSpPr txBox="1">
              <a:spLocks noChangeArrowheads="1"/>
            </p:cNvSpPr>
            <p:nvPr/>
          </p:nvSpPr>
          <p:spPr bwMode="auto">
            <a:xfrm>
              <a:off x="4410" y="3924"/>
              <a:ext cx="539" cy="3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spAutoFit/>
            </a:bodyPr>
            <a:lstStyle/>
            <a:p>
              <a:pPr algn="l">
                <a:lnSpc>
                  <a:spcPct val="100000"/>
                </a:lnSpc>
                <a:spcBef>
                  <a:spcPct val="0"/>
                </a:spcBef>
              </a:pPr>
              <a:r>
                <a:rPr lang="en-US" altLang="en-US" sz="2000"/>
                <a:t>Time</a:t>
              </a:r>
            </a:p>
          </p:txBody>
        </p:sp>
        <p:sp>
          <p:nvSpPr>
            <p:cNvPr id="287780" name="Oval 36"/>
            <p:cNvSpPr>
              <a:spLocks noChangeArrowheads="1"/>
            </p:cNvSpPr>
            <p:nvPr/>
          </p:nvSpPr>
          <p:spPr bwMode="auto">
            <a:xfrm>
              <a:off x="3130" y="3840"/>
              <a:ext cx="96" cy="63"/>
            </a:xfrm>
            <a:prstGeom prst="ellipse">
              <a:avLst/>
            </a:prstGeom>
            <a:solidFill>
              <a:schemeClr val="accent1"/>
            </a:solidFill>
            <a:ln>
              <a:noFill/>
            </a:ln>
            <a:effectLst/>
            <a:extLst>
              <a:ext uri="{91240B29-F687-4F45-9708-019B960494DF}">
                <a14:hiddenLine xmlns:a14="http://schemas.microsoft.com/office/drawing/2010/main" w="12700">
                  <a:solidFill>
                    <a:schemeClr val="tx1"/>
                  </a:solidFill>
                  <a:round/>
                  <a:headEnd type="none" w="sm" len="sm"/>
                  <a:tailEnd type="none" w="sm" len="sm"/>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endParaRPr lang="en-US"/>
            </a:p>
          </p:txBody>
        </p:sp>
        <p:sp>
          <p:nvSpPr>
            <p:cNvPr id="287781" name="Oval 37"/>
            <p:cNvSpPr>
              <a:spLocks noChangeArrowheads="1"/>
            </p:cNvSpPr>
            <p:nvPr/>
          </p:nvSpPr>
          <p:spPr bwMode="auto">
            <a:xfrm>
              <a:off x="3312" y="3744"/>
              <a:ext cx="96" cy="63"/>
            </a:xfrm>
            <a:prstGeom prst="ellipse">
              <a:avLst/>
            </a:prstGeom>
            <a:solidFill>
              <a:schemeClr val="accent1"/>
            </a:solidFill>
            <a:ln>
              <a:noFill/>
            </a:ln>
            <a:effectLst/>
            <a:extLst>
              <a:ext uri="{91240B29-F687-4F45-9708-019B960494DF}">
                <a14:hiddenLine xmlns:a14="http://schemas.microsoft.com/office/drawing/2010/main" w="12700">
                  <a:solidFill>
                    <a:schemeClr val="tx1"/>
                  </a:solidFill>
                  <a:round/>
                  <a:headEnd type="none" w="sm" len="sm"/>
                  <a:tailEnd type="none" w="sm" len="sm"/>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endParaRPr lang="en-US"/>
            </a:p>
          </p:txBody>
        </p:sp>
        <p:sp>
          <p:nvSpPr>
            <p:cNvPr id="287782" name="Oval 38"/>
            <p:cNvSpPr>
              <a:spLocks noChangeArrowheads="1"/>
            </p:cNvSpPr>
            <p:nvPr/>
          </p:nvSpPr>
          <p:spPr bwMode="auto">
            <a:xfrm>
              <a:off x="3504" y="3648"/>
              <a:ext cx="96" cy="63"/>
            </a:xfrm>
            <a:prstGeom prst="ellipse">
              <a:avLst/>
            </a:prstGeom>
            <a:solidFill>
              <a:schemeClr val="accent1"/>
            </a:solidFill>
            <a:ln>
              <a:noFill/>
            </a:ln>
            <a:effectLst/>
            <a:extLst>
              <a:ext uri="{91240B29-F687-4F45-9708-019B960494DF}">
                <a14:hiddenLine xmlns:a14="http://schemas.microsoft.com/office/drawing/2010/main" w="12700">
                  <a:solidFill>
                    <a:schemeClr val="tx1"/>
                  </a:solidFill>
                  <a:round/>
                  <a:headEnd type="none" w="sm" len="sm"/>
                  <a:tailEnd type="none" w="sm" len="sm"/>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endParaRPr lang="en-US"/>
            </a:p>
          </p:txBody>
        </p:sp>
        <p:sp>
          <p:nvSpPr>
            <p:cNvPr id="287783" name="Oval 39"/>
            <p:cNvSpPr>
              <a:spLocks noChangeArrowheads="1"/>
            </p:cNvSpPr>
            <p:nvPr/>
          </p:nvSpPr>
          <p:spPr bwMode="auto">
            <a:xfrm>
              <a:off x="3696" y="3552"/>
              <a:ext cx="96" cy="63"/>
            </a:xfrm>
            <a:prstGeom prst="ellipse">
              <a:avLst/>
            </a:prstGeom>
            <a:solidFill>
              <a:schemeClr val="accent1"/>
            </a:solidFill>
            <a:ln>
              <a:noFill/>
            </a:ln>
            <a:effectLst/>
            <a:extLst>
              <a:ext uri="{91240B29-F687-4F45-9708-019B960494DF}">
                <a14:hiddenLine xmlns:a14="http://schemas.microsoft.com/office/drawing/2010/main" w="12700">
                  <a:solidFill>
                    <a:schemeClr val="tx1"/>
                  </a:solidFill>
                  <a:round/>
                  <a:headEnd type="none" w="sm" len="sm"/>
                  <a:tailEnd type="none" w="sm" len="sm"/>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endParaRPr lang="en-US"/>
            </a:p>
          </p:txBody>
        </p:sp>
        <p:sp>
          <p:nvSpPr>
            <p:cNvPr id="287784" name="Oval 40"/>
            <p:cNvSpPr>
              <a:spLocks noChangeArrowheads="1"/>
            </p:cNvSpPr>
            <p:nvPr/>
          </p:nvSpPr>
          <p:spPr bwMode="auto">
            <a:xfrm>
              <a:off x="3888" y="3456"/>
              <a:ext cx="96" cy="63"/>
            </a:xfrm>
            <a:prstGeom prst="ellipse">
              <a:avLst/>
            </a:prstGeom>
            <a:solidFill>
              <a:schemeClr val="accent1"/>
            </a:solidFill>
            <a:ln>
              <a:noFill/>
            </a:ln>
            <a:effectLst/>
            <a:extLst>
              <a:ext uri="{91240B29-F687-4F45-9708-019B960494DF}">
                <a14:hiddenLine xmlns:a14="http://schemas.microsoft.com/office/drawing/2010/main" w="12700">
                  <a:solidFill>
                    <a:schemeClr val="tx1"/>
                  </a:solidFill>
                  <a:round/>
                  <a:headEnd type="none" w="sm" len="sm"/>
                  <a:tailEnd type="none" w="sm" len="sm"/>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endParaRPr lang="en-US"/>
            </a:p>
          </p:txBody>
        </p:sp>
        <p:sp>
          <p:nvSpPr>
            <p:cNvPr id="287785" name="Oval 41"/>
            <p:cNvSpPr>
              <a:spLocks noChangeArrowheads="1"/>
            </p:cNvSpPr>
            <p:nvPr/>
          </p:nvSpPr>
          <p:spPr bwMode="auto">
            <a:xfrm>
              <a:off x="4080" y="3360"/>
              <a:ext cx="96" cy="63"/>
            </a:xfrm>
            <a:prstGeom prst="ellipse">
              <a:avLst/>
            </a:prstGeom>
            <a:solidFill>
              <a:schemeClr val="accent1"/>
            </a:solidFill>
            <a:ln>
              <a:noFill/>
            </a:ln>
            <a:effectLst/>
            <a:extLst>
              <a:ext uri="{91240B29-F687-4F45-9708-019B960494DF}">
                <a14:hiddenLine xmlns:a14="http://schemas.microsoft.com/office/drawing/2010/main" w="12700">
                  <a:solidFill>
                    <a:schemeClr val="tx1"/>
                  </a:solidFill>
                  <a:round/>
                  <a:headEnd type="none" w="sm" len="sm"/>
                  <a:tailEnd type="none" w="sm" len="sm"/>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endParaRPr lang="en-US"/>
            </a:p>
          </p:txBody>
        </p:sp>
        <p:sp>
          <p:nvSpPr>
            <p:cNvPr id="287786" name="Oval 42"/>
            <p:cNvSpPr>
              <a:spLocks noChangeArrowheads="1"/>
            </p:cNvSpPr>
            <p:nvPr/>
          </p:nvSpPr>
          <p:spPr bwMode="auto">
            <a:xfrm>
              <a:off x="4272" y="3264"/>
              <a:ext cx="96" cy="63"/>
            </a:xfrm>
            <a:prstGeom prst="ellipse">
              <a:avLst/>
            </a:prstGeom>
            <a:solidFill>
              <a:schemeClr val="accent1"/>
            </a:solidFill>
            <a:ln>
              <a:noFill/>
            </a:ln>
            <a:effectLst/>
            <a:extLst>
              <a:ext uri="{91240B29-F687-4F45-9708-019B960494DF}">
                <a14:hiddenLine xmlns:a14="http://schemas.microsoft.com/office/drawing/2010/main" w="12700">
                  <a:solidFill>
                    <a:schemeClr val="tx1"/>
                  </a:solidFill>
                  <a:round/>
                  <a:headEnd type="none" w="sm" len="sm"/>
                  <a:tailEnd type="none" w="sm" len="sm"/>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endParaRPr lang="en-US"/>
            </a:p>
          </p:txBody>
        </p:sp>
        <p:sp>
          <p:nvSpPr>
            <p:cNvPr id="287787" name="Oval 43"/>
            <p:cNvSpPr>
              <a:spLocks noChangeArrowheads="1"/>
            </p:cNvSpPr>
            <p:nvPr/>
          </p:nvSpPr>
          <p:spPr bwMode="auto">
            <a:xfrm>
              <a:off x="4464" y="3168"/>
              <a:ext cx="96" cy="63"/>
            </a:xfrm>
            <a:prstGeom prst="ellipse">
              <a:avLst/>
            </a:prstGeom>
            <a:solidFill>
              <a:schemeClr val="accent1"/>
            </a:solidFill>
            <a:ln>
              <a:noFill/>
            </a:ln>
            <a:effectLst/>
            <a:extLst>
              <a:ext uri="{91240B29-F687-4F45-9708-019B960494DF}">
                <a14:hiddenLine xmlns:a14="http://schemas.microsoft.com/office/drawing/2010/main" w="12700">
                  <a:solidFill>
                    <a:schemeClr val="tx1"/>
                  </a:solidFill>
                  <a:round/>
                  <a:headEnd type="none" w="sm" len="sm"/>
                  <a:tailEnd type="none" w="sm" len="sm"/>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endParaRPr lang="en-US"/>
            </a:p>
          </p:txBody>
        </p:sp>
        <p:sp>
          <p:nvSpPr>
            <p:cNvPr id="287788" name="Oval 44"/>
            <p:cNvSpPr>
              <a:spLocks noChangeArrowheads="1"/>
            </p:cNvSpPr>
            <p:nvPr/>
          </p:nvSpPr>
          <p:spPr bwMode="auto">
            <a:xfrm>
              <a:off x="4656" y="3072"/>
              <a:ext cx="96" cy="63"/>
            </a:xfrm>
            <a:prstGeom prst="ellipse">
              <a:avLst/>
            </a:prstGeom>
            <a:solidFill>
              <a:schemeClr val="accent1"/>
            </a:solidFill>
            <a:ln>
              <a:noFill/>
            </a:ln>
            <a:effectLst/>
            <a:extLst>
              <a:ext uri="{91240B29-F687-4F45-9708-019B960494DF}">
                <a14:hiddenLine xmlns:a14="http://schemas.microsoft.com/office/drawing/2010/main" w="12700">
                  <a:solidFill>
                    <a:schemeClr val="tx1"/>
                  </a:solidFill>
                  <a:round/>
                  <a:headEnd type="none" w="sm" len="sm"/>
                  <a:tailEnd type="none" w="sm" len="sm"/>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endParaRPr lang="en-US"/>
            </a:p>
          </p:txBody>
        </p:sp>
        <p:sp>
          <p:nvSpPr>
            <p:cNvPr id="287789" name="Oval 45"/>
            <p:cNvSpPr>
              <a:spLocks noChangeArrowheads="1"/>
            </p:cNvSpPr>
            <p:nvPr/>
          </p:nvSpPr>
          <p:spPr bwMode="auto">
            <a:xfrm>
              <a:off x="3216" y="3840"/>
              <a:ext cx="96" cy="63"/>
            </a:xfrm>
            <a:prstGeom prst="ellipse">
              <a:avLst/>
            </a:prstGeom>
            <a:solidFill>
              <a:schemeClr val="folHlink"/>
            </a:solidFill>
            <a:ln>
              <a:noFill/>
            </a:ln>
            <a:effectLst/>
            <a:extLst>
              <a:ext uri="{91240B29-F687-4F45-9708-019B960494DF}">
                <a14:hiddenLine xmlns:a14="http://schemas.microsoft.com/office/drawing/2010/main" w="12700">
                  <a:solidFill>
                    <a:schemeClr val="tx1"/>
                  </a:solidFill>
                  <a:round/>
                  <a:headEnd type="none" w="sm" len="sm"/>
                  <a:tailEnd type="none" w="sm" len="sm"/>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endParaRPr lang="en-US"/>
            </a:p>
          </p:txBody>
        </p:sp>
        <p:sp>
          <p:nvSpPr>
            <p:cNvPr id="287790" name="Oval 46"/>
            <p:cNvSpPr>
              <a:spLocks noChangeArrowheads="1"/>
            </p:cNvSpPr>
            <p:nvPr/>
          </p:nvSpPr>
          <p:spPr bwMode="auto">
            <a:xfrm>
              <a:off x="3408" y="3744"/>
              <a:ext cx="96" cy="63"/>
            </a:xfrm>
            <a:prstGeom prst="ellipse">
              <a:avLst/>
            </a:prstGeom>
            <a:solidFill>
              <a:schemeClr val="folHlink"/>
            </a:solidFill>
            <a:ln>
              <a:noFill/>
            </a:ln>
            <a:effectLst/>
            <a:extLst>
              <a:ext uri="{91240B29-F687-4F45-9708-019B960494DF}">
                <a14:hiddenLine xmlns:a14="http://schemas.microsoft.com/office/drawing/2010/main" w="12700">
                  <a:solidFill>
                    <a:schemeClr val="tx1"/>
                  </a:solidFill>
                  <a:round/>
                  <a:headEnd type="none" w="sm" len="sm"/>
                  <a:tailEnd type="none" w="sm" len="sm"/>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endParaRPr lang="en-US"/>
            </a:p>
          </p:txBody>
        </p:sp>
        <p:sp>
          <p:nvSpPr>
            <p:cNvPr id="287791" name="Oval 47"/>
            <p:cNvSpPr>
              <a:spLocks noChangeArrowheads="1"/>
            </p:cNvSpPr>
            <p:nvPr/>
          </p:nvSpPr>
          <p:spPr bwMode="auto">
            <a:xfrm>
              <a:off x="3600" y="3648"/>
              <a:ext cx="96" cy="63"/>
            </a:xfrm>
            <a:prstGeom prst="ellipse">
              <a:avLst/>
            </a:prstGeom>
            <a:solidFill>
              <a:schemeClr val="folHlink"/>
            </a:solidFill>
            <a:ln>
              <a:noFill/>
            </a:ln>
            <a:effectLst/>
            <a:extLst>
              <a:ext uri="{91240B29-F687-4F45-9708-019B960494DF}">
                <a14:hiddenLine xmlns:a14="http://schemas.microsoft.com/office/drawing/2010/main" w="12700">
                  <a:solidFill>
                    <a:schemeClr val="tx1"/>
                  </a:solidFill>
                  <a:round/>
                  <a:headEnd type="none" w="sm" len="sm"/>
                  <a:tailEnd type="none" w="sm" len="sm"/>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endParaRPr lang="en-US"/>
            </a:p>
          </p:txBody>
        </p:sp>
        <p:sp>
          <p:nvSpPr>
            <p:cNvPr id="287792" name="Oval 48"/>
            <p:cNvSpPr>
              <a:spLocks noChangeArrowheads="1"/>
            </p:cNvSpPr>
            <p:nvPr/>
          </p:nvSpPr>
          <p:spPr bwMode="auto">
            <a:xfrm>
              <a:off x="3792" y="3552"/>
              <a:ext cx="96" cy="63"/>
            </a:xfrm>
            <a:prstGeom prst="ellipse">
              <a:avLst/>
            </a:prstGeom>
            <a:solidFill>
              <a:schemeClr val="folHlink"/>
            </a:solidFill>
            <a:ln>
              <a:noFill/>
            </a:ln>
            <a:effectLst/>
            <a:extLst>
              <a:ext uri="{91240B29-F687-4F45-9708-019B960494DF}">
                <a14:hiddenLine xmlns:a14="http://schemas.microsoft.com/office/drawing/2010/main" w="12700">
                  <a:solidFill>
                    <a:schemeClr val="tx1"/>
                  </a:solidFill>
                  <a:round/>
                  <a:headEnd type="none" w="sm" len="sm"/>
                  <a:tailEnd type="none" w="sm" len="sm"/>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endParaRPr lang="en-US"/>
            </a:p>
          </p:txBody>
        </p:sp>
        <p:sp>
          <p:nvSpPr>
            <p:cNvPr id="287793" name="Oval 49"/>
            <p:cNvSpPr>
              <a:spLocks noChangeArrowheads="1"/>
            </p:cNvSpPr>
            <p:nvPr/>
          </p:nvSpPr>
          <p:spPr bwMode="auto">
            <a:xfrm>
              <a:off x="3984" y="3456"/>
              <a:ext cx="96" cy="63"/>
            </a:xfrm>
            <a:prstGeom prst="ellipse">
              <a:avLst/>
            </a:prstGeom>
            <a:solidFill>
              <a:schemeClr val="folHlink"/>
            </a:solidFill>
            <a:ln>
              <a:noFill/>
            </a:ln>
            <a:effectLst/>
            <a:extLst>
              <a:ext uri="{91240B29-F687-4F45-9708-019B960494DF}">
                <a14:hiddenLine xmlns:a14="http://schemas.microsoft.com/office/drawing/2010/main" w="12700">
                  <a:solidFill>
                    <a:schemeClr val="tx1"/>
                  </a:solidFill>
                  <a:round/>
                  <a:headEnd type="none" w="sm" len="sm"/>
                  <a:tailEnd type="none" w="sm" len="sm"/>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endParaRPr lang="en-US"/>
            </a:p>
          </p:txBody>
        </p:sp>
        <p:sp>
          <p:nvSpPr>
            <p:cNvPr id="287794" name="Oval 50"/>
            <p:cNvSpPr>
              <a:spLocks noChangeArrowheads="1"/>
            </p:cNvSpPr>
            <p:nvPr/>
          </p:nvSpPr>
          <p:spPr bwMode="auto">
            <a:xfrm>
              <a:off x="4176" y="3360"/>
              <a:ext cx="96" cy="63"/>
            </a:xfrm>
            <a:prstGeom prst="ellipse">
              <a:avLst/>
            </a:prstGeom>
            <a:solidFill>
              <a:schemeClr val="folHlink"/>
            </a:solidFill>
            <a:ln>
              <a:noFill/>
            </a:ln>
            <a:effectLst/>
            <a:extLst>
              <a:ext uri="{91240B29-F687-4F45-9708-019B960494DF}">
                <a14:hiddenLine xmlns:a14="http://schemas.microsoft.com/office/drawing/2010/main" w="12700">
                  <a:solidFill>
                    <a:schemeClr val="tx1"/>
                  </a:solidFill>
                  <a:round/>
                  <a:headEnd type="none" w="sm" len="sm"/>
                  <a:tailEnd type="none" w="sm" len="sm"/>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endParaRPr lang="en-US"/>
            </a:p>
          </p:txBody>
        </p:sp>
        <p:sp>
          <p:nvSpPr>
            <p:cNvPr id="287795" name="Oval 51"/>
            <p:cNvSpPr>
              <a:spLocks noChangeArrowheads="1"/>
            </p:cNvSpPr>
            <p:nvPr/>
          </p:nvSpPr>
          <p:spPr bwMode="auto">
            <a:xfrm>
              <a:off x="4368" y="3264"/>
              <a:ext cx="96" cy="63"/>
            </a:xfrm>
            <a:prstGeom prst="ellipse">
              <a:avLst/>
            </a:prstGeom>
            <a:solidFill>
              <a:schemeClr val="folHlink"/>
            </a:solidFill>
            <a:ln>
              <a:noFill/>
            </a:ln>
            <a:effectLst/>
            <a:extLst>
              <a:ext uri="{91240B29-F687-4F45-9708-019B960494DF}">
                <a14:hiddenLine xmlns:a14="http://schemas.microsoft.com/office/drawing/2010/main" w="12700">
                  <a:solidFill>
                    <a:schemeClr val="tx1"/>
                  </a:solidFill>
                  <a:round/>
                  <a:headEnd type="none" w="sm" len="sm"/>
                  <a:tailEnd type="none" w="sm" len="sm"/>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endParaRPr lang="en-US"/>
            </a:p>
          </p:txBody>
        </p:sp>
        <p:sp>
          <p:nvSpPr>
            <p:cNvPr id="287796" name="Oval 52"/>
            <p:cNvSpPr>
              <a:spLocks noChangeArrowheads="1"/>
            </p:cNvSpPr>
            <p:nvPr/>
          </p:nvSpPr>
          <p:spPr bwMode="auto">
            <a:xfrm>
              <a:off x="4560" y="3168"/>
              <a:ext cx="96" cy="63"/>
            </a:xfrm>
            <a:prstGeom prst="ellipse">
              <a:avLst/>
            </a:prstGeom>
            <a:solidFill>
              <a:schemeClr val="folHlink"/>
            </a:solidFill>
            <a:ln>
              <a:noFill/>
            </a:ln>
            <a:effectLst/>
            <a:extLst>
              <a:ext uri="{91240B29-F687-4F45-9708-019B960494DF}">
                <a14:hiddenLine xmlns:a14="http://schemas.microsoft.com/office/drawing/2010/main" w="12700">
                  <a:solidFill>
                    <a:schemeClr val="tx1"/>
                  </a:solidFill>
                  <a:round/>
                  <a:headEnd type="none" w="sm" len="sm"/>
                  <a:tailEnd type="none" w="sm" len="sm"/>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endParaRPr lang="en-US"/>
            </a:p>
          </p:txBody>
        </p:sp>
        <p:sp>
          <p:nvSpPr>
            <p:cNvPr id="287797" name="Oval 53"/>
            <p:cNvSpPr>
              <a:spLocks noChangeArrowheads="1"/>
            </p:cNvSpPr>
            <p:nvPr/>
          </p:nvSpPr>
          <p:spPr bwMode="auto">
            <a:xfrm>
              <a:off x="4762" y="3072"/>
              <a:ext cx="96" cy="63"/>
            </a:xfrm>
            <a:prstGeom prst="ellipse">
              <a:avLst/>
            </a:prstGeom>
            <a:solidFill>
              <a:schemeClr val="folHlink"/>
            </a:solidFill>
            <a:ln>
              <a:noFill/>
            </a:ln>
            <a:effectLst/>
            <a:extLst>
              <a:ext uri="{91240B29-F687-4F45-9708-019B960494DF}">
                <a14:hiddenLine xmlns:a14="http://schemas.microsoft.com/office/drawing/2010/main" w="12700">
                  <a:solidFill>
                    <a:schemeClr val="tx1"/>
                  </a:solidFill>
                  <a:round/>
                  <a:headEnd type="none" w="sm" len="sm"/>
                  <a:tailEnd type="none" w="sm" len="sm"/>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endParaRPr lang="en-US"/>
            </a:p>
          </p:txBody>
        </p:sp>
        <p:sp>
          <p:nvSpPr>
            <p:cNvPr id="287798" name="Text Box 54"/>
            <p:cNvSpPr txBox="1">
              <a:spLocks noChangeArrowheads="1"/>
            </p:cNvSpPr>
            <p:nvPr/>
          </p:nvSpPr>
          <p:spPr bwMode="auto">
            <a:xfrm>
              <a:off x="3236" y="3054"/>
              <a:ext cx="2078" cy="3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spAutoFit/>
            </a:bodyPr>
            <a:lstStyle/>
            <a:p>
              <a:pPr algn="l">
                <a:lnSpc>
                  <a:spcPct val="100000"/>
                </a:lnSpc>
                <a:spcBef>
                  <a:spcPct val="0"/>
                </a:spcBef>
              </a:pPr>
              <a:r>
                <a:rPr lang="en-US" altLang="en-US" sz="2000">
                  <a:solidFill>
                    <a:schemeClr val="accent1"/>
                  </a:solidFill>
                </a:rPr>
                <a:t>Production/Consumption</a:t>
              </a:r>
            </a:p>
          </p:txBody>
        </p:sp>
        <p:sp>
          <p:nvSpPr>
            <p:cNvPr id="287799" name="Text Box 55"/>
            <p:cNvSpPr txBox="1">
              <a:spLocks noChangeArrowheads="1"/>
            </p:cNvSpPr>
            <p:nvPr/>
          </p:nvSpPr>
          <p:spPr bwMode="auto">
            <a:xfrm>
              <a:off x="3984" y="3582"/>
              <a:ext cx="1381" cy="3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spAutoFit/>
            </a:bodyPr>
            <a:lstStyle/>
            <a:p>
              <a:pPr algn="l">
                <a:lnSpc>
                  <a:spcPct val="100000"/>
                </a:lnSpc>
                <a:spcBef>
                  <a:spcPct val="0"/>
                </a:spcBef>
              </a:pPr>
              <a:r>
                <a:rPr lang="en-US" altLang="en-US" sz="2000">
                  <a:solidFill>
                    <a:schemeClr val="folHlink"/>
                  </a:solidFill>
                </a:rPr>
                <a:t>Consumption(s)</a:t>
              </a:r>
            </a:p>
          </p:txBody>
        </p:sp>
      </p:grpSp>
    </p:spTree>
    <p:extLst>
      <p:ext uri="{BB962C8B-B14F-4D97-AF65-F5344CB8AC3E}">
        <p14:creationId xmlns:p14="http://schemas.microsoft.com/office/powerpoint/2010/main" val="35565733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87748"/>
                                        </p:tgtEl>
                                        <p:attrNameLst>
                                          <p:attrName>style.visibility</p:attrName>
                                        </p:attrNameLst>
                                      </p:cBhvr>
                                      <p:to>
                                        <p:strVal val="visible"/>
                                      </p:to>
                                    </p:set>
                                    <p:animEffect transition="in" filter="wipe(down)">
                                      <p:cBhvr>
                                        <p:cTn id="7" dur="500"/>
                                        <p:tgtEl>
                                          <p:spTgt spid="287748"/>
                                        </p:tgtEl>
                                      </p:cBhvr>
                                    </p:animEffect>
                                  </p:childTnLst>
                                </p:cTn>
                              </p:par>
                            </p:childTnLst>
                          </p:cTn>
                        </p:par>
                        <p:par>
                          <p:cTn id="8" fill="hold" nodeType="afterGroup">
                            <p:stCondLst>
                              <p:cond delay="500"/>
                            </p:stCondLst>
                            <p:childTnLst>
                              <p:par>
                                <p:cTn id="9" presetID="1" presetClass="entr" presetSubtype="0" fill="hold" nodeType="afterEffect">
                                  <p:stCondLst>
                                    <p:cond delay="0"/>
                                  </p:stCondLst>
                                  <p:childTnLst>
                                    <p:set>
                                      <p:cBhvr>
                                        <p:cTn id="10" dur="1" fill="hold">
                                          <p:stCondLst>
                                            <p:cond delay="499"/>
                                          </p:stCondLst>
                                        </p:cTn>
                                        <p:tgtEl>
                                          <p:spTgt spid="28777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287747">
                                            <p:txEl>
                                              <p:pRg st="0" end="0"/>
                                            </p:txEl>
                                          </p:spTgt>
                                        </p:tgtEl>
                                        <p:attrNameLst>
                                          <p:attrName>style.visibility</p:attrName>
                                        </p:attrNameLst>
                                      </p:cBhvr>
                                      <p:to>
                                        <p:strVal val="visible"/>
                                      </p:to>
                                    </p:set>
                                    <p:animEffect transition="in" filter="wipe(down)">
                                      <p:cBhvr>
                                        <p:cTn id="15" dur="500"/>
                                        <p:tgtEl>
                                          <p:spTgt spid="28774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7747" grpId="0" build="p"/>
      <p:bldP spid="287748" grpId="0" animBg="1"/>
    </p:bldLst>
  </p:timing>
</p:sld>
</file>

<file path=ppt/slides/slide93.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Recap topics</a:t>
            </a:r>
          </a:p>
        </p:txBody>
      </p:sp>
      <p:sp>
        <p:nvSpPr>
          <p:cNvPr id="5" name="Content Placeholder 4"/>
          <p:cNvSpPr>
            <a:spLocks noGrp="1"/>
          </p:cNvSpPr>
          <p:nvPr>
            <p:ph idx="1"/>
          </p:nvPr>
        </p:nvSpPr>
        <p:spPr/>
        <p:txBody>
          <a:bodyPr/>
          <a:lstStyle/>
          <a:p>
            <a:r>
              <a:rPr lang="en-US" sz="2800"/>
              <a:t>What is learning?</a:t>
            </a:r>
          </a:p>
          <a:p>
            <a:r>
              <a:rPr lang="en-US" sz="2800"/>
              <a:t>What is a DNN, and in particular a CNN?</a:t>
            </a:r>
          </a:p>
          <a:p>
            <a:r>
              <a:rPr lang="en-US" sz="2800"/>
              <a:t>DNN Learning principles</a:t>
            </a:r>
          </a:p>
          <a:p>
            <a:r>
              <a:rPr lang="en-US" sz="2800"/>
              <a:t>Optimization 1: Pruning</a:t>
            </a:r>
          </a:p>
          <a:p>
            <a:r>
              <a:rPr lang="en-US" sz="2800"/>
              <a:t>Optimization 2: Quantization</a:t>
            </a:r>
          </a:p>
          <a:p>
            <a:r>
              <a:rPr lang="en-US" sz="2800"/>
              <a:t>Optimization 3: Exploiting Data Reuse by Loop Transformations / Halide</a:t>
            </a:r>
          </a:p>
          <a:p>
            <a:r>
              <a:rPr lang="en-US" sz="2800" b="1">
                <a:solidFill>
                  <a:schemeClr val="accent2"/>
                </a:solidFill>
              </a:rPr>
              <a:t>Optimization 4: Network Restructuring</a:t>
            </a:r>
          </a:p>
          <a:p>
            <a:r>
              <a:rPr lang="en-US" sz="2800"/>
              <a:t>DNN Hardware support</a:t>
            </a:r>
          </a:p>
          <a:p>
            <a:r>
              <a:rPr lang="en-US" sz="2800"/>
              <a:t>NAS and DSE</a:t>
            </a:r>
          </a:p>
          <a:p>
            <a:r>
              <a:rPr lang="en-US" sz="2800"/>
              <a:t>Beyond DNNs: Neuromorphic and Bayesian networks</a:t>
            </a:r>
          </a:p>
          <a:p>
            <a:endParaRPr lang="en-US" sz="2800"/>
          </a:p>
        </p:txBody>
      </p:sp>
      <p:sp>
        <p:nvSpPr>
          <p:cNvPr id="3" name="Date Placeholder 2"/>
          <p:cNvSpPr>
            <a:spLocks noGrp="1"/>
          </p:cNvSpPr>
          <p:nvPr>
            <p:ph type="dt" sz="half" idx="10"/>
          </p:nvPr>
        </p:nvSpPr>
        <p:spPr/>
        <p:txBody>
          <a:bodyPr/>
          <a:lstStyle/>
          <a:p>
            <a:pPr>
              <a:defRPr/>
            </a:pPr>
            <a:r>
              <a:rPr lang="en-US"/>
              <a:t>IA 5LIL0</a:t>
            </a:r>
          </a:p>
        </p:txBody>
      </p:sp>
      <p:sp>
        <p:nvSpPr>
          <p:cNvPr id="4" name="Slide Number Placeholder 3"/>
          <p:cNvSpPr>
            <a:spLocks noGrp="1"/>
          </p:cNvSpPr>
          <p:nvPr>
            <p:ph type="sldNum" sz="quarter" idx="12"/>
          </p:nvPr>
        </p:nvSpPr>
        <p:spPr/>
        <p:txBody>
          <a:bodyPr/>
          <a:lstStyle/>
          <a:p>
            <a:pPr>
              <a:defRPr/>
            </a:pPr>
            <a:fld id="{0E889BEB-D9AF-400D-98BF-3532899A83FF}" type="slidenum">
              <a:rPr lang="en-US" smtClean="0"/>
              <a:pPr>
                <a:defRPr/>
              </a:pPr>
              <a:t>93</a:t>
            </a:fld>
            <a:endParaRPr lang="en-US"/>
          </a:p>
        </p:txBody>
      </p:sp>
      <p:pic>
        <p:nvPicPr>
          <p:cNvPr id="7" name="Picture 6"/>
          <p:cNvPicPr>
            <a:picLocks noChangeAspect="1"/>
          </p:cNvPicPr>
          <p:nvPr/>
        </p:nvPicPr>
        <p:blipFill>
          <a:blip r:embed="rId2"/>
          <a:stretch>
            <a:fillRect/>
          </a:stretch>
        </p:blipFill>
        <p:spPr>
          <a:xfrm>
            <a:off x="9515475" y="0"/>
            <a:ext cx="2676525" cy="2676525"/>
          </a:xfrm>
          <a:prstGeom prst="rect">
            <a:avLst/>
          </a:prstGeom>
        </p:spPr>
      </p:pic>
    </p:spTree>
    <p:extLst>
      <p:ext uri="{BB962C8B-B14F-4D97-AF65-F5344CB8AC3E}">
        <p14:creationId xmlns:p14="http://schemas.microsoft.com/office/powerpoint/2010/main" val="3020091212"/>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Reducing filter sizes: filter decomposition</a:t>
            </a:r>
          </a:p>
        </p:txBody>
      </p:sp>
      <p:sp>
        <p:nvSpPr>
          <p:cNvPr id="4" name="Date Placeholder 3"/>
          <p:cNvSpPr>
            <a:spLocks noGrp="1"/>
          </p:cNvSpPr>
          <p:nvPr>
            <p:ph type="dt" sz="half" idx="10"/>
          </p:nvPr>
        </p:nvSpPr>
        <p:spPr/>
        <p:txBody>
          <a:bodyPr/>
          <a:lstStyle/>
          <a:p>
            <a:pPr>
              <a:defRPr/>
            </a:pPr>
            <a:r>
              <a:rPr lang="en-US"/>
              <a:t>IA 5LIL0</a:t>
            </a:r>
          </a:p>
        </p:txBody>
      </p:sp>
      <p:sp>
        <p:nvSpPr>
          <p:cNvPr id="5" name="Slide Number Placeholder 4"/>
          <p:cNvSpPr>
            <a:spLocks noGrp="1"/>
          </p:cNvSpPr>
          <p:nvPr>
            <p:ph type="sldNum" sz="quarter" idx="12"/>
          </p:nvPr>
        </p:nvSpPr>
        <p:spPr/>
        <p:txBody>
          <a:bodyPr/>
          <a:lstStyle/>
          <a:p>
            <a:pPr>
              <a:defRPr/>
            </a:pPr>
            <a:fld id="{57380175-9699-4BBE-9FAB-57FE2DBF8243}" type="slidenum">
              <a:rPr lang="en-US" smtClean="0"/>
              <a:pPr>
                <a:defRPr/>
              </a:pPr>
              <a:t>94</a:t>
            </a:fld>
            <a:endParaRPr lang="en-US"/>
          </a:p>
        </p:txBody>
      </p:sp>
      <p:pic>
        <p:nvPicPr>
          <p:cNvPr id="6" name="Picture 5"/>
          <p:cNvPicPr>
            <a:picLocks noChangeAspect="1"/>
          </p:cNvPicPr>
          <p:nvPr/>
        </p:nvPicPr>
        <p:blipFill>
          <a:blip r:embed="rId2"/>
          <a:stretch>
            <a:fillRect/>
          </a:stretch>
        </p:blipFill>
        <p:spPr>
          <a:xfrm>
            <a:off x="685800" y="1056868"/>
            <a:ext cx="9601200" cy="5717539"/>
          </a:xfrm>
          <a:prstGeom prst="rect">
            <a:avLst/>
          </a:prstGeom>
        </p:spPr>
      </p:pic>
    </p:spTree>
    <p:extLst>
      <p:ext uri="{BB962C8B-B14F-4D97-AF65-F5344CB8AC3E}">
        <p14:creationId xmlns:p14="http://schemas.microsoft.com/office/powerpoint/2010/main" val="1687292900"/>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Reducing filter sizes: decouple correlations </a:t>
            </a:r>
          </a:p>
        </p:txBody>
      </p:sp>
      <p:sp>
        <p:nvSpPr>
          <p:cNvPr id="3" name="Date Placeholder 2"/>
          <p:cNvSpPr>
            <a:spLocks noGrp="1"/>
          </p:cNvSpPr>
          <p:nvPr>
            <p:ph type="dt" sz="half" idx="10"/>
          </p:nvPr>
        </p:nvSpPr>
        <p:spPr/>
        <p:txBody>
          <a:bodyPr/>
          <a:lstStyle/>
          <a:p>
            <a:pPr>
              <a:defRPr/>
            </a:pPr>
            <a:r>
              <a:rPr lang="en-US"/>
              <a:t>IA 5LIL0</a:t>
            </a:r>
          </a:p>
        </p:txBody>
      </p:sp>
      <p:sp>
        <p:nvSpPr>
          <p:cNvPr id="4" name="Slide Number Placeholder 3"/>
          <p:cNvSpPr>
            <a:spLocks noGrp="1"/>
          </p:cNvSpPr>
          <p:nvPr>
            <p:ph type="sldNum" sz="quarter" idx="12"/>
          </p:nvPr>
        </p:nvSpPr>
        <p:spPr/>
        <p:txBody>
          <a:bodyPr/>
          <a:lstStyle/>
          <a:p>
            <a:pPr>
              <a:defRPr/>
            </a:pPr>
            <a:fld id="{0E889BEB-D9AF-400D-98BF-3532899A83FF}" type="slidenum">
              <a:rPr lang="en-US" smtClean="0"/>
              <a:pPr>
                <a:defRPr/>
              </a:pPr>
              <a:t>95</a:t>
            </a:fld>
            <a:endParaRPr lang="en-US"/>
          </a:p>
        </p:txBody>
      </p:sp>
      <p:pic>
        <p:nvPicPr>
          <p:cNvPr id="5" name="Picture 4"/>
          <p:cNvPicPr>
            <a:picLocks noChangeAspect="1"/>
          </p:cNvPicPr>
          <p:nvPr/>
        </p:nvPicPr>
        <p:blipFill>
          <a:blip r:embed="rId2"/>
          <a:stretch>
            <a:fillRect/>
          </a:stretch>
        </p:blipFill>
        <p:spPr>
          <a:xfrm>
            <a:off x="1276233" y="2438400"/>
            <a:ext cx="8772525" cy="3092529"/>
          </a:xfrm>
          <a:prstGeom prst="rect">
            <a:avLst/>
          </a:prstGeom>
        </p:spPr>
      </p:pic>
      <p:sp>
        <p:nvSpPr>
          <p:cNvPr id="6" name="TextBox 5"/>
          <p:cNvSpPr txBox="1"/>
          <p:nvPr/>
        </p:nvSpPr>
        <p:spPr>
          <a:xfrm>
            <a:off x="9601200" y="4191000"/>
            <a:ext cx="447558" cy="646331"/>
          </a:xfrm>
          <a:prstGeom prst="rect">
            <a:avLst/>
          </a:prstGeom>
          <a:noFill/>
        </p:spPr>
        <p:txBody>
          <a:bodyPr wrap="none" rtlCol="0">
            <a:spAutoFit/>
          </a:bodyPr>
          <a:lstStyle/>
          <a:p>
            <a:r>
              <a:rPr lang="en-US" sz="3600" b="1"/>
              <a:t>+</a:t>
            </a:r>
          </a:p>
        </p:txBody>
      </p:sp>
      <p:sp>
        <p:nvSpPr>
          <p:cNvPr id="7" name="TextBox 6"/>
          <p:cNvSpPr txBox="1"/>
          <p:nvPr/>
        </p:nvSpPr>
        <p:spPr>
          <a:xfrm>
            <a:off x="381000" y="1371601"/>
            <a:ext cx="11353800" cy="954107"/>
          </a:xfrm>
          <a:prstGeom prst="rect">
            <a:avLst/>
          </a:prstGeom>
          <a:noFill/>
        </p:spPr>
        <p:txBody>
          <a:bodyPr wrap="square" rtlCol="0">
            <a:spAutoFit/>
          </a:bodyPr>
          <a:lstStyle/>
          <a:p>
            <a:r>
              <a:rPr lang="en-US" sz="2800"/>
              <a:t>Decouple the </a:t>
            </a:r>
            <a:r>
              <a:rPr lang="en-US" sz="2800" b="1"/>
              <a:t>cross-channels correlations </a:t>
            </a:r>
            <a:r>
              <a:rPr lang="en-US" sz="2800"/>
              <a:t>and </a:t>
            </a:r>
            <a:r>
              <a:rPr lang="en-US" sz="2800" b="1"/>
              <a:t>spatial correlations </a:t>
            </a:r>
            <a:r>
              <a:rPr lang="en-US" sz="2800"/>
              <a:t>in the feature maps of the DNN: </a:t>
            </a:r>
            <a:r>
              <a:rPr lang="en-US" sz="2800" b="1">
                <a:solidFill>
                  <a:srgbClr val="FF0000"/>
                </a:solidFill>
              </a:rPr>
              <a:t>depth wise convolution</a:t>
            </a:r>
          </a:p>
        </p:txBody>
      </p:sp>
      <p:sp>
        <p:nvSpPr>
          <p:cNvPr id="8" name="TextBox 7">
            <a:extLst>
              <a:ext uri="{FF2B5EF4-FFF2-40B4-BE49-F238E27FC236}">
                <a16:creationId xmlns:a16="http://schemas.microsoft.com/office/drawing/2014/main" id="{5EC4BE5C-67D7-46A4-9E35-D33EA4224608}"/>
              </a:ext>
            </a:extLst>
          </p:cNvPr>
          <p:cNvSpPr txBox="1"/>
          <p:nvPr/>
        </p:nvSpPr>
        <p:spPr>
          <a:xfrm>
            <a:off x="482600" y="5486399"/>
            <a:ext cx="11353800" cy="1200329"/>
          </a:xfrm>
          <a:prstGeom prst="rect">
            <a:avLst/>
          </a:prstGeom>
          <a:noFill/>
        </p:spPr>
        <p:txBody>
          <a:bodyPr wrap="square" rtlCol="0">
            <a:spAutoFit/>
          </a:bodyPr>
          <a:lstStyle/>
          <a:p>
            <a:r>
              <a:rPr lang="en-US" i="1"/>
              <a:t>Number of operations for M output channels reduces dramatically:</a:t>
            </a:r>
          </a:p>
          <a:p>
            <a:pPr marL="457200" indent="-457200">
              <a:buFont typeface="Arial" panose="020B0604020202020204" pitchFamily="34" charset="0"/>
              <a:buChar char="•"/>
            </a:pPr>
            <a:r>
              <a:rPr lang="en-US" i="1">
                <a:solidFill>
                  <a:schemeClr val="accent2"/>
                </a:solidFill>
              </a:rPr>
              <a:t>Left</a:t>
            </a:r>
            <a:r>
              <a:rPr lang="en-US" i="1"/>
              <a:t>: 	H*W*(R*S*C)*M</a:t>
            </a:r>
            <a:endParaRPr lang="en-US" b="1" i="1">
              <a:solidFill>
                <a:srgbClr val="FF0000"/>
              </a:solidFill>
            </a:endParaRPr>
          </a:p>
          <a:p>
            <a:pPr marL="457200" indent="-457200">
              <a:buFont typeface="Arial" panose="020B0604020202020204" pitchFamily="34" charset="0"/>
              <a:buChar char="•"/>
            </a:pPr>
            <a:r>
              <a:rPr lang="en-US" i="1">
                <a:solidFill>
                  <a:schemeClr val="accent2"/>
                </a:solidFill>
              </a:rPr>
              <a:t>Right: 	</a:t>
            </a:r>
            <a:r>
              <a:rPr lang="en-US" i="1"/>
              <a:t>H*W*(R*S)*C + H*W*C*M  =  H*W*C*(R*S + M)</a:t>
            </a:r>
          </a:p>
        </p:txBody>
      </p:sp>
    </p:spTree>
    <p:extLst>
      <p:ext uri="{BB962C8B-B14F-4D97-AF65-F5344CB8AC3E}">
        <p14:creationId xmlns:p14="http://schemas.microsoft.com/office/powerpoint/2010/main" val="3083470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ADFDED5-463F-475A-92D0-27C10DD9A685}"/>
              </a:ext>
            </a:extLst>
          </p:cNvPr>
          <p:cNvSpPr>
            <a:spLocks noGrp="1"/>
          </p:cNvSpPr>
          <p:nvPr>
            <p:ph type="title"/>
          </p:nvPr>
        </p:nvSpPr>
        <p:spPr/>
        <p:txBody>
          <a:bodyPr/>
          <a:lstStyle/>
          <a:p>
            <a:r>
              <a:rPr lang="en-US"/>
              <a:t>Network scaling</a:t>
            </a:r>
            <a:endParaRPr lang="nl-NL"/>
          </a:p>
        </p:txBody>
      </p:sp>
      <p:sp>
        <p:nvSpPr>
          <p:cNvPr id="6" name="Content Placeholder 5">
            <a:extLst>
              <a:ext uri="{FF2B5EF4-FFF2-40B4-BE49-F238E27FC236}">
                <a16:creationId xmlns:a16="http://schemas.microsoft.com/office/drawing/2014/main" id="{C6F20F80-A2EF-4592-8669-3227B7008707}"/>
              </a:ext>
            </a:extLst>
          </p:cNvPr>
          <p:cNvSpPr>
            <a:spLocks noGrp="1"/>
          </p:cNvSpPr>
          <p:nvPr>
            <p:ph idx="1"/>
          </p:nvPr>
        </p:nvSpPr>
        <p:spPr/>
        <p:txBody>
          <a:bodyPr/>
          <a:lstStyle/>
          <a:p>
            <a:r>
              <a:rPr lang="en-US" dirty="0"/>
              <a:t>Different scaling options</a:t>
            </a:r>
          </a:p>
          <a:p>
            <a:pPr lvl="1"/>
            <a:r>
              <a:rPr lang="en-US" dirty="0"/>
              <a:t>Width scaling: 	more channels, i.e. more filters</a:t>
            </a:r>
          </a:p>
          <a:p>
            <a:pPr lvl="1"/>
            <a:r>
              <a:rPr lang="en-US" dirty="0"/>
              <a:t>Depth scaling: 	more layers</a:t>
            </a:r>
          </a:p>
          <a:p>
            <a:pPr lvl="1"/>
            <a:r>
              <a:rPr lang="en-US" dirty="0"/>
              <a:t>Resolution scaling: 	increase image size</a:t>
            </a:r>
          </a:p>
          <a:p>
            <a:pPr lvl="1"/>
            <a:endParaRPr lang="en-US" dirty="0"/>
          </a:p>
          <a:p>
            <a:r>
              <a:rPr lang="en-US" dirty="0"/>
              <a:t>Some methods do this in systematic ways</a:t>
            </a:r>
          </a:p>
          <a:p>
            <a:pPr lvl="1"/>
            <a:r>
              <a:rPr lang="en-US" b="1" dirty="0" err="1"/>
              <a:t>EfficientNet</a:t>
            </a:r>
            <a:r>
              <a:rPr lang="en-US" dirty="0"/>
              <a:t>: Rethinking model scaling for CNNs</a:t>
            </a:r>
          </a:p>
          <a:p>
            <a:pPr lvl="1"/>
            <a:r>
              <a:rPr lang="en-US" dirty="0"/>
              <a:t>Searching for </a:t>
            </a:r>
            <a:r>
              <a:rPr lang="en-US" b="1" dirty="0"/>
              <a:t>MobileNetV3</a:t>
            </a:r>
          </a:p>
          <a:p>
            <a:pPr lvl="1"/>
            <a:r>
              <a:rPr lang="en-US" dirty="0"/>
              <a:t>Many </a:t>
            </a:r>
            <a:r>
              <a:rPr lang="en-US" b="1" dirty="0"/>
              <a:t>NAS</a:t>
            </a:r>
            <a:r>
              <a:rPr lang="en-US" dirty="0"/>
              <a:t>, Network Architecture Search, methods</a:t>
            </a:r>
            <a:endParaRPr lang="nl-NL" dirty="0"/>
          </a:p>
        </p:txBody>
      </p:sp>
      <p:sp>
        <p:nvSpPr>
          <p:cNvPr id="3" name="Date Placeholder 2">
            <a:extLst>
              <a:ext uri="{FF2B5EF4-FFF2-40B4-BE49-F238E27FC236}">
                <a16:creationId xmlns:a16="http://schemas.microsoft.com/office/drawing/2014/main" id="{0C29245E-7CF8-4BC3-ABD7-79D2800FF9B6}"/>
              </a:ext>
            </a:extLst>
          </p:cNvPr>
          <p:cNvSpPr>
            <a:spLocks noGrp="1"/>
          </p:cNvSpPr>
          <p:nvPr>
            <p:ph type="dt" sz="half" idx="10"/>
          </p:nvPr>
        </p:nvSpPr>
        <p:spPr/>
        <p:txBody>
          <a:bodyPr/>
          <a:lstStyle/>
          <a:p>
            <a:pPr>
              <a:defRPr/>
            </a:pPr>
            <a:r>
              <a:rPr lang="en-US"/>
              <a:t>IA 5LIL0</a:t>
            </a:r>
          </a:p>
        </p:txBody>
      </p:sp>
      <p:sp>
        <p:nvSpPr>
          <p:cNvPr id="4" name="Slide Number Placeholder 3">
            <a:extLst>
              <a:ext uri="{FF2B5EF4-FFF2-40B4-BE49-F238E27FC236}">
                <a16:creationId xmlns:a16="http://schemas.microsoft.com/office/drawing/2014/main" id="{36B1CB64-5FFA-4526-9564-6F20F2B8854A}"/>
              </a:ext>
            </a:extLst>
          </p:cNvPr>
          <p:cNvSpPr>
            <a:spLocks noGrp="1"/>
          </p:cNvSpPr>
          <p:nvPr>
            <p:ph type="sldNum" sz="quarter" idx="12"/>
          </p:nvPr>
        </p:nvSpPr>
        <p:spPr/>
        <p:txBody>
          <a:bodyPr/>
          <a:lstStyle/>
          <a:p>
            <a:pPr>
              <a:defRPr/>
            </a:pPr>
            <a:fld id="{0E889BEB-D9AF-400D-98BF-3532899A83FF}" type="slidenum">
              <a:rPr lang="en-US" smtClean="0"/>
              <a:pPr>
                <a:defRPr/>
              </a:pPr>
              <a:t>96</a:t>
            </a:fld>
            <a:endParaRPr lang="en-US"/>
          </a:p>
        </p:txBody>
      </p:sp>
    </p:spTree>
    <p:extLst>
      <p:ext uri="{BB962C8B-B14F-4D97-AF65-F5344CB8AC3E}">
        <p14:creationId xmlns:p14="http://schemas.microsoft.com/office/powerpoint/2010/main" val="879600068"/>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ED8E32A-53A5-4040-AA8C-2870C8202ED0}"/>
              </a:ext>
            </a:extLst>
          </p:cNvPr>
          <p:cNvSpPr>
            <a:spLocks noGrp="1"/>
          </p:cNvSpPr>
          <p:nvPr>
            <p:ph type="title"/>
          </p:nvPr>
        </p:nvSpPr>
        <p:spPr>
          <a:xfrm>
            <a:off x="228600" y="228600"/>
            <a:ext cx="11963400" cy="685800"/>
          </a:xfrm>
        </p:spPr>
        <p:txBody>
          <a:bodyPr/>
          <a:lstStyle/>
          <a:p>
            <a:r>
              <a:rPr lang="en-US"/>
              <a:t>Different scaling methods, combined in EfficientNet</a:t>
            </a:r>
            <a:endParaRPr lang="nl-NL"/>
          </a:p>
        </p:txBody>
      </p:sp>
      <p:sp>
        <p:nvSpPr>
          <p:cNvPr id="4" name="Date Placeholder 3">
            <a:extLst>
              <a:ext uri="{FF2B5EF4-FFF2-40B4-BE49-F238E27FC236}">
                <a16:creationId xmlns:a16="http://schemas.microsoft.com/office/drawing/2014/main" id="{C959F7EB-10A8-4F6E-B6D4-C23EC7861EC6}"/>
              </a:ext>
            </a:extLst>
          </p:cNvPr>
          <p:cNvSpPr>
            <a:spLocks noGrp="1"/>
          </p:cNvSpPr>
          <p:nvPr>
            <p:ph type="dt" sz="half" idx="10"/>
          </p:nvPr>
        </p:nvSpPr>
        <p:spPr/>
        <p:txBody>
          <a:bodyPr/>
          <a:lstStyle/>
          <a:p>
            <a:pPr>
              <a:defRPr/>
            </a:pPr>
            <a:r>
              <a:rPr lang="en-US"/>
              <a:t>IA 5LIL0</a:t>
            </a:r>
          </a:p>
        </p:txBody>
      </p:sp>
      <p:sp>
        <p:nvSpPr>
          <p:cNvPr id="5" name="Slide Number Placeholder 4">
            <a:extLst>
              <a:ext uri="{FF2B5EF4-FFF2-40B4-BE49-F238E27FC236}">
                <a16:creationId xmlns:a16="http://schemas.microsoft.com/office/drawing/2014/main" id="{9D9668E9-ADBA-4D4C-BFB0-B28B67BBEBBF}"/>
              </a:ext>
            </a:extLst>
          </p:cNvPr>
          <p:cNvSpPr>
            <a:spLocks noGrp="1"/>
          </p:cNvSpPr>
          <p:nvPr>
            <p:ph type="sldNum" sz="quarter" idx="12"/>
          </p:nvPr>
        </p:nvSpPr>
        <p:spPr/>
        <p:txBody>
          <a:bodyPr/>
          <a:lstStyle/>
          <a:p>
            <a:pPr>
              <a:defRPr/>
            </a:pPr>
            <a:fld id="{57380175-9699-4BBE-9FAB-57FE2DBF8243}" type="slidenum">
              <a:rPr lang="en-US" smtClean="0"/>
              <a:pPr>
                <a:defRPr/>
              </a:pPr>
              <a:t>97</a:t>
            </a:fld>
            <a:endParaRPr lang="en-US"/>
          </a:p>
        </p:txBody>
      </p:sp>
      <p:pic>
        <p:nvPicPr>
          <p:cNvPr id="8" name="Picture 7">
            <a:extLst>
              <a:ext uri="{FF2B5EF4-FFF2-40B4-BE49-F238E27FC236}">
                <a16:creationId xmlns:a16="http://schemas.microsoft.com/office/drawing/2014/main" id="{0D940D2D-D29A-4018-874D-1ED1CA5E0968}"/>
              </a:ext>
            </a:extLst>
          </p:cNvPr>
          <p:cNvPicPr>
            <a:picLocks noChangeAspect="1"/>
          </p:cNvPicPr>
          <p:nvPr/>
        </p:nvPicPr>
        <p:blipFill>
          <a:blip r:embed="rId2"/>
          <a:stretch>
            <a:fillRect/>
          </a:stretch>
        </p:blipFill>
        <p:spPr>
          <a:xfrm>
            <a:off x="152400" y="1279590"/>
            <a:ext cx="11887200" cy="4881177"/>
          </a:xfrm>
          <a:prstGeom prst="rect">
            <a:avLst/>
          </a:prstGeom>
        </p:spPr>
      </p:pic>
    </p:spTree>
    <p:extLst>
      <p:ext uri="{BB962C8B-B14F-4D97-AF65-F5344CB8AC3E}">
        <p14:creationId xmlns:p14="http://schemas.microsoft.com/office/powerpoint/2010/main" val="66717418"/>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Recap topics</a:t>
            </a:r>
          </a:p>
        </p:txBody>
      </p:sp>
      <p:sp>
        <p:nvSpPr>
          <p:cNvPr id="5" name="Content Placeholder 4"/>
          <p:cNvSpPr>
            <a:spLocks noGrp="1"/>
          </p:cNvSpPr>
          <p:nvPr>
            <p:ph idx="1"/>
          </p:nvPr>
        </p:nvSpPr>
        <p:spPr/>
        <p:txBody>
          <a:bodyPr/>
          <a:lstStyle/>
          <a:p>
            <a:r>
              <a:rPr lang="en-US" sz="2800"/>
              <a:t>What is learning?</a:t>
            </a:r>
          </a:p>
          <a:p>
            <a:r>
              <a:rPr lang="en-US" sz="2800"/>
              <a:t>What is a DNN, and in particular a CNN?</a:t>
            </a:r>
          </a:p>
          <a:p>
            <a:r>
              <a:rPr lang="en-US" sz="2800"/>
              <a:t>DNN Learning principles</a:t>
            </a:r>
          </a:p>
          <a:p>
            <a:r>
              <a:rPr lang="en-US" sz="2800"/>
              <a:t>Optimization 1</a:t>
            </a:r>
          </a:p>
          <a:p>
            <a:r>
              <a:rPr lang="en-US" sz="2800"/>
              <a:t>Optimization 2</a:t>
            </a:r>
          </a:p>
          <a:p>
            <a:r>
              <a:rPr lang="en-US" sz="2800"/>
              <a:t>Optimization 3</a:t>
            </a:r>
          </a:p>
          <a:p>
            <a:r>
              <a:rPr lang="en-US" sz="2800"/>
              <a:t>Optimization 4: Network Restructuring</a:t>
            </a:r>
          </a:p>
          <a:p>
            <a:r>
              <a:rPr lang="en-US" sz="2800" b="1">
                <a:solidFill>
                  <a:schemeClr val="accent2"/>
                </a:solidFill>
              </a:rPr>
              <a:t>DNN Hardware support</a:t>
            </a:r>
          </a:p>
          <a:p>
            <a:r>
              <a:rPr lang="en-US" sz="2800"/>
              <a:t>NAS and DSE</a:t>
            </a:r>
          </a:p>
          <a:p>
            <a:r>
              <a:rPr lang="en-US" sz="2800"/>
              <a:t>Beyond DNNs: Neuromorphic and Bayesian networks</a:t>
            </a:r>
          </a:p>
          <a:p>
            <a:endParaRPr lang="en-US" sz="2800"/>
          </a:p>
        </p:txBody>
      </p:sp>
      <p:sp>
        <p:nvSpPr>
          <p:cNvPr id="3" name="Date Placeholder 2"/>
          <p:cNvSpPr>
            <a:spLocks noGrp="1"/>
          </p:cNvSpPr>
          <p:nvPr>
            <p:ph type="dt" sz="half" idx="10"/>
          </p:nvPr>
        </p:nvSpPr>
        <p:spPr/>
        <p:txBody>
          <a:bodyPr/>
          <a:lstStyle/>
          <a:p>
            <a:pPr>
              <a:defRPr/>
            </a:pPr>
            <a:r>
              <a:rPr lang="en-US"/>
              <a:t>IA 5LIL0</a:t>
            </a:r>
          </a:p>
        </p:txBody>
      </p:sp>
      <p:sp>
        <p:nvSpPr>
          <p:cNvPr id="4" name="Slide Number Placeholder 3"/>
          <p:cNvSpPr>
            <a:spLocks noGrp="1"/>
          </p:cNvSpPr>
          <p:nvPr>
            <p:ph type="sldNum" sz="quarter" idx="12"/>
          </p:nvPr>
        </p:nvSpPr>
        <p:spPr/>
        <p:txBody>
          <a:bodyPr/>
          <a:lstStyle/>
          <a:p>
            <a:pPr>
              <a:defRPr/>
            </a:pPr>
            <a:fld id="{0E889BEB-D9AF-400D-98BF-3532899A83FF}" type="slidenum">
              <a:rPr lang="en-US" smtClean="0"/>
              <a:pPr>
                <a:defRPr/>
              </a:pPr>
              <a:t>98</a:t>
            </a:fld>
            <a:endParaRPr lang="en-US"/>
          </a:p>
        </p:txBody>
      </p:sp>
      <p:pic>
        <p:nvPicPr>
          <p:cNvPr id="7" name="Picture 6"/>
          <p:cNvPicPr>
            <a:picLocks noChangeAspect="1"/>
          </p:cNvPicPr>
          <p:nvPr/>
        </p:nvPicPr>
        <p:blipFill>
          <a:blip r:embed="rId2"/>
          <a:stretch>
            <a:fillRect/>
          </a:stretch>
        </p:blipFill>
        <p:spPr>
          <a:xfrm>
            <a:off x="9515475" y="0"/>
            <a:ext cx="2676525" cy="2676525"/>
          </a:xfrm>
          <a:prstGeom prst="rect">
            <a:avLst/>
          </a:prstGeom>
        </p:spPr>
      </p:pic>
    </p:spTree>
    <p:extLst>
      <p:ext uri="{BB962C8B-B14F-4D97-AF65-F5344CB8AC3E}">
        <p14:creationId xmlns:p14="http://schemas.microsoft.com/office/powerpoint/2010/main" val="1195268520"/>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General processors</a:t>
            </a:r>
          </a:p>
        </p:txBody>
      </p:sp>
      <p:sp>
        <p:nvSpPr>
          <p:cNvPr id="3" name="Content Placeholder 2"/>
          <p:cNvSpPr>
            <a:spLocks noGrp="1"/>
          </p:cNvSpPr>
          <p:nvPr>
            <p:ph idx="1"/>
          </p:nvPr>
        </p:nvSpPr>
        <p:spPr/>
        <p:txBody>
          <a:bodyPr/>
          <a:lstStyle/>
          <a:p>
            <a:r>
              <a:rPr lang="en-US"/>
              <a:t>Most processors have: </a:t>
            </a:r>
            <a:r>
              <a:rPr lang="en-US" b="1">
                <a:solidFill>
                  <a:schemeClr val="accent2"/>
                </a:solidFill>
              </a:rPr>
              <a:t>SIMD / Vector units</a:t>
            </a:r>
          </a:p>
          <a:p>
            <a:r>
              <a:rPr lang="en-US"/>
              <a:t>Special units: e.g. </a:t>
            </a:r>
            <a:r>
              <a:rPr lang="en-US" b="1">
                <a:solidFill>
                  <a:schemeClr val="accent2"/>
                </a:solidFill>
              </a:rPr>
              <a:t>Tensor Cores </a:t>
            </a:r>
            <a:r>
              <a:rPr lang="en-US"/>
              <a:t>in GPU</a:t>
            </a:r>
          </a:p>
          <a:p>
            <a:pPr lvl="1"/>
            <a:r>
              <a:rPr lang="en-US"/>
              <a:t>act on 4x4 matrices</a:t>
            </a:r>
          </a:p>
          <a:p>
            <a:pPr lvl="1"/>
            <a:r>
              <a:rPr lang="en-US"/>
              <a:t>16 bit floating point precision</a:t>
            </a:r>
          </a:p>
        </p:txBody>
      </p:sp>
      <p:sp>
        <p:nvSpPr>
          <p:cNvPr id="4" name="Date Placeholder 3"/>
          <p:cNvSpPr>
            <a:spLocks noGrp="1"/>
          </p:cNvSpPr>
          <p:nvPr>
            <p:ph type="dt" sz="half" idx="10"/>
          </p:nvPr>
        </p:nvSpPr>
        <p:spPr/>
        <p:txBody>
          <a:bodyPr/>
          <a:lstStyle/>
          <a:p>
            <a:pPr>
              <a:defRPr/>
            </a:pPr>
            <a:r>
              <a:rPr lang="en-US"/>
              <a:t>IA 5LIL0</a:t>
            </a:r>
          </a:p>
        </p:txBody>
      </p:sp>
      <p:sp>
        <p:nvSpPr>
          <p:cNvPr id="5" name="Slide Number Placeholder 4"/>
          <p:cNvSpPr>
            <a:spLocks noGrp="1"/>
          </p:cNvSpPr>
          <p:nvPr>
            <p:ph type="sldNum" sz="quarter" idx="12"/>
          </p:nvPr>
        </p:nvSpPr>
        <p:spPr/>
        <p:txBody>
          <a:bodyPr/>
          <a:lstStyle/>
          <a:p>
            <a:pPr>
              <a:defRPr/>
            </a:pPr>
            <a:fld id="{57380175-9699-4BBE-9FAB-57FE2DBF8243}" type="slidenum">
              <a:rPr lang="en-US" smtClean="0"/>
              <a:pPr>
                <a:defRPr/>
              </a:pPr>
              <a:t>99</a:t>
            </a:fld>
            <a:endParaRPr lang="en-US"/>
          </a:p>
        </p:txBody>
      </p:sp>
      <p:pic>
        <p:nvPicPr>
          <p:cNvPr id="8" name="Picture 7"/>
          <p:cNvPicPr>
            <a:picLocks noChangeAspect="1"/>
          </p:cNvPicPr>
          <p:nvPr/>
        </p:nvPicPr>
        <p:blipFill>
          <a:blip r:embed="rId2"/>
          <a:stretch>
            <a:fillRect/>
          </a:stretch>
        </p:blipFill>
        <p:spPr>
          <a:xfrm>
            <a:off x="457200" y="3559359"/>
            <a:ext cx="11039475" cy="2917641"/>
          </a:xfrm>
          <a:prstGeom prst="rect">
            <a:avLst/>
          </a:prstGeom>
        </p:spPr>
      </p:pic>
    </p:spTree>
    <p:extLst>
      <p:ext uri="{BB962C8B-B14F-4D97-AF65-F5344CB8AC3E}">
        <p14:creationId xmlns:p14="http://schemas.microsoft.com/office/powerpoint/2010/main" val="317672824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EXPOINT" val="latex"/>
  <p:tag name="SOURCE" val="\documentclass{book}&#10;\pagestyle{empty}&#10;\input{C:/Users/markussv/depots/CMBBOOK/latex/prml-utils}&#10;\begin{document}&#10;\[&#10;    y(x, \bfw) = w_0 + w_1 x + w_2 x^2 + \ldots + w_M x^M =&#10;    \sum_{j=0}^M w_j x^j&#10;\]&#10;\end{document}&#10;"/>
  <p:tag name="FILENAME" val="TP_tmp"/>
  <p:tag name="FORMAT" val="png256"/>
  <p:tag name="RES" val="600"/>
  <p:tag name="BLEND" val="0"/>
  <p:tag name="TRANSPARENT" val="0"/>
  <p:tag name="TBUG" val="0"/>
  <p:tag name="ALLOWFS" val="0"/>
  <p:tag name="ORIGWIDTH" val="236"/>
  <p:tag name="PICTUREFILESIZE" val="7254"/>
</p:tagLst>
</file>

<file path=ppt/tags/tag2.xml><?xml version="1.0" encoding="utf-8"?>
<p:tagLst xmlns:a="http://schemas.openxmlformats.org/drawingml/2006/main" xmlns:r="http://schemas.openxmlformats.org/officeDocument/2006/relationships" xmlns:p="http://schemas.openxmlformats.org/presentationml/2006/main">
  <p:tag name="TEXPOINT" val="latex"/>
  <p:tag name="SOURCE" val="\documentclass{book}&#10;\pagestyle{empty}&#10;\input{C:/Users/markussv/depots/CMBBOOK/latex/prml-utils}&#10;\begin{document}&#10;\[&#10;E_{\rm RMS} = \sqrt{2E(\bfw^\star)/N}&#10;\]&#10;\end{document}&#10;"/>
  <p:tag name="FILENAME" val="TP_tmp"/>
  <p:tag name="FORMAT" val="png256"/>
  <p:tag name="RES" val="600"/>
  <p:tag name="BLEND" val="0"/>
  <p:tag name="TRANSPARENT" val="1"/>
  <p:tag name="TBUG" val="0"/>
  <p:tag name="ALLOWFS" val="0"/>
  <p:tag name="ORIGWIDTH" val="96"/>
  <p:tag name="PICTUREFILESIZE" val="3570"/>
</p:tagLst>
</file>

<file path=ppt/tags/tag3.xml><?xml version="1.0" encoding="utf-8"?>
<p:tagLst xmlns:a="http://schemas.openxmlformats.org/drawingml/2006/main" xmlns:r="http://schemas.openxmlformats.org/officeDocument/2006/relationships" xmlns:p="http://schemas.openxmlformats.org/presentationml/2006/main">
  <p:tag name="TEXPOINT" val="latex"/>
  <p:tag name="SOURCE" val="\documentclass{book}&#10;\pagestyle{empty}&#10;\input{C:/Users/markussv/depots/CMBBOOK/latex/prml-utils}&#10;\begin{document}&#10;\begin{tabular}{l|rrrr}&#10;&amp; $M = 0$ &amp; $M = 1$ &amp; $M = 3$ &amp; $M = 9$ \\ \hline &#10;$w_{ 0}^{\star}$ &amp;        0.19  &amp;       0.82  &amp;       0.31  &amp;       0.35 \\&#10;$w_{ 1}^{\star}$ &amp;    &amp;      -1.27  &amp;       7.99  &amp;     232.37 \\&#10;$w_{ 2}^{\star}$ &amp;    &amp;   &amp;     -25.43  &amp;   -5321.83 \\&#10;$w_{ 3}^{\star}$ &amp;    &amp;   &amp;      17.37  &amp;   48568.31 \\&#10;$w_{ 4}^{\star}$ &amp;    &amp;   &amp;   &amp; -231639.30 \\&#10;$w_{ 5}^{\star}$ &amp;    &amp;   &amp;   &amp;  640042.26 \\&#10;$w_{ 6}^{\star}$ &amp;    &amp;   &amp;   &amp; -1061800.52 \\&#10;$w_{ 7}^{\star}$ &amp;    &amp;   &amp;   &amp; 1042400.18 \\&#10;$w_{ 8}^{\star}$ &amp;    &amp;   &amp;   &amp; -557682.99 \\&#10;$w_{ 9}^{\star}$ &amp;    &amp;   &amp;   &amp;  125201.43 \\&#10;\end{tabular}&#10;\end{document}&#10;"/>
  <p:tag name="FILENAME" val="TP_tmp"/>
  <p:tag name="FORMAT" val="png256"/>
  <p:tag name="RES" val="600"/>
  <p:tag name="BLEND" val="0"/>
  <p:tag name="TRANSPARENT" val="1"/>
  <p:tag name="TBUG" val="0"/>
  <p:tag name="ALLOWFS" val="0"/>
  <p:tag name="ORIGWIDTH" val="211"/>
  <p:tag name="PICTUREFILESIZE" val="27517"/>
</p:tagLst>
</file>

<file path=ppt/tags/tag4.xml><?xml version="1.0" encoding="utf-8"?>
<p:tagLst xmlns:a="http://schemas.openxmlformats.org/drawingml/2006/main" xmlns:r="http://schemas.openxmlformats.org/officeDocument/2006/relationships" xmlns:p="http://schemas.openxmlformats.org/presentationml/2006/main">
  <p:tag name="TEXPOINT" val="latex"/>
  <p:tag name="SOURCE" val="\documentclass{book}&#10;\pagestyle{empty}&#10;\input{C:/Users/markussv/depots/CMBBOOK/latex/prml-utils}&#10;\begin{document}&#10;\[&#10;E_{\rm RMS} = \sqrt{2E(\bfw^\star)/N}&#10;\]&#10;\end{document}&#10;"/>
  <p:tag name="FILENAME" val="TP_tmp"/>
  <p:tag name="FORMAT" val="png256"/>
  <p:tag name="RES" val="600"/>
  <p:tag name="BLEND" val="0"/>
  <p:tag name="TRANSPARENT" val="1"/>
  <p:tag name="TBUG" val="0"/>
  <p:tag name="ALLOWFS" val="0"/>
  <p:tag name="ORIGWIDTH" val="96"/>
  <p:tag name="PICTUREFILESIZE" val="3570"/>
</p:tagLst>
</file>

<file path=ppt/tags/tag5.xml><?xml version="1.0" encoding="utf-8"?>
<p:tagLst xmlns:a="http://schemas.openxmlformats.org/drawingml/2006/main" xmlns:r="http://schemas.openxmlformats.org/officeDocument/2006/relationships" xmlns:p="http://schemas.openxmlformats.org/presentationml/2006/main">
  <p:tag name="TEXPOINT" val="latex"/>
  <p:tag name="SOURCE" val="\documentclass{book}&#10;\pagestyle{empty}&#10;\input{C:/Users/markussv/depots/CMBBOOK/latex/prml-utils}&#10;\begin{document}&#10;\begin{tabular}{l|rrr}&#10;&amp; $\ln \lambda = - \infty$ &amp; $\ln \lambda = -18$ &amp; $\ln \lambda = 0$ \\ \hline &#10;$w_{ 0}^{\star}$ &amp;        0.35  &amp;       0.35  &amp;       0.13 \\&#10;$w_{ 1}^{\star}$ &amp;      232.37  &amp;       4.74  &amp;      -0.05 \\&#10;$w_{ 2}^{\star}$ &amp;    -5321.83  &amp;      -0.77  &amp;      -0.06 \\&#10;$w_{ 3}^{\star}$ &amp;    48568.31  &amp;     -31.97  &amp;      -0.05 \\&#10;$w_{ 4}^{\star}$ &amp;  -231639.30  &amp;      -3.89  &amp;      -0.03 \\&#10;$w_{ 5}^{\star}$ &amp;   640042.26  &amp;      55.28  &amp;      -0.02 \\&#10;$w_{ 6}^{\star}$ &amp;  -1061800.52  &amp;      41.32  &amp;      -0.01 \\&#10;$w_{ 7}^{\star}$ &amp;  1042400.18  &amp;     -45.95  &amp;      -0.00 \\&#10;$w_{ 8}^{\star}$ &amp;  -557682.99  &amp;     -91.53  &amp;       0.00 \\&#10;$w_{ 9}^{\star}$ &amp;   125201.43  &amp;      72.68  &amp;       0.01 \\&#10;\end{tabular}&#10;\end{document}&#10;"/>
  <p:tag name="FILENAME" val="TP_tmp"/>
  <p:tag name="FORMAT" val="png256"/>
  <p:tag name="RES" val="600"/>
  <p:tag name="BLEND" val="0"/>
  <p:tag name="TRANSPARENT" val="1"/>
  <p:tag name="TBUG" val="0"/>
  <p:tag name="ALLOWFS" val="0"/>
  <p:tag name="ORIGWIDTH" val="193"/>
  <p:tag name="PICTUREFILESIZE" val="33090"/>
</p:tagLst>
</file>

<file path=ppt/tags/tag6.xml><?xml version="1.0" encoding="utf-8"?>
<p:tagLst xmlns:a="http://schemas.openxmlformats.org/drawingml/2006/main" xmlns:r="http://schemas.openxmlformats.org/officeDocument/2006/relationships" xmlns:p="http://schemas.openxmlformats.org/presentationml/2006/main">
  <p:tag name="TEXPOINT" val="latex"/>
  <p:tag name="SOURCE" val="\documentclass{book}&#10;\pagestyle{empty}&#10;\input{C:/Users/markussv/depots/CMBBOOK/latex/prml-utils}&#10;\begin{document}&#10;\[&#10;    p(Y|X) = \frac{p(X|Y)p(Y)}{p(X)}&#10;\]&#10;\end{document}&#10;"/>
  <p:tag name="FILENAME" val="TP_tmp"/>
  <p:tag name="FORMAT" val="png256"/>
  <p:tag name="RES" val="600"/>
  <p:tag name="BLEND" val="0"/>
  <p:tag name="TRANSPARENT" val="0"/>
  <p:tag name="TBUG" val="0"/>
  <p:tag name="ALLOWFS" val="0"/>
  <p:tag name="ORIGWIDTH" val="102"/>
  <p:tag name="PICTUREFILESIZE" val="4991"/>
</p:tagLst>
</file>

<file path=ppt/tags/tag7.xml><?xml version="1.0" encoding="utf-8"?>
<p:tagLst xmlns:a="http://schemas.openxmlformats.org/drawingml/2006/main" xmlns:r="http://schemas.openxmlformats.org/officeDocument/2006/relationships" xmlns:p="http://schemas.openxmlformats.org/presentationml/2006/main">
  <p:tag name="TEXPOINT" val="latex"/>
  <p:tag name="SOURCE" val="\documentclass{book}&#10;\pagestyle{empty}&#10;\input{C:/Users/markussv/depots/CMBBOOK/latex/prml-utils}&#10;\begin{document}&#10;\[&#10;p(X) = \sum_Y p(X|Y) p(Y)&#10;\]&#10;\end{document}&#10;"/>
  <p:tag name="FILENAME" val="TP_tmp"/>
  <p:tag name="FORMAT" val="png256"/>
  <p:tag name="RES" val="600"/>
  <p:tag name="BLEND" val="0"/>
  <p:tag name="TRANSPARENT" val="1"/>
  <p:tag name="TBUG" val="0"/>
  <p:tag name="ALLOWFS" val="0"/>
  <p:tag name="ORIGWIDTH" val="104"/>
  <p:tag name="PICTUREFILESIZE" val="4014"/>
</p:tagLst>
</file>

<file path=ppt/theme/theme1.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Intel New Scheme">
    <a:dk1>
      <a:sysClr val="windowText" lastClr="000000"/>
    </a:dk1>
    <a:lt1>
      <a:sysClr val="window" lastClr="FFFFFF"/>
    </a:lt1>
    <a:dk2>
      <a:srgbClr val="004280"/>
    </a:dk2>
    <a:lt2>
      <a:srgbClr val="B1BABF"/>
    </a:lt2>
    <a:accent1>
      <a:srgbClr val="0071C5"/>
    </a:accent1>
    <a:accent2>
      <a:srgbClr val="00AEEF"/>
    </a:accent2>
    <a:accent3>
      <a:srgbClr val="8DC8E8"/>
    </a:accent3>
    <a:accent4>
      <a:srgbClr val="FFDA00"/>
    </a:accent4>
    <a:accent5>
      <a:srgbClr val="FDB813"/>
    </a:accent5>
    <a:accent6>
      <a:srgbClr val="A6CE39"/>
    </a:accent6>
    <a:hlink>
      <a:srgbClr val="939598"/>
    </a:hlink>
    <a:folHlink>
      <a:srgbClr val="ED1C24"/>
    </a:folHlink>
  </a:clrScheme>
  <a:fontScheme name="Intel">
    <a:majorFont>
      <a:latin typeface="Neo Sans Intel Light"/>
      <a:ea typeface=""/>
      <a:cs typeface=""/>
    </a:majorFont>
    <a:minorFont>
      <a:latin typeface="Neo Sans Inte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8961</TotalTime>
  <Words>5962</Words>
  <Application>Microsoft Office PowerPoint</Application>
  <PresentationFormat>Widescreen</PresentationFormat>
  <Paragraphs>1310</Paragraphs>
  <Slides>118</Slides>
  <Notes>16</Notes>
  <HiddenSlides>0</HiddenSlides>
  <MMClips>0</MMClips>
  <ScaleCrop>false</ScaleCrop>
  <HeadingPairs>
    <vt:vector size="8" baseType="variant">
      <vt:variant>
        <vt:lpstr>Fonts Used</vt:lpstr>
      </vt:variant>
      <vt:variant>
        <vt:i4>10</vt:i4>
      </vt:variant>
      <vt:variant>
        <vt:lpstr>Theme</vt:lpstr>
      </vt:variant>
      <vt:variant>
        <vt:i4>1</vt:i4>
      </vt:variant>
      <vt:variant>
        <vt:lpstr>Embedded OLE Servers</vt:lpstr>
      </vt:variant>
      <vt:variant>
        <vt:i4>1</vt:i4>
      </vt:variant>
      <vt:variant>
        <vt:lpstr>Slide Titles</vt:lpstr>
      </vt:variant>
      <vt:variant>
        <vt:i4>118</vt:i4>
      </vt:variant>
    </vt:vector>
  </HeadingPairs>
  <TitlesOfParts>
    <vt:vector size="130" baseType="lpstr">
      <vt:lpstr>Arial Unicode MS</vt:lpstr>
      <vt:lpstr>Arial</vt:lpstr>
      <vt:lpstr>Calibri</vt:lpstr>
      <vt:lpstr>Cambria Math</vt:lpstr>
      <vt:lpstr>cmmi10</vt:lpstr>
      <vt:lpstr>Comic Sans MS</vt:lpstr>
      <vt:lpstr>Courier New</vt:lpstr>
      <vt:lpstr>Neo Sans Intel</vt:lpstr>
      <vt:lpstr>Tahoma</vt:lpstr>
      <vt:lpstr>Times New Roman</vt:lpstr>
      <vt:lpstr>Default Design</vt:lpstr>
      <vt:lpstr>Equation</vt:lpstr>
      <vt:lpstr>Intelligent Architectures 5LIL0  Recap</vt:lpstr>
      <vt:lpstr>Intelligent Architectures (IA, 5LIL0)</vt:lpstr>
      <vt:lpstr>PowerPoint Presentation</vt:lpstr>
      <vt:lpstr>ImageNet Winners (top-5 classification error)</vt:lpstr>
      <vt:lpstr>Intelligent Architectures  Summary</vt:lpstr>
      <vt:lpstr>Learning goals</vt:lpstr>
      <vt:lpstr>Prerequisites</vt:lpstr>
      <vt:lpstr>Schedule Q3, 2021</vt:lpstr>
      <vt:lpstr>Schedule Q3, 2021</vt:lpstr>
      <vt:lpstr>Course Administration</vt:lpstr>
      <vt:lpstr>Intelligent Architectures Team</vt:lpstr>
      <vt:lpstr>Material</vt:lpstr>
      <vt:lpstr>Recap topics</vt:lpstr>
      <vt:lpstr>Learning</vt:lpstr>
      <vt:lpstr>3 key components</vt:lpstr>
      <vt:lpstr>Example: Polynomial Curve Fitting </vt:lpstr>
      <vt:lpstr>Loss E(w): Sum-of-Squares Error Function</vt:lpstr>
      <vt:lpstr>Much better: 3rd Order Polynomial</vt:lpstr>
      <vt:lpstr>9th Order Polynomial =&gt; Overfitting</vt:lpstr>
      <vt:lpstr>Over-fitting</vt:lpstr>
      <vt:lpstr>Polynomial Coefficients   </vt:lpstr>
      <vt:lpstr>Over-fitting</vt:lpstr>
      <vt:lpstr>Increasing Data Set Size to 100 points </vt:lpstr>
      <vt:lpstr>Regularization</vt:lpstr>
      <vt:lpstr>Regularization: ln λ = -18 </vt:lpstr>
      <vt:lpstr>Regularization:   ERMS vs. ln λ </vt:lpstr>
      <vt:lpstr>Polynomial Coefficients   </vt:lpstr>
      <vt:lpstr>Terminology &amp; Learning Methods</vt:lpstr>
      <vt:lpstr>Recap topics</vt:lpstr>
      <vt:lpstr>Our Brain</vt:lpstr>
      <vt:lpstr>Artificial Neuron</vt:lpstr>
      <vt:lpstr>DNN structure</vt:lpstr>
      <vt:lpstr>A (small) CNN for traffic sign recognition</vt:lpstr>
      <vt:lpstr>Convolution in CNNs</vt:lpstr>
      <vt:lpstr>Convolution equations</vt:lpstr>
      <vt:lpstr>Convolution code</vt:lpstr>
      <vt:lpstr>Activation functions: traditional</vt:lpstr>
      <vt:lpstr>Activation functions: modern</vt:lpstr>
      <vt:lpstr>Fully Connected (FC) layer</vt:lpstr>
      <vt:lpstr>Pooling </vt:lpstr>
      <vt:lpstr>Normalization: correction of activation y</vt:lpstr>
      <vt:lpstr>Example: Alexnet</vt:lpstr>
      <vt:lpstr>Semantic Segmentation: Fully Convolutional</vt:lpstr>
      <vt:lpstr>In-Network upsampling: “Max Unpooling”</vt:lpstr>
      <vt:lpstr>Popular  DNNs</vt:lpstr>
      <vt:lpstr>Recap topics</vt:lpstr>
      <vt:lpstr>How to learn a DNN?</vt:lpstr>
      <vt:lpstr>A Recipe for Machine Learning</vt:lpstr>
      <vt:lpstr>Backpropagation in multiple layers</vt:lpstr>
      <vt:lpstr>Training a model: overview</vt:lpstr>
      <vt:lpstr>Cost function</vt:lpstr>
      <vt:lpstr>Stochastic gradient descend</vt:lpstr>
      <vt:lpstr>Computing gradients</vt:lpstr>
      <vt:lpstr>Computing gradients</vt:lpstr>
      <vt:lpstr>Computing gradients: cost layer</vt:lpstr>
      <vt:lpstr>Computing gradients: layer i</vt:lpstr>
      <vt:lpstr>Backpropagation:  layer i</vt:lpstr>
      <vt:lpstr>Backpropagation: summary</vt:lpstr>
      <vt:lpstr>Recap topics</vt:lpstr>
      <vt:lpstr>Pruning: update ***</vt:lpstr>
      <vt:lpstr>Iterative Pruning and Retraining: Alexnet </vt:lpstr>
      <vt:lpstr>Analysis: What happened to Alexnet?</vt:lpstr>
      <vt:lpstr>What happens to the weight distribution?</vt:lpstr>
      <vt:lpstr>Energy Efficiency: Alexnet results</vt:lpstr>
      <vt:lpstr>Need to find more sparsity</vt:lpstr>
      <vt:lpstr>Activation Sparsity</vt:lpstr>
      <vt:lpstr>Implement: Compress your feature maps and reuse</vt:lpstr>
      <vt:lpstr>Implement Convolutions as Sparse SIMD operations</vt:lpstr>
      <vt:lpstr>From Fine to Coarse-Grained Pruning</vt:lpstr>
      <vt:lpstr>Summary: Pruning</vt:lpstr>
      <vt:lpstr>Recap topics</vt:lpstr>
      <vt:lpstr>Quantization: why?</vt:lpstr>
      <vt:lpstr>Number representations</vt:lpstr>
      <vt:lpstr>Float vs Fixpoint</vt:lpstr>
      <vt:lpstr>How many bits can your MAC unit handle?</vt:lpstr>
      <vt:lpstr>Quatization method</vt:lpstr>
      <vt:lpstr>Non-linear (non-uniform) quantization</vt:lpstr>
      <vt:lpstr>Codebook quantization</vt:lpstr>
      <vt:lpstr>Bit width selection</vt:lpstr>
      <vt:lpstr>Second derivative as quantization heuristic</vt:lpstr>
      <vt:lpstr>Quantizers: how to backpropagate? </vt:lpstr>
      <vt:lpstr>Quantization procedures – Summary</vt:lpstr>
      <vt:lpstr>Conclusions</vt:lpstr>
      <vt:lpstr>Extreme quantization</vt:lpstr>
      <vt:lpstr>Binary multiply-accumulate</vt:lpstr>
      <vt:lpstr>Ternary multiply-accumulate</vt:lpstr>
      <vt:lpstr>Recap topics</vt:lpstr>
      <vt:lpstr>Reducing external memory accesses</vt:lpstr>
      <vt:lpstr>What can we reuse in a CNN layer?</vt:lpstr>
      <vt:lpstr>Types of reuse</vt:lpstr>
      <vt:lpstr>Exploiting reuse</vt:lpstr>
      <vt:lpstr>Loop Fusion (Merging):</vt:lpstr>
      <vt:lpstr>Recap topics</vt:lpstr>
      <vt:lpstr>Reducing filter sizes: filter decomposition</vt:lpstr>
      <vt:lpstr>Reducing filter sizes: decouple correlations </vt:lpstr>
      <vt:lpstr>Network scaling</vt:lpstr>
      <vt:lpstr>Different scaling methods, combined in EfficientNet</vt:lpstr>
      <vt:lpstr>Recap topics</vt:lpstr>
      <vt:lpstr>General processors</vt:lpstr>
      <vt:lpstr>GPUs: support for fine grain weight sparsity </vt:lpstr>
      <vt:lpstr>Accelerators: Google's TPU</vt:lpstr>
      <vt:lpstr>For BNNs and TNNs: XNOR-popcount</vt:lpstr>
      <vt:lpstr>Binary AivoTTA</vt:lpstr>
      <vt:lpstr>CUTIE: Ternary DNN Inference</vt:lpstr>
      <vt:lpstr>Roofline Model: how good is my application mapping?</vt:lpstr>
      <vt:lpstr>Recap topics</vt:lpstr>
      <vt:lpstr>PowerPoint Presentation</vt:lpstr>
      <vt:lpstr>Architecture-Mapping DSE for DNN Accelerators</vt:lpstr>
      <vt:lpstr>Summary on NAS/DSE</vt:lpstr>
      <vt:lpstr>Recap topics</vt:lpstr>
      <vt:lpstr>Beyond DNNs: Neuromorphic computing</vt:lpstr>
      <vt:lpstr>Brain as extremely efficient computing machine </vt:lpstr>
      <vt:lpstr>Top 500 computers: Performance and Energy</vt:lpstr>
      <vt:lpstr>Beyond DNNs: Bayesian learning </vt:lpstr>
      <vt:lpstr>Bayes' theorem</vt:lpstr>
      <vt:lpstr>The 3 levels of cognitivity</vt:lpstr>
      <vt:lpstr>Can you answer all questions?</vt:lpstr>
      <vt:lpstr>Intelligent Architectures, 5LIL0 </vt:lpstr>
    </vt:vector>
  </TitlesOfParts>
  <Company>Imec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Microprocessor Design 2002</dc:title>
  <dc:creator>henk corporaal</dc:creator>
  <cp:lastModifiedBy>Corporaal, H.</cp:lastModifiedBy>
  <cp:revision>197</cp:revision>
  <dcterms:created xsi:type="dcterms:W3CDTF">2002-06-19T15:40:13Z</dcterms:created>
  <dcterms:modified xsi:type="dcterms:W3CDTF">2021-03-30T10:57:41Z</dcterms:modified>
</cp:coreProperties>
</file>