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  <p:sldMasterId id="2147483678" r:id="rId3"/>
  </p:sldMasterIdLst>
  <p:notesMasterIdLst>
    <p:notesMasterId r:id="rId61"/>
  </p:notesMasterIdLst>
  <p:handoutMasterIdLst>
    <p:handoutMasterId r:id="rId62"/>
  </p:handoutMasterIdLst>
  <p:sldIdLst>
    <p:sldId id="268" r:id="rId4"/>
    <p:sldId id="324" r:id="rId5"/>
    <p:sldId id="298" r:id="rId6"/>
    <p:sldId id="329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30" r:id="rId27"/>
    <p:sldId id="320" r:id="rId28"/>
    <p:sldId id="319" r:id="rId29"/>
    <p:sldId id="292" r:id="rId30"/>
    <p:sldId id="293" r:id="rId31"/>
    <p:sldId id="294" r:id="rId32"/>
    <p:sldId id="295" r:id="rId33"/>
    <p:sldId id="297" r:id="rId34"/>
    <p:sldId id="296" r:id="rId35"/>
    <p:sldId id="287" r:id="rId36"/>
    <p:sldId id="290" r:id="rId37"/>
    <p:sldId id="270" r:id="rId38"/>
    <p:sldId id="271" r:id="rId39"/>
    <p:sldId id="272" r:id="rId40"/>
    <p:sldId id="274" r:id="rId41"/>
    <p:sldId id="279" r:id="rId42"/>
    <p:sldId id="276" r:id="rId43"/>
    <p:sldId id="284" r:id="rId44"/>
    <p:sldId id="331" r:id="rId45"/>
    <p:sldId id="286" r:id="rId46"/>
    <p:sldId id="280" r:id="rId47"/>
    <p:sldId id="281" r:id="rId48"/>
    <p:sldId id="282" r:id="rId49"/>
    <p:sldId id="283" r:id="rId50"/>
    <p:sldId id="273" r:id="rId51"/>
    <p:sldId id="328" r:id="rId52"/>
    <p:sldId id="321" r:id="rId53"/>
    <p:sldId id="318" r:id="rId54"/>
    <p:sldId id="289" r:id="rId55"/>
    <p:sldId id="291" r:id="rId56"/>
    <p:sldId id="288" r:id="rId57"/>
    <p:sldId id="322" r:id="rId58"/>
    <p:sldId id="323" r:id="rId59"/>
    <p:sldId id="327" r:id="rId60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4" autoAdjust="0"/>
    <p:restoredTop sz="96408" autoAdjust="0"/>
  </p:normalViewPr>
  <p:slideViewPr>
    <p:cSldViewPr snapToGrid="0" showGuides="1">
      <p:cViewPr varScale="1">
        <p:scale>
          <a:sx n="134" d="100"/>
          <a:sy n="134" d="100"/>
        </p:scale>
        <p:origin x="138" y="30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0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B38A-B1B6-4CF4-9737-E1E5C73DA86F}" type="datetimeFigureOut">
              <a:rPr lang="nl-NL" smtClean="0"/>
              <a:t>9-3-2021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1B330-1C2E-47C6-8A9D-1114F90E79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878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2C6B-C807-4014-B6D4-CCA33426A2F8}" type="datetimeFigureOut">
              <a:rPr lang="nl-NL" smtClean="0"/>
              <a:t>9-3-2021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9740-BD37-4DCA-BDC4-7DBBAE15FA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34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</a:t>
            </a:r>
            <a:r>
              <a:rPr lang="en-US" baseline="0" dirty="0"/>
              <a:t> example application domains that ANN can solve very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02D08-4432-4ED6-9E5A-87DD55E7A1F2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796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02D08-4432-4ED6-9E5A-87DD55E7A1F2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446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24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5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the paper on applications that can be solved with</a:t>
            </a:r>
            <a:r>
              <a:rPr lang="en-US" baseline="0" dirty="0"/>
              <a:t> Neural networks:</a:t>
            </a:r>
          </a:p>
          <a:p>
            <a:r>
              <a:rPr lang="en-US" baseline="0" dirty="0" err="1"/>
              <a:t>BenchNN</a:t>
            </a:r>
            <a:r>
              <a:rPr lang="en-US" baseline="0" dirty="0"/>
              <a:t>: </a:t>
            </a:r>
            <a:r>
              <a:rPr lang="en-US" baseline="0" dirty="0" err="1"/>
              <a:t>T.Chen</a:t>
            </a:r>
            <a:r>
              <a:rPr lang="en-US" baseline="0" dirty="0"/>
              <a:t>, </a:t>
            </a:r>
            <a:r>
              <a:rPr lang="en-US" baseline="0" dirty="0" err="1"/>
              <a:t>Y.Chen</a:t>
            </a:r>
            <a:r>
              <a:rPr lang="en-US" baseline="0" dirty="0"/>
              <a:t>, </a:t>
            </a:r>
            <a:r>
              <a:rPr lang="en-US" baseline="0" dirty="0" err="1"/>
              <a:t>M.Duranton</a:t>
            </a:r>
            <a:r>
              <a:rPr lang="en-US" baseline="0" dirty="0"/>
              <a:t>, Q. </a:t>
            </a:r>
            <a:r>
              <a:rPr lang="en-US" baseline="0" dirty="0" err="1"/>
              <a:t>Guo</a:t>
            </a:r>
            <a:r>
              <a:rPr lang="en-US" baseline="0" dirty="0"/>
              <a:t>, A. </a:t>
            </a:r>
            <a:r>
              <a:rPr lang="en-US" baseline="0" dirty="0" err="1"/>
              <a:t>Hashmi</a:t>
            </a:r>
            <a:r>
              <a:rPr lang="en-US" baseline="0" dirty="0"/>
              <a:t>, </a:t>
            </a:r>
            <a:r>
              <a:rPr lang="en-US" baseline="0" dirty="0" err="1"/>
              <a:t>M.Lipasti</a:t>
            </a:r>
            <a:r>
              <a:rPr lang="en-US" baseline="0" dirty="0"/>
              <a:t>, </a:t>
            </a:r>
            <a:r>
              <a:rPr lang="en-US" baseline="0" dirty="0" err="1"/>
              <a:t>A.Nere</a:t>
            </a:r>
            <a:r>
              <a:rPr lang="en-US" baseline="0" dirty="0"/>
              <a:t>, </a:t>
            </a:r>
            <a:r>
              <a:rPr lang="en-US" baseline="0" dirty="0" err="1"/>
              <a:t>S.Qiu</a:t>
            </a:r>
            <a:r>
              <a:rPr lang="en-US" baseline="0" dirty="0"/>
              <a:t>, M. </a:t>
            </a:r>
            <a:r>
              <a:rPr lang="en-US" baseline="0" dirty="0" err="1"/>
              <a:t>Sebag</a:t>
            </a:r>
            <a:r>
              <a:rPr lang="en-US" baseline="0" dirty="0"/>
              <a:t>, </a:t>
            </a:r>
            <a:r>
              <a:rPr lang="en-US" baseline="0" dirty="0" err="1"/>
              <a:t>O.Temam</a:t>
            </a:r>
            <a:r>
              <a:rPr lang="en-US" baseline="0" dirty="0"/>
              <a:t>. On the Broad Potential Application Scope of Hardware Neural Network Accelerators, </a:t>
            </a:r>
            <a:r>
              <a:rPr lang="en-US" dirty="0"/>
              <a:t>IEEE International Symposium on Workload Characterization (IISWC), November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02D08-4432-4ED6-9E5A-87DD55E7A1F2}" type="slidenum">
              <a:rPr lang="nl-NL" smtClean="0"/>
              <a:pPr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 userDrawn="1"/>
        </p:nvSpPr>
        <p:spPr>
          <a:xfrm>
            <a:off x="0" y="4569619"/>
            <a:ext cx="9144000" cy="57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Faculty or Service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8013" y="4738371"/>
            <a:ext cx="7924800" cy="24407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Department or Service</a:t>
            </a:r>
          </a:p>
        </p:txBody>
      </p:sp>
      <p:pic>
        <p:nvPicPr>
          <p:cNvPr id="14" name="HeaderLogoTU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20" y="63254"/>
            <a:ext cx="2227942" cy="606200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685801"/>
            <a:ext cx="9144001" cy="3891518"/>
          </a:xfrm>
          <a:solidFill>
            <a:srgbClr val="F1EFE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3943350"/>
            <a:ext cx="9144000" cy="626269"/>
          </a:xfrm>
          <a:solidFill>
            <a:schemeClr val="tx2">
              <a:alpha val="70000"/>
            </a:schemeClr>
          </a:solidFill>
        </p:spPr>
        <p:txBody>
          <a:bodyPr lIns="608400" rIns="608400" bIns="262800" anchor="b" anchorCtr="0"/>
          <a:lstStyle>
            <a:lvl1pPr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" y="3699001"/>
            <a:ext cx="9144001" cy="244349"/>
          </a:xfrm>
          <a:solidFill>
            <a:schemeClr val="tx2">
              <a:alpha val="70000"/>
            </a:schemeClr>
          </a:solidFill>
        </p:spPr>
        <p:txBody>
          <a:bodyPr lIns="608400" rIns="608400"/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850357"/>
            <a:ext cx="9144000" cy="848643"/>
          </a:xfrm>
          <a:solidFill>
            <a:schemeClr val="tx2">
              <a:alpha val="70000"/>
            </a:schemeClr>
          </a:solidFill>
        </p:spPr>
        <p:txBody>
          <a:bodyPr lIns="608400" tIns="306000" rIns="608400" anchor="t"/>
          <a:lstStyle>
            <a:lvl1pPr algn="l">
              <a:lnSpc>
                <a:spcPts val="2250"/>
              </a:lnSpc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642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5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8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5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0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75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11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4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0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4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 userDrawn="1"/>
        </p:nvSpPr>
        <p:spPr>
          <a:xfrm>
            <a:off x="0" y="4569619"/>
            <a:ext cx="9144000" cy="57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Faculty or Service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8013" y="4738371"/>
            <a:ext cx="7924800" cy="24407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Department or Service</a:t>
            </a:r>
          </a:p>
        </p:txBody>
      </p:sp>
      <p:pic>
        <p:nvPicPr>
          <p:cNvPr id="14" name="HeaderLogoTU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20" y="63254"/>
            <a:ext cx="2227942" cy="606200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685801"/>
            <a:ext cx="9144001" cy="2164556"/>
          </a:xfrm>
          <a:solidFill>
            <a:srgbClr val="F1EFE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943350"/>
            <a:ext cx="9144000" cy="626269"/>
          </a:xfrm>
          <a:solidFill>
            <a:schemeClr val="tx2"/>
          </a:solidFill>
        </p:spPr>
        <p:txBody>
          <a:bodyPr lIns="608400" rIns="608400" bIns="262800" anchor="b" anchorCtr="0"/>
          <a:lstStyle>
            <a:lvl1pPr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" y="3699001"/>
            <a:ext cx="9144001" cy="244349"/>
          </a:xfrm>
          <a:solidFill>
            <a:schemeClr val="tx2"/>
          </a:solidFill>
        </p:spPr>
        <p:txBody>
          <a:bodyPr lIns="608400" rIns="608400"/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850357"/>
            <a:ext cx="9144000" cy="848643"/>
          </a:xfrm>
          <a:solidFill>
            <a:schemeClr val="tx2"/>
          </a:solidFill>
        </p:spPr>
        <p:txBody>
          <a:bodyPr lIns="608400" tIns="306000" rIns="608400" anchor="t"/>
          <a:lstStyle>
            <a:lvl1pPr algn="l">
              <a:lnSpc>
                <a:spcPts val="2250"/>
              </a:lnSpc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891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9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96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24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2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10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66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55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98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8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7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10100" y="1188000"/>
            <a:ext cx="7922712" cy="33816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– by Insert Header and Footer text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79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3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n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28649" y="626165"/>
            <a:ext cx="3600000" cy="39434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29150" y="626165"/>
            <a:ext cx="3600000" cy="39434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– by Insert Header and Footer text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-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28650" y="626165"/>
            <a:ext cx="3600000" cy="39434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– by Insert Header and Footer text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 hasCustomPrompt="1"/>
          </p:nvPr>
        </p:nvSpPr>
        <p:spPr>
          <a:xfrm>
            <a:off x="4574483" y="-1"/>
            <a:ext cx="4572000" cy="4569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8351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Blauwe achtergro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 of Presentation – by Insert Header and Footer text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0" y="685800"/>
            <a:ext cx="9144000" cy="1416050"/>
          </a:xfrm>
          <a:solidFill>
            <a:schemeClr val="bg2"/>
          </a:solidFill>
        </p:spPr>
        <p:txBody>
          <a:bodyPr lIns="608400" tIns="504000" rIns="6084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0" y="2022300"/>
            <a:ext cx="9144000" cy="3121200"/>
          </a:xfrm>
          <a:solidFill>
            <a:schemeClr val="bg2"/>
          </a:solidFill>
        </p:spPr>
        <p:txBody>
          <a:bodyPr lIns="608400" tIns="108000" rIns="608400" b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-1838744" y="2021081"/>
            <a:ext cx="1769165" cy="218308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750" dirty="0"/>
              <a:t>Text format by</a:t>
            </a:r>
          </a:p>
          <a:p>
            <a:r>
              <a:rPr lang="en-US" sz="750" dirty="0"/>
              <a:t>Increase / decrease list level</a:t>
            </a:r>
          </a:p>
          <a:p>
            <a:endParaRPr lang="en-US" sz="750" dirty="0"/>
          </a:p>
          <a:p>
            <a:r>
              <a:rPr lang="en-US" sz="750" dirty="0"/>
              <a:t>Place cursor in text</a:t>
            </a:r>
          </a:p>
          <a:p>
            <a:r>
              <a:rPr lang="en-US" sz="750" dirty="0"/>
              <a:t>and use these 2 buttons (tab Start - group Paragraph)</a:t>
            </a:r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r>
              <a:rPr lang="en-US" sz="750" dirty="0"/>
              <a:t>1 = Normal text</a:t>
            </a:r>
          </a:p>
          <a:p>
            <a:r>
              <a:rPr lang="en-US" sz="900" dirty="0"/>
              <a:t>2 = Paragraph text</a:t>
            </a:r>
          </a:p>
          <a:p>
            <a:r>
              <a:rPr lang="en-US" sz="750" dirty="0"/>
              <a:t>3 = • text</a:t>
            </a:r>
          </a:p>
          <a:p>
            <a:r>
              <a:rPr lang="en-US" sz="750" dirty="0"/>
              <a:t>4 =    • text</a:t>
            </a:r>
          </a:p>
          <a:p>
            <a:r>
              <a:rPr lang="en-US" sz="750" dirty="0"/>
              <a:t>5 =       • text</a:t>
            </a:r>
            <a:endParaRPr lang="en-US" sz="750" b="1" baseline="0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631" y="2769725"/>
            <a:ext cx="964406" cy="685800"/>
          </a:xfrm>
          <a:prstGeom prst="rect">
            <a:avLst/>
          </a:prstGeom>
        </p:spPr>
      </p:pic>
      <p:pic>
        <p:nvPicPr>
          <p:cNvPr id="9" name="HeaderLogoTUe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20" y="63254"/>
            <a:ext cx="2227942" cy="6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ab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950" b="0" baseline="0"/>
            </a:lvl1pPr>
          </a:lstStyle>
          <a:p>
            <a:r>
              <a:rPr lang="en-US" dirty="0"/>
              <a:t>Table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10100" y="2706657"/>
            <a:ext cx="7922712" cy="18629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– by Insert Header and Footer text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 hasCustomPrompt="1"/>
          </p:nvPr>
        </p:nvSpPr>
        <p:spPr>
          <a:xfrm>
            <a:off x="608013" y="1073582"/>
            <a:ext cx="7924800" cy="149816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-1838742" y="2743204"/>
            <a:ext cx="1769165" cy="218308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750" dirty="0"/>
              <a:t>Text format by</a:t>
            </a:r>
          </a:p>
          <a:p>
            <a:r>
              <a:rPr lang="en-US" sz="750" dirty="0"/>
              <a:t>Increase / decrease list level</a:t>
            </a:r>
          </a:p>
          <a:p>
            <a:endParaRPr lang="en-US" sz="750" dirty="0"/>
          </a:p>
          <a:p>
            <a:r>
              <a:rPr lang="en-US" sz="750" dirty="0"/>
              <a:t>Place cursor in text</a:t>
            </a:r>
          </a:p>
          <a:p>
            <a:r>
              <a:rPr lang="en-US" sz="750" dirty="0"/>
              <a:t>and use these 2 buttons (tab Start - group Paragraph)</a:t>
            </a:r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endParaRPr lang="en-US" sz="750" dirty="0"/>
          </a:p>
          <a:p>
            <a:r>
              <a:rPr lang="en-US" sz="750" dirty="0"/>
              <a:t>1 = Normal text</a:t>
            </a:r>
          </a:p>
          <a:p>
            <a:r>
              <a:rPr lang="en-US" sz="900" dirty="0"/>
              <a:t>2 = Paragraph text</a:t>
            </a:r>
          </a:p>
          <a:p>
            <a:r>
              <a:rPr lang="en-US" sz="750" dirty="0"/>
              <a:t>3 = • text</a:t>
            </a:r>
          </a:p>
          <a:p>
            <a:r>
              <a:rPr lang="en-US" sz="750" dirty="0"/>
              <a:t>4 =    • text</a:t>
            </a:r>
          </a:p>
          <a:p>
            <a:r>
              <a:rPr lang="en-US" sz="750" dirty="0"/>
              <a:t>5 =       • text</a:t>
            </a:r>
            <a:endParaRPr lang="en-US" sz="750" b="1" baseline="0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629" y="3483979"/>
            <a:ext cx="964406" cy="685800"/>
          </a:xfrm>
          <a:prstGeom prst="rect">
            <a:avLst/>
          </a:prstGeom>
        </p:spPr>
      </p:pic>
      <p:sp>
        <p:nvSpPr>
          <p:cNvPr id="11" name="Tekstvak 10"/>
          <p:cNvSpPr txBox="1"/>
          <p:nvPr userDrawn="1"/>
        </p:nvSpPr>
        <p:spPr>
          <a:xfrm>
            <a:off x="-1818863" y="1086899"/>
            <a:ext cx="1729409" cy="20774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750" baseline="0" dirty="0">
                <a:solidFill>
                  <a:schemeClr val="tx1"/>
                </a:solidFill>
              </a:rPr>
              <a:t>Add table by clicking on table icon</a:t>
            </a:r>
            <a:endParaRPr lang="en-US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950" b="0"/>
            </a:lvl1pPr>
          </a:lstStyle>
          <a:p>
            <a:r>
              <a:rPr lang="en-US" dirty="0"/>
              <a:t>Chart title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– by Insert Header and Footer text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jdelijke aanduiding voor grafiek 7"/>
          <p:cNvSpPr>
            <a:spLocks noGrp="1"/>
          </p:cNvSpPr>
          <p:nvPr>
            <p:ph type="chart" sz="quarter" idx="13" hasCustomPrompt="1"/>
          </p:nvPr>
        </p:nvSpPr>
        <p:spPr>
          <a:xfrm>
            <a:off x="815009" y="1073480"/>
            <a:ext cx="7454348" cy="32425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-1818863" y="1086899"/>
            <a:ext cx="1729409" cy="20774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750" baseline="0" dirty="0">
                <a:solidFill>
                  <a:schemeClr val="tx1"/>
                </a:solidFill>
              </a:rPr>
              <a:t>Add chart by clicking on chart icon</a:t>
            </a:r>
            <a:endParaRPr lang="en-US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2888" y="798911"/>
            <a:ext cx="8677275" cy="3625453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buClr>
                <a:schemeClr val="accent5">
                  <a:lumMod val="75000"/>
                </a:schemeClr>
              </a:buClr>
              <a:defRPr/>
            </a:lvl3pPr>
          </a:lstStyle>
          <a:p>
            <a:pPr lvl="0"/>
            <a:r>
              <a:rPr lang="en-US" dirty="0"/>
              <a:t>First level: Arial 20pt</a:t>
            </a:r>
          </a:p>
          <a:p>
            <a:pPr lvl="1"/>
            <a:r>
              <a:rPr lang="en-US" dirty="0"/>
              <a:t>Second level: Arial 18pt</a:t>
            </a:r>
          </a:p>
          <a:p>
            <a:pPr lvl="2"/>
            <a:r>
              <a:rPr lang="en-US" dirty="0"/>
              <a:t>Third level: Arial 16pt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03613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523999" y="0"/>
            <a:ext cx="9144000" cy="51435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44228"/>
            <a:ext cx="7923213" cy="3944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0100" y="1188000"/>
            <a:ext cx="7922712" cy="3380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0" y="4569619"/>
            <a:ext cx="9144000" cy="57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89178" y="4772381"/>
            <a:ext cx="6728631" cy="351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of Presentation – by Insert Header and Footer text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938" y="4773600"/>
            <a:ext cx="601313" cy="351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FooterLogoTUe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20" y="4628189"/>
            <a:ext cx="921122" cy="4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2" r:id="rId4"/>
    <p:sldLayoutId id="2147483661" r:id="rId5"/>
    <p:sldLayoutId id="2147483662" r:id="rId6"/>
    <p:sldLayoutId id="2147483663" r:id="rId7"/>
    <p:sldLayoutId id="2147483664" r:id="rId8"/>
    <p:sldLayoutId id="214748369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51435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ts val="1800"/>
        </a:lnSpc>
        <a:spcBef>
          <a:spcPts val="413"/>
        </a:spcBef>
        <a:spcAft>
          <a:spcPts val="413"/>
        </a:spcAft>
        <a:buFont typeface="Arial" panose="020B0604020202020204" pitchFamily="34" charset="0"/>
        <a:buNone/>
        <a:defRPr sz="1650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514350" rtl="0" eaLnBrk="1" latinLnBrk="0" hangingPunct="1">
        <a:lnSpc>
          <a:spcPts val="1800"/>
        </a:lnSpc>
        <a:spcBef>
          <a:spcPts val="413"/>
        </a:spcBef>
        <a:spcAft>
          <a:spcPts val="413"/>
        </a:spcAft>
        <a:buFont typeface="Arial" panose="020B0604020202020204" pitchFamily="34" charset="0"/>
        <a:buNone/>
        <a:defRPr sz="1950" kern="1200">
          <a:solidFill>
            <a:schemeClr val="bg2"/>
          </a:solidFill>
          <a:latin typeface="+mn-lt"/>
          <a:ea typeface="+mn-ea"/>
          <a:cs typeface="+mn-cs"/>
        </a:defRPr>
      </a:lvl2pPr>
      <a:lvl3pPr marL="202500" indent="-202500" algn="l" defTabSz="514350" rtl="0" eaLnBrk="1" latinLnBrk="0" hangingPunct="1">
        <a:lnSpc>
          <a:spcPts val="1800"/>
        </a:lnSpc>
        <a:spcBef>
          <a:spcPts val="413"/>
        </a:spcBef>
        <a:buClr>
          <a:schemeClr val="bg2"/>
        </a:buClr>
        <a:buSzPct val="100000"/>
        <a:buFont typeface="Arial" panose="020B0604020202020204" pitchFamily="34" charset="0"/>
        <a:buChar char="•"/>
        <a:defRPr sz="1650" kern="1200">
          <a:solidFill>
            <a:schemeClr val="bg2"/>
          </a:solidFill>
          <a:latin typeface="+mn-lt"/>
          <a:ea typeface="+mn-ea"/>
          <a:cs typeface="+mn-cs"/>
        </a:defRPr>
      </a:lvl3pPr>
      <a:lvl4pPr marL="405000" indent="-202500" algn="l" defTabSz="514350" rtl="0" eaLnBrk="1" latinLnBrk="0" hangingPunct="1">
        <a:lnSpc>
          <a:spcPts val="165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4pPr>
      <a:lvl5pPr marL="607500" indent="-202500" algn="l" defTabSz="514350" rtl="0" eaLnBrk="1" latinLnBrk="0" hangingPunct="1">
        <a:lnSpc>
          <a:spcPts val="15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79" userDrawn="1">
          <p15:clr>
            <a:srgbClr val="F26B43"/>
          </p15:clr>
        </p15:guide>
        <p15:guide id="2" pos="383" userDrawn="1">
          <p15:clr>
            <a:srgbClr val="F26B43"/>
          </p15:clr>
        </p15:guide>
        <p15:guide id="3" pos="537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5D53-0F1E-4068-BC65-F5751D14AC5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A77EF-5AEF-4338-9C13-E4D52830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0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1D853-68BA-4650-B380-DE55BF62F7A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4B845-8491-4536-B79B-84C4AC37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0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Electrical Engineering</a:t>
            </a:r>
          </a:p>
        </p:txBody>
      </p:sp>
      <p:pic>
        <p:nvPicPr>
          <p:cNvPr id="22" name="Tijdelijke aanduiding voor afbeelding 2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>
            <a:fillRect/>
          </a:stretch>
        </p:blipFill>
        <p:spPr/>
      </p:pic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Dr. Alexios Balatsoukas-Stimming &amp; Dr. </a:t>
            </a:r>
            <a:r>
              <a:rPr lang="en-US" dirty="0" err="1"/>
              <a:t>ir.</a:t>
            </a:r>
            <a:r>
              <a:rPr lang="en-US" dirty="0"/>
              <a:t> Maurice </a:t>
            </a:r>
            <a:r>
              <a:rPr lang="en-US" dirty="0" err="1"/>
              <a:t>Peemen</a:t>
            </a:r>
            <a:endParaRPr lang="en-US" dirty="0"/>
          </a:p>
        </p:txBody>
      </p:sp>
      <p:sp>
        <p:nvSpPr>
          <p:cNvPr id="11" name="Ondertitel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el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Applications and Advanced DNNs</a:t>
            </a:r>
          </a:p>
        </p:txBody>
      </p:sp>
    </p:spTree>
    <p:extLst>
      <p:ext uri="{BB962C8B-B14F-4D97-AF65-F5344CB8AC3E}">
        <p14:creationId xmlns:p14="http://schemas.microsoft.com/office/powerpoint/2010/main" val="40015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22FAC-F706-4DE8-97C7-583C0E05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In-Network </a:t>
            </a:r>
            <a:r>
              <a:rPr lang="en-US" dirty="0" err="1"/>
              <a:t>Upsampling</a:t>
            </a:r>
            <a:r>
              <a:rPr lang="en-US" dirty="0"/>
              <a:t>: “</a:t>
            </a:r>
            <a:r>
              <a:rPr lang="en-US" dirty="0" err="1"/>
              <a:t>Unpooling</a:t>
            </a:r>
            <a:r>
              <a:rPr lang="en-US" dirty="0"/>
              <a:t>”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A52FE-8D23-47E3-B64B-6503B588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7A9EF-AA08-49AE-9AE9-47D6F6D8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B90E1-7FBF-4AD1-8A39-0DF30C756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" y="1676400"/>
            <a:ext cx="8823930" cy="241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3C44EA-A3B7-4089-8F34-EC18FE80BD43}"/>
              </a:ext>
            </a:extLst>
          </p:cNvPr>
          <p:cNvSpPr/>
          <p:nvPr/>
        </p:nvSpPr>
        <p:spPr>
          <a:xfrm>
            <a:off x="4353493" y="1300363"/>
            <a:ext cx="4662419" cy="3106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63C5D-B118-4F47-96E9-5652AF1F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In-Network </a:t>
            </a:r>
            <a:r>
              <a:rPr lang="en-US" dirty="0" err="1"/>
              <a:t>upsampling</a:t>
            </a:r>
            <a:r>
              <a:rPr lang="en-US" dirty="0"/>
              <a:t>: “Max </a:t>
            </a:r>
            <a:r>
              <a:rPr lang="en-US" dirty="0" err="1"/>
              <a:t>Unpooling</a:t>
            </a:r>
            <a:r>
              <a:rPr lang="en-US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0B7C2-331C-49BB-9B00-65B5A977B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1E4F7-C620-46D5-9E63-A62CC16D1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A2815-913C-4265-BCE0-6AD733731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20" y="1047081"/>
            <a:ext cx="8589716" cy="2470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D45A16-A917-4266-A8A7-1B8B2DF01E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700" y="3505200"/>
            <a:ext cx="4572000" cy="10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F6C9C-3E4B-4C18-B7E9-EF6C25769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80864-435B-4C51-9EE8-BEF0523BD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/>
              <a:t>           Recall: </a:t>
            </a:r>
            <a:r>
              <a:rPr lang="en-US" dirty="0"/>
              <a:t>Normal 3x3 convolution, stride 1 pad 1</a:t>
            </a:r>
          </a:p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ABE8A-50A7-4480-A2EF-07270B66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F9F1F-2025-4FA3-B57D-AC9DE2940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" y="1697955"/>
            <a:ext cx="6545580" cy="1786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4C56A-7193-4333-AF20-A849AC3FFB19}"/>
              </a:ext>
            </a:extLst>
          </p:cNvPr>
          <p:cNvSpPr txBox="1"/>
          <p:nvPr/>
        </p:nvSpPr>
        <p:spPr>
          <a:xfrm>
            <a:off x="1760220" y="347280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4x4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B03B3-A83A-48C2-8B8F-FE81C37F6D16}"/>
              </a:ext>
            </a:extLst>
          </p:cNvPr>
          <p:cNvSpPr txBox="1"/>
          <p:nvPr/>
        </p:nvSpPr>
        <p:spPr>
          <a:xfrm>
            <a:off x="6460308" y="3466839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4x4</a:t>
            </a:r>
          </a:p>
        </p:txBody>
      </p:sp>
    </p:spTree>
    <p:extLst>
      <p:ext uri="{BB962C8B-B14F-4D97-AF65-F5344CB8AC3E}">
        <p14:creationId xmlns:p14="http://schemas.microsoft.com/office/powerpoint/2010/main" val="130126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84ECF5-CDDF-425D-B306-55195A5EE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57" y="1358377"/>
            <a:ext cx="6911183" cy="2135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F6C9C-3E4B-4C18-B7E9-EF6C25769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80864-435B-4C51-9EE8-BEF0523BD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00" y="1188000"/>
            <a:ext cx="7922712" cy="3381619"/>
          </a:xfrm>
        </p:spPr>
        <p:txBody>
          <a:bodyPr/>
          <a:lstStyle/>
          <a:p>
            <a:pPr algn="ctr"/>
            <a:r>
              <a:rPr lang="en-US" b="1" dirty="0"/>
              <a:t>           Recall: </a:t>
            </a:r>
            <a:r>
              <a:rPr lang="en-US" dirty="0"/>
              <a:t>Normal 3x3 convolution, stride 1 pad 1</a:t>
            </a:r>
          </a:p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ABE8A-50A7-4480-A2EF-07270B66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4C56A-7193-4333-AF20-A849AC3FFB19}"/>
              </a:ext>
            </a:extLst>
          </p:cNvPr>
          <p:cNvSpPr txBox="1"/>
          <p:nvPr/>
        </p:nvSpPr>
        <p:spPr>
          <a:xfrm>
            <a:off x="1760220" y="347280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4x4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B03B3-A83A-48C2-8B8F-FE81C37F6D16}"/>
              </a:ext>
            </a:extLst>
          </p:cNvPr>
          <p:cNvSpPr txBox="1"/>
          <p:nvPr/>
        </p:nvSpPr>
        <p:spPr>
          <a:xfrm>
            <a:off x="6460308" y="3466839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4x4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970D12-B608-4A8A-8107-050625798D63}"/>
              </a:ext>
            </a:extLst>
          </p:cNvPr>
          <p:cNvCxnSpPr/>
          <p:nvPr/>
        </p:nvCxnSpPr>
        <p:spPr>
          <a:xfrm>
            <a:off x="3672840" y="2362200"/>
            <a:ext cx="21412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7E84D0-A29A-4DA0-8A3F-C5A7E58B1436}"/>
              </a:ext>
            </a:extLst>
          </p:cNvPr>
          <p:cNvSpPr txBox="1"/>
          <p:nvPr/>
        </p:nvSpPr>
        <p:spPr>
          <a:xfrm>
            <a:off x="3672840" y="2532578"/>
            <a:ext cx="2251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Dot product between </a:t>
            </a:r>
          </a:p>
          <a:p>
            <a:r>
              <a:rPr lang="en-US" dirty="0"/>
              <a:t>filter and input</a:t>
            </a:r>
          </a:p>
        </p:txBody>
      </p:sp>
    </p:spTree>
    <p:extLst>
      <p:ext uri="{BB962C8B-B14F-4D97-AF65-F5344CB8AC3E}">
        <p14:creationId xmlns:p14="http://schemas.microsoft.com/office/powerpoint/2010/main" val="38708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E87896-F1F1-4877-BD60-E142D880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2" y="1288411"/>
            <a:ext cx="6983083" cy="2205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F6C9C-3E4B-4C18-B7E9-EF6C25769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80864-435B-4C51-9EE8-BEF0523BD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/>
              <a:t>           Recall: </a:t>
            </a:r>
            <a:r>
              <a:rPr lang="en-US" dirty="0"/>
              <a:t>Normal 3x3 convolution, stride 1 pad 1</a:t>
            </a:r>
          </a:p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ABE8A-50A7-4480-A2EF-07270B66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4C56A-7193-4333-AF20-A849AC3FFB19}"/>
              </a:ext>
            </a:extLst>
          </p:cNvPr>
          <p:cNvSpPr txBox="1"/>
          <p:nvPr/>
        </p:nvSpPr>
        <p:spPr>
          <a:xfrm>
            <a:off x="1760220" y="347280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4x4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B03B3-A83A-48C2-8B8F-FE81C37F6D16}"/>
              </a:ext>
            </a:extLst>
          </p:cNvPr>
          <p:cNvSpPr txBox="1"/>
          <p:nvPr/>
        </p:nvSpPr>
        <p:spPr>
          <a:xfrm>
            <a:off x="6460308" y="3466839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4x4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970D12-B608-4A8A-8107-050625798D63}"/>
              </a:ext>
            </a:extLst>
          </p:cNvPr>
          <p:cNvCxnSpPr/>
          <p:nvPr/>
        </p:nvCxnSpPr>
        <p:spPr>
          <a:xfrm>
            <a:off x="3672840" y="2362200"/>
            <a:ext cx="21412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7E84D0-A29A-4DA0-8A3F-C5A7E58B1436}"/>
              </a:ext>
            </a:extLst>
          </p:cNvPr>
          <p:cNvSpPr txBox="1"/>
          <p:nvPr/>
        </p:nvSpPr>
        <p:spPr>
          <a:xfrm>
            <a:off x="3672840" y="2532578"/>
            <a:ext cx="2251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Dot product between </a:t>
            </a:r>
          </a:p>
          <a:p>
            <a:r>
              <a:rPr lang="en-US" dirty="0"/>
              <a:t>filter and input</a:t>
            </a:r>
          </a:p>
        </p:txBody>
      </p:sp>
    </p:spTree>
    <p:extLst>
      <p:ext uri="{BB962C8B-B14F-4D97-AF65-F5344CB8AC3E}">
        <p14:creationId xmlns:p14="http://schemas.microsoft.com/office/powerpoint/2010/main" val="428361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BE71F-FC4C-4674-B094-DD465E9E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9113E-5E36-4599-AA41-FDAAA806B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/>
              <a:t>          Recall: </a:t>
            </a:r>
            <a:r>
              <a:rPr lang="en-US" dirty="0"/>
              <a:t>Normal 3x3 convolution, </a:t>
            </a:r>
            <a:r>
              <a:rPr lang="en-US" u="sng" dirty="0"/>
              <a:t>stride 2</a:t>
            </a:r>
            <a:r>
              <a:rPr lang="en-US" dirty="0"/>
              <a:t> pad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560D3-D46A-42A1-8992-14D5D3E0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3625D-42B9-424C-9081-5A91C06E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F1320-EA21-4A51-98F2-37DC36CBA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67" y="1828896"/>
            <a:ext cx="6397651" cy="2011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C658E-EDE0-4829-9802-37C6164560D9}"/>
              </a:ext>
            </a:extLst>
          </p:cNvPr>
          <p:cNvSpPr txBox="1"/>
          <p:nvPr/>
        </p:nvSpPr>
        <p:spPr>
          <a:xfrm>
            <a:off x="1629592" y="371996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4x4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9C1CE-C438-4636-8062-6068BA59F46D}"/>
              </a:ext>
            </a:extLst>
          </p:cNvPr>
          <p:cNvSpPr txBox="1"/>
          <p:nvPr/>
        </p:nvSpPr>
        <p:spPr>
          <a:xfrm>
            <a:off x="6418674" y="3719969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2x2</a:t>
            </a:r>
          </a:p>
        </p:txBody>
      </p:sp>
    </p:spTree>
    <p:extLst>
      <p:ext uri="{BB962C8B-B14F-4D97-AF65-F5344CB8AC3E}">
        <p14:creationId xmlns:p14="http://schemas.microsoft.com/office/powerpoint/2010/main" val="24049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315D-1E6E-43C1-A068-B12DBA36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4B688-D405-492C-9D81-5B6AF52CA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/>
              <a:t>          Recall: </a:t>
            </a:r>
            <a:r>
              <a:rPr lang="en-US" dirty="0"/>
              <a:t>Normal 3x3 convolution, </a:t>
            </a:r>
            <a:r>
              <a:rPr lang="en-US" u="sng" dirty="0"/>
              <a:t>stride 2</a:t>
            </a:r>
            <a:r>
              <a:rPr lang="en-US" dirty="0"/>
              <a:t> pad 1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8B66A1-3B2E-4647-B15A-19483C09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D6275-83B0-408D-B286-DABA3945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D0903-2839-42DC-A668-F0B892B87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77" y="1449239"/>
            <a:ext cx="6783541" cy="239776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F7165F-3DDE-4714-AF71-ED87A5A1BF88}"/>
              </a:ext>
            </a:extLst>
          </p:cNvPr>
          <p:cNvCxnSpPr/>
          <p:nvPr/>
        </p:nvCxnSpPr>
        <p:spPr>
          <a:xfrm>
            <a:off x="3690769" y="2532972"/>
            <a:ext cx="21412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CDD3AF-C75F-40BE-86DE-A035BF33371C}"/>
              </a:ext>
            </a:extLst>
          </p:cNvPr>
          <p:cNvSpPr txBox="1"/>
          <p:nvPr/>
        </p:nvSpPr>
        <p:spPr>
          <a:xfrm>
            <a:off x="3690769" y="2703350"/>
            <a:ext cx="2251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Dot product between </a:t>
            </a:r>
          </a:p>
          <a:p>
            <a:r>
              <a:rPr lang="en-US" dirty="0"/>
              <a:t>filter and 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23382-D840-42E8-82BE-C05FC64DB84B}"/>
              </a:ext>
            </a:extLst>
          </p:cNvPr>
          <p:cNvSpPr txBox="1"/>
          <p:nvPr/>
        </p:nvSpPr>
        <p:spPr>
          <a:xfrm>
            <a:off x="1629592" y="371996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4x4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8BC0C-A8B0-4E78-892D-7EC9CAEBEBF8}"/>
              </a:ext>
            </a:extLst>
          </p:cNvPr>
          <p:cNvSpPr txBox="1"/>
          <p:nvPr/>
        </p:nvSpPr>
        <p:spPr>
          <a:xfrm>
            <a:off x="6418674" y="3719969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2x2</a:t>
            </a:r>
          </a:p>
        </p:txBody>
      </p:sp>
    </p:spTree>
    <p:extLst>
      <p:ext uri="{BB962C8B-B14F-4D97-AF65-F5344CB8AC3E}">
        <p14:creationId xmlns:p14="http://schemas.microsoft.com/office/powerpoint/2010/main" val="6505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B9D088-6D22-4E5C-B0CE-FD3ACC90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39" y="1359685"/>
            <a:ext cx="6857000" cy="248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9CB30E-9949-4ECE-B627-69EAAD2C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FBD5E-A766-4641-8516-47173570E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00" y="1038712"/>
            <a:ext cx="7922712" cy="3381619"/>
          </a:xfrm>
        </p:spPr>
        <p:txBody>
          <a:bodyPr/>
          <a:lstStyle/>
          <a:p>
            <a:pPr algn="ctr"/>
            <a:r>
              <a:rPr lang="en-US" b="1" dirty="0"/>
              <a:t>          Recall: </a:t>
            </a:r>
            <a:r>
              <a:rPr lang="en-US" dirty="0"/>
              <a:t>Normal 3x3 convolution, </a:t>
            </a:r>
            <a:r>
              <a:rPr lang="en-US" u="sng" dirty="0"/>
              <a:t>stride 2</a:t>
            </a:r>
            <a:r>
              <a:rPr lang="en-US" dirty="0"/>
              <a:t> pad 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7F173-8C7E-4DE4-9C9A-16E6AF5E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C77F-B221-490C-9D61-80D1F275E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F7165F-3DDE-4714-AF71-ED87A5A1BF88}"/>
              </a:ext>
            </a:extLst>
          </p:cNvPr>
          <p:cNvCxnSpPr/>
          <p:nvPr/>
        </p:nvCxnSpPr>
        <p:spPr>
          <a:xfrm>
            <a:off x="3690769" y="2532972"/>
            <a:ext cx="21412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CDD3AF-C75F-40BE-86DE-A035BF33371C}"/>
              </a:ext>
            </a:extLst>
          </p:cNvPr>
          <p:cNvSpPr txBox="1"/>
          <p:nvPr/>
        </p:nvSpPr>
        <p:spPr>
          <a:xfrm>
            <a:off x="3690769" y="2703350"/>
            <a:ext cx="2251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Dot product between </a:t>
            </a:r>
          </a:p>
          <a:p>
            <a:r>
              <a:rPr lang="en-US" dirty="0"/>
              <a:t>filter and input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A23382-D840-42E8-82BE-C05FC64DB84B}"/>
              </a:ext>
            </a:extLst>
          </p:cNvPr>
          <p:cNvSpPr txBox="1"/>
          <p:nvPr/>
        </p:nvSpPr>
        <p:spPr>
          <a:xfrm>
            <a:off x="1629592" y="371996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4x4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E8BC0C-A8B0-4E78-892D-7EC9CAEBEBF8}"/>
              </a:ext>
            </a:extLst>
          </p:cNvPr>
          <p:cNvSpPr txBox="1"/>
          <p:nvPr/>
        </p:nvSpPr>
        <p:spPr>
          <a:xfrm>
            <a:off x="6418674" y="3719969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2x2</a:t>
            </a:r>
          </a:p>
        </p:txBody>
      </p:sp>
    </p:spTree>
    <p:extLst>
      <p:ext uri="{BB962C8B-B14F-4D97-AF65-F5344CB8AC3E}">
        <p14:creationId xmlns:p14="http://schemas.microsoft.com/office/powerpoint/2010/main" val="16636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D71C-01DF-4E0B-8B72-E577A7F3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3283D-3323-4F4D-8E18-BFD74715E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3x3 </a:t>
            </a:r>
            <a:r>
              <a:rPr lang="en-US" b="1" dirty="0"/>
              <a:t>transpose</a:t>
            </a:r>
            <a:r>
              <a:rPr lang="en-US" dirty="0"/>
              <a:t> convolution, stride 2 pad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EE021-B25E-40F7-AF5E-CAA49351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C308B-9749-4A83-B13F-7D7387A6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197B3B-596D-4AF9-A443-A7C823839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4" y="1841466"/>
            <a:ext cx="5997798" cy="1885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AF2163-E5B2-46A8-97B2-501935416201}"/>
              </a:ext>
            </a:extLst>
          </p:cNvPr>
          <p:cNvSpPr txBox="1"/>
          <p:nvPr/>
        </p:nvSpPr>
        <p:spPr>
          <a:xfrm>
            <a:off x="910594" y="366288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2x2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61573-63B4-43A2-9F62-8657E41C7B5B}"/>
              </a:ext>
            </a:extLst>
          </p:cNvPr>
          <p:cNvSpPr txBox="1"/>
          <p:nvPr/>
        </p:nvSpPr>
        <p:spPr>
          <a:xfrm>
            <a:off x="5400292" y="3650386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4x4</a:t>
            </a:r>
          </a:p>
        </p:txBody>
      </p:sp>
    </p:spTree>
    <p:extLst>
      <p:ext uri="{BB962C8B-B14F-4D97-AF65-F5344CB8AC3E}">
        <p14:creationId xmlns:p14="http://schemas.microsoft.com/office/powerpoint/2010/main" val="39351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F62512-D9DE-4921-B070-F6E4327ED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4" y="1479516"/>
            <a:ext cx="5997798" cy="224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1D71C-01DF-4E0B-8B72-E577A7F3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3283D-3323-4F4D-8E18-BFD74715E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3x3 </a:t>
            </a:r>
            <a:r>
              <a:rPr lang="en-US" b="1" dirty="0"/>
              <a:t>transpose</a:t>
            </a:r>
            <a:r>
              <a:rPr lang="en-US" dirty="0"/>
              <a:t> convolution, stride 2 pad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EE021-B25E-40F7-AF5E-CAA49351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C308B-9749-4A83-B13F-7D7387A6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F2163-E5B2-46A8-97B2-501935416201}"/>
              </a:ext>
            </a:extLst>
          </p:cNvPr>
          <p:cNvSpPr txBox="1"/>
          <p:nvPr/>
        </p:nvSpPr>
        <p:spPr>
          <a:xfrm>
            <a:off x="910594" y="366288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2x2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61573-63B4-43A2-9F62-8657E41C7B5B}"/>
              </a:ext>
            </a:extLst>
          </p:cNvPr>
          <p:cNvSpPr txBox="1"/>
          <p:nvPr/>
        </p:nvSpPr>
        <p:spPr>
          <a:xfrm>
            <a:off x="5400292" y="3650386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4x4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868265-4953-43BA-8EA9-F0EC05DD0C45}"/>
              </a:ext>
            </a:extLst>
          </p:cNvPr>
          <p:cNvCxnSpPr/>
          <p:nvPr/>
        </p:nvCxnSpPr>
        <p:spPr>
          <a:xfrm>
            <a:off x="2307350" y="2511527"/>
            <a:ext cx="21412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163EFC-17D7-4BB7-8608-0E6A333ABCF2}"/>
              </a:ext>
            </a:extLst>
          </p:cNvPr>
          <p:cNvSpPr txBox="1"/>
          <p:nvPr/>
        </p:nvSpPr>
        <p:spPr>
          <a:xfrm>
            <a:off x="2342150" y="2532972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gives weight</a:t>
            </a:r>
          </a:p>
          <a:p>
            <a:r>
              <a:rPr lang="en-US" dirty="0"/>
              <a:t>for filter</a:t>
            </a:r>
          </a:p>
        </p:txBody>
      </p:sp>
    </p:spTree>
    <p:extLst>
      <p:ext uri="{BB962C8B-B14F-4D97-AF65-F5344CB8AC3E}">
        <p14:creationId xmlns:p14="http://schemas.microsoft.com/office/powerpoint/2010/main" val="3642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5114"/>
            <a:ext cx="8154894" cy="257873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CNNs with </a:t>
            </a:r>
            <a:r>
              <a:rPr lang="en-US" b="1" dirty="0" err="1"/>
              <a:t>upsampling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Temporal neural networks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Deep unfolding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675341" y="1245860"/>
            <a:ext cx="7587129" cy="43088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Main theme: </a:t>
            </a:r>
            <a:r>
              <a:rPr lang="en-US" sz="2200" dirty="0">
                <a:solidFill>
                  <a:schemeClr val="accent2"/>
                </a:solidFill>
              </a:rPr>
              <a:t>applications and corresponding “specialized” NNs</a:t>
            </a:r>
            <a:endParaRPr lang="en-US" sz="2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D92D13-882C-4F24-8FB1-FACB420D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4" y="1392435"/>
            <a:ext cx="6007319" cy="2333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1D71C-01DF-4E0B-8B72-E577A7F3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3283D-3323-4F4D-8E18-BFD74715E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3x3 </a:t>
            </a:r>
            <a:r>
              <a:rPr lang="en-US" b="1" dirty="0"/>
              <a:t>transpose</a:t>
            </a:r>
            <a:r>
              <a:rPr lang="en-US" dirty="0"/>
              <a:t> convolution, stride 2 pad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EE021-B25E-40F7-AF5E-CAA49351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C308B-9749-4A83-B13F-7D7387A6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F2163-E5B2-46A8-97B2-501935416201}"/>
              </a:ext>
            </a:extLst>
          </p:cNvPr>
          <p:cNvSpPr txBox="1"/>
          <p:nvPr/>
        </p:nvSpPr>
        <p:spPr>
          <a:xfrm>
            <a:off x="910594" y="366288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2x2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61573-63B4-43A2-9F62-8657E41C7B5B}"/>
              </a:ext>
            </a:extLst>
          </p:cNvPr>
          <p:cNvSpPr txBox="1"/>
          <p:nvPr/>
        </p:nvSpPr>
        <p:spPr>
          <a:xfrm>
            <a:off x="5400292" y="3650386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4x4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868265-4953-43BA-8EA9-F0EC05DD0C45}"/>
              </a:ext>
            </a:extLst>
          </p:cNvPr>
          <p:cNvCxnSpPr/>
          <p:nvPr/>
        </p:nvCxnSpPr>
        <p:spPr>
          <a:xfrm>
            <a:off x="2307350" y="2511527"/>
            <a:ext cx="21412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163EFC-17D7-4BB7-8608-0E6A333ABCF2}"/>
              </a:ext>
            </a:extLst>
          </p:cNvPr>
          <p:cNvSpPr txBox="1"/>
          <p:nvPr/>
        </p:nvSpPr>
        <p:spPr>
          <a:xfrm>
            <a:off x="2342150" y="2532972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gives weight</a:t>
            </a:r>
          </a:p>
          <a:p>
            <a:r>
              <a:rPr lang="en-US" dirty="0"/>
              <a:t>for filter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8284C-CD68-4F16-A3B3-0C6FD117009C}"/>
              </a:ext>
            </a:extLst>
          </p:cNvPr>
          <p:cNvSpPr txBox="1"/>
          <p:nvPr/>
        </p:nvSpPr>
        <p:spPr>
          <a:xfrm>
            <a:off x="6917913" y="1378188"/>
            <a:ext cx="2080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Filter moves 2 pixels</a:t>
            </a:r>
          </a:p>
          <a:p>
            <a:r>
              <a:rPr lang="en-US" dirty="0">
                <a:solidFill>
                  <a:schemeClr val="bg2"/>
                </a:solidFill>
              </a:rPr>
              <a:t>in the </a:t>
            </a:r>
            <a:r>
              <a:rPr lang="en-US" u="sng" dirty="0">
                <a:solidFill>
                  <a:schemeClr val="bg2"/>
                </a:solidFill>
              </a:rPr>
              <a:t>output</a:t>
            </a:r>
            <a:r>
              <a:rPr lang="en-US" dirty="0">
                <a:solidFill>
                  <a:schemeClr val="bg2"/>
                </a:solidFill>
              </a:rPr>
              <a:t> for </a:t>
            </a:r>
          </a:p>
          <a:p>
            <a:r>
              <a:rPr lang="en-US" dirty="0">
                <a:solidFill>
                  <a:schemeClr val="bg2"/>
                </a:solidFill>
              </a:rPr>
              <a:t>every one pixel in</a:t>
            </a:r>
          </a:p>
          <a:p>
            <a:r>
              <a:rPr lang="en-US" dirty="0">
                <a:solidFill>
                  <a:schemeClr val="bg2"/>
                </a:solidFill>
              </a:rPr>
              <a:t>the </a:t>
            </a:r>
            <a:r>
              <a:rPr lang="en-US" u="sng" dirty="0">
                <a:solidFill>
                  <a:schemeClr val="bg2"/>
                </a:solidFill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028815-4CF7-4DD5-A3E5-6C603DBCB7CF}"/>
              </a:ext>
            </a:extLst>
          </p:cNvPr>
          <p:cNvSpPr txBox="1"/>
          <p:nvPr/>
        </p:nvSpPr>
        <p:spPr>
          <a:xfrm>
            <a:off x="6917913" y="2678536"/>
            <a:ext cx="2088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Stride gives ratio</a:t>
            </a:r>
          </a:p>
          <a:p>
            <a:r>
              <a:rPr lang="en-US" dirty="0">
                <a:solidFill>
                  <a:schemeClr val="bg2"/>
                </a:solidFill>
              </a:rPr>
              <a:t>between movement</a:t>
            </a:r>
          </a:p>
          <a:p>
            <a:r>
              <a:rPr lang="en-US" dirty="0">
                <a:solidFill>
                  <a:schemeClr val="bg2"/>
                </a:solidFill>
              </a:rPr>
              <a:t>in output and input</a:t>
            </a:r>
          </a:p>
        </p:txBody>
      </p:sp>
    </p:spTree>
    <p:extLst>
      <p:ext uri="{BB962C8B-B14F-4D97-AF65-F5344CB8AC3E}">
        <p14:creationId xmlns:p14="http://schemas.microsoft.com/office/powerpoint/2010/main" val="25391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D92D13-882C-4F24-8FB1-FACB420D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4" y="1404387"/>
            <a:ext cx="6007319" cy="2333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1D71C-01DF-4E0B-8B72-E577A7F3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3283D-3323-4F4D-8E18-BFD74715E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3x3 </a:t>
            </a:r>
            <a:r>
              <a:rPr lang="en-US" b="1" dirty="0"/>
              <a:t>transpose</a:t>
            </a:r>
            <a:r>
              <a:rPr lang="en-US" dirty="0"/>
              <a:t> convolution, stride 2 pad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EE021-B25E-40F7-AF5E-CAA49351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C308B-9749-4A83-B13F-7D7387A6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F2163-E5B2-46A8-97B2-501935416201}"/>
              </a:ext>
            </a:extLst>
          </p:cNvPr>
          <p:cNvSpPr txBox="1"/>
          <p:nvPr/>
        </p:nvSpPr>
        <p:spPr>
          <a:xfrm>
            <a:off x="910594" y="366288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2x2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61573-63B4-43A2-9F62-8657E41C7B5B}"/>
              </a:ext>
            </a:extLst>
          </p:cNvPr>
          <p:cNvSpPr txBox="1"/>
          <p:nvPr/>
        </p:nvSpPr>
        <p:spPr>
          <a:xfrm>
            <a:off x="5400292" y="3650386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4x4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868265-4953-43BA-8EA9-F0EC05DD0C45}"/>
              </a:ext>
            </a:extLst>
          </p:cNvPr>
          <p:cNvCxnSpPr/>
          <p:nvPr/>
        </p:nvCxnSpPr>
        <p:spPr>
          <a:xfrm>
            <a:off x="2307350" y="2511527"/>
            <a:ext cx="21412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163EFC-17D7-4BB7-8608-0E6A333ABCF2}"/>
              </a:ext>
            </a:extLst>
          </p:cNvPr>
          <p:cNvSpPr txBox="1"/>
          <p:nvPr/>
        </p:nvSpPr>
        <p:spPr>
          <a:xfrm>
            <a:off x="2342150" y="2532972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gives weight</a:t>
            </a:r>
          </a:p>
          <a:p>
            <a:r>
              <a:rPr lang="en-US" dirty="0"/>
              <a:t>for filter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8284C-CD68-4F16-A3B3-0C6FD117009C}"/>
              </a:ext>
            </a:extLst>
          </p:cNvPr>
          <p:cNvSpPr txBox="1"/>
          <p:nvPr/>
        </p:nvSpPr>
        <p:spPr>
          <a:xfrm>
            <a:off x="6917913" y="1378188"/>
            <a:ext cx="2080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Filter moves 2 pixels</a:t>
            </a:r>
          </a:p>
          <a:p>
            <a:r>
              <a:rPr lang="en-US" dirty="0">
                <a:solidFill>
                  <a:schemeClr val="bg2"/>
                </a:solidFill>
              </a:rPr>
              <a:t>in the </a:t>
            </a:r>
            <a:r>
              <a:rPr lang="en-US" u="sng" dirty="0">
                <a:solidFill>
                  <a:schemeClr val="bg2"/>
                </a:solidFill>
              </a:rPr>
              <a:t>output</a:t>
            </a:r>
            <a:r>
              <a:rPr lang="en-US" dirty="0">
                <a:solidFill>
                  <a:schemeClr val="bg2"/>
                </a:solidFill>
              </a:rPr>
              <a:t> for </a:t>
            </a:r>
          </a:p>
          <a:p>
            <a:r>
              <a:rPr lang="en-US" dirty="0">
                <a:solidFill>
                  <a:schemeClr val="bg2"/>
                </a:solidFill>
              </a:rPr>
              <a:t>every one pixel in</a:t>
            </a:r>
          </a:p>
          <a:p>
            <a:r>
              <a:rPr lang="en-US" dirty="0">
                <a:solidFill>
                  <a:schemeClr val="bg2"/>
                </a:solidFill>
              </a:rPr>
              <a:t>the </a:t>
            </a:r>
            <a:r>
              <a:rPr lang="en-US" u="sng" dirty="0">
                <a:solidFill>
                  <a:schemeClr val="bg2"/>
                </a:solidFill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028815-4CF7-4DD5-A3E5-6C603DBCB7CF}"/>
              </a:ext>
            </a:extLst>
          </p:cNvPr>
          <p:cNvSpPr txBox="1"/>
          <p:nvPr/>
        </p:nvSpPr>
        <p:spPr>
          <a:xfrm>
            <a:off x="6917913" y="2678536"/>
            <a:ext cx="2088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Stride gives ratio</a:t>
            </a:r>
          </a:p>
          <a:p>
            <a:r>
              <a:rPr lang="en-US" dirty="0">
                <a:solidFill>
                  <a:schemeClr val="bg2"/>
                </a:solidFill>
              </a:rPr>
              <a:t>between movement</a:t>
            </a:r>
          </a:p>
          <a:p>
            <a:r>
              <a:rPr lang="en-US" dirty="0">
                <a:solidFill>
                  <a:schemeClr val="bg2"/>
                </a:solidFill>
              </a:rPr>
              <a:t>in output and input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6B147F-C5A6-4367-9138-85F010884912}"/>
              </a:ext>
            </a:extLst>
          </p:cNvPr>
          <p:cNvCxnSpPr>
            <a:cxnSpLocks/>
          </p:cNvCxnSpPr>
          <p:nvPr/>
        </p:nvCxnSpPr>
        <p:spPr>
          <a:xfrm flipV="1">
            <a:off x="4448570" y="2164703"/>
            <a:ext cx="1261765" cy="14371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60ACB5-E9FB-45E6-92E3-C1CCEF801EA1}"/>
              </a:ext>
            </a:extLst>
          </p:cNvPr>
          <p:cNvSpPr txBox="1"/>
          <p:nvPr/>
        </p:nvSpPr>
        <p:spPr>
          <a:xfrm>
            <a:off x="2551897" y="3373387"/>
            <a:ext cx="193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 where output</a:t>
            </a:r>
          </a:p>
          <a:p>
            <a:r>
              <a:rPr lang="en-US" dirty="0"/>
              <a:t>overlaps</a:t>
            </a:r>
          </a:p>
        </p:txBody>
      </p:sp>
    </p:spTree>
    <p:extLst>
      <p:ext uri="{BB962C8B-B14F-4D97-AF65-F5344CB8AC3E}">
        <p14:creationId xmlns:p14="http://schemas.microsoft.com/office/powerpoint/2010/main" val="3161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D92D13-882C-4F24-8FB1-FACB420D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4" y="1404387"/>
            <a:ext cx="6007319" cy="2333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1D71C-01DF-4E0B-8B72-E577A7F3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3283D-3323-4F4D-8E18-BFD74715E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3x3 </a:t>
            </a:r>
            <a:r>
              <a:rPr lang="en-US" b="1" dirty="0"/>
              <a:t>transpose</a:t>
            </a:r>
            <a:r>
              <a:rPr lang="en-US" dirty="0"/>
              <a:t> convolution, stride 2 pad 1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b="1" dirty="0"/>
              <a:t>Other names: </a:t>
            </a:r>
            <a:r>
              <a:rPr lang="en-US" dirty="0"/>
              <a:t>Deconvolution (bad), </a:t>
            </a:r>
            <a:r>
              <a:rPr lang="en-US" dirty="0" err="1"/>
              <a:t>Upconvolution</a:t>
            </a:r>
            <a:r>
              <a:rPr lang="en-US" dirty="0"/>
              <a:t>, Fractionally 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EE021-B25E-40F7-AF5E-CAA49351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C308B-9749-4A83-B13F-7D7387A6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F2163-E5B2-46A8-97B2-501935416201}"/>
              </a:ext>
            </a:extLst>
          </p:cNvPr>
          <p:cNvSpPr txBox="1"/>
          <p:nvPr/>
        </p:nvSpPr>
        <p:spPr>
          <a:xfrm>
            <a:off x="910594" y="366288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2x2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61573-63B4-43A2-9F62-8657E41C7B5B}"/>
              </a:ext>
            </a:extLst>
          </p:cNvPr>
          <p:cNvSpPr txBox="1"/>
          <p:nvPr/>
        </p:nvSpPr>
        <p:spPr>
          <a:xfrm>
            <a:off x="5400292" y="3650386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4x4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868265-4953-43BA-8EA9-F0EC05DD0C45}"/>
              </a:ext>
            </a:extLst>
          </p:cNvPr>
          <p:cNvCxnSpPr/>
          <p:nvPr/>
        </p:nvCxnSpPr>
        <p:spPr>
          <a:xfrm>
            <a:off x="2307350" y="2511527"/>
            <a:ext cx="21412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163EFC-17D7-4BB7-8608-0E6A333ABCF2}"/>
              </a:ext>
            </a:extLst>
          </p:cNvPr>
          <p:cNvSpPr txBox="1"/>
          <p:nvPr/>
        </p:nvSpPr>
        <p:spPr>
          <a:xfrm>
            <a:off x="2342150" y="2532972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gives weight</a:t>
            </a:r>
          </a:p>
          <a:p>
            <a:r>
              <a:rPr lang="en-US" dirty="0"/>
              <a:t>for filter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8284C-CD68-4F16-A3B3-0C6FD117009C}"/>
              </a:ext>
            </a:extLst>
          </p:cNvPr>
          <p:cNvSpPr txBox="1"/>
          <p:nvPr/>
        </p:nvSpPr>
        <p:spPr>
          <a:xfrm>
            <a:off x="6917913" y="1378188"/>
            <a:ext cx="2080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Filter moves 2 pixels</a:t>
            </a:r>
          </a:p>
          <a:p>
            <a:r>
              <a:rPr lang="en-US" dirty="0">
                <a:solidFill>
                  <a:schemeClr val="bg2"/>
                </a:solidFill>
              </a:rPr>
              <a:t>in the </a:t>
            </a:r>
            <a:r>
              <a:rPr lang="en-US" u="sng" dirty="0">
                <a:solidFill>
                  <a:schemeClr val="bg2"/>
                </a:solidFill>
              </a:rPr>
              <a:t>output</a:t>
            </a:r>
            <a:r>
              <a:rPr lang="en-US" dirty="0">
                <a:solidFill>
                  <a:schemeClr val="bg2"/>
                </a:solidFill>
              </a:rPr>
              <a:t> for </a:t>
            </a:r>
          </a:p>
          <a:p>
            <a:r>
              <a:rPr lang="en-US" dirty="0">
                <a:solidFill>
                  <a:schemeClr val="bg2"/>
                </a:solidFill>
              </a:rPr>
              <a:t>every one pixel in</a:t>
            </a:r>
          </a:p>
          <a:p>
            <a:r>
              <a:rPr lang="en-US" dirty="0">
                <a:solidFill>
                  <a:schemeClr val="bg2"/>
                </a:solidFill>
              </a:rPr>
              <a:t>the </a:t>
            </a:r>
            <a:r>
              <a:rPr lang="en-US" u="sng" dirty="0">
                <a:solidFill>
                  <a:schemeClr val="bg2"/>
                </a:solidFill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028815-4CF7-4DD5-A3E5-6C603DBCB7CF}"/>
              </a:ext>
            </a:extLst>
          </p:cNvPr>
          <p:cNvSpPr txBox="1"/>
          <p:nvPr/>
        </p:nvSpPr>
        <p:spPr>
          <a:xfrm>
            <a:off x="6917913" y="2678536"/>
            <a:ext cx="2088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Stride gives ratio</a:t>
            </a:r>
          </a:p>
          <a:p>
            <a:r>
              <a:rPr lang="en-US" dirty="0">
                <a:solidFill>
                  <a:schemeClr val="bg2"/>
                </a:solidFill>
              </a:rPr>
              <a:t>between movement</a:t>
            </a:r>
          </a:p>
          <a:p>
            <a:r>
              <a:rPr lang="en-US" dirty="0">
                <a:solidFill>
                  <a:schemeClr val="bg2"/>
                </a:solidFill>
              </a:rPr>
              <a:t>in output and input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6B147F-C5A6-4367-9138-85F010884912}"/>
              </a:ext>
            </a:extLst>
          </p:cNvPr>
          <p:cNvCxnSpPr>
            <a:cxnSpLocks/>
          </p:cNvCxnSpPr>
          <p:nvPr/>
        </p:nvCxnSpPr>
        <p:spPr>
          <a:xfrm flipV="1">
            <a:off x="4448570" y="2164703"/>
            <a:ext cx="1261765" cy="14371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60ACB5-E9FB-45E6-92E3-C1CCEF801EA1}"/>
              </a:ext>
            </a:extLst>
          </p:cNvPr>
          <p:cNvSpPr txBox="1"/>
          <p:nvPr/>
        </p:nvSpPr>
        <p:spPr>
          <a:xfrm>
            <a:off x="2551897" y="3373387"/>
            <a:ext cx="193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 where output</a:t>
            </a:r>
          </a:p>
          <a:p>
            <a:r>
              <a:rPr lang="en-US" dirty="0"/>
              <a:t>overlaps</a:t>
            </a:r>
          </a:p>
        </p:txBody>
      </p:sp>
    </p:spTree>
    <p:extLst>
      <p:ext uri="{BB962C8B-B14F-4D97-AF65-F5344CB8AC3E}">
        <p14:creationId xmlns:p14="http://schemas.microsoft.com/office/powerpoint/2010/main" val="7218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DA6B-6F6C-47A6-84B7-2BE73E96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Idea: Fully Convolutional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6A022-970D-405A-8AC2-0FF240648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a network as series of convolution layers, with </a:t>
            </a:r>
            <a:r>
              <a:rPr lang="en-US" b="1" dirty="0" err="1">
                <a:solidFill>
                  <a:srgbClr val="FF0000"/>
                </a:solidFill>
              </a:rPr>
              <a:t>downsampling</a:t>
            </a:r>
            <a:r>
              <a:rPr lang="en-US" dirty="0"/>
              <a:t> and </a:t>
            </a:r>
            <a:r>
              <a:rPr lang="en-US" b="1" dirty="0" err="1">
                <a:solidFill>
                  <a:srgbClr val="00B050"/>
                </a:solidFill>
              </a:rPr>
              <a:t>upsampling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9DB46-A1F7-446B-93EB-47D19E821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37C90-FD75-46EA-8402-811F38E3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3A429-81FB-4C76-972F-B8D6E2120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56" y="1939529"/>
            <a:ext cx="8394700" cy="222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259D5C-21B2-4C10-81D7-888E99808DDE}"/>
              </a:ext>
            </a:extLst>
          </p:cNvPr>
          <p:cNvSpPr txBox="1"/>
          <p:nvPr/>
        </p:nvSpPr>
        <p:spPr>
          <a:xfrm>
            <a:off x="2208638" y="4165132"/>
            <a:ext cx="44518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</a:rPr>
              <a:t>Long et al. “Fully Convolutional Networks for Semantic Segmentation”  CVPR 2015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B6A022-970D-405A-8AC2-0FF240648166}"/>
              </a:ext>
            </a:extLst>
          </p:cNvPr>
          <p:cNvSpPr txBox="1">
            <a:spLocks/>
          </p:cNvSpPr>
          <p:nvPr/>
        </p:nvSpPr>
        <p:spPr>
          <a:xfrm>
            <a:off x="609600" y="1547605"/>
            <a:ext cx="3510517" cy="285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rgbClr val="FF0000"/>
                </a:solidFill>
              </a:rPr>
              <a:t>Downsampling</a:t>
            </a:r>
            <a:r>
              <a:rPr lang="en-US" sz="1400" dirty="0">
                <a:solidFill>
                  <a:srgbClr val="FF0000"/>
                </a:solidFill>
              </a:rPr>
              <a:t>: Pooling or </a:t>
            </a:r>
            <a:r>
              <a:rPr lang="en-US" sz="1400" dirty="0" err="1">
                <a:solidFill>
                  <a:srgbClr val="FF0000"/>
                </a:solidFill>
              </a:rPr>
              <a:t>Strided</a:t>
            </a:r>
            <a:r>
              <a:rPr lang="en-US" sz="1400" dirty="0">
                <a:solidFill>
                  <a:srgbClr val="FF0000"/>
                </a:solidFill>
              </a:rPr>
              <a:t> Convolution</a:t>
            </a:r>
            <a:endParaRPr lang="en-US" sz="1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B6A022-970D-405A-8AC2-0FF240648166}"/>
              </a:ext>
            </a:extLst>
          </p:cNvPr>
          <p:cNvSpPr txBox="1">
            <a:spLocks/>
          </p:cNvSpPr>
          <p:nvPr/>
        </p:nvSpPr>
        <p:spPr>
          <a:xfrm>
            <a:off x="4571206" y="1547605"/>
            <a:ext cx="4162611" cy="252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rgbClr val="00B050"/>
                </a:solidFill>
              </a:rPr>
              <a:t>Upsampling</a:t>
            </a:r>
            <a:r>
              <a:rPr lang="en-US" sz="1400" b="1" dirty="0">
                <a:solidFill>
                  <a:srgbClr val="00B050"/>
                </a:solidFill>
              </a:rPr>
              <a:t>: </a:t>
            </a:r>
            <a:r>
              <a:rPr lang="en-US" sz="1400" dirty="0" err="1">
                <a:solidFill>
                  <a:srgbClr val="00B050"/>
                </a:solidFill>
              </a:rPr>
              <a:t>Unpooling</a:t>
            </a:r>
            <a:r>
              <a:rPr lang="en-US" sz="1400" dirty="0">
                <a:solidFill>
                  <a:srgbClr val="00B050"/>
                </a:solidFill>
              </a:rPr>
              <a:t> or </a:t>
            </a:r>
            <a:r>
              <a:rPr lang="en-US" sz="1400" dirty="0" err="1">
                <a:solidFill>
                  <a:srgbClr val="00B050"/>
                </a:solidFill>
              </a:rPr>
              <a:t>Strided</a:t>
            </a:r>
            <a:r>
              <a:rPr lang="en-US" sz="1400" dirty="0">
                <a:solidFill>
                  <a:srgbClr val="00B050"/>
                </a:solidFill>
              </a:rPr>
              <a:t> Transpose Convolution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60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3D676-A190-4C9C-8E7C-FE62174C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D06A-DA3C-48F1-A8A1-E271B357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24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9F1F20-6255-4645-8AFA-D291411D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65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BE4632-68B1-4639-A1A4-80DB927C2D3D}"/>
              </a:ext>
            </a:extLst>
          </p:cNvPr>
          <p:cNvSpPr/>
          <p:nvPr/>
        </p:nvSpPr>
        <p:spPr>
          <a:xfrm>
            <a:off x="8230981" y="1070789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pple Color Emoji"/>
              </a:rPr>
              <a:t>😨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06B0D-82A8-45BF-8FE4-A7B2AD61F925}"/>
              </a:ext>
            </a:extLst>
          </p:cNvPr>
          <p:cNvSpPr/>
          <p:nvPr/>
        </p:nvSpPr>
        <p:spPr>
          <a:xfrm>
            <a:off x="8230981" y="2510909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pple Color Emoji"/>
              </a:rPr>
              <a:t>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3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Deep Neural Nets Do?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786" y="915010"/>
            <a:ext cx="2594714" cy="171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727" y="914401"/>
            <a:ext cx="2710073" cy="17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727" y="3034984"/>
            <a:ext cx="3052973" cy="130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1987" y="2888688"/>
            <a:ext cx="2987201" cy="16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3250" y="2175954"/>
            <a:ext cx="1126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Classification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5100" y="2180451"/>
            <a:ext cx="12595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Approximation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5400" y="4248591"/>
            <a:ext cx="111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Optimization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93867" y="4248591"/>
            <a:ext cx="9019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Clustering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7C835D2-15CB-41A8-AAEC-24B7C3D037D1}"/>
              </a:ext>
            </a:extLst>
          </p:cNvPr>
          <p:cNvSpPr txBox="1">
            <a:spLocks/>
          </p:cNvSpPr>
          <p:nvPr/>
        </p:nvSpPr>
        <p:spPr>
          <a:xfrm>
            <a:off x="609938" y="4773600"/>
            <a:ext cx="601313" cy="3510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CEC10D-CD46-426F-915E-6C78530279C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21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Stock Market Prediction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67" y="1101233"/>
            <a:ext cx="4898729" cy="3241079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7E30B6-573B-4AE6-8AD6-C3FD824CA7BC}"/>
              </a:ext>
            </a:extLst>
          </p:cNvPr>
          <p:cNvSpPr txBox="1">
            <a:spLocks/>
          </p:cNvSpPr>
          <p:nvPr/>
        </p:nvSpPr>
        <p:spPr>
          <a:xfrm>
            <a:off x="609938" y="4773600"/>
            <a:ext cx="601313" cy="3510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CEC10D-CD46-426F-915E-6C78530279C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5974223" y="3693224"/>
            <a:ext cx="2780339" cy="43088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2"/>
                </a:solidFill>
                <a:latin typeface="Corbel" panose="020B0503020204020204" pitchFamily="34" charset="0"/>
              </a:rPr>
              <a:t>Notion of time!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862282" y="1179608"/>
            <a:ext cx="2892280" cy="24336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Inputs:</a:t>
            </a:r>
          </a:p>
          <a:p>
            <a:pPr marL="690750" lvl="3" indent="-285750"/>
            <a:r>
              <a:rPr lang="en-US" dirty="0"/>
              <a:t>Previous values</a:t>
            </a:r>
          </a:p>
          <a:p>
            <a:pPr marL="690750" lvl="3" indent="-285750"/>
            <a:r>
              <a:rPr lang="en-US" dirty="0"/>
              <a:t>Sentiments from news</a:t>
            </a:r>
          </a:p>
          <a:p>
            <a:pPr marL="690750" lvl="3" indent="-285750"/>
            <a:r>
              <a:rPr lang="en-US" dirty="0"/>
              <a:t>Expert knowledge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50" b="1" dirty="0"/>
              <a:t>Output:</a:t>
            </a:r>
          </a:p>
          <a:p>
            <a:pPr marL="747900" lvl="3" indent="-342900"/>
            <a:r>
              <a:rPr lang="en-US" dirty="0"/>
              <a:t>Price prediction</a:t>
            </a:r>
          </a:p>
          <a:p>
            <a:pPr marL="747900" lvl="3" indent="-342900"/>
            <a:endParaRPr lang="en-US" dirty="0"/>
          </a:p>
          <a:p>
            <a:pPr marL="747900" lvl="3" indent="-34290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changes fundamentally?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48118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n unrolled recurrent neural network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8" y="1138850"/>
            <a:ext cx="6025368" cy="15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- Structure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7027" y="3184113"/>
                <a:ext cx="4340698" cy="722419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State update: </a:t>
                </a:r>
                <a:r>
                  <a:rPr lang="en-US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Output: </a:t>
                </a:r>
                <a:r>
                  <a:rPr lang="en-US" b="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00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027" y="3184113"/>
                <a:ext cx="4340698" cy="722419"/>
              </a:xfrm>
              <a:blipFill rotWithShape="0">
                <a:blip r:embed="rId3"/>
                <a:stretch>
                  <a:fillRect l="-2669" t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27</a:t>
            </a:fld>
            <a:endParaRPr lang="en-US" dirty="0"/>
          </a:p>
        </p:txBody>
      </p:sp>
      <p:pic>
        <p:nvPicPr>
          <p:cNvPr id="1026" name="Picture 2" descr="https://colah.github.io/posts/2015-08-Understanding-LSTMs/img/RNN-roll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7" y="1138850"/>
            <a:ext cx="1022209" cy="1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5040" y="4263772"/>
            <a:ext cx="36380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Based on</a:t>
            </a:r>
            <a:r>
              <a:rPr lang="en-GB" sz="800" dirty="0"/>
              <a:t>: https://colah.github.io/posts/2015-08-Understanding-LSTMs/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4571206" y="3315711"/>
            <a:ext cx="3855850" cy="7694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/>
                </a:solidFill>
                <a:latin typeface="Corbel" panose="020B0503020204020204" pitchFamily="34" charset="0"/>
              </a:rPr>
              <a:t>Similar to a feed-forward neural network,</a:t>
            </a:r>
            <a:r>
              <a:rPr lang="en-US" sz="2200" b="1" dirty="0">
                <a:solidFill>
                  <a:schemeClr val="bg2"/>
                </a:solidFill>
                <a:latin typeface="Corbel" panose="020B0503020204020204" pitchFamily="34" charset="0"/>
              </a:rPr>
              <a:t> </a:t>
            </a:r>
            <a:r>
              <a:rPr lang="en-US" sz="2200" dirty="0">
                <a:solidFill>
                  <a:schemeClr val="bg2"/>
                </a:solidFill>
                <a:latin typeface="Corbel" panose="020B0503020204020204" pitchFamily="34" charset="0"/>
              </a:rPr>
              <a:t>but</a:t>
            </a:r>
            <a:r>
              <a:rPr lang="en-US" sz="2200" b="1" dirty="0">
                <a:solidFill>
                  <a:schemeClr val="bg2"/>
                </a:solidFill>
                <a:latin typeface="Corbel" panose="020B0503020204020204" pitchFamily="34" charset="0"/>
              </a:rPr>
              <a:t> very deep!</a:t>
            </a:r>
          </a:p>
        </p:txBody>
      </p:sp>
    </p:spTree>
    <p:extLst>
      <p:ext uri="{BB962C8B-B14F-4D97-AF65-F5344CB8AC3E}">
        <p14:creationId xmlns:p14="http://schemas.microsoft.com/office/powerpoint/2010/main" val="35450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- Training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28</a:t>
            </a:fld>
            <a:endParaRPr lang="en-US" dirty="0"/>
          </a:p>
        </p:txBody>
      </p:sp>
      <p:pic>
        <p:nvPicPr>
          <p:cNvPr id="17" name="Picture 4" descr="An unrolled recurrent neural network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8" y="1138850"/>
            <a:ext cx="6025368" cy="15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7027" y="3184113"/>
                <a:ext cx="4333554" cy="119500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State update: </a:t>
                </a:r>
                <a:r>
                  <a:rPr lang="en-US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Output: </a:t>
                </a:r>
                <a:r>
                  <a:rPr lang="en-US" b="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1400" dirty="0"/>
                  <a:t>	(special linear case!)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Cost function: </a:t>
                </a:r>
                <a14:m>
                  <m:oMath xmlns:m="http://schemas.openxmlformats.org/officeDocument/2006/math">
                    <m:r>
                      <a:rPr lang="el-G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d>
                      <m:dPr>
                        <m:ctrlPr>
                          <a:rPr lang="el-G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GB" dirty="0"/>
                  <a:t>   	</a:t>
                </a:r>
                <a:r>
                  <a:rPr lang="en-GB" sz="1400" dirty="0"/>
                  <a:t>(</a:t>
                </a:r>
                <a14:m>
                  <m:oMath xmlns:m="http://schemas.openxmlformats.org/officeDocument/2006/math">
                    <m:r>
                      <a:rPr lang="el-GR" sz="1400" i="1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GB" sz="1400" dirty="0"/>
                  <a:t> for simplicity)</a:t>
                </a:r>
              </a:p>
            </p:txBody>
          </p:sp>
        </mc:Choice>
        <mc:Fallback xmlns="">
          <p:sp>
            <p:nvSpPr>
              <p:cNvPr id="1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027" y="3184113"/>
                <a:ext cx="4333554" cy="1195006"/>
              </a:xfrm>
              <a:blipFill rotWithShape="0">
                <a:blip r:embed="rId3"/>
                <a:stretch>
                  <a:fillRect l="-2672" t="-6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4650581" y="3233319"/>
                <a:ext cx="4460544" cy="102775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514350" rtl="0" eaLnBrk="1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413"/>
                  </a:spcAft>
                  <a:buFont typeface="Arial" panose="020B0604020202020204" pitchFamily="34" charset="0"/>
                  <a:buNone/>
                  <a:defRPr sz="165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514350" rtl="0" eaLnBrk="1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413"/>
                  </a:spcAft>
                  <a:buFont typeface="Arial" panose="020B0604020202020204" pitchFamily="34" charset="0"/>
                  <a:buNone/>
                  <a:defRPr sz="195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2pPr>
                <a:lvl3pPr marL="202500" indent="-202500" algn="l" defTabSz="514350" rtl="0" eaLnBrk="1" latinLnBrk="0" hangingPunct="1">
                  <a:lnSpc>
                    <a:spcPts val="1800"/>
                  </a:lnSpc>
                  <a:spcBef>
                    <a:spcPts val="413"/>
                  </a:spcBef>
                  <a:buClr>
                    <a:schemeClr val="bg2"/>
                  </a:buClr>
                  <a:buSzPct val="100000"/>
                  <a:buFont typeface="Arial" panose="020B0604020202020204" pitchFamily="34" charset="0"/>
                  <a:buChar char="•"/>
                  <a:defRPr sz="165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3pPr>
                <a:lvl4pPr marL="405000" indent="-202500" algn="l" defTabSz="514350" rtl="0" eaLnBrk="1" latinLnBrk="0" hangingPunct="1">
                  <a:lnSpc>
                    <a:spcPts val="1650"/>
                  </a:lnSpc>
                  <a:spcBef>
                    <a:spcPts val="0"/>
                  </a:spcBef>
                  <a:buClr>
                    <a:schemeClr val="bg2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4pPr>
                <a:lvl5pPr marL="607500" indent="-202500" algn="l" defTabSz="514350" rtl="0" eaLnBrk="1" latinLnBrk="0" hangingPunct="1">
                  <a:lnSpc>
                    <a:spcPts val="15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1414463" indent="-128588" algn="l" defTabSz="514350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71638" indent="-128588" algn="l" defTabSz="514350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8813" indent="-128588" algn="l" defTabSz="514350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85988" indent="-128588" algn="l" defTabSz="514350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 b="1" dirty="0"/>
                  <a:t>Weight gradients:</a:t>
                </a:r>
                <a:r>
                  <a:rPr lang="en-GB" sz="1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l-G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𝑟𝑒𝑐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f>
                          <m:f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l-G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num>
                          <m:den>
                            <m:r>
                              <a:rPr lang="en-GB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GB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>
                              <a:rPr lang="en-GB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𝑟𝑒𝑐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f>
                          <m:f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l-G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num>
                          <m:den>
                            <m:r>
                              <a:rPr lang="en-GB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sz="14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</m:e>
                    </m:nary>
                  </m:oMath>
                </a14:m>
                <a:endParaRPr lang="en-GB" sz="1400" b="1" dirty="0"/>
              </a:p>
              <a:p>
                <a:r>
                  <a:rPr lang="en-GB" sz="1600" b="1" dirty="0"/>
                  <a:t>Last layer: </a:t>
                </a:r>
                <a:r>
                  <a:rPr lang="en-GB" sz="1400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l-G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l-G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endParaRPr lang="en-GB" sz="1400" i="1" dirty="0">
                  <a:latin typeface="Cambria Math" panose="02040503050406030204" pitchFamily="18" charset="0"/>
                </a:endParaRPr>
              </a:p>
              <a:p>
                <a:r>
                  <a:rPr lang="en-GB" sz="1600" b="1" dirty="0"/>
                  <a:t>Layer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GB" sz="1600" b="1" dirty="0"/>
                  <a:t>: </a:t>
                </a:r>
                <a:r>
                  <a:rPr lang="en-GB" sz="1400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l-G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l-G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GB" sz="1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GB" sz="1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l-G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81" y="3233319"/>
                <a:ext cx="4460544" cy="1027756"/>
              </a:xfrm>
              <a:prstGeom prst="rect">
                <a:avLst/>
              </a:prstGeom>
              <a:blipFill>
                <a:blip r:embed="rId4"/>
                <a:stretch>
                  <a:fillRect l="-2869" t="-372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F7BFEB-AD8D-4289-A0DF-C8EA792F19FF}"/>
                  </a:ext>
                </a:extLst>
              </p:cNvPr>
              <p:cNvSpPr txBox="1"/>
              <p:nvPr/>
            </p:nvSpPr>
            <p:spPr>
              <a:xfrm>
                <a:off x="5524820" y="4302818"/>
                <a:ext cx="2387600" cy="34624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50" dirty="0">
                    <a:solidFill>
                      <a:schemeClr val="bg2"/>
                    </a:solidFill>
                    <a:latin typeface="Corbel" panose="020B0503020204020204" pitchFamily="34" charset="0"/>
                  </a:rPr>
                  <a:t>Similar derivation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5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65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1650" b="1" dirty="0">
                  <a:solidFill>
                    <a:schemeClr val="bg2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2F7BFEB-AD8D-4289-A0DF-C8EA792F1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820" y="4302818"/>
                <a:ext cx="2387600" cy="346249"/>
              </a:xfrm>
              <a:prstGeom prst="rect">
                <a:avLst/>
              </a:prstGeom>
              <a:blipFill rotWithShape="0">
                <a:blip r:embed="rId5"/>
                <a:stretch>
                  <a:fillRect b="-10606"/>
                </a:stretch>
              </a:blipFill>
              <a:ln w="5715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819612" y="1015536"/>
            <a:ext cx="617188" cy="52847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0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- Problems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0101" y="1253314"/>
                <a:ext cx="7922712" cy="3381619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b="1" dirty="0"/>
                  <a:t>Vanishing/exploding gradients: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r>
                  <a:rPr lang="en-GB" b="1" dirty="0"/>
                  <a:t>Layer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GB" b="1" dirty="0"/>
                  <a:t>: </a:t>
                </a:r>
                <a:r>
                  <a:rPr lang="en-GB" sz="1800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l-G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𝑟𝑒𝑐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dirty="0"/>
                  <a:t>Assume a simple case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dirty="0"/>
                  <a:t> is a scalar:</a:t>
                </a:r>
              </a:p>
              <a:p>
                <a:pPr marL="488250" lvl="2" indent="-285750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|&lt;1</m:t>
                    </m:r>
                  </m:oMath>
                </a14:m>
                <a:r>
                  <a:rPr lang="en-US" dirty="0"/>
                  <a:t>, gradients go to zero (</a:t>
                </a:r>
                <a:r>
                  <a:rPr lang="en-US" b="1" dirty="0"/>
                  <a:t>vanishing gradient!</a:t>
                </a:r>
                <a:r>
                  <a:rPr lang="en-US" dirty="0"/>
                  <a:t>)</a:t>
                </a:r>
              </a:p>
              <a:p>
                <a:pPr marL="488250" lvl="2" indent="-285750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|&gt;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gradients go to infinity (</a:t>
                </a:r>
                <a:r>
                  <a:rPr lang="en-US" b="1" dirty="0"/>
                  <a:t>exploding gradient!</a:t>
                </a:r>
                <a:r>
                  <a:rPr lang="en-US" dirty="0"/>
                  <a:t>)</a:t>
                </a:r>
              </a:p>
              <a:p>
                <a:pPr marL="488250" lvl="2" indent="-285750"/>
                <a:endParaRPr lang="en-US" dirty="0"/>
              </a:p>
              <a:p>
                <a:pPr marL="457200" lvl="1" indent="-457200">
                  <a:buFont typeface="+mj-lt"/>
                  <a:buAutoNum type="arabicPeriod" startAt="2"/>
                </a:pPr>
                <a:r>
                  <a:rPr lang="en-US" sz="2400" b="1" dirty="0"/>
                  <a:t>No long-term memory:</a:t>
                </a:r>
              </a:p>
              <a:p>
                <a:pPr marL="659700" lvl="2" indent="-457200"/>
                <a:r>
                  <a:rPr lang="en-US" dirty="0"/>
                  <a:t>Due to multiplicative update, the impact of past inputs is </a:t>
                </a:r>
                <a:r>
                  <a:rPr lang="en-US" b="1" dirty="0"/>
                  <a:t>“forgotten” too quickly!</a:t>
                </a:r>
              </a:p>
              <a:p>
                <a:pPr lvl="1"/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GB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0101" y="1253314"/>
                <a:ext cx="7922712" cy="3381619"/>
              </a:xfrm>
              <a:blipFill>
                <a:blip r:embed="rId2"/>
                <a:stretch>
                  <a:fillRect l="-2385" t="-6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far: Image Classification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/>
              <a:t>Image Recognition: By </a:t>
            </a:r>
            <a:r>
              <a:rPr lang="en-US" sz="1800" dirty="0" err="1"/>
              <a:t>AlexNet</a:t>
            </a:r>
            <a:endParaRPr lang="en-US" sz="1800" dirty="0"/>
          </a:p>
          <a:p>
            <a:pPr marL="488250" lvl="2" indent="-285750"/>
            <a:endParaRPr lang="en-US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/>
            <a:endParaRPr lang="en-US" sz="18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 descr="Afbeeldingsresultaat voor alexnet">
            <a:extLst>
              <a:ext uri="{FF2B5EF4-FFF2-40B4-BE49-F238E27FC236}">
                <a16:creationId xmlns:a16="http://schemas.microsoft.com/office/drawing/2014/main" id="{2C3A5EDA-7C39-4447-B50A-30D366D0A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0084" y="1709402"/>
            <a:ext cx="4192739" cy="170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cat image">
            <a:extLst>
              <a:ext uri="{FF2B5EF4-FFF2-40B4-BE49-F238E27FC236}">
                <a16:creationId xmlns:a16="http://schemas.microsoft.com/office/drawing/2014/main" id="{D167C379-9AFF-46BB-87C5-5018EA64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574" y="1591269"/>
            <a:ext cx="1807565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E09E3D-B466-427B-B7D3-C02F1B3BF649}"/>
              </a:ext>
            </a:extLst>
          </p:cNvPr>
          <p:cNvCxnSpPr/>
          <p:nvPr/>
        </p:nvCxnSpPr>
        <p:spPr>
          <a:xfrm>
            <a:off x="6402381" y="2054431"/>
            <a:ext cx="0" cy="1019175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9F3AD0-8925-40ED-85D9-49BFDAD9D447}"/>
              </a:ext>
            </a:extLst>
          </p:cNvPr>
          <p:cNvSpPr txBox="1"/>
          <p:nvPr/>
        </p:nvSpPr>
        <p:spPr>
          <a:xfrm>
            <a:off x="6154745" y="3120065"/>
            <a:ext cx="85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Vector:</a:t>
            </a:r>
          </a:p>
          <a:p>
            <a:pPr algn="ctr"/>
            <a:r>
              <a:rPr lang="en-US" dirty="0"/>
              <a:t>4096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2A4EB4-8BC9-4EC2-B3C0-48515701BF06}"/>
              </a:ext>
            </a:extLst>
          </p:cNvPr>
          <p:cNvCxnSpPr>
            <a:cxnSpLocks/>
          </p:cNvCxnSpPr>
          <p:nvPr/>
        </p:nvCxnSpPr>
        <p:spPr>
          <a:xfrm>
            <a:off x="6477667" y="2699880"/>
            <a:ext cx="12477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61620CE-57CE-448F-8565-DB6498F25242}"/>
              </a:ext>
            </a:extLst>
          </p:cNvPr>
          <p:cNvSpPr txBox="1"/>
          <p:nvPr/>
        </p:nvSpPr>
        <p:spPr>
          <a:xfrm>
            <a:off x="6367120" y="1844289"/>
            <a:ext cx="146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Fully-Connected:</a:t>
            </a:r>
          </a:p>
          <a:p>
            <a:pPr algn="ctr"/>
            <a:r>
              <a:rPr lang="en-US" sz="1600" dirty="0"/>
              <a:t>4096 to 1000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0D11F9-BE63-4577-8EFC-B32CB10EDB04}"/>
              </a:ext>
            </a:extLst>
          </p:cNvPr>
          <p:cNvSpPr txBox="1"/>
          <p:nvPr/>
        </p:nvSpPr>
        <p:spPr>
          <a:xfrm>
            <a:off x="7800727" y="1963853"/>
            <a:ext cx="160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Class Scores</a:t>
            </a:r>
          </a:p>
          <a:p>
            <a:r>
              <a:rPr lang="en-US" dirty="0"/>
              <a:t>Cat: 0.9</a:t>
            </a:r>
          </a:p>
          <a:p>
            <a:r>
              <a:rPr lang="en-US" dirty="0"/>
              <a:t>Dog: 0.05</a:t>
            </a:r>
          </a:p>
          <a:p>
            <a:r>
              <a:rPr lang="en-US" dirty="0"/>
              <a:t>Car: 0.01</a:t>
            </a:r>
          </a:p>
        </p:txBody>
      </p:sp>
    </p:spTree>
    <p:extLst>
      <p:ext uri="{BB962C8B-B14F-4D97-AF65-F5344CB8AC3E}">
        <p14:creationId xmlns:p14="http://schemas.microsoft.com/office/powerpoint/2010/main" val="8232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Short-Term Memory (LSTM) RNNs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0100" y="1188000"/>
            <a:ext cx="7922712" cy="3381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Classic RNN: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LSTM RNN:</a:t>
            </a:r>
          </a:p>
        </p:txBody>
      </p:sp>
      <p:pic>
        <p:nvPicPr>
          <p:cNvPr id="3076" name="Picture 4" descr="A LSTM neural network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61" y="2842054"/>
            <a:ext cx="4048918" cy="152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olah.github.io/posts/2015-08-Understanding-LSTMs/img/LSTM3-SimpleRN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62" y="1132811"/>
            <a:ext cx="4048917" cy="15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3934581" y="2828055"/>
            <a:ext cx="1433285" cy="154928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50" b="1" dirty="0">
              <a:solidFill>
                <a:schemeClr val="bg2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961" y="437734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900" dirty="0"/>
              <a:t>S. </a:t>
            </a:r>
            <a:r>
              <a:rPr lang="en-GB" sz="900" dirty="0" err="1"/>
              <a:t>Hochreiter</a:t>
            </a:r>
            <a:r>
              <a:rPr lang="en-GB" sz="900" dirty="0"/>
              <a:t>, J. </a:t>
            </a:r>
            <a:r>
              <a:rPr lang="en-GB" sz="900" dirty="0" err="1"/>
              <a:t>Schmidhuber</a:t>
            </a:r>
            <a:r>
              <a:rPr lang="en-GB" sz="900" dirty="0"/>
              <a:t>, "Long Short-Term Memory,“ 1997.</a:t>
            </a:r>
          </a:p>
        </p:txBody>
      </p:sp>
    </p:spTree>
    <p:extLst>
      <p:ext uri="{BB962C8B-B14F-4D97-AF65-F5344CB8AC3E}">
        <p14:creationId xmlns:p14="http://schemas.microsoft.com/office/powerpoint/2010/main" val="25211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3" y="2286178"/>
            <a:ext cx="3221610" cy="2100564"/>
          </a:xfrm>
          <a:prstGeom prst="rect">
            <a:avLst/>
          </a:prstGeom>
        </p:spPr>
      </p:pic>
      <p:pic>
        <p:nvPicPr>
          <p:cNvPr id="4104" name="Picture 8" descr="https://colah.github.io/posts/2015-08-Understanding-LSTMs/img/LSTM3-focus-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8" y="2290382"/>
            <a:ext cx="6784451" cy="2095526"/>
          </a:xfrm>
          <a:prstGeom prst="rect">
            <a:avLst/>
          </a:prstGeom>
          <a:solidFill>
            <a:srgbClr val="F1EFEF"/>
          </a:solidFill>
        </p:spPr>
      </p:pic>
      <p:pic>
        <p:nvPicPr>
          <p:cNvPr id="4106" name="Picture 10" descr="https://colah.github.io/posts/2015-08-Understanding-LSTMs/img/LSTM3-focus-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38" y="2280118"/>
            <a:ext cx="6790262" cy="2097321"/>
          </a:xfrm>
          <a:prstGeom prst="rect">
            <a:avLst/>
          </a:prstGeom>
          <a:solidFill>
            <a:srgbClr val="F1EFE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Short-Term Memory (LSTM) RNNs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7386"/>
                <a:ext cx="7569200" cy="233841"/>
              </a:xfrm>
            </p:spPr>
            <p:txBody>
              <a:bodyPr/>
              <a:lstStyle/>
              <a:p>
                <a:r>
                  <a:rPr lang="en-US" b="1" dirty="0"/>
                  <a:t>Main idea: </a:t>
                </a:r>
                <a:r>
                  <a:rPr lang="en-US" dirty="0"/>
                  <a:t>additional internal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can be conditionally erased and/or updated</a:t>
                </a:r>
              </a:p>
              <a:p>
                <a:pPr marL="488250" lvl="2" indent="-285750"/>
                <a:r>
                  <a:rPr lang="en-US" b="1" dirty="0"/>
                  <a:t>Forget gate </a:t>
                </a:r>
                <a:r>
                  <a:rPr lang="en-US" dirty="0"/>
                  <a:t>(clears state)</a:t>
                </a:r>
                <a:r>
                  <a:rPr lang="en-US" b="1" dirty="0"/>
                  <a:t> </a:t>
                </a:r>
              </a:p>
              <a:p>
                <a:pPr marL="488250" lvl="2" indent="-285750"/>
                <a:r>
                  <a:rPr lang="en-US" b="1" dirty="0"/>
                  <a:t>Update gate </a:t>
                </a:r>
                <a:r>
                  <a:rPr lang="en-US" dirty="0"/>
                  <a:t>(adds to state)</a:t>
                </a:r>
              </a:p>
              <a:p>
                <a:pPr marL="488250" lvl="2" indent="-285750"/>
                <a:r>
                  <a:rPr lang="en-US" b="1" dirty="0"/>
                  <a:t>Output gate </a:t>
                </a:r>
                <a:r>
                  <a:rPr lang="en-US" dirty="0"/>
                  <a:t>(produces output from new state, previous output, and input)</a:t>
                </a:r>
                <a:endParaRPr lang="en-GB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7386"/>
                <a:ext cx="7569200" cy="233841"/>
              </a:xfrm>
              <a:blipFill>
                <a:blip r:embed="rId5"/>
                <a:stretch>
                  <a:fillRect l="-1691" t="-36842" b="-4368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8" name="Picture 12" descr="https://colah.github.io/posts/2015-08-Understanding-LSTMs/img/LSTM3-focus-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37" y="2267673"/>
            <a:ext cx="6770643" cy="2091261"/>
          </a:xfrm>
          <a:prstGeom prst="rect">
            <a:avLst/>
          </a:prstGeom>
          <a:solidFill>
            <a:srgbClr val="F1EFEF"/>
          </a:solidFill>
        </p:spPr>
      </p:pic>
    </p:spTree>
    <p:extLst>
      <p:ext uri="{BB962C8B-B14F-4D97-AF65-F5344CB8AC3E}">
        <p14:creationId xmlns:p14="http://schemas.microsoft.com/office/powerpoint/2010/main" val="6191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Gated Recurrent Unit (GRU) RNNs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00" y="1188001"/>
            <a:ext cx="7922712" cy="772774"/>
          </a:xfrm>
        </p:spPr>
        <p:txBody>
          <a:bodyPr/>
          <a:lstStyle/>
          <a:p>
            <a:r>
              <a:rPr lang="en-US" dirty="0"/>
              <a:t>Simpler variant of the LSTM, but </a:t>
            </a:r>
            <a:r>
              <a:rPr lang="en-US" b="1" dirty="0"/>
              <a:t>very powerful and popular</a:t>
            </a:r>
          </a:p>
          <a:p>
            <a:pPr lvl="3"/>
            <a:r>
              <a:rPr lang="en-US" dirty="0"/>
              <a:t>Cell state and output state are </a:t>
            </a:r>
            <a:r>
              <a:rPr lang="en-US" b="1" dirty="0"/>
              <a:t>merged into one </a:t>
            </a:r>
            <a:r>
              <a:rPr lang="en-US" dirty="0"/>
              <a:t>(like in classic RNNs)</a:t>
            </a:r>
          </a:p>
          <a:p>
            <a:pPr lvl="3"/>
            <a:r>
              <a:rPr lang="en-US" dirty="0"/>
              <a:t>Single “</a:t>
            </a:r>
            <a:r>
              <a:rPr lang="en-US" b="1" dirty="0"/>
              <a:t>forget/update</a:t>
            </a:r>
            <a:r>
              <a:rPr lang="en-US" dirty="0"/>
              <a:t>” gate so that amount of update depends on amount of forgetting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4181409"/>
            <a:ext cx="84322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K. Cho, B. van </a:t>
            </a:r>
            <a:r>
              <a:rPr lang="en-GB" sz="800" dirty="0" err="1"/>
              <a:t>Merrienboer</a:t>
            </a:r>
            <a:r>
              <a:rPr lang="en-GB" sz="800" dirty="0"/>
              <a:t>, C. </a:t>
            </a:r>
            <a:r>
              <a:rPr lang="en-GB" sz="800" dirty="0" err="1"/>
              <a:t>Gulcehre</a:t>
            </a:r>
            <a:r>
              <a:rPr lang="en-GB" sz="800" dirty="0"/>
              <a:t>, D. </a:t>
            </a:r>
            <a:r>
              <a:rPr lang="en-GB" sz="800" dirty="0" err="1"/>
              <a:t>Bahdanau</a:t>
            </a:r>
            <a:r>
              <a:rPr lang="en-GB" sz="800" dirty="0"/>
              <a:t>, F. </a:t>
            </a:r>
            <a:r>
              <a:rPr lang="en-GB" sz="800" dirty="0" err="1"/>
              <a:t>Bougares</a:t>
            </a:r>
            <a:r>
              <a:rPr lang="en-GB" sz="800" dirty="0"/>
              <a:t>, H. </a:t>
            </a:r>
            <a:r>
              <a:rPr lang="en-GB" sz="800" dirty="0" err="1"/>
              <a:t>Schwenk</a:t>
            </a:r>
            <a:r>
              <a:rPr lang="en-GB" sz="800" dirty="0"/>
              <a:t>, Y. </a:t>
            </a:r>
            <a:r>
              <a:rPr lang="en-GB" sz="800" dirty="0" err="1"/>
              <a:t>Bengio</a:t>
            </a:r>
            <a:r>
              <a:rPr lang="en-GB" sz="800" dirty="0"/>
              <a:t>, “Learning Phrase Representations using RNN Encoder-Decoder for Statistical Machine Translation,” 2014.</a:t>
            </a:r>
          </a:p>
        </p:txBody>
      </p:sp>
      <p:pic>
        <p:nvPicPr>
          <p:cNvPr id="5122" name="Picture 2" descr="A gated recurrent unit neural network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51" y="1994643"/>
            <a:ext cx="6671216" cy="20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2026724" y="1886145"/>
            <a:ext cx="5088964" cy="113877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Corbel" panose="020B0503020204020204" pitchFamily="34" charset="0"/>
              </a:rPr>
              <a:t>Next big thing?</a:t>
            </a: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Corbel" panose="020B0503020204020204" pitchFamily="34" charset="0"/>
              </a:rPr>
              <a:t>Temporal Convolutional Networks</a:t>
            </a:r>
            <a:endParaRPr lang="en-US" sz="1000" b="1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1000" b="1" dirty="0">
                <a:latin typeface="Corbel" panose="020B0503020204020204" pitchFamily="34" charset="0"/>
              </a:rPr>
              <a:t>S. Bai, J. Z. </a:t>
            </a:r>
            <a:r>
              <a:rPr lang="en-US" sz="1000" b="1" dirty="0" err="1">
                <a:latin typeface="Corbel" panose="020B0503020204020204" pitchFamily="34" charset="0"/>
              </a:rPr>
              <a:t>Kolter</a:t>
            </a:r>
            <a:r>
              <a:rPr lang="en-US" sz="1000" b="1" dirty="0">
                <a:latin typeface="Corbel" panose="020B0503020204020204" pitchFamily="34" charset="0"/>
              </a:rPr>
              <a:t>, V. </a:t>
            </a:r>
            <a:r>
              <a:rPr lang="en-US" sz="1000" b="1" dirty="0" err="1">
                <a:latin typeface="Corbel" panose="020B0503020204020204" pitchFamily="34" charset="0"/>
              </a:rPr>
              <a:t>Koltun</a:t>
            </a:r>
            <a:r>
              <a:rPr lang="en-US" sz="1000" b="1" dirty="0">
                <a:latin typeface="Corbel" panose="020B0503020204020204" pitchFamily="34" charset="0"/>
              </a:rPr>
              <a:t>, “An empirical evaluation of generic convolutional and recurrent networks for sequence modeling,” 2018.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3EAD6-5BB9-4BE0-8D41-3E10B490C667}"/>
              </a:ext>
            </a:extLst>
          </p:cNvPr>
          <p:cNvSpPr txBox="1"/>
          <p:nvPr/>
        </p:nvSpPr>
        <p:spPr>
          <a:xfrm>
            <a:off x="2026724" y="1886145"/>
            <a:ext cx="5088964" cy="113877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Corbel" panose="020B0503020204020204" pitchFamily="34" charset="0"/>
              </a:rPr>
              <a:t>Next big thing!</a:t>
            </a: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Corbel" panose="020B0503020204020204" pitchFamily="34" charset="0"/>
              </a:rPr>
              <a:t>Temporal Convolutional Networks</a:t>
            </a:r>
            <a:endParaRPr lang="en-US" sz="1000" b="1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1000" b="1" dirty="0">
                <a:latin typeface="Corbel" panose="020B0503020204020204" pitchFamily="34" charset="0"/>
              </a:rPr>
              <a:t>S. Bai, J. Z. </a:t>
            </a:r>
            <a:r>
              <a:rPr lang="en-US" sz="1000" b="1" dirty="0" err="1">
                <a:latin typeface="Corbel" panose="020B0503020204020204" pitchFamily="34" charset="0"/>
              </a:rPr>
              <a:t>Kolter</a:t>
            </a:r>
            <a:r>
              <a:rPr lang="en-US" sz="1000" b="1" dirty="0">
                <a:latin typeface="Corbel" panose="020B0503020204020204" pitchFamily="34" charset="0"/>
              </a:rPr>
              <a:t>, V. </a:t>
            </a:r>
            <a:r>
              <a:rPr lang="en-US" sz="1000" b="1" dirty="0" err="1">
                <a:latin typeface="Corbel" panose="020B0503020204020204" pitchFamily="34" charset="0"/>
              </a:rPr>
              <a:t>Koltun</a:t>
            </a:r>
            <a:r>
              <a:rPr lang="en-US" sz="1000" b="1" dirty="0">
                <a:latin typeface="Corbel" panose="020B0503020204020204" pitchFamily="34" charset="0"/>
              </a:rPr>
              <a:t>, “An empirical evaluation of generic convolutional and recurrent networks for sequence modeling,” 2018.</a:t>
            </a:r>
          </a:p>
        </p:txBody>
      </p:sp>
    </p:spTree>
    <p:extLst>
      <p:ext uri="{BB962C8B-B14F-4D97-AF65-F5344CB8AC3E}">
        <p14:creationId xmlns:p14="http://schemas.microsoft.com/office/powerpoint/2010/main" val="30054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&amp; Communications: An Unlikely Alliance?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064" y="2129704"/>
            <a:ext cx="3865344" cy="12271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Communications are traditionally </a:t>
            </a:r>
            <a:r>
              <a:rPr lang="en-US" b="1" dirty="0"/>
              <a:t>model-based and rigorous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models have worked</a:t>
            </a:r>
            <a:r>
              <a:rPr lang="en-US" b="1" dirty="0"/>
              <a:t> exceptionally well in the past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33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572603" y="1049235"/>
            <a:ext cx="7868770" cy="756511"/>
            <a:chOff x="539496" y="1225296"/>
            <a:chExt cx="7868770" cy="756511"/>
          </a:xfrm>
        </p:grpSpPr>
        <p:sp>
          <p:nvSpPr>
            <p:cNvPr id="25" name="Rectangle 24"/>
            <p:cNvSpPr/>
            <p:nvPr/>
          </p:nvSpPr>
          <p:spPr>
            <a:xfrm>
              <a:off x="4931958" y="1225296"/>
              <a:ext cx="3476308" cy="71018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9496" y="1225296"/>
              <a:ext cx="3550626" cy="71018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86063" y="1302051"/>
              <a:ext cx="994160" cy="373451"/>
            </a:xfrm>
            <a:prstGeom prst="rect">
              <a:avLst/>
            </a:prstGeom>
            <a:solidFill>
              <a:schemeClr val="tx2">
                <a:alpha val="39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Modulation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1302051"/>
              <a:ext cx="994160" cy="364621"/>
            </a:xfrm>
            <a:prstGeom prst="rect">
              <a:avLst/>
            </a:prstGeom>
            <a:solidFill>
              <a:schemeClr val="tx2">
                <a:alpha val="39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Encoding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986538" y="1300683"/>
              <a:ext cx="994161" cy="364621"/>
            </a:xfrm>
            <a:prstGeom prst="rect">
              <a:avLst/>
            </a:prstGeom>
            <a:solidFill>
              <a:schemeClr val="tx2">
                <a:alpha val="39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D/A Conv.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339370" y="1297635"/>
              <a:ext cx="994160" cy="373451"/>
            </a:xfrm>
            <a:prstGeom prst="rect">
              <a:avLst/>
            </a:prstGeom>
            <a:solidFill>
              <a:schemeClr val="tx2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Decoding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68413" y="1301317"/>
              <a:ext cx="994161" cy="373451"/>
            </a:xfrm>
            <a:prstGeom prst="rect">
              <a:avLst/>
            </a:prstGeom>
            <a:solidFill>
              <a:schemeClr val="tx2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Demodulation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00504" y="1301317"/>
              <a:ext cx="994161" cy="373451"/>
            </a:xfrm>
            <a:prstGeom prst="rect">
              <a:avLst/>
            </a:prstGeom>
            <a:solidFill>
              <a:schemeClr val="tx2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A/D Conv.</a:t>
              </a:r>
            </a:p>
          </p:txBody>
        </p:sp>
        <p:cxnSp>
          <p:nvCxnSpPr>
            <p:cNvPr id="13" name="Straight Arrow Connector 12"/>
            <p:cNvCxnSpPr>
              <a:stCxn id="7" idx="3"/>
              <a:endCxn id="6" idx="1"/>
            </p:cNvCxnSpPr>
            <p:nvPr/>
          </p:nvCxnSpPr>
          <p:spPr>
            <a:xfrm>
              <a:off x="1603760" y="1484362"/>
              <a:ext cx="182303" cy="4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790705" y="1499857"/>
              <a:ext cx="182303" cy="4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982768" y="1502905"/>
              <a:ext cx="182303" cy="4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154019" y="1505451"/>
              <a:ext cx="182303" cy="4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4093464" y="1306397"/>
              <a:ext cx="804672" cy="211507"/>
            </a:xfrm>
            <a:custGeom>
              <a:avLst/>
              <a:gdLst>
                <a:gd name="connsiteX0" fmla="*/ 0 w 804672"/>
                <a:gd name="connsiteY0" fmla="*/ 211507 h 211507"/>
                <a:gd name="connsiteX1" fmla="*/ 432816 w 804672"/>
                <a:gd name="connsiteY1" fmla="*/ 1195 h 211507"/>
                <a:gd name="connsiteX2" fmla="*/ 804672 w 804672"/>
                <a:gd name="connsiteY2" fmla="*/ 141403 h 21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672" h="211507">
                  <a:moveTo>
                    <a:pt x="0" y="211507"/>
                  </a:moveTo>
                  <a:cubicBezTo>
                    <a:pt x="149352" y="112193"/>
                    <a:pt x="298704" y="12879"/>
                    <a:pt x="432816" y="1195"/>
                  </a:cubicBezTo>
                  <a:cubicBezTo>
                    <a:pt x="566928" y="-10489"/>
                    <a:pt x="685800" y="65457"/>
                    <a:pt x="804672" y="14140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123944" y="1578864"/>
              <a:ext cx="777240" cy="213407"/>
            </a:xfrm>
            <a:custGeom>
              <a:avLst/>
              <a:gdLst>
                <a:gd name="connsiteX0" fmla="*/ 0 w 777240"/>
                <a:gd name="connsiteY0" fmla="*/ 15240 h 213407"/>
                <a:gd name="connsiteX1" fmla="*/ 353568 w 777240"/>
                <a:gd name="connsiteY1" fmla="*/ 213360 h 213407"/>
                <a:gd name="connsiteX2" fmla="*/ 777240 w 777240"/>
                <a:gd name="connsiteY2" fmla="*/ 0 h 21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40" h="213407">
                  <a:moveTo>
                    <a:pt x="0" y="15240"/>
                  </a:moveTo>
                  <a:cubicBezTo>
                    <a:pt x="112014" y="115570"/>
                    <a:pt x="224028" y="215900"/>
                    <a:pt x="353568" y="213360"/>
                  </a:cubicBezTo>
                  <a:cubicBezTo>
                    <a:pt x="483108" y="210820"/>
                    <a:pt x="630174" y="105410"/>
                    <a:pt x="77724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24095" y="1643253"/>
              <a:ext cx="1142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Transmitter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16876" y="1635847"/>
              <a:ext cx="8972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Receiver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392" y="1950804"/>
            <a:ext cx="4032504" cy="1492344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552657" y="3680833"/>
            <a:ext cx="8510016" cy="284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What’s the point of using neural networks in communications?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81811" y="3417315"/>
            <a:ext cx="37305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T. </a:t>
            </a:r>
            <a:r>
              <a:rPr lang="en-US" sz="600" dirty="0" err="1"/>
              <a:t>Kürner</a:t>
            </a:r>
            <a:r>
              <a:rPr lang="en-US" sz="600" dirty="0"/>
              <a:t> &amp; S. </a:t>
            </a:r>
            <a:r>
              <a:rPr lang="en-US" sz="600" dirty="0" err="1"/>
              <a:t>Priebe</a:t>
            </a:r>
            <a:r>
              <a:rPr lang="en-US" sz="600" dirty="0"/>
              <a:t>, “Towards THz Communications - Status in Research, Standardization and Regulation,”  2014.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542064" y="3965721"/>
            <a:ext cx="7851060" cy="6711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Communications channels start becoming very difficult to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Ever-increasing network complexity makes tasks such as scheduling difficult to optimize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1" y="3922951"/>
            <a:ext cx="5985436" cy="3050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2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074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1" grpId="0"/>
      <p:bldP spid="32" grpId="0"/>
      <p:bldP spid="28" grpId="0" uiExpand="1" build="p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Molecular Communications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13861" y="1125407"/>
            <a:ext cx="4320413" cy="1652051"/>
            <a:chOff x="4511278" y="2828689"/>
            <a:chExt cx="4320413" cy="16520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4584" y="2828689"/>
              <a:ext cx="4028619" cy="1479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11278" y="4296074"/>
              <a:ext cx="432041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N. </a:t>
              </a:r>
              <a:r>
                <a:rPr lang="en-US" sz="600" dirty="0" err="1"/>
                <a:t>Farsad</a:t>
              </a:r>
              <a:r>
                <a:rPr lang="en-US" sz="600" dirty="0"/>
                <a:t>, N.-R. Kim, A. W. Eckford, C.-B. </a:t>
              </a:r>
              <a:r>
                <a:rPr lang="en-US" sz="600" dirty="0" err="1"/>
                <a:t>Chae</a:t>
              </a:r>
              <a:r>
                <a:rPr lang="en-US" sz="600" dirty="0"/>
                <a:t>, “Channel and Noise Models for Nonlinear Molecular Communication Systems,” 2014.</a:t>
              </a: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09600" y="1151117"/>
            <a:ext cx="3971115" cy="1198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Molecular Communications: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presence or absence of specific molecules to encode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antennas required and very low power!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490797" y="2486126"/>
            <a:ext cx="3945547" cy="8365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Corbel" panose="020B0503020204020204" pitchFamily="34" charset="0"/>
              </a:rPr>
              <a:t>But: </a:t>
            </a:r>
            <a:r>
              <a:rPr lang="en-US" sz="2400" dirty="0">
                <a:solidFill>
                  <a:schemeClr val="bg2"/>
                </a:solidFill>
                <a:latin typeface="Corbel" panose="020B0503020204020204" pitchFamily="34" charset="0"/>
              </a:rPr>
              <a:t>very challenging to model transmission channel!</a:t>
            </a:r>
            <a:endParaRPr lang="en-US" sz="2400" b="1" dirty="0">
              <a:solidFill>
                <a:schemeClr val="bg2"/>
              </a:solidFill>
              <a:latin typeface="Corbel" panose="020B05030202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ECADCA-94EF-47D9-B1D5-12EAA58BBE9A}"/>
              </a:ext>
            </a:extLst>
          </p:cNvPr>
          <p:cNvSpPr/>
          <p:nvPr/>
        </p:nvSpPr>
        <p:spPr>
          <a:xfrm>
            <a:off x="490797" y="3385321"/>
            <a:ext cx="4519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using experimentally measured data, </a:t>
            </a:r>
            <a:r>
              <a:rPr lang="en-US" b="1" dirty="0"/>
              <a:t>sliding window bi-directional RNN</a:t>
            </a:r>
            <a:r>
              <a:rPr lang="en-US" dirty="0"/>
              <a:t> has </a:t>
            </a:r>
            <a:r>
              <a:rPr lang="en-US" b="1" dirty="0"/>
              <a:t>better performance than conventional methods!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6A45D76-521C-49E6-AA37-A73554412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00" y="1188000"/>
            <a:ext cx="4103761" cy="119807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A96828-ACA9-44B1-ADA0-64F67392348B}"/>
              </a:ext>
            </a:extLst>
          </p:cNvPr>
          <p:cNvGrpSpPr/>
          <p:nvPr/>
        </p:nvGrpSpPr>
        <p:grpSpPr>
          <a:xfrm>
            <a:off x="5337118" y="2825821"/>
            <a:ext cx="2883529" cy="1756301"/>
            <a:chOff x="538323" y="1103435"/>
            <a:chExt cx="3278462" cy="199684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48719D-BEC1-4349-8357-92B080B6396F}"/>
                </a:ext>
              </a:extLst>
            </p:cNvPr>
            <p:cNvSpPr txBox="1"/>
            <p:nvPr/>
          </p:nvSpPr>
          <p:spPr>
            <a:xfrm>
              <a:off x="538323" y="2915616"/>
              <a:ext cx="32784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N. </a:t>
              </a:r>
              <a:r>
                <a:rPr lang="en-US" sz="600" dirty="0" err="1"/>
                <a:t>Farsad</a:t>
              </a:r>
              <a:r>
                <a:rPr lang="en-US" sz="600" dirty="0"/>
                <a:t>, A. Goldsmith, “Neural Network Detectors for Molecular Communication Systems,” 2018.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1FCA59-717E-4A50-80F4-395A5BDBF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472" y="1103435"/>
              <a:ext cx="3039829" cy="1810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9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Traditional DNNs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609600" y="1291701"/>
            <a:ext cx="4213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DNNs achieve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remarkable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performance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 for a wide range of applications (e.g., VGG network for image recognition)</a:t>
            </a:r>
          </a:p>
          <a:p>
            <a:endParaRPr lang="en-US" b="1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But traditional DNNs are “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black boxes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”: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Difficult to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interpret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Difficult to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improve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 architectures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Difficult to include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prior information</a:t>
            </a:r>
          </a:p>
        </p:txBody>
      </p:sp>
      <p:pic>
        <p:nvPicPr>
          <p:cNvPr id="7" name="Picture 2" descr="https://www.pyimagesearch.com/wp-content/uploads/2017/03/imagenet_vg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22" y="1495138"/>
            <a:ext cx="3709675" cy="21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Using Probabilistic Models &amp; Optimization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506569" y="1049677"/>
            <a:ext cx="710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Many inference tasks can be expressed using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probabilistic models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564524" y="2660289"/>
            <a:ext cx="3382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Probabilistic models are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intuitive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 and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knowledge about the problem 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can be easily incorporated</a:t>
            </a:r>
          </a:p>
        </p:txBody>
      </p:sp>
      <p:pic>
        <p:nvPicPr>
          <p:cNvPr id="2050" name="Picture 2" descr="https://qph.fs.quoracdn.net/main-qimg-022fd6a16ecc9de999e643bb34ae6c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73" y="2286398"/>
            <a:ext cx="4279766" cy="194793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543" y="1530010"/>
            <a:ext cx="2247899" cy="5404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Arrow: Down 6">
            <a:extLst>
              <a:ext uri="{FF2B5EF4-FFF2-40B4-BE49-F238E27FC236}">
                <a16:creationId xmlns:a16="http://schemas.microsoft.com/office/drawing/2014/main" id="{ABFE346A-04D0-4117-B775-C3C77728C07C}"/>
              </a:ext>
            </a:extLst>
          </p:cNvPr>
          <p:cNvSpPr/>
          <p:nvPr/>
        </p:nvSpPr>
        <p:spPr>
          <a:xfrm>
            <a:off x="4858645" y="1985634"/>
            <a:ext cx="254000" cy="4612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95" y="3446358"/>
            <a:ext cx="7461091" cy="1131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Unfolding: Principle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506570" y="1086495"/>
            <a:ext cx="60737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Solving probabilistic models involves solving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very complex optimization problems 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(often NP-hard), and iterative algorithms (e.g., gradient descent) are used in practice</a:t>
            </a:r>
          </a:p>
          <a:p>
            <a:endParaRPr lang="en-US" b="1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In deep unfolding, every iteration of an iterative algorithm forms a layer of a DNN with trainable parameters</a:t>
            </a:r>
          </a:p>
        </p:txBody>
      </p:sp>
      <p:pic>
        <p:nvPicPr>
          <p:cNvPr id="3074" name="Picture 2" descr="Image result for admm converg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94" y="954779"/>
            <a:ext cx="2183077" cy="19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Down 6">
            <a:extLst>
              <a:ext uri="{FF2B5EF4-FFF2-40B4-BE49-F238E27FC236}">
                <a16:creationId xmlns:a16="http://schemas.microsoft.com/office/drawing/2014/main" id="{ABFE346A-04D0-4117-B775-C3C77728C07C}"/>
              </a:ext>
            </a:extLst>
          </p:cNvPr>
          <p:cNvSpPr/>
          <p:nvPr/>
        </p:nvSpPr>
        <p:spPr>
          <a:xfrm>
            <a:off x="1948020" y="3236682"/>
            <a:ext cx="254000" cy="367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6">
            <a:extLst>
              <a:ext uri="{FF2B5EF4-FFF2-40B4-BE49-F238E27FC236}">
                <a16:creationId xmlns:a16="http://schemas.microsoft.com/office/drawing/2014/main" id="{ABFE346A-04D0-4117-B775-C3C77728C07C}"/>
              </a:ext>
            </a:extLst>
          </p:cNvPr>
          <p:cNvSpPr/>
          <p:nvPr/>
        </p:nvSpPr>
        <p:spPr>
          <a:xfrm>
            <a:off x="4656877" y="3236682"/>
            <a:ext cx="254000" cy="345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7210" y="2918541"/>
            <a:ext cx="85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1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350349" y="2904197"/>
            <a:ext cx="815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t</a:t>
            </a:r>
            <a:endParaRPr lang="en-GB" dirty="0"/>
          </a:p>
        </p:txBody>
      </p:sp>
      <p:sp>
        <p:nvSpPr>
          <p:cNvPr id="15" name="Arrow: Down 6">
            <a:extLst>
              <a:ext uri="{FF2B5EF4-FFF2-40B4-BE49-F238E27FC236}">
                <a16:creationId xmlns:a16="http://schemas.microsoft.com/office/drawing/2014/main" id="{ABFE346A-04D0-4117-B775-C3C77728C07C}"/>
              </a:ext>
            </a:extLst>
          </p:cNvPr>
          <p:cNvSpPr/>
          <p:nvPr/>
        </p:nvSpPr>
        <p:spPr>
          <a:xfrm>
            <a:off x="6963681" y="3199835"/>
            <a:ext cx="254000" cy="345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87546" y="2856924"/>
            <a:ext cx="2316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Post-processing </a:t>
            </a:r>
            <a:r>
              <a:rPr lang="en-US" sz="1200" dirty="0"/>
              <a:t>(optional)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860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/>
      <p:bldP spid="14" grpId="0"/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Unfolding: Training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00" y="1188000"/>
            <a:ext cx="7922712" cy="1043409"/>
          </a:xfrm>
        </p:spPr>
        <p:txBody>
          <a:bodyPr/>
          <a:lstStyle/>
          <a:p>
            <a:r>
              <a:rPr lang="en-US" dirty="0"/>
              <a:t>Iterative constrained optimization algorithms typically consist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A linear operation </a:t>
            </a:r>
            <a:r>
              <a:rPr lang="en-US" dirty="0"/>
              <a:t>(gradient step)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A non-linear operation </a:t>
            </a:r>
            <a:r>
              <a:rPr lang="en-US" dirty="0"/>
              <a:t>(constraint satisfaction)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747" y="2304121"/>
            <a:ext cx="4259832" cy="953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927666" y="2707704"/>
            <a:ext cx="1260143" cy="294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Example: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3606645"/>
            <a:ext cx="7922712" cy="5218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gradients of these operations w.r.t. their inputs are usually well-defined, so we can use </a:t>
            </a:r>
            <a:r>
              <a:rPr lang="en-US" b="1" dirty="0"/>
              <a:t>standard backpropagation to train deep unfolded networks!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92919" y="3501833"/>
            <a:ext cx="5842319" cy="1295085"/>
            <a:chOff x="684195" y="2774804"/>
            <a:chExt cx="8134670" cy="18032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195" y="3446358"/>
              <a:ext cx="7461091" cy="1131688"/>
            </a:xfrm>
            <a:prstGeom prst="rect">
              <a:avLst/>
            </a:prstGeom>
          </p:spPr>
        </p:pic>
        <p:sp>
          <p:nvSpPr>
            <p:cNvPr id="9" name="Arrow: Down 6">
              <a:extLst>
                <a:ext uri="{FF2B5EF4-FFF2-40B4-BE49-F238E27FC236}">
                  <a16:creationId xmlns:a16="http://schemas.microsoft.com/office/drawing/2014/main" id="{ABFE346A-04D0-4117-B775-C3C77728C07C}"/>
                </a:ext>
              </a:extLst>
            </p:cNvPr>
            <p:cNvSpPr/>
            <p:nvPr/>
          </p:nvSpPr>
          <p:spPr>
            <a:xfrm>
              <a:off x="1948020" y="3236682"/>
              <a:ext cx="254000" cy="3677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Down 6">
              <a:extLst>
                <a:ext uri="{FF2B5EF4-FFF2-40B4-BE49-F238E27FC236}">
                  <a16:creationId xmlns:a16="http://schemas.microsoft.com/office/drawing/2014/main" id="{ABFE346A-04D0-4117-B775-C3C77728C07C}"/>
                </a:ext>
              </a:extLst>
            </p:cNvPr>
            <p:cNvSpPr/>
            <p:nvPr/>
          </p:nvSpPr>
          <p:spPr>
            <a:xfrm>
              <a:off x="4656877" y="3236682"/>
              <a:ext cx="254000" cy="34543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7210" y="2863922"/>
              <a:ext cx="983765" cy="428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Layer 1</a:t>
              </a:r>
              <a:endParaRPr lang="en-GB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50349" y="2857380"/>
              <a:ext cx="941358" cy="428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Layer t</a:t>
              </a:r>
              <a:endParaRPr lang="en-GB" sz="1400" dirty="0"/>
            </a:p>
          </p:txBody>
        </p:sp>
        <p:sp>
          <p:nvSpPr>
            <p:cNvPr id="14" name="Arrow: Down 6">
              <a:extLst>
                <a:ext uri="{FF2B5EF4-FFF2-40B4-BE49-F238E27FC236}">
                  <a16:creationId xmlns:a16="http://schemas.microsoft.com/office/drawing/2014/main" id="{ABFE346A-04D0-4117-B775-C3C77728C07C}"/>
                </a:ext>
              </a:extLst>
            </p:cNvPr>
            <p:cNvSpPr/>
            <p:nvPr/>
          </p:nvSpPr>
          <p:spPr>
            <a:xfrm>
              <a:off x="6963681" y="3199835"/>
              <a:ext cx="254000" cy="34543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87546" y="2774804"/>
              <a:ext cx="2631319" cy="514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Post-processing</a:t>
              </a:r>
              <a:r>
                <a:rPr lang="en-US" dirty="0"/>
                <a:t> </a:t>
              </a:r>
              <a:r>
                <a:rPr lang="en-US" sz="1000" dirty="0"/>
                <a:t>(optional)</a:t>
              </a:r>
              <a:endParaRPr lang="en-GB" sz="1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Unfolding: Training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081379"/>
            <a:ext cx="8008961" cy="1043409"/>
          </a:xfrm>
        </p:spPr>
        <p:txBody>
          <a:bodyPr/>
          <a:lstStyle/>
          <a:p>
            <a:r>
              <a:rPr lang="en-US" b="1" dirty="0"/>
              <a:t>Cool observation: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iterative algorithm is obtained assuming some cost function (e.g., MSE)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BUT:</a:t>
            </a:r>
            <a:r>
              <a:rPr lang="en-US" dirty="0"/>
              <a:t> The deep unfolded network can be optimized for </a:t>
            </a:r>
            <a:r>
              <a:rPr lang="en-US" b="1" dirty="0"/>
              <a:t>any differentiable cost function!!!</a:t>
            </a:r>
          </a:p>
          <a:p>
            <a:endParaRPr lang="en-US" sz="1200" b="1" dirty="0"/>
          </a:p>
          <a:p>
            <a:r>
              <a:rPr lang="en-US" b="1" dirty="0"/>
              <a:t>Training problems: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Non-linear operators may not be differentiable              replace with “soft” versions!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Vanishing gradients                1) good known initial values, 2) incremental training,                                     					   3) windowed training, 4) multi-layer cost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39</a:t>
            </a:fld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2637217" y="3088092"/>
            <a:ext cx="490498" cy="188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4967913" y="2753113"/>
            <a:ext cx="490498" cy="188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64F7-DD60-4F7B-814A-26607259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6823B-F3CD-4815-88CC-E28D0E6B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C36D8-144D-4713-B82F-D51CC17C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Learning Molecular Fingerprints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00" y="1188000"/>
            <a:ext cx="7922712" cy="994026"/>
          </a:xfrm>
        </p:spPr>
        <p:txBody>
          <a:bodyPr/>
          <a:lstStyle/>
          <a:p>
            <a:r>
              <a:rPr lang="en-US" b="1" dirty="0"/>
              <a:t>Cheminformatics </a:t>
            </a:r>
            <a:r>
              <a:rPr lang="en-US" dirty="0"/>
              <a:t>applies information-related methods to chemistry: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Experiment-less prediction of properties of chemical compounds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Mimicking of patented active ingredients in medicine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40</a:t>
            </a:fld>
            <a:endParaRPr lang="en-US" dirty="0"/>
          </a:p>
        </p:txBody>
      </p:sp>
      <p:pic>
        <p:nvPicPr>
          <p:cNvPr id="1026" name="Picture 2" descr="Image result for Molecular Fingerpr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43" y="2485271"/>
            <a:ext cx="4087238" cy="170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69719" y="2762564"/>
            <a:ext cx="4093437" cy="12241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Molecular fingerprints: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One of the main tools in cheminformatics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One-hot encoding </a:t>
            </a:r>
            <a:r>
              <a:rPr lang="en-US" dirty="0"/>
              <a:t>of molecular interactions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58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Learning Molecular Fingerprints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1831" y="4318268"/>
            <a:ext cx="8642647" cy="2371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D. K. </a:t>
            </a:r>
            <a:r>
              <a:rPr lang="en-US" sz="900" dirty="0" err="1"/>
              <a:t>Duvenaud</a:t>
            </a:r>
            <a:r>
              <a:rPr lang="en-US" sz="900" dirty="0"/>
              <a:t>, D. Maclaurin, J. </a:t>
            </a:r>
            <a:r>
              <a:rPr lang="en-US" sz="900" dirty="0" err="1"/>
              <a:t>Iparraguirre</a:t>
            </a:r>
            <a:r>
              <a:rPr lang="en-US" sz="900" dirty="0"/>
              <a:t>, R. </a:t>
            </a:r>
            <a:r>
              <a:rPr lang="en-US" sz="900" dirty="0" err="1"/>
              <a:t>Bombarell</a:t>
            </a:r>
            <a:r>
              <a:rPr lang="en-US" sz="900" dirty="0"/>
              <a:t>, T. </a:t>
            </a:r>
            <a:r>
              <a:rPr lang="en-US" sz="900" dirty="0" err="1"/>
              <a:t>Hirzel</a:t>
            </a:r>
            <a:r>
              <a:rPr lang="en-US" sz="900" dirty="0"/>
              <a:t>, A. </a:t>
            </a:r>
            <a:r>
              <a:rPr lang="en-US" sz="900" dirty="0" err="1"/>
              <a:t>Aspuru-Guzik</a:t>
            </a:r>
            <a:r>
              <a:rPr lang="en-US" sz="900" dirty="0"/>
              <a:t>, R. P. Adams, “Convolutional Networks on Graphs for Learning Molecular Fingerprints,” NIPS 2015.</a:t>
            </a:r>
          </a:p>
          <a:p>
            <a:endParaRPr lang="en-US" sz="12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78265" y="1009738"/>
            <a:ext cx="7850738" cy="2783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Molecular fingerprints are computed using iterative procedures that involve </a:t>
            </a:r>
            <a:r>
              <a:rPr lang="en-US" b="1" dirty="0"/>
              <a:t>hash functions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07" y="1395773"/>
            <a:ext cx="3373201" cy="2839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604" y="1395773"/>
            <a:ext cx="2133844" cy="283984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438115" y="2284572"/>
            <a:ext cx="1392964" cy="880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80646" y="2495976"/>
            <a:ext cx="982768" cy="4443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Computation Graph</a:t>
            </a:r>
          </a:p>
        </p:txBody>
      </p:sp>
    </p:spTree>
    <p:extLst>
      <p:ext uri="{BB962C8B-B14F-4D97-AF65-F5344CB8AC3E}">
        <p14:creationId xmlns:p14="http://schemas.microsoft.com/office/powerpoint/2010/main" val="38546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Learning Molecular Fingerprints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42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2982" y="1009738"/>
            <a:ext cx="7850738" cy="2783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</a:rPr>
              <a:t>Do you see any problems for unfolding?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39" y="1395773"/>
            <a:ext cx="3373201" cy="2839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570" y="1390450"/>
            <a:ext cx="3310072" cy="284524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169903" y="2420044"/>
            <a:ext cx="1110954" cy="702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194571" y="2646013"/>
            <a:ext cx="982768" cy="250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“</a:t>
            </a:r>
            <a:r>
              <a:rPr lang="en-US" sz="1400" b="1" dirty="0" err="1">
                <a:solidFill>
                  <a:schemeClr val="bg1"/>
                </a:solidFill>
              </a:rPr>
              <a:t>Softify</a:t>
            </a:r>
            <a:r>
              <a:rPr lang="en-US" sz="14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79" y="3374961"/>
            <a:ext cx="1041703" cy="175959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32027" y="3749865"/>
            <a:ext cx="538783" cy="18205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28979" y="3552752"/>
            <a:ext cx="1215439" cy="196287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0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6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Learning Molecular Fingerprints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43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2982" y="1143910"/>
            <a:ext cx="5292956" cy="17369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Performance evaluation</a:t>
            </a:r>
          </a:p>
          <a:p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Even with randomly initialized weights and no training, unfolding improves performance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With training, the unfolded network significantly outperforms other methods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4825" y="3129123"/>
            <a:ext cx="5472278" cy="1244375"/>
            <a:chOff x="1168596" y="2534540"/>
            <a:chExt cx="5698230" cy="12957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8596" y="2534540"/>
              <a:ext cx="5698230" cy="129575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443101" y="3612771"/>
              <a:ext cx="4519917" cy="217525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731" y="1143910"/>
            <a:ext cx="2933980" cy="23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Compressed Sensing MRI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00" y="1188001"/>
            <a:ext cx="3884627" cy="2173385"/>
          </a:xfrm>
        </p:spPr>
        <p:txBody>
          <a:bodyPr/>
          <a:lstStyle/>
          <a:p>
            <a:r>
              <a:rPr lang="en-US" b="1" dirty="0"/>
              <a:t>Magnetic Resonance Imaging (MRI):</a:t>
            </a:r>
          </a:p>
          <a:p>
            <a:r>
              <a:rPr lang="en-US" dirty="0"/>
              <a:t>A non-invasive medical imaging technique used commonly for diagnostic reasons.</a:t>
            </a:r>
            <a:r>
              <a:rPr lang="en-US" b="1" dirty="0"/>
              <a:t> </a:t>
            </a:r>
          </a:p>
          <a:p>
            <a:endParaRPr lang="en-US" sz="1200" b="1" dirty="0"/>
          </a:p>
          <a:p>
            <a:r>
              <a:rPr lang="en-US" b="1" dirty="0"/>
              <a:t>Issues: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Uncomfortable for patient.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Patient movement destroys image.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44</a:t>
            </a:fld>
            <a:endParaRPr lang="en-US" dirty="0"/>
          </a:p>
        </p:txBody>
      </p:sp>
      <p:pic>
        <p:nvPicPr>
          <p:cNvPr id="1026" name="Picture 2" descr="Image result for 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24" y="1151317"/>
            <a:ext cx="3710890" cy="247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94697" y="2206926"/>
            <a:ext cx="3884627" cy="388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27907" y="4017417"/>
            <a:ext cx="6016081" cy="3628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Highly desirable to minimize imaging duration!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38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Compressed Sensing MRI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00" y="1459464"/>
            <a:ext cx="3884627" cy="697949"/>
          </a:xfrm>
        </p:spPr>
        <p:txBody>
          <a:bodyPr/>
          <a:lstStyle/>
          <a:p>
            <a:r>
              <a:rPr lang="en-US" b="1" dirty="0"/>
              <a:t>Compressed Sensing:</a:t>
            </a:r>
          </a:p>
          <a:p>
            <a:r>
              <a:rPr lang="en-US" dirty="0"/>
              <a:t>A principled method to reconstruct </a:t>
            </a:r>
            <a:r>
              <a:rPr lang="en-US" b="1" dirty="0"/>
              <a:t>sparse </a:t>
            </a:r>
            <a:r>
              <a:rPr lang="en-US" dirty="0"/>
              <a:t>signals from very few samples.</a:t>
            </a:r>
            <a:endParaRPr lang="en-US" b="1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45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27907" y="4017417"/>
            <a:ext cx="6016081" cy="3628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4098" name="Picture 2" descr="Image result for mr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7024" y="2269425"/>
            <a:ext cx="1435840" cy="179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ompressed sen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57" y="1179111"/>
            <a:ext cx="3547786" cy="273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09600" y="2988675"/>
            <a:ext cx="2533650" cy="238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MRI images are typically very sparse!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29199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Compressed Sensing MRI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00" y="1095131"/>
            <a:ext cx="8533900" cy="1933819"/>
          </a:xfrm>
        </p:spPr>
        <p:txBody>
          <a:bodyPr/>
          <a:lstStyle/>
          <a:p>
            <a:r>
              <a:rPr lang="en-US" b="1" dirty="0"/>
              <a:t>Mathematical formulation of compressed sensing:</a:t>
            </a:r>
          </a:p>
          <a:p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 </a:t>
            </a:r>
            <a:r>
              <a:rPr lang="en-US" dirty="0"/>
              <a:t>is the sampling matrix, </a:t>
            </a:r>
            <a:r>
              <a:rPr lang="en-US" b="1" dirty="0"/>
              <a:t>x </a:t>
            </a:r>
            <a:r>
              <a:rPr lang="en-US" dirty="0"/>
              <a:t>is the (sparse) signal to be reconstructed, </a:t>
            </a:r>
            <a:r>
              <a:rPr lang="en-US" b="1" dirty="0"/>
              <a:t>y </a:t>
            </a:r>
            <a:r>
              <a:rPr lang="en-US" dirty="0"/>
              <a:t>are the samples.</a:t>
            </a:r>
          </a:p>
          <a:p>
            <a:endParaRPr lang="en-US" sz="1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46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94697" y="2206926"/>
            <a:ext cx="3884627" cy="388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445" y="1434488"/>
            <a:ext cx="4165954" cy="5178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09599" y="2421535"/>
            <a:ext cx="6112169" cy="2987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Solved using iterative methods in practice, which can be unfolded!</a:t>
            </a:r>
          </a:p>
          <a:p>
            <a:endParaRPr lang="en-US" sz="12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20965" y="4303043"/>
            <a:ext cx="6112169" cy="252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</a:rPr>
              <a:t>Y. Yang, J. Sun, H. Li, Z. Xu, “ADMM-Net: A Deep Learning Approach for Compressive Sensing MRI,” NIPS 2016.</a:t>
            </a:r>
          </a:p>
          <a:p>
            <a:endParaRPr lang="en-US" sz="1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16" y="2746228"/>
            <a:ext cx="6978011" cy="15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6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Compressed Sensing MRI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47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48" y="938676"/>
            <a:ext cx="4852689" cy="271892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422796" y="3740202"/>
            <a:ext cx="6112169" cy="77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dirty="0"/>
              <a:t>Don’t be afraid!</a:t>
            </a:r>
          </a:p>
          <a:p>
            <a:pPr algn="ctr"/>
            <a:r>
              <a:rPr lang="en-US" dirty="0"/>
              <a:t>In most cases the gradients can be computed automatically using standard neural network frameworks (e.g., </a:t>
            </a:r>
            <a:r>
              <a:rPr lang="en-US" dirty="0" err="1"/>
              <a:t>Keras</a:t>
            </a:r>
            <a:r>
              <a:rPr lang="en-US" dirty="0"/>
              <a:t>).</a:t>
            </a:r>
          </a:p>
          <a:p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45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Compressed Sensing MRI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signal recovery for MRI.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1" y="992283"/>
            <a:ext cx="8514042" cy="36421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629" y="2716886"/>
            <a:ext cx="1925392" cy="1918121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85800" y="2647218"/>
            <a:ext cx="1100138" cy="167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2596683"/>
            <a:ext cx="1115670" cy="20797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Ground-truth image</a:t>
            </a: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8507"/>
            <a:ext cx="7778044" cy="27928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Applications:</a:t>
            </a:r>
          </a:p>
          <a:p>
            <a:pPr marL="545400" lvl="2" indent="-342900">
              <a:buFont typeface="+mj-lt"/>
              <a:buAutoNum type="arabicPeriod"/>
            </a:pPr>
            <a:r>
              <a:rPr lang="en-US" dirty="0"/>
              <a:t>There’s more to computer vision than classification!</a:t>
            </a:r>
          </a:p>
          <a:p>
            <a:pPr marL="545400" lvl="2" indent="-342900">
              <a:buFont typeface="+mj-lt"/>
              <a:buAutoNum type="arabicPeriod"/>
            </a:pPr>
            <a:r>
              <a:rPr lang="en-US" dirty="0"/>
              <a:t>Neural networks are more than just classifiers!</a:t>
            </a:r>
          </a:p>
          <a:p>
            <a:pPr marL="545400" lvl="2" indent="-342900">
              <a:buFont typeface="+mj-lt"/>
              <a:buAutoNum type="arabicPeriod"/>
            </a:pPr>
            <a:r>
              <a:rPr lang="en-US" dirty="0"/>
              <a:t>Applications may be found in unexpected places!</a:t>
            </a:r>
          </a:p>
          <a:p>
            <a:pPr marL="545400" lvl="2" indent="-342900">
              <a:buFont typeface="+mj-lt"/>
              <a:buAutoNum type="arabicPeriod"/>
            </a:pP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50" b="1" dirty="0"/>
              <a:t>Techniques:</a:t>
            </a:r>
          </a:p>
          <a:p>
            <a:pPr marL="545400" lvl="2" indent="-342900">
              <a:buFont typeface="+mj-lt"/>
              <a:buAutoNum type="arabicPeriod"/>
            </a:pPr>
            <a:r>
              <a:rPr lang="en-US" dirty="0" err="1"/>
              <a:t>Unpooling</a:t>
            </a:r>
            <a:r>
              <a:rPr lang="en-US" dirty="0"/>
              <a:t> (Nearest Neighbor, Bed of Nails, Learned </a:t>
            </a:r>
            <a:r>
              <a:rPr lang="en-US" dirty="0" err="1"/>
              <a:t>Upsampling</a:t>
            </a:r>
            <a:r>
              <a:rPr lang="en-US" dirty="0"/>
              <a:t>) </a:t>
            </a:r>
          </a:p>
          <a:p>
            <a:pPr marL="545400" lvl="2" indent="-342900">
              <a:buFont typeface="+mj-lt"/>
              <a:buAutoNum type="arabicPeriod"/>
            </a:pPr>
            <a:r>
              <a:rPr lang="en-US" dirty="0"/>
              <a:t>Temporal NNs (RNNs, LSTMs, GRUs)</a:t>
            </a:r>
          </a:p>
          <a:p>
            <a:pPr marL="545400" lvl="2" indent="-342900">
              <a:buFont typeface="+mj-lt"/>
              <a:buAutoNum type="arabicPeriod"/>
            </a:pPr>
            <a:r>
              <a:rPr lang="en-US" dirty="0"/>
              <a:t>Model-based NNs (Deep Unfolding)</a:t>
            </a:r>
          </a:p>
          <a:p>
            <a:pPr marL="545400" lvl="2" indent="-342900">
              <a:buFont typeface="+mj-lt"/>
              <a:buAutoNum type="arabicPeriod"/>
            </a:pPr>
            <a:endParaRPr lang="en-US" sz="1350" dirty="0"/>
          </a:p>
          <a:p>
            <a:pPr marL="545400" lvl="2" indent="-342900">
              <a:buFont typeface="+mj-lt"/>
              <a:buAutoNum type="arabicPeriod"/>
            </a:pPr>
            <a:endParaRPr lang="en-US" sz="1350" dirty="0"/>
          </a:p>
          <a:p>
            <a:pPr marL="545400" lvl="2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675341" y="994621"/>
            <a:ext cx="7587129" cy="43088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Main theme: </a:t>
            </a:r>
            <a:r>
              <a:rPr lang="en-US" sz="2200" dirty="0">
                <a:solidFill>
                  <a:schemeClr val="accent2"/>
                </a:solidFill>
              </a:rPr>
              <a:t>applications and corresponding “specialized” NNs</a:t>
            </a:r>
            <a:endParaRPr lang="en-US" sz="2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3D553-EE9D-4BD5-BE23-045480BC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Computer Vision Tasks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40166-ACBF-4B3A-96A1-80F233519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F208B-3124-4B7F-8FF3-1B4E18CF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B3B87-F7DD-42C4-8ACA-292A0D09B8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25" y="1560357"/>
            <a:ext cx="8362950" cy="2469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A0D48-F2ED-4133-98B8-FFB059BA1E79}"/>
              </a:ext>
            </a:extLst>
          </p:cNvPr>
          <p:cNvSpPr txBox="1"/>
          <p:nvPr/>
        </p:nvSpPr>
        <p:spPr>
          <a:xfrm>
            <a:off x="828675" y="953481"/>
            <a:ext cx="1490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Semantic 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Segmentation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D9E83-E1C0-4478-B1B6-A86E10F06607}"/>
              </a:ext>
            </a:extLst>
          </p:cNvPr>
          <p:cNvSpPr txBox="1"/>
          <p:nvPr/>
        </p:nvSpPr>
        <p:spPr>
          <a:xfrm>
            <a:off x="2795302" y="953481"/>
            <a:ext cx="1405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Classification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+Localization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B97138-DBD0-4B3E-AA29-CB6C575A101A}"/>
              </a:ext>
            </a:extLst>
          </p:cNvPr>
          <p:cNvSpPr txBox="1"/>
          <p:nvPr/>
        </p:nvSpPr>
        <p:spPr>
          <a:xfrm>
            <a:off x="5175475" y="912807"/>
            <a:ext cx="11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Object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Detection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49175-5AE3-4BF8-AFD2-FE113052473D}"/>
              </a:ext>
            </a:extLst>
          </p:cNvPr>
          <p:cNvSpPr txBox="1"/>
          <p:nvPr/>
        </p:nvSpPr>
        <p:spPr>
          <a:xfrm>
            <a:off x="6972576" y="930290"/>
            <a:ext cx="1490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Instance 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Segmentation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FF787-0231-4A19-A703-4201BF4226BE}"/>
              </a:ext>
            </a:extLst>
          </p:cNvPr>
          <p:cNvSpPr txBox="1"/>
          <p:nvPr/>
        </p:nvSpPr>
        <p:spPr>
          <a:xfrm>
            <a:off x="5874537" y="4027818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Multiple Object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29444-D168-448C-AD07-AD6FCEBC5DBD}"/>
              </a:ext>
            </a:extLst>
          </p:cNvPr>
          <p:cNvSpPr txBox="1"/>
          <p:nvPr/>
        </p:nvSpPr>
        <p:spPr>
          <a:xfrm>
            <a:off x="2861977" y="4027818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Single Object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DB6A3-C8A3-4AFA-985F-6A913E2FC8E2}"/>
              </a:ext>
            </a:extLst>
          </p:cNvPr>
          <p:cNvSpPr txBox="1"/>
          <p:nvPr/>
        </p:nvSpPr>
        <p:spPr>
          <a:xfrm>
            <a:off x="848486" y="4027818"/>
            <a:ext cx="134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Pixel Classes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281396-9BB7-4E6E-9A46-AC56C759B3BA}"/>
              </a:ext>
            </a:extLst>
          </p:cNvPr>
          <p:cNvSpPr/>
          <p:nvPr/>
        </p:nvSpPr>
        <p:spPr>
          <a:xfrm>
            <a:off x="2536539" y="926351"/>
            <a:ext cx="2073561" cy="3470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81A2D9-FA66-4648-8382-3E44B2DD6020}"/>
              </a:ext>
            </a:extLst>
          </p:cNvPr>
          <p:cNvSpPr/>
          <p:nvPr/>
        </p:nvSpPr>
        <p:spPr>
          <a:xfrm>
            <a:off x="4578993" y="938677"/>
            <a:ext cx="2073561" cy="2721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974E1F-C841-4EC5-BA33-CD34634F9B3E}"/>
              </a:ext>
            </a:extLst>
          </p:cNvPr>
          <p:cNvSpPr/>
          <p:nvPr/>
        </p:nvSpPr>
        <p:spPr>
          <a:xfrm>
            <a:off x="6652554" y="953481"/>
            <a:ext cx="2227471" cy="2706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C901A-966E-427C-8339-7420BDF28BC1}"/>
              </a:ext>
            </a:extLst>
          </p:cNvPr>
          <p:cNvSpPr/>
          <p:nvPr/>
        </p:nvSpPr>
        <p:spPr>
          <a:xfrm>
            <a:off x="4550209" y="3594579"/>
            <a:ext cx="4241366" cy="7508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Placement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0655"/>
            <a:ext cx="8310563" cy="33437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Chip routing: </a:t>
            </a:r>
            <a:r>
              <a:rPr lang="en-US" dirty="0" err="1"/>
              <a:t>Canneal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wire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Hopfield Neural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								FPGA Placement Optimization</a:t>
            </a:r>
          </a:p>
          <a:p>
            <a:r>
              <a:rPr lang="en-US" dirty="0"/>
              <a:t>									Xilinx </a:t>
            </a:r>
            <a:r>
              <a:rPr lang="en-US" dirty="0" err="1"/>
              <a:t>Vivado</a:t>
            </a:r>
            <a:r>
              <a:rPr lang="en-US" dirty="0"/>
              <a:t> tools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68" y="2475756"/>
            <a:ext cx="1904282" cy="194860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582" y="1007404"/>
            <a:ext cx="2664619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460" y="2465684"/>
            <a:ext cx="1902125" cy="1948608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5AE4414-A49A-44BE-A6F4-F360E49345E2}"/>
              </a:ext>
            </a:extLst>
          </p:cNvPr>
          <p:cNvSpPr txBox="1">
            <a:spLocks/>
          </p:cNvSpPr>
          <p:nvPr/>
        </p:nvSpPr>
        <p:spPr>
          <a:xfrm>
            <a:off x="609938" y="4773600"/>
            <a:ext cx="601313" cy="3510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CEC10D-CD46-426F-915E-6C78530279C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68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CNN U-net for segmentation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C29CE-2D14-43DB-9964-03CDDDDAE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52" y="1174342"/>
            <a:ext cx="4626065" cy="3104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1D158-C6BC-4A50-94A8-D2C639A5F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702" y="360347"/>
            <a:ext cx="1852253" cy="3760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7A33C9-BE59-407C-A27B-4EC9D318617D}"/>
              </a:ext>
            </a:extLst>
          </p:cNvPr>
          <p:cNvSpPr txBox="1"/>
          <p:nvPr/>
        </p:nvSpPr>
        <p:spPr>
          <a:xfrm>
            <a:off x="2699174" y="845371"/>
            <a:ext cx="724429" cy="360099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r>
              <a:rPr lang="en-US" dirty="0"/>
              <a:t>U-Net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A33C9-BE59-407C-A27B-4EC9D318617D}"/>
              </a:ext>
            </a:extLst>
          </p:cNvPr>
          <p:cNvSpPr txBox="1"/>
          <p:nvPr/>
        </p:nvSpPr>
        <p:spPr>
          <a:xfrm>
            <a:off x="7937361" y="2240596"/>
            <a:ext cx="1190903" cy="637097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pPr algn="ctr"/>
            <a:r>
              <a:rPr lang="en-US" dirty="0"/>
              <a:t>Fusion-Net</a:t>
            </a:r>
            <a:br>
              <a:rPr lang="en-US" dirty="0"/>
            </a:br>
            <a:r>
              <a:rPr lang="en-US" dirty="0"/>
              <a:t>(residual)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D6EC2-6902-456A-BFB1-80128A86F324}"/>
              </a:ext>
            </a:extLst>
          </p:cNvPr>
          <p:cNvSpPr txBox="1"/>
          <p:nvPr/>
        </p:nvSpPr>
        <p:spPr>
          <a:xfrm>
            <a:off x="1171388" y="4290027"/>
            <a:ext cx="39051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Ronneberger</a:t>
            </a:r>
            <a:r>
              <a:rPr lang="en-US" sz="800" dirty="0"/>
              <a:t> et al. “U-Net: </a:t>
            </a:r>
            <a:r>
              <a:rPr lang="en-US" sz="800" dirty="0" err="1"/>
              <a:t>ConvNets</a:t>
            </a:r>
            <a:r>
              <a:rPr lang="en-US" sz="800" dirty="0"/>
              <a:t> for Biomedical Image Segmentation,” 2015.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3273091-D4BB-47F7-9B91-7F44A3E4CA19}"/>
              </a:ext>
            </a:extLst>
          </p:cNvPr>
          <p:cNvSpPr txBox="1">
            <a:spLocks/>
          </p:cNvSpPr>
          <p:nvPr/>
        </p:nvSpPr>
        <p:spPr>
          <a:xfrm>
            <a:off x="609938" y="4773600"/>
            <a:ext cx="601313" cy="3510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CEC10D-CD46-426F-915E-6C78530279C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D6EC2-6902-456A-BFB1-80128A86F324}"/>
              </a:ext>
            </a:extLst>
          </p:cNvPr>
          <p:cNvSpPr txBox="1"/>
          <p:nvPr/>
        </p:nvSpPr>
        <p:spPr>
          <a:xfrm>
            <a:off x="5449103" y="4130955"/>
            <a:ext cx="37307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Quan</a:t>
            </a:r>
            <a:r>
              <a:rPr lang="en-US" sz="800" dirty="0"/>
              <a:t> et al. “</a:t>
            </a:r>
            <a:r>
              <a:rPr lang="en-US" sz="800" dirty="0" err="1"/>
              <a:t>FusionNet</a:t>
            </a:r>
            <a:r>
              <a:rPr lang="en-US" sz="800" dirty="0"/>
              <a:t>: A deep fully residual </a:t>
            </a:r>
            <a:r>
              <a:rPr lang="en-US" sz="800" dirty="0" err="1"/>
              <a:t>ConvNet</a:t>
            </a:r>
            <a:r>
              <a:rPr lang="en-US" sz="800" dirty="0"/>
              <a:t> for image segmentation,” 2016. </a:t>
            </a:r>
          </a:p>
        </p:txBody>
      </p:sp>
    </p:spTree>
    <p:extLst>
      <p:ext uri="{BB962C8B-B14F-4D97-AF65-F5344CB8AC3E}">
        <p14:creationId xmlns:p14="http://schemas.microsoft.com/office/powerpoint/2010/main" val="3405121574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Non-Linear Signal Processing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52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996" y="1081334"/>
            <a:ext cx="2372606" cy="705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537" y="1083790"/>
            <a:ext cx="2256416" cy="7003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703" y="1893334"/>
            <a:ext cx="2911578" cy="8482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458260" y="1142048"/>
            <a:ext cx="4195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Uplink and downlink are typically separated in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time 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or in 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What if we could do both at the same time?</a:t>
            </a: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 (full-duplex communications)</a:t>
            </a:r>
            <a:endParaRPr lang="en-US" dirty="0">
              <a:solidFill>
                <a:schemeClr val="bg2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4294467" y="3035216"/>
            <a:ext cx="4203902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Corbel" panose="020B0503020204020204" pitchFamily="34" charset="0"/>
              </a:rPr>
              <a:t>Fundamental Challenge: 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  <a:latin typeface="Corbel" panose="020B0503020204020204" pitchFamily="34" charset="0"/>
              </a:rPr>
              <a:t>very strong “echo” (self-interference) from transmitter!</a:t>
            </a:r>
            <a:r>
              <a:rPr lang="en-US" sz="2400" b="1" dirty="0">
                <a:solidFill>
                  <a:schemeClr val="bg2"/>
                </a:solidFill>
                <a:latin typeface="Corbel" panose="020B0503020204020204" pitchFamily="34" charset="0"/>
              </a:rPr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46122" y="2741543"/>
            <a:ext cx="2465751" cy="1735216"/>
            <a:chOff x="1356463" y="2827921"/>
            <a:chExt cx="2465751" cy="1735216"/>
          </a:xfrm>
        </p:grpSpPr>
        <p:sp>
          <p:nvSpPr>
            <p:cNvPr id="15" name="TextBox 14"/>
            <p:cNvSpPr txBox="1"/>
            <p:nvPr/>
          </p:nvSpPr>
          <p:spPr>
            <a:xfrm>
              <a:off x="1521891" y="4378471"/>
              <a:ext cx="206338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D. </a:t>
              </a:r>
              <a:r>
                <a:rPr lang="en-US" sz="600" dirty="0" err="1"/>
                <a:t>Bharadia</a:t>
              </a:r>
              <a:r>
                <a:rPr lang="en-US" sz="600" dirty="0"/>
                <a:t>, E. </a:t>
              </a:r>
              <a:r>
                <a:rPr lang="en-US" sz="600" dirty="0" err="1"/>
                <a:t>McMilin</a:t>
              </a:r>
              <a:r>
                <a:rPr lang="en-US" sz="600" dirty="0"/>
                <a:t>, S. </a:t>
              </a:r>
              <a:r>
                <a:rPr lang="en-US" sz="600" dirty="0" err="1"/>
                <a:t>Katti</a:t>
              </a:r>
              <a:r>
                <a:rPr lang="en-US" sz="600" dirty="0"/>
                <a:t>, “”Full Duplex Radios,” 2013.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6463" y="2827921"/>
              <a:ext cx="2465751" cy="1566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3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Non-Linear Signal Processing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53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393991" y="1095148"/>
            <a:ext cx="4592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In principle: 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the echo is known!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  <a:latin typeface="Corbel" panose="020B0503020204020204" pitchFamily="34" charset="0"/>
              </a:rPr>
              <a:t>In practice: 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analog parts add non-</a:t>
            </a:r>
            <a:r>
              <a:rPr lang="en-US" dirty="0" err="1">
                <a:solidFill>
                  <a:schemeClr val="bg2"/>
                </a:solidFill>
                <a:latin typeface="Corbel" panose="020B0503020204020204" pitchFamily="34" charset="0"/>
              </a:rPr>
              <a:t>linearities</a:t>
            </a:r>
            <a:endParaRPr lang="en-US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Non-</a:t>
            </a:r>
            <a:r>
              <a:rPr lang="en-US" dirty="0" err="1">
                <a:solidFill>
                  <a:schemeClr val="bg2"/>
                </a:solidFill>
                <a:latin typeface="Corbel" panose="020B0503020204020204" pitchFamily="34" charset="0"/>
              </a:rPr>
              <a:t>linearities</a:t>
            </a: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 can be modeled, but the complexity is high:</a:t>
            </a:r>
            <a:endParaRPr lang="en-US" b="1" dirty="0">
              <a:solidFill>
                <a:schemeClr val="bg2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2" y="2408209"/>
            <a:ext cx="3551816" cy="672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F7BFEB-AD8D-4289-A0DF-C8EA792F19FF}"/>
              </a:ext>
            </a:extLst>
          </p:cNvPr>
          <p:cNvSpPr txBox="1"/>
          <p:nvPr/>
        </p:nvSpPr>
        <p:spPr>
          <a:xfrm>
            <a:off x="647579" y="3312434"/>
            <a:ext cx="4550936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Corbel" panose="020B0503020204020204" pitchFamily="34" charset="0"/>
              </a:rPr>
              <a:t>Why not use a neural network to learn the non-</a:t>
            </a:r>
            <a:r>
              <a:rPr lang="en-US" sz="2400" b="1" dirty="0" err="1">
                <a:solidFill>
                  <a:schemeClr val="bg2"/>
                </a:solidFill>
                <a:latin typeface="Corbel" panose="020B0503020204020204" pitchFamily="34" charset="0"/>
              </a:rPr>
              <a:t>linearities</a:t>
            </a:r>
            <a:r>
              <a:rPr lang="en-US" sz="2400" b="1" dirty="0">
                <a:solidFill>
                  <a:schemeClr val="bg2"/>
                </a:solidFill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46" y="2849474"/>
            <a:ext cx="3041253" cy="14066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26691" y="1002069"/>
            <a:ext cx="3457108" cy="1659265"/>
            <a:chOff x="5326691" y="1002069"/>
            <a:chExt cx="3457108" cy="16592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6691" y="1002069"/>
              <a:ext cx="3457108" cy="140614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657272" y="2384335"/>
              <a:ext cx="2795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Y. </a:t>
              </a:r>
              <a:r>
                <a:rPr lang="en-US" sz="600" dirty="0" err="1"/>
                <a:t>Kurzo</a:t>
              </a:r>
              <a:r>
                <a:rPr lang="en-US" sz="600" dirty="0"/>
                <a:t>, A. Burg, A. Balatsoukas-Stimming, “Design and Implementation of a Neural Network Aided Self-Interference Cancellation Scheme for Full-Duplex Radios,” 2018.</a:t>
              </a:r>
            </a:p>
          </p:txBody>
        </p:sp>
      </p:grpSp>
      <p:sp>
        <p:nvSpPr>
          <p:cNvPr id="16" name="Right Arrow 15"/>
          <p:cNvSpPr/>
          <p:nvPr/>
        </p:nvSpPr>
        <p:spPr>
          <a:xfrm rot="17719290">
            <a:off x="4938193" y="2710560"/>
            <a:ext cx="738678" cy="188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173980" y="3790475"/>
            <a:ext cx="1429853" cy="13897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8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Molecular Communications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54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64580" y="2278360"/>
            <a:ext cx="2917927" cy="2129150"/>
            <a:chOff x="5414796" y="1012793"/>
            <a:chExt cx="3587929" cy="26180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0157" y="1012793"/>
              <a:ext cx="3122568" cy="243337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414796" y="3446163"/>
              <a:ext cx="32784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N. </a:t>
              </a:r>
              <a:r>
                <a:rPr lang="en-US" sz="600" dirty="0" err="1"/>
                <a:t>Farsad</a:t>
              </a:r>
              <a:r>
                <a:rPr lang="en-US" sz="600" dirty="0"/>
                <a:t>, A. Goldsmith, “Neural Network Detectors for Molecular Communication Systems,” 2018.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88282" y="964822"/>
            <a:ext cx="3139211" cy="1912032"/>
            <a:chOff x="538323" y="1103435"/>
            <a:chExt cx="3278462" cy="1996847"/>
          </a:xfrm>
        </p:grpSpPr>
        <p:sp>
          <p:nvSpPr>
            <p:cNvPr id="16" name="TextBox 15"/>
            <p:cNvSpPr txBox="1"/>
            <p:nvPr/>
          </p:nvSpPr>
          <p:spPr>
            <a:xfrm>
              <a:off x="538323" y="2915616"/>
              <a:ext cx="32784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N. </a:t>
              </a:r>
              <a:r>
                <a:rPr lang="en-US" sz="600" dirty="0" err="1"/>
                <a:t>Farsad</a:t>
              </a:r>
              <a:r>
                <a:rPr lang="en-US" sz="600" dirty="0"/>
                <a:t>, A. Goldsmith, “Neural Network Detectors for Molecular Communication Systems,” 2018.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472" y="1103435"/>
              <a:ext cx="3039829" cy="1810962"/>
            </a:xfrm>
            <a:prstGeom prst="rect">
              <a:avLst/>
            </a:prstGeom>
          </p:spPr>
        </p:pic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555811" y="1168132"/>
            <a:ext cx="4759138" cy="965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Transmission channel has memory!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sliding window bi-directional RNN </a:t>
            </a:r>
            <a:r>
              <a:rPr lang="en-US" dirty="0"/>
              <a:t>can be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knowledge of the transmission channel required!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5602" y="3106124"/>
            <a:ext cx="4891367" cy="1139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using theoretical channel models, BDRNN has </a:t>
            </a:r>
            <a:r>
              <a:rPr lang="en-US" b="1" dirty="0"/>
              <a:t>lower complexity than conventional methods!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using experimentally measured data, BDRNN has </a:t>
            </a:r>
            <a:r>
              <a:rPr lang="en-US" b="1" dirty="0"/>
              <a:t>better performance than conventional methods!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1937119">
            <a:off x="3456046" y="3823836"/>
            <a:ext cx="513983" cy="188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2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A8F76-C2AE-48A6-B070-55CE99E9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Super Resolution from NNs</a:t>
            </a:r>
          </a:p>
        </p:txBody>
      </p:sp>
      <p:pic>
        <p:nvPicPr>
          <p:cNvPr id="6" name="Picture 2" descr="Input Image">
            <a:extLst>
              <a:ext uri="{FF2B5EF4-FFF2-40B4-BE49-F238E27FC236}">
                <a16:creationId xmlns:a16="http://schemas.microsoft.com/office/drawing/2014/main" id="{96E30100-74CF-4C69-BD9E-E84140C3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745" y="1272340"/>
            <a:ext cx="2107406" cy="23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utput Image">
            <a:extLst>
              <a:ext uri="{FF2B5EF4-FFF2-40B4-BE49-F238E27FC236}">
                <a16:creationId xmlns:a16="http://schemas.microsoft.com/office/drawing/2014/main" id="{2805D87D-4C60-48A2-963D-9AA5EAA73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703" y="1272340"/>
            <a:ext cx="2064544" cy="23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put Image">
            <a:extLst>
              <a:ext uri="{FF2B5EF4-FFF2-40B4-BE49-F238E27FC236}">
                <a16:creationId xmlns:a16="http://schemas.microsoft.com/office/drawing/2014/main" id="{E80748C8-9BE6-4379-A4DB-56A6CABC3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33"/>
          <a:stretch/>
        </p:blipFill>
        <p:spPr bwMode="auto">
          <a:xfrm>
            <a:off x="1627748" y="2317239"/>
            <a:ext cx="1069589" cy="98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E722C-3DCB-44C1-9338-A5BE129EA7F2}"/>
              </a:ext>
            </a:extLst>
          </p:cNvPr>
          <p:cNvSpPr txBox="1"/>
          <p:nvPr/>
        </p:nvSpPr>
        <p:spPr>
          <a:xfrm>
            <a:off x="1201779" y="1397421"/>
            <a:ext cx="2107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Low Resolution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36BA1-1BFA-4351-8825-7BE96368AE81}"/>
              </a:ext>
            </a:extLst>
          </p:cNvPr>
          <p:cNvSpPr txBox="1"/>
          <p:nvPr/>
        </p:nvSpPr>
        <p:spPr>
          <a:xfrm>
            <a:off x="1864703" y="3832363"/>
            <a:ext cx="5145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</a:rPr>
              <a:t>Kim et al. “Accurate Image Super-Resolution Using Very Deep Convolutional Networks” CVPR16</a:t>
            </a:r>
          </a:p>
        </p:txBody>
      </p:sp>
    </p:spTree>
    <p:extLst>
      <p:ext uri="{BB962C8B-B14F-4D97-AF65-F5344CB8AC3E}">
        <p14:creationId xmlns:p14="http://schemas.microsoft.com/office/powerpoint/2010/main" val="4278528372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1FAC-455D-45A5-90DC-FE060A68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Deep Super Resolution: VDSR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CB094-A2E7-4C20-A63E-D6B4988F6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1080655"/>
            <a:ext cx="8677275" cy="33437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Residual learning</a:t>
            </a:r>
          </a:p>
        </p:txBody>
      </p:sp>
      <p:pic>
        <p:nvPicPr>
          <p:cNvPr id="6" name="Picture 2" descr="https://camo.githubusercontent.com/d110006c64712c6d9f4a76c6d781bdfd5dd5fe6a/687474703a2f2f692e696d6775722e636f6d2f6665694c7477362e706e67">
            <a:extLst>
              <a:ext uri="{FF2B5EF4-FFF2-40B4-BE49-F238E27FC236}">
                <a16:creationId xmlns:a16="http://schemas.microsoft.com/office/drawing/2014/main" id="{443E0C02-BBC3-413F-8972-68169AF2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8514" y="1400771"/>
            <a:ext cx="6640550" cy="28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5880D-2BF3-4DDA-8D93-F6E8FB75B3CC}"/>
              </a:ext>
            </a:extLst>
          </p:cNvPr>
          <p:cNvSpPr txBox="1"/>
          <p:nvPr/>
        </p:nvSpPr>
        <p:spPr>
          <a:xfrm>
            <a:off x="1998225" y="4217130"/>
            <a:ext cx="5145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</a:rPr>
              <a:t>Kim et al. “Accurate Image Super-Resolution Using Very Deep Convolutional Networks” CVPR16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F28D026-C5F7-4BC1-9459-DDCF175923D5}"/>
              </a:ext>
            </a:extLst>
          </p:cNvPr>
          <p:cNvSpPr txBox="1">
            <a:spLocks/>
          </p:cNvSpPr>
          <p:nvPr/>
        </p:nvSpPr>
        <p:spPr>
          <a:xfrm>
            <a:off x="609938" y="4773600"/>
            <a:ext cx="601313" cy="3510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CEC10D-CD46-426F-915E-6C78530279CB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59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35977"/>
            <a:ext cx="3166533" cy="267889"/>
          </a:xfrm>
        </p:spPr>
        <p:txBody>
          <a:bodyPr/>
          <a:lstStyle/>
          <a:p>
            <a:r>
              <a:rPr lang="en-US" dirty="0" err="1"/>
              <a:t>Hieronymous</a:t>
            </a:r>
            <a:r>
              <a:rPr lang="en-US" dirty="0"/>
              <a:t> Bosch would be proud!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Problems: Deep Hallucination</a:t>
            </a:r>
          </a:p>
        </p:txBody>
      </p:sp>
      <p:pic>
        <p:nvPicPr>
          <p:cNvPr id="4" name="Picture 6" descr="dd forestdo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1548041"/>
            <a:ext cx="4035777" cy="26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henewstack.io/wp-content/uploads/2015/07/google-deep-dream-artificial-neural-networks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31" y="1552673"/>
            <a:ext cx="4299156" cy="26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6788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C752B-7727-45DF-9957-F89E0F14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BB587-C3C4-4354-8921-D27F2198B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Label each pixel in the image with</a:t>
            </a:r>
            <a:br>
              <a:rPr lang="en-US" dirty="0"/>
            </a:br>
            <a:r>
              <a:rPr lang="en-US" dirty="0"/>
              <a:t>a category label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differentiate instances, </a:t>
            </a:r>
            <a:br>
              <a:rPr lang="en-US" dirty="0"/>
            </a:br>
            <a:r>
              <a:rPr lang="en-US" dirty="0"/>
              <a:t>only care about pixels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C2FAA8-9D5D-4182-B248-85CDB5664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54EE5-2CE8-4D77-9DB2-A8AC6FAA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C1F1CD-3624-4A70-8829-52267A24D4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738" y="1186781"/>
            <a:ext cx="4480387" cy="329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D09F-2D3A-48BD-B96D-96EEA33D6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Semantic Segmentation Idea: a Sliding Window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18186-3443-452C-B000-569C0D92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C173B-CE18-4B08-B6BE-85FE8857C5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612" y="1176203"/>
            <a:ext cx="7569200" cy="3114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DAB5A3-23F7-4A76-BEDB-584FEA0CC7FE}"/>
              </a:ext>
            </a:extLst>
          </p:cNvPr>
          <p:cNvSpPr txBox="1"/>
          <p:nvPr/>
        </p:nvSpPr>
        <p:spPr>
          <a:xfrm>
            <a:off x="2317744" y="4281525"/>
            <a:ext cx="4261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accent2"/>
                </a:solidFill>
              </a:rPr>
              <a:t>Farabet</a:t>
            </a:r>
            <a:r>
              <a:rPr lang="en-US" sz="1000" dirty="0">
                <a:solidFill>
                  <a:schemeClr val="accent2"/>
                </a:solidFill>
              </a:rPr>
              <a:t> et al. “Learning </a:t>
            </a:r>
            <a:r>
              <a:rPr lang="en-US" sz="1000" dirty="0" err="1">
                <a:solidFill>
                  <a:schemeClr val="accent2"/>
                </a:solidFill>
              </a:rPr>
              <a:t>Hierachical</a:t>
            </a:r>
            <a:r>
              <a:rPr lang="en-US" sz="1000" dirty="0">
                <a:solidFill>
                  <a:schemeClr val="accent2"/>
                </a:solidFill>
              </a:rPr>
              <a:t> Features for Scene Labeling” (TPAMI 2013)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F026C-C3F5-4A0A-9D87-5307E8843762}"/>
              </a:ext>
            </a:extLst>
          </p:cNvPr>
          <p:cNvSpPr txBox="1"/>
          <p:nvPr/>
        </p:nvSpPr>
        <p:spPr>
          <a:xfrm>
            <a:off x="558800" y="849776"/>
            <a:ext cx="642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Very inefficient, no reuse of features between overlapping patches</a:t>
            </a:r>
          </a:p>
        </p:txBody>
      </p:sp>
    </p:spTree>
    <p:extLst>
      <p:ext uri="{BB962C8B-B14F-4D97-AF65-F5344CB8AC3E}">
        <p14:creationId xmlns:p14="http://schemas.microsoft.com/office/powerpoint/2010/main" val="5784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0564-3083-409D-8C8B-50F3C3511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Idea: Fully Convolutional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9F2A7-7A02-4D7B-B3AE-2D1FBBA21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00" y="1048300"/>
            <a:ext cx="7922712" cy="338161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Convolutions at the original image resolution will be very expensive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F5919-5840-4B25-BF50-F57B8223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2EBAC-D328-4F26-BFE4-8E534C27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D58A0-821C-4CE5-ADBF-05EC2193D7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" y="1338895"/>
            <a:ext cx="8496300" cy="323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DA6B-6F6C-47A6-84B7-2BE73E96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Idea: Fully Convolutional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6A022-970D-405A-8AC2-0FF240648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00" y="1188001"/>
            <a:ext cx="7922712" cy="222446"/>
          </a:xfrm>
        </p:spPr>
        <p:txBody>
          <a:bodyPr/>
          <a:lstStyle/>
          <a:p>
            <a:r>
              <a:rPr lang="en-US" dirty="0"/>
              <a:t>Design a network as series of convolution layers, with </a:t>
            </a:r>
            <a:r>
              <a:rPr lang="en-US" b="1" dirty="0" err="1">
                <a:solidFill>
                  <a:srgbClr val="FF0000"/>
                </a:solidFill>
              </a:rPr>
              <a:t>downsampling</a:t>
            </a:r>
            <a:r>
              <a:rPr lang="en-US" dirty="0"/>
              <a:t> and </a:t>
            </a:r>
            <a:r>
              <a:rPr lang="en-US" b="1" dirty="0" err="1">
                <a:solidFill>
                  <a:srgbClr val="00B050"/>
                </a:solidFill>
              </a:rPr>
              <a:t>upsampling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9DB46-A1F7-446B-93EB-47D19E821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37C90-FD75-46EA-8402-811F38E3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3A429-81FB-4C76-972F-B8D6E2120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56" y="1912757"/>
            <a:ext cx="8394700" cy="222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259D5C-21B2-4C10-81D7-888E99808DDE}"/>
              </a:ext>
            </a:extLst>
          </p:cNvPr>
          <p:cNvSpPr txBox="1"/>
          <p:nvPr/>
        </p:nvSpPr>
        <p:spPr>
          <a:xfrm>
            <a:off x="2208638" y="4135257"/>
            <a:ext cx="44518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</a:rPr>
              <a:t>Long et al. “Fully Convolutional Networks for Semantic Segmentation”  CVPR 2015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B6A022-970D-405A-8AC2-0FF240648166}"/>
              </a:ext>
            </a:extLst>
          </p:cNvPr>
          <p:cNvSpPr txBox="1">
            <a:spLocks/>
          </p:cNvSpPr>
          <p:nvPr/>
        </p:nvSpPr>
        <p:spPr>
          <a:xfrm>
            <a:off x="609600" y="1515798"/>
            <a:ext cx="4183029" cy="285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</a:rPr>
              <a:t>Downsampling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>Pooling or </a:t>
            </a:r>
            <a:r>
              <a:rPr lang="en-US" dirty="0" err="1">
                <a:solidFill>
                  <a:srgbClr val="FF0000"/>
                </a:solidFill>
              </a:rPr>
              <a:t>strided</a:t>
            </a:r>
            <a:r>
              <a:rPr lang="en-US" dirty="0">
                <a:solidFill>
                  <a:srgbClr val="FF0000"/>
                </a:solidFill>
              </a:rPr>
              <a:t> convolution</a:t>
            </a:r>
            <a:r>
              <a:rPr lang="en-US" b="1" dirty="0">
                <a:solidFill>
                  <a:srgbClr val="00B050"/>
                </a:solidFill>
              </a:rPr>
              <a:t>					</a:t>
            </a:r>
            <a:endParaRPr lang="en-US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B6A022-970D-405A-8AC2-0FF240648166}"/>
              </a:ext>
            </a:extLst>
          </p:cNvPr>
          <p:cNvSpPr txBox="1">
            <a:spLocks/>
          </p:cNvSpPr>
          <p:nvPr/>
        </p:nvSpPr>
        <p:spPr>
          <a:xfrm>
            <a:off x="5510805" y="1516447"/>
            <a:ext cx="1466724" cy="252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None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514350" rtl="0" eaLnBrk="1" latinLnBrk="0" hangingPunct="1">
              <a:lnSpc>
                <a:spcPts val="1800"/>
              </a:lnSpc>
              <a:spcBef>
                <a:spcPts val="413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514350" rtl="0" eaLnBrk="1" latinLnBrk="0" hangingPunct="1">
              <a:lnSpc>
                <a:spcPts val="165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51435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B050"/>
                </a:solidFill>
              </a:rPr>
              <a:t>Upsampling</a:t>
            </a:r>
            <a:r>
              <a:rPr lang="en-US" b="1" dirty="0">
                <a:solidFill>
                  <a:srgbClr val="00B050"/>
                </a:solidFill>
              </a:rPr>
              <a:t>: </a:t>
            </a:r>
            <a:r>
              <a:rPr lang="en-US" dirty="0">
                <a:solidFill>
                  <a:srgbClr val="00B050"/>
                </a:solidFill>
              </a:rPr>
              <a:t>???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6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e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presentatie16x9.potx" id="{770E10A8-3EF9-4F7C-A886-D4D190AA35FD}" vid="{61C23782-C5E4-40BF-AE15-3E192F0EFF6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TUe_presentatie16x9</Template>
  <TotalTime>3697</TotalTime>
  <Words>2512</Words>
  <Application>Microsoft Office PowerPoint</Application>
  <PresentationFormat>On-screen Show (16:9)</PresentationFormat>
  <Paragraphs>443</Paragraphs>
  <Slides>57</Slides>
  <Notes>7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Apple Color Emoji</vt:lpstr>
      <vt:lpstr>Arial</vt:lpstr>
      <vt:lpstr>Calibri</vt:lpstr>
      <vt:lpstr>Calibri Light</vt:lpstr>
      <vt:lpstr>Cambria Math</vt:lpstr>
      <vt:lpstr>Corbel</vt:lpstr>
      <vt:lpstr>TUe</vt:lpstr>
      <vt:lpstr>Custom Design</vt:lpstr>
      <vt:lpstr>1_Custom Design</vt:lpstr>
      <vt:lpstr>Deep Learning Applications and Advanced DNNs</vt:lpstr>
      <vt:lpstr>Outline of Today’s Lecture</vt:lpstr>
      <vt:lpstr>So far: Image Classification</vt:lpstr>
      <vt:lpstr>PowerPoint Presentation</vt:lpstr>
      <vt:lpstr>Other Computer Vision Tasks</vt:lpstr>
      <vt:lpstr>Semantic Segmentation</vt:lpstr>
      <vt:lpstr>Naïve Semantic Segmentation Idea: a Sliding Window</vt:lpstr>
      <vt:lpstr>Semantic Segmentation Idea: Fully Convolutional</vt:lpstr>
      <vt:lpstr>Semantic Segmentation Idea: Fully Convolutional</vt:lpstr>
      <vt:lpstr>In-Network Upsampling: “Unpooling” </vt:lpstr>
      <vt:lpstr>In-Network upsampling: “Max Unpooling”</vt:lpstr>
      <vt:lpstr>Learnable Upsampling: Transpose Convolution</vt:lpstr>
      <vt:lpstr>Learnable Upsampling: Transpose Convolution</vt:lpstr>
      <vt:lpstr>Learnable Upsampling: Transpose Convolution</vt:lpstr>
      <vt:lpstr>Learnable Upsampling: Transpose Convolution</vt:lpstr>
      <vt:lpstr>Learnable Upsampling: Transpose Convolution</vt:lpstr>
      <vt:lpstr>Learnable Upsampling: Transpose Convolution</vt:lpstr>
      <vt:lpstr>Learnable Upsampling: Transpose Convolution</vt:lpstr>
      <vt:lpstr>Learnable Upsampling: Transpose Convolution</vt:lpstr>
      <vt:lpstr>Learnable Upsampling: Transpose Convolution</vt:lpstr>
      <vt:lpstr>Learnable Upsampling: Transpose Convolution</vt:lpstr>
      <vt:lpstr>Learnable Upsampling: Transpose Convolution</vt:lpstr>
      <vt:lpstr>Semantic Segmentation Idea: Fully Convolutional</vt:lpstr>
      <vt:lpstr>PowerPoint Presentation</vt:lpstr>
      <vt:lpstr>What Else Can Deep Neural Nets Do?</vt:lpstr>
      <vt:lpstr>Application: Stock Market Prediction</vt:lpstr>
      <vt:lpstr>Recurrent Neural Networks - Structure</vt:lpstr>
      <vt:lpstr>Recurrent Neural Networks - Training</vt:lpstr>
      <vt:lpstr>Recurrent Neural Networks - Problems</vt:lpstr>
      <vt:lpstr>Long Short-Term Memory (LSTM) RNNs</vt:lpstr>
      <vt:lpstr>Long Short-Term Memory (LSTM) RNNs</vt:lpstr>
      <vt:lpstr>Gated Recurrent Unit (GRU) RNNs</vt:lpstr>
      <vt:lpstr>ML &amp; Communications: An Unlikely Alliance?</vt:lpstr>
      <vt:lpstr>Application: Molecular Communications</vt:lpstr>
      <vt:lpstr>Problems With Traditional DNNs</vt:lpstr>
      <vt:lpstr>Inference Using Probabilistic Models &amp; Optimization</vt:lpstr>
      <vt:lpstr>Deep Unfolding: Principle</vt:lpstr>
      <vt:lpstr>Deep Unfolding: Training</vt:lpstr>
      <vt:lpstr>Deep Unfolding: Training</vt:lpstr>
      <vt:lpstr>Applications: Learning Molecular Fingerprints</vt:lpstr>
      <vt:lpstr>Applications: Learning Molecular Fingerprints</vt:lpstr>
      <vt:lpstr>Applications: Learning Molecular Fingerprints</vt:lpstr>
      <vt:lpstr>Applications: Learning Molecular Fingerprints</vt:lpstr>
      <vt:lpstr>Applications: Compressed Sensing MRI</vt:lpstr>
      <vt:lpstr>Applications: Compressed Sensing MRI</vt:lpstr>
      <vt:lpstr>Applications: Compressed Sensing MRI</vt:lpstr>
      <vt:lpstr>Applications: Compressed Sensing MRI</vt:lpstr>
      <vt:lpstr>Applications: Compressed Sensing MRI</vt:lpstr>
      <vt:lpstr>Take-Home Messages</vt:lpstr>
      <vt:lpstr>Application: Placement Optimization</vt:lpstr>
      <vt:lpstr>Residual CNN U-net for segmentation</vt:lpstr>
      <vt:lpstr>Application: Non-Linear Signal Processing</vt:lpstr>
      <vt:lpstr>Application: Non-Linear Signal Processing</vt:lpstr>
      <vt:lpstr>Application: Molecular Communications</vt:lpstr>
      <vt:lpstr>Application: Super Resolution from NNs</vt:lpstr>
      <vt:lpstr>Very Deep Super Resolution: VDSR</vt:lpstr>
      <vt:lpstr>Problems: Deep Hallucination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Ulker, B.</dc:creator>
  <cp:lastModifiedBy>Balatsoukas Stimming, Alexios</cp:lastModifiedBy>
  <cp:revision>449</cp:revision>
  <dcterms:created xsi:type="dcterms:W3CDTF">2018-09-14T08:41:13Z</dcterms:created>
  <dcterms:modified xsi:type="dcterms:W3CDTF">2021-03-09T11:42:31Z</dcterms:modified>
</cp:coreProperties>
</file>