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40" r:id="rId3"/>
    <p:sldId id="259" r:id="rId4"/>
    <p:sldId id="260" r:id="rId5"/>
    <p:sldId id="261" r:id="rId6"/>
    <p:sldId id="262" r:id="rId7"/>
    <p:sldId id="257" r:id="rId8"/>
    <p:sldId id="266" r:id="rId9"/>
    <p:sldId id="319" r:id="rId10"/>
    <p:sldId id="275" r:id="rId11"/>
    <p:sldId id="317" r:id="rId12"/>
    <p:sldId id="318" r:id="rId13"/>
    <p:sldId id="288" r:id="rId14"/>
    <p:sldId id="289" r:id="rId15"/>
    <p:sldId id="320" r:id="rId16"/>
    <p:sldId id="302" r:id="rId17"/>
    <p:sldId id="321" r:id="rId18"/>
    <p:sldId id="307" r:id="rId19"/>
    <p:sldId id="308" r:id="rId20"/>
    <p:sldId id="322" r:id="rId21"/>
    <p:sldId id="326" r:id="rId22"/>
    <p:sldId id="334" r:id="rId23"/>
    <p:sldId id="335" r:id="rId24"/>
    <p:sldId id="341" r:id="rId25"/>
    <p:sldId id="333" r:id="rId26"/>
    <p:sldId id="339" r:id="rId27"/>
    <p:sldId id="325" r:id="rId28"/>
    <p:sldId id="336" r:id="rId29"/>
    <p:sldId id="324" r:id="rId30"/>
    <p:sldId id="337" r:id="rId31"/>
    <p:sldId id="327" r:id="rId32"/>
    <p:sldId id="328" r:id="rId33"/>
    <p:sldId id="342" r:id="rId34"/>
    <p:sldId id="330" r:id="rId35"/>
    <p:sldId id="329" r:id="rId36"/>
    <p:sldId id="331" r:id="rId37"/>
    <p:sldId id="338" r:id="rId38"/>
    <p:sldId id="33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F1F"/>
    <a:srgbClr val="338DD1"/>
    <a:srgbClr val="008563"/>
    <a:srgbClr val="005238"/>
    <a:srgbClr val="0051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4" autoAdjust="0"/>
    <p:restoredTop sz="91839" autoAdjust="0"/>
  </p:normalViewPr>
  <p:slideViewPr>
    <p:cSldViewPr snapToGrid="0" showGuides="1">
      <p:cViewPr varScale="1">
        <p:scale>
          <a:sx n="101" d="100"/>
          <a:sy n="101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DD22-3EAA-4F0C-87E7-387DD1CE9EE1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9B4E-C6D4-4B36-83E8-D3174AB0B2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Font groter / figuur kleiner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 </a:t>
            </a:r>
            <a:r>
              <a:rPr lang="nl-NL" dirty="0" err="1"/>
              <a:t>fullscreen</a:t>
            </a:r>
            <a:r>
              <a:rPr lang="nl-NL" dirty="0"/>
              <a:t>, daarna kleiner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9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 </a:t>
            </a:r>
            <a:r>
              <a:rPr lang="nl-NL" dirty="0" err="1"/>
              <a:t>fullscreen</a:t>
            </a:r>
            <a:r>
              <a:rPr lang="nl-NL" dirty="0"/>
              <a:t>, daarna kleiner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7465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1C4D-C087-487D-B9A5-5E1FF7A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DBDF7-E809-41EC-920E-B524BB43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>
            <a:lvl1pPr>
              <a:defRPr/>
            </a:lvl1pPr>
            <a:lvl2pPr marL="269875" indent="-260350">
              <a:tabLst/>
              <a:defRPr/>
            </a:lvl2pPr>
            <a:lvl3pPr marL="625475" indent="-271463">
              <a:defRPr/>
            </a:lvl3pPr>
            <a:lvl4pPr marL="989013" indent="-269875">
              <a:defRPr/>
            </a:lvl4pPr>
            <a:lvl5pPr marL="1343025" indent="-269875"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F226C-007B-4488-B193-4C93BB1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30AFA-A2D7-4947-B45D-86F8D9A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1FC2-8E2F-428A-A415-EA514BF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1CA3-203B-47D0-BD57-7E2FF3E08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1271016"/>
            <a:ext cx="5687568" cy="503834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DAC609-EAFD-4092-90C1-6FA58952A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1016"/>
            <a:ext cx="5693664" cy="50383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87395-EEDE-4149-B59A-F0D01BB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B869E-6042-4FC5-8B8E-C450D29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1EA714-68C6-49B1-BD9F-4E6FBB98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56592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7A8CA7-73D1-4C6B-BB23-43BCF612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2091786"/>
            <a:ext cx="5659247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0F569-DEBC-4445-92FD-CF261C39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874"/>
            <a:ext cx="56814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1C70E0-9BBB-45AE-A217-37F213D4B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1786"/>
            <a:ext cx="5681472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429070-9F69-41E6-B068-77C1E10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357E93-8EEA-41E2-BD66-DD990F6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4843329-D30E-4E16-9908-77F31BF4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2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411451D-FFBD-47D3-8E51-92431F881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61441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0792549D-A0D6-4632-B33D-E29C8909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5614416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3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F888DB-EC72-4E13-8E81-0800D9DE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742656" cy="75958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7592" y="0"/>
            <a:ext cx="3934408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1DE61162-1BCF-43E0-8C2D-B27B0C721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774265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8000" y="782400"/>
            <a:ext cx="4800000" cy="976317"/>
          </a:xfrm>
        </p:spPr>
        <p:txBody>
          <a:bodyPr/>
          <a:lstStyle>
            <a:lvl1pPr>
              <a:lnSpc>
                <a:spcPct val="100000"/>
              </a:lnSpc>
              <a:defRPr sz="260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1" y="0"/>
            <a:ext cx="5905500" cy="608965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EF03A5-DC6A-4C32-B475-C9D7DE22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1766" y="6491815"/>
            <a:ext cx="10575149" cy="3661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AD8E03-A518-44CD-9927-0F423F0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586915" y="6487369"/>
            <a:ext cx="605083" cy="366183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0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98A384-8C1A-4627-AF92-F15BDA4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5B027A-3AF7-4D68-9179-EA378EC3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71016"/>
            <a:ext cx="11521440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014B23-72B0-43B6-9FEB-3A58CA84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28" y="6492875"/>
            <a:ext cx="1122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6D422-46F7-4E10-8665-0127DE1A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160" y="6492875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51C-EBA0-4BC9-B4DC-4121C1E7A08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3" r:id="rId4"/>
    <p:sldLayoutId id="2147483656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7BD1EA-49D3-4937-A51E-EF12CA1F3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485302C-F8E2-44A4-AF88-B0876D252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Timeloop (Nvidia/MIT) </a:t>
            </a:r>
            <a:r>
              <a:rPr lang="nl-NL" dirty="0" err="1"/>
              <a:t>and</a:t>
            </a:r>
            <a:r>
              <a:rPr lang="nl-NL" dirty="0"/>
              <a:t> Zigzag (KU Leuven)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6DCE05-6460-4BFE-8458-1D6CE394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Floran de Putter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15D59E-A69B-4F6E-917D-DF827B0CC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23175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ep 83">
            <a:extLst>
              <a:ext uri="{FF2B5EF4-FFF2-40B4-BE49-F238E27FC236}">
                <a16:creationId xmlns:a16="http://schemas.microsoft.com/office/drawing/2014/main" id="{B18E8228-1C42-4BCF-82B3-CD97969225F7}"/>
              </a:ext>
            </a:extLst>
          </p:cNvPr>
          <p:cNvGrpSpPr/>
          <p:nvPr/>
        </p:nvGrpSpPr>
        <p:grpSpPr>
          <a:xfrm>
            <a:off x="6006303" y="1733550"/>
            <a:ext cx="188912" cy="4663265"/>
            <a:chOff x="4205522" y="1598489"/>
            <a:chExt cx="113366" cy="4949681"/>
          </a:xfrm>
        </p:grpSpPr>
        <p:sp>
          <p:nvSpPr>
            <p:cNvPr id="3" name="object 3"/>
            <p:cNvSpPr/>
            <p:nvPr/>
          </p:nvSpPr>
          <p:spPr>
            <a:xfrm>
              <a:off x="4205522" y="1598489"/>
              <a:ext cx="113366" cy="49496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4264654" y="1609513"/>
              <a:ext cx="0" cy="4881034"/>
            </a:xfrm>
            <a:custGeom>
              <a:avLst/>
              <a:gdLst/>
              <a:ahLst/>
              <a:cxnLst/>
              <a:rect l="l" t="t" r="r" b="b"/>
              <a:pathLst>
                <a:path h="4392930">
                  <a:moveTo>
                    <a:pt x="0" y="0"/>
                  </a:moveTo>
                  <a:lnTo>
                    <a:pt x="0" y="439273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81BF0E34-83E6-4280-A999-57F84A53216E}"/>
              </a:ext>
            </a:extLst>
          </p:cNvPr>
          <p:cNvGrpSpPr/>
          <p:nvPr/>
        </p:nvGrpSpPr>
        <p:grpSpPr>
          <a:xfrm>
            <a:off x="5404738" y="1395615"/>
            <a:ext cx="1501986" cy="816200"/>
            <a:chOff x="3749034" y="1359732"/>
            <a:chExt cx="1501986" cy="816200"/>
          </a:xfrm>
        </p:grpSpPr>
        <p:sp>
          <p:nvSpPr>
            <p:cNvPr id="5" name="object 5"/>
            <p:cNvSpPr/>
            <p:nvPr/>
          </p:nvSpPr>
          <p:spPr>
            <a:xfrm>
              <a:off x="3749034" y="1359732"/>
              <a:ext cx="1501986" cy="81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0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944879" y="0"/>
                  </a:moveTo>
                  <a:lnTo>
                    <a:pt x="944879" y="140208"/>
                  </a:lnTo>
                  <a:lnTo>
                    <a:pt x="0" y="140208"/>
                  </a:lnTo>
                  <a:lnTo>
                    <a:pt x="0" y="420624"/>
                  </a:lnTo>
                  <a:lnTo>
                    <a:pt x="944879" y="420624"/>
                  </a:lnTo>
                  <a:lnTo>
                    <a:pt x="944879" y="560832"/>
                  </a:lnTo>
                  <a:lnTo>
                    <a:pt x="1225295" y="280415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4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0" y="140208"/>
                  </a:moveTo>
                  <a:lnTo>
                    <a:pt x="944879" y="140208"/>
                  </a:lnTo>
                  <a:lnTo>
                    <a:pt x="944879" y="0"/>
                  </a:lnTo>
                  <a:lnTo>
                    <a:pt x="1225295" y="280415"/>
                  </a:lnTo>
                  <a:lnTo>
                    <a:pt x="944879" y="560832"/>
                  </a:lnTo>
                  <a:lnTo>
                    <a:pt x="944879" y="420624"/>
                  </a:lnTo>
                  <a:lnTo>
                    <a:pt x="0" y="420624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nl-NL" dirty="0" err="1"/>
              <a:t>xample</a:t>
            </a:r>
            <a:r>
              <a:rPr lang="nl-NL" dirty="0"/>
              <a:t> 0: </a:t>
            </a:r>
            <a:r>
              <a:rPr lang="nl-NL" b="1" dirty="0"/>
              <a:t>w</a:t>
            </a:r>
            <a:r>
              <a:rPr lang="en-US" b="1" dirty="0" err="1"/>
              <a:t>orkload</a:t>
            </a:r>
            <a:r>
              <a:rPr lang="en-US" dirty="0"/>
              <a:t> representation (Conv1D)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3768" y="2218408"/>
            <a:ext cx="4331369" cy="661292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4111">
              <a:spcBef>
                <a:spcPts val="117"/>
              </a:spcBef>
            </a:pPr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r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[0:R):</a:t>
            </a:r>
            <a:endParaRPr sz="1400" dirty="0">
              <a:latin typeface="Consolas"/>
              <a:cs typeface="Consolas"/>
            </a:endParaRPr>
          </a:p>
          <a:p>
            <a:pPr marL="183443"/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p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[0:P):</a:t>
            </a:r>
            <a:endParaRPr sz="1400" dirty="0">
              <a:latin typeface="Consolas"/>
              <a:cs typeface="Consolas"/>
            </a:endParaRPr>
          </a:p>
          <a:p>
            <a:pPr marL="352774"/>
            <a:r>
              <a:rPr sz="1400" spc="-11" dirty="0">
                <a:latin typeface="Consolas"/>
                <a:cs typeface="Consolas"/>
              </a:rPr>
              <a:t>Output[p] </a:t>
            </a:r>
            <a:r>
              <a:rPr sz="1400" spc="-6" dirty="0">
                <a:latin typeface="Consolas"/>
                <a:cs typeface="Consolas"/>
              </a:rPr>
              <a:t>+= </a:t>
            </a:r>
            <a:r>
              <a:rPr sz="1400" spc="-11" dirty="0">
                <a:latin typeface="Consolas"/>
                <a:cs typeface="Consolas"/>
              </a:rPr>
              <a:t>Weight[r]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-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Input[p+r];</a:t>
            </a:r>
            <a:endParaRPr sz="1400" dirty="0">
              <a:latin typeface="Consolas"/>
              <a:cs typeface="Consola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9014" y="3562133"/>
            <a:ext cx="806450" cy="215900"/>
            <a:chOff x="583617" y="3205920"/>
            <a:chExt cx="725805" cy="194310"/>
          </a:xfrm>
        </p:grpSpPr>
        <p:sp>
          <p:nvSpPr>
            <p:cNvPr id="12" name="object 12"/>
            <p:cNvSpPr/>
            <p:nvPr/>
          </p:nvSpPr>
          <p:spPr>
            <a:xfrm>
              <a:off x="583617" y="3205920"/>
              <a:ext cx="725585" cy="120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1792" y="3224784"/>
              <a:ext cx="653796" cy="472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792" y="3224784"/>
              <a:ext cx="654050" cy="47625"/>
            </a:xfrm>
            <a:custGeom>
              <a:avLst/>
              <a:gdLst/>
              <a:ahLst/>
              <a:cxnLst/>
              <a:rect l="l" t="t" r="r" b="b"/>
              <a:pathLst>
                <a:path w="654050" h="47625">
                  <a:moveTo>
                    <a:pt x="0" y="47243"/>
                  </a:moveTo>
                  <a:lnTo>
                    <a:pt x="653796" y="47243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7243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552" y="3323844"/>
              <a:ext cx="645160" cy="76200"/>
            </a:xfrm>
            <a:custGeom>
              <a:avLst/>
              <a:gdLst/>
              <a:ahLst/>
              <a:cxnLst/>
              <a:rect l="l" t="t" r="r" b="b"/>
              <a:pathLst>
                <a:path w="64516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645160" h="76200">
                  <a:moveTo>
                    <a:pt x="568845" y="0"/>
                  </a:moveTo>
                  <a:lnTo>
                    <a:pt x="568858" y="76199"/>
                  </a:lnTo>
                  <a:lnTo>
                    <a:pt x="632358" y="44449"/>
                  </a:lnTo>
                  <a:lnTo>
                    <a:pt x="581558" y="44449"/>
                  </a:lnTo>
                  <a:lnTo>
                    <a:pt x="581558" y="31749"/>
                  </a:lnTo>
                  <a:lnTo>
                    <a:pt x="632356" y="31749"/>
                  </a:lnTo>
                  <a:lnTo>
                    <a:pt x="568845" y="0"/>
                  </a:lnTo>
                  <a:close/>
                </a:path>
                <a:path w="64516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645160" h="76200">
                  <a:moveTo>
                    <a:pt x="568850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568853" y="44449"/>
                  </a:lnTo>
                  <a:lnTo>
                    <a:pt x="568850" y="31749"/>
                  </a:lnTo>
                  <a:close/>
                </a:path>
                <a:path w="645160" h="76200">
                  <a:moveTo>
                    <a:pt x="632356" y="31749"/>
                  </a:moveTo>
                  <a:lnTo>
                    <a:pt x="581558" y="31749"/>
                  </a:lnTo>
                  <a:lnTo>
                    <a:pt x="581558" y="44449"/>
                  </a:lnTo>
                  <a:lnTo>
                    <a:pt x="632358" y="44449"/>
                  </a:lnTo>
                  <a:lnTo>
                    <a:pt x="645058" y="38099"/>
                  </a:lnTo>
                  <a:lnTo>
                    <a:pt x="632356" y="31749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240774" y="4383891"/>
            <a:ext cx="3155244" cy="218722"/>
            <a:chOff x="585201" y="3945502"/>
            <a:chExt cx="2839720" cy="196850"/>
          </a:xfrm>
        </p:grpSpPr>
        <p:sp>
          <p:nvSpPr>
            <p:cNvPr id="17" name="object 17"/>
            <p:cNvSpPr/>
            <p:nvPr/>
          </p:nvSpPr>
          <p:spPr>
            <a:xfrm>
              <a:off x="585201" y="3945502"/>
              <a:ext cx="2839241" cy="1174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315" y="3963923"/>
              <a:ext cx="2767584" cy="457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315" y="3963923"/>
              <a:ext cx="2767965" cy="45720"/>
            </a:xfrm>
            <a:custGeom>
              <a:avLst/>
              <a:gdLst/>
              <a:ahLst/>
              <a:cxnLst/>
              <a:rect l="l" t="t" r="r" b="b"/>
              <a:pathLst>
                <a:path w="2767965" h="45720">
                  <a:moveTo>
                    <a:pt x="0" y="45719"/>
                  </a:moveTo>
                  <a:lnTo>
                    <a:pt x="2767584" y="45719"/>
                  </a:lnTo>
                  <a:lnTo>
                    <a:pt x="276758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792" y="4066031"/>
              <a:ext cx="2769235" cy="76200"/>
            </a:xfrm>
            <a:custGeom>
              <a:avLst/>
              <a:gdLst/>
              <a:ahLst/>
              <a:cxnLst/>
              <a:rect l="l" t="t" r="r" b="b"/>
              <a:pathLst>
                <a:path w="276923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769235" h="76200">
                  <a:moveTo>
                    <a:pt x="2693035" y="0"/>
                  </a:moveTo>
                  <a:lnTo>
                    <a:pt x="2693035" y="76200"/>
                  </a:lnTo>
                  <a:lnTo>
                    <a:pt x="2756535" y="44450"/>
                  </a:lnTo>
                  <a:lnTo>
                    <a:pt x="2705735" y="44450"/>
                  </a:lnTo>
                  <a:lnTo>
                    <a:pt x="2705735" y="31750"/>
                  </a:lnTo>
                  <a:lnTo>
                    <a:pt x="2756535" y="31750"/>
                  </a:lnTo>
                  <a:lnTo>
                    <a:pt x="2693035" y="0"/>
                  </a:lnTo>
                  <a:close/>
                </a:path>
                <a:path w="276923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769235" h="76200">
                  <a:moveTo>
                    <a:pt x="2693035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693035" y="44450"/>
                  </a:lnTo>
                  <a:lnTo>
                    <a:pt x="2693035" y="31750"/>
                  </a:lnTo>
                  <a:close/>
                </a:path>
                <a:path w="2769235" h="76200">
                  <a:moveTo>
                    <a:pt x="2756535" y="31750"/>
                  </a:moveTo>
                  <a:lnTo>
                    <a:pt x="2705735" y="31750"/>
                  </a:lnTo>
                  <a:lnTo>
                    <a:pt x="2705735" y="44450"/>
                  </a:lnTo>
                  <a:lnTo>
                    <a:pt x="2756535" y="44450"/>
                  </a:lnTo>
                  <a:lnTo>
                    <a:pt x="2769235" y="38100"/>
                  </a:lnTo>
                  <a:lnTo>
                    <a:pt x="2756535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27205" y="5313559"/>
            <a:ext cx="2672644" cy="234244"/>
            <a:chOff x="572989" y="4782203"/>
            <a:chExt cx="2405380" cy="210820"/>
          </a:xfrm>
        </p:grpSpPr>
        <p:sp>
          <p:nvSpPr>
            <p:cNvPr id="22" name="object 22"/>
            <p:cNvSpPr/>
            <p:nvPr/>
          </p:nvSpPr>
          <p:spPr>
            <a:xfrm>
              <a:off x="572989" y="4782203"/>
              <a:ext cx="2404940" cy="117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11124" y="4800599"/>
              <a:ext cx="2333244" cy="457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124" y="4800599"/>
              <a:ext cx="2333625" cy="45720"/>
            </a:xfrm>
            <a:custGeom>
              <a:avLst/>
              <a:gdLst/>
              <a:ahLst/>
              <a:cxnLst/>
              <a:rect l="l" t="t" r="r" b="b"/>
              <a:pathLst>
                <a:path w="2333625" h="45720">
                  <a:moveTo>
                    <a:pt x="0" y="45719"/>
                  </a:moveTo>
                  <a:lnTo>
                    <a:pt x="2333244" y="45719"/>
                  </a:lnTo>
                  <a:lnTo>
                    <a:pt x="233324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9144">
              <a:solidFill>
                <a:srgbClr val="9E0D0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552" y="4916423"/>
              <a:ext cx="2339340" cy="76200"/>
            </a:xfrm>
            <a:custGeom>
              <a:avLst/>
              <a:gdLst/>
              <a:ahLst/>
              <a:cxnLst/>
              <a:rect l="l" t="t" r="r" b="b"/>
              <a:pathLst>
                <a:path w="23393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339340" h="76200">
                  <a:moveTo>
                    <a:pt x="2262632" y="0"/>
                  </a:moveTo>
                  <a:lnTo>
                    <a:pt x="2262632" y="76200"/>
                  </a:lnTo>
                  <a:lnTo>
                    <a:pt x="2326132" y="44450"/>
                  </a:lnTo>
                  <a:lnTo>
                    <a:pt x="2275332" y="44450"/>
                  </a:lnTo>
                  <a:lnTo>
                    <a:pt x="2275332" y="31750"/>
                  </a:lnTo>
                  <a:lnTo>
                    <a:pt x="2326132" y="31750"/>
                  </a:lnTo>
                  <a:lnTo>
                    <a:pt x="2262632" y="0"/>
                  </a:lnTo>
                  <a:close/>
                </a:path>
                <a:path w="23393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339340" h="76200">
                  <a:moveTo>
                    <a:pt x="226263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262632" y="44450"/>
                  </a:lnTo>
                  <a:lnTo>
                    <a:pt x="2262632" y="31750"/>
                  </a:lnTo>
                  <a:close/>
                </a:path>
                <a:path w="2339340" h="76200">
                  <a:moveTo>
                    <a:pt x="2326132" y="31750"/>
                  </a:moveTo>
                  <a:lnTo>
                    <a:pt x="2275332" y="31750"/>
                  </a:lnTo>
                  <a:lnTo>
                    <a:pt x="2275332" y="44450"/>
                  </a:lnTo>
                  <a:lnTo>
                    <a:pt x="2326132" y="44450"/>
                  </a:lnTo>
                  <a:lnTo>
                    <a:pt x="2338832" y="38100"/>
                  </a:lnTo>
                  <a:lnTo>
                    <a:pt x="2326132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47761" y="5532232"/>
            <a:ext cx="99483" cy="168137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P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61807" y="3329178"/>
            <a:ext cx="567972" cy="198124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14111">
              <a:spcBef>
                <a:spcPts val="144"/>
              </a:spcBef>
            </a:pPr>
            <a:r>
              <a:rPr sz="1167" spc="11" dirty="0">
                <a:solidFill>
                  <a:srgbClr val="505050"/>
                </a:solidFill>
                <a:latin typeface="Trebuchet MS"/>
                <a:cs typeface="Trebuchet MS"/>
              </a:rPr>
              <a:t>Weights</a:t>
            </a:r>
            <a:endParaRPr sz="1167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46492" y="4172091"/>
            <a:ext cx="443794" cy="198124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14111">
              <a:spcBef>
                <a:spcPts val="144"/>
              </a:spcBef>
            </a:pPr>
            <a:r>
              <a:rPr sz="1167" spc="6" dirty="0">
                <a:solidFill>
                  <a:srgbClr val="505050"/>
                </a:solidFill>
                <a:latin typeface="Trebuchet MS"/>
                <a:cs typeface="Trebuchet MS"/>
              </a:rPr>
              <a:t>Inputs</a:t>
            </a:r>
            <a:endParaRPr sz="1167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59519" y="5080422"/>
            <a:ext cx="565856" cy="198124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14111">
              <a:spcBef>
                <a:spcPts val="144"/>
              </a:spcBef>
            </a:pPr>
            <a:r>
              <a:rPr sz="1167" spc="11" dirty="0">
                <a:solidFill>
                  <a:srgbClr val="505050"/>
                </a:solidFill>
                <a:latin typeface="Trebuchet MS"/>
                <a:cs typeface="Trebuchet MS"/>
              </a:rPr>
              <a:t>Outputs</a:t>
            </a:r>
            <a:endParaRPr sz="1167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3474" y="3753838"/>
            <a:ext cx="102306" cy="168137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361" y="4560994"/>
            <a:ext cx="528461" cy="168137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W=P</a:t>
            </a:r>
            <a:r>
              <a:rPr sz="1000" spc="-6" dirty="0">
                <a:solidFill>
                  <a:srgbClr val="505050"/>
                </a:solidFill>
                <a:latin typeface="Trebuchet MS"/>
                <a:cs typeface="Trebuchet MS"/>
              </a:rPr>
              <a:t>+</a:t>
            </a: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R</a:t>
            </a:r>
            <a:r>
              <a:rPr sz="1000" spc="6" dirty="0">
                <a:solidFill>
                  <a:srgbClr val="505050"/>
                </a:solidFill>
                <a:latin typeface="Trebuchet MS"/>
                <a:cs typeface="Trebuchet MS"/>
              </a:rPr>
              <a:t>-</a:t>
            </a:r>
            <a:r>
              <a:rPr sz="1000" dirty="0">
                <a:solidFill>
                  <a:srgbClr val="505050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A3DCE10F-A0E0-4712-8E0D-D467A01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10</a:t>
            </a:fld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0EBF4F5-12DB-4AE3-843D-EC5760D85926}"/>
              </a:ext>
            </a:extLst>
          </p:cNvPr>
          <p:cNvSpPr txBox="1"/>
          <p:nvPr/>
        </p:nvSpPr>
        <p:spPr>
          <a:xfrm>
            <a:off x="7941074" y="2218408"/>
            <a:ext cx="256993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latin typeface="Consolas" panose="020B0609020204030204" pitchFamily="49" charset="0"/>
              </a:rPr>
              <a:t>problem</a:t>
            </a:r>
            <a:r>
              <a:rPr lang="nl-NL" sz="1400" dirty="0">
                <a:latin typeface="Consolas" panose="020B0609020204030204" pitchFamily="49" charset="0"/>
              </a:rPr>
              <a:t>: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</a:t>
            </a:r>
            <a:r>
              <a:rPr lang="nl-NL" sz="1400" dirty="0" err="1">
                <a:latin typeface="Consolas" panose="020B0609020204030204" pitchFamily="49" charset="0"/>
              </a:rPr>
              <a:t>shape</a:t>
            </a:r>
            <a:r>
              <a:rPr lang="nl-NL" sz="1400" dirty="0">
                <a:latin typeface="Consolas" panose="020B0609020204030204" pitchFamily="49" charset="0"/>
              </a:rPr>
              <a:t>: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name: Conv1D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</a:t>
            </a:r>
            <a:r>
              <a:rPr lang="nl-NL" sz="1400" dirty="0" err="1">
                <a:latin typeface="Consolas" panose="020B0609020204030204" pitchFamily="49" charset="0"/>
              </a:rPr>
              <a:t>dimensions</a:t>
            </a:r>
            <a:r>
              <a:rPr lang="nl-NL" sz="1400" dirty="0">
                <a:latin typeface="Consolas" panose="020B0609020204030204" pitchFamily="49" charset="0"/>
              </a:rPr>
              <a:t>: [ R, P ]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data-</a:t>
            </a:r>
            <a:r>
              <a:rPr lang="nl-NL" sz="1400" dirty="0" err="1">
                <a:latin typeface="Consolas" panose="020B0609020204030204" pitchFamily="49" charset="0"/>
              </a:rPr>
              <a:t>spaces</a:t>
            </a:r>
            <a:r>
              <a:rPr lang="nl-NL" sz="1400" dirty="0">
                <a:latin typeface="Consolas" panose="020B0609020204030204" pitchFamily="49" charset="0"/>
              </a:rPr>
              <a:t>: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- name: </a:t>
            </a:r>
            <a:r>
              <a:rPr lang="nl-NL" sz="1400" dirty="0" err="1">
                <a:solidFill>
                  <a:srgbClr val="008563"/>
                </a:solidFill>
                <a:latin typeface="Consolas" panose="020B0609020204030204" pitchFamily="49" charset="0"/>
              </a:rPr>
              <a:t>Weights</a:t>
            </a:r>
            <a:endParaRPr lang="nl-NL" sz="1400" dirty="0">
              <a:solidFill>
                <a:srgbClr val="00856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  projection: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- [ [R] ]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- name: </a:t>
            </a:r>
            <a:r>
              <a:rPr lang="nl-NL" sz="1400" dirty="0" err="1">
                <a:solidFill>
                  <a:srgbClr val="338DD1"/>
                </a:solidFill>
                <a:latin typeface="Consolas" panose="020B0609020204030204" pitchFamily="49" charset="0"/>
              </a:rPr>
              <a:t>Inputs</a:t>
            </a:r>
            <a:endParaRPr lang="nl-NL" sz="1400" dirty="0">
              <a:solidFill>
                <a:srgbClr val="338DD1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  projection: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- [ [P], [R] ]</a:t>
            </a:r>
          </a:p>
          <a:p>
            <a:r>
              <a:rPr lang="nl-NL" sz="1400" dirty="0">
                <a:latin typeface="Consolas" panose="020B0609020204030204" pitchFamily="49" charset="0"/>
              </a:rPr>
              <a:t>    - name: </a:t>
            </a:r>
            <a:r>
              <a:rPr lang="nl-NL" sz="1400" dirty="0" err="1">
                <a:solidFill>
                  <a:srgbClr val="C81F1F"/>
                </a:solidFill>
                <a:latin typeface="Consolas" panose="020B0609020204030204" pitchFamily="49" charset="0"/>
              </a:rPr>
              <a:t>Outputs</a:t>
            </a:r>
            <a:endParaRPr lang="nl-NL" sz="1400" dirty="0">
              <a:solidFill>
                <a:srgbClr val="C81F1F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  projection: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- [ [P] 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read-write: True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instance: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R: 3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P: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ep 83">
            <a:extLst>
              <a:ext uri="{FF2B5EF4-FFF2-40B4-BE49-F238E27FC236}">
                <a16:creationId xmlns:a16="http://schemas.microsoft.com/office/drawing/2014/main" id="{B18E8228-1C42-4BCF-82B3-CD97969225F7}"/>
              </a:ext>
            </a:extLst>
          </p:cNvPr>
          <p:cNvGrpSpPr/>
          <p:nvPr/>
        </p:nvGrpSpPr>
        <p:grpSpPr>
          <a:xfrm>
            <a:off x="6006303" y="1733550"/>
            <a:ext cx="188912" cy="4663265"/>
            <a:chOff x="4205522" y="1598489"/>
            <a:chExt cx="113366" cy="4949681"/>
          </a:xfrm>
        </p:grpSpPr>
        <p:sp>
          <p:nvSpPr>
            <p:cNvPr id="3" name="object 3"/>
            <p:cNvSpPr/>
            <p:nvPr/>
          </p:nvSpPr>
          <p:spPr>
            <a:xfrm>
              <a:off x="4205522" y="1598489"/>
              <a:ext cx="113366" cy="4949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4264654" y="1609513"/>
              <a:ext cx="0" cy="4881034"/>
            </a:xfrm>
            <a:custGeom>
              <a:avLst/>
              <a:gdLst/>
              <a:ahLst/>
              <a:cxnLst/>
              <a:rect l="l" t="t" r="r" b="b"/>
              <a:pathLst>
                <a:path h="4392930">
                  <a:moveTo>
                    <a:pt x="0" y="0"/>
                  </a:moveTo>
                  <a:lnTo>
                    <a:pt x="0" y="439273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81BF0E34-83E6-4280-A999-57F84A53216E}"/>
              </a:ext>
            </a:extLst>
          </p:cNvPr>
          <p:cNvGrpSpPr/>
          <p:nvPr/>
        </p:nvGrpSpPr>
        <p:grpSpPr>
          <a:xfrm>
            <a:off x="5404738" y="1395615"/>
            <a:ext cx="1501986" cy="816200"/>
            <a:chOff x="3749034" y="1359732"/>
            <a:chExt cx="1501986" cy="816200"/>
          </a:xfrm>
        </p:grpSpPr>
        <p:sp>
          <p:nvSpPr>
            <p:cNvPr id="5" name="object 5"/>
            <p:cNvSpPr/>
            <p:nvPr/>
          </p:nvSpPr>
          <p:spPr>
            <a:xfrm>
              <a:off x="3749034" y="1359732"/>
              <a:ext cx="1501986" cy="81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0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944879" y="0"/>
                  </a:moveTo>
                  <a:lnTo>
                    <a:pt x="944879" y="140208"/>
                  </a:lnTo>
                  <a:lnTo>
                    <a:pt x="0" y="140208"/>
                  </a:lnTo>
                  <a:lnTo>
                    <a:pt x="0" y="420624"/>
                  </a:lnTo>
                  <a:lnTo>
                    <a:pt x="944879" y="420624"/>
                  </a:lnTo>
                  <a:lnTo>
                    <a:pt x="944879" y="560832"/>
                  </a:lnTo>
                  <a:lnTo>
                    <a:pt x="1225295" y="280415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4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0" y="140208"/>
                  </a:moveTo>
                  <a:lnTo>
                    <a:pt x="944879" y="140208"/>
                  </a:lnTo>
                  <a:lnTo>
                    <a:pt x="944879" y="0"/>
                  </a:lnTo>
                  <a:lnTo>
                    <a:pt x="1225295" y="280415"/>
                  </a:lnTo>
                  <a:lnTo>
                    <a:pt x="944879" y="560832"/>
                  </a:lnTo>
                  <a:lnTo>
                    <a:pt x="944879" y="420624"/>
                  </a:lnTo>
                  <a:lnTo>
                    <a:pt x="0" y="420624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nl-NL" dirty="0" err="1"/>
              <a:t>xample</a:t>
            </a:r>
            <a:r>
              <a:rPr lang="nl-NL" dirty="0"/>
              <a:t> 0: </a:t>
            </a:r>
            <a:r>
              <a:rPr lang="nl-NL" b="1" dirty="0" err="1"/>
              <a:t>architecture</a:t>
            </a:r>
            <a:r>
              <a:rPr lang="en-US" dirty="0"/>
              <a:t> representation</a:t>
            </a:r>
          </a:p>
        </p:txBody>
      </p:sp>
      <p:sp>
        <p:nvSpPr>
          <p:cNvPr id="37" name="Tijdelijke aanduiding voor dianummer 3">
            <a:extLst>
              <a:ext uri="{FF2B5EF4-FFF2-40B4-BE49-F238E27FC236}">
                <a16:creationId xmlns:a16="http://schemas.microsoft.com/office/drawing/2014/main" id="{1ACDAF06-4EFD-48C8-BE59-66A0B7E3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11</a:t>
            </a:fld>
            <a:endParaRPr lang="en-US"/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DEAA05BD-A66F-4B8D-9852-71A5167631C1}"/>
              </a:ext>
            </a:extLst>
          </p:cNvPr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id="{9100A1ED-5C25-4841-80CB-DB8A4DDFA81B}"/>
              </a:ext>
            </a:extLst>
          </p:cNvPr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889B4C48-EE06-4F22-9765-0402FAF94E71}"/>
              </a:ext>
            </a:extLst>
          </p:cNvPr>
          <p:cNvSpPr/>
          <p:nvPr/>
        </p:nvSpPr>
        <p:spPr>
          <a:xfrm>
            <a:off x="1116754" y="2787015"/>
            <a:ext cx="3483328" cy="2895600"/>
          </a:xfrm>
          <a:custGeom>
            <a:avLst/>
            <a:gdLst/>
            <a:ahLst/>
            <a:cxnLst/>
            <a:rect l="l" t="t" r="r" b="b"/>
            <a:pathLst>
              <a:path w="3134995" h="2606040">
                <a:moveTo>
                  <a:pt x="0" y="434339"/>
                </a:moveTo>
                <a:lnTo>
                  <a:pt x="2548" y="387009"/>
                </a:lnTo>
                <a:lnTo>
                  <a:pt x="10016" y="341156"/>
                </a:lnTo>
                <a:lnTo>
                  <a:pt x="22140" y="297045"/>
                </a:lnTo>
                <a:lnTo>
                  <a:pt x="38654" y="254941"/>
                </a:lnTo>
                <a:lnTo>
                  <a:pt x="59294" y="215109"/>
                </a:lnTo>
                <a:lnTo>
                  <a:pt x="83795" y="177814"/>
                </a:lnTo>
                <a:lnTo>
                  <a:pt x="111892" y="143320"/>
                </a:lnTo>
                <a:lnTo>
                  <a:pt x="143320" y="111892"/>
                </a:lnTo>
                <a:lnTo>
                  <a:pt x="177814" y="83795"/>
                </a:lnTo>
                <a:lnTo>
                  <a:pt x="215109" y="59294"/>
                </a:lnTo>
                <a:lnTo>
                  <a:pt x="254941" y="38654"/>
                </a:lnTo>
                <a:lnTo>
                  <a:pt x="297045" y="22140"/>
                </a:lnTo>
                <a:lnTo>
                  <a:pt x="341156" y="10016"/>
                </a:lnTo>
                <a:lnTo>
                  <a:pt x="387009" y="2548"/>
                </a:lnTo>
                <a:lnTo>
                  <a:pt x="434339" y="0"/>
                </a:lnTo>
                <a:lnTo>
                  <a:pt x="2700528" y="0"/>
                </a:lnTo>
                <a:lnTo>
                  <a:pt x="2747858" y="2548"/>
                </a:lnTo>
                <a:lnTo>
                  <a:pt x="2793711" y="10016"/>
                </a:lnTo>
                <a:lnTo>
                  <a:pt x="2837822" y="22140"/>
                </a:lnTo>
                <a:lnTo>
                  <a:pt x="2879926" y="38654"/>
                </a:lnTo>
                <a:lnTo>
                  <a:pt x="2919758" y="59294"/>
                </a:lnTo>
                <a:lnTo>
                  <a:pt x="2957053" y="83795"/>
                </a:lnTo>
                <a:lnTo>
                  <a:pt x="2991547" y="111892"/>
                </a:lnTo>
                <a:lnTo>
                  <a:pt x="3022975" y="143320"/>
                </a:lnTo>
                <a:lnTo>
                  <a:pt x="3051072" y="177814"/>
                </a:lnTo>
                <a:lnTo>
                  <a:pt x="3075573" y="215109"/>
                </a:lnTo>
                <a:lnTo>
                  <a:pt x="3096213" y="254941"/>
                </a:lnTo>
                <a:lnTo>
                  <a:pt x="3112727" y="297045"/>
                </a:lnTo>
                <a:lnTo>
                  <a:pt x="3124851" y="341156"/>
                </a:lnTo>
                <a:lnTo>
                  <a:pt x="3132319" y="387009"/>
                </a:lnTo>
                <a:lnTo>
                  <a:pt x="3134867" y="434339"/>
                </a:lnTo>
                <a:lnTo>
                  <a:pt x="3134867" y="2171687"/>
                </a:lnTo>
                <a:lnTo>
                  <a:pt x="3132319" y="2219015"/>
                </a:lnTo>
                <a:lnTo>
                  <a:pt x="3124851" y="2264867"/>
                </a:lnTo>
                <a:lnTo>
                  <a:pt x="3112727" y="2308977"/>
                </a:lnTo>
                <a:lnTo>
                  <a:pt x="3096213" y="2351082"/>
                </a:lnTo>
                <a:lnTo>
                  <a:pt x="3075573" y="2390915"/>
                </a:lnTo>
                <a:lnTo>
                  <a:pt x="3051072" y="2428212"/>
                </a:lnTo>
                <a:lnTo>
                  <a:pt x="3022975" y="2462707"/>
                </a:lnTo>
                <a:lnTo>
                  <a:pt x="2991547" y="2494137"/>
                </a:lnTo>
                <a:lnTo>
                  <a:pt x="2957053" y="2522236"/>
                </a:lnTo>
                <a:lnTo>
                  <a:pt x="2919758" y="2546738"/>
                </a:lnTo>
                <a:lnTo>
                  <a:pt x="2879926" y="2567380"/>
                </a:lnTo>
                <a:lnTo>
                  <a:pt x="2837822" y="2583896"/>
                </a:lnTo>
                <a:lnTo>
                  <a:pt x="2793711" y="2596021"/>
                </a:lnTo>
                <a:lnTo>
                  <a:pt x="2747858" y="2603491"/>
                </a:lnTo>
                <a:lnTo>
                  <a:pt x="2700528" y="2606040"/>
                </a:lnTo>
                <a:lnTo>
                  <a:pt x="434339" y="2606040"/>
                </a:lnTo>
                <a:lnTo>
                  <a:pt x="387009" y="2603491"/>
                </a:lnTo>
                <a:lnTo>
                  <a:pt x="341156" y="2596021"/>
                </a:lnTo>
                <a:lnTo>
                  <a:pt x="297045" y="2583896"/>
                </a:lnTo>
                <a:lnTo>
                  <a:pt x="254941" y="2567380"/>
                </a:lnTo>
                <a:lnTo>
                  <a:pt x="215109" y="2546738"/>
                </a:lnTo>
                <a:lnTo>
                  <a:pt x="177814" y="2522236"/>
                </a:lnTo>
                <a:lnTo>
                  <a:pt x="143320" y="2494137"/>
                </a:lnTo>
                <a:lnTo>
                  <a:pt x="111892" y="2462707"/>
                </a:lnTo>
                <a:lnTo>
                  <a:pt x="83795" y="2428212"/>
                </a:lnTo>
                <a:lnTo>
                  <a:pt x="59294" y="2390915"/>
                </a:lnTo>
                <a:lnTo>
                  <a:pt x="38654" y="2351082"/>
                </a:lnTo>
                <a:lnTo>
                  <a:pt x="22140" y="2308977"/>
                </a:lnTo>
                <a:lnTo>
                  <a:pt x="10016" y="2264867"/>
                </a:lnTo>
                <a:lnTo>
                  <a:pt x="2548" y="2219015"/>
                </a:lnTo>
                <a:lnTo>
                  <a:pt x="0" y="2171687"/>
                </a:lnTo>
                <a:lnTo>
                  <a:pt x="0" y="434339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FDDAE3A0-E27D-4E66-8175-8965A8AEC792}"/>
              </a:ext>
            </a:extLst>
          </p:cNvPr>
          <p:cNvSpPr txBox="1"/>
          <p:nvPr/>
        </p:nvSpPr>
        <p:spPr>
          <a:xfrm>
            <a:off x="1733126" y="3372909"/>
            <a:ext cx="2213328" cy="326870"/>
          </a:xfrm>
          <a:prstGeom prst="rect">
            <a:avLst/>
          </a:prstGeom>
          <a:solidFill>
            <a:srgbClr val="0070C5"/>
          </a:solidFill>
          <a:ln w="25907">
            <a:solidFill>
              <a:srgbClr val="005190"/>
            </a:solidFill>
          </a:ln>
        </p:spPr>
        <p:txBody>
          <a:bodyPr vert="horz" wrap="square" lIns="0" tIns="49389" rIns="0" bIns="0" rtlCol="0">
            <a:spAutoFit/>
          </a:bodyPr>
          <a:lstStyle/>
          <a:p>
            <a:pPr algn="ctr">
              <a:spcBef>
                <a:spcPts val="389"/>
              </a:spcBef>
            </a:pPr>
            <a:r>
              <a:rPr spc="6" dirty="0">
                <a:solidFill>
                  <a:srgbClr val="FFFFFF"/>
                </a:solidFill>
                <a:cs typeface="Trebuchet MS"/>
              </a:rPr>
              <a:t>Buffer</a:t>
            </a:r>
            <a:endParaRPr dirty="0">
              <a:cs typeface="Trebuchet MS"/>
            </a:endParaRPr>
          </a:p>
        </p:txBody>
      </p:sp>
      <p:grpSp>
        <p:nvGrpSpPr>
          <p:cNvPr id="45" name="object 5">
            <a:extLst>
              <a:ext uri="{FF2B5EF4-FFF2-40B4-BE49-F238E27FC236}">
                <a16:creationId xmlns:a16="http://schemas.microsoft.com/office/drawing/2014/main" id="{4B43A065-53FA-4736-94A2-6A0D4F87876F}"/>
              </a:ext>
            </a:extLst>
          </p:cNvPr>
          <p:cNvGrpSpPr/>
          <p:nvPr/>
        </p:nvGrpSpPr>
        <p:grpSpPr>
          <a:xfrm>
            <a:off x="2528076" y="4714804"/>
            <a:ext cx="623711" cy="403578"/>
            <a:chOff x="2755328" y="4663376"/>
            <a:chExt cx="561340" cy="363220"/>
          </a:xfrm>
        </p:grpSpPr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1C57A5A3-3D5A-4254-984E-14672249B837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0" y="0"/>
                  </a:lnTo>
                  <a:lnTo>
                    <a:pt x="120904" y="336803"/>
                  </a:lnTo>
                  <a:lnTo>
                    <a:pt x="414020" y="336803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38EAA95A-EF54-4E16-A6E4-A5467B026A7B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414020" y="336803"/>
                  </a:lnTo>
                  <a:lnTo>
                    <a:pt x="120904" y="336803"/>
                  </a:lnTo>
                  <a:lnTo>
                    <a:pt x="0" y="0"/>
                  </a:lnTo>
                  <a:lnTo>
                    <a:pt x="534924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49" name="object 9">
            <a:extLst>
              <a:ext uri="{FF2B5EF4-FFF2-40B4-BE49-F238E27FC236}">
                <a16:creationId xmlns:a16="http://schemas.microsoft.com/office/drawing/2014/main" id="{BFB15ABE-1197-4937-8CE2-EDBAB5435C33}"/>
              </a:ext>
            </a:extLst>
          </p:cNvPr>
          <p:cNvGrpSpPr/>
          <p:nvPr/>
        </p:nvGrpSpPr>
        <p:grpSpPr>
          <a:xfrm>
            <a:off x="1607820" y="2597361"/>
            <a:ext cx="1295400" cy="2221089"/>
            <a:chOff x="1927098" y="2757677"/>
            <a:chExt cx="1165860" cy="1998980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1543E016-1712-4CF8-B3DC-89CDE35AC418}"/>
                </a:ext>
              </a:extLst>
            </p:cNvPr>
            <p:cNvSpPr/>
            <p:nvPr/>
          </p:nvSpPr>
          <p:spPr>
            <a:xfrm>
              <a:off x="2973324" y="3779532"/>
              <a:ext cx="119034" cy="9768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0E9162A3-7850-4DF8-A611-FD0F30B73382}"/>
                </a:ext>
              </a:extLst>
            </p:cNvPr>
            <p:cNvSpPr/>
            <p:nvPr/>
          </p:nvSpPr>
          <p:spPr>
            <a:xfrm>
              <a:off x="3035046" y="3798569"/>
              <a:ext cx="0" cy="878205"/>
            </a:xfrm>
            <a:custGeom>
              <a:avLst/>
              <a:gdLst/>
              <a:ahLst/>
              <a:cxnLst/>
              <a:rect l="l" t="t" r="r" b="b"/>
              <a:pathLst>
                <a:path h="878204">
                  <a:moveTo>
                    <a:pt x="0" y="0"/>
                  </a:moveTo>
                  <a:lnTo>
                    <a:pt x="0" y="878077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79D253AE-D9FF-4683-923F-679E654500FC}"/>
                </a:ext>
              </a:extLst>
            </p:cNvPr>
            <p:cNvSpPr/>
            <p:nvPr/>
          </p:nvSpPr>
          <p:spPr>
            <a:xfrm>
              <a:off x="1927098" y="2757677"/>
              <a:ext cx="437515" cy="341630"/>
            </a:xfrm>
            <a:custGeom>
              <a:avLst/>
              <a:gdLst/>
              <a:ahLst/>
              <a:cxnLst/>
              <a:rect l="l" t="t" r="r" b="b"/>
              <a:pathLst>
                <a:path w="437514" h="341630">
                  <a:moveTo>
                    <a:pt x="437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437388" y="34137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3" name="object 13">
            <a:extLst>
              <a:ext uri="{FF2B5EF4-FFF2-40B4-BE49-F238E27FC236}">
                <a16:creationId xmlns:a16="http://schemas.microsoft.com/office/drawing/2014/main" id="{C9A716D2-586B-48F7-BE1A-BBC4122BA375}"/>
              </a:ext>
            </a:extLst>
          </p:cNvPr>
          <p:cNvSpPr txBox="1"/>
          <p:nvPr/>
        </p:nvSpPr>
        <p:spPr>
          <a:xfrm>
            <a:off x="1607820" y="2597361"/>
            <a:ext cx="486128" cy="322025"/>
          </a:xfrm>
          <a:prstGeom prst="rect">
            <a:avLst/>
          </a:prstGeom>
          <a:ln w="25908">
            <a:solidFill>
              <a:srgbClr val="B3B3B3"/>
            </a:solidFill>
          </a:ln>
        </p:spPr>
        <p:txBody>
          <a:bodyPr vert="horz" wrap="square" lIns="0" tIns="14111" rIns="0" bIns="0" rtlCol="0">
            <a:spAutoFit/>
          </a:bodyPr>
          <a:lstStyle/>
          <a:p>
            <a:pPr marL="103716">
              <a:spcBef>
                <a:spcPts val="111"/>
              </a:spcBef>
            </a:pPr>
            <a:r>
              <a:rPr sz="2000" dirty="0"/>
              <a:t>PE</a:t>
            </a: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ECDF512-040A-44CE-8AA2-8B01F43534BE}"/>
              </a:ext>
            </a:extLst>
          </p:cNvPr>
          <p:cNvSpPr txBox="1"/>
          <p:nvPr/>
        </p:nvSpPr>
        <p:spPr>
          <a:xfrm>
            <a:off x="7858809" y="2704287"/>
            <a:ext cx="2609426" cy="350232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 marR="847364">
              <a:spcBef>
                <a:spcPts val="111"/>
              </a:spcBef>
            </a:pPr>
            <a:r>
              <a:rPr sz="1400" dirty="0">
                <a:latin typeface="Consolas"/>
                <a:cs typeface="Consolas"/>
              </a:rPr>
              <a:t>archit</a:t>
            </a:r>
            <a:r>
              <a:rPr sz="1400" spc="11" dirty="0">
                <a:latin typeface="Consolas"/>
                <a:cs typeface="Consolas"/>
              </a:rPr>
              <a:t>e</a:t>
            </a:r>
            <a:r>
              <a:rPr sz="1400" dirty="0">
                <a:latin typeface="Consolas"/>
                <a:cs typeface="Consolas"/>
              </a:rPr>
              <a:t>ctur</a:t>
            </a:r>
            <a:r>
              <a:rPr sz="1400" spc="11" dirty="0">
                <a:latin typeface="Consolas"/>
                <a:cs typeface="Consolas"/>
              </a:rPr>
              <a:t>e</a:t>
            </a:r>
            <a:r>
              <a:rPr sz="1400" dirty="0">
                <a:latin typeface="Consolas"/>
                <a:cs typeface="Consolas"/>
              </a:rPr>
              <a:t>:  subtree:</a:t>
            </a:r>
          </a:p>
          <a:p>
            <a:pPr marR="366885"/>
            <a:r>
              <a:rPr lang="nl-NL" sz="1400" dirty="0">
                <a:latin typeface="Consolas"/>
                <a:cs typeface="Consolas"/>
              </a:rPr>
              <a:t>  </a:t>
            </a:r>
            <a:r>
              <a:rPr sz="1400" dirty="0">
                <a:latin typeface="Consolas"/>
                <a:cs typeface="Consolas"/>
              </a:rPr>
              <a:t>- name:</a:t>
            </a:r>
            <a:r>
              <a:rPr sz="1400" spc="-22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PE</a:t>
            </a: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</a:t>
            </a:r>
            <a:r>
              <a:rPr sz="1400" dirty="0">
                <a:latin typeface="Consolas"/>
                <a:cs typeface="Consolas"/>
              </a:rPr>
              <a:t>local: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</a:t>
            </a:r>
            <a:r>
              <a:rPr sz="1400" dirty="0">
                <a:latin typeface="Consolas"/>
                <a:cs typeface="Consolas"/>
              </a:rPr>
              <a:t>- name:</a:t>
            </a:r>
            <a:r>
              <a:rPr sz="1400" spc="-67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Buffer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</a:t>
            </a:r>
            <a:r>
              <a:rPr sz="1400" dirty="0">
                <a:latin typeface="Consolas"/>
                <a:cs typeface="Consolas"/>
              </a:rPr>
              <a:t>class: </a:t>
            </a:r>
            <a:r>
              <a:rPr sz="1400" spc="6" dirty="0">
                <a:latin typeface="Consolas"/>
                <a:cs typeface="Consolas"/>
              </a:rPr>
              <a:t>SRAM</a:t>
            </a:r>
            <a:endParaRPr lang="nl-NL" sz="1400" spc="6" dirty="0">
              <a:latin typeface="Consolas"/>
              <a:cs typeface="Consolas"/>
            </a:endParaRPr>
          </a:p>
          <a:p>
            <a:pPr marR="367591"/>
            <a:r>
              <a:rPr lang="nl-NL" sz="1400" spc="6" dirty="0">
                <a:latin typeface="Consolas"/>
                <a:cs typeface="Consolas"/>
              </a:rPr>
              <a:t>      </a:t>
            </a:r>
            <a:r>
              <a:rPr sz="1400" dirty="0">
                <a:latin typeface="Consolas"/>
                <a:cs typeface="Consolas"/>
              </a:rPr>
              <a:t>attributes: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  </a:t>
            </a:r>
            <a:r>
              <a:rPr sz="1400" dirty="0">
                <a:latin typeface="Consolas"/>
                <a:cs typeface="Consolas"/>
              </a:rPr>
              <a:t>entries:</a:t>
            </a:r>
            <a:r>
              <a:rPr sz="1400" spc="-33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64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  </a:t>
            </a:r>
            <a:r>
              <a:rPr sz="1400" dirty="0">
                <a:latin typeface="Consolas"/>
                <a:cs typeface="Consolas"/>
              </a:rPr>
              <a:t>instances:</a:t>
            </a:r>
            <a:r>
              <a:rPr sz="1400" spc="-78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1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r>
              <a:rPr lang="nl-NL" sz="1400" dirty="0">
                <a:latin typeface="Consolas"/>
                <a:cs typeface="Consolas"/>
              </a:rPr>
              <a:t>        </a:t>
            </a:r>
            <a:r>
              <a:rPr sz="1400" dirty="0">
                <a:latin typeface="Consolas"/>
                <a:cs typeface="Consolas"/>
              </a:rPr>
              <a:t>word-bits:</a:t>
            </a:r>
            <a:r>
              <a:rPr sz="1400" spc="-78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8</a:t>
            </a:r>
            <a:endParaRPr lang="nl-NL" sz="1400" dirty="0">
              <a:latin typeface="Consolas"/>
              <a:cs typeface="Consolas"/>
            </a:endParaRPr>
          </a:p>
          <a:p>
            <a:pPr marR="367591"/>
            <a:endParaRPr lang="nl-NL" sz="1400" dirty="0">
              <a:latin typeface="Consolas"/>
              <a:cs typeface="Consolas"/>
            </a:endParaRP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- name: MACC</a:t>
            </a: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  class:</a:t>
            </a:r>
            <a:r>
              <a:rPr lang="en-US" sz="1400" spc="-78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intmac</a:t>
            </a:r>
            <a:endParaRPr lang="en-US" sz="1400" dirty="0">
              <a:latin typeface="Consolas"/>
              <a:cs typeface="Consolas"/>
            </a:endParaRP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  attributes:</a:t>
            </a:r>
          </a:p>
          <a:p>
            <a:pPr marL="201787" marR="98777" indent="-18838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    word-bits:</a:t>
            </a:r>
            <a:r>
              <a:rPr lang="en-US" sz="1400" spc="-67" dirty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8</a:t>
            </a:r>
          </a:p>
          <a:p>
            <a:pPr marL="946845"/>
            <a:endParaRPr sz="1333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533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ep 83">
            <a:extLst>
              <a:ext uri="{FF2B5EF4-FFF2-40B4-BE49-F238E27FC236}">
                <a16:creationId xmlns:a16="http://schemas.microsoft.com/office/drawing/2014/main" id="{B18E8228-1C42-4BCF-82B3-CD97969225F7}"/>
              </a:ext>
            </a:extLst>
          </p:cNvPr>
          <p:cNvGrpSpPr/>
          <p:nvPr/>
        </p:nvGrpSpPr>
        <p:grpSpPr>
          <a:xfrm>
            <a:off x="6006303" y="1733550"/>
            <a:ext cx="188912" cy="4663265"/>
            <a:chOff x="4205522" y="1598489"/>
            <a:chExt cx="113366" cy="4949681"/>
          </a:xfrm>
        </p:grpSpPr>
        <p:sp>
          <p:nvSpPr>
            <p:cNvPr id="3" name="object 3"/>
            <p:cNvSpPr/>
            <p:nvPr/>
          </p:nvSpPr>
          <p:spPr>
            <a:xfrm>
              <a:off x="4205522" y="1598489"/>
              <a:ext cx="113366" cy="4949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4264654" y="1609513"/>
              <a:ext cx="0" cy="4881034"/>
            </a:xfrm>
            <a:custGeom>
              <a:avLst/>
              <a:gdLst/>
              <a:ahLst/>
              <a:cxnLst/>
              <a:rect l="l" t="t" r="r" b="b"/>
              <a:pathLst>
                <a:path h="4392930">
                  <a:moveTo>
                    <a:pt x="0" y="0"/>
                  </a:moveTo>
                  <a:lnTo>
                    <a:pt x="0" y="439273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81BF0E34-83E6-4280-A999-57F84A53216E}"/>
              </a:ext>
            </a:extLst>
          </p:cNvPr>
          <p:cNvGrpSpPr/>
          <p:nvPr/>
        </p:nvGrpSpPr>
        <p:grpSpPr>
          <a:xfrm>
            <a:off x="5404738" y="1395615"/>
            <a:ext cx="1501986" cy="816200"/>
            <a:chOff x="3749034" y="1359732"/>
            <a:chExt cx="1501986" cy="816200"/>
          </a:xfrm>
        </p:grpSpPr>
        <p:sp>
          <p:nvSpPr>
            <p:cNvPr id="5" name="object 5"/>
            <p:cNvSpPr/>
            <p:nvPr/>
          </p:nvSpPr>
          <p:spPr>
            <a:xfrm>
              <a:off x="3749034" y="1359732"/>
              <a:ext cx="1501986" cy="81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0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944879" y="0"/>
                  </a:moveTo>
                  <a:lnTo>
                    <a:pt x="944879" y="140208"/>
                  </a:lnTo>
                  <a:lnTo>
                    <a:pt x="0" y="140208"/>
                  </a:lnTo>
                  <a:lnTo>
                    <a:pt x="0" y="420624"/>
                  </a:lnTo>
                  <a:lnTo>
                    <a:pt x="944879" y="420624"/>
                  </a:lnTo>
                  <a:lnTo>
                    <a:pt x="944879" y="560832"/>
                  </a:lnTo>
                  <a:lnTo>
                    <a:pt x="1225295" y="280415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4" y="1436793"/>
              <a:ext cx="1361722" cy="623711"/>
            </a:xfrm>
            <a:custGeom>
              <a:avLst/>
              <a:gdLst/>
              <a:ahLst/>
              <a:cxnLst/>
              <a:rect l="l" t="t" r="r" b="b"/>
              <a:pathLst>
                <a:path w="1225550" h="561339">
                  <a:moveTo>
                    <a:pt x="0" y="140208"/>
                  </a:moveTo>
                  <a:lnTo>
                    <a:pt x="944879" y="140208"/>
                  </a:lnTo>
                  <a:lnTo>
                    <a:pt x="944879" y="0"/>
                  </a:lnTo>
                  <a:lnTo>
                    <a:pt x="1225295" y="280415"/>
                  </a:lnTo>
                  <a:lnTo>
                    <a:pt x="944879" y="560832"/>
                  </a:lnTo>
                  <a:lnTo>
                    <a:pt x="944879" y="420624"/>
                  </a:lnTo>
                  <a:lnTo>
                    <a:pt x="0" y="420624"/>
                  </a:lnTo>
                  <a:lnTo>
                    <a:pt x="0" y="1402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nl-NL" dirty="0" err="1"/>
              <a:t>xample</a:t>
            </a:r>
            <a:r>
              <a:rPr lang="nl-NL" dirty="0"/>
              <a:t> 0: </a:t>
            </a:r>
            <a:r>
              <a:rPr lang="nl-NL" b="1" dirty="0" err="1"/>
              <a:t>mapping</a:t>
            </a:r>
            <a:r>
              <a:rPr lang="en-US" dirty="0"/>
              <a:t> representation (Conv1D)</a:t>
            </a:r>
          </a:p>
        </p:txBody>
      </p:sp>
      <p:sp>
        <p:nvSpPr>
          <p:cNvPr id="37" name="Tijdelijke aanduiding voor dianummer 3">
            <a:extLst>
              <a:ext uri="{FF2B5EF4-FFF2-40B4-BE49-F238E27FC236}">
                <a16:creationId xmlns:a16="http://schemas.microsoft.com/office/drawing/2014/main" id="{1ACDAF06-4EFD-48C8-BE59-66A0B7E3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12</a:t>
            </a:fld>
            <a:endParaRPr lang="en-US" dirty="0"/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DEAA05BD-A66F-4B8D-9852-71A5167631C1}"/>
              </a:ext>
            </a:extLst>
          </p:cNvPr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id="{9100A1ED-5C25-4841-80CB-DB8A4DDFA81B}"/>
              </a:ext>
            </a:extLst>
          </p:cNvPr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889B4C48-EE06-4F22-9765-0402FAF94E71}"/>
              </a:ext>
            </a:extLst>
          </p:cNvPr>
          <p:cNvSpPr/>
          <p:nvPr/>
        </p:nvSpPr>
        <p:spPr>
          <a:xfrm>
            <a:off x="1116754" y="2787015"/>
            <a:ext cx="3483328" cy="2895600"/>
          </a:xfrm>
          <a:custGeom>
            <a:avLst/>
            <a:gdLst/>
            <a:ahLst/>
            <a:cxnLst/>
            <a:rect l="l" t="t" r="r" b="b"/>
            <a:pathLst>
              <a:path w="3134995" h="2606040">
                <a:moveTo>
                  <a:pt x="0" y="434339"/>
                </a:moveTo>
                <a:lnTo>
                  <a:pt x="2548" y="387009"/>
                </a:lnTo>
                <a:lnTo>
                  <a:pt x="10016" y="341156"/>
                </a:lnTo>
                <a:lnTo>
                  <a:pt x="22140" y="297045"/>
                </a:lnTo>
                <a:lnTo>
                  <a:pt x="38654" y="254941"/>
                </a:lnTo>
                <a:lnTo>
                  <a:pt x="59294" y="215109"/>
                </a:lnTo>
                <a:lnTo>
                  <a:pt x="83795" y="177814"/>
                </a:lnTo>
                <a:lnTo>
                  <a:pt x="111892" y="143320"/>
                </a:lnTo>
                <a:lnTo>
                  <a:pt x="143320" y="111892"/>
                </a:lnTo>
                <a:lnTo>
                  <a:pt x="177814" y="83795"/>
                </a:lnTo>
                <a:lnTo>
                  <a:pt x="215109" y="59294"/>
                </a:lnTo>
                <a:lnTo>
                  <a:pt x="254941" y="38654"/>
                </a:lnTo>
                <a:lnTo>
                  <a:pt x="297045" y="22140"/>
                </a:lnTo>
                <a:lnTo>
                  <a:pt x="341156" y="10016"/>
                </a:lnTo>
                <a:lnTo>
                  <a:pt x="387009" y="2548"/>
                </a:lnTo>
                <a:lnTo>
                  <a:pt x="434339" y="0"/>
                </a:lnTo>
                <a:lnTo>
                  <a:pt x="2700528" y="0"/>
                </a:lnTo>
                <a:lnTo>
                  <a:pt x="2747858" y="2548"/>
                </a:lnTo>
                <a:lnTo>
                  <a:pt x="2793711" y="10016"/>
                </a:lnTo>
                <a:lnTo>
                  <a:pt x="2837822" y="22140"/>
                </a:lnTo>
                <a:lnTo>
                  <a:pt x="2879926" y="38654"/>
                </a:lnTo>
                <a:lnTo>
                  <a:pt x="2919758" y="59294"/>
                </a:lnTo>
                <a:lnTo>
                  <a:pt x="2957053" y="83795"/>
                </a:lnTo>
                <a:lnTo>
                  <a:pt x="2991547" y="111892"/>
                </a:lnTo>
                <a:lnTo>
                  <a:pt x="3022975" y="143320"/>
                </a:lnTo>
                <a:lnTo>
                  <a:pt x="3051072" y="177814"/>
                </a:lnTo>
                <a:lnTo>
                  <a:pt x="3075573" y="215109"/>
                </a:lnTo>
                <a:lnTo>
                  <a:pt x="3096213" y="254941"/>
                </a:lnTo>
                <a:lnTo>
                  <a:pt x="3112727" y="297045"/>
                </a:lnTo>
                <a:lnTo>
                  <a:pt x="3124851" y="341156"/>
                </a:lnTo>
                <a:lnTo>
                  <a:pt x="3132319" y="387009"/>
                </a:lnTo>
                <a:lnTo>
                  <a:pt x="3134867" y="434339"/>
                </a:lnTo>
                <a:lnTo>
                  <a:pt x="3134867" y="2171687"/>
                </a:lnTo>
                <a:lnTo>
                  <a:pt x="3132319" y="2219015"/>
                </a:lnTo>
                <a:lnTo>
                  <a:pt x="3124851" y="2264867"/>
                </a:lnTo>
                <a:lnTo>
                  <a:pt x="3112727" y="2308977"/>
                </a:lnTo>
                <a:lnTo>
                  <a:pt x="3096213" y="2351082"/>
                </a:lnTo>
                <a:lnTo>
                  <a:pt x="3075573" y="2390915"/>
                </a:lnTo>
                <a:lnTo>
                  <a:pt x="3051072" y="2428212"/>
                </a:lnTo>
                <a:lnTo>
                  <a:pt x="3022975" y="2462707"/>
                </a:lnTo>
                <a:lnTo>
                  <a:pt x="2991547" y="2494137"/>
                </a:lnTo>
                <a:lnTo>
                  <a:pt x="2957053" y="2522236"/>
                </a:lnTo>
                <a:lnTo>
                  <a:pt x="2919758" y="2546738"/>
                </a:lnTo>
                <a:lnTo>
                  <a:pt x="2879926" y="2567380"/>
                </a:lnTo>
                <a:lnTo>
                  <a:pt x="2837822" y="2583896"/>
                </a:lnTo>
                <a:lnTo>
                  <a:pt x="2793711" y="2596021"/>
                </a:lnTo>
                <a:lnTo>
                  <a:pt x="2747858" y="2603491"/>
                </a:lnTo>
                <a:lnTo>
                  <a:pt x="2700528" y="2606040"/>
                </a:lnTo>
                <a:lnTo>
                  <a:pt x="434339" y="2606040"/>
                </a:lnTo>
                <a:lnTo>
                  <a:pt x="387009" y="2603491"/>
                </a:lnTo>
                <a:lnTo>
                  <a:pt x="341156" y="2596021"/>
                </a:lnTo>
                <a:lnTo>
                  <a:pt x="297045" y="2583896"/>
                </a:lnTo>
                <a:lnTo>
                  <a:pt x="254941" y="2567380"/>
                </a:lnTo>
                <a:lnTo>
                  <a:pt x="215109" y="2546738"/>
                </a:lnTo>
                <a:lnTo>
                  <a:pt x="177814" y="2522236"/>
                </a:lnTo>
                <a:lnTo>
                  <a:pt x="143320" y="2494137"/>
                </a:lnTo>
                <a:lnTo>
                  <a:pt x="111892" y="2462707"/>
                </a:lnTo>
                <a:lnTo>
                  <a:pt x="83795" y="2428212"/>
                </a:lnTo>
                <a:lnTo>
                  <a:pt x="59294" y="2390915"/>
                </a:lnTo>
                <a:lnTo>
                  <a:pt x="38654" y="2351082"/>
                </a:lnTo>
                <a:lnTo>
                  <a:pt x="22140" y="2308977"/>
                </a:lnTo>
                <a:lnTo>
                  <a:pt x="10016" y="2264867"/>
                </a:lnTo>
                <a:lnTo>
                  <a:pt x="2548" y="2219015"/>
                </a:lnTo>
                <a:lnTo>
                  <a:pt x="0" y="2171687"/>
                </a:lnTo>
                <a:lnTo>
                  <a:pt x="0" y="434339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FDDAE3A0-E27D-4E66-8175-8965A8AEC792}"/>
              </a:ext>
            </a:extLst>
          </p:cNvPr>
          <p:cNvSpPr txBox="1"/>
          <p:nvPr/>
        </p:nvSpPr>
        <p:spPr>
          <a:xfrm>
            <a:off x="1733126" y="3372909"/>
            <a:ext cx="2213328" cy="326870"/>
          </a:xfrm>
          <a:prstGeom prst="rect">
            <a:avLst/>
          </a:prstGeom>
          <a:solidFill>
            <a:srgbClr val="0070C5"/>
          </a:solidFill>
          <a:ln w="25907">
            <a:solidFill>
              <a:srgbClr val="005190"/>
            </a:solidFill>
          </a:ln>
        </p:spPr>
        <p:txBody>
          <a:bodyPr vert="horz" wrap="square" lIns="0" tIns="49389" rIns="0" bIns="0" rtlCol="0">
            <a:spAutoFit/>
          </a:bodyPr>
          <a:lstStyle/>
          <a:p>
            <a:pPr algn="ctr">
              <a:spcBef>
                <a:spcPts val="389"/>
              </a:spcBef>
            </a:pPr>
            <a:r>
              <a:rPr spc="6" dirty="0">
                <a:solidFill>
                  <a:srgbClr val="FFFFFF"/>
                </a:solidFill>
                <a:cs typeface="Trebuchet MS"/>
              </a:rPr>
              <a:t>Buffer</a:t>
            </a:r>
            <a:endParaRPr dirty="0">
              <a:cs typeface="Trebuchet MS"/>
            </a:endParaRPr>
          </a:p>
        </p:txBody>
      </p:sp>
      <p:grpSp>
        <p:nvGrpSpPr>
          <p:cNvPr id="45" name="object 5">
            <a:extLst>
              <a:ext uri="{FF2B5EF4-FFF2-40B4-BE49-F238E27FC236}">
                <a16:creationId xmlns:a16="http://schemas.microsoft.com/office/drawing/2014/main" id="{4B43A065-53FA-4736-94A2-6A0D4F87876F}"/>
              </a:ext>
            </a:extLst>
          </p:cNvPr>
          <p:cNvGrpSpPr/>
          <p:nvPr/>
        </p:nvGrpSpPr>
        <p:grpSpPr>
          <a:xfrm>
            <a:off x="2528076" y="4714804"/>
            <a:ext cx="623711" cy="403578"/>
            <a:chOff x="2755328" y="4663376"/>
            <a:chExt cx="561340" cy="363220"/>
          </a:xfrm>
        </p:grpSpPr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1C57A5A3-3D5A-4254-984E-14672249B837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0" y="0"/>
                  </a:lnTo>
                  <a:lnTo>
                    <a:pt x="120904" y="336803"/>
                  </a:lnTo>
                  <a:lnTo>
                    <a:pt x="414020" y="336803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38EAA95A-EF54-4E16-A6E4-A5467B026A7B}"/>
                </a:ext>
              </a:extLst>
            </p:cNvPr>
            <p:cNvSpPr/>
            <p:nvPr/>
          </p:nvSpPr>
          <p:spPr>
            <a:xfrm>
              <a:off x="2768346" y="4676394"/>
              <a:ext cx="535305" cy="337185"/>
            </a:xfrm>
            <a:custGeom>
              <a:avLst/>
              <a:gdLst/>
              <a:ahLst/>
              <a:cxnLst/>
              <a:rect l="l" t="t" r="r" b="b"/>
              <a:pathLst>
                <a:path w="535304" h="337185">
                  <a:moveTo>
                    <a:pt x="534924" y="0"/>
                  </a:moveTo>
                  <a:lnTo>
                    <a:pt x="414020" y="336803"/>
                  </a:lnTo>
                  <a:lnTo>
                    <a:pt x="120904" y="336803"/>
                  </a:lnTo>
                  <a:lnTo>
                    <a:pt x="0" y="0"/>
                  </a:lnTo>
                  <a:lnTo>
                    <a:pt x="534924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49" name="object 9">
            <a:extLst>
              <a:ext uri="{FF2B5EF4-FFF2-40B4-BE49-F238E27FC236}">
                <a16:creationId xmlns:a16="http://schemas.microsoft.com/office/drawing/2014/main" id="{BFB15ABE-1197-4937-8CE2-EDBAB5435C33}"/>
              </a:ext>
            </a:extLst>
          </p:cNvPr>
          <p:cNvGrpSpPr/>
          <p:nvPr/>
        </p:nvGrpSpPr>
        <p:grpSpPr>
          <a:xfrm>
            <a:off x="1607820" y="2597361"/>
            <a:ext cx="1295400" cy="2221089"/>
            <a:chOff x="1927098" y="2757677"/>
            <a:chExt cx="1165860" cy="1998980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1543E016-1712-4CF8-B3DC-89CDE35AC418}"/>
                </a:ext>
              </a:extLst>
            </p:cNvPr>
            <p:cNvSpPr/>
            <p:nvPr/>
          </p:nvSpPr>
          <p:spPr>
            <a:xfrm>
              <a:off x="2973324" y="3779532"/>
              <a:ext cx="119034" cy="9768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0E9162A3-7850-4DF8-A611-FD0F30B73382}"/>
                </a:ext>
              </a:extLst>
            </p:cNvPr>
            <p:cNvSpPr/>
            <p:nvPr/>
          </p:nvSpPr>
          <p:spPr>
            <a:xfrm>
              <a:off x="3035046" y="3798569"/>
              <a:ext cx="0" cy="878205"/>
            </a:xfrm>
            <a:custGeom>
              <a:avLst/>
              <a:gdLst/>
              <a:ahLst/>
              <a:cxnLst/>
              <a:rect l="l" t="t" r="r" b="b"/>
              <a:pathLst>
                <a:path h="878204">
                  <a:moveTo>
                    <a:pt x="0" y="0"/>
                  </a:moveTo>
                  <a:lnTo>
                    <a:pt x="0" y="878077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79D253AE-D9FF-4683-923F-679E654500FC}"/>
                </a:ext>
              </a:extLst>
            </p:cNvPr>
            <p:cNvSpPr/>
            <p:nvPr/>
          </p:nvSpPr>
          <p:spPr>
            <a:xfrm>
              <a:off x="1927098" y="2757677"/>
              <a:ext cx="437515" cy="341630"/>
            </a:xfrm>
            <a:custGeom>
              <a:avLst/>
              <a:gdLst/>
              <a:ahLst/>
              <a:cxnLst/>
              <a:rect l="l" t="t" r="r" b="b"/>
              <a:pathLst>
                <a:path w="437514" h="341630">
                  <a:moveTo>
                    <a:pt x="437388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437388" y="34137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3" name="object 13">
            <a:extLst>
              <a:ext uri="{FF2B5EF4-FFF2-40B4-BE49-F238E27FC236}">
                <a16:creationId xmlns:a16="http://schemas.microsoft.com/office/drawing/2014/main" id="{C9A716D2-586B-48F7-BE1A-BBC4122BA375}"/>
              </a:ext>
            </a:extLst>
          </p:cNvPr>
          <p:cNvSpPr txBox="1"/>
          <p:nvPr/>
        </p:nvSpPr>
        <p:spPr>
          <a:xfrm>
            <a:off x="1607820" y="2597361"/>
            <a:ext cx="486128" cy="322025"/>
          </a:xfrm>
          <a:prstGeom prst="rect">
            <a:avLst/>
          </a:prstGeom>
          <a:ln w="25908">
            <a:solidFill>
              <a:srgbClr val="B3B3B3"/>
            </a:solidFill>
          </a:ln>
        </p:spPr>
        <p:txBody>
          <a:bodyPr vert="horz" wrap="square" lIns="0" tIns="14111" rIns="0" bIns="0" rtlCol="0">
            <a:spAutoFit/>
          </a:bodyPr>
          <a:lstStyle/>
          <a:p>
            <a:pPr marL="103716">
              <a:spcBef>
                <a:spcPts val="111"/>
              </a:spcBef>
            </a:pPr>
            <a:r>
              <a:rPr sz="2000" dirty="0"/>
              <a:t>PE</a:t>
            </a: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ECDF512-040A-44CE-8AA2-8B01F43534BE}"/>
              </a:ext>
            </a:extLst>
          </p:cNvPr>
          <p:cNvSpPr txBox="1"/>
          <p:nvPr/>
        </p:nvSpPr>
        <p:spPr>
          <a:xfrm>
            <a:off x="7858809" y="2704287"/>
            <a:ext cx="2609426" cy="1142763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mapping: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- target: Buffer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type: temporal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factors: </a:t>
            </a:r>
            <a:r>
              <a:rPr lang="en-US" sz="1400" spc="-6" dirty="0">
                <a:latin typeface="Consolas"/>
                <a:cs typeface="Consolas"/>
              </a:rPr>
              <a:t>R=3</a:t>
            </a:r>
            <a:r>
              <a:rPr lang="en-US" sz="1400" spc="-50" dirty="0">
                <a:latin typeface="Consolas"/>
                <a:cs typeface="Consolas"/>
              </a:rPr>
              <a:t> </a:t>
            </a:r>
            <a:r>
              <a:rPr lang="en-US" sz="1400" dirty="0">
                <a:latin typeface="Consolas"/>
                <a:cs typeface="Consolas"/>
              </a:rPr>
              <a:t>P=16</a:t>
            </a:r>
          </a:p>
          <a:p>
            <a:pPr marL="14111">
              <a:spcBef>
                <a:spcPts val="111"/>
              </a:spcBef>
            </a:pPr>
            <a:r>
              <a:rPr lang="en-US" sz="1400" dirty="0">
                <a:latin typeface="Consolas"/>
                <a:cs typeface="Consolas"/>
              </a:rPr>
              <a:t>    permutation:</a:t>
            </a:r>
            <a:r>
              <a:rPr lang="en-US" sz="1400" spc="-22" dirty="0">
                <a:latin typeface="Consolas"/>
                <a:cs typeface="Consolas"/>
              </a:rPr>
              <a:t> </a:t>
            </a:r>
            <a:r>
              <a:rPr lang="en-US" sz="1400" spc="6" dirty="0">
                <a:latin typeface="Consolas"/>
                <a:cs typeface="Consolas"/>
              </a:rPr>
              <a:t>RP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E9E1DD3A-4576-4EBE-BE94-84F0BA1C46BF}"/>
              </a:ext>
            </a:extLst>
          </p:cNvPr>
          <p:cNvSpPr/>
          <p:nvPr/>
        </p:nvSpPr>
        <p:spPr>
          <a:xfrm>
            <a:off x="1067859" y="3914985"/>
            <a:ext cx="3598333" cy="668867"/>
          </a:xfrm>
          <a:custGeom>
            <a:avLst/>
            <a:gdLst/>
            <a:ahLst/>
            <a:cxnLst/>
            <a:rect l="l" t="t" r="r" b="b"/>
            <a:pathLst>
              <a:path w="3238500" h="601979">
                <a:moveTo>
                  <a:pt x="0" y="601979"/>
                </a:moveTo>
                <a:lnTo>
                  <a:pt x="3238500" y="601979"/>
                </a:lnTo>
                <a:lnTo>
                  <a:pt x="32385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FFFFFF">
              <a:alpha val="83135"/>
            </a:srgbClr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E9B76E35-B07C-4475-8C42-A08CE30C52F4}"/>
              </a:ext>
            </a:extLst>
          </p:cNvPr>
          <p:cNvSpPr txBox="1"/>
          <p:nvPr/>
        </p:nvSpPr>
        <p:spPr>
          <a:xfrm>
            <a:off x="743001" y="3914986"/>
            <a:ext cx="4117752" cy="68979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43039" rIns="0" bIns="0" rtlCol="0">
            <a:spAutoFit/>
          </a:bodyPr>
          <a:lstStyle/>
          <a:p>
            <a:pPr marL="101599">
              <a:spcBef>
                <a:spcPts val="339"/>
              </a:spcBef>
            </a:pPr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p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[0:16):</a:t>
            </a:r>
            <a:endParaRPr sz="1400" dirty="0">
              <a:latin typeface="Consolas"/>
              <a:cs typeface="Consolas"/>
            </a:endParaRPr>
          </a:p>
          <a:p>
            <a:pPr marL="270931"/>
            <a:r>
              <a:rPr sz="1400" spc="-6" dirty="0">
                <a:latin typeface="Consolas"/>
                <a:cs typeface="Consolas"/>
              </a:rPr>
              <a:t>for </a:t>
            </a:r>
            <a:r>
              <a:rPr sz="1400" dirty="0">
                <a:latin typeface="Consolas"/>
                <a:cs typeface="Consolas"/>
              </a:rPr>
              <a:t>r =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[0:3):</a:t>
            </a:r>
            <a:endParaRPr sz="1400" dirty="0">
              <a:latin typeface="Consolas"/>
              <a:cs typeface="Consolas"/>
            </a:endParaRPr>
          </a:p>
          <a:p>
            <a:pPr marL="440262"/>
            <a:r>
              <a:rPr sz="1400" spc="-11" dirty="0">
                <a:latin typeface="Consolas"/>
                <a:cs typeface="Consolas"/>
              </a:rPr>
              <a:t>Output[p] </a:t>
            </a:r>
            <a:r>
              <a:rPr sz="1400" spc="-6" dirty="0">
                <a:latin typeface="Consolas"/>
                <a:cs typeface="Consolas"/>
              </a:rPr>
              <a:t>+= </a:t>
            </a:r>
            <a:r>
              <a:rPr sz="1400" spc="-11" dirty="0">
                <a:latin typeface="Consolas"/>
                <a:cs typeface="Consolas"/>
              </a:rPr>
              <a:t>Weight[r] </a:t>
            </a:r>
            <a:r>
              <a:rPr sz="1400" dirty="0">
                <a:latin typeface="Consolas"/>
                <a:cs typeface="Consolas"/>
              </a:rPr>
              <a:t>*</a:t>
            </a:r>
            <a:r>
              <a:rPr sz="1400" spc="-50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Input[p+r];</a:t>
            </a:r>
            <a:endParaRPr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771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3-level architecture with multiple 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73862" y="1539566"/>
            <a:ext cx="2501904" cy="5185608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83443" indent="-169332">
              <a:spcBef>
                <a:spcPts val="117"/>
              </a:spcBef>
              <a:buChar char="-"/>
              <a:tabLst>
                <a:tab pos="183443" algn="l"/>
              </a:tabLst>
            </a:pPr>
            <a:r>
              <a:rPr sz="1400" spc="-6" dirty="0">
                <a:latin typeface="Consolas"/>
                <a:cs typeface="Consolas"/>
              </a:rPr>
              <a:t>name:</a:t>
            </a:r>
            <a:r>
              <a:rPr sz="1400" spc="-28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System</a:t>
            </a:r>
            <a:endParaRPr sz="1400" dirty="0">
              <a:latin typeface="Consolas"/>
              <a:cs typeface="Consolas"/>
            </a:endParaRPr>
          </a:p>
          <a:p>
            <a:pPr marL="183443">
              <a:spcBef>
                <a:spcPts val="6"/>
              </a:spcBef>
            </a:pPr>
            <a:r>
              <a:rPr sz="1400" spc="-11" dirty="0">
                <a:latin typeface="Consolas"/>
                <a:cs typeface="Consolas"/>
              </a:rPr>
              <a:t>local:</a:t>
            </a:r>
            <a:endParaRPr sz="1400" dirty="0">
              <a:latin typeface="Consolas"/>
              <a:cs typeface="Consolas"/>
            </a:endParaRPr>
          </a:p>
          <a:p>
            <a:pPr marL="352774" marR="513639" lvl="1" indent="-169332">
              <a:buChar char="-"/>
              <a:tabLst>
                <a:tab pos="352774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78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MainMemory  class: DRAM  attributes:</a:t>
            </a:r>
            <a:endParaRPr sz="1400" dirty="0">
              <a:latin typeface="Consolas"/>
              <a:cs typeface="Consolas"/>
            </a:endParaRPr>
          </a:p>
          <a:p>
            <a:pPr marL="522106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  <a:p>
            <a:pPr marL="183443"/>
            <a:r>
              <a:rPr sz="1400" spc="-11" dirty="0">
                <a:latin typeface="Consolas"/>
                <a:cs typeface="Consolas"/>
              </a:rPr>
              <a:t>subtree:</a:t>
            </a:r>
            <a:endParaRPr sz="1400" dirty="0">
              <a:latin typeface="Consolas"/>
              <a:cs typeface="Consolas"/>
            </a:endParaRPr>
          </a:p>
          <a:p>
            <a:pPr marL="352774" marR="1020928" lvl="1" indent="-169332">
              <a:buChar char="-"/>
              <a:tabLst>
                <a:tab pos="352774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94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Chip  local:</a:t>
            </a:r>
            <a:endParaRPr sz="1400" dirty="0">
              <a:latin typeface="Consolas"/>
              <a:cs typeface="Consolas"/>
            </a:endParaRPr>
          </a:p>
          <a:p>
            <a:pPr marL="522106" marR="174976" lvl="2" indent="-169332">
              <a:buChar char="-"/>
              <a:tabLst>
                <a:tab pos="522106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72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GlobalBuffer  class: SRAM  attributes:</a:t>
            </a:r>
            <a:endParaRPr sz="1400" dirty="0">
              <a:latin typeface="Consolas"/>
              <a:cs typeface="Consolas"/>
            </a:endParaRPr>
          </a:p>
          <a:p>
            <a:pPr marL="691438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  <a:p>
            <a:pPr marL="352774"/>
            <a:r>
              <a:rPr sz="1400" spc="-11" dirty="0">
                <a:latin typeface="Consolas"/>
                <a:cs typeface="Consolas"/>
              </a:rPr>
              <a:t>subtree:</a:t>
            </a:r>
            <a:endParaRPr sz="1400" dirty="0">
              <a:latin typeface="Consolas"/>
              <a:cs typeface="Consolas"/>
            </a:endParaRPr>
          </a:p>
          <a:p>
            <a:pPr marL="352774"/>
            <a:r>
              <a:rPr sz="1400" dirty="0">
                <a:latin typeface="Consolas"/>
                <a:cs typeface="Consolas"/>
              </a:rPr>
              <a:t>- </a:t>
            </a: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56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PE</a:t>
            </a:r>
            <a:r>
              <a:rPr sz="1400" b="1" spc="-11" dirty="0">
                <a:solidFill>
                  <a:srgbClr val="FF0000"/>
                </a:solidFill>
                <a:latin typeface="Consolas"/>
                <a:cs typeface="Consolas"/>
              </a:rPr>
              <a:t>[0..15]</a:t>
            </a:r>
            <a:endParaRPr sz="1400" dirty="0">
              <a:latin typeface="Consolas"/>
              <a:cs typeface="Consolas"/>
            </a:endParaRPr>
          </a:p>
          <a:p>
            <a:pPr marL="522106"/>
            <a:r>
              <a:rPr sz="1400" spc="-11" dirty="0">
                <a:latin typeface="Consolas"/>
                <a:cs typeface="Consolas"/>
              </a:rPr>
              <a:t>local:</a:t>
            </a:r>
            <a:endParaRPr sz="1400" dirty="0">
              <a:latin typeface="Consolas"/>
              <a:cs typeface="Consolas"/>
            </a:endParaRPr>
          </a:p>
          <a:p>
            <a:pPr marL="691438" marR="5644" lvl="3" indent="-169332">
              <a:spcBef>
                <a:spcPts val="6"/>
              </a:spcBef>
              <a:buChar char="-"/>
              <a:tabLst>
                <a:tab pos="691438" algn="l"/>
              </a:tabLst>
            </a:pPr>
            <a:r>
              <a:rPr sz="1400" spc="-11" dirty="0">
                <a:latin typeface="Consolas"/>
                <a:cs typeface="Consolas"/>
              </a:rPr>
              <a:t>name:</a:t>
            </a:r>
            <a:r>
              <a:rPr sz="1400" spc="-72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RegisterFile  class: regfile  attributes:</a:t>
            </a:r>
            <a:endParaRPr sz="1400" dirty="0">
              <a:latin typeface="Consolas"/>
              <a:cs typeface="Consolas"/>
            </a:endParaRPr>
          </a:p>
          <a:p>
            <a:pPr marL="860769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  <a:p>
            <a:pPr marL="691438" marR="428268" lvl="3" indent="-169332">
              <a:buChar char="-"/>
              <a:tabLst>
                <a:tab pos="691438" algn="l"/>
              </a:tabLst>
            </a:pPr>
            <a:r>
              <a:rPr sz="1400" spc="-11" dirty="0">
                <a:latin typeface="Consolas"/>
                <a:cs typeface="Consolas"/>
              </a:rPr>
              <a:t>name: MACC  class:</a:t>
            </a:r>
            <a:r>
              <a:rPr sz="1400" spc="-83" dirty="0">
                <a:latin typeface="Consolas"/>
                <a:cs typeface="Consolas"/>
              </a:rPr>
              <a:t> </a:t>
            </a:r>
            <a:r>
              <a:rPr sz="1400" spc="-11" dirty="0">
                <a:latin typeface="Consolas"/>
                <a:cs typeface="Consolas"/>
              </a:rPr>
              <a:t>intmac  attributes:</a:t>
            </a:r>
            <a:endParaRPr sz="1400" dirty="0">
              <a:latin typeface="Consolas"/>
              <a:cs typeface="Consolas"/>
            </a:endParaRPr>
          </a:p>
          <a:p>
            <a:pPr marL="860769"/>
            <a:r>
              <a:rPr sz="1400" spc="-11" dirty="0">
                <a:latin typeface="Consolas"/>
                <a:cs typeface="Consolas"/>
              </a:rPr>
              <a:t>......</a:t>
            </a:r>
            <a:endParaRPr sz="1400" dirty="0">
              <a:latin typeface="Consolas"/>
              <a:cs typeface="Consolas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873B748-072E-4257-95FA-2088563E6974}"/>
              </a:ext>
            </a:extLst>
          </p:cNvPr>
          <p:cNvGrpSpPr/>
          <p:nvPr/>
        </p:nvGrpSpPr>
        <p:grpSpPr>
          <a:xfrm>
            <a:off x="321663" y="1648459"/>
            <a:ext cx="8781131" cy="4842299"/>
            <a:chOff x="321663" y="1648459"/>
            <a:chExt cx="9036050" cy="4842299"/>
          </a:xfrm>
        </p:grpSpPr>
        <p:grpSp>
          <p:nvGrpSpPr>
            <p:cNvPr id="5" name="object 5"/>
            <p:cNvGrpSpPr/>
            <p:nvPr/>
          </p:nvGrpSpPr>
          <p:grpSpPr>
            <a:xfrm>
              <a:off x="321663" y="1793169"/>
              <a:ext cx="9036050" cy="4697589"/>
              <a:chOff x="289496" y="1613852"/>
              <a:chExt cx="8132445" cy="4227830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302514" y="1626869"/>
                <a:ext cx="8106409" cy="4201795"/>
              </a:xfrm>
              <a:custGeom>
                <a:avLst/>
                <a:gdLst/>
                <a:ahLst/>
                <a:cxnLst/>
                <a:rect l="l" t="t" r="r" b="b"/>
                <a:pathLst>
                  <a:path w="8106409" h="4201795">
                    <a:moveTo>
                      <a:pt x="7405878" y="0"/>
                    </a:moveTo>
                    <a:lnTo>
                      <a:pt x="700290" y="0"/>
                    </a:lnTo>
                    <a:lnTo>
                      <a:pt x="652343" y="1615"/>
                    </a:lnTo>
                    <a:lnTo>
                      <a:pt x="605264" y="6393"/>
                    </a:lnTo>
                    <a:lnTo>
                      <a:pt x="559155" y="14228"/>
                    </a:lnTo>
                    <a:lnTo>
                      <a:pt x="514123" y="25017"/>
                    </a:lnTo>
                    <a:lnTo>
                      <a:pt x="470271" y="38654"/>
                    </a:lnTo>
                    <a:lnTo>
                      <a:pt x="427703" y="55036"/>
                    </a:lnTo>
                    <a:lnTo>
                      <a:pt x="386524" y="74058"/>
                    </a:lnTo>
                    <a:lnTo>
                      <a:pt x="346837" y="95616"/>
                    </a:lnTo>
                    <a:lnTo>
                      <a:pt x="308748" y="119606"/>
                    </a:lnTo>
                    <a:lnTo>
                      <a:pt x="272361" y="145923"/>
                    </a:lnTo>
                    <a:lnTo>
                      <a:pt x="237779" y="174462"/>
                    </a:lnTo>
                    <a:lnTo>
                      <a:pt x="205108" y="205120"/>
                    </a:lnTo>
                    <a:lnTo>
                      <a:pt x="174451" y="237793"/>
                    </a:lnTo>
                    <a:lnTo>
                      <a:pt x="145912" y="272375"/>
                    </a:lnTo>
                    <a:lnTo>
                      <a:pt x="119597" y="308762"/>
                    </a:lnTo>
                    <a:lnTo>
                      <a:pt x="95608" y="346851"/>
                    </a:lnTo>
                    <a:lnTo>
                      <a:pt x="74052" y="386536"/>
                    </a:lnTo>
                    <a:lnTo>
                      <a:pt x="55031" y="427714"/>
                    </a:lnTo>
                    <a:lnTo>
                      <a:pt x="38650" y="470279"/>
                    </a:lnTo>
                    <a:lnTo>
                      <a:pt x="25014" y="514129"/>
                    </a:lnTo>
                    <a:lnTo>
                      <a:pt x="14227" y="559158"/>
                    </a:lnTo>
                    <a:lnTo>
                      <a:pt x="6392" y="605262"/>
                    </a:lnTo>
                    <a:lnTo>
                      <a:pt x="1615" y="652337"/>
                    </a:lnTo>
                    <a:lnTo>
                      <a:pt x="0" y="700277"/>
                    </a:lnTo>
                    <a:lnTo>
                      <a:pt x="0" y="3501377"/>
                    </a:lnTo>
                    <a:lnTo>
                      <a:pt x="1615" y="3549322"/>
                    </a:lnTo>
                    <a:lnTo>
                      <a:pt x="6392" y="3596401"/>
                    </a:lnTo>
                    <a:lnTo>
                      <a:pt x="14227" y="3642508"/>
                    </a:lnTo>
                    <a:lnTo>
                      <a:pt x="25014" y="3687539"/>
                    </a:lnTo>
                    <a:lnTo>
                      <a:pt x="38650" y="3731391"/>
                    </a:lnTo>
                    <a:lnTo>
                      <a:pt x="55031" y="3773959"/>
                    </a:lnTo>
                    <a:lnTo>
                      <a:pt x="74052" y="3815138"/>
                    </a:lnTo>
                    <a:lnTo>
                      <a:pt x="95608" y="3854824"/>
                    </a:lnTo>
                    <a:lnTo>
                      <a:pt x="119597" y="3892913"/>
                    </a:lnTo>
                    <a:lnTo>
                      <a:pt x="145912" y="3929301"/>
                    </a:lnTo>
                    <a:lnTo>
                      <a:pt x="174451" y="3963883"/>
                    </a:lnTo>
                    <a:lnTo>
                      <a:pt x="205108" y="3996555"/>
                    </a:lnTo>
                    <a:lnTo>
                      <a:pt x="237779" y="4027212"/>
                    </a:lnTo>
                    <a:lnTo>
                      <a:pt x="272361" y="4055751"/>
                    </a:lnTo>
                    <a:lnTo>
                      <a:pt x="308748" y="4082067"/>
                    </a:lnTo>
                    <a:lnTo>
                      <a:pt x="346837" y="4106056"/>
                    </a:lnTo>
                    <a:lnTo>
                      <a:pt x="386524" y="4127613"/>
                    </a:lnTo>
                    <a:lnTo>
                      <a:pt x="427703" y="4146634"/>
                    </a:lnTo>
                    <a:lnTo>
                      <a:pt x="470271" y="4163015"/>
                    </a:lnTo>
                    <a:lnTo>
                      <a:pt x="514123" y="4176652"/>
                    </a:lnTo>
                    <a:lnTo>
                      <a:pt x="559155" y="4187440"/>
                    </a:lnTo>
                    <a:lnTo>
                      <a:pt x="605264" y="4195275"/>
                    </a:lnTo>
                    <a:lnTo>
                      <a:pt x="652343" y="4200052"/>
                    </a:lnTo>
                    <a:lnTo>
                      <a:pt x="700290" y="4201668"/>
                    </a:lnTo>
                    <a:lnTo>
                      <a:pt x="7405878" y="4201668"/>
                    </a:lnTo>
                    <a:lnTo>
                      <a:pt x="7453818" y="4200052"/>
                    </a:lnTo>
                    <a:lnTo>
                      <a:pt x="7500893" y="4195275"/>
                    </a:lnTo>
                    <a:lnTo>
                      <a:pt x="7546997" y="4187440"/>
                    </a:lnTo>
                    <a:lnTo>
                      <a:pt x="7592026" y="4176652"/>
                    </a:lnTo>
                    <a:lnTo>
                      <a:pt x="7635876" y="4163015"/>
                    </a:lnTo>
                    <a:lnTo>
                      <a:pt x="7678441" y="4146634"/>
                    </a:lnTo>
                    <a:lnTo>
                      <a:pt x="7719619" y="4127613"/>
                    </a:lnTo>
                    <a:lnTo>
                      <a:pt x="7759304" y="4106056"/>
                    </a:lnTo>
                    <a:lnTo>
                      <a:pt x="7797393" y="4082067"/>
                    </a:lnTo>
                    <a:lnTo>
                      <a:pt x="7833780" y="4055751"/>
                    </a:lnTo>
                    <a:lnTo>
                      <a:pt x="7868362" y="4027212"/>
                    </a:lnTo>
                    <a:lnTo>
                      <a:pt x="7901035" y="3996555"/>
                    </a:lnTo>
                    <a:lnTo>
                      <a:pt x="7931693" y="3963883"/>
                    </a:lnTo>
                    <a:lnTo>
                      <a:pt x="7960232" y="3929301"/>
                    </a:lnTo>
                    <a:lnTo>
                      <a:pt x="7986549" y="3892913"/>
                    </a:lnTo>
                    <a:lnTo>
                      <a:pt x="8010539" y="3854824"/>
                    </a:lnTo>
                    <a:lnTo>
                      <a:pt x="8032097" y="3815138"/>
                    </a:lnTo>
                    <a:lnTo>
                      <a:pt x="8051119" y="3773959"/>
                    </a:lnTo>
                    <a:lnTo>
                      <a:pt x="8067501" y="3731391"/>
                    </a:lnTo>
                    <a:lnTo>
                      <a:pt x="8081138" y="3687539"/>
                    </a:lnTo>
                    <a:lnTo>
                      <a:pt x="8091927" y="3642508"/>
                    </a:lnTo>
                    <a:lnTo>
                      <a:pt x="8099762" y="3596401"/>
                    </a:lnTo>
                    <a:lnTo>
                      <a:pt x="8104540" y="3549322"/>
                    </a:lnTo>
                    <a:lnTo>
                      <a:pt x="8106156" y="3501377"/>
                    </a:lnTo>
                    <a:lnTo>
                      <a:pt x="8106156" y="700277"/>
                    </a:lnTo>
                    <a:lnTo>
                      <a:pt x="8104540" y="652337"/>
                    </a:lnTo>
                    <a:lnTo>
                      <a:pt x="8099762" y="605262"/>
                    </a:lnTo>
                    <a:lnTo>
                      <a:pt x="8091927" y="559158"/>
                    </a:lnTo>
                    <a:lnTo>
                      <a:pt x="8081138" y="514129"/>
                    </a:lnTo>
                    <a:lnTo>
                      <a:pt x="8067501" y="470279"/>
                    </a:lnTo>
                    <a:lnTo>
                      <a:pt x="8051119" y="427714"/>
                    </a:lnTo>
                    <a:lnTo>
                      <a:pt x="8032097" y="386536"/>
                    </a:lnTo>
                    <a:lnTo>
                      <a:pt x="8010539" y="346851"/>
                    </a:lnTo>
                    <a:lnTo>
                      <a:pt x="7986549" y="308762"/>
                    </a:lnTo>
                    <a:lnTo>
                      <a:pt x="7960232" y="272375"/>
                    </a:lnTo>
                    <a:lnTo>
                      <a:pt x="7931693" y="237793"/>
                    </a:lnTo>
                    <a:lnTo>
                      <a:pt x="7901035" y="205120"/>
                    </a:lnTo>
                    <a:lnTo>
                      <a:pt x="7868362" y="174462"/>
                    </a:lnTo>
                    <a:lnTo>
                      <a:pt x="7833780" y="145923"/>
                    </a:lnTo>
                    <a:lnTo>
                      <a:pt x="7797393" y="119606"/>
                    </a:lnTo>
                    <a:lnTo>
                      <a:pt x="7759304" y="95616"/>
                    </a:lnTo>
                    <a:lnTo>
                      <a:pt x="7719619" y="74058"/>
                    </a:lnTo>
                    <a:lnTo>
                      <a:pt x="7678441" y="55036"/>
                    </a:lnTo>
                    <a:lnTo>
                      <a:pt x="7635876" y="38654"/>
                    </a:lnTo>
                    <a:lnTo>
                      <a:pt x="7592026" y="25017"/>
                    </a:lnTo>
                    <a:lnTo>
                      <a:pt x="7546997" y="14228"/>
                    </a:lnTo>
                    <a:lnTo>
                      <a:pt x="7500893" y="6393"/>
                    </a:lnTo>
                    <a:lnTo>
                      <a:pt x="7453818" y="1615"/>
                    </a:lnTo>
                    <a:lnTo>
                      <a:pt x="740587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02514" y="1626869"/>
                <a:ext cx="8106409" cy="4201795"/>
              </a:xfrm>
              <a:custGeom>
                <a:avLst/>
                <a:gdLst/>
                <a:ahLst/>
                <a:cxnLst/>
                <a:rect l="l" t="t" r="r" b="b"/>
                <a:pathLst>
                  <a:path w="8106409" h="4201795">
                    <a:moveTo>
                      <a:pt x="0" y="700277"/>
                    </a:moveTo>
                    <a:lnTo>
                      <a:pt x="1615" y="652337"/>
                    </a:lnTo>
                    <a:lnTo>
                      <a:pt x="6392" y="605262"/>
                    </a:lnTo>
                    <a:lnTo>
                      <a:pt x="14227" y="559158"/>
                    </a:lnTo>
                    <a:lnTo>
                      <a:pt x="25014" y="514129"/>
                    </a:lnTo>
                    <a:lnTo>
                      <a:pt x="38650" y="470279"/>
                    </a:lnTo>
                    <a:lnTo>
                      <a:pt x="55031" y="427714"/>
                    </a:lnTo>
                    <a:lnTo>
                      <a:pt x="74052" y="386536"/>
                    </a:lnTo>
                    <a:lnTo>
                      <a:pt x="95608" y="346851"/>
                    </a:lnTo>
                    <a:lnTo>
                      <a:pt x="119597" y="308762"/>
                    </a:lnTo>
                    <a:lnTo>
                      <a:pt x="145912" y="272375"/>
                    </a:lnTo>
                    <a:lnTo>
                      <a:pt x="174451" y="237793"/>
                    </a:lnTo>
                    <a:lnTo>
                      <a:pt x="205108" y="205120"/>
                    </a:lnTo>
                    <a:lnTo>
                      <a:pt x="237779" y="174462"/>
                    </a:lnTo>
                    <a:lnTo>
                      <a:pt x="272361" y="145923"/>
                    </a:lnTo>
                    <a:lnTo>
                      <a:pt x="308748" y="119606"/>
                    </a:lnTo>
                    <a:lnTo>
                      <a:pt x="346837" y="95616"/>
                    </a:lnTo>
                    <a:lnTo>
                      <a:pt x="386524" y="74058"/>
                    </a:lnTo>
                    <a:lnTo>
                      <a:pt x="427703" y="55036"/>
                    </a:lnTo>
                    <a:lnTo>
                      <a:pt x="470271" y="38654"/>
                    </a:lnTo>
                    <a:lnTo>
                      <a:pt x="514123" y="25017"/>
                    </a:lnTo>
                    <a:lnTo>
                      <a:pt x="559155" y="14228"/>
                    </a:lnTo>
                    <a:lnTo>
                      <a:pt x="605264" y="6393"/>
                    </a:lnTo>
                    <a:lnTo>
                      <a:pt x="652343" y="1615"/>
                    </a:lnTo>
                    <a:lnTo>
                      <a:pt x="700290" y="0"/>
                    </a:lnTo>
                    <a:lnTo>
                      <a:pt x="7405878" y="0"/>
                    </a:lnTo>
                    <a:lnTo>
                      <a:pt x="7453818" y="1615"/>
                    </a:lnTo>
                    <a:lnTo>
                      <a:pt x="7500893" y="6393"/>
                    </a:lnTo>
                    <a:lnTo>
                      <a:pt x="7546997" y="14228"/>
                    </a:lnTo>
                    <a:lnTo>
                      <a:pt x="7592026" y="25017"/>
                    </a:lnTo>
                    <a:lnTo>
                      <a:pt x="7635876" y="38654"/>
                    </a:lnTo>
                    <a:lnTo>
                      <a:pt x="7678441" y="55036"/>
                    </a:lnTo>
                    <a:lnTo>
                      <a:pt x="7719619" y="74058"/>
                    </a:lnTo>
                    <a:lnTo>
                      <a:pt x="7759304" y="95616"/>
                    </a:lnTo>
                    <a:lnTo>
                      <a:pt x="7797393" y="119606"/>
                    </a:lnTo>
                    <a:lnTo>
                      <a:pt x="7833780" y="145923"/>
                    </a:lnTo>
                    <a:lnTo>
                      <a:pt x="7868362" y="174462"/>
                    </a:lnTo>
                    <a:lnTo>
                      <a:pt x="7901035" y="205120"/>
                    </a:lnTo>
                    <a:lnTo>
                      <a:pt x="7931693" y="237793"/>
                    </a:lnTo>
                    <a:lnTo>
                      <a:pt x="7960232" y="272375"/>
                    </a:lnTo>
                    <a:lnTo>
                      <a:pt x="7986549" y="308762"/>
                    </a:lnTo>
                    <a:lnTo>
                      <a:pt x="8010539" y="346851"/>
                    </a:lnTo>
                    <a:lnTo>
                      <a:pt x="8032097" y="386536"/>
                    </a:lnTo>
                    <a:lnTo>
                      <a:pt x="8051119" y="427714"/>
                    </a:lnTo>
                    <a:lnTo>
                      <a:pt x="8067501" y="470279"/>
                    </a:lnTo>
                    <a:lnTo>
                      <a:pt x="8081138" y="514129"/>
                    </a:lnTo>
                    <a:lnTo>
                      <a:pt x="8091927" y="559158"/>
                    </a:lnTo>
                    <a:lnTo>
                      <a:pt x="8099762" y="605262"/>
                    </a:lnTo>
                    <a:lnTo>
                      <a:pt x="8104540" y="652337"/>
                    </a:lnTo>
                    <a:lnTo>
                      <a:pt x="8106156" y="700277"/>
                    </a:lnTo>
                    <a:lnTo>
                      <a:pt x="8106156" y="3501377"/>
                    </a:lnTo>
                    <a:lnTo>
                      <a:pt x="8104540" y="3549322"/>
                    </a:lnTo>
                    <a:lnTo>
                      <a:pt x="8099762" y="3596401"/>
                    </a:lnTo>
                    <a:lnTo>
                      <a:pt x="8091927" y="3642508"/>
                    </a:lnTo>
                    <a:lnTo>
                      <a:pt x="8081138" y="3687539"/>
                    </a:lnTo>
                    <a:lnTo>
                      <a:pt x="8067501" y="3731391"/>
                    </a:lnTo>
                    <a:lnTo>
                      <a:pt x="8051119" y="3773959"/>
                    </a:lnTo>
                    <a:lnTo>
                      <a:pt x="8032097" y="3815138"/>
                    </a:lnTo>
                    <a:lnTo>
                      <a:pt x="8010539" y="3854824"/>
                    </a:lnTo>
                    <a:lnTo>
                      <a:pt x="7986549" y="3892913"/>
                    </a:lnTo>
                    <a:lnTo>
                      <a:pt x="7960232" y="3929301"/>
                    </a:lnTo>
                    <a:lnTo>
                      <a:pt x="7931693" y="3963883"/>
                    </a:lnTo>
                    <a:lnTo>
                      <a:pt x="7901035" y="3996555"/>
                    </a:lnTo>
                    <a:lnTo>
                      <a:pt x="7868362" y="4027212"/>
                    </a:lnTo>
                    <a:lnTo>
                      <a:pt x="7833780" y="4055751"/>
                    </a:lnTo>
                    <a:lnTo>
                      <a:pt x="7797393" y="4082067"/>
                    </a:lnTo>
                    <a:lnTo>
                      <a:pt x="7759304" y="4106056"/>
                    </a:lnTo>
                    <a:lnTo>
                      <a:pt x="7719619" y="4127613"/>
                    </a:lnTo>
                    <a:lnTo>
                      <a:pt x="7678441" y="4146634"/>
                    </a:lnTo>
                    <a:lnTo>
                      <a:pt x="7635876" y="4163015"/>
                    </a:lnTo>
                    <a:lnTo>
                      <a:pt x="7592026" y="4176652"/>
                    </a:lnTo>
                    <a:lnTo>
                      <a:pt x="7546997" y="4187440"/>
                    </a:lnTo>
                    <a:lnTo>
                      <a:pt x="7500893" y="4195275"/>
                    </a:lnTo>
                    <a:lnTo>
                      <a:pt x="7453818" y="4200052"/>
                    </a:lnTo>
                    <a:lnTo>
                      <a:pt x="7405878" y="4201668"/>
                    </a:lnTo>
                    <a:lnTo>
                      <a:pt x="700290" y="4201668"/>
                    </a:lnTo>
                    <a:lnTo>
                      <a:pt x="652343" y="4200052"/>
                    </a:lnTo>
                    <a:lnTo>
                      <a:pt x="605264" y="4195275"/>
                    </a:lnTo>
                    <a:lnTo>
                      <a:pt x="559155" y="4187440"/>
                    </a:lnTo>
                    <a:lnTo>
                      <a:pt x="514123" y="4176652"/>
                    </a:lnTo>
                    <a:lnTo>
                      <a:pt x="470271" y="4163015"/>
                    </a:lnTo>
                    <a:lnTo>
                      <a:pt x="427703" y="4146634"/>
                    </a:lnTo>
                    <a:lnTo>
                      <a:pt x="386524" y="4127613"/>
                    </a:lnTo>
                    <a:lnTo>
                      <a:pt x="346837" y="4106056"/>
                    </a:lnTo>
                    <a:lnTo>
                      <a:pt x="308748" y="4082067"/>
                    </a:lnTo>
                    <a:lnTo>
                      <a:pt x="272361" y="4055751"/>
                    </a:lnTo>
                    <a:lnTo>
                      <a:pt x="237779" y="4027212"/>
                    </a:lnTo>
                    <a:lnTo>
                      <a:pt x="205108" y="3996555"/>
                    </a:lnTo>
                    <a:lnTo>
                      <a:pt x="174451" y="3963883"/>
                    </a:lnTo>
                    <a:lnTo>
                      <a:pt x="145912" y="3929301"/>
                    </a:lnTo>
                    <a:lnTo>
                      <a:pt x="119597" y="3892913"/>
                    </a:lnTo>
                    <a:lnTo>
                      <a:pt x="95608" y="3854824"/>
                    </a:lnTo>
                    <a:lnTo>
                      <a:pt x="74052" y="3815138"/>
                    </a:lnTo>
                    <a:lnTo>
                      <a:pt x="55031" y="3773959"/>
                    </a:lnTo>
                    <a:lnTo>
                      <a:pt x="38650" y="3731391"/>
                    </a:lnTo>
                    <a:lnTo>
                      <a:pt x="25014" y="3687539"/>
                    </a:lnTo>
                    <a:lnTo>
                      <a:pt x="14227" y="3642508"/>
                    </a:lnTo>
                    <a:lnTo>
                      <a:pt x="6392" y="3596401"/>
                    </a:lnTo>
                    <a:lnTo>
                      <a:pt x="1615" y="3549322"/>
                    </a:lnTo>
                    <a:lnTo>
                      <a:pt x="0" y="3501377"/>
                    </a:lnTo>
                    <a:lnTo>
                      <a:pt x="0" y="700277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61010" y="2832353"/>
                <a:ext cx="7801609" cy="2924810"/>
              </a:xfrm>
              <a:custGeom>
                <a:avLst/>
                <a:gdLst/>
                <a:ahLst/>
                <a:cxnLst/>
                <a:rect l="l" t="t" r="r" b="b"/>
                <a:pathLst>
                  <a:path w="7801609" h="2924810">
                    <a:moveTo>
                      <a:pt x="7313930" y="0"/>
                    </a:moveTo>
                    <a:lnTo>
                      <a:pt x="487426" y="0"/>
                    </a:lnTo>
                    <a:lnTo>
                      <a:pt x="440483" y="2230"/>
                    </a:lnTo>
                    <a:lnTo>
                      <a:pt x="394802" y="8787"/>
                    </a:lnTo>
                    <a:lnTo>
                      <a:pt x="350589" y="19465"/>
                    </a:lnTo>
                    <a:lnTo>
                      <a:pt x="308046" y="34061"/>
                    </a:lnTo>
                    <a:lnTo>
                      <a:pt x="267379" y="52370"/>
                    </a:lnTo>
                    <a:lnTo>
                      <a:pt x="228792" y="74188"/>
                    </a:lnTo>
                    <a:lnTo>
                      <a:pt x="192488" y="99312"/>
                    </a:lnTo>
                    <a:lnTo>
                      <a:pt x="158673" y="127536"/>
                    </a:lnTo>
                    <a:lnTo>
                      <a:pt x="127550" y="158658"/>
                    </a:lnTo>
                    <a:lnTo>
                      <a:pt x="99323" y="192472"/>
                    </a:lnTo>
                    <a:lnTo>
                      <a:pt x="74197" y="228775"/>
                    </a:lnTo>
                    <a:lnTo>
                      <a:pt x="52377" y="267362"/>
                    </a:lnTo>
                    <a:lnTo>
                      <a:pt x="34066" y="308030"/>
                    </a:lnTo>
                    <a:lnTo>
                      <a:pt x="19468" y="350575"/>
                    </a:lnTo>
                    <a:lnTo>
                      <a:pt x="8788" y="394792"/>
                    </a:lnTo>
                    <a:lnTo>
                      <a:pt x="2231" y="440477"/>
                    </a:lnTo>
                    <a:lnTo>
                      <a:pt x="0" y="487426"/>
                    </a:lnTo>
                    <a:lnTo>
                      <a:pt x="0" y="2437130"/>
                    </a:lnTo>
                    <a:lnTo>
                      <a:pt x="2231" y="2484071"/>
                    </a:lnTo>
                    <a:lnTo>
                      <a:pt x="8788" y="2529749"/>
                    </a:lnTo>
                    <a:lnTo>
                      <a:pt x="19468" y="2573962"/>
                    </a:lnTo>
                    <a:lnTo>
                      <a:pt x="34066" y="2616504"/>
                    </a:lnTo>
                    <a:lnTo>
                      <a:pt x="52377" y="2657170"/>
                    </a:lnTo>
                    <a:lnTo>
                      <a:pt x="74197" y="2695758"/>
                    </a:lnTo>
                    <a:lnTo>
                      <a:pt x="99323" y="2732061"/>
                    </a:lnTo>
                    <a:lnTo>
                      <a:pt x="127550" y="2765877"/>
                    </a:lnTo>
                    <a:lnTo>
                      <a:pt x="158673" y="2797001"/>
                    </a:lnTo>
                    <a:lnTo>
                      <a:pt x="192488" y="2825228"/>
                    </a:lnTo>
                    <a:lnTo>
                      <a:pt x="228792" y="2850355"/>
                    </a:lnTo>
                    <a:lnTo>
                      <a:pt x="267379" y="2872176"/>
                    </a:lnTo>
                    <a:lnTo>
                      <a:pt x="308046" y="2890488"/>
                    </a:lnTo>
                    <a:lnTo>
                      <a:pt x="350589" y="2905086"/>
                    </a:lnTo>
                    <a:lnTo>
                      <a:pt x="394802" y="2915766"/>
                    </a:lnTo>
                    <a:lnTo>
                      <a:pt x="440483" y="2922324"/>
                    </a:lnTo>
                    <a:lnTo>
                      <a:pt x="487426" y="2924556"/>
                    </a:lnTo>
                    <a:lnTo>
                      <a:pt x="7313930" y="2924556"/>
                    </a:lnTo>
                    <a:lnTo>
                      <a:pt x="7360878" y="2922324"/>
                    </a:lnTo>
                    <a:lnTo>
                      <a:pt x="7406563" y="2915766"/>
                    </a:lnTo>
                    <a:lnTo>
                      <a:pt x="7450780" y="2905086"/>
                    </a:lnTo>
                    <a:lnTo>
                      <a:pt x="7493325" y="2890488"/>
                    </a:lnTo>
                    <a:lnTo>
                      <a:pt x="7533993" y="2872176"/>
                    </a:lnTo>
                    <a:lnTo>
                      <a:pt x="7572580" y="2850355"/>
                    </a:lnTo>
                    <a:lnTo>
                      <a:pt x="7608883" y="2825228"/>
                    </a:lnTo>
                    <a:lnTo>
                      <a:pt x="7642697" y="2797001"/>
                    </a:lnTo>
                    <a:lnTo>
                      <a:pt x="7673819" y="2765877"/>
                    </a:lnTo>
                    <a:lnTo>
                      <a:pt x="7702043" y="2732061"/>
                    </a:lnTo>
                    <a:lnTo>
                      <a:pt x="7727167" y="2695758"/>
                    </a:lnTo>
                    <a:lnTo>
                      <a:pt x="7748985" y="2657170"/>
                    </a:lnTo>
                    <a:lnTo>
                      <a:pt x="7767294" y="2616504"/>
                    </a:lnTo>
                    <a:lnTo>
                      <a:pt x="7781890" y="2573962"/>
                    </a:lnTo>
                    <a:lnTo>
                      <a:pt x="7792568" y="2529749"/>
                    </a:lnTo>
                    <a:lnTo>
                      <a:pt x="7799125" y="2484071"/>
                    </a:lnTo>
                    <a:lnTo>
                      <a:pt x="7801356" y="2437130"/>
                    </a:lnTo>
                    <a:lnTo>
                      <a:pt x="7801356" y="487426"/>
                    </a:lnTo>
                    <a:lnTo>
                      <a:pt x="7799125" y="440477"/>
                    </a:lnTo>
                    <a:lnTo>
                      <a:pt x="7792568" y="394792"/>
                    </a:lnTo>
                    <a:lnTo>
                      <a:pt x="7781890" y="350575"/>
                    </a:lnTo>
                    <a:lnTo>
                      <a:pt x="7767294" y="308030"/>
                    </a:lnTo>
                    <a:lnTo>
                      <a:pt x="7748985" y="267362"/>
                    </a:lnTo>
                    <a:lnTo>
                      <a:pt x="7727167" y="228775"/>
                    </a:lnTo>
                    <a:lnTo>
                      <a:pt x="7702043" y="192472"/>
                    </a:lnTo>
                    <a:lnTo>
                      <a:pt x="7673819" y="158658"/>
                    </a:lnTo>
                    <a:lnTo>
                      <a:pt x="7642697" y="127536"/>
                    </a:lnTo>
                    <a:lnTo>
                      <a:pt x="7608883" y="99312"/>
                    </a:lnTo>
                    <a:lnTo>
                      <a:pt x="7572580" y="74188"/>
                    </a:lnTo>
                    <a:lnTo>
                      <a:pt x="7533993" y="52370"/>
                    </a:lnTo>
                    <a:lnTo>
                      <a:pt x="7493325" y="34061"/>
                    </a:lnTo>
                    <a:lnTo>
                      <a:pt x="7450780" y="19465"/>
                    </a:lnTo>
                    <a:lnTo>
                      <a:pt x="7406563" y="8787"/>
                    </a:lnTo>
                    <a:lnTo>
                      <a:pt x="7360878" y="2230"/>
                    </a:lnTo>
                    <a:lnTo>
                      <a:pt x="73139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61010" y="2832353"/>
                <a:ext cx="7801609" cy="2924810"/>
              </a:xfrm>
              <a:custGeom>
                <a:avLst/>
                <a:gdLst/>
                <a:ahLst/>
                <a:cxnLst/>
                <a:rect l="l" t="t" r="r" b="b"/>
                <a:pathLst>
                  <a:path w="7801609" h="2924810">
                    <a:moveTo>
                      <a:pt x="0" y="487426"/>
                    </a:moveTo>
                    <a:lnTo>
                      <a:pt x="2231" y="440477"/>
                    </a:lnTo>
                    <a:lnTo>
                      <a:pt x="8788" y="394792"/>
                    </a:lnTo>
                    <a:lnTo>
                      <a:pt x="19468" y="350575"/>
                    </a:lnTo>
                    <a:lnTo>
                      <a:pt x="34066" y="308030"/>
                    </a:lnTo>
                    <a:lnTo>
                      <a:pt x="52377" y="267362"/>
                    </a:lnTo>
                    <a:lnTo>
                      <a:pt x="74197" y="228775"/>
                    </a:lnTo>
                    <a:lnTo>
                      <a:pt x="99323" y="192472"/>
                    </a:lnTo>
                    <a:lnTo>
                      <a:pt x="127550" y="158658"/>
                    </a:lnTo>
                    <a:lnTo>
                      <a:pt x="158673" y="127536"/>
                    </a:lnTo>
                    <a:lnTo>
                      <a:pt x="192488" y="99312"/>
                    </a:lnTo>
                    <a:lnTo>
                      <a:pt x="228792" y="74188"/>
                    </a:lnTo>
                    <a:lnTo>
                      <a:pt x="267379" y="52370"/>
                    </a:lnTo>
                    <a:lnTo>
                      <a:pt x="308046" y="34061"/>
                    </a:lnTo>
                    <a:lnTo>
                      <a:pt x="350589" y="19465"/>
                    </a:lnTo>
                    <a:lnTo>
                      <a:pt x="394802" y="8787"/>
                    </a:lnTo>
                    <a:lnTo>
                      <a:pt x="440483" y="2230"/>
                    </a:lnTo>
                    <a:lnTo>
                      <a:pt x="487426" y="0"/>
                    </a:lnTo>
                    <a:lnTo>
                      <a:pt x="7313930" y="0"/>
                    </a:lnTo>
                    <a:lnTo>
                      <a:pt x="7360878" y="2230"/>
                    </a:lnTo>
                    <a:lnTo>
                      <a:pt x="7406563" y="8787"/>
                    </a:lnTo>
                    <a:lnTo>
                      <a:pt x="7450780" y="19465"/>
                    </a:lnTo>
                    <a:lnTo>
                      <a:pt x="7493325" y="34061"/>
                    </a:lnTo>
                    <a:lnTo>
                      <a:pt x="7533993" y="52370"/>
                    </a:lnTo>
                    <a:lnTo>
                      <a:pt x="7572580" y="74188"/>
                    </a:lnTo>
                    <a:lnTo>
                      <a:pt x="7608883" y="99312"/>
                    </a:lnTo>
                    <a:lnTo>
                      <a:pt x="7642697" y="127536"/>
                    </a:lnTo>
                    <a:lnTo>
                      <a:pt x="7673819" y="158658"/>
                    </a:lnTo>
                    <a:lnTo>
                      <a:pt x="7702043" y="192472"/>
                    </a:lnTo>
                    <a:lnTo>
                      <a:pt x="7727167" y="228775"/>
                    </a:lnTo>
                    <a:lnTo>
                      <a:pt x="7748985" y="267362"/>
                    </a:lnTo>
                    <a:lnTo>
                      <a:pt x="7767294" y="308030"/>
                    </a:lnTo>
                    <a:lnTo>
                      <a:pt x="7781890" y="350575"/>
                    </a:lnTo>
                    <a:lnTo>
                      <a:pt x="7792568" y="394792"/>
                    </a:lnTo>
                    <a:lnTo>
                      <a:pt x="7799125" y="440477"/>
                    </a:lnTo>
                    <a:lnTo>
                      <a:pt x="7801356" y="487426"/>
                    </a:lnTo>
                    <a:lnTo>
                      <a:pt x="7801356" y="2437130"/>
                    </a:lnTo>
                    <a:lnTo>
                      <a:pt x="7799125" y="2484071"/>
                    </a:lnTo>
                    <a:lnTo>
                      <a:pt x="7792568" y="2529749"/>
                    </a:lnTo>
                    <a:lnTo>
                      <a:pt x="7781890" y="2573962"/>
                    </a:lnTo>
                    <a:lnTo>
                      <a:pt x="7767294" y="2616504"/>
                    </a:lnTo>
                    <a:lnTo>
                      <a:pt x="7748985" y="2657170"/>
                    </a:lnTo>
                    <a:lnTo>
                      <a:pt x="7727167" y="2695758"/>
                    </a:lnTo>
                    <a:lnTo>
                      <a:pt x="7702043" y="2732061"/>
                    </a:lnTo>
                    <a:lnTo>
                      <a:pt x="7673819" y="2765877"/>
                    </a:lnTo>
                    <a:lnTo>
                      <a:pt x="7642697" y="2797001"/>
                    </a:lnTo>
                    <a:lnTo>
                      <a:pt x="7608883" y="2825228"/>
                    </a:lnTo>
                    <a:lnTo>
                      <a:pt x="7572580" y="2850355"/>
                    </a:lnTo>
                    <a:lnTo>
                      <a:pt x="7533993" y="2872176"/>
                    </a:lnTo>
                    <a:lnTo>
                      <a:pt x="7493325" y="2890488"/>
                    </a:lnTo>
                    <a:lnTo>
                      <a:pt x="7450780" y="2905086"/>
                    </a:lnTo>
                    <a:lnTo>
                      <a:pt x="7406563" y="2915766"/>
                    </a:lnTo>
                    <a:lnTo>
                      <a:pt x="7360878" y="2922324"/>
                    </a:lnTo>
                    <a:lnTo>
                      <a:pt x="7313930" y="2924556"/>
                    </a:lnTo>
                    <a:lnTo>
                      <a:pt x="487426" y="2924556"/>
                    </a:lnTo>
                    <a:lnTo>
                      <a:pt x="440483" y="2922324"/>
                    </a:lnTo>
                    <a:lnTo>
                      <a:pt x="394802" y="2915766"/>
                    </a:lnTo>
                    <a:lnTo>
                      <a:pt x="350589" y="2905086"/>
                    </a:lnTo>
                    <a:lnTo>
                      <a:pt x="308046" y="2890488"/>
                    </a:lnTo>
                    <a:lnTo>
                      <a:pt x="267379" y="2872176"/>
                    </a:lnTo>
                    <a:lnTo>
                      <a:pt x="228792" y="2850355"/>
                    </a:lnTo>
                    <a:lnTo>
                      <a:pt x="192488" y="2825228"/>
                    </a:lnTo>
                    <a:lnTo>
                      <a:pt x="158673" y="2797001"/>
                    </a:lnTo>
                    <a:lnTo>
                      <a:pt x="127550" y="2765877"/>
                    </a:lnTo>
                    <a:lnTo>
                      <a:pt x="99323" y="2732061"/>
                    </a:lnTo>
                    <a:lnTo>
                      <a:pt x="74197" y="2695758"/>
                    </a:lnTo>
                    <a:lnTo>
                      <a:pt x="52377" y="2657170"/>
                    </a:lnTo>
                    <a:lnTo>
                      <a:pt x="34066" y="2616504"/>
                    </a:lnTo>
                    <a:lnTo>
                      <a:pt x="19468" y="2573962"/>
                    </a:lnTo>
                    <a:lnTo>
                      <a:pt x="8788" y="2529749"/>
                    </a:lnTo>
                    <a:lnTo>
                      <a:pt x="2231" y="2484071"/>
                    </a:lnTo>
                    <a:lnTo>
                      <a:pt x="0" y="2437130"/>
                    </a:lnTo>
                    <a:lnTo>
                      <a:pt x="0" y="487426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3414606" y="2127462"/>
              <a:ext cx="2731911" cy="406850"/>
            </a:xfrm>
            <a:prstGeom prst="rect">
              <a:avLst/>
            </a:prstGeom>
            <a:solidFill>
              <a:srgbClr val="9A4216"/>
            </a:solidFill>
            <a:ln w="25907">
              <a:solidFill>
                <a:srgbClr val="6F2D0D"/>
              </a:solidFill>
            </a:ln>
          </p:spPr>
          <p:txBody>
            <a:bodyPr vert="horz" wrap="square" lIns="0" tIns="38806" rIns="0" bIns="0" rtlCol="0">
              <a:spAutoFit/>
            </a:bodyPr>
            <a:lstStyle/>
            <a:p>
              <a:pPr marL="469190">
                <a:spcBef>
                  <a:spcPts val="306"/>
                </a:spcBef>
              </a:pPr>
              <a:r>
                <a:rPr sz="2389" dirty="0">
                  <a:solidFill>
                    <a:srgbClr val="FFFFFF"/>
                  </a:solidFill>
                  <a:cs typeface="Trebuchet MS"/>
                </a:rPr>
                <a:t>Main</a:t>
              </a:r>
              <a:r>
                <a:rPr sz="2389" spc="-22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389" dirty="0">
                  <a:solidFill>
                    <a:srgbClr val="FFFFFF"/>
                  </a:solidFill>
                  <a:cs typeface="Trebuchet MS"/>
                </a:rPr>
                <a:t>Memory</a:t>
              </a:r>
              <a:endParaRPr lang="en-US" sz="2389" dirty="0">
                <a:cs typeface="Trebuchet MS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3327329" y="2534919"/>
              <a:ext cx="2440517" cy="3790244"/>
              <a:chOff x="2994596" y="2281427"/>
              <a:chExt cx="2196465" cy="341122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4241291" y="2281440"/>
                <a:ext cx="119034" cy="88543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4303013" y="2300477"/>
                <a:ext cx="0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h="787400">
                    <a:moveTo>
                      <a:pt x="0" y="0"/>
                    </a:moveTo>
                    <a:lnTo>
                      <a:pt x="0" y="78689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4041647" y="4713732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103369" y="4732782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007613" y="4085082"/>
                <a:ext cx="217043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0429" h="1594485">
                    <a:moveTo>
                      <a:pt x="1904491" y="0"/>
                    </a:moveTo>
                    <a:lnTo>
                      <a:pt x="265684" y="0"/>
                    </a:lnTo>
                    <a:lnTo>
                      <a:pt x="217939" y="4282"/>
                    </a:lnTo>
                    <a:lnTo>
                      <a:pt x="172997" y="16627"/>
                    </a:lnTo>
                    <a:lnTo>
                      <a:pt x="131609" y="36284"/>
                    </a:lnTo>
                    <a:lnTo>
                      <a:pt x="94527" y="62501"/>
                    </a:lnTo>
                    <a:lnTo>
                      <a:pt x="62501" y="94527"/>
                    </a:lnTo>
                    <a:lnTo>
                      <a:pt x="36284" y="131609"/>
                    </a:lnTo>
                    <a:lnTo>
                      <a:pt x="16627" y="172997"/>
                    </a:lnTo>
                    <a:lnTo>
                      <a:pt x="4282" y="217939"/>
                    </a:lnTo>
                    <a:lnTo>
                      <a:pt x="0" y="265684"/>
                    </a:lnTo>
                    <a:lnTo>
                      <a:pt x="0" y="1328407"/>
                    </a:lnTo>
                    <a:lnTo>
                      <a:pt x="4282" y="1376168"/>
                    </a:lnTo>
                    <a:lnTo>
                      <a:pt x="16627" y="1421120"/>
                    </a:lnTo>
                    <a:lnTo>
                      <a:pt x="36284" y="1462513"/>
                    </a:lnTo>
                    <a:lnTo>
                      <a:pt x="62501" y="1499595"/>
                    </a:lnTo>
                    <a:lnTo>
                      <a:pt x="94527" y="1531618"/>
                    </a:lnTo>
                    <a:lnTo>
                      <a:pt x="131609" y="1557830"/>
                    </a:lnTo>
                    <a:lnTo>
                      <a:pt x="172997" y="1577482"/>
                    </a:lnTo>
                    <a:lnTo>
                      <a:pt x="217939" y="1589823"/>
                    </a:lnTo>
                    <a:lnTo>
                      <a:pt x="265684" y="1594104"/>
                    </a:lnTo>
                    <a:lnTo>
                      <a:pt x="1904491" y="1594104"/>
                    </a:lnTo>
                    <a:lnTo>
                      <a:pt x="1952236" y="1589823"/>
                    </a:lnTo>
                    <a:lnTo>
                      <a:pt x="1997178" y="1577482"/>
                    </a:lnTo>
                    <a:lnTo>
                      <a:pt x="2038566" y="1557830"/>
                    </a:lnTo>
                    <a:lnTo>
                      <a:pt x="2075648" y="1531618"/>
                    </a:lnTo>
                    <a:lnTo>
                      <a:pt x="2107674" y="1499595"/>
                    </a:lnTo>
                    <a:lnTo>
                      <a:pt x="2133891" y="1462513"/>
                    </a:lnTo>
                    <a:lnTo>
                      <a:pt x="2153548" y="1421120"/>
                    </a:lnTo>
                    <a:lnTo>
                      <a:pt x="2165893" y="1376168"/>
                    </a:lnTo>
                    <a:lnTo>
                      <a:pt x="2170176" y="1328407"/>
                    </a:lnTo>
                    <a:lnTo>
                      <a:pt x="2170176" y="265684"/>
                    </a:lnTo>
                    <a:lnTo>
                      <a:pt x="2165893" y="217939"/>
                    </a:lnTo>
                    <a:lnTo>
                      <a:pt x="2153548" y="172997"/>
                    </a:lnTo>
                    <a:lnTo>
                      <a:pt x="2133891" y="131609"/>
                    </a:lnTo>
                    <a:lnTo>
                      <a:pt x="2107674" y="94527"/>
                    </a:lnTo>
                    <a:lnTo>
                      <a:pt x="2075648" y="62501"/>
                    </a:lnTo>
                    <a:lnTo>
                      <a:pt x="2038566" y="36284"/>
                    </a:lnTo>
                    <a:lnTo>
                      <a:pt x="1997178" y="16627"/>
                    </a:lnTo>
                    <a:lnTo>
                      <a:pt x="1952236" y="4282"/>
                    </a:lnTo>
                    <a:lnTo>
                      <a:pt x="190449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3007613" y="4085082"/>
                <a:ext cx="217043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0429" h="1594485">
                    <a:moveTo>
                      <a:pt x="0" y="265684"/>
                    </a:moveTo>
                    <a:lnTo>
                      <a:pt x="4282" y="217939"/>
                    </a:lnTo>
                    <a:lnTo>
                      <a:pt x="16627" y="172997"/>
                    </a:lnTo>
                    <a:lnTo>
                      <a:pt x="36284" y="131609"/>
                    </a:lnTo>
                    <a:lnTo>
                      <a:pt x="62501" y="94527"/>
                    </a:lnTo>
                    <a:lnTo>
                      <a:pt x="94527" y="62501"/>
                    </a:lnTo>
                    <a:lnTo>
                      <a:pt x="131609" y="36284"/>
                    </a:lnTo>
                    <a:lnTo>
                      <a:pt x="172997" y="16627"/>
                    </a:lnTo>
                    <a:lnTo>
                      <a:pt x="217939" y="4282"/>
                    </a:lnTo>
                    <a:lnTo>
                      <a:pt x="265684" y="0"/>
                    </a:lnTo>
                    <a:lnTo>
                      <a:pt x="1904491" y="0"/>
                    </a:lnTo>
                    <a:lnTo>
                      <a:pt x="1952236" y="4282"/>
                    </a:lnTo>
                    <a:lnTo>
                      <a:pt x="1997178" y="16627"/>
                    </a:lnTo>
                    <a:lnTo>
                      <a:pt x="2038566" y="36284"/>
                    </a:lnTo>
                    <a:lnTo>
                      <a:pt x="2075648" y="62501"/>
                    </a:lnTo>
                    <a:lnTo>
                      <a:pt x="2107674" y="94527"/>
                    </a:lnTo>
                    <a:lnTo>
                      <a:pt x="2133891" y="131609"/>
                    </a:lnTo>
                    <a:lnTo>
                      <a:pt x="2153548" y="172997"/>
                    </a:lnTo>
                    <a:lnTo>
                      <a:pt x="2165893" y="217939"/>
                    </a:lnTo>
                    <a:lnTo>
                      <a:pt x="2170176" y="265684"/>
                    </a:lnTo>
                    <a:lnTo>
                      <a:pt x="2170176" y="1328407"/>
                    </a:lnTo>
                    <a:lnTo>
                      <a:pt x="2165893" y="1376168"/>
                    </a:lnTo>
                    <a:lnTo>
                      <a:pt x="2153548" y="1421120"/>
                    </a:lnTo>
                    <a:lnTo>
                      <a:pt x="2133891" y="1462513"/>
                    </a:lnTo>
                    <a:lnTo>
                      <a:pt x="2107674" y="1499595"/>
                    </a:lnTo>
                    <a:lnTo>
                      <a:pt x="2075648" y="1531618"/>
                    </a:lnTo>
                    <a:lnTo>
                      <a:pt x="2038566" y="1557830"/>
                    </a:lnTo>
                    <a:lnTo>
                      <a:pt x="1997178" y="1577482"/>
                    </a:lnTo>
                    <a:lnTo>
                      <a:pt x="1952236" y="1589823"/>
                    </a:lnTo>
                    <a:lnTo>
                      <a:pt x="1904491" y="1594104"/>
                    </a:lnTo>
                    <a:lnTo>
                      <a:pt x="265684" y="1594104"/>
                    </a:lnTo>
                    <a:lnTo>
                      <a:pt x="217939" y="1589823"/>
                    </a:lnTo>
                    <a:lnTo>
                      <a:pt x="172997" y="1577482"/>
                    </a:lnTo>
                    <a:lnTo>
                      <a:pt x="131609" y="1557830"/>
                    </a:lnTo>
                    <a:lnTo>
                      <a:pt x="94527" y="1531618"/>
                    </a:lnTo>
                    <a:lnTo>
                      <a:pt x="62501" y="1499595"/>
                    </a:lnTo>
                    <a:lnTo>
                      <a:pt x="36284" y="1462513"/>
                    </a:lnTo>
                    <a:lnTo>
                      <a:pt x="16627" y="1421120"/>
                    </a:lnTo>
                    <a:lnTo>
                      <a:pt x="4282" y="1376168"/>
                    </a:lnTo>
                    <a:lnTo>
                      <a:pt x="0" y="1328407"/>
                    </a:lnTo>
                    <a:lnTo>
                      <a:pt x="0" y="265684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231641" y="4389882"/>
                <a:ext cx="174498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44979" h="342900">
                    <a:moveTo>
                      <a:pt x="1744980" y="0"/>
                    </a:moveTo>
                    <a:lnTo>
                      <a:pt x="0" y="0"/>
                    </a:lnTo>
                    <a:lnTo>
                      <a:pt x="0" y="342900"/>
                    </a:lnTo>
                    <a:lnTo>
                      <a:pt x="1744980" y="342900"/>
                    </a:lnTo>
                    <a:lnTo>
                      <a:pt x="1744980" y="0"/>
                    </a:lnTo>
                    <a:close/>
                  </a:path>
                </a:pathLst>
              </a:custGeom>
              <a:solidFill>
                <a:srgbClr val="0070C5"/>
              </a:solidFill>
              <a:ln w="28575">
                <a:solidFill>
                  <a:srgbClr val="005190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2000" dirty="0" err="1">
                    <a:solidFill>
                      <a:schemeClr val="bg1"/>
                    </a:solidFill>
                  </a:rPr>
                  <a:t>RegisterFile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object 20"/>
            <p:cNvGrpSpPr/>
            <p:nvPr/>
          </p:nvGrpSpPr>
          <p:grpSpPr>
            <a:xfrm>
              <a:off x="4285756" y="5613329"/>
              <a:ext cx="548922" cy="403578"/>
              <a:chOff x="3857180" y="5051996"/>
              <a:chExt cx="494030" cy="36322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3870197" y="5065014"/>
                <a:ext cx="46799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7995" h="337185">
                    <a:moveTo>
                      <a:pt x="467867" y="0"/>
                    </a:moveTo>
                    <a:lnTo>
                      <a:pt x="0" y="0"/>
                    </a:lnTo>
                    <a:lnTo>
                      <a:pt x="120903" y="336804"/>
                    </a:lnTo>
                    <a:lnTo>
                      <a:pt x="346963" y="336804"/>
                    </a:lnTo>
                    <a:lnTo>
                      <a:pt x="467867" y="0"/>
                    </a:lnTo>
                    <a:close/>
                  </a:path>
                </a:pathLst>
              </a:custGeom>
              <a:solidFill>
                <a:srgbClr val="0D3481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870197" y="5065014"/>
                <a:ext cx="46799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7995" h="337185">
                    <a:moveTo>
                      <a:pt x="467867" y="0"/>
                    </a:moveTo>
                    <a:lnTo>
                      <a:pt x="346963" y="336804"/>
                    </a:lnTo>
                    <a:lnTo>
                      <a:pt x="120903" y="336804"/>
                    </a:lnTo>
                    <a:lnTo>
                      <a:pt x="0" y="0"/>
                    </a:lnTo>
                    <a:lnTo>
                      <a:pt x="467867" y="0"/>
                    </a:lnTo>
                    <a:close/>
                  </a:path>
                </a:pathLst>
              </a:custGeom>
              <a:ln w="25908">
                <a:solidFill>
                  <a:srgbClr val="07225D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 rot="10860000">
              <a:off x="4427526" y="5665257"/>
              <a:ext cx="263942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sz="1778" spc="11" dirty="0">
                  <a:solidFill>
                    <a:srgbClr val="FFFFFF"/>
                  </a:solidFill>
                  <a:latin typeface="Trebuchet MS"/>
                  <a:cs typeface="Trebuchet MS"/>
                </a:rPr>
                <a:t>X</a:t>
              </a:r>
              <a:endParaRPr sz="1778">
                <a:latin typeface="Trebuchet MS"/>
                <a:cs typeface="Trebuchet MS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3650755" y="4319623"/>
              <a:ext cx="454378" cy="408517"/>
              <a:chOff x="3285680" y="3887660"/>
              <a:chExt cx="408940" cy="36766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3298697" y="3900677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382524" y="0"/>
                    </a:moveTo>
                    <a:lnTo>
                      <a:pt x="0" y="0"/>
                    </a:lnTo>
                    <a:lnTo>
                      <a:pt x="0" y="341376"/>
                    </a:lnTo>
                    <a:lnTo>
                      <a:pt x="382524" y="341376"/>
                    </a:lnTo>
                    <a:lnTo>
                      <a:pt x="382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298697" y="3900677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0" y="341376"/>
                    </a:moveTo>
                    <a:lnTo>
                      <a:pt x="382524" y="341376"/>
                    </a:lnTo>
                    <a:lnTo>
                      <a:pt x="382524" y="0"/>
                    </a:lnTo>
                    <a:lnTo>
                      <a:pt x="0" y="0"/>
                    </a:lnTo>
                    <a:lnTo>
                      <a:pt x="0" y="341376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3738175" y="4335780"/>
              <a:ext cx="293511" cy="322025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>
                <a:spcBef>
                  <a:spcPts val="111"/>
                </a:spcBef>
              </a:pPr>
              <a:r>
                <a:rPr sz="2000" dirty="0">
                  <a:latin typeface="Trebuchet MS"/>
                  <a:cs typeface="Trebuchet MS"/>
                </a:rPr>
                <a:t>PE</a:t>
              </a:r>
              <a:endParaRPr sz="2000">
                <a:latin typeface="Trebuchet MS"/>
                <a:cs typeface="Trebuchet M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76207" y="1648459"/>
              <a:ext cx="889000" cy="379589"/>
            </a:xfrm>
            <a:custGeom>
              <a:avLst/>
              <a:gdLst/>
              <a:ahLst/>
              <a:cxnLst/>
              <a:rect l="l" t="t" r="r" b="b"/>
              <a:pathLst>
                <a:path w="800100" h="341630">
                  <a:moveTo>
                    <a:pt x="800100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800100" y="341375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976207" y="1648459"/>
              <a:ext cx="889000" cy="323450"/>
            </a:xfrm>
            <a:prstGeom prst="rect">
              <a:avLst/>
            </a:prstGeom>
            <a:ln w="25908">
              <a:solidFill>
                <a:srgbClr val="B3B3B3"/>
              </a:solidFill>
            </a:ln>
          </p:spPr>
          <p:txBody>
            <a:bodyPr vert="horz" wrap="square" lIns="0" tIns="15522" rIns="0" bIns="0" rtlCol="0">
              <a:spAutoFit/>
            </a:bodyPr>
            <a:lstStyle/>
            <a:p>
              <a:pPr marL="43744">
                <a:spcBef>
                  <a:spcPts val="122"/>
                </a:spcBef>
              </a:pPr>
              <a:r>
                <a:rPr sz="2000" spc="-6" dirty="0">
                  <a:latin typeface="Trebuchet MS"/>
                  <a:cs typeface="Trebuchet MS"/>
                </a:rPr>
                <a:t>System</a:t>
              </a:r>
              <a:endParaRPr sz="2000">
                <a:latin typeface="Trebuchet MS"/>
                <a:cs typeface="Trebuchet M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810845" y="3431539"/>
              <a:ext cx="1938867" cy="381000"/>
            </a:xfrm>
            <a:custGeom>
              <a:avLst/>
              <a:gdLst/>
              <a:ahLst/>
              <a:cxnLst/>
              <a:rect l="l" t="t" r="r" b="b"/>
              <a:pathLst>
                <a:path w="1744979" h="342900">
                  <a:moveTo>
                    <a:pt x="174498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744980" y="342900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007450"/>
            </a:solidFill>
            <a:ln w="28575">
              <a:solidFill>
                <a:srgbClr val="005238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nl-NL" sz="2000" dirty="0" err="1">
                  <a:solidFill>
                    <a:schemeClr val="bg1"/>
                  </a:solidFill>
                </a:rPr>
                <a:t>GlobalBuffer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131993" y="2957407"/>
              <a:ext cx="625122" cy="379589"/>
            </a:xfrm>
            <a:custGeom>
              <a:avLst/>
              <a:gdLst/>
              <a:ahLst/>
              <a:cxnLst/>
              <a:rect l="l" t="t" r="r" b="b"/>
              <a:pathLst>
                <a:path w="562610" h="341630">
                  <a:moveTo>
                    <a:pt x="562356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562356" y="341376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131993" y="2957406"/>
              <a:ext cx="625122" cy="322738"/>
            </a:xfrm>
            <a:prstGeom prst="rect">
              <a:avLst/>
            </a:prstGeom>
            <a:ln w="25907">
              <a:solidFill>
                <a:srgbClr val="B3B3B3"/>
              </a:solidFill>
            </a:ln>
          </p:spPr>
          <p:txBody>
            <a:bodyPr vert="horz" wrap="square" lIns="0" tIns="14817" rIns="0" bIns="0" rtlCol="0">
              <a:spAutoFit/>
            </a:bodyPr>
            <a:lstStyle/>
            <a:p>
              <a:pPr marL="58561">
                <a:spcBef>
                  <a:spcPts val="117"/>
                </a:spcBef>
              </a:pPr>
              <a:r>
                <a:rPr sz="2000" spc="-6" dirty="0">
                  <a:latin typeface="Trebuchet MS"/>
                  <a:cs typeface="Trebuchet MS"/>
                </a:rPr>
                <a:t>Chip</a:t>
              </a:r>
              <a:endParaRPr sz="2000">
                <a:latin typeface="Trebuchet MS"/>
                <a:cs typeface="Trebuchet MS"/>
              </a:endParaRPr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650169" y="4509275"/>
              <a:ext cx="2441928" cy="1800578"/>
              <a:chOff x="585152" y="4058348"/>
              <a:chExt cx="2197735" cy="1620520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598170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1906016" y="0"/>
                    </a:moveTo>
                    <a:lnTo>
                      <a:pt x="265683" y="0"/>
                    </a:lnTo>
                    <a:lnTo>
                      <a:pt x="217926" y="4282"/>
                    </a:lnTo>
                    <a:lnTo>
                      <a:pt x="172977" y="16627"/>
                    </a:lnTo>
                    <a:lnTo>
                      <a:pt x="131587" y="36284"/>
                    </a:lnTo>
                    <a:lnTo>
                      <a:pt x="94506" y="62501"/>
                    </a:lnTo>
                    <a:lnTo>
                      <a:pt x="62484" y="94527"/>
                    </a:lnTo>
                    <a:lnTo>
                      <a:pt x="36273" y="131609"/>
                    </a:lnTo>
                    <a:lnTo>
                      <a:pt x="16621" y="172997"/>
                    </a:lnTo>
                    <a:lnTo>
                      <a:pt x="4280" y="217939"/>
                    </a:lnTo>
                    <a:lnTo>
                      <a:pt x="0" y="265683"/>
                    </a:lnTo>
                    <a:lnTo>
                      <a:pt x="0" y="1328419"/>
                    </a:lnTo>
                    <a:lnTo>
                      <a:pt x="4280" y="1376177"/>
                    </a:lnTo>
                    <a:lnTo>
                      <a:pt x="16621" y="1421126"/>
                    </a:lnTo>
                    <a:lnTo>
                      <a:pt x="36273" y="1462516"/>
                    </a:lnTo>
                    <a:lnTo>
                      <a:pt x="62484" y="1499597"/>
                    </a:lnTo>
                    <a:lnTo>
                      <a:pt x="94506" y="1531619"/>
                    </a:lnTo>
                    <a:lnTo>
                      <a:pt x="131587" y="1557830"/>
                    </a:lnTo>
                    <a:lnTo>
                      <a:pt x="172977" y="1577482"/>
                    </a:lnTo>
                    <a:lnTo>
                      <a:pt x="217926" y="1589823"/>
                    </a:lnTo>
                    <a:lnTo>
                      <a:pt x="265683" y="1594103"/>
                    </a:lnTo>
                    <a:lnTo>
                      <a:pt x="1906016" y="1594103"/>
                    </a:lnTo>
                    <a:lnTo>
                      <a:pt x="1953760" y="1589823"/>
                    </a:lnTo>
                    <a:lnTo>
                      <a:pt x="1998702" y="1577482"/>
                    </a:lnTo>
                    <a:lnTo>
                      <a:pt x="2040090" y="1557830"/>
                    </a:lnTo>
                    <a:lnTo>
                      <a:pt x="2077172" y="1531619"/>
                    </a:lnTo>
                    <a:lnTo>
                      <a:pt x="2109198" y="1499597"/>
                    </a:lnTo>
                    <a:lnTo>
                      <a:pt x="2135415" y="1462516"/>
                    </a:lnTo>
                    <a:lnTo>
                      <a:pt x="2155072" y="1421126"/>
                    </a:lnTo>
                    <a:lnTo>
                      <a:pt x="2167417" y="1376177"/>
                    </a:lnTo>
                    <a:lnTo>
                      <a:pt x="2171700" y="1328419"/>
                    </a:lnTo>
                    <a:lnTo>
                      <a:pt x="2171700" y="265683"/>
                    </a:lnTo>
                    <a:lnTo>
                      <a:pt x="2167417" y="217939"/>
                    </a:lnTo>
                    <a:lnTo>
                      <a:pt x="2155072" y="172997"/>
                    </a:lnTo>
                    <a:lnTo>
                      <a:pt x="2135415" y="131609"/>
                    </a:lnTo>
                    <a:lnTo>
                      <a:pt x="2109198" y="94527"/>
                    </a:lnTo>
                    <a:lnTo>
                      <a:pt x="2077172" y="62501"/>
                    </a:lnTo>
                    <a:lnTo>
                      <a:pt x="2040090" y="36284"/>
                    </a:lnTo>
                    <a:lnTo>
                      <a:pt x="1998702" y="16627"/>
                    </a:lnTo>
                    <a:lnTo>
                      <a:pt x="1953760" y="4282"/>
                    </a:lnTo>
                    <a:lnTo>
                      <a:pt x="190601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98170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0" y="265683"/>
                    </a:moveTo>
                    <a:lnTo>
                      <a:pt x="4280" y="217939"/>
                    </a:lnTo>
                    <a:lnTo>
                      <a:pt x="16621" y="172997"/>
                    </a:lnTo>
                    <a:lnTo>
                      <a:pt x="36273" y="131609"/>
                    </a:lnTo>
                    <a:lnTo>
                      <a:pt x="62484" y="94527"/>
                    </a:lnTo>
                    <a:lnTo>
                      <a:pt x="94506" y="62501"/>
                    </a:lnTo>
                    <a:lnTo>
                      <a:pt x="131587" y="36284"/>
                    </a:lnTo>
                    <a:lnTo>
                      <a:pt x="172977" y="16627"/>
                    </a:lnTo>
                    <a:lnTo>
                      <a:pt x="217926" y="4282"/>
                    </a:lnTo>
                    <a:lnTo>
                      <a:pt x="265683" y="0"/>
                    </a:lnTo>
                    <a:lnTo>
                      <a:pt x="1906016" y="0"/>
                    </a:lnTo>
                    <a:lnTo>
                      <a:pt x="1953760" y="4282"/>
                    </a:lnTo>
                    <a:lnTo>
                      <a:pt x="1998702" y="16627"/>
                    </a:lnTo>
                    <a:lnTo>
                      <a:pt x="2040090" y="36284"/>
                    </a:lnTo>
                    <a:lnTo>
                      <a:pt x="2077172" y="62501"/>
                    </a:lnTo>
                    <a:lnTo>
                      <a:pt x="2109198" y="94527"/>
                    </a:lnTo>
                    <a:lnTo>
                      <a:pt x="2135415" y="131609"/>
                    </a:lnTo>
                    <a:lnTo>
                      <a:pt x="2155072" y="172997"/>
                    </a:lnTo>
                    <a:lnTo>
                      <a:pt x="2167417" y="217939"/>
                    </a:lnTo>
                    <a:lnTo>
                      <a:pt x="2171700" y="265683"/>
                    </a:lnTo>
                    <a:lnTo>
                      <a:pt x="2171700" y="1328419"/>
                    </a:lnTo>
                    <a:lnTo>
                      <a:pt x="2167417" y="1376177"/>
                    </a:lnTo>
                    <a:lnTo>
                      <a:pt x="2155072" y="1421126"/>
                    </a:lnTo>
                    <a:lnTo>
                      <a:pt x="2135415" y="1462516"/>
                    </a:lnTo>
                    <a:lnTo>
                      <a:pt x="2109198" y="1499597"/>
                    </a:lnTo>
                    <a:lnTo>
                      <a:pt x="2077172" y="1531619"/>
                    </a:lnTo>
                    <a:lnTo>
                      <a:pt x="2040090" y="1557830"/>
                    </a:lnTo>
                    <a:lnTo>
                      <a:pt x="1998702" y="1577482"/>
                    </a:lnTo>
                    <a:lnTo>
                      <a:pt x="1953760" y="1589823"/>
                    </a:lnTo>
                    <a:lnTo>
                      <a:pt x="1906016" y="1594103"/>
                    </a:lnTo>
                    <a:lnTo>
                      <a:pt x="265683" y="1594103"/>
                    </a:lnTo>
                    <a:lnTo>
                      <a:pt x="217926" y="1589823"/>
                    </a:lnTo>
                    <a:lnTo>
                      <a:pt x="172977" y="1577482"/>
                    </a:lnTo>
                    <a:lnTo>
                      <a:pt x="131587" y="1557830"/>
                    </a:lnTo>
                    <a:lnTo>
                      <a:pt x="94506" y="1531619"/>
                    </a:lnTo>
                    <a:lnTo>
                      <a:pt x="62484" y="1499597"/>
                    </a:lnTo>
                    <a:lnTo>
                      <a:pt x="36273" y="1462516"/>
                    </a:lnTo>
                    <a:lnTo>
                      <a:pt x="16621" y="1421126"/>
                    </a:lnTo>
                    <a:lnTo>
                      <a:pt x="4280" y="1376177"/>
                    </a:lnTo>
                    <a:lnTo>
                      <a:pt x="0" y="1328419"/>
                    </a:lnTo>
                    <a:lnTo>
                      <a:pt x="0" y="265683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823722" y="4376165"/>
                <a:ext cx="174371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43710" h="342900">
                    <a:moveTo>
                      <a:pt x="1743455" y="0"/>
                    </a:moveTo>
                    <a:lnTo>
                      <a:pt x="0" y="0"/>
                    </a:lnTo>
                    <a:lnTo>
                      <a:pt x="0" y="342900"/>
                    </a:lnTo>
                    <a:lnTo>
                      <a:pt x="1743455" y="342900"/>
                    </a:lnTo>
                    <a:lnTo>
                      <a:pt x="1743455" y="0"/>
                    </a:lnTo>
                    <a:close/>
                  </a:path>
                </a:pathLst>
              </a:custGeom>
              <a:solidFill>
                <a:srgbClr val="0070C5"/>
              </a:solidFill>
              <a:ln w="28575">
                <a:solidFill>
                  <a:srgbClr val="005190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2000" dirty="0" err="1">
                    <a:solidFill>
                      <a:schemeClr val="bg1"/>
                    </a:solidFill>
                  </a:rPr>
                  <a:t>RegisterFile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object 39"/>
            <p:cNvGrpSpPr/>
            <p:nvPr/>
          </p:nvGrpSpPr>
          <p:grpSpPr>
            <a:xfrm>
              <a:off x="1608595" y="5598089"/>
              <a:ext cx="551038" cy="403578"/>
              <a:chOff x="1447736" y="5038280"/>
              <a:chExt cx="495934" cy="363220"/>
            </a:xfrm>
          </p:grpSpPr>
          <p:sp>
            <p:nvSpPr>
              <p:cNvPr id="40" name="object 40"/>
              <p:cNvSpPr/>
              <p:nvPr/>
            </p:nvSpPr>
            <p:spPr>
              <a:xfrm>
                <a:off x="1460754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1" y="0"/>
                    </a:moveTo>
                    <a:lnTo>
                      <a:pt x="0" y="0"/>
                    </a:lnTo>
                    <a:lnTo>
                      <a:pt x="120904" y="336803"/>
                    </a:lnTo>
                    <a:lnTo>
                      <a:pt x="348488" y="336803"/>
                    </a:lnTo>
                    <a:lnTo>
                      <a:pt x="469391" y="0"/>
                    </a:lnTo>
                    <a:close/>
                  </a:path>
                </a:pathLst>
              </a:custGeom>
              <a:solidFill>
                <a:srgbClr val="0D3481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460754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1" y="0"/>
                    </a:moveTo>
                    <a:lnTo>
                      <a:pt x="348488" y="336803"/>
                    </a:lnTo>
                    <a:lnTo>
                      <a:pt x="120904" y="336803"/>
                    </a:lnTo>
                    <a:lnTo>
                      <a:pt x="0" y="0"/>
                    </a:lnTo>
                    <a:lnTo>
                      <a:pt x="469391" y="0"/>
                    </a:lnTo>
                    <a:close/>
                  </a:path>
                </a:pathLst>
              </a:custGeom>
              <a:ln w="25908">
                <a:solidFill>
                  <a:srgbClr val="07225D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42" name="object 42"/>
            <p:cNvSpPr txBox="1"/>
            <p:nvPr/>
          </p:nvSpPr>
          <p:spPr>
            <a:xfrm rot="10860000">
              <a:off x="1751070" y="5650017"/>
              <a:ext cx="263942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sz="1778" spc="11" dirty="0">
                  <a:solidFill>
                    <a:srgbClr val="FFFFFF"/>
                  </a:solidFill>
                  <a:latin typeface="Trebuchet MS"/>
                  <a:cs typeface="Trebuchet MS"/>
                </a:rPr>
                <a:t>X</a:t>
              </a:r>
              <a:endParaRPr sz="1778">
                <a:latin typeface="Trebuchet MS"/>
                <a:cs typeface="Trebuchet MS"/>
              </a:endParaRPr>
            </a:p>
          </p:txBody>
        </p:sp>
        <p:grpSp>
          <p:nvGrpSpPr>
            <p:cNvPr id="43" name="object 43"/>
            <p:cNvGrpSpPr/>
            <p:nvPr/>
          </p:nvGrpSpPr>
          <p:grpSpPr>
            <a:xfrm>
              <a:off x="973595" y="4304383"/>
              <a:ext cx="454378" cy="408517"/>
              <a:chOff x="876236" y="3873944"/>
              <a:chExt cx="408940" cy="367665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889254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5" h="341629">
                    <a:moveTo>
                      <a:pt x="382524" y="0"/>
                    </a:moveTo>
                    <a:lnTo>
                      <a:pt x="0" y="0"/>
                    </a:lnTo>
                    <a:lnTo>
                      <a:pt x="0" y="341375"/>
                    </a:lnTo>
                    <a:lnTo>
                      <a:pt x="382524" y="341375"/>
                    </a:lnTo>
                    <a:lnTo>
                      <a:pt x="382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889254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5" h="341629">
                    <a:moveTo>
                      <a:pt x="0" y="341375"/>
                    </a:moveTo>
                    <a:lnTo>
                      <a:pt x="382524" y="341375"/>
                    </a:lnTo>
                    <a:lnTo>
                      <a:pt x="382524" y="0"/>
                    </a:lnTo>
                    <a:lnTo>
                      <a:pt x="0" y="0"/>
                    </a:lnTo>
                    <a:lnTo>
                      <a:pt x="0" y="341375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46" name="object 46"/>
            <p:cNvSpPr txBox="1"/>
            <p:nvPr/>
          </p:nvSpPr>
          <p:spPr>
            <a:xfrm>
              <a:off x="1047270" y="4320539"/>
              <a:ext cx="307622" cy="322025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 marL="14111">
                <a:spcBef>
                  <a:spcPts val="111"/>
                </a:spcBef>
              </a:pPr>
              <a:r>
                <a:rPr sz="2000" dirty="0">
                  <a:latin typeface="Trebuchet MS"/>
                  <a:cs typeface="Trebuchet MS"/>
                </a:rPr>
                <a:t>PE</a:t>
              </a:r>
              <a:endParaRPr sz="2000">
                <a:latin typeface="Trebuchet MS"/>
                <a:cs typeface="Trebuchet MS"/>
              </a:endParaRPr>
            </a:p>
          </p:txBody>
        </p:sp>
        <p:grpSp>
          <p:nvGrpSpPr>
            <p:cNvPr id="47" name="object 47"/>
            <p:cNvGrpSpPr/>
            <p:nvPr/>
          </p:nvGrpSpPr>
          <p:grpSpPr>
            <a:xfrm>
              <a:off x="6617476" y="4509275"/>
              <a:ext cx="2441928" cy="1800578"/>
              <a:chOff x="5955728" y="4058348"/>
              <a:chExt cx="2197735" cy="1620520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5968745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1906015" y="0"/>
                    </a:moveTo>
                    <a:lnTo>
                      <a:pt x="265683" y="0"/>
                    </a:lnTo>
                    <a:lnTo>
                      <a:pt x="217939" y="4282"/>
                    </a:lnTo>
                    <a:lnTo>
                      <a:pt x="172997" y="16627"/>
                    </a:lnTo>
                    <a:lnTo>
                      <a:pt x="131609" y="36284"/>
                    </a:lnTo>
                    <a:lnTo>
                      <a:pt x="94527" y="62501"/>
                    </a:lnTo>
                    <a:lnTo>
                      <a:pt x="62501" y="94527"/>
                    </a:lnTo>
                    <a:lnTo>
                      <a:pt x="36284" y="131609"/>
                    </a:lnTo>
                    <a:lnTo>
                      <a:pt x="16627" y="172997"/>
                    </a:lnTo>
                    <a:lnTo>
                      <a:pt x="4282" y="217939"/>
                    </a:lnTo>
                    <a:lnTo>
                      <a:pt x="0" y="265683"/>
                    </a:lnTo>
                    <a:lnTo>
                      <a:pt x="0" y="1328419"/>
                    </a:lnTo>
                    <a:lnTo>
                      <a:pt x="4282" y="1376177"/>
                    </a:lnTo>
                    <a:lnTo>
                      <a:pt x="16627" y="1421126"/>
                    </a:lnTo>
                    <a:lnTo>
                      <a:pt x="36284" y="1462516"/>
                    </a:lnTo>
                    <a:lnTo>
                      <a:pt x="62501" y="1499597"/>
                    </a:lnTo>
                    <a:lnTo>
                      <a:pt x="94527" y="1531619"/>
                    </a:lnTo>
                    <a:lnTo>
                      <a:pt x="131609" y="1557830"/>
                    </a:lnTo>
                    <a:lnTo>
                      <a:pt x="172997" y="1577482"/>
                    </a:lnTo>
                    <a:lnTo>
                      <a:pt x="217939" y="1589823"/>
                    </a:lnTo>
                    <a:lnTo>
                      <a:pt x="265683" y="1594103"/>
                    </a:lnTo>
                    <a:lnTo>
                      <a:pt x="1906015" y="1594103"/>
                    </a:lnTo>
                    <a:lnTo>
                      <a:pt x="1953760" y="1589823"/>
                    </a:lnTo>
                    <a:lnTo>
                      <a:pt x="1998702" y="1577482"/>
                    </a:lnTo>
                    <a:lnTo>
                      <a:pt x="2040090" y="1557830"/>
                    </a:lnTo>
                    <a:lnTo>
                      <a:pt x="2077172" y="1531619"/>
                    </a:lnTo>
                    <a:lnTo>
                      <a:pt x="2109198" y="1499597"/>
                    </a:lnTo>
                    <a:lnTo>
                      <a:pt x="2135415" y="1462516"/>
                    </a:lnTo>
                    <a:lnTo>
                      <a:pt x="2155072" y="1421126"/>
                    </a:lnTo>
                    <a:lnTo>
                      <a:pt x="2167417" y="1376177"/>
                    </a:lnTo>
                    <a:lnTo>
                      <a:pt x="2171700" y="1328419"/>
                    </a:lnTo>
                    <a:lnTo>
                      <a:pt x="2171700" y="265683"/>
                    </a:lnTo>
                    <a:lnTo>
                      <a:pt x="2167417" y="217939"/>
                    </a:lnTo>
                    <a:lnTo>
                      <a:pt x="2155072" y="172997"/>
                    </a:lnTo>
                    <a:lnTo>
                      <a:pt x="2135415" y="131609"/>
                    </a:lnTo>
                    <a:lnTo>
                      <a:pt x="2109198" y="94527"/>
                    </a:lnTo>
                    <a:lnTo>
                      <a:pt x="2077172" y="62501"/>
                    </a:lnTo>
                    <a:lnTo>
                      <a:pt x="2040090" y="36284"/>
                    </a:lnTo>
                    <a:lnTo>
                      <a:pt x="1998702" y="16627"/>
                    </a:lnTo>
                    <a:lnTo>
                      <a:pt x="1953760" y="4282"/>
                    </a:lnTo>
                    <a:lnTo>
                      <a:pt x="190601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5968745" y="4071365"/>
                <a:ext cx="2171700" cy="1594485"/>
              </a:xfrm>
              <a:custGeom>
                <a:avLst/>
                <a:gdLst/>
                <a:ahLst/>
                <a:cxnLst/>
                <a:rect l="l" t="t" r="r" b="b"/>
                <a:pathLst>
                  <a:path w="2171700" h="1594485">
                    <a:moveTo>
                      <a:pt x="0" y="265683"/>
                    </a:moveTo>
                    <a:lnTo>
                      <a:pt x="4282" y="217939"/>
                    </a:lnTo>
                    <a:lnTo>
                      <a:pt x="16627" y="172997"/>
                    </a:lnTo>
                    <a:lnTo>
                      <a:pt x="36284" y="131609"/>
                    </a:lnTo>
                    <a:lnTo>
                      <a:pt x="62501" y="94527"/>
                    </a:lnTo>
                    <a:lnTo>
                      <a:pt x="94527" y="62501"/>
                    </a:lnTo>
                    <a:lnTo>
                      <a:pt x="131609" y="36284"/>
                    </a:lnTo>
                    <a:lnTo>
                      <a:pt x="172997" y="16627"/>
                    </a:lnTo>
                    <a:lnTo>
                      <a:pt x="217939" y="4282"/>
                    </a:lnTo>
                    <a:lnTo>
                      <a:pt x="265683" y="0"/>
                    </a:lnTo>
                    <a:lnTo>
                      <a:pt x="1906015" y="0"/>
                    </a:lnTo>
                    <a:lnTo>
                      <a:pt x="1953760" y="4282"/>
                    </a:lnTo>
                    <a:lnTo>
                      <a:pt x="1998702" y="16627"/>
                    </a:lnTo>
                    <a:lnTo>
                      <a:pt x="2040090" y="36284"/>
                    </a:lnTo>
                    <a:lnTo>
                      <a:pt x="2077172" y="62501"/>
                    </a:lnTo>
                    <a:lnTo>
                      <a:pt x="2109198" y="94527"/>
                    </a:lnTo>
                    <a:lnTo>
                      <a:pt x="2135415" y="131609"/>
                    </a:lnTo>
                    <a:lnTo>
                      <a:pt x="2155072" y="172997"/>
                    </a:lnTo>
                    <a:lnTo>
                      <a:pt x="2167417" y="217939"/>
                    </a:lnTo>
                    <a:lnTo>
                      <a:pt x="2171700" y="265683"/>
                    </a:lnTo>
                    <a:lnTo>
                      <a:pt x="2171700" y="1328419"/>
                    </a:lnTo>
                    <a:lnTo>
                      <a:pt x="2167417" y="1376177"/>
                    </a:lnTo>
                    <a:lnTo>
                      <a:pt x="2155072" y="1421126"/>
                    </a:lnTo>
                    <a:lnTo>
                      <a:pt x="2135415" y="1462516"/>
                    </a:lnTo>
                    <a:lnTo>
                      <a:pt x="2109198" y="1499597"/>
                    </a:lnTo>
                    <a:lnTo>
                      <a:pt x="2077172" y="1531619"/>
                    </a:lnTo>
                    <a:lnTo>
                      <a:pt x="2040090" y="1557830"/>
                    </a:lnTo>
                    <a:lnTo>
                      <a:pt x="1998702" y="1577482"/>
                    </a:lnTo>
                    <a:lnTo>
                      <a:pt x="1953760" y="1589823"/>
                    </a:lnTo>
                    <a:lnTo>
                      <a:pt x="1906015" y="1594103"/>
                    </a:lnTo>
                    <a:lnTo>
                      <a:pt x="265683" y="1594103"/>
                    </a:lnTo>
                    <a:lnTo>
                      <a:pt x="217939" y="1589823"/>
                    </a:lnTo>
                    <a:lnTo>
                      <a:pt x="172997" y="1577482"/>
                    </a:lnTo>
                    <a:lnTo>
                      <a:pt x="131609" y="1557830"/>
                    </a:lnTo>
                    <a:lnTo>
                      <a:pt x="94527" y="1531619"/>
                    </a:lnTo>
                    <a:lnTo>
                      <a:pt x="62501" y="1499597"/>
                    </a:lnTo>
                    <a:lnTo>
                      <a:pt x="36284" y="1462516"/>
                    </a:lnTo>
                    <a:lnTo>
                      <a:pt x="16627" y="1421126"/>
                    </a:lnTo>
                    <a:lnTo>
                      <a:pt x="4282" y="1376177"/>
                    </a:lnTo>
                    <a:lnTo>
                      <a:pt x="0" y="1328419"/>
                    </a:lnTo>
                    <a:lnTo>
                      <a:pt x="0" y="265683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6194297" y="4376165"/>
                <a:ext cx="174371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743709" h="342900">
                    <a:moveTo>
                      <a:pt x="1743455" y="0"/>
                    </a:moveTo>
                    <a:lnTo>
                      <a:pt x="0" y="0"/>
                    </a:lnTo>
                    <a:lnTo>
                      <a:pt x="0" y="342900"/>
                    </a:lnTo>
                    <a:lnTo>
                      <a:pt x="1743455" y="342900"/>
                    </a:lnTo>
                    <a:lnTo>
                      <a:pt x="1743455" y="0"/>
                    </a:lnTo>
                    <a:close/>
                  </a:path>
                </a:pathLst>
              </a:custGeom>
              <a:solidFill>
                <a:srgbClr val="0070C5"/>
              </a:solidFill>
              <a:ln w="28575">
                <a:solidFill>
                  <a:srgbClr val="005190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2000" dirty="0" err="1">
                    <a:solidFill>
                      <a:schemeClr val="bg1"/>
                    </a:solidFill>
                  </a:rPr>
                  <a:t>RegisterFile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object 52"/>
            <p:cNvGrpSpPr/>
            <p:nvPr/>
          </p:nvGrpSpPr>
          <p:grpSpPr>
            <a:xfrm>
              <a:off x="7575902" y="5598089"/>
              <a:ext cx="551038" cy="403578"/>
              <a:chOff x="6818312" y="5038280"/>
              <a:chExt cx="495934" cy="363220"/>
            </a:xfrm>
          </p:grpSpPr>
          <p:sp>
            <p:nvSpPr>
              <p:cNvPr id="53" name="object 53"/>
              <p:cNvSpPr/>
              <p:nvPr/>
            </p:nvSpPr>
            <p:spPr>
              <a:xfrm>
                <a:off x="6831329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2" y="0"/>
                    </a:moveTo>
                    <a:lnTo>
                      <a:pt x="0" y="0"/>
                    </a:lnTo>
                    <a:lnTo>
                      <a:pt x="120903" y="336803"/>
                    </a:lnTo>
                    <a:lnTo>
                      <a:pt x="348488" y="336803"/>
                    </a:lnTo>
                    <a:lnTo>
                      <a:pt x="469392" y="0"/>
                    </a:lnTo>
                    <a:close/>
                  </a:path>
                </a:pathLst>
              </a:custGeom>
              <a:solidFill>
                <a:srgbClr val="0D3481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6831329" y="5051297"/>
                <a:ext cx="4699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337185">
                    <a:moveTo>
                      <a:pt x="469392" y="0"/>
                    </a:moveTo>
                    <a:lnTo>
                      <a:pt x="348488" y="336803"/>
                    </a:lnTo>
                    <a:lnTo>
                      <a:pt x="120903" y="336803"/>
                    </a:lnTo>
                    <a:lnTo>
                      <a:pt x="0" y="0"/>
                    </a:lnTo>
                    <a:lnTo>
                      <a:pt x="469392" y="0"/>
                    </a:lnTo>
                    <a:close/>
                  </a:path>
                </a:pathLst>
              </a:custGeom>
              <a:ln w="25908">
                <a:solidFill>
                  <a:srgbClr val="07225D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55" name="object 55"/>
            <p:cNvSpPr txBox="1"/>
            <p:nvPr/>
          </p:nvSpPr>
          <p:spPr>
            <a:xfrm rot="10860000">
              <a:off x="7719083" y="5650017"/>
              <a:ext cx="263942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sz="1778" spc="11" dirty="0">
                  <a:solidFill>
                    <a:srgbClr val="FFFFFF"/>
                  </a:solidFill>
                  <a:latin typeface="Trebuchet MS"/>
                  <a:cs typeface="Trebuchet MS"/>
                </a:rPr>
                <a:t>X</a:t>
              </a:r>
              <a:endParaRPr sz="1778">
                <a:latin typeface="Trebuchet MS"/>
                <a:cs typeface="Trebuchet MS"/>
              </a:endParaRPr>
            </a:p>
          </p:txBody>
        </p:sp>
        <p:grpSp>
          <p:nvGrpSpPr>
            <p:cNvPr id="56" name="object 56"/>
            <p:cNvGrpSpPr/>
            <p:nvPr/>
          </p:nvGrpSpPr>
          <p:grpSpPr>
            <a:xfrm>
              <a:off x="6940902" y="4304383"/>
              <a:ext cx="454378" cy="408517"/>
              <a:chOff x="6246812" y="3873944"/>
              <a:chExt cx="408940" cy="367665"/>
            </a:xfrm>
          </p:grpSpPr>
          <p:sp>
            <p:nvSpPr>
              <p:cNvPr id="57" name="object 57"/>
              <p:cNvSpPr/>
              <p:nvPr/>
            </p:nvSpPr>
            <p:spPr>
              <a:xfrm>
                <a:off x="6259829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382524" y="0"/>
                    </a:moveTo>
                    <a:lnTo>
                      <a:pt x="0" y="0"/>
                    </a:lnTo>
                    <a:lnTo>
                      <a:pt x="0" y="341375"/>
                    </a:lnTo>
                    <a:lnTo>
                      <a:pt x="382524" y="341375"/>
                    </a:lnTo>
                    <a:lnTo>
                      <a:pt x="3825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6259829" y="3886962"/>
                <a:ext cx="382905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382904" h="341629">
                    <a:moveTo>
                      <a:pt x="0" y="341375"/>
                    </a:moveTo>
                    <a:lnTo>
                      <a:pt x="382524" y="341375"/>
                    </a:lnTo>
                    <a:lnTo>
                      <a:pt x="382524" y="0"/>
                    </a:lnTo>
                    <a:lnTo>
                      <a:pt x="0" y="0"/>
                    </a:lnTo>
                    <a:lnTo>
                      <a:pt x="0" y="341375"/>
                    </a:lnTo>
                    <a:close/>
                  </a:path>
                </a:pathLst>
              </a:custGeom>
              <a:ln w="25908">
                <a:solidFill>
                  <a:srgbClr val="B3B3B3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59" name="object 59"/>
            <p:cNvSpPr txBox="1"/>
            <p:nvPr/>
          </p:nvSpPr>
          <p:spPr>
            <a:xfrm>
              <a:off x="7029309" y="4320539"/>
              <a:ext cx="293511" cy="322025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>
                <a:spcBef>
                  <a:spcPts val="111"/>
                </a:spcBef>
              </a:pPr>
              <a:r>
                <a:rPr sz="2000" dirty="0">
                  <a:latin typeface="Trebuchet MS"/>
                  <a:cs typeface="Trebuchet MS"/>
                </a:rPr>
                <a:t>PE</a:t>
              </a:r>
              <a:endParaRPr sz="2000">
                <a:latin typeface="Trebuchet MS"/>
                <a:cs typeface="Trebuchet MS"/>
              </a:endParaRPr>
            </a:p>
          </p:txBody>
        </p:sp>
        <p:grpSp>
          <p:nvGrpSpPr>
            <p:cNvPr id="60" name="object 60"/>
            <p:cNvGrpSpPr/>
            <p:nvPr/>
          </p:nvGrpSpPr>
          <p:grpSpPr>
            <a:xfrm>
              <a:off x="1815253" y="3791416"/>
              <a:ext cx="6106583" cy="1925460"/>
              <a:chOff x="1633727" y="3412274"/>
              <a:chExt cx="5495925" cy="1732914"/>
            </a:xfrm>
          </p:grpSpPr>
          <p:sp>
            <p:nvSpPr>
              <p:cNvPr id="61" name="object 61"/>
              <p:cNvSpPr/>
              <p:nvPr/>
            </p:nvSpPr>
            <p:spPr>
              <a:xfrm>
                <a:off x="1633727" y="3741407"/>
                <a:ext cx="119034" cy="71476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1695449" y="3760470"/>
                <a:ext cx="0" cy="615950"/>
              </a:xfrm>
              <a:custGeom>
                <a:avLst/>
                <a:gdLst/>
                <a:ahLst/>
                <a:cxnLst/>
                <a:rect l="l" t="t" r="r" b="b"/>
                <a:pathLst>
                  <a:path h="615950">
                    <a:moveTo>
                      <a:pt x="0" y="0"/>
                    </a:moveTo>
                    <a:lnTo>
                      <a:pt x="0" y="615568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4041648" y="3744455"/>
                <a:ext cx="119034" cy="72543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4103370" y="3763518"/>
                <a:ext cx="0" cy="626745"/>
              </a:xfrm>
              <a:custGeom>
                <a:avLst/>
                <a:gdLst/>
                <a:ahLst/>
                <a:cxnLst/>
                <a:rect l="l" t="t" r="r" b="b"/>
                <a:pathLst>
                  <a:path h="626745">
                    <a:moveTo>
                      <a:pt x="0" y="0"/>
                    </a:moveTo>
                    <a:lnTo>
                      <a:pt x="0" y="626617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7004304" y="3744493"/>
                <a:ext cx="119034" cy="71168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7066025" y="3763518"/>
                <a:ext cx="0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h="613410">
                    <a:moveTo>
                      <a:pt x="0" y="0"/>
                    </a:moveTo>
                    <a:lnTo>
                      <a:pt x="0" y="612901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1652015" y="3724620"/>
                <a:ext cx="5477256" cy="1190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695449" y="3763518"/>
                <a:ext cx="5377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377815">
                    <a:moveTo>
                      <a:pt x="0" y="0"/>
                    </a:moveTo>
                    <a:lnTo>
                      <a:pt x="5377307" y="0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4241292" y="3412274"/>
                <a:ext cx="119034" cy="42820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4303013" y="3431286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0"/>
                    </a:moveTo>
                    <a:lnTo>
                      <a:pt x="0" y="329311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633727" y="4700016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695449" y="4719066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4041648" y="4713732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4103370" y="4732782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7004304" y="4700016"/>
                <a:ext cx="119034" cy="43131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7066025" y="4719066"/>
                <a:ext cx="0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h="332104">
                    <a:moveTo>
                      <a:pt x="0" y="0"/>
                    </a:moveTo>
                    <a:lnTo>
                      <a:pt x="0" y="331952"/>
                    </a:lnTo>
                  </a:path>
                </a:pathLst>
              </a:custGeom>
              <a:ln w="38100">
                <a:solidFill>
                  <a:srgbClr val="505050"/>
                </a:solidFill>
              </a:ln>
            </p:spPr>
            <p:txBody>
              <a:bodyPr wrap="square" lIns="0" tIns="0" rIns="0" bIns="0" rtlCol="0"/>
              <a:lstStyle/>
              <a:p>
                <a:endParaRPr sz="2000"/>
              </a:p>
            </p:txBody>
          </p:sp>
        </p:grpSp>
        <p:sp>
          <p:nvSpPr>
            <p:cNvPr id="77" name="object 77"/>
            <p:cNvSpPr txBox="1"/>
            <p:nvPr/>
          </p:nvSpPr>
          <p:spPr>
            <a:xfrm>
              <a:off x="6003008" y="5164441"/>
              <a:ext cx="360539" cy="561450"/>
            </a:xfrm>
            <a:prstGeom prst="rect">
              <a:avLst/>
            </a:prstGeom>
          </p:spPr>
          <p:txBody>
            <a:bodyPr vert="horz" wrap="square" lIns="0" tIns="14111" rIns="0" bIns="0" rtlCol="0">
              <a:spAutoFit/>
            </a:bodyPr>
            <a:lstStyle/>
            <a:p>
              <a:pPr marL="14111">
                <a:spcBef>
                  <a:spcPts val="111"/>
                </a:spcBef>
              </a:pPr>
              <a:r>
                <a:rPr sz="3556" dirty="0">
                  <a:latin typeface="Trebuchet MS"/>
                  <a:cs typeface="Trebuchet MS"/>
                </a:rPr>
                <a:t>…</a:t>
              </a:r>
              <a:endParaRPr sz="3556">
                <a:latin typeface="Trebuchet MS"/>
                <a:cs typeface="Trebuchet MS"/>
              </a:endParaRPr>
            </a:p>
          </p:txBody>
        </p:sp>
      </p:grpSp>
      <p:sp>
        <p:nvSpPr>
          <p:cNvPr id="79" name="Tijdelijke aanduiding voor dianummer 3">
            <a:extLst>
              <a:ext uri="{FF2B5EF4-FFF2-40B4-BE49-F238E27FC236}">
                <a16:creationId xmlns:a16="http://schemas.microsoft.com/office/drawing/2014/main" id="{680BC98B-9A1C-4272-B59B-330CBAD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mapping (Conv1D + output channels)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17827" y="1903307"/>
            <a:ext cx="1407583" cy="4231921"/>
            <a:chOff x="5686044" y="1712976"/>
            <a:chExt cx="1266825" cy="3808729"/>
          </a:xfrm>
        </p:grpSpPr>
        <p:sp>
          <p:nvSpPr>
            <p:cNvPr id="4" name="object 4"/>
            <p:cNvSpPr/>
            <p:nvPr/>
          </p:nvSpPr>
          <p:spPr>
            <a:xfrm>
              <a:off x="6189846" y="1722109"/>
              <a:ext cx="102029" cy="3799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" name="object 5"/>
            <p:cNvSpPr/>
            <p:nvPr/>
          </p:nvSpPr>
          <p:spPr>
            <a:xfrm>
              <a:off x="6243066" y="1732026"/>
              <a:ext cx="0" cy="3737610"/>
            </a:xfrm>
            <a:custGeom>
              <a:avLst/>
              <a:gdLst/>
              <a:ahLst/>
              <a:cxnLst/>
              <a:rect l="l" t="t" r="r" b="b"/>
              <a:pathLst>
                <a:path h="3737610">
                  <a:moveTo>
                    <a:pt x="0" y="0"/>
                  </a:moveTo>
                  <a:lnTo>
                    <a:pt x="0" y="3737432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5686044" y="3102851"/>
              <a:ext cx="1266444" cy="734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5747766" y="3172206"/>
              <a:ext cx="1140460" cy="561340"/>
            </a:xfrm>
            <a:custGeom>
              <a:avLst/>
              <a:gdLst/>
              <a:ahLst/>
              <a:cxnLst/>
              <a:rect l="l" t="t" r="r" b="b"/>
              <a:pathLst>
                <a:path w="1140459" h="561339">
                  <a:moveTo>
                    <a:pt x="859536" y="0"/>
                  </a:moveTo>
                  <a:lnTo>
                    <a:pt x="859536" y="140207"/>
                  </a:lnTo>
                  <a:lnTo>
                    <a:pt x="0" y="140207"/>
                  </a:lnTo>
                  <a:lnTo>
                    <a:pt x="0" y="420624"/>
                  </a:lnTo>
                  <a:lnTo>
                    <a:pt x="859536" y="420624"/>
                  </a:lnTo>
                  <a:lnTo>
                    <a:pt x="859536" y="560832"/>
                  </a:lnTo>
                  <a:lnTo>
                    <a:pt x="1139952" y="280416"/>
                  </a:lnTo>
                  <a:lnTo>
                    <a:pt x="859536" y="0"/>
                  </a:lnTo>
                  <a:close/>
                </a:path>
              </a:pathLst>
            </a:custGeom>
            <a:solidFill>
              <a:srgbClr val="9E121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8"/>
            <p:cNvSpPr/>
            <p:nvPr/>
          </p:nvSpPr>
          <p:spPr>
            <a:xfrm>
              <a:off x="5747766" y="3172206"/>
              <a:ext cx="1140460" cy="561340"/>
            </a:xfrm>
            <a:custGeom>
              <a:avLst/>
              <a:gdLst/>
              <a:ahLst/>
              <a:cxnLst/>
              <a:rect l="l" t="t" r="r" b="b"/>
              <a:pathLst>
                <a:path w="1140459" h="561339">
                  <a:moveTo>
                    <a:pt x="0" y="140207"/>
                  </a:moveTo>
                  <a:lnTo>
                    <a:pt x="859536" y="140207"/>
                  </a:lnTo>
                  <a:lnTo>
                    <a:pt x="859536" y="0"/>
                  </a:lnTo>
                  <a:lnTo>
                    <a:pt x="1139952" y="280416"/>
                  </a:lnTo>
                  <a:lnTo>
                    <a:pt x="859536" y="560832"/>
                  </a:lnTo>
                  <a:lnTo>
                    <a:pt x="859536" y="420624"/>
                  </a:lnTo>
                  <a:lnTo>
                    <a:pt x="0" y="420624"/>
                  </a:lnTo>
                  <a:lnTo>
                    <a:pt x="0" y="14020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74754" y="2269490"/>
            <a:ext cx="2060928" cy="955284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4111">
              <a:spcBef>
                <a:spcPts val="117"/>
              </a:spcBef>
            </a:pPr>
            <a:r>
              <a:rPr sz="1222" spc="-11" dirty="0">
                <a:latin typeface="Consolas"/>
                <a:cs typeface="Consolas"/>
              </a:rPr>
              <a:t>mapping:</a:t>
            </a:r>
            <a:endParaRPr sz="1222">
              <a:latin typeface="Consolas"/>
              <a:cs typeface="Consolas"/>
            </a:endParaRPr>
          </a:p>
          <a:p>
            <a:pPr marL="352774" marR="5644" indent="-169332"/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 MainMemory  type: temporal  factors: </a:t>
            </a:r>
            <a:r>
              <a:rPr sz="1222" spc="-6" dirty="0">
                <a:latin typeface="Consolas"/>
                <a:cs typeface="Consolas"/>
              </a:rPr>
              <a:t>R=1 P=1</a:t>
            </a:r>
            <a:r>
              <a:rPr sz="1222" spc="-106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K=1  permutation:</a:t>
            </a:r>
            <a:r>
              <a:rPr sz="1222" spc="-33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44087" y="3386752"/>
            <a:ext cx="1891594" cy="767219"/>
          </a:xfrm>
          <a:prstGeom prst="rect">
            <a:avLst/>
          </a:prstGeom>
        </p:spPr>
        <p:txBody>
          <a:bodyPr vert="horz" wrap="square" lIns="0" tIns="14817" rIns="0" bIns="0" rtlCol="0">
            <a:spAutoFit/>
          </a:bodyPr>
          <a:lstStyle/>
          <a:p>
            <a:pPr marL="183443" marR="5644" indent="-169332">
              <a:spcBef>
                <a:spcPts val="117"/>
              </a:spcBef>
            </a:pPr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</a:t>
            </a:r>
            <a:r>
              <a:rPr sz="1222" spc="-56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GlobalBuffer  type: temporal  factors: </a:t>
            </a:r>
            <a:r>
              <a:rPr sz="1222" spc="-6" dirty="0">
                <a:latin typeface="Consolas"/>
                <a:cs typeface="Consolas"/>
              </a:rPr>
              <a:t>R=3 P=1</a:t>
            </a:r>
            <a:r>
              <a:rPr sz="1222" spc="-106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K=2  permutation:</a:t>
            </a:r>
            <a:r>
              <a:rPr sz="1222" spc="-33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4087" y="4318846"/>
            <a:ext cx="1976261" cy="766506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83443" marR="5644" indent="-169332">
              <a:spcBef>
                <a:spcPts val="111"/>
              </a:spcBef>
            </a:pPr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 GlobalBuffer  type: spatial  factors: </a:t>
            </a:r>
            <a:r>
              <a:rPr sz="1222" spc="-6" dirty="0">
                <a:latin typeface="Consolas"/>
                <a:cs typeface="Consolas"/>
              </a:rPr>
              <a:t>R=1 P=1</a:t>
            </a:r>
            <a:r>
              <a:rPr sz="1222" spc="-100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K=16  permutation:</a:t>
            </a:r>
            <a:r>
              <a:rPr sz="1222" spc="-28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4087" y="5250462"/>
            <a:ext cx="1976261" cy="766506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83443" marR="5644" indent="-169332">
              <a:spcBef>
                <a:spcPts val="111"/>
              </a:spcBef>
            </a:pPr>
            <a:r>
              <a:rPr sz="1222" dirty="0">
                <a:latin typeface="Consolas"/>
                <a:cs typeface="Consolas"/>
              </a:rPr>
              <a:t>- </a:t>
            </a:r>
            <a:r>
              <a:rPr sz="1222" spc="-11" dirty="0">
                <a:latin typeface="Consolas"/>
                <a:cs typeface="Consolas"/>
              </a:rPr>
              <a:t>target: RegisterFile  type: temporal  factors: </a:t>
            </a:r>
            <a:r>
              <a:rPr sz="1222" spc="-6" dirty="0">
                <a:latin typeface="Consolas"/>
                <a:cs typeface="Consolas"/>
              </a:rPr>
              <a:t>R=1 </a:t>
            </a:r>
            <a:r>
              <a:rPr sz="1222" spc="-11" dirty="0">
                <a:latin typeface="Consolas"/>
                <a:cs typeface="Consolas"/>
              </a:rPr>
              <a:t>P=16</a:t>
            </a:r>
            <a:r>
              <a:rPr sz="1222" spc="-83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K=1  permutation:</a:t>
            </a:r>
            <a:r>
              <a:rPr sz="1222" spc="-28" dirty="0">
                <a:latin typeface="Consolas"/>
                <a:cs typeface="Consolas"/>
              </a:rPr>
              <a:t> </a:t>
            </a:r>
            <a:r>
              <a:rPr sz="1222" spc="-11" dirty="0">
                <a:latin typeface="Consolas"/>
                <a:cs typeface="Consolas"/>
              </a:rPr>
              <a:t>PRK</a:t>
            </a:r>
            <a:endParaRPr sz="1222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862" y="2717235"/>
            <a:ext cx="1616428" cy="62961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6538" marR="5644" indent="-93132">
              <a:spcBef>
                <a:spcPts val="111"/>
              </a:spcBef>
            </a:pP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for k3 in [0:1)  for r3 in [0:1)  for </a:t>
            </a:r>
            <a:r>
              <a:rPr sz="1333" spc="6" dirty="0">
                <a:solidFill>
                  <a:srgbClr val="B3B3B3"/>
                </a:solidFill>
                <a:latin typeface="Consolas"/>
                <a:cs typeface="Consolas"/>
              </a:rPr>
              <a:t>p3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in</a:t>
            </a:r>
            <a:r>
              <a:rPr sz="1333" spc="-72" dirty="0">
                <a:solidFill>
                  <a:srgbClr val="B3B3B3"/>
                </a:solidFill>
                <a:latin typeface="Consolas"/>
                <a:cs typeface="Consolas"/>
              </a:rPr>
              <a:t>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</a:t>
            </a:r>
            <a:endParaRPr sz="1333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263" y="3530317"/>
            <a:ext cx="1524706" cy="424489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7243" marR="5644" indent="-93132">
              <a:spcBef>
                <a:spcPts val="111"/>
              </a:spcBef>
            </a:pPr>
            <a:r>
              <a:rPr sz="1333" dirty="0">
                <a:latin typeface="Consolas"/>
                <a:cs typeface="Consolas"/>
              </a:rPr>
              <a:t>for k2 in [0:2)  for r2 </a:t>
            </a:r>
            <a:r>
              <a:rPr sz="1333" spc="6" dirty="0">
                <a:latin typeface="Consolas"/>
                <a:cs typeface="Consolas"/>
              </a:rPr>
              <a:t>in</a:t>
            </a:r>
            <a:r>
              <a:rPr sz="1333" spc="-78" dirty="0">
                <a:latin typeface="Consolas"/>
                <a:cs typeface="Consolas"/>
              </a:rPr>
              <a:t> </a:t>
            </a:r>
            <a:r>
              <a:rPr sz="1333" dirty="0">
                <a:latin typeface="Consolas"/>
                <a:cs typeface="Consolas"/>
              </a:rPr>
              <a:t>[0:3)</a:t>
            </a:r>
            <a:endParaRPr sz="1333">
              <a:latin typeface="Consolas"/>
              <a:cs typeface="Consola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5867" y="3936717"/>
            <a:ext cx="1431572" cy="21937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for p2 in</a:t>
            </a:r>
            <a:r>
              <a:rPr sz="1333" spc="-67" dirty="0">
                <a:solidFill>
                  <a:srgbClr val="B3B3B3"/>
                </a:solidFill>
                <a:latin typeface="Consolas"/>
                <a:cs typeface="Consolas"/>
              </a:rPr>
              <a:t>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</a:t>
            </a:r>
            <a:endParaRPr sz="1333">
              <a:latin typeface="Consolas"/>
              <a:cs typeface="Consola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000" y="4343540"/>
            <a:ext cx="2366433" cy="62961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8654" marR="5644" indent="-95249" algn="just">
              <a:spcBef>
                <a:spcPts val="111"/>
              </a:spcBef>
            </a:pPr>
            <a:r>
              <a:rPr sz="1333" dirty="0">
                <a:latin typeface="Consolas"/>
                <a:cs typeface="Consolas"/>
              </a:rPr>
              <a:t>spatial_for k1 in [0:16) 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spatial_for r1 in [0:1)  spatial_for p1 in</a:t>
            </a:r>
            <a:r>
              <a:rPr sz="1333" spc="-39" dirty="0">
                <a:solidFill>
                  <a:srgbClr val="B3B3B3"/>
                </a:solidFill>
                <a:latin typeface="Consolas"/>
                <a:cs typeface="Consolas"/>
              </a:rPr>
              <a:t>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</a:t>
            </a:r>
            <a:endParaRPr sz="1333">
              <a:latin typeface="Consolas"/>
              <a:cs typeface="Consola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0093" y="5156342"/>
            <a:ext cx="1711678" cy="62961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06538" marR="5644" indent="-93132">
              <a:spcBef>
                <a:spcPts val="111"/>
              </a:spcBef>
            </a:pP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for k0 in [0:1)  for r0 </a:t>
            </a:r>
            <a:r>
              <a:rPr sz="1333" spc="6" dirty="0">
                <a:solidFill>
                  <a:srgbClr val="B3B3B3"/>
                </a:solidFill>
                <a:latin typeface="Consolas"/>
                <a:cs typeface="Consolas"/>
              </a:rPr>
              <a:t>in </a:t>
            </a:r>
            <a:r>
              <a:rPr sz="1333" dirty="0">
                <a:solidFill>
                  <a:srgbClr val="B3B3B3"/>
                </a:solidFill>
                <a:latin typeface="Consolas"/>
                <a:cs typeface="Consolas"/>
              </a:rPr>
              <a:t>[0:1)  </a:t>
            </a:r>
            <a:r>
              <a:rPr sz="1333" dirty="0">
                <a:latin typeface="Consolas"/>
                <a:cs typeface="Consolas"/>
              </a:rPr>
              <a:t>for p0 in</a:t>
            </a:r>
            <a:r>
              <a:rPr sz="1333" spc="-61" dirty="0">
                <a:latin typeface="Consolas"/>
                <a:cs typeface="Consolas"/>
              </a:rPr>
              <a:t> </a:t>
            </a:r>
            <a:r>
              <a:rPr sz="1333" dirty="0">
                <a:latin typeface="Consolas"/>
                <a:cs typeface="Consolas"/>
              </a:rPr>
              <a:t>[0:16)</a:t>
            </a:r>
            <a:endParaRPr sz="1333">
              <a:latin typeface="Consolas"/>
              <a:cs typeface="Consola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983" y="5050855"/>
            <a:ext cx="5007197" cy="98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22"/>
          <p:cNvSpPr/>
          <p:nvPr/>
        </p:nvSpPr>
        <p:spPr>
          <a:xfrm>
            <a:off x="397087" y="5080846"/>
            <a:ext cx="4050594" cy="0"/>
          </a:xfrm>
          <a:custGeom>
            <a:avLst/>
            <a:gdLst/>
            <a:ahLst/>
            <a:cxnLst/>
            <a:rect l="l" t="t" r="r" b="b"/>
            <a:pathLst>
              <a:path w="3645535">
                <a:moveTo>
                  <a:pt x="0" y="0"/>
                </a:moveTo>
                <a:lnTo>
                  <a:pt x="3645408" y="0"/>
                </a:lnTo>
              </a:path>
            </a:pathLst>
          </a:custGeom>
          <a:ln w="25907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4447540" y="4938606"/>
            <a:ext cx="1656644" cy="286455"/>
          </a:xfrm>
          <a:custGeom>
            <a:avLst/>
            <a:gdLst/>
            <a:ahLst/>
            <a:cxnLst/>
            <a:rect l="l" t="t" r="r" b="b"/>
            <a:pathLst>
              <a:path w="1490979" h="257810">
                <a:moveTo>
                  <a:pt x="1490472" y="0"/>
                </a:moveTo>
                <a:lnTo>
                  <a:pt x="0" y="0"/>
                </a:lnTo>
                <a:lnTo>
                  <a:pt x="0" y="257555"/>
                </a:lnTo>
                <a:lnTo>
                  <a:pt x="1490472" y="257555"/>
                </a:lnTo>
                <a:lnTo>
                  <a:pt x="1490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5" name="object 25"/>
          <p:cNvSpPr txBox="1"/>
          <p:nvPr/>
        </p:nvSpPr>
        <p:spPr>
          <a:xfrm>
            <a:off x="4447539" y="4938607"/>
            <a:ext cx="1656644" cy="272582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6106" rIns="0" bIns="0" rtlCol="0">
            <a:spAutoFit/>
          </a:bodyPr>
          <a:lstStyle/>
          <a:p>
            <a:pPr marL="381702">
              <a:spcBef>
                <a:spcPts val="206"/>
              </a:spcBef>
            </a:pPr>
            <a:r>
              <a:rPr sz="1600" spc="-11" dirty="0">
                <a:cs typeface="Trebuchet MS"/>
              </a:rPr>
              <a:t>RegisterFile</a:t>
            </a:r>
            <a:endParaRPr sz="1600" dirty="0"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8983" y="2620921"/>
            <a:ext cx="5007197" cy="98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8" name="object 28"/>
          <p:cNvSpPr/>
          <p:nvPr/>
        </p:nvSpPr>
        <p:spPr>
          <a:xfrm>
            <a:off x="397087" y="2650912"/>
            <a:ext cx="4050594" cy="0"/>
          </a:xfrm>
          <a:custGeom>
            <a:avLst/>
            <a:gdLst/>
            <a:ahLst/>
            <a:cxnLst/>
            <a:rect l="l" t="t" r="r" b="b"/>
            <a:pathLst>
              <a:path w="3645535">
                <a:moveTo>
                  <a:pt x="0" y="0"/>
                </a:moveTo>
                <a:lnTo>
                  <a:pt x="3645408" y="0"/>
                </a:lnTo>
              </a:path>
            </a:pathLst>
          </a:custGeom>
          <a:ln w="25907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29"/>
          <p:cNvSpPr/>
          <p:nvPr/>
        </p:nvSpPr>
        <p:spPr>
          <a:xfrm>
            <a:off x="4447540" y="2512059"/>
            <a:ext cx="1656644" cy="287865"/>
          </a:xfrm>
          <a:custGeom>
            <a:avLst/>
            <a:gdLst/>
            <a:ahLst/>
            <a:cxnLst/>
            <a:rect l="l" t="t" r="r" b="b"/>
            <a:pathLst>
              <a:path w="1490979" h="259080">
                <a:moveTo>
                  <a:pt x="1490472" y="0"/>
                </a:moveTo>
                <a:lnTo>
                  <a:pt x="0" y="0"/>
                </a:lnTo>
                <a:lnTo>
                  <a:pt x="0" y="259079"/>
                </a:lnTo>
                <a:lnTo>
                  <a:pt x="1490472" y="259079"/>
                </a:lnTo>
                <a:lnTo>
                  <a:pt x="1490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1" name="object 31"/>
          <p:cNvSpPr txBox="1"/>
          <p:nvPr/>
        </p:nvSpPr>
        <p:spPr>
          <a:xfrm>
            <a:off x="4447539" y="2512060"/>
            <a:ext cx="1656644" cy="273294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6811" rIns="0" bIns="0" rtlCol="0">
            <a:spAutoFit/>
          </a:bodyPr>
          <a:lstStyle/>
          <a:p>
            <a:pPr marL="354891">
              <a:spcBef>
                <a:spcPts val="211"/>
              </a:spcBef>
            </a:pPr>
            <a:r>
              <a:rPr sz="1600" spc="-6" dirty="0">
                <a:cs typeface="Trebuchet MS"/>
              </a:rPr>
              <a:t>MainMemory</a:t>
            </a:r>
            <a:endParaRPr sz="1600" dirty="0"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8983" y="3415095"/>
            <a:ext cx="5007197" cy="98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4" name="object 34"/>
          <p:cNvSpPr/>
          <p:nvPr/>
        </p:nvSpPr>
        <p:spPr>
          <a:xfrm>
            <a:off x="397087" y="3445086"/>
            <a:ext cx="4050594" cy="0"/>
          </a:xfrm>
          <a:custGeom>
            <a:avLst/>
            <a:gdLst/>
            <a:ahLst/>
            <a:cxnLst/>
            <a:rect l="l" t="t" r="r" b="b"/>
            <a:pathLst>
              <a:path w="3645535">
                <a:moveTo>
                  <a:pt x="0" y="0"/>
                </a:moveTo>
                <a:lnTo>
                  <a:pt x="3645408" y="0"/>
                </a:lnTo>
              </a:path>
            </a:pathLst>
          </a:custGeom>
          <a:ln w="25908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5" name="object 35"/>
          <p:cNvSpPr/>
          <p:nvPr/>
        </p:nvSpPr>
        <p:spPr>
          <a:xfrm>
            <a:off x="4447540" y="3307926"/>
            <a:ext cx="1656644" cy="286455"/>
          </a:xfrm>
          <a:custGeom>
            <a:avLst/>
            <a:gdLst/>
            <a:ahLst/>
            <a:cxnLst/>
            <a:rect l="l" t="t" r="r" b="b"/>
            <a:pathLst>
              <a:path w="1490979" h="257810">
                <a:moveTo>
                  <a:pt x="1490472" y="0"/>
                </a:moveTo>
                <a:lnTo>
                  <a:pt x="0" y="0"/>
                </a:lnTo>
                <a:lnTo>
                  <a:pt x="0" y="257556"/>
                </a:lnTo>
                <a:lnTo>
                  <a:pt x="1490472" y="257556"/>
                </a:lnTo>
                <a:lnTo>
                  <a:pt x="1490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7" name="object 37"/>
          <p:cNvSpPr txBox="1"/>
          <p:nvPr/>
        </p:nvSpPr>
        <p:spPr>
          <a:xfrm>
            <a:off x="4447539" y="3307926"/>
            <a:ext cx="1656644" cy="271869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46424">
              <a:spcBef>
                <a:spcPts val="200"/>
              </a:spcBef>
            </a:pPr>
            <a:r>
              <a:rPr sz="1600" spc="-6" dirty="0">
                <a:cs typeface="Trebuchet MS"/>
              </a:rPr>
              <a:t>GlobalBuffer</a:t>
            </a:r>
            <a:endParaRPr sz="1600" dirty="0"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8982" y="4243135"/>
            <a:ext cx="5007197" cy="98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0" name="object 40"/>
          <p:cNvSpPr/>
          <p:nvPr/>
        </p:nvSpPr>
        <p:spPr>
          <a:xfrm>
            <a:off x="397086" y="4273126"/>
            <a:ext cx="3422650" cy="0"/>
          </a:xfrm>
          <a:custGeom>
            <a:avLst/>
            <a:gdLst/>
            <a:ahLst/>
            <a:cxnLst/>
            <a:rect l="l" t="t" r="r" b="b"/>
            <a:pathLst>
              <a:path w="3080385">
                <a:moveTo>
                  <a:pt x="0" y="0"/>
                </a:moveTo>
                <a:lnTo>
                  <a:pt x="3080004" y="0"/>
                </a:lnTo>
              </a:path>
            </a:pathLst>
          </a:custGeom>
          <a:ln w="25908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1" name="object 41"/>
          <p:cNvSpPr/>
          <p:nvPr/>
        </p:nvSpPr>
        <p:spPr>
          <a:xfrm>
            <a:off x="3819313" y="3924299"/>
            <a:ext cx="2289528" cy="472722"/>
          </a:xfrm>
          <a:custGeom>
            <a:avLst/>
            <a:gdLst/>
            <a:ahLst/>
            <a:cxnLst/>
            <a:rect l="l" t="t" r="r" b="b"/>
            <a:pathLst>
              <a:path w="2060575" h="425450">
                <a:moveTo>
                  <a:pt x="2060448" y="0"/>
                </a:moveTo>
                <a:lnTo>
                  <a:pt x="0" y="0"/>
                </a:lnTo>
                <a:lnTo>
                  <a:pt x="0" y="425195"/>
                </a:lnTo>
                <a:lnTo>
                  <a:pt x="2060448" y="425195"/>
                </a:lnTo>
                <a:lnTo>
                  <a:pt x="2060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3" name="object 43"/>
          <p:cNvSpPr txBox="1"/>
          <p:nvPr/>
        </p:nvSpPr>
        <p:spPr>
          <a:xfrm>
            <a:off x="3819314" y="3924300"/>
            <a:ext cx="2289528" cy="419246"/>
          </a:xfrm>
          <a:prstGeom prst="rect">
            <a:avLst/>
          </a:prstGeom>
          <a:ln w="25907">
            <a:solidFill>
              <a:srgbClr val="505050"/>
            </a:solidFill>
          </a:ln>
        </p:spPr>
        <p:txBody>
          <a:bodyPr vert="horz" wrap="square" lIns="0" tIns="28222" rIns="0" bIns="0" rtlCol="0">
            <a:spAutoFit/>
          </a:bodyPr>
          <a:lstStyle/>
          <a:p>
            <a:pPr algn="ctr">
              <a:lnSpc>
                <a:spcPts val="1522"/>
              </a:lnSpc>
              <a:spcBef>
                <a:spcPts val="222"/>
              </a:spcBef>
            </a:pPr>
            <a:r>
              <a:rPr sz="1600" spc="-6" dirty="0">
                <a:cs typeface="Trebuchet MS"/>
              </a:rPr>
              <a:t>Spatial: </a:t>
            </a:r>
            <a:r>
              <a:rPr sz="1600" spc="-6" dirty="0" err="1">
                <a:cs typeface="Trebuchet MS"/>
              </a:rPr>
              <a:t>GlobalBuffer</a:t>
            </a:r>
            <a:endParaRPr sz="1600" dirty="0">
              <a:cs typeface="Wingdings"/>
            </a:endParaRPr>
          </a:p>
          <a:p>
            <a:pPr algn="ctr">
              <a:lnSpc>
                <a:spcPts val="1522"/>
              </a:lnSpc>
            </a:pPr>
            <a:r>
              <a:rPr sz="1600" spc="-11" dirty="0">
                <a:cs typeface="Trebuchet MS"/>
              </a:rPr>
              <a:t>Regis</a:t>
            </a:r>
            <a:r>
              <a:rPr lang="nl-NL" sz="1600" spc="-11" dirty="0">
                <a:cs typeface="Trebuchet MS"/>
              </a:rPr>
              <a:t>t</a:t>
            </a:r>
            <a:r>
              <a:rPr sz="1600" spc="-11" dirty="0" err="1">
                <a:cs typeface="Trebuchet MS"/>
              </a:rPr>
              <a:t>erFile</a:t>
            </a:r>
            <a:endParaRPr sz="1600" dirty="0"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7086" y="4306994"/>
            <a:ext cx="3556000" cy="742244"/>
          </a:xfrm>
          <a:custGeom>
            <a:avLst/>
            <a:gdLst/>
            <a:ahLst/>
            <a:cxnLst/>
            <a:rect l="l" t="t" r="r" b="b"/>
            <a:pathLst>
              <a:path w="3200400" h="668020">
                <a:moveTo>
                  <a:pt x="0" y="333755"/>
                </a:moveTo>
                <a:lnTo>
                  <a:pt x="15444" y="287209"/>
                </a:lnTo>
                <a:lnTo>
                  <a:pt x="42262" y="257244"/>
                </a:lnTo>
                <a:lnTo>
                  <a:pt x="81579" y="228283"/>
                </a:lnTo>
                <a:lnTo>
                  <a:pt x="132780" y="200452"/>
                </a:lnTo>
                <a:lnTo>
                  <a:pt x="195251" y="173880"/>
                </a:lnTo>
                <a:lnTo>
                  <a:pt x="268378" y="148697"/>
                </a:lnTo>
                <a:lnTo>
                  <a:pt x="308745" y="136666"/>
                </a:lnTo>
                <a:lnTo>
                  <a:pt x="351545" y="125030"/>
                </a:lnTo>
                <a:lnTo>
                  <a:pt x="396702" y="113805"/>
                </a:lnTo>
                <a:lnTo>
                  <a:pt x="444138" y="103007"/>
                </a:lnTo>
                <a:lnTo>
                  <a:pt x="493777" y="92653"/>
                </a:lnTo>
                <a:lnTo>
                  <a:pt x="545541" y="82758"/>
                </a:lnTo>
                <a:lnTo>
                  <a:pt x="599355" y="73338"/>
                </a:lnTo>
                <a:lnTo>
                  <a:pt x="655141" y="64410"/>
                </a:lnTo>
                <a:lnTo>
                  <a:pt x="712823" y="55989"/>
                </a:lnTo>
                <a:lnTo>
                  <a:pt x="772323" y="48092"/>
                </a:lnTo>
                <a:lnTo>
                  <a:pt x="833565" y="40734"/>
                </a:lnTo>
                <a:lnTo>
                  <a:pt x="896471" y="33932"/>
                </a:lnTo>
                <a:lnTo>
                  <a:pt x="960966" y="27701"/>
                </a:lnTo>
                <a:lnTo>
                  <a:pt x="1026972" y="22059"/>
                </a:lnTo>
                <a:lnTo>
                  <a:pt x="1094412" y="17020"/>
                </a:lnTo>
                <a:lnTo>
                  <a:pt x="1163210" y="12600"/>
                </a:lnTo>
                <a:lnTo>
                  <a:pt x="1233288" y="8817"/>
                </a:lnTo>
                <a:lnTo>
                  <a:pt x="1304570" y="5685"/>
                </a:lnTo>
                <a:lnTo>
                  <a:pt x="1376979" y="3222"/>
                </a:lnTo>
                <a:lnTo>
                  <a:pt x="1450438" y="1442"/>
                </a:lnTo>
                <a:lnTo>
                  <a:pt x="1524871" y="363"/>
                </a:lnTo>
                <a:lnTo>
                  <a:pt x="1600199" y="0"/>
                </a:lnTo>
                <a:lnTo>
                  <a:pt x="1675530" y="363"/>
                </a:lnTo>
                <a:lnTo>
                  <a:pt x="1749965" y="1442"/>
                </a:lnTo>
                <a:lnTo>
                  <a:pt x="1823425" y="3222"/>
                </a:lnTo>
                <a:lnTo>
                  <a:pt x="1895836" y="5685"/>
                </a:lnTo>
                <a:lnTo>
                  <a:pt x="1967119" y="8817"/>
                </a:lnTo>
                <a:lnTo>
                  <a:pt x="2037198" y="12600"/>
                </a:lnTo>
                <a:lnTo>
                  <a:pt x="2105997" y="17020"/>
                </a:lnTo>
                <a:lnTo>
                  <a:pt x="2173438" y="22059"/>
                </a:lnTo>
                <a:lnTo>
                  <a:pt x="2239444" y="27701"/>
                </a:lnTo>
                <a:lnTo>
                  <a:pt x="2303939" y="33932"/>
                </a:lnTo>
                <a:lnTo>
                  <a:pt x="2366845" y="40734"/>
                </a:lnTo>
                <a:lnTo>
                  <a:pt x="2428087" y="48092"/>
                </a:lnTo>
                <a:lnTo>
                  <a:pt x="2487587" y="55989"/>
                </a:lnTo>
                <a:lnTo>
                  <a:pt x="2545268" y="64410"/>
                </a:lnTo>
                <a:lnTo>
                  <a:pt x="2601054" y="73338"/>
                </a:lnTo>
                <a:lnTo>
                  <a:pt x="2654868" y="82758"/>
                </a:lnTo>
                <a:lnTo>
                  <a:pt x="2706632" y="92653"/>
                </a:lnTo>
                <a:lnTo>
                  <a:pt x="2756271" y="103007"/>
                </a:lnTo>
                <a:lnTo>
                  <a:pt x="2803706" y="113805"/>
                </a:lnTo>
                <a:lnTo>
                  <a:pt x="2848862" y="125030"/>
                </a:lnTo>
                <a:lnTo>
                  <a:pt x="2891661" y="136666"/>
                </a:lnTo>
                <a:lnTo>
                  <a:pt x="2932028" y="148697"/>
                </a:lnTo>
                <a:lnTo>
                  <a:pt x="2969884" y="161107"/>
                </a:lnTo>
                <a:lnTo>
                  <a:pt x="3037758" y="187001"/>
                </a:lnTo>
                <a:lnTo>
                  <a:pt x="3094670" y="214218"/>
                </a:lnTo>
                <a:lnTo>
                  <a:pt x="3140005" y="242630"/>
                </a:lnTo>
                <a:lnTo>
                  <a:pt x="3173148" y="272110"/>
                </a:lnTo>
                <a:lnTo>
                  <a:pt x="3198658" y="318048"/>
                </a:lnTo>
                <a:lnTo>
                  <a:pt x="3200400" y="333755"/>
                </a:lnTo>
                <a:lnTo>
                  <a:pt x="3198658" y="349463"/>
                </a:lnTo>
                <a:lnTo>
                  <a:pt x="3173148" y="395401"/>
                </a:lnTo>
                <a:lnTo>
                  <a:pt x="3140005" y="424881"/>
                </a:lnTo>
                <a:lnTo>
                  <a:pt x="3094670" y="453293"/>
                </a:lnTo>
                <a:lnTo>
                  <a:pt x="3037758" y="480510"/>
                </a:lnTo>
                <a:lnTo>
                  <a:pt x="2969884" y="506404"/>
                </a:lnTo>
                <a:lnTo>
                  <a:pt x="2932028" y="518814"/>
                </a:lnTo>
                <a:lnTo>
                  <a:pt x="2891661" y="530845"/>
                </a:lnTo>
                <a:lnTo>
                  <a:pt x="2848862" y="542481"/>
                </a:lnTo>
                <a:lnTo>
                  <a:pt x="2803706" y="553706"/>
                </a:lnTo>
                <a:lnTo>
                  <a:pt x="2756271" y="564504"/>
                </a:lnTo>
                <a:lnTo>
                  <a:pt x="2706632" y="574858"/>
                </a:lnTo>
                <a:lnTo>
                  <a:pt x="2654868" y="584753"/>
                </a:lnTo>
                <a:lnTo>
                  <a:pt x="2601054" y="594173"/>
                </a:lnTo>
                <a:lnTo>
                  <a:pt x="2545268" y="603101"/>
                </a:lnTo>
                <a:lnTo>
                  <a:pt x="2487587" y="611522"/>
                </a:lnTo>
                <a:lnTo>
                  <a:pt x="2428087" y="619419"/>
                </a:lnTo>
                <a:lnTo>
                  <a:pt x="2366845" y="626777"/>
                </a:lnTo>
                <a:lnTo>
                  <a:pt x="2303939" y="633579"/>
                </a:lnTo>
                <a:lnTo>
                  <a:pt x="2239444" y="639810"/>
                </a:lnTo>
                <a:lnTo>
                  <a:pt x="2173438" y="645452"/>
                </a:lnTo>
                <a:lnTo>
                  <a:pt x="2105997" y="650491"/>
                </a:lnTo>
                <a:lnTo>
                  <a:pt x="2037198" y="654911"/>
                </a:lnTo>
                <a:lnTo>
                  <a:pt x="1967119" y="658694"/>
                </a:lnTo>
                <a:lnTo>
                  <a:pt x="1895836" y="661826"/>
                </a:lnTo>
                <a:lnTo>
                  <a:pt x="1823425" y="664289"/>
                </a:lnTo>
                <a:lnTo>
                  <a:pt x="1749965" y="666069"/>
                </a:lnTo>
                <a:lnTo>
                  <a:pt x="1675530" y="667148"/>
                </a:lnTo>
                <a:lnTo>
                  <a:pt x="1600199" y="667511"/>
                </a:lnTo>
                <a:lnTo>
                  <a:pt x="1524871" y="667148"/>
                </a:lnTo>
                <a:lnTo>
                  <a:pt x="1450438" y="666069"/>
                </a:lnTo>
                <a:lnTo>
                  <a:pt x="1376979" y="664289"/>
                </a:lnTo>
                <a:lnTo>
                  <a:pt x="1304570" y="661826"/>
                </a:lnTo>
                <a:lnTo>
                  <a:pt x="1233288" y="658694"/>
                </a:lnTo>
                <a:lnTo>
                  <a:pt x="1163210" y="654911"/>
                </a:lnTo>
                <a:lnTo>
                  <a:pt x="1094412" y="650491"/>
                </a:lnTo>
                <a:lnTo>
                  <a:pt x="1026972" y="645452"/>
                </a:lnTo>
                <a:lnTo>
                  <a:pt x="960966" y="639810"/>
                </a:lnTo>
                <a:lnTo>
                  <a:pt x="896471" y="633579"/>
                </a:lnTo>
                <a:lnTo>
                  <a:pt x="833565" y="626777"/>
                </a:lnTo>
                <a:lnTo>
                  <a:pt x="772323" y="619419"/>
                </a:lnTo>
                <a:lnTo>
                  <a:pt x="712823" y="611522"/>
                </a:lnTo>
                <a:lnTo>
                  <a:pt x="655141" y="603101"/>
                </a:lnTo>
                <a:lnTo>
                  <a:pt x="599355" y="594173"/>
                </a:lnTo>
                <a:lnTo>
                  <a:pt x="545541" y="584753"/>
                </a:lnTo>
                <a:lnTo>
                  <a:pt x="493777" y="574858"/>
                </a:lnTo>
                <a:lnTo>
                  <a:pt x="444138" y="564504"/>
                </a:lnTo>
                <a:lnTo>
                  <a:pt x="396702" y="553706"/>
                </a:lnTo>
                <a:lnTo>
                  <a:pt x="351545" y="542481"/>
                </a:lnTo>
                <a:lnTo>
                  <a:pt x="308745" y="530845"/>
                </a:lnTo>
                <a:lnTo>
                  <a:pt x="268378" y="518814"/>
                </a:lnTo>
                <a:lnTo>
                  <a:pt x="230521" y="506404"/>
                </a:lnTo>
                <a:lnTo>
                  <a:pt x="162645" y="480510"/>
                </a:lnTo>
                <a:lnTo>
                  <a:pt x="105732" y="453293"/>
                </a:lnTo>
                <a:lnTo>
                  <a:pt x="60396" y="424881"/>
                </a:lnTo>
                <a:lnTo>
                  <a:pt x="27252" y="395401"/>
                </a:lnTo>
                <a:lnTo>
                  <a:pt x="1741" y="349463"/>
                </a:lnTo>
                <a:lnTo>
                  <a:pt x="0" y="33375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5" name="object 45"/>
          <p:cNvSpPr/>
          <p:nvPr/>
        </p:nvSpPr>
        <p:spPr>
          <a:xfrm>
            <a:off x="7302500" y="4273127"/>
            <a:ext cx="3558117" cy="897467"/>
          </a:xfrm>
          <a:custGeom>
            <a:avLst/>
            <a:gdLst/>
            <a:ahLst/>
            <a:cxnLst/>
            <a:rect l="l" t="t" r="r" b="b"/>
            <a:pathLst>
              <a:path w="3202304" h="807720">
                <a:moveTo>
                  <a:pt x="0" y="403860"/>
                </a:moveTo>
                <a:lnTo>
                  <a:pt x="14615" y="349065"/>
                </a:lnTo>
                <a:lnTo>
                  <a:pt x="40008" y="313749"/>
                </a:lnTo>
                <a:lnTo>
                  <a:pt x="77263" y="279571"/>
                </a:lnTo>
                <a:lnTo>
                  <a:pt x="125813" y="246673"/>
                </a:lnTo>
                <a:lnTo>
                  <a:pt x="185093" y="215198"/>
                </a:lnTo>
                <a:lnTo>
                  <a:pt x="254539" y="185288"/>
                </a:lnTo>
                <a:lnTo>
                  <a:pt x="292897" y="170965"/>
                </a:lnTo>
                <a:lnTo>
                  <a:pt x="333584" y="157087"/>
                </a:lnTo>
                <a:lnTo>
                  <a:pt x="376530" y="143672"/>
                </a:lnTo>
                <a:lnTo>
                  <a:pt x="421664" y="130737"/>
                </a:lnTo>
                <a:lnTo>
                  <a:pt x="468915" y="118300"/>
                </a:lnTo>
                <a:lnTo>
                  <a:pt x="518213" y="106380"/>
                </a:lnTo>
                <a:lnTo>
                  <a:pt x="569487" y="94993"/>
                </a:lnTo>
                <a:lnTo>
                  <a:pt x="622667" y="84159"/>
                </a:lnTo>
                <a:lnTo>
                  <a:pt x="677681" y="73894"/>
                </a:lnTo>
                <a:lnTo>
                  <a:pt x="734459" y="64217"/>
                </a:lnTo>
                <a:lnTo>
                  <a:pt x="792931" y="55146"/>
                </a:lnTo>
                <a:lnTo>
                  <a:pt x="853026" y="46697"/>
                </a:lnTo>
                <a:lnTo>
                  <a:pt x="914672" y="38890"/>
                </a:lnTo>
                <a:lnTo>
                  <a:pt x="977800" y="31742"/>
                </a:lnTo>
                <a:lnTo>
                  <a:pt x="1042339" y="25270"/>
                </a:lnTo>
                <a:lnTo>
                  <a:pt x="1108218" y="19493"/>
                </a:lnTo>
                <a:lnTo>
                  <a:pt x="1175367" y="14428"/>
                </a:lnTo>
                <a:lnTo>
                  <a:pt x="1243714" y="10094"/>
                </a:lnTo>
                <a:lnTo>
                  <a:pt x="1313190" y="6507"/>
                </a:lnTo>
                <a:lnTo>
                  <a:pt x="1383723" y="3687"/>
                </a:lnTo>
                <a:lnTo>
                  <a:pt x="1455243" y="1650"/>
                </a:lnTo>
                <a:lnTo>
                  <a:pt x="1527680" y="415"/>
                </a:lnTo>
                <a:lnTo>
                  <a:pt x="1600961" y="0"/>
                </a:lnTo>
                <a:lnTo>
                  <a:pt x="1674243" y="415"/>
                </a:lnTo>
                <a:lnTo>
                  <a:pt x="1746680" y="1650"/>
                </a:lnTo>
                <a:lnTo>
                  <a:pt x="1818200" y="3687"/>
                </a:lnTo>
                <a:lnTo>
                  <a:pt x="1888733" y="6507"/>
                </a:lnTo>
                <a:lnTo>
                  <a:pt x="1958209" y="10094"/>
                </a:lnTo>
                <a:lnTo>
                  <a:pt x="2026556" y="14428"/>
                </a:lnTo>
                <a:lnTo>
                  <a:pt x="2093705" y="19493"/>
                </a:lnTo>
                <a:lnTo>
                  <a:pt x="2159584" y="25270"/>
                </a:lnTo>
                <a:lnTo>
                  <a:pt x="2224123" y="31742"/>
                </a:lnTo>
                <a:lnTo>
                  <a:pt x="2287251" y="38890"/>
                </a:lnTo>
                <a:lnTo>
                  <a:pt x="2348897" y="46697"/>
                </a:lnTo>
                <a:lnTo>
                  <a:pt x="2408992" y="55146"/>
                </a:lnTo>
                <a:lnTo>
                  <a:pt x="2467464" y="64217"/>
                </a:lnTo>
                <a:lnTo>
                  <a:pt x="2524242" y="73894"/>
                </a:lnTo>
                <a:lnTo>
                  <a:pt x="2579256" y="84159"/>
                </a:lnTo>
                <a:lnTo>
                  <a:pt x="2632436" y="94993"/>
                </a:lnTo>
                <a:lnTo>
                  <a:pt x="2683710" y="106380"/>
                </a:lnTo>
                <a:lnTo>
                  <a:pt x="2733008" y="118300"/>
                </a:lnTo>
                <a:lnTo>
                  <a:pt x="2780259" y="130737"/>
                </a:lnTo>
                <a:lnTo>
                  <a:pt x="2825393" y="143672"/>
                </a:lnTo>
                <a:lnTo>
                  <a:pt x="2868339" y="157087"/>
                </a:lnTo>
                <a:lnTo>
                  <a:pt x="2909026" y="170965"/>
                </a:lnTo>
                <a:lnTo>
                  <a:pt x="2947384" y="185288"/>
                </a:lnTo>
                <a:lnTo>
                  <a:pt x="2983342" y="200039"/>
                </a:lnTo>
                <a:lnTo>
                  <a:pt x="3047776" y="230749"/>
                </a:lnTo>
                <a:lnTo>
                  <a:pt x="3101762" y="262953"/>
                </a:lnTo>
                <a:lnTo>
                  <a:pt x="3144735" y="296509"/>
                </a:lnTo>
                <a:lnTo>
                  <a:pt x="3176129" y="331274"/>
                </a:lnTo>
                <a:lnTo>
                  <a:pt x="3195381" y="367105"/>
                </a:lnTo>
                <a:lnTo>
                  <a:pt x="3201924" y="403860"/>
                </a:lnTo>
                <a:lnTo>
                  <a:pt x="3200276" y="422343"/>
                </a:lnTo>
                <a:lnTo>
                  <a:pt x="3187308" y="458654"/>
                </a:lnTo>
                <a:lnTo>
                  <a:pt x="3161915" y="493970"/>
                </a:lnTo>
                <a:lnTo>
                  <a:pt x="3124660" y="528148"/>
                </a:lnTo>
                <a:lnTo>
                  <a:pt x="3076110" y="561046"/>
                </a:lnTo>
                <a:lnTo>
                  <a:pt x="3016830" y="592521"/>
                </a:lnTo>
                <a:lnTo>
                  <a:pt x="2947384" y="622431"/>
                </a:lnTo>
                <a:lnTo>
                  <a:pt x="2909026" y="636754"/>
                </a:lnTo>
                <a:lnTo>
                  <a:pt x="2868339" y="650632"/>
                </a:lnTo>
                <a:lnTo>
                  <a:pt x="2825393" y="664047"/>
                </a:lnTo>
                <a:lnTo>
                  <a:pt x="2780259" y="676982"/>
                </a:lnTo>
                <a:lnTo>
                  <a:pt x="2733008" y="689419"/>
                </a:lnTo>
                <a:lnTo>
                  <a:pt x="2683710" y="701339"/>
                </a:lnTo>
                <a:lnTo>
                  <a:pt x="2632436" y="712726"/>
                </a:lnTo>
                <a:lnTo>
                  <a:pt x="2579256" y="723560"/>
                </a:lnTo>
                <a:lnTo>
                  <a:pt x="2524242" y="733825"/>
                </a:lnTo>
                <a:lnTo>
                  <a:pt x="2467464" y="743502"/>
                </a:lnTo>
                <a:lnTo>
                  <a:pt x="2408992" y="752573"/>
                </a:lnTo>
                <a:lnTo>
                  <a:pt x="2348897" y="761022"/>
                </a:lnTo>
                <a:lnTo>
                  <a:pt x="2287251" y="768829"/>
                </a:lnTo>
                <a:lnTo>
                  <a:pt x="2224123" y="775977"/>
                </a:lnTo>
                <a:lnTo>
                  <a:pt x="2159584" y="782449"/>
                </a:lnTo>
                <a:lnTo>
                  <a:pt x="2093705" y="788226"/>
                </a:lnTo>
                <a:lnTo>
                  <a:pt x="2026556" y="793291"/>
                </a:lnTo>
                <a:lnTo>
                  <a:pt x="1958209" y="797625"/>
                </a:lnTo>
                <a:lnTo>
                  <a:pt x="1888733" y="801212"/>
                </a:lnTo>
                <a:lnTo>
                  <a:pt x="1818200" y="804032"/>
                </a:lnTo>
                <a:lnTo>
                  <a:pt x="1746680" y="806069"/>
                </a:lnTo>
                <a:lnTo>
                  <a:pt x="1674243" y="807304"/>
                </a:lnTo>
                <a:lnTo>
                  <a:pt x="1600961" y="807720"/>
                </a:lnTo>
                <a:lnTo>
                  <a:pt x="1527680" y="807304"/>
                </a:lnTo>
                <a:lnTo>
                  <a:pt x="1455243" y="806069"/>
                </a:lnTo>
                <a:lnTo>
                  <a:pt x="1383723" y="804032"/>
                </a:lnTo>
                <a:lnTo>
                  <a:pt x="1313190" y="801212"/>
                </a:lnTo>
                <a:lnTo>
                  <a:pt x="1243714" y="797625"/>
                </a:lnTo>
                <a:lnTo>
                  <a:pt x="1175367" y="793291"/>
                </a:lnTo>
                <a:lnTo>
                  <a:pt x="1108218" y="788226"/>
                </a:lnTo>
                <a:lnTo>
                  <a:pt x="1042339" y="782449"/>
                </a:lnTo>
                <a:lnTo>
                  <a:pt x="977800" y="775977"/>
                </a:lnTo>
                <a:lnTo>
                  <a:pt x="914672" y="768829"/>
                </a:lnTo>
                <a:lnTo>
                  <a:pt x="853026" y="761022"/>
                </a:lnTo>
                <a:lnTo>
                  <a:pt x="792931" y="752573"/>
                </a:lnTo>
                <a:lnTo>
                  <a:pt x="734459" y="743502"/>
                </a:lnTo>
                <a:lnTo>
                  <a:pt x="677681" y="733825"/>
                </a:lnTo>
                <a:lnTo>
                  <a:pt x="622667" y="723560"/>
                </a:lnTo>
                <a:lnTo>
                  <a:pt x="569487" y="712726"/>
                </a:lnTo>
                <a:lnTo>
                  <a:pt x="518213" y="701339"/>
                </a:lnTo>
                <a:lnTo>
                  <a:pt x="468915" y="689419"/>
                </a:lnTo>
                <a:lnTo>
                  <a:pt x="421664" y="676982"/>
                </a:lnTo>
                <a:lnTo>
                  <a:pt x="376530" y="664047"/>
                </a:lnTo>
                <a:lnTo>
                  <a:pt x="333584" y="650632"/>
                </a:lnTo>
                <a:lnTo>
                  <a:pt x="292897" y="636754"/>
                </a:lnTo>
                <a:lnTo>
                  <a:pt x="254539" y="622431"/>
                </a:lnTo>
                <a:lnTo>
                  <a:pt x="218581" y="607680"/>
                </a:lnTo>
                <a:lnTo>
                  <a:pt x="154147" y="576970"/>
                </a:lnTo>
                <a:lnTo>
                  <a:pt x="100161" y="544766"/>
                </a:lnTo>
                <a:lnTo>
                  <a:pt x="57188" y="511210"/>
                </a:lnTo>
                <a:lnTo>
                  <a:pt x="25794" y="476445"/>
                </a:lnTo>
                <a:lnTo>
                  <a:pt x="6542" y="440614"/>
                </a:lnTo>
                <a:lnTo>
                  <a:pt x="0" y="40386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9" name="object 33">
            <a:extLst>
              <a:ext uri="{FF2B5EF4-FFF2-40B4-BE49-F238E27FC236}">
                <a16:creationId xmlns:a16="http://schemas.microsoft.com/office/drawing/2014/main" id="{B4080A82-E3F3-4982-B50B-B632F9765914}"/>
              </a:ext>
            </a:extLst>
          </p:cNvPr>
          <p:cNvSpPr txBox="1"/>
          <p:nvPr/>
        </p:nvSpPr>
        <p:spPr>
          <a:xfrm>
            <a:off x="1361807" y="1577622"/>
            <a:ext cx="259170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2400" u="sng" dirty="0"/>
              <a:t>To represent this…</a:t>
            </a:r>
          </a:p>
        </p:txBody>
      </p:sp>
      <p:sp>
        <p:nvSpPr>
          <p:cNvPr id="50" name="object 40">
            <a:extLst>
              <a:ext uri="{FF2B5EF4-FFF2-40B4-BE49-F238E27FC236}">
                <a16:creationId xmlns:a16="http://schemas.microsoft.com/office/drawing/2014/main" id="{C69CE37D-6743-47B6-8E3B-58D78968F08A}"/>
              </a:ext>
            </a:extLst>
          </p:cNvPr>
          <p:cNvSpPr txBox="1"/>
          <p:nvPr/>
        </p:nvSpPr>
        <p:spPr>
          <a:xfrm>
            <a:off x="8267134" y="1610500"/>
            <a:ext cx="150198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lang="nl-NL" sz="2400" u="sng" dirty="0"/>
              <a:t>We</a:t>
            </a:r>
            <a:r>
              <a:rPr sz="2400" u="sng" dirty="0"/>
              <a:t> write:</a:t>
            </a:r>
          </a:p>
        </p:txBody>
      </p:sp>
      <p:sp>
        <p:nvSpPr>
          <p:cNvPr id="42" name="Tijdelijke aanduiding voor dianummer 3">
            <a:extLst>
              <a:ext uri="{FF2B5EF4-FFF2-40B4-BE49-F238E27FC236}">
                <a16:creationId xmlns:a16="http://schemas.microsoft.com/office/drawing/2014/main" id="{C7F1221D-344E-4187-B792-0DB2EFC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5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2441065" y="1748297"/>
            <a:ext cx="1939667" cy="3562114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07288" y="2971114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3560825" y="5242588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63947" y="1798306"/>
            <a:ext cx="2381250" cy="3402189"/>
            <a:chOff x="8607552" y="1618475"/>
            <a:chExt cx="2143125" cy="3061970"/>
          </a:xfrm>
        </p:grpSpPr>
        <p:sp>
          <p:nvSpPr>
            <p:cNvPr id="3" name="object 3"/>
            <p:cNvSpPr/>
            <p:nvPr/>
          </p:nvSpPr>
          <p:spPr>
            <a:xfrm>
              <a:off x="8737060" y="1982710"/>
              <a:ext cx="865682" cy="19812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" name="object 4"/>
            <p:cNvSpPr/>
            <p:nvPr/>
          </p:nvSpPr>
          <p:spPr>
            <a:xfrm>
              <a:off x="8775192" y="2001012"/>
              <a:ext cx="794003" cy="19095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" name="object 5"/>
            <p:cNvSpPr/>
            <p:nvPr/>
          </p:nvSpPr>
          <p:spPr>
            <a:xfrm>
              <a:off x="8775192" y="2001012"/>
              <a:ext cx="794385" cy="1910080"/>
            </a:xfrm>
            <a:custGeom>
              <a:avLst/>
              <a:gdLst/>
              <a:ahLst/>
              <a:cxnLst/>
              <a:rect l="l" t="t" r="r" b="b"/>
              <a:pathLst>
                <a:path w="794384" h="1910079">
                  <a:moveTo>
                    <a:pt x="0" y="611759"/>
                  </a:moveTo>
                  <a:lnTo>
                    <a:pt x="611758" y="0"/>
                  </a:lnTo>
                  <a:lnTo>
                    <a:pt x="794003" y="0"/>
                  </a:lnTo>
                  <a:lnTo>
                    <a:pt x="794003" y="1297813"/>
                  </a:lnTo>
                  <a:lnTo>
                    <a:pt x="182244" y="1909571"/>
                  </a:lnTo>
                  <a:lnTo>
                    <a:pt x="0" y="1909571"/>
                  </a:lnTo>
                  <a:lnTo>
                    <a:pt x="0" y="611759"/>
                  </a:lnTo>
                  <a:close/>
                </a:path>
                <a:path w="794384" h="1910079">
                  <a:moveTo>
                    <a:pt x="0" y="611759"/>
                  </a:moveTo>
                  <a:lnTo>
                    <a:pt x="182244" y="611759"/>
                  </a:lnTo>
                  <a:lnTo>
                    <a:pt x="794003" y="0"/>
                  </a:lnTo>
                </a:path>
                <a:path w="794384" h="1910079">
                  <a:moveTo>
                    <a:pt x="182244" y="611759"/>
                  </a:moveTo>
                  <a:lnTo>
                    <a:pt x="182244" y="1909571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8709660" y="1618475"/>
              <a:ext cx="1079004" cy="1079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/>
            <p:nvPr/>
          </p:nvSpPr>
          <p:spPr>
            <a:xfrm>
              <a:off x="8751824" y="1753362"/>
              <a:ext cx="883919" cy="883919"/>
            </a:xfrm>
            <a:custGeom>
              <a:avLst/>
              <a:gdLst/>
              <a:ahLst/>
              <a:cxnLst/>
              <a:rect l="l" t="t" r="r" b="b"/>
              <a:pathLst>
                <a:path w="883920" h="883919">
                  <a:moveTo>
                    <a:pt x="789114" y="67373"/>
                  </a:moveTo>
                  <a:lnTo>
                    <a:pt x="0" y="856488"/>
                  </a:lnTo>
                  <a:lnTo>
                    <a:pt x="26924" y="883412"/>
                  </a:lnTo>
                  <a:lnTo>
                    <a:pt x="816038" y="94297"/>
                  </a:lnTo>
                  <a:lnTo>
                    <a:pt x="789114" y="67373"/>
                  </a:lnTo>
                  <a:close/>
                </a:path>
                <a:path w="883920" h="883919">
                  <a:moveTo>
                    <a:pt x="865481" y="53848"/>
                  </a:moveTo>
                  <a:lnTo>
                    <a:pt x="802640" y="53848"/>
                  </a:lnTo>
                  <a:lnTo>
                    <a:pt x="829564" y="80772"/>
                  </a:lnTo>
                  <a:lnTo>
                    <a:pt x="816038" y="94297"/>
                  </a:lnTo>
                  <a:lnTo>
                    <a:pt x="843026" y="121285"/>
                  </a:lnTo>
                  <a:lnTo>
                    <a:pt x="865481" y="53848"/>
                  </a:lnTo>
                  <a:close/>
                </a:path>
                <a:path w="883920" h="883919">
                  <a:moveTo>
                    <a:pt x="802640" y="53848"/>
                  </a:moveTo>
                  <a:lnTo>
                    <a:pt x="789114" y="67373"/>
                  </a:lnTo>
                  <a:lnTo>
                    <a:pt x="816038" y="94297"/>
                  </a:lnTo>
                  <a:lnTo>
                    <a:pt x="829564" y="80772"/>
                  </a:lnTo>
                  <a:lnTo>
                    <a:pt x="802640" y="53848"/>
                  </a:lnTo>
                  <a:close/>
                </a:path>
                <a:path w="883920" h="883919">
                  <a:moveTo>
                    <a:pt x="883411" y="0"/>
                  </a:moveTo>
                  <a:lnTo>
                    <a:pt x="762126" y="40386"/>
                  </a:lnTo>
                  <a:lnTo>
                    <a:pt x="789114" y="67373"/>
                  </a:lnTo>
                  <a:lnTo>
                    <a:pt x="802640" y="53848"/>
                  </a:lnTo>
                  <a:lnTo>
                    <a:pt x="865481" y="53848"/>
                  </a:lnTo>
                  <a:lnTo>
                    <a:pt x="883411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8"/>
            <p:cNvSpPr/>
            <p:nvPr/>
          </p:nvSpPr>
          <p:spPr>
            <a:xfrm>
              <a:off x="8919972" y="1973580"/>
              <a:ext cx="885431" cy="17815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" name="object 9"/>
            <p:cNvSpPr/>
            <p:nvPr/>
          </p:nvSpPr>
          <p:spPr>
            <a:xfrm>
              <a:off x="8967216" y="2001012"/>
              <a:ext cx="795527" cy="16916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7216" y="2001012"/>
              <a:ext cx="795655" cy="1691639"/>
            </a:xfrm>
            <a:custGeom>
              <a:avLst/>
              <a:gdLst/>
              <a:ahLst/>
              <a:cxnLst/>
              <a:rect l="l" t="t" r="r" b="b"/>
              <a:pathLst>
                <a:path w="795654" h="1691639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078738"/>
                  </a:lnTo>
                  <a:lnTo>
                    <a:pt x="182625" y="1691639"/>
                  </a:lnTo>
                  <a:lnTo>
                    <a:pt x="0" y="1691639"/>
                  </a:lnTo>
                  <a:lnTo>
                    <a:pt x="0" y="612901"/>
                  </a:lnTo>
                  <a:close/>
                </a:path>
                <a:path w="795654" h="1691639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691639">
                  <a:moveTo>
                    <a:pt x="182625" y="612901"/>
                  </a:moveTo>
                  <a:lnTo>
                    <a:pt x="182625" y="1691639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07424" y="1973580"/>
              <a:ext cx="885431" cy="15864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154668" y="2001012"/>
              <a:ext cx="795527" cy="1496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4668" y="2001012"/>
              <a:ext cx="795655" cy="1496695"/>
            </a:xfrm>
            <a:custGeom>
              <a:avLst/>
              <a:gdLst/>
              <a:ahLst/>
              <a:cxnLst/>
              <a:rect l="l" t="t" r="r" b="b"/>
              <a:pathLst>
                <a:path w="795654" h="1496695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883665"/>
                  </a:lnTo>
                  <a:lnTo>
                    <a:pt x="182625" y="1496568"/>
                  </a:lnTo>
                  <a:lnTo>
                    <a:pt x="0" y="1496568"/>
                  </a:lnTo>
                  <a:lnTo>
                    <a:pt x="0" y="612901"/>
                  </a:lnTo>
                  <a:close/>
                </a:path>
                <a:path w="795654" h="1496695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496695">
                  <a:moveTo>
                    <a:pt x="182625" y="612901"/>
                  </a:moveTo>
                  <a:lnTo>
                    <a:pt x="182625" y="1496568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6400" y="1973580"/>
              <a:ext cx="883907" cy="21381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343644" y="2001012"/>
              <a:ext cx="794003" cy="20482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3644" y="2001012"/>
              <a:ext cx="794385" cy="2048510"/>
            </a:xfrm>
            <a:custGeom>
              <a:avLst/>
              <a:gdLst/>
              <a:ahLst/>
              <a:cxnLst/>
              <a:rect l="l" t="t" r="r" b="b"/>
              <a:pathLst>
                <a:path w="794384" h="2048510">
                  <a:moveTo>
                    <a:pt x="0" y="611759"/>
                  </a:moveTo>
                  <a:lnTo>
                    <a:pt x="611758" y="0"/>
                  </a:lnTo>
                  <a:lnTo>
                    <a:pt x="794003" y="0"/>
                  </a:lnTo>
                  <a:lnTo>
                    <a:pt x="794003" y="1436496"/>
                  </a:lnTo>
                  <a:lnTo>
                    <a:pt x="182245" y="2048256"/>
                  </a:lnTo>
                  <a:lnTo>
                    <a:pt x="0" y="2048256"/>
                  </a:lnTo>
                  <a:lnTo>
                    <a:pt x="0" y="611759"/>
                  </a:lnTo>
                  <a:close/>
                </a:path>
                <a:path w="794384" h="2048510">
                  <a:moveTo>
                    <a:pt x="0" y="611759"/>
                  </a:moveTo>
                  <a:lnTo>
                    <a:pt x="182245" y="611759"/>
                  </a:lnTo>
                  <a:lnTo>
                    <a:pt x="794003" y="0"/>
                  </a:lnTo>
                </a:path>
                <a:path w="794384" h="2048510">
                  <a:moveTo>
                    <a:pt x="182245" y="611759"/>
                  </a:moveTo>
                  <a:lnTo>
                    <a:pt x="182245" y="2048256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483852" y="1973580"/>
              <a:ext cx="885431" cy="17129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1096" y="2001012"/>
              <a:ext cx="795527" cy="16230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531096" y="2001012"/>
              <a:ext cx="795655" cy="1623060"/>
            </a:xfrm>
            <a:custGeom>
              <a:avLst/>
              <a:gdLst/>
              <a:ahLst/>
              <a:cxnLst/>
              <a:rect l="l" t="t" r="r" b="b"/>
              <a:pathLst>
                <a:path w="795654" h="1623060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010157"/>
                  </a:lnTo>
                  <a:lnTo>
                    <a:pt x="182625" y="1623060"/>
                  </a:lnTo>
                  <a:lnTo>
                    <a:pt x="0" y="1623060"/>
                  </a:lnTo>
                  <a:lnTo>
                    <a:pt x="0" y="612901"/>
                  </a:lnTo>
                  <a:close/>
                </a:path>
                <a:path w="795654" h="1623060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623060">
                  <a:moveTo>
                    <a:pt x="182625" y="612901"/>
                  </a:moveTo>
                  <a:lnTo>
                    <a:pt x="182625" y="1623060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674352" y="1973580"/>
              <a:ext cx="885431" cy="19994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721596" y="2001012"/>
              <a:ext cx="795527" cy="19095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721596" y="2001012"/>
              <a:ext cx="795655" cy="1910080"/>
            </a:xfrm>
            <a:custGeom>
              <a:avLst/>
              <a:gdLst/>
              <a:ahLst/>
              <a:cxnLst/>
              <a:rect l="l" t="t" r="r" b="b"/>
              <a:pathLst>
                <a:path w="795654" h="1910079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296670"/>
                  </a:lnTo>
                  <a:lnTo>
                    <a:pt x="182625" y="1909571"/>
                  </a:lnTo>
                  <a:lnTo>
                    <a:pt x="0" y="1909571"/>
                  </a:lnTo>
                  <a:lnTo>
                    <a:pt x="0" y="612901"/>
                  </a:lnTo>
                  <a:close/>
                </a:path>
                <a:path w="795654" h="1910079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1910079">
                  <a:moveTo>
                    <a:pt x="182625" y="612901"/>
                  </a:moveTo>
                  <a:lnTo>
                    <a:pt x="182625" y="1909571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864852" y="1973580"/>
              <a:ext cx="885431" cy="18989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912096" y="2001012"/>
              <a:ext cx="795527" cy="18089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912096" y="2001012"/>
              <a:ext cx="795655" cy="1809114"/>
            </a:xfrm>
            <a:custGeom>
              <a:avLst/>
              <a:gdLst/>
              <a:ahLst/>
              <a:cxnLst/>
              <a:rect l="l" t="t" r="r" b="b"/>
              <a:pathLst>
                <a:path w="795654" h="1809114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196086"/>
                  </a:lnTo>
                  <a:lnTo>
                    <a:pt x="182625" y="1808988"/>
                  </a:lnTo>
                  <a:lnTo>
                    <a:pt x="0" y="1808988"/>
                  </a:lnTo>
                  <a:lnTo>
                    <a:pt x="0" y="612901"/>
                  </a:lnTo>
                  <a:close/>
                </a:path>
                <a:path w="795654" h="1809114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94087" y="2613913"/>
              <a:ext cx="0" cy="1196340"/>
            </a:xfrm>
            <a:custGeom>
              <a:avLst/>
              <a:gdLst/>
              <a:ahLst/>
              <a:cxnLst/>
              <a:rect l="l" t="t" r="r" b="b"/>
              <a:pathLst>
                <a:path h="1196339">
                  <a:moveTo>
                    <a:pt x="0" y="0"/>
                  </a:moveTo>
                  <a:lnTo>
                    <a:pt x="0" y="1196086"/>
                  </a:lnTo>
                </a:path>
              </a:pathLst>
            </a:custGeom>
            <a:ln w="787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607552" y="2604516"/>
              <a:ext cx="310959" cy="20756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708136" y="2623566"/>
              <a:ext cx="114300" cy="1881505"/>
            </a:xfrm>
            <a:custGeom>
              <a:avLst/>
              <a:gdLst/>
              <a:ahLst/>
              <a:cxnLst/>
              <a:rect l="l" t="t" r="r" b="b"/>
              <a:pathLst>
                <a:path w="114300" h="1881504">
                  <a:moveTo>
                    <a:pt x="38100" y="1766697"/>
                  </a:moveTo>
                  <a:lnTo>
                    <a:pt x="0" y="1766697"/>
                  </a:lnTo>
                  <a:lnTo>
                    <a:pt x="57150" y="1880997"/>
                  </a:lnTo>
                  <a:lnTo>
                    <a:pt x="104775" y="1785747"/>
                  </a:lnTo>
                  <a:lnTo>
                    <a:pt x="38100" y="1785747"/>
                  </a:lnTo>
                  <a:lnTo>
                    <a:pt x="38100" y="1766697"/>
                  </a:lnTo>
                  <a:close/>
                </a:path>
                <a:path w="114300" h="1881504">
                  <a:moveTo>
                    <a:pt x="76200" y="0"/>
                  </a:moveTo>
                  <a:lnTo>
                    <a:pt x="38100" y="0"/>
                  </a:lnTo>
                  <a:lnTo>
                    <a:pt x="38100" y="1785747"/>
                  </a:lnTo>
                  <a:lnTo>
                    <a:pt x="76200" y="1785747"/>
                  </a:lnTo>
                  <a:lnTo>
                    <a:pt x="76200" y="0"/>
                  </a:lnTo>
                  <a:close/>
                </a:path>
                <a:path w="114300" h="1881504">
                  <a:moveTo>
                    <a:pt x="114300" y="1766697"/>
                  </a:moveTo>
                  <a:lnTo>
                    <a:pt x="76200" y="1766697"/>
                  </a:lnTo>
                  <a:lnTo>
                    <a:pt x="76200" y="1785747"/>
                  </a:lnTo>
                  <a:lnTo>
                    <a:pt x="104775" y="1785747"/>
                  </a:lnTo>
                  <a:lnTo>
                    <a:pt x="114300" y="1766697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05850" y="1783969"/>
              <a:ext cx="697230" cy="676910"/>
            </a:xfrm>
            <a:custGeom>
              <a:avLst/>
              <a:gdLst/>
              <a:ahLst/>
              <a:cxnLst/>
              <a:rect l="l" t="t" r="r" b="b"/>
              <a:pathLst>
                <a:path w="697229" h="676910">
                  <a:moveTo>
                    <a:pt x="11049" y="585470"/>
                  </a:moveTo>
                  <a:lnTo>
                    <a:pt x="0" y="596900"/>
                  </a:lnTo>
                  <a:lnTo>
                    <a:pt x="81025" y="676910"/>
                  </a:lnTo>
                  <a:lnTo>
                    <a:pt x="101620" y="656589"/>
                  </a:lnTo>
                  <a:lnTo>
                    <a:pt x="82042" y="656589"/>
                  </a:lnTo>
                  <a:lnTo>
                    <a:pt x="11049" y="585470"/>
                  </a:lnTo>
                  <a:close/>
                </a:path>
                <a:path w="697229" h="676910">
                  <a:moveTo>
                    <a:pt x="118618" y="619760"/>
                  </a:moveTo>
                  <a:lnTo>
                    <a:pt x="82042" y="656589"/>
                  </a:lnTo>
                  <a:lnTo>
                    <a:pt x="101620" y="656589"/>
                  </a:lnTo>
                  <a:lnTo>
                    <a:pt x="128650" y="629920"/>
                  </a:lnTo>
                  <a:lnTo>
                    <a:pt x="118618" y="619760"/>
                  </a:lnTo>
                  <a:close/>
                </a:path>
                <a:path w="697229" h="676910">
                  <a:moveTo>
                    <a:pt x="134548" y="524510"/>
                  </a:moveTo>
                  <a:lnTo>
                    <a:pt x="127761" y="524510"/>
                  </a:lnTo>
                  <a:lnTo>
                    <a:pt x="113919" y="527050"/>
                  </a:lnTo>
                  <a:lnTo>
                    <a:pt x="89916" y="563880"/>
                  </a:lnTo>
                  <a:lnTo>
                    <a:pt x="90822" y="572770"/>
                  </a:lnTo>
                  <a:lnTo>
                    <a:pt x="119316" y="607060"/>
                  </a:lnTo>
                  <a:lnTo>
                    <a:pt x="127273" y="609600"/>
                  </a:lnTo>
                  <a:lnTo>
                    <a:pt x="143015" y="609600"/>
                  </a:lnTo>
                  <a:lnTo>
                    <a:pt x="149907" y="607060"/>
                  </a:lnTo>
                  <a:lnTo>
                    <a:pt x="156299" y="603250"/>
                  </a:lnTo>
                  <a:lnTo>
                    <a:pt x="162178" y="598170"/>
                  </a:lnTo>
                  <a:lnTo>
                    <a:pt x="164718" y="595630"/>
                  </a:lnTo>
                  <a:lnTo>
                    <a:pt x="130048" y="595630"/>
                  </a:lnTo>
                  <a:lnTo>
                    <a:pt x="122808" y="591820"/>
                  </a:lnTo>
                  <a:lnTo>
                    <a:pt x="115824" y="585470"/>
                  </a:lnTo>
                  <a:lnTo>
                    <a:pt x="123354" y="577850"/>
                  </a:lnTo>
                  <a:lnTo>
                    <a:pt x="108584" y="577850"/>
                  </a:lnTo>
                  <a:lnTo>
                    <a:pt x="104648" y="572770"/>
                  </a:lnTo>
                  <a:lnTo>
                    <a:pt x="102743" y="567689"/>
                  </a:lnTo>
                  <a:lnTo>
                    <a:pt x="102997" y="561339"/>
                  </a:lnTo>
                  <a:lnTo>
                    <a:pt x="103124" y="554989"/>
                  </a:lnTo>
                  <a:lnTo>
                    <a:pt x="105536" y="549910"/>
                  </a:lnTo>
                  <a:lnTo>
                    <a:pt x="110235" y="544830"/>
                  </a:lnTo>
                  <a:lnTo>
                    <a:pt x="115189" y="541020"/>
                  </a:lnTo>
                  <a:lnTo>
                    <a:pt x="120650" y="538480"/>
                  </a:lnTo>
                  <a:lnTo>
                    <a:pt x="156210" y="538480"/>
                  </a:lnTo>
                  <a:lnTo>
                    <a:pt x="155321" y="537210"/>
                  </a:lnTo>
                  <a:lnTo>
                    <a:pt x="152907" y="535939"/>
                  </a:lnTo>
                  <a:lnTo>
                    <a:pt x="147121" y="530860"/>
                  </a:lnTo>
                  <a:lnTo>
                    <a:pt x="141001" y="527050"/>
                  </a:lnTo>
                  <a:lnTo>
                    <a:pt x="134548" y="524510"/>
                  </a:lnTo>
                  <a:close/>
                </a:path>
                <a:path w="697229" h="676910">
                  <a:moveTo>
                    <a:pt x="165100" y="567689"/>
                  </a:moveTo>
                  <a:lnTo>
                    <a:pt x="144145" y="595630"/>
                  </a:lnTo>
                  <a:lnTo>
                    <a:pt x="164718" y="595630"/>
                  </a:lnTo>
                  <a:lnTo>
                    <a:pt x="167258" y="593089"/>
                  </a:lnTo>
                  <a:lnTo>
                    <a:pt x="171196" y="588010"/>
                  </a:lnTo>
                  <a:lnTo>
                    <a:pt x="173863" y="581660"/>
                  </a:lnTo>
                  <a:lnTo>
                    <a:pt x="176022" y="577850"/>
                  </a:lnTo>
                  <a:lnTo>
                    <a:pt x="177038" y="574039"/>
                  </a:lnTo>
                  <a:lnTo>
                    <a:pt x="177038" y="570230"/>
                  </a:lnTo>
                  <a:lnTo>
                    <a:pt x="165100" y="567689"/>
                  </a:lnTo>
                  <a:close/>
                </a:path>
                <a:path w="697229" h="676910">
                  <a:moveTo>
                    <a:pt x="156210" y="538480"/>
                  </a:moveTo>
                  <a:lnTo>
                    <a:pt x="132206" y="538480"/>
                  </a:lnTo>
                  <a:lnTo>
                    <a:pt x="137032" y="541020"/>
                  </a:lnTo>
                  <a:lnTo>
                    <a:pt x="141350" y="544830"/>
                  </a:lnTo>
                  <a:lnTo>
                    <a:pt x="108584" y="577850"/>
                  </a:lnTo>
                  <a:lnTo>
                    <a:pt x="123354" y="577850"/>
                  </a:lnTo>
                  <a:lnTo>
                    <a:pt x="158496" y="542289"/>
                  </a:lnTo>
                  <a:lnTo>
                    <a:pt x="157099" y="539750"/>
                  </a:lnTo>
                  <a:lnTo>
                    <a:pt x="156210" y="538480"/>
                  </a:lnTo>
                  <a:close/>
                </a:path>
                <a:path w="697229" h="676910">
                  <a:moveTo>
                    <a:pt x="144018" y="495300"/>
                  </a:moveTo>
                  <a:lnTo>
                    <a:pt x="132588" y="506730"/>
                  </a:lnTo>
                  <a:lnTo>
                    <a:pt x="218313" y="542289"/>
                  </a:lnTo>
                  <a:lnTo>
                    <a:pt x="221106" y="539750"/>
                  </a:lnTo>
                  <a:lnTo>
                    <a:pt x="214021" y="521970"/>
                  </a:lnTo>
                  <a:lnTo>
                    <a:pt x="201168" y="521970"/>
                  </a:lnTo>
                  <a:lnTo>
                    <a:pt x="144018" y="495300"/>
                  </a:lnTo>
                  <a:close/>
                </a:path>
                <a:path w="697229" h="676910">
                  <a:moveTo>
                    <a:pt x="186690" y="453389"/>
                  </a:moveTo>
                  <a:lnTo>
                    <a:pt x="175641" y="464820"/>
                  </a:lnTo>
                  <a:lnTo>
                    <a:pt x="201168" y="521970"/>
                  </a:lnTo>
                  <a:lnTo>
                    <a:pt x="214021" y="521970"/>
                  </a:lnTo>
                  <a:lnTo>
                    <a:pt x="186690" y="453389"/>
                  </a:lnTo>
                  <a:close/>
                </a:path>
                <a:path w="697229" h="676910">
                  <a:moveTo>
                    <a:pt x="244221" y="407670"/>
                  </a:moveTo>
                  <a:lnTo>
                    <a:pt x="209057" y="433070"/>
                  </a:lnTo>
                  <a:lnTo>
                    <a:pt x="206248" y="447039"/>
                  </a:lnTo>
                  <a:lnTo>
                    <a:pt x="207154" y="455930"/>
                  </a:lnTo>
                  <a:lnTo>
                    <a:pt x="235696" y="490220"/>
                  </a:lnTo>
                  <a:lnTo>
                    <a:pt x="251968" y="494030"/>
                  </a:lnTo>
                  <a:lnTo>
                    <a:pt x="259401" y="492760"/>
                  </a:lnTo>
                  <a:lnTo>
                    <a:pt x="266287" y="490220"/>
                  </a:lnTo>
                  <a:lnTo>
                    <a:pt x="272649" y="487680"/>
                  </a:lnTo>
                  <a:lnTo>
                    <a:pt x="278510" y="482600"/>
                  </a:lnTo>
                  <a:lnTo>
                    <a:pt x="281114" y="480060"/>
                  </a:lnTo>
                  <a:lnTo>
                    <a:pt x="246379" y="480060"/>
                  </a:lnTo>
                  <a:lnTo>
                    <a:pt x="239141" y="476250"/>
                  </a:lnTo>
                  <a:lnTo>
                    <a:pt x="232282" y="468630"/>
                  </a:lnTo>
                  <a:lnTo>
                    <a:pt x="240041" y="461010"/>
                  </a:lnTo>
                  <a:lnTo>
                    <a:pt x="224917" y="461010"/>
                  </a:lnTo>
                  <a:lnTo>
                    <a:pt x="221106" y="455930"/>
                  </a:lnTo>
                  <a:lnTo>
                    <a:pt x="219201" y="450850"/>
                  </a:lnTo>
                  <a:lnTo>
                    <a:pt x="219455" y="439420"/>
                  </a:lnTo>
                  <a:lnTo>
                    <a:pt x="221869" y="434339"/>
                  </a:lnTo>
                  <a:lnTo>
                    <a:pt x="226568" y="429260"/>
                  </a:lnTo>
                  <a:lnTo>
                    <a:pt x="231521" y="424180"/>
                  </a:lnTo>
                  <a:lnTo>
                    <a:pt x="237108" y="421639"/>
                  </a:lnTo>
                  <a:lnTo>
                    <a:pt x="271652" y="421639"/>
                  </a:lnTo>
                  <a:lnTo>
                    <a:pt x="269367" y="419100"/>
                  </a:lnTo>
                  <a:lnTo>
                    <a:pt x="263509" y="414020"/>
                  </a:lnTo>
                  <a:lnTo>
                    <a:pt x="257365" y="410210"/>
                  </a:lnTo>
                  <a:lnTo>
                    <a:pt x="244221" y="407670"/>
                  </a:lnTo>
                  <a:close/>
                </a:path>
                <a:path w="697229" h="676910">
                  <a:moveTo>
                    <a:pt x="281431" y="450850"/>
                  </a:moveTo>
                  <a:lnTo>
                    <a:pt x="260476" y="478789"/>
                  </a:lnTo>
                  <a:lnTo>
                    <a:pt x="253873" y="478789"/>
                  </a:lnTo>
                  <a:lnTo>
                    <a:pt x="246379" y="480060"/>
                  </a:lnTo>
                  <a:lnTo>
                    <a:pt x="281114" y="480060"/>
                  </a:lnTo>
                  <a:lnTo>
                    <a:pt x="283718" y="477520"/>
                  </a:lnTo>
                  <a:lnTo>
                    <a:pt x="287527" y="471170"/>
                  </a:lnTo>
                  <a:lnTo>
                    <a:pt x="290195" y="466089"/>
                  </a:lnTo>
                  <a:lnTo>
                    <a:pt x="292353" y="461010"/>
                  </a:lnTo>
                  <a:lnTo>
                    <a:pt x="293497" y="457200"/>
                  </a:lnTo>
                  <a:lnTo>
                    <a:pt x="293497" y="454660"/>
                  </a:lnTo>
                  <a:lnTo>
                    <a:pt x="281431" y="450850"/>
                  </a:lnTo>
                  <a:close/>
                </a:path>
                <a:path w="697229" h="676910">
                  <a:moveTo>
                    <a:pt x="271652" y="421639"/>
                  </a:moveTo>
                  <a:lnTo>
                    <a:pt x="248539" y="421639"/>
                  </a:lnTo>
                  <a:lnTo>
                    <a:pt x="253492" y="424180"/>
                  </a:lnTo>
                  <a:lnTo>
                    <a:pt x="257682" y="427989"/>
                  </a:lnTo>
                  <a:lnTo>
                    <a:pt x="224917" y="461010"/>
                  </a:lnTo>
                  <a:lnTo>
                    <a:pt x="240041" y="461010"/>
                  </a:lnTo>
                  <a:lnTo>
                    <a:pt x="274954" y="426720"/>
                  </a:lnTo>
                  <a:lnTo>
                    <a:pt x="273557" y="424180"/>
                  </a:lnTo>
                  <a:lnTo>
                    <a:pt x="271652" y="421639"/>
                  </a:lnTo>
                  <a:close/>
                </a:path>
                <a:path w="697229" h="676910">
                  <a:moveTo>
                    <a:pt x="242950" y="349250"/>
                  </a:moveTo>
                  <a:lnTo>
                    <a:pt x="232536" y="359410"/>
                  </a:lnTo>
                  <a:lnTo>
                    <a:pt x="299211" y="425450"/>
                  </a:lnTo>
                  <a:lnTo>
                    <a:pt x="308256" y="431800"/>
                  </a:lnTo>
                  <a:lnTo>
                    <a:pt x="317658" y="434339"/>
                  </a:lnTo>
                  <a:lnTo>
                    <a:pt x="327394" y="430530"/>
                  </a:lnTo>
                  <a:lnTo>
                    <a:pt x="337439" y="422910"/>
                  </a:lnTo>
                  <a:lnTo>
                    <a:pt x="332068" y="417830"/>
                  </a:lnTo>
                  <a:lnTo>
                    <a:pt x="314451" y="417830"/>
                  </a:lnTo>
                  <a:lnTo>
                    <a:pt x="311023" y="416560"/>
                  </a:lnTo>
                  <a:lnTo>
                    <a:pt x="242950" y="349250"/>
                  </a:lnTo>
                  <a:close/>
                </a:path>
                <a:path w="697229" h="676910">
                  <a:moveTo>
                    <a:pt x="328041" y="414020"/>
                  </a:moveTo>
                  <a:lnTo>
                    <a:pt x="324993" y="416560"/>
                  </a:lnTo>
                  <a:lnTo>
                    <a:pt x="321818" y="417830"/>
                  </a:lnTo>
                  <a:lnTo>
                    <a:pt x="332068" y="417830"/>
                  </a:lnTo>
                  <a:lnTo>
                    <a:pt x="328041" y="414020"/>
                  </a:lnTo>
                  <a:close/>
                </a:path>
                <a:path w="697229" h="676910">
                  <a:moveTo>
                    <a:pt x="354965" y="257810"/>
                  </a:moveTo>
                  <a:lnTo>
                    <a:pt x="347091" y="257810"/>
                  </a:lnTo>
                  <a:lnTo>
                    <a:pt x="335311" y="262889"/>
                  </a:lnTo>
                  <a:lnTo>
                    <a:pt x="309393" y="287020"/>
                  </a:lnTo>
                  <a:lnTo>
                    <a:pt x="302895" y="293370"/>
                  </a:lnTo>
                  <a:lnTo>
                    <a:pt x="383794" y="374650"/>
                  </a:lnTo>
                  <a:lnTo>
                    <a:pt x="404339" y="354330"/>
                  </a:lnTo>
                  <a:lnTo>
                    <a:pt x="385445" y="354330"/>
                  </a:lnTo>
                  <a:lnTo>
                    <a:pt x="354583" y="323850"/>
                  </a:lnTo>
                  <a:lnTo>
                    <a:pt x="362140" y="314960"/>
                  </a:lnTo>
                  <a:lnTo>
                    <a:pt x="345948" y="314960"/>
                  </a:lnTo>
                  <a:lnTo>
                    <a:pt x="322706" y="292100"/>
                  </a:lnTo>
                  <a:lnTo>
                    <a:pt x="325374" y="288289"/>
                  </a:lnTo>
                  <a:lnTo>
                    <a:pt x="328549" y="284480"/>
                  </a:lnTo>
                  <a:lnTo>
                    <a:pt x="332231" y="281939"/>
                  </a:lnTo>
                  <a:lnTo>
                    <a:pt x="339258" y="275589"/>
                  </a:lnTo>
                  <a:lnTo>
                    <a:pt x="345868" y="273050"/>
                  </a:lnTo>
                  <a:lnTo>
                    <a:pt x="373252" y="273050"/>
                  </a:lnTo>
                  <a:lnTo>
                    <a:pt x="372236" y="270510"/>
                  </a:lnTo>
                  <a:lnTo>
                    <a:pt x="362076" y="260350"/>
                  </a:lnTo>
                  <a:lnTo>
                    <a:pt x="354965" y="257810"/>
                  </a:lnTo>
                  <a:close/>
                </a:path>
                <a:path w="697229" h="676910">
                  <a:moveTo>
                    <a:pt x="413563" y="302260"/>
                  </a:moveTo>
                  <a:lnTo>
                    <a:pt x="387730" y="302260"/>
                  </a:lnTo>
                  <a:lnTo>
                    <a:pt x="393065" y="304800"/>
                  </a:lnTo>
                  <a:lnTo>
                    <a:pt x="398399" y="309880"/>
                  </a:lnTo>
                  <a:lnTo>
                    <a:pt x="403986" y="314960"/>
                  </a:lnTo>
                  <a:lnTo>
                    <a:pt x="406653" y="321310"/>
                  </a:lnTo>
                  <a:lnTo>
                    <a:pt x="405383" y="332739"/>
                  </a:lnTo>
                  <a:lnTo>
                    <a:pt x="401700" y="339089"/>
                  </a:lnTo>
                  <a:lnTo>
                    <a:pt x="392683" y="347980"/>
                  </a:lnTo>
                  <a:lnTo>
                    <a:pt x="389635" y="350520"/>
                  </a:lnTo>
                  <a:lnTo>
                    <a:pt x="385445" y="354330"/>
                  </a:lnTo>
                  <a:lnTo>
                    <a:pt x="404339" y="354330"/>
                  </a:lnTo>
                  <a:lnTo>
                    <a:pt x="406907" y="351789"/>
                  </a:lnTo>
                  <a:lnTo>
                    <a:pt x="412503" y="345439"/>
                  </a:lnTo>
                  <a:lnTo>
                    <a:pt x="416718" y="339089"/>
                  </a:lnTo>
                  <a:lnTo>
                    <a:pt x="419552" y="331470"/>
                  </a:lnTo>
                  <a:lnTo>
                    <a:pt x="421004" y="325120"/>
                  </a:lnTo>
                  <a:lnTo>
                    <a:pt x="420931" y="317500"/>
                  </a:lnTo>
                  <a:lnTo>
                    <a:pt x="419369" y="311150"/>
                  </a:lnTo>
                  <a:lnTo>
                    <a:pt x="416307" y="306070"/>
                  </a:lnTo>
                  <a:lnTo>
                    <a:pt x="413563" y="302260"/>
                  </a:lnTo>
                  <a:close/>
                </a:path>
                <a:path w="697229" h="676910">
                  <a:moveTo>
                    <a:pt x="391286" y="248920"/>
                  </a:moveTo>
                  <a:lnTo>
                    <a:pt x="380619" y="259080"/>
                  </a:lnTo>
                  <a:lnTo>
                    <a:pt x="437769" y="284480"/>
                  </a:lnTo>
                  <a:lnTo>
                    <a:pt x="444246" y="287020"/>
                  </a:lnTo>
                  <a:lnTo>
                    <a:pt x="449579" y="289560"/>
                  </a:lnTo>
                  <a:lnTo>
                    <a:pt x="458216" y="294639"/>
                  </a:lnTo>
                  <a:lnTo>
                    <a:pt x="461899" y="295910"/>
                  </a:lnTo>
                  <a:lnTo>
                    <a:pt x="468122" y="302260"/>
                  </a:lnTo>
                  <a:lnTo>
                    <a:pt x="459740" y="326389"/>
                  </a:lnTo>
                  <a:lnTo>
                    <a:pt x="469138" y="335280"/>
                  </a:lnTo>
                  <a:lnTo>
                    <a:pt x="474472" y="330200"/>
                  </a:lnTo>
                  <a:lnTo>
                    <a:pt x="478154" y="323850"/>
                  </a:lnTo>
                  <a:lnTo>
                    <a:pt x="480059" y="317500"/>
                  </a:lnTo>
                  <a:lnTo>
                    <a:pt x="481838" y="311150"/>
                  </a:lnTo>
                  <a:lnTo>
                    <a:pt x="481583" y="304800"/>
                  </a:lnTo>
                  <a:lnTo>
                    <a:pt x="479171" y="299720"/>
                  </a:lnTo>
                  <a:lnTo>
                    <a:pt x="468451" y="276860"/>
                  </a:lnTo>
                  <a:lnTo>
                    <a:pt x="454405" y="276860"/>
                  </a:lnTo>
                  <a:lnTo>
                    <a:pt x="391286" y="248920"/>
                  </a:lnTo>
                  <a:close/>
                </a:path>
                <a:path w="697229" h="676910">
                  <a:moveTo>
                    <a:pt x="373252" y="273050"/>
                  </a:moveTo>
                  <a:lnTo>
                    <a:pt x="345868" y="273050"/>
                  </a:lnTo>
                  <a:lnTo>
                    <a:pt x="352073" y="274320"/>
                  </a:lnTo>
                  <a:lnTo>
                    <a:pt x="357885" y="278130"/>
                  </a:lnTo>
                  <a:lnTo>
                    <a:pt x="362483" y="284480"/>
                  </a:lnTo>
                  <a:lnTo>
                    <a:pt x="363521" y="292100"/>
                  </a:lnTo>
                  <a:lnTo>
                    <a:pt x="361011" y="298450"/>
                  </a:lnTo>
                  <a:lnTo>
                    <a:pt x="354965" y="306070"/>
                  </a:lnTo>
                  <a:lnTo>
                    <a:pt x="351535" y="309880"/>
                  </a:lnTo>
                  <a:lnTo>
                    <a:pt x="348488" y="312420"/>
                  </a:lnTo>
                  <a:lnTo>
                    <a:pt x="345948" y="314960"/>
                  </a:lnTo>
                  <a:lnTo>
                    <a:pt x="362140" y="314960"/>
                  </a:lnTo>
                  <a:lnTo>
                    <a:pt x="363220" y="313689"/>
                  </a:lnTo>
                  <a:lnTo>
                    <a:pt x="370331" y="307339"/>
                  </a:lnTo>
                  <a:lnTo>
                    <a:pt x="376681" y="303530"/>
                  </a:lnTo>
                  <a:lnTo>
                    <a:pt x="382143" y="302260"/>
                  </a:lnTo>
                  <a:lnTo>
                    <a:pt x="413563" y="302260"/>
                  </a:lnTo>
                  <a:lnTo>
                    <a:pt x="411733" y="299720"/>
                  </a:lnTo>
                  <a:lnTo>
                    <a:pt x="408076" y="295910"/>
                  </a:lnTo>
                  <a:lnTo>
                    <a:pt x="371094" y="295910"/>
                  </a:lnTo>
                  <a:lnTo>
                    <a:pt x="373760" y="292100"/>
                  </a:lnTo>
                  <a:lnTo>
                    <a:pt x="374903" y="287020"/>
                  </a:lnTo>
                  <a:lnTo>
                    <a:pt x="374523" y="280670"/>
                  </a:lnTo>
                  <a:lnTo>
                    <a:pt x="374269" y="275589"/>
                  </a:lnTo>
                  <a:lnTo>
                    <a:pt x="373252" y="273050"/>
                  </a:lnTo>
                  <a:close/>
                </a:path>
                <a:path w="697229" h="676910">
                  <a:moveTo>
                    <a:pt x="386206" y="289560"/>
                  </a:moveTo>
                  <a:lnTo>
                    <a:pt x="379095" y="290830"/>
                  </a:lnTo>
                  <a:lnTo>
                    <a:pt x="371094" y="295910"/>
                  </a:lnTo>
                  <a:lnTo>
                    <a:pt x="408076" y="295910"/>
                  </a:lnTo>
                  <a:lnTo>
                    <a:pt x="405638" y="293370"/>
                  </a:lnTo>
                  <a:lnTo>
                    <a:pt x="399288" y="290830"/>
                  </a:lnTo>
                  <a:lnTo>
                    <a:pt x="386206" y="289560"/>
                  </a:lnTo>
                  <a:close/>
                </a:path>
                <a:path w="697229" h="676910">
                  <a:moveTo>
                    <a:pt x="453898" y="186689"/>
                  </a:moveTo>
                  <a:lnTo>
                    <a:pt x="443356" y="196850"/>
                  </a:lnTo>
                  <a:lnTo>
                    <a:pt x="525779" y="279400"/>
                  </a:lnTo>
                  <a:lnTo>
                    <a:pt x="536321" y="269239"/>
                  </a:lnTo>
                  <a:lnTo>
                    <a:pt x="509777" y="242570"/>
                  </a:lnTo>
                  <a:lnTo>
                    <a:pt x="511809" y="242570"/>
                  </a:lnTo>
                  <a:lnTo>
                    <a:pt x="514603" y="241300"/>
                  </a:lnTo>
                  <a:lnTo>
                    <a:pt x="518414" y="240030"/>
                  </a:lnTo>
                  <a:lnTo>
                    <a:pt x="522097" y="237489"/>
                  </a:lnTo>
                  <a:lnTo>
                    <a:pt x="525272" y="234950"/>
                  </a:lnTo>
                  <a:lnTo>
                    <a:pt x="526478" y="233680"/>
                  </a:lnTo>
                  <a:lnTo>
                    <a:pt x="501142" y="233680"/>
                  </a:lnTo>
                  <a:lnTo>
                    <a:pt x="466725" y="199389"/>
                  </a:lnTo>
                  <a:lnTo>
                    <a:pt x="466598" y="196850"/>
                  </a:lnTo>
                  <a:lnTo>
                    <a:pt x="467105" y="193039"/>
                  </a:lnTo>
                  <a:lnTo>
                    <a:pt x="467563" y="191770"/>
                  </a:lnTo>
                  <a:lnTo>
                    <a:pt x="458724" y="191770"/>
                  </a:lnTo>
                  <a:lnTo>
                    <a:pt x="453898" y="186689"/>
                  </a:lnTo>
                  <a:close/>
                </a:path>
                <a:path w="697229" h="676910">
                  <a:moveTo>
                    <a:pt x="435101" y="205739"/>
                  </a:moveTo>
                  <a:lnTo>
                    <a:pt x="424306" y="215900"/>
                  </a:lnTo>
                  <a:lnTo>
                    <a:pt x="454405" y="276860"/>
                  </a:lnTo>
                  <a:lnTo>
                    <a:pt x="468451" y="276860"/>
                  </a:lnTo>
                  <a:lnTo>
                    <a:pt x="435101" y="205739"/>
                  </a:lnTo>
                  <a:close/>
                </a:path>
                <a:path w="697229" h="676910">
                  <a:moveTo>
                    <a:pt x="523383" y="173989"/>
                  </a:moveTo>
                  <a:lnTo>
                    <a:pt x="498728" y="173989"/>
                  </a:lnTo>
                  <a:lnTo>
                    <a:pt x="505714" y="177800"/>
                  </a:lnTo>
                  <a:lnTo>
                    <a:pt x="513206" y="185420"/>
                  </a:lnTo>
                  <a:lnTo>
                    <a:pt x="521658" y="196850"/>
                  </a:lnTo>
                  <a:lnTo>
                    <a:pt x="524906" y="207010"/>
                  </a:lnTo>
                  <a:lnTo>
                    <a:pt x="522940" y="217170"/>
                  </a:lnTo>
                  <a:lnTo>
                    <a:pt x="515747" y="227330"/>
                  </a:lnTo>
                  <a:lnTo>
                    <a:pt x="513715" y="229870"/>
                  </a:lnTo>
                  <a:lnTo>
                    <a:pt x="511175" y="231139"/>
                  </a:lnTo>
                  <a:lnTo>
                    <a:pt x="508126" y="232410"/>
                  </a:lnTo>
                  <a:lnTo>
                    <a:pt x="505205" y="233680"/>
                  </a:lnTo>
                  <a:lnTo>
                    <a:pt x="526478" y="233680"/>
                  </a:lnTo>
                  <a:lnTo>
                    <a:pt x="527684" y="232410"/>
                  </a:lnTo>
                  <a:lnTo>
                    <a:pt x="533443" y="226060"/>
                  </a:lnTo>
                  <a:lnTo>
                    <a:pt x="537368" y="218439"/>
                  </a:lnTo>
                  <a:lnTo>
                    <a:pt x="539436" y="212089"/>
                  </a:lnTo>
                  <a:lnTo>
                    <a:pt x="539623" y="204470"/>
                  </a:lnTo>
                  <a:lnTo>
                    <a:pt x="538120" y="196850"/>
                  </a:lnTo>
                  <a:lnTo>
                    <a:pt x="535130" y="189230"/>
                  </a:lnTo>
                  <a:lnTo>
                    <a:pt x="530639" y="181610"/>
                  </a:lnTo>
                  <a:lnTo>
                    <a:pt x="524636" y="175260"/>
                  </a:lnTo>
                  <a:lnTo>
                    <a:pt x="523383" y="173989"/>
                  </a:lnTo>
                  <a:close/>
                </a:path>
                <a:path w="697229" h="676910">
                  <a:moveTo>
                    <a:pt x="494665" y="158750"/>
                  </a:moveTo>
                  <a:lnTo>
                    <a:pt x="487378" y="158750"/>
                  </a:lnTo>
                  <a:lnTo>
                    <a:pt x="480377" y="161289"/>
                  </a:lnTo>
                  <a:lnTo>
                    <a:pt x="473662" y="165100"/>
                  </a:lnTo>
                  <a:lnTo>
                    <a:pt x="467232" y="170180"/>
                  </a:lnTo>
                  <a:lnTo>
                    <a:pt x="461645" y="176530"/>
                  </a:lnTo>
                  <a:lnTo>
                    <a:pt x="458724" y="182880"/>
                  </a:lnTo>
                  <a:lnTo>
                    <a:pt x="458724" y="191770"/>
                  </a:lnTo>
                  <a:lnTo>
                    <a:pt x="467563" y="191770"/>
                  </a:lnTo>
                  <a:lnTo>
                    <a:pt x="469392" y="186689"/>
                  </a:lnTo>
                  <a:lnTo>
                    <a:pt x="470661" y="185420"/>
                  </a:lnTo>
                  <a:lnTo>
                    <a:pt x="472185" y="184150"/>
                  </a:lnTo>
                  <a:lnTo>
                    <a:pt x="478917" y="176530"/>
                  </a:lnTo>
                  <a:lnTo>
                    <a:pt x="485648" y="173989"/>
                  </a:lnTo>
                  <a:lnTo>
                    <a:pt x="523383" y="173989"/>
                  </a:lnTo>
                  <a:lnTo>
                    <a:pt x="517114" y="167639"/>
                  </a:lnTo>
                  <a:lnTo>
                    <a:pt x="502116" y="160020"/>
                  </a:lnTo>
                  <a:lnTo>
                    <a:pt x="494665" y="158750"/>
                  </a:lnTo>
                  <a:close/>
                </a:path>
                <a:path w="697229" h="676910">
                  <a:moveTo>
                    <a:pt x="574777" y="116839"/>
                  </a:moveTo>
                  <a:lnTo>
                    <a:pt x="547036" y="116839"/>
                  </a:lnTo>
                  <a:lnTo>
                    <a:pt x="553908" y="119380"/>
                  </a:lnTo>
                  <a:lnTo>
                    <a:pt x="560958" y="124460"/>
                  </a:lnTo>
                  <a:lnTo>
                    <a:pt x="538226" y="156210"/>
                  </a:lnTo>
                  <a:lnTo>
                    <a:pt x="537082" y="166370"/>
                  </a:lnTo>
                  <a:lnTo>
                    <a:pt x="539496" y="173989"/>
                  </a:lnTo>
                  <a:lnTo>
                    <a:pt x="545465" y="180339"/>
                  </a:lnTo>
                  <a:lnTo>
                    <a:pt x="550545" y="185420"/>
                  </a:lnTo>
                  <a:lnTo>
                    <a:pt x="556386" y="187960"/>
                  </a:lnTo>
                  <a:lnTo>
                    <a:pt x="569976" y="187960"/>
                  </a:lnTo>
                  <a:lnTo>
                    <a:pt x="575691" y="185420"/>
                  </a:lnTo>
                  <a:lnTo>
                    <a:pt x="580390" y="180339"/>
                  </a:lnTo>
                  <a:lnTo>
                    <a:pt x="584846" y="175260"/>
                  </a:lnTo>
                  <a:lnTo>
                    <a:pt x="562228" y="175260"/>
                  </a:lnTo>
                  <a:lnTo>
                    <a:pt x="556132" y="168910"/>
                  </a:lnTo>
                  <a:lnTo>
                    <a:pt x="552450" y="166370"/>
                  </a:lnTo>
                  <a:lnTo>
                    <a:pt x="550926" y="161289"/>
                  </a:lnTo>
                  <a:lnTo>
                    <a:pt x="551433" y="154939"/>
                  </a:lnTo>
                  <a:lnTo>
                    <a:pt x="552069" y="148589"/>
                  </a:lnTo>
                  <a:lnTo>
                    <a:pt x="555117" y="143510"/>
                  </a:lnTo>
                  <a:lnTo>
                    <a:pt x="561721" y="135889"/>
                  </a:lnTo>
                  <a:lnTo>
                    <a:pt x="564388" y="134620"/>
                  </a:lnTo>
                  <a:lnTo>
                    <a:pt x="568451" y="132080"/>
                  </a:lnTo>
                  <a:lnTo>
                    <a:pt x="589872" y="132080"/>
                  </a:lnTo>
                  <a:lnTo>
                    <a:pt x="574777" y="116839"/>
                  </a:lnTo>
                  <a:close/>
                </a:path>
                <a:path w="697229" h="676910">
                  <a:moveTo>
                    <a:pt x="589872" y="132080"/>
                  </a:moveTo>
                  <a:lnTo>
                    <a:pt x="568451" y="132080"/>
                  </a:lnTo>
                  <a:lnTo>
                    <a:pt x="582802" y="146050"/>
                  </a:lnTo>
                  <a:lnTo>
                    <a:pt x="583692" y="154939"/>
                  </a:lnTo>
                  <a:lnTo>
                    <a:pt x="581532" y="162560"/>
                  </a:lnTo>
                  <a:lnTo>
                    <a:pt x="568959" y="175260"/>
                  </a:lnTo>
                  <a:lnTo>
                    <a:pt x="584846" y="175260"/>
                  </a:lnTo>
                  <a:lnTo>
                    <a:pt x="585960" y="173989"/>
                  </a:lnTo>
                  <a:lnTo>
                    <a:pt x="589708" y="167639"/>
                  </a:lnTo>
                  <a:lnTo>
                    <a:pt x="591623" y="160020"/>
                  </a:lnTo>
                  <a:lnTo>
                    <a:pt x="591693" y="153670"/>
                  </a:lnTo>
                  <a:lnTo>
                    <a:pt x="605663" y="153670"/>
                  </a:lnTo>
                  <a:lnTo>
                    <a:pt x="609473" y="151130"/>
                  </a:lnTo>
                  <a:lnTo>
                    <a:pt x="613664" y="147320"/>
                  </a:lnTo>
                  <a:lnTo>
                    <a:pt x="609758" y="143510"/>
                  </a:lnTo>
                  <a:lnTo>
                    <a:pt x="603630" y="143510"/>
                  </a:lnTo>
                  <a:lnTo>
                    <a:pt x="598677" y="140970"/>
                  </a:lnTo>
                  <a:lnTo>
                    <a:pt x="589872" y="132080"/>
                  </a:lnTo>
                  <a:close/>
                </a:path>
                <a:path w="697229" h="676910">
                  <a:moveTo>
                    <a:pt x="605663" y="153670"/>
                  </a:moveTo>
                  <a:lnTo>
                    <a:pt x="591693" y="153670"/>
                  </a:lnTo>
                  <a:lnTo>
                    <a:pt x="595376" y="154939"/>
                  </a:lnTo>
                  <a:lnTo>
                    <a:pt x="598931" y="156210"/>
                  </a:lnTo>
                  <a:lnTo>
                    <a:pt x="602233" y="154939"/>
                  </a:lnTo>
                  <a:lnTo>
                    <a:pt x="605663" y="153670"/>
                  </a:lnTo>
                  <a:close/>
                </a:path>
                <a:path w="697229" h="676910">
                  <a:moveTo>
                    <a:pt x="547751" y="101600"/>
                  </a:moveTo>
                  <a:lnTo>
                    <a:pt x="512445" y="130810"/>
                  </a:lnTo>
                  <a:lnTo>
                    <a:pt x="510794" y="138430"/>
                  </a:lnTo>
                  <a:lnTo>
                    <a:pt x="524001" y="143510"/>
                  </a:lnTo>
                  <a:lnTo>
                    <a:pt x="524001" y="135889"/>
                  </a:lnTo>
                  <a:lnTo>
                    <a:pt x="527303" y="129539"/>
                  </a:lnTo>
                  <a:lnTo>
                    <a:pt x="533780" y="123189"/>
                  </a:lnTo>
                  <a:lnTo>
                    <a:pt x="540331" y="118110"/>
                  </a:lnTo>
                  <a:lnTo>
                    <a:pt x="547036" y="116839"/>
                  </a:lnTo>
                  <a:lnTo>
                    <a:pt x="574777" y="116839"/>
                  </a:lnTo>
                  <a:lnTo>
                    <a:pt x="572261" y="114300"/>
                  </a:lnTo>
                  <a:lnTo>
                    <a:pt x="565931" y="109220"/>
                  </a:lnTo>
                  <a:lnTo>
                    <a:pt x="559720" y="105410"/>
                  </a:lnTo>
                  <a:lnTo>
                    <a:pt x="553652" y="102870"/>
                  </a:lnTo>
                  <a:lnTo>
                    <a:pt x="547751" y="101600"/>
                  </a:lnTo>
                  <a:close/>
                </a:path>
                <a:path w="697229" h="676910">
                  <a:moveTo>
                    <a:pt x="608456" y="142239"/>
                  </a:moveTo>
                  <a:lnTo>
                    <a:pt x="603630" y="143510"/>
                  </a:lnTo>
                  <a:lnTo>
                    <a:pt x="609758" y="143510"/>
                  </a:lnTo>
                  <a:lnTo>
                    <a:pt x="608456" y="142239"/>
                  </a:lnTo>
                  <a:close/>
                </a:path>
                <a:path w="697229" h="676910">
                  <a:moveTo>
                    <a:pt x="649046" y="90170"/>
                  </a:moveTo>
                  <a:lnTo>
                    <a:pt x="628269" y="90170"/>
                  </a:lnTo>
                  <a:lnTo>
                    <a:pt x="632205" y="93980"/>
                  </a:lnTo>
                  <a:lnTo>
                    <a:pt x="637540" y="100330"/>
                  </a:lnTo>
                  <a:lnTo>
                    <a:pt x="637031" y="105410"/>
                  </a:lnTo>
                  <a:lnTo>
                    <a:pt x="626999" y="115570"/>
                  </a:lnTo>
                  <a:lnTo>
                    <a:pt x="620395" y="118110"/>
                  </a:lnTo>
                  <a:lnTo>
                    <a:pt x="610743" y="120650"/>
                  </a:lnTo>
                  <a:lnTo>
                    <a:pt x="616966" y="134620"/>
                  </a:lnTo>
                  <a:lnTo>
                    <a:pt x="649351" y="107950"/>
                  </a:lnTo>
                  <a:lnTo>
                    <a:pt x="650875" y="95250"/>
                  </a:lnTo>
                  <a:lnTo>
                    <a:pt x="649046" y="90170"/>
                  </a:lnTo>
                  <a:close/>
                </a:path>
                <a:path w="697229" h="676910">
                  <a:moveTo>
                    <a:pt x="600201" y="45720"/>
                  </a:moveTo>
                  <a:lnTo>
                    <a:pt x="569214" y="82550"/>
                  </a:lnTo>
                  <a:lnTo>
                    <a:pt x="571246" y="87630"/>
                  </a:lnTo>
                  <a:lnTo>
                    <a:pt x="576072" y="92710"/>
                  </a:lnTo>
                  <a:lnTo>
                    <a:pt x="577976" y="95250"/>
                  </a:lnTo>
                  <a:lnTo>
                    <a:pt x="580008" y="96520"/>
                  </a:lnTo>
                  <a:lnTo>
                    <a:pt x="582295" y="97789"/>
                  </a:lnTo>
                  <a:lnTo>
                    <a:pt x="584453" y="97789"/>
                  </a:lnTo>
                  <a:lnTo>
                    <a:pt x="586994" y="99060"/>
                  </a:lnTo>
                  <a:lnTo>
                    <a:pt x="595122" y="99060"/>
                  </a:lnTo>
                  <a:lnTo>
                    <a:pt x="600709" y="97789"/>
                  </a:lnTo>
                  <a:lnTo>
                    <a:pt x="605663" y="96520"/>
                  </a:lnTo>
                  <a:lnTo>
                    <a:pt x="612648" y="93980"/>
                  </a:lnTo>
                  <a:lnTo>
                    <a:pt x="621792" y="90170"/>
                  </a:lnTo>
                  <a:lnTo>
                    <a:pt x="649046" y="90170"/>
                  </a:lnTo>
                  <a:lnTo>
                    <a:pt x="648589" y="88900"/>
                  </a:lnTo>
                  <a:lnTo>
                    <a:pt x="645922" y="86360"/>
                  </a:lnTo>
                  <a:lnTo>
                    <a:pt x="595502" y="86360"/>
                  </a:lnTo>
                  <a:lnTo>
                    <a:pt x="590550" y="85089"/>
                  </a:lnTo>
                  <a:lnTo>
                    <a:pt x="586740" y="81280"/>
                  </a:lnTo>
                  <a:lnTo>
                    <a:pt x="584961" y="80010"/>
                  </a:lnTo>
                  <a:lnTo>
                    <a:pt x="584326" y="77470"/>
                  </a:lnTo>
                  <a:lnTo>
                    <a:pt x="606932" y="58420"/>
                  </a:lnTo>
                  <a:lnTo>
                    <a:pt x="600201" y="45720"/>
                  </a:lnTo>
                  <a:close/>
                </a:path>
                <a:path w="697229" h="676910">
                  <a:moveTo>
                    <a:pt x="695858" y="44450"/>
                  </a:moveTo>
                  <a:lnTo>
                    <a:pt x="674624" y="44450"/>
                  </a:lnTo>
                  <a:lnTo>
                    <a:pt x="678433" y="48260"/>
                  </a:lnTo>
                  <a:lnTo>
                    <a:pt x="683895" y="53339"/>
                  </a:lnTo>
                  <a:lnTo>
                    <a:pt x="683386" y="59689"/>
                  </a:lnTo>
                  <a:lnTo>
                    <a:pt x="673353" y="69850"/>
                  </a:lnTo>
                  <a:lnTo>
                    <a:pt x="666750" y="72389"/>
                  </a:lnTo>
                  <a:lnTo>
                    <a:pt x="657098" y="74930"/>
                  </a:lnTo>
                  <a:lnTo>
                    <a:pt x="663321" y="87630"/>
                  </a:lnTo>
                  <a:lnTo>
                    <a:pt x="669508" y="86360"/>
                  </a:lnTo>
                  <a:lnTo>
                    <a:pt x="675290" y="82550"/>
                  </a:lnTo>
                  <a:lnTo>
                    <a:pt x="680644" y="80010"/>
                  </a:lnTo>
                  <a:lnTo>
                    <a:pt x="685546" y="74930"/>
                  </a:lnTo>
                  <a:lnTo>
                    <a:pt x="692150" y="68580"/>
                  </a:lnTo>
                  <a:lnTo>
                    <a:pt x="695705" y="62230"/>
                  </a:lnTo>
                  <a:lnTo>
                    <a:pt x="697229" y="48260"/>
                  </a:lnTo>
                  <a:lnTo>
                    <a:pt x="695858" y="44450"/>
                  </a:lnTo>
                  <a:close/>
                </a:path>
                <a:path w="697229" h="676910">
                  <a:moveTo>
                    <a:pt x="630047" y="76200"/>
                  </a:moveTo>
                  <a:lnTo>
                    <a:pt x="625221" y="76200"/>
                  </a:lnTo>
                  <a:lnTo>
                    <a:pt x="619505" y="77470"/>
                  </a:lnTo>
                  <a:lnTo>
                    <a:pt x="612775" y="80010"/>
                  </a:lnTo>
                  <a:lnTo>
                    <a:pt x="601852" y="83820"/>
                  </a:lnTo>
                  <a:lnTo>
                    <a:pt x="595502" y="86360"/>
                  </a:lnTo>
                  <a:lnTo>
                    <a:pt x="645922" y="86360"/>
                  </a:lnTo>
                  <a:lnTo>
                    <a:pt x="643254" y="83820"/>
                  </a:lnTo>
                  <a:lnTo>
                    <a:pt x="639191" y="80010"/>
                  </a:lnTo>
                  <a:lnTo>
                    <a:pt x="634746" y="77470"/>
                  </a:lnTo>
                  <a:lnTo>
                    <a:pt x="630047" y="76200"/>
                  </a:lnTo>
                  <a:close/>
                </a:path>
                <a:path w="697229" h="676910">
                  <a:moveTo>
                    <a:pt x="646429" y="0"/>
                  </a:moveTo>
                  <a:lnTo>
                    <a:pt x="615569" y="35560"/>
                  </a:lnTo>
                  <a:lnTo>
                    <a:pt x="617601" y="41910"/>
                  </a:lnTo>
                  <a:lnTo>
                    <a:pt x="622426" y="46989"/>
                  </a:lnTo>
                  <a:lnTo>
                    <a:pt x="624331" y="48260"/>
                  </a:lnTo>
                  <a:lnTo>
                    <a:pt x="626364" y="49530"/>
                  </a:lnTo>
                  <a:lnTo>
                    <a:pt x="628650" y="50800"/>
                  </a:lnTo>
                  <a:lnTo>
                    <a:pt x="630808" y="52070"/>
                  </a:lnTo>
                  <a:lnTo>
                    <a:pt x="633349" y="52070"/>
                  </a:lnTo>
                  <a:lnTo>
                    <a:pt x="638682" y="53339"/>
                  </a:lnTo>
                  <a:lnTo>
                    <a:pt x="641476" y="53339"/>
                  </a:lnTo>
                  <a:lnTo>
                    <a:pt x="647065" y="52070"/>
                  </a:lnTo>
                  <a:lnTo>
                    <a:pt x="652018" y="50800"/>
                  </a:lnTo>
                  <a:lnTo>
                    <a:pt x="659002" y="46989"/>
                  </a:lnTo>
                  <a:lnTo>
                    <a:pt x="668147" y="44450"/>
                  </a:lnTo>
                  <a:lnTo>
                    <a:pt x="695858" y="44450"/>
                  </a:lnTo>
                  <a:lnTo>
                    <a:pt x="694944" y="41910"/>
                  </a:lnTo>
                  <a:lnTo>
                    <a:pt x="692276" y="39370"/>
                  </a:lnTo>
                  <a:lnTo>
                    <a:pt x="636904" y="39370"/>
                  </a:lnTo>
                  <a:lnTo>
                    <a:pt x="633095" y="35560"/>
                  </a:lnTo>
                  <a:lnTo>
                    <a:pt x="631317" y="33020"/>
                  </a:lnTo>
                  <a:lnTo>
                    <a:pt x="630681" y="30480"/>
                  </a:lnTo>
                  <a:lnTo>
                    <a:pt x="631698" y="25400"/>
                  </a:lnTo>
                  <a:lnTo>
                    <a:pt x="633222" y="22860"/>
                  </a:lnTo>
                  <a:lnTo>
                    <a:pt x="639952" y="15239"/>
                  </a:lnTo>
                  <a:lnTo>
                    <a:pt x="645795" y="12700"/>
                  </a:lnTo>
                  <a:lnTo>
                    <a:pt x="653288" y="12700"/>
                  </a:lnTo>
                  <a:lnTo>
                    <a:pt x="646429" y="0"/>
                  </a:lnTo>
                  <a:close/>
                </a:path>
                <a:path w="697229" h="676910">
                  <a:moveTo>
                    <a:pt x="671576" y="29210"/>
                  </a:moveTo>
                  <a:lnTo>
                    <a:pt x="665733" y="30480"/>
                  </a:lnTo>
                  <a:lnTo>
                    <a:pt x="659129" y="33020"/>
                  </a:lnTo>
                  <a:lnTo>
                    <a:pt x="648207" y="36830"/>
                  </a:lnTo>
                  <a:lnTo>
                    <a:pt x="641857" y="39370"/>
                  </a:lnTo>
                  <a:lnTo>
                    <a:pt x="692276" y="39370"/>
                  </a:lnTo>
                  <a:lnTo>
                    <a:pt x="689609" y="36830"/>
                  </a:lnTo>
                  <a:lnTo>
                    <a:pt x="685546" y="33020"/>
                  </a:lnTo>
                  <a:lnTo>
                    <a:pt x="681101" y="30480"/>
                  </a:lnTo>
                  <a:lnTo>
                    <a:pt x="676275" y="30480"/>
                  </a:lnTo>
                  <a:lnTo>
                    <a:pt x="671576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space construction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489368" y="2060776"/>
            <a:ext cx="3371850" cy="3278717"/>
            <a:chOff x="440431" y="1854698"/>
            <a:chExt cx="3034665" cy="2950845"/>
          </a:xfrm>
        </p:grpSpPr>
        <p:sp>
          <p:nvSpPr>
            <p:cNvPr id="32" name="object 32"/>
            <p:cNvSpPr/>
            <p:nvPr/>
          </p:nvSpPr>
          <p:spPr>
            <a:xfrm>
              <a:off x="440431" y="1854698"/>
              <a:ext cx="3034293" cy="29504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78536" y="1872995"/>
              <a:ext cx="2962655" cy="287883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78536" y="1872995"/>
              <a:ext cx="2962910" cy="2879090"/>
            </a:xfrm>
            <a:custGeom>
              <a:avLst/>
              <a:gdLst/>
              <a:ahLst/>
              <a:cxnLst/>
              <a:rect l="l" t="t" r="r" b="b"/>
              <a:pathLst>
                <a:path w="2962910" h="2879090">
                  <a:moveTo>
                    <a:pt x="0" y="719708"/>
                  </a:moveTo>
                  <a:lnTo>
                    <a:pt x="719708" y="0"/>
                  </a:lnTo>
                  <a:lnTo>
                    <a:pt x="2962655" y="0"/>
                  </a:lnTo>
                  <a:lnTo>
                    <a:pt x="2962655" y="2159127"/>
                  </a:lnTo>
                  <a:lnTo>
                    <a:pt x="2242947" y="2878835"/>
                  </a:lnTo>
                  <a:lnTo>
                    <a:pt x="0" y="2878835"/>
                  </a:lnTo>
                  <a:lnTo>
                    <a:pt x="0" y="719708"/>
                  </a:lnTo>
                  <a:close/>
                </a:path>
                <a:path w="2962910" h="2879090">
                  <a:moveTo>
                    <a:pt x="0" y="719708"/>
                  </a:moveTo>
                  <a:lnTo>
                    <a:pt x="2242947" y="719708"/>
                  </a:lnTo>
                  <a:lnTo>
                    <a:pt x="2962655" y="0"/>
                  </a:lnTo>
                </a:path>
                <a:path w="2962910" h="2879090">
                  <a:moveTo>
                    <a:pt x="2242947" y="719708"/>
                  </a:moveTo>
                  <a:lnTo>
                    <a:pt x="2242947" y="2878835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29321" y="3786011"/>
            <a:ext cx="1496483" cy="5642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778" spc="11" dirty="0">
                <a:latin typeface="Trebuchet MS"/>
                <a:cs typeface="Trebuchet MS"/>
              </a:rPr>
              <a:t>U</a:t>
            </a:r>
            <a:r>
              <a:rPr sz="1778" spc="6" dirty="0">
                <a:latin typeface="Trebuchet MS"/>
                <a:cs typeface="Trebuchet MS"/>
              </a:rPr>
              <a:t>nc</a:t>
            </a:r>
            <a:r>
              <a:rPr sz="1778" dirty="0">
                <a:latin typeface="Trebuchet MS"/>
                <a:cs typeface="Trebuchet MS"/>
              </a:rPr>
              <a:t>o</a:t>
            </a:r>
            <a:r>
              <a:rPr sz="1778" spc="6" dirty="0">
                <a:latin typeface="Trebuchet MS"/>
                <a:cs typeface="Trebuchet MS"/>
              </a:rPr>
              <a:t>n</a:t>
            </a:r>
            <a:r>
              <a:rPr sz="1778" spc="11" dirty="0">
                <a:latin typeface="Trebuchet MS"/>
                <a:cs typeface="Trebuchet MS"/>
              </a:rPr>
              <a:t>s</a:t>
            </a:r>
            <a:r>
              <a:rPr sz="1778" spc="6" dirty="0">
                <a:latin typeface="Trebuchet MS"/>
                <a:cs typeface="Trebuchet MS"/>
              </a:rPr>
              <a:t>t</a:t>
            </a:r>
            <a:r>
              <a:rPr sz="1778" spc="-6" dirty="0">
                <a:latin typeface="Trebuchet MS"/>
                <a:cs typeface="Trebuchet MS"/>
              </a:rPr>
              <a:t>r</a:t>
            </a:r>
            <a:r>
              <a:rPr sz="1778" dirty="0">
                <a:latin typeface="Trebuchet MS"/>
                <a:cs typeface="Trebuchet MS"/>
              </a:rPr>
              <a:t>ained</a:t>
            </a:r>
          </a:p>
          <a:p>
            <a:pPr marL="706" algn="ctr">
              <a:spcBef>
                <a:spcPts val="28"/>
              </a:spcBef>
            </a:pPr>
            <a:r>
              <a:rPr lang="nl-NL" sz="1778" spc="6" dirty="0">
                <a:latin typeface="Trebuchet MS"/>
                <a:cs typeface="Trebuchet MS"/>
              </a:rPr>
              <a:t>Search </a:t>
            </a:r>
            <a:r>
              <a:rPr sz="1778" spc="6" dirty="0">
                <a:latin typeface="Trebuchet MS"/>
                <a:cs typeface="Trebuchet MS"/>
              </a:rPr>
              <a:t>space</a:t>
            </a:r>
            <a:endParaRPr sz="1778" dirty="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3747" y="1429172"/>
            <a:ext cx="3551061" cy="4621389"/>
            <a:chOff x="309372" y="1286255"/>
            <a:chExt cx="3195955" cy="4159250"/>
          </a:xfrm>
        </p:grpSpPr>
        <p:sp>
          <p:nvSpPr>
            <p:cNvPr id="37" name="object 37"/>
            <p:cNvSpPr/>
            <p:nvPr/>
          </p:nvSpPr>
          <p:spPr>
            <a:xfrm>
              <a:off x="411480" y="1286255"/>
              <a:ext cx="1382268" cy="13837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53631" y="1421129"/>
              <a:ext cx="1188085" cy="1188085"/>
            </a:xfrm>
            <a:custGeom>
              <a:avLst/>
              <a:gdLst/>
              <a:ahLst/>
              <a:cxnLst/>
              <a:rect l="l" t="t" r="r" b="b"/>
              <a:pathLst>
                <a:path w="1188085" h="1188085">
                  <a:moveTo>
                    <a:pt x="1093334" y="67331"/>
                  </a:moveTo>
                  <a:lnTo>
                    <a:pt x="0" y="1160653"/>
                  </a:lnTo>
                  <a:lnTo>
                    <a:pt x="26949" y="1187704"/>
                  </a:lnTo>
                  <a:lnTo>
                    <a:pt x="1120238" y="94277"/>
                  </a:lnTo>
                  <a:lnTo>
                    <a:pt x="1093334" y="67331"/>
                  </a:lnTo>
                  <a:close/>
                </a:path>
                <a:path w="1188085" h="1188085">
                  <a:moveTo>
                    <a:pt x="1169659" y="53848"/>
                  </a:moveTo>
                  <a:lnTo>
                    <a:pt x="1106817" y="53848"/>
                  </a:lnTo>
                  <a:lnTo>
                    <a:pt x="1133741" y="80772"/>
                  </a:lnTo>
                  <a:lnTo>
                    <a:pt x="1120238" y="94277"/>
                  </a:lnTo>
                  <a:lnTo>
                    <a:pt x="1147203" y="121285"/>
                  </a:lnTo>
                  <a:lnTo>
                    <a:pt x="1169659" y="53848"/>
                  </a:lnTo>
                  <a:close/>
                </a:path>
                <a:path w="1188085" h="1188085">
                  <a:moveTo>
                    <a:pt x="1106817" y="53848"/>
                  </a:moveTo>
                  <a:lnTo>
                    <a:pt x="1093334" y="67331"/>
                  </a:lnTo>
                  <a:lnTo>
                    <a:pt x="1120238" y="94277"/>
                  </a:lnTo>
                  <a:lnTo>
                    <a:pt x="1133741" y="80772"/>
                  </a:lnTo>
                  <a:lnTo>
                    <a:pt x="1106817" y="53848"/>
                  </a:lnTo>
                  <a:close/>
                </a:path>
                <a:path w="1188085" h="1188085">
                  <a:moveTo>
                    <a:pt x="1187589" y="0"/>
                  </a:moveTo>
                  <a:lnTo>
                    <a:pt x="1066431" y="40386"/>
                  </a:lnTo>
                  <a:lnTo>
                    <a:pt x="1093334" y="67331"/>
                  </a:lnTo>
                  <a:lnTo>
                    <a:pt x="1106817" y="53848"/>
                  </a:lnTo>
                  <a:lnTo>
                    <a:pt x="1169659" y="53848"/>
                  </a:lnTo>
                  <a:lnTo>
                    <a:pt x="1187589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23672" y="2461323"/>
              <a:ext cx="3081528" cy="3109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106" y="2538983"/>
              <a:ext cx="2884805" cy="114300"/>
            </a:xfrm>
            <a:custGeom>
              <a:avLst/>
              <a:gdLst/>
              <a:ahLst/>
              <a:cxnLst/>
              <a:rect l="l" t="t" r="r" b="b"/>
              <a:pathLst>
                <a:path w="2884804" h="114300">
                  <a:moveTo>
                    <a:pt x="2770251" y="0"/>
                  </a:moveTo>
                  <a:lnTo>
                    <a:pt x="2770251" y="114300"/>
                  </a:lnTo>
                  <a:lnTo>
                    <a:pt x="2846451" y="76200"/>
                  </a:lnTo>
                  <a:lnTo>
                    <a:pt x="2789301" y="76200"/>
                  </a:lnTo>
                  <a:lnTo>
                    <a:pt x="2789301" y="38100"/>
                  </a:lnTo>
                  <a:lnTo>
                    <a:pt x="2846451" y="38100"/>
                  </a:lnTo>
                  <a:lnTo>
                    <a:pt x="2770251" y="0"/>
                  </a:lnTo>
                  <a:close/>
                </a:path>
                <a:path w="2884804" h="114300">
                  <a:moveTo>
                    <a:pt x="2770251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770251" y="76200"/>
                  </a:lnTo>
                  <a:lnTo>
                    <a:pt x="2770251" y="38100"/>
                  </a:lnTo>
                  <a:close/>
                </a:path>
                <a:path w="2884804" h="114300">
                  <a:moveTo>
                    <a:pt x="2846451" y="38100"/>
                  </a:moveTo>
                  <a:lnTo>
                    <a:pt x="2789301" y="38100"/>
                  </a:lnTo>
                  <a:lnTo>
                    <a:pt x="2789301" y="76200"/>
                  </a:lnTo>
                  <a:lnTo>
                    <a:pt x="2846451" y="76200"/>
                  </a:lnTo>
                  <a:lnTo>
                    <a:pt x="2884551" y="57150"/>
                  </a:lnTo>
                  <a:lnTo>
                    <a:pt x="2846451" y="3810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09372" y="2577083"/>
              <a:ext cx="310959" cy="286816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09956" y="2596133"/>
              <a:ext cx="114300" cy="2673350"/>
            </a:xfrm>
            <a:custGeom>
              <a:avLst/>
              <a:gdLst/>
              <a:ahLst/>
              <a:cxnLst/>
              <a:rect l="l" t="t" r="r" b="b"/>
              <a:pathLst>
                <a:path w="114300" h="2673350">
                  <a:moveTo>
                    <a:pt x="38100" y="2558694"/>
                  </a:moveTo>
                  <a:lnTo>
                    <a:pt x="0" y="2558694"/>
                  </a:lnTo>
                  <a:lnTo>
                    <a:pt x="57150" y="2672994"/>
                  </a:lnTo>
                  <a:lnTo>
                    <a:pt x="104775" y="2577744"/>
                  </a:lnTo>
                  <a:lnTo>
                    <a:pt x="38100" y="2577744"/>
                  </a:lnTo>
                  <a:lnTo>
                    <a:pt x="38100" y="2558694"/>
                  </a:lnTo>
                  <a:close/>
                </a:path>
                <a:path w="114300" h="2673350">
                  <a:moveTo>
                    <a:pt x="76200" y="0"/>
                  </a:moveTo>
                  <a:lnTo>
                    <a:pt x="38100" y="0"/>
                  </a:lnTo>
                  <a:lnTo>
                    <a:pt x="38100" y="2577744"/>
                  </a:lnTo>
                  <a:lnTo>
                    <a:pt x="76200" y="2577744"/>
                  </a:lnTo>
                  <a:lnTo>
                    <a:pt x="76200" y="0"/>
                  </a:lnTo>
                  <a:close/>
                </a:path>
                <a:path w="114300" h="2673350">
                  <a:moveTo>
                    <a:pt x="114300" y="2558694"/>
                  </a:moveTo>
                  <a:lnTo>
                    <a:pt x="76200" y="2558694"/>
                  </a:lnTo>
                  <a:lnTo>
                    <a:pt x="76200" y="2577744"/>
                  </a:lnTo>
                  <a:lnTo>
                    <a:pt x="104775" y="2577744"/>
                  </a:lnTo>
                  <a:lnTo>
                    <a:pt x="114300" y="2558694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42925" y="1632711"/>
              <a:ext cx="697230" cy="676910"/>
            </a:xfrm>
            <a:custGeom>
              <a:avLst/>
              <a:gdLst/>
              <a:ahLst/>
              <a:cxnLst/>
              <a:rect l="l" t="t" r="r" b="b"/>
              <a:pathLst>
                <a:path w="697230" h="676910">
                  <a:moveTo>
                    <a:pt x="11048" y="585470"/>
                  </a:moveTo>
                  <a:lnTo>
                    <a:pt x="0" y="596900"/>
                  </a:lnTo>
                  <a:lnTo>
                    <a:pt x="80937" y="676910"/>
                  </a:lnTo>
                  <a:lnTo>
                    <a:pt x="101531" y="656589"/>
                  </a:lnTo>
                  <a:lnTo>
                    <a:pt x="82042" y="656589"/>
                  </a:lnTo>
                  <a:lnTo>
                    <a:pt x="11048" y="585470"/>
                  </a:lnTo>
                  <a:close/>
                </a:path>
                <a:path w="697230" h="676910">
                  <a:moveTo>
                    <a:pt x="118618" y="619760"/>
                  </a:moveTo>
                  <a:lnTo>
                    <a:pt x="82042" y="656589"/>
                  </a:lnTo>
                  <a:lnTo>
                    <a:pt x="101531" y="656589"/>
                  </a:lnTo>
                  <a:lnTo>
                    <a:pt x="128562" y="629920"/>
                  </a:lnTo>
                  <a:lnTo>
                    <a:pt x="118618" y="619760"/>
                  </a:lnTo>
                  <a:close/>
                </a:path>
                <a:path w="697230" h="676910">
                  <a:moveTo>
                    <a:pt x="134525" y="524510"/>
                  </a:moveTo>
                  <a:lnTo>
                    <a:pt x="127774" y="524510"/>
                  </a:lnTo>
                  <a:lnTo>
                    <a:pt x="113884" y="527050"/>
                  </a:lnTo>
                  <a:lnTo>
                    <a:pt x="89877" y="563880"/>
                  </a:lnTo>
                  <a:lnTo>
                    <a:pt x="90768" y="572770"/>
                  </a:lnTo>
                  <a:lnTo>
                    <a:pt x="119281" y="607060"/>
                  </a:lnTo>
                  <a:lnTo>
                    <a:pt x="127242" y="609600"/>
                  </a:lnTo>
                  <a:lnTo>
                    <a:pt x="142987" y="609600"/>
                  </a:lnTo>
                  <a:lnTo>
                    <a:pt x="149879" y="607060"/>
                  </a:lnTo>
                  <a:lnTo>
                    <a:pt x="156246" y="603250"/>
                  </a:lnTo>
                  <a:lnTo>
                    <a:pt x="162090" y="598170"/>
                  </a:lnTo>
                  <a:lnTo>
                    <a:pt x="164668" y="595630"/>
                  </a:lnTo>
                  <a:lnTo>
                    <a:pt x="129984" y="595630"/>
                  </a:lnTo>
                  <a:lnTo>
                    <a:pt x="122770" y="593089"/>
                  </a:lnTo>
                  <a:lnTo>
                    <a:pt x="115849" y="585470"/>
                  </a:lnTo>
                  <a:lnTo>
                    <a:pt x="123375" y="577850"/>
                  </a:lnTo>
                  <a:lnTo>
                    <a:pt x="108496" y="577850"/>
                  </a:lnTo>
                  <a:lnTo>
                    <a:pt x="104635" y="572770"/>
                  </a:lnTo>
                  <a:lnTo>
                    <a:pt x="102768" y="567689"/>
                  </a:lnTo>
                  <a:lnTo>
                    <a:pt x="103060" y="554989"/>
                  </a:lnTo>
                  <a:lnTo>
                    <a:pt x="105473" y="549910"/>
                  </a:lnTo>
                  <a:lnTo>
                    <a:pt x="110159" y="544830"/>
                  </a:lnTo>
                  <a:lnTo>
                    <a:pt x="115163" y="539750"/>
                  </a:lnTo>
                  <a:lnTo>
                    <a:pt x="120675" y="538480"/>
                  </a:lnTo>
                  <a:lnTo>
                    <a:pt x="155232" y="538480"/>
                  </a:lnTo>
                  <a:lnTo>
                    <a:pt x="152920" y="535939"/>
                  </a:lnTo>
                  <a:lnTo>
                    <a:pt x="147098" y="530860"/>
                  </a:lnTo>
                  <a:lnTo>
                    <a:pt x="140966" y="527050"/>
                  </a:lnTo>
                  <a:lnTo>
                    <a:pt x="134525" y="524510"/>
                  </a:lnTo>
                  <a:close/>
                </a:path>
                <a:path w="697230" h="676910">
                  <a:moveTo>
                    <a:pt x="165074" y="567689"/>
                  </a:moveTo>
                  <a:lnTo>
                    <a:pt x="144094" y="595630"/>
                  </a:lnTo>
                  <a:lnTo>
                    <a:pt x="164668" y="595630"/>
                  </a:lnTo>
                  <a:lnTo>
                    <a:pt x="167246" y="593089"/>
                  </a:lnTo>
                  <a:lnTo>
                    <a:pt x="171145" y="588010"/>
                  </a:lnTo>
                  <a:lnTo>
                    <a:pt x="173799" y="581660"/>
                  </a:lnTo>
                  <a:lnTo>
                    <a:pt x="175971" y="577850"/>
                  </a:lnTo>
                  <a:lnTo>
                    <a:pt x="177063" y="574039"/>
                  </a:lnTo>
                  <a:lnTo>
                    <a:pt x="177063" y="570230"/>
                  </a:lnTo>
                  <a:lnTo>
                    <a:pt x="165074" y="567689"/>
                  </a:lnTo>
                  <a:close/>
                </a:path>
                <a:path w="697230" h="676910">
                  <a:moveTo>
                    <a:pt x="155232" y="538480"/>
                  </a:moveTo>
                  <a:lnTo>
                    <a:pt x="132156" y="538480"/>
                  </a:lnTo>
                  <a:lnTo>
                    <a:pt x="137020" y="541020"/>
                  </a:lnTo>
                  <a:lnTo>
                    <a:pt x="141262" y="544830"/>
                  </a:lnTo>
                  <a:lnTo>
                    <a:pt x="108496" y="577850"/>
                  </a:lnTo>
                  <a:lnTo>
                    <a:pt x="123375" y="577850"/>
                  </a:lnTo>
                  <a:lnTo>
                    <a:pt x="158495" y="542289"/>
                  </a:lnTo>
                  <a:lnTo>
                    <a:pt x="157098" y="539750"/>
                  </a:lnTo>
                  <a:lnTo>
                    <a:pt x="155232" y="538480"/>
                  </a:lnTo>
                  <a:close/>
                </a:path>
                <a:path w="697230" h="676910">
                  <a:moveTo>
                    <a:pt x="144005" y="495300"/>
                  </a:moveTo>
                  <a:lnTo>
                    <a:pt x="132511" y="506730"/>
                  </a:lnTo>
                  <a:lnTo>
                    <a:pt x="218325" y="542289"/>
                  </a:lnTo>
                  <a:lnTo>
                    <a:pt x="221081" y="539750"/>
                  </a:lnTo>
                  <a:lnTo>
                    <a:pt x="213982" y="521970"/>
                  </a:lnTo>
                  <a:lnTo>
                    <a:pt x="201079" y="521970"/>
                  </a:lnTo>
                  <a:lnTo>
                    <a:pt x="144005" y="495300"/>
                  </a:lnTo>
                  <a:close/>
                </a:path>
                <a:path w="697230" h="676910">
                  <a:moveTo>
                    <a:pt x="186601" y="453389"/>
                  </a:moveTo>
                  <a:lnTo>
                    <a:pt x="175615" y="463550"/>
                  </a:lnTo>
                  <a:lnTo>
                    <a:pt x="201079" y="521970"/>
                  </a:lnTo>
                  <a:lnTo>
                    <a:pt x="213982" y="521970"/>
                  </a:lnTo>
                  <a:lnTo>
                    <a:pt x="186601" y="453389"/>
                  </a:lnTo>
                  <a:close/>
                </a:path>
                <a:path w="697230" h="676910">
                  <a:moveTo>
                    <a:pt x="244157" y="407670"/>
                  </a:moveTo>
                  <a:lnTo>
                    <a:pt x="209022" y="433070"/>
                  </a:lnTo>
                  <a:lnTo>
                    <a:pt x="206260" y="447039"/>
                  </a:lnTo>
                  <a:lnTo>
                    <a:pt x="207151" y="455930"/>
                  </a:lnTo>
                  <a:lnTo>
                    <a:pt x="235670" y="490220"/>
                  </a:lnTo>
                  <a:lnTo>
                    <a:pt x="251955" y="494030"/>
                  </a:lnTo>
                  <a:lnTo>
                    <a:pt x="259370" y="492760"/>
                  </a:lnTo>
                  <a:lnTo>
                    <a:pt x="266261" y="490220"/>
                  </a:lnTo>
                  <a:lnTo>
                    <a:pt x="272629" y="487680"/>
                  </a:lnTo>
                  <a:lnTo>
                    <a:pt x="278472" y="482600"/>
                  </a:lnTo>
                  <a:lnTo>
                    <a:pt x="282340" y="478789"/>
                  </a:lnTo>
                  <a:lnTo>
                    <a:pt x="246367" y="478789"/>
                  </a:lnTo>
                  <a:lnTo>
                    <a:pt x="239153" y="476250"/>
                  </a:lnTo>
                  <a:lnTo>
                    <a:pt x="232232" y="468630"/>
                  </a:lnTo>
                  <a:lnTo>
                    <a:pt x="239986" y="461010"/>
                  </a:lnTo>
                  <a:lnTo>
                    <a:pt x="224878" y="461010"/>
                  </a:lnTo>
                  <a:lnTo>
                    <a:pt x="221018" y="455930"/>
                  </a:lnTo>
                  <a:lnTo>
                    <a:pt x="219151" y="450850"/>
                  </a:lnTo>
                  <a:lnTo>
                    <a:pt x="219443" y="439420"/>
                  </a:lnTo>
                  <a:lnTo>
                    <a:pt x="221856" y="434339"/>
                  </a:lnTo>
                  <a:lnTo>
                    <a:pt x="226542" y="429260"/>
                  </a:lnTo>
                  <a:lnTo>
                    <a:pt x="231546" y="424180"/>
                  </a:lnTo>
                  <a:lnTo>
                    <a:pt x="237058" y="421639"/>
                  </a:lnTo>
                  <a:lnTo>
                    <a:pt x="271627" y="421639"/>
                  </a:lnTo>
                  <a:lnTo>
                    <a:pt x="269303" y="419100"/>
                  </a:lnTo>
                  <a:lnTo>
                    <a:pt x="263481" y="414020"/>
                  </a:lnTo>
                  <a:lnTo>
                    <a:pt x="257349" y="410210"/>
                  </a:lnTo>
                  <a:lnTo>
                    <a:pt x="244157" y="407670"/>
                  </a:lnTo>
                  <a:close/>
                </a:path>
                <a:path w="697230" h="676910">
                  <a:moveTo>
                    <a:pt x="281457" y="450850"/>
                  </a:moveTo>
                  <a:lnTo>
                    <a:pt x="260476" y="478789"/>
                  </a:lnTo>
                  <a:lnTo>
                    <a:pt x="282340" y="478789"/>
                  </a:lnTo>
                  <a:lnTo>
                    <a:pt x="293446" y="457200"/>
                  </a:lnTo>
                  <a:lnTo>
                    <a:pt x="293446" y="454660"/>
                  </a:lnTo>
                  <a:lnTo>
                    <a:pt x="281457" y="450850"/>
                  </a:lnTo>
                  <a:close/>
                </a:path>
                <a:path w="697230" h="676910">
                  <a:moveTo>
                    <a:pt x="271627" y="421639"/>
                  </a:moveTo>
                  <a:lnTo>
                    <a:pt x="248551" y="421639"/>
                  </a:lnTo>
                  <a:lnTo>
                    <a:pt x="253403" y="424180"/>
                  </a:lnTo>
                  <a:lnTo>
                    <a:pt x="257644" y="427989"/>
                  </a:lnTo>
                  <a:lnTo>
                    <a:pt x="224878" y="461010"/>
                  </a:lnTo>
                  <a:lnTo>
                    <a:pt x="239986" y="461010"/>
                  </a:lnTo>
                  <a:lnTo>
                    <a:pt x="274878" y="426720"/>
                  </a:lnTo>
                  <a:lnTo>
                    <a:pt x="273481" y="424180"/>
                  </a:lnTo>
                  <a:lnTo>
                    <a:pt x="271627" y="421639"/>
                  </a:lnTo>
                  <a:close/>
                </a:path>
                <a:path w="697230" h="676910">
                  <a:moveTo>
                    <a:pt x="242938" y="349250"/>
                  </a:moveTo>
                  <a:lnTo>
                    <a:pt x="232435" y="359410"/>
                  </a:lnTo>
                  <a:lnTo>
                    <a:pt x="299123" y="425450"/>
                  </a:lnTo>
                  <a:lnTo>
                    <a:pt x="308205" y="431800"/>
                  </a:lnTo>
                  <a:lnTo>
                    <a:pt x="317604" y="434339"/>
                  </a:lnTo>
                  <a:lnTo>
                    <a:pt x="327323" y="430530"/>
                  </a:lnTo>
                  <a:lnTo>
                    <a:pt x="337362" y="422910"/>
                  </a:lnTo>
                  <a:lnTo>
                    <a:pt x="331992" y="417830"/>
                  </a:lnTo>
                  <a:lnTo>
                    <a:pt x="314426" y="417830"/>
                  </a:lnTo>
                  <a:lnTo>
                    <a:pt x="311022" y="416560"/>
                  </a:lnTo>
                  <a:lnTo>
                    <a:pt x="242938" y="349250"/>
                  </a:lnTo>
                  <a:close/>
                </a:path>
                <a:path w="697230" h="676910">
                  <a:moveTo>
                    <a:pt x="327964" y="414020"/>
                  </a:moveTo>
                  <a:lnTo>
                    <a:pt x="325018" y="416560"/>
                  </a:lnTo>
                  <a:lnTo>
                    <a:pt x="321716" y="417830"/>
                  </a:lnTo>
                  <a:lnTo>
                    <a:pt x="331992" y="417830"/>
                  </a:lnTo>
                  <a:lnTo>
                    <a:pt x="327964" y="414020"/>
                  </a:lnTo>
                  <a:close/>
                </a:path>
                <a:path w="697230" h="676910">
                  <a:moveTo>
                    <a:pt x="354926" y="257810"/>
                  </a:moveTo>
                  <a:lnTo>
                    <a:pt x="347091" y="257810"/>
                  </a:lnTo>
                  <a:lnTo>
                    <a:pt x="335291" y="262889"/>
                  </a:lnTo>
                  <a:lnTo>
                    <a:pt x="309362" y="287020"/>
                  </a:lnTo>
                  <a:lnTo>
                    <a:pt x="302818" y="293370"/>
                  </a:lnTo>
                  <a:lnTo>
                    <a:pt x="383755" y="374650"/>
                  </a:lnTo>
                  <a:lnTo>
                    <a:pt x="404279" y="354330"/>
                  </a:lnTo>
                  <a:lnTo>
                    <a:pt x="385406" y="354330"/>
                  </a:lnTo>
                  <a:lnTo>
                    <a:pt x="354533" y="323850"/>
                  </a:lnTo>
                  <a:lnTo>
                    <a:pt x="362067" y="314960"/>
                  </a:lnTo>
                  <a:lnTo>
                    <a:pt x="345960" y="314960"/>
                  </a:lnTo>
                  <a:lnTo>
                    <a:pt x="322706" y="292100"/>
                  </a:lnTo>
                  <a:lnTo>
                    <a:pt x="325361" y="288289"/>
                  </a:lnTo>
                  <a:lnTo>
                    <a:pt x="328523" y="284480"/>
                  </a:lnTo>
                  <a:lnTo>
                    <a:pt x="332206" y="281939"/>
                  </a:lnTo>
                  <a:lnTo>
                    <a:pt x="339216" y="275589"/>
                  </a:lnTo>
                  <a:lnTo>
                    <a:pt x="345827" y="273050"/>
                  </a:lnTo>
                  <a:lnTo>
                    <a:pt x="373221" y="273050"/>
                  </a:lnTo>
                  <a:lnTo>
                    <a:pt x="372211" y="270510"/>
                  </a:lnTo>
                  <a:lnTo>
                    <a:pt x="368452" y="266700"/>
                  </a:lnTo>
                  <a:lnTo>
                    <a:pt x="362038" y="260350"/>
                  </a:lnTo>
                  <a:lnTo>
                    <a:pt x="354926" y="257810"/>
                  </a:lnTo>
                  <a:close/>
                </a:path>
                <a:path w="697230" h="676910">
                  <a:moveTo>
                    <a:pt x="413538" y="302260"/>
                  </a:moveTo>
                  <a:lnTo>
                    <a:pt x="387667" y="302260"/>
                  </a:lnTo>
                  <a:lnTo>
                    <a:pt x="393077" y="304800"/>
                  </a:lnTo>
                  <a:lnTo>
                    <a:pt x="398335" y="309880"/>
                  </a:lnTo>
                  <a:lnTo>
                    <a:pt x="404012" y="314960"/>
                  </a:lnTo>
                  <a:lnTo>
                    <a:pt x="406552" y="321310"/>
                  </a:lnTo>
                  <a:lnTo>
                    <a:pt x="405371" y="332739"/>
                  </a:lnTo>
                  <a:lnTo>
                    <a:pt x="401624" y="339089"/>
                  </a:lnTo>
                  <a:lnTo>
                    <a:pt x="394690" y="345439"/>
                  </a:lnTo>
                  <a:lnTo>
                    <a:pt x="392671" y="347980"/>
                  </a:lnTo>
                  <a:lnTo>
                    <a:pt x="389572" y="350520"/>
                  </a:lnTo>
                  <a:lnTo>
                    <a:pt x="385406" y="354330"/>
                  </a:lnTo>
                  <a:lnTo>
                    <a:pt x="404279" y="354330"/>
                  </a:lnTo>
                  <a:lnTo>
                    <a:pt x="420916" y="325120"/>
                  </a:lnTo>
                  <a:lnTo>
                    <a:pt x="420884" y="317500"/>
                  </a:lnTo>
                  <a:lnTo>
                    <a:pt x="419341" y="311150"/>
                  </a:lnTo>
                  <a:lnTo>
                    <a:pt x="416283" y="306070"/>
                  </a:lnTo>
                  <a:lnTo>
                    <a:pt x="413538" y="302260"/>
                  </a:lnTo>
                  <a:close/>
                </a:path>
                <a:path w="697230" h="676910">
                  <a:moveTo>
                    <a:pt x="391261" y="248920"/>
                  </a:moveTo>
                  <a:lnTo>
                    <a:pt x="380542" y="259080"/>
                  </a:lnTo>
                  <a:lnTo>
                    <a:pt x="437718" y="284480"/>
                  </a:lnTo>
                  <a:lnTo>
                    <a:pt x="444169" y="287020"/>
                  </a:lnTo>
                  <a:lnTo>
                    <a:pt x="449541" y="289560"/>
                  </a:lnTo>
                  <a:lnTo>
                    <a:pt x="458114" y="294639"/>
                  </a:lnTo>
                  <a:lnTo>
                    <a:pt x="461886" y="297180"/>
                  </a:lnTo>
                  <a:lnTo>
                    <a:pt x="468071" y="302260"/>
                  </a:lnTo>
                  <a:lnTo>
                    <a:pt x="468998" y="307339"/>
                  </a:lnTo>
                  <a:lnTo>
                    <a:pt x="466826" y="317500"/>
                  </a:lnTo>
                  <a:lnTo>
                    <a:pt x="464096" y="321310"/>
                  </a:lnTo>
                  <a:lnTo>
                    <a:pt x="459714" y="326389"/>
                  </a:lnTo>
                  <a:lnTo>
                    <a:pt x="469099" y="335280"/>
                  </a:lnTo>
                  <a:lnTo>
                    <a:pt x="474484" y="330200"/>
                  </a:lnTo>
                  <a:lnTo>
                    <a:pt x="478104" y="323850"/>
                  </a:lnTo>
                  <a:lnTo>
                    <a:pt x="481825" y="309880"/>
                  </a:lnTo>
                  <a:lnTo>
                    <a:pt x="481558" y="304800"/>
                  </a:lnTo>
                  <a:lnTo>
                    <a:pt x="468420" y="276860"/>
                  </a:lnTo>
                  <a:lnTo>
                    <a:pt x="454406" y="276860"/>
                  </a:lnTo>
                  <a:lnTo>
                    <a:pt x="391261" y="248920"/>
                  </a:lnTo>
                  <a:close/>
                </a:path>
                <a:path w="697230" h="676910">
                  <a:moveTo>
                    <a:pt x="373221" y="273050"/>
                  </a:moveTo>
                  <a:lnTo>
                    <a:pt x="345827" y="273050"/>
                  </a:lnTo>
                  <a:lnTo>
                    <a:pt x="352037" y="274320"/>
                  </a:lnTo>
                  <a:lnTo>
                    <a:pt x="357847" y="278130"/>
                  </a:lnTo>
                  <a:lnTo>
                    <a:pt x="362450" y="284480"/>
                  </a:lnTo>
                  <a:lnTo>
                    <a:pt x="363496" y="292100"/>
                  </a:lnTo>
                  <a:lnTo>
                    <a:pt x="360984" y="298450"/>
                  </a:lnTo>
                  <a:lnTo>
                    <a:pt x="354914" y="306070"/>
                  </a:lnTo>
                  <a:lnTo>
                    <a:pt x="351485" y="309880"/>
                  </a:lnTo>
                  <a:lnTo>
                    <a:pt x="348500" y="312420"/>
                  </a:lnTo>
                  <a:lnTo>
                    <a:pt x="345960" y="314960"/>
                  </a:lnTo>
                  <a:lnTo>
                    <a:pt x="362067" y="314960"/>
                  </a:lnTo>
                  <a:lnTo>
                    <a:pt x="363143" y="313689"/>
                  </a:lnTo>
                  <a:lnTo>
                    <a:pt x="370255" y="307339"/>
                  </a:lnTo>
                  <a:lnTo>
                    <a:pt x="376580" y="303530"/>
                  </a:lnTo>
                  <a:lnTo>
                    <a:pt x="387667" y="302260"/>
                  </a:lnTo>
                  <a:lnTo>
                    <a:pt x="413538" y="302260"/>
                  </a:lnTo>
                  <a:lnTo>
                    <a:pt x="411708" y="299720"/>
                  </a:lnTo>
                  <a:lnTo>
                    <a:pt x="408020" y="295910"/>
                  </a:lnTo>
                  <a:lnTo>
                    <a:pt x="371043" y="295910"/>
                  </a:lnTo>
                  <a:lnTo>
                    <a:pt x="373659" y="292100"/>
                  </a:lnTo>
                  <a:lnTo>
                    <a:pt x="374827" y="287020"/>
                  </a:lnTo>
                  <a:lnTo>
                    <a:pt x="374230" y="275589"/>
                  </a:lnTo>
                  <a:lnTo>
                    <a:pt x="373221" y="273050"/>
                  </a:lnTo>
                  <a:close/>
                </a:path>
                <a:path w="697230" h="676910">
                  <a:moveTo>
                    <a:pt x="386232" y="289560"/>
                  </a:moveTo>
                  <a:lnTo>
                    <a:pt x="379006" y="290830"/>
                  </a:lnTo>
                  <a:lnTo>
                    <a:pt x="371043" y="295910"/>
                  </a:lnTo>
                  <a:lnTo>
                    <a:pt x="408020" y="295910"/>
                  </a:lnTo>
                  <a:lnTo>
                    <a:pt x="405561" y="293370"/>
                  </a:lnTo>
                  <a:lnTo>
                    <a:pt x="399237" y="290830"/>
                  </a:lnTo>
                  <a:lnTo>
                    <a:pt x="386232" y="289560"/>
                  </a:lnTo>
                  <a:close/>
                </a:path>
                <a:path w="697230" h="676910">
                  <a:moveTo>
                    <a:pt x="453872" y="186689"/>
                  </a:moveTo>
                  <a:lnTo>
                    <a:pt x="443369" y="196850"/>
                  </a:lnTo>
                  <a:lnTo>
                    <a:pt x="525754" y="279400"/>
                  </a:lnTo>
                  <a:lnTo>
                    <a:pt x="536244" y="269239"/>
                  </a:lnTo>
                  <a:lnTo>
                    <a:pt x="509778" y="242570"/>
                  </a:lnTo>
                  <a:lnTo>
                    <a:pt x="511733" y="242570"/>
                  </a:lnTo>
                  <a:lnTo>
                    <a:pt x="514578" y="241300"/>
                  </a:lnTo>
                  <a:lnTo>
                    <a:pt x="518312" y="240030"/>
                  </a:lnTo>
                  <a:lnTo>
                    <a:pt x="522058" y="237489"/>
                  </a:lnTo>
                  <a:lnTo>
                    <a:pt x="525183" y="234950"/>
                  </a:lnTo>
                  <a:lnTo>
                    <a:pt x="526434" y="233680"/>
                  </a:lnTo>
                  <a:lnTo>
                    <a:pt x="501103" y="233680"/>
                  </a:lnTo>
                  <a:lnTo>
                    <a:pt x="466636" y="199389"/>
                  </a:lnTo>
                  <a:lnTo>
                    <a:pt x="466597" y="196850"/>
                  </a:lnTo>
                  <a:lnTo>
                    <a:pt x="467131" y="193039"/>
                  </a:lnTo>
                  <a:lnTo>
                    <a:pt x="468015" y="190500"/>
                  </a:lnTo>
                  <a:lnTo>
                    <a:pt x="458736" y="190500"/>
                  </a:lnTo>
                  <a:lnTo>
                    <a:pt x="453872" y="186689"/>
                  </a:lnTo>
                  <a:close/>
                </a:path>
                <a:path w="697230" h="676910">
                  <a:moveTo>
                    <a:pt x="435013" y="205739"/>
                  </a:moveTo>
                  <a:lnTo>
                    <a:pt x="424294" y="215900"/>
                  </a:lnTo>
                  <a:lnTo>
                    <a:pt x="454406" y="276860"/>
                  </a:lnTo>
                  <a:lnTo>
                    <a:pt x="468420" y="276860"/>
                  </a:lnTo>
                  <a:lnTo>
                    <a:pt x="435013" y="205739"/>
                  </a:lnTo>
                  <a:close/>
                </a:path>
                <a:path w="697230" h="676910">
                  <a:moveTo>
                    <a:pt x="523378" y="173989"/>
                  </a:moveTo>
                  <a:lnTo>
                    <a:pt x="498716" y="173989"/>
                  </a:lnTo>
                  <a:lnTo>
                    <a:pt x="505726" y="177800"/>
                  </a:lnTo>
                  <a:lnTo>
                    <a:pt x="513206" y="185420"/>
                  </a:lnTo>
                  <a:lnTo>
                    <a:pt x="521653" y="196850"/>
                  </a:lnTo>
                  <a:lnTo>
                    <a:pt x="524892" y="207010"/>
                  </a:lnTo>
                  <a:lnTo>
                    <a:pt x="522924" y="217170"/>
                  </a:lnTo>
                  <a:lnTo>
                    <a:pt x="515747" y="227330"/>
                  </a:lnTo>
                  <a:lnTo>
                    <a:pt x="513727" y="228600"/>
                  </a:lnTo>
                  <a:lnTo>
                    <a:pt x="511187" y="231139"/>
                  </a:lnTo>
                  <a:lnTo>
                    <a:pt x="505117" y="233680"/>
                  </a:lnTo>
                  <a:lnTo>
                    <a:pt x="526434" y="233680"/>
                  </a:lnTo>
                  <a:lnTo>
                    <a:pt x="539584" y="204470"/>
                  </a:lnTo>
                  <a:lnTo>
                    <a:pt x="538101" y="196850"/>
                  </a:lnTo>
                  <a:lnTo>
                    <a:pt x="535116" y="189230"/>
                  </a:lnTo>
                  <a:lnTo>
                    <a:pt x="530628" y="181610"/>
                  </a:lnTo>
                  <a:lnTo>
                    <a:pt x="524637" y="175260"/>
                  </a:lnTo>
                  <a:lnTo>
                    <a:pt x="523378" y="173989"/>
                  </a:lnTo>
                  <a:close/>
                </a:path>
                <a:path w="697230" h="676910">
                  <a:moveTo>
                    <a:pt x="494639" y="158750"/>
                  </a:moveTo>
                  <a:lnTo>
                    <a:pt x="487350" y="158750"/>
                  </a:lnTo>
                  <a:lnTo>
                    <a:pt x="480344" y="161289"/>
                  </a:lnTo>
                  <a:lnTo>
                    <a:pt x="473620" y="165100"/>
                  </a:lnTo>
                  <a:lnTo>
                    <a:pt x="467182" y="170180"/>
                  </a:lnTo>
                  <a:lnTo>
                    <a:pt x="461543" y="176530"/>
                  </a:lnTo>
                  <a:lnTo>
                    <a:pt x="458736" y="182880"/>
                  </a:lnTo>
                  <a:lnTo>
                    <a:pt x="458736" y="190500"/>
                  </a:lnTo>
                  <a:lnTo>
                    <a:pt x="468015" y="190500"/>
                  </a:lnTo>
                  <a:lnTo>
                    <a:pt x="469341" y="186689"/>
                  </a:lnTo>
                  <a:lnTo>
                    <a:pt x="470623" y="185420"/>
                  </a:lnTo>
                  <a:lnTo>
                    <a:pt x="472097" y="182880"/>
                  </a:lnTo>
                  <a:lnTo>
                    <a:pt x="478916" y="176530"/>
                  </a:lnTo>
                  <a:lnTo>
                    <a:pt x="485597" y="173989"/>
                  </a:lnTo>
                  <a:lnTo>
                    <a:pt x="523378" y="173989"/>
                  </a:lnTo>
                  <a:lnTo>
                    <a:pt x="517088" y="167639"/>
                  </a:lnTo>
                  <a:lnTo>
                    <a:pt x="502087" y="160020"/>
                  </a:lnTo>
                  <a:lnTo>
                    <a:pt x="494639" y="158750"/>
                  </a:lnTo>
                  <a:close/>
                </a:path>
                <a:path w="697230" h="676910">
                  <a:moveTo>
                    <a:pt x="574669" y="116839"/>
                  </a:moveTo>
                  <a:lnTo>
                    <a:pt x="546979" y="116839"/>
                  </a:lnTo>
                  <a:lnTo>
                    <a:pt x="553872" y="119380"/>
                  </a:lnTo>
                  <a:lnTo>
                    <a:pt x="560959" y="124460"/>
                  </a:lnTo>
                  <a:lnTo>
                    <a:pt x="538137" y="156210"/>
                  </a:lnTo>
                  <a:lnTo>
                    <a:pt x="537032" y="166370"/>
                  </a:lnTo>
                  <a:lnTo>
                    <a:pt x="539483" y="173989"/>
                  </a:lnTo>
                  <a:lnTo>
                    <a:pt x="550494" y="185420"/>
                  </a:lnTo>
                  <a:lnTo>
                    <a:pt x="556387" y="187960"/>
                  </a:lnTo>
                  <a:lnTo>
                    <a:pt x="563168" y="187960"/>
                  </a:lnTo>
                  <a:lnTo>
                    <a:pt x="569950" y="186689"/>
                  </a:lnTo>
                  <a:lnTo>
                    <a:pt x="575652" y="185420"/>
                  </a:lnTo>
                  <a:lnTo>
                    <a:pt x="580301" y="180339"/>
                  </a:lnTo>
                  <a:lnTo>
                    <a:pt x="584762" y="175260"/>
                  </a:lnTo>
                  <a:lnTo>
                    <a:pt x="562241" y="175260"/>
                  </a:lnTo>
                  <a:lnTo>
                    <a:pt x="556094" y="168910"/>
                  </a:lnTo>
                  <a:lnTo>
                    <a:pt x="552373" y="166370"/>
                  </a:lnTo>
                  <a:lnTo>
                    <a:pt x="550824" y="161289"/>
                  </a:lnTo>
                  <a:lnTo>
                    <a:pt x="552081" y="148589"/>
                  </a:lnTo>
                  <a:lnTo>
                    <a:pt x="555040" y="143510"/>
                  </a:lnTo>
                  <a:lnTo>
                    <a:pt x="560349" y="137160"/>
                  </a:lnTo>
                  <a:lnTo>
                    <a:pt x="561670" y="135889"/>
                  </a:lnTo>
                  <a:lnTo>
                    <a:pt x="564362" y="134620"/>
                  </a:lnTo>
                  <a:lnTo>
                    <a:pt x="568413" y="132080"/>
                  </a:lnTo>
                  <a:lnTo>
                    <a:pt x="589649" y="132080"/>
                  </a:lnTo>
                  <a:lnTo>
                    <a:pt x="574669" y="116839"/>
                  </a:lnTo>
                  <a:close/>
                </a:path>
                <a:path w="697230" h="676910">
                  <a:moveTo>
                    <a:pt x="589649" y="132080"/>
                  </a:moveTo>
                  <a:lnTo>
                    <a:pt x="568413" y="132080"/>
                  </a:lnTo>
                  <a:lnTo>
                    <a:pt x="582726" y="146050"/>
                  </a:lnTo>
                  <a:lnTo>
                    <a:pt x="583679" y="154939"/>
                  </a:lnTo>
                  <a:lnTo>
                    <a:pt x="581507" y="162560"/>
                  </a:lnTo>
                  <a:lnTo>
                    <a:pt x="576211" y="167639"/>
                  </a:lnTo>
                  <a:lnTo>
                    <a:pt x="568947" y="175260"/>
                  </a:lnTo>
                  <a:lnTo>
                    <a:pt x="584762" y="175260"/>
                  </a:lnTo>
                  <a:lnTo>
                    <a:pt x="585877" y="173989"/>
                  </a:lnTo>
                  <a:lnTo>
                    <a:pt x="589634" y="167639"/>
                  </a:lnTo>
                  <a:lnTo>
                    <a:pt x="591568" y="160020"/>
                  </a:lnTo>
                  <a:lnTo>
                    <a:pt x="591680" y="153670"/>
                  </a:lnTo>
                  <a:lnTo>
                    <a:pt x="605586" y="153670"/>
                  </a:lnTo>
                  <a:lnTo>
                    <a:pt x="609396" y="151130"/>
                  </a:lnTo>
                  <a:lnTo>
                    <a:pt x="613663" y="147320"/>
                  </a:lnTo>
                  <a:lnTo>
                    <a:pt x="609730" y="143510"/>
                  </a:lnTo>
                  <a:lnTo>
                    <a:pt x="603592" y="143510"/>
                  </a:lnTo>
                  <a:lnTo>
                    <a:pt x="598576" y="140970"/>
                  </a:lnTo>
                  <a:lnTo>
                    <a:pt x="593394" y="135889"/>
                  </a:lnTo>
                  <a:lnTo>
                    <a:pt x="589649" y="132080"/>
                  </a:lnTo>
                  <a:close/>
                </a:path>
                <a:path w="697230" h="676910">
                  <a:moveTo>
                    <a:pt x="605586" y="153670"/>
                  </a:moveTo>
                  <a:lnTo>
                    <a:pt x="591680" y="153670"/>
                  </a:lnTo>
                  <a:lnTo>
                    <a:pt x="595401" y="154939"/>
                  </a:lnTo>
                  <a:lnTo>
                    <a:pt x="598919" y="154939"/>
                  </a:lnTo>
                  <a:lnTo>
                    <a:pt x="605586" y="153670"/>
                  </a:lnTo>
                  <a:close/>
                </a:path>
                <a:path w="697230" h="676910">
                  <a:moveTo>
                    <a:pt x="547725" y="101600"/>
                  </a:moveTo>
                  <a:lnTo>
                    <a:pt x="514819" y="127000"/>
                  </a:lnTo>
                  <a:lnTo>
                    <a:pt x="512470" y="130810"/>
                  </a:lnTo>
                  <a:lnTo>
                    <a:pt x="511098" y="135889"/>
                  </a:lnTo>
                  <a:lnTo>
                    <a:pt x="510730" y="138430"/>
                  </a:lnTo>
                  <a:lnTo>
                    <a:pt x="523938" y="143510"/>
                  </a:lnTo>
                  <a:lnTo>
                    <a:pt x="523938" y="135889"/>
                  </a:lnTo>
                  <a:lnTo>
                    <a:pt x="527215" y="129539"/>
                  </a:lnTo>
                  <a:lnTo>
                    <a:pt x="533781" y="123189"/>
                  </a:lnTo>
                  <a:lnTo>
                    <a:pt x="540281" y="118110"/>
                  </a:lnTo>
                  <a:lnTo>
                    <a:pt x="546979" y="116839"/>
                  </a:lnTo>
                  <a:lnTo>
                    <a:pt x="574669" y="116839"/>
                  </a:lnTo>
                  <a:lnTo>
                    <a:pt x="572173" y="114300"/>
                  </a:lnTo>
                  <a:lnTo>
                    <a:pt x="565858" y="109220"/>
                  </a:lnTo>
                  <a:lnTo>
                    <a:pt x="559677" y="105410"/>
                  </a:lnTo>
                  <a:lnTo>
                    <a:pt x="553633" y="102870"/>
                  </a:lnTo>
                  <a:lnTo>
                    <a:pt x="547725" y="101600"/>
                  </a:lnTo>
                  <a:close/>
                </a:path>
                <a:path w="697230" h="676910">
                  <a:moveTo>
                    <a:pt x="608418" y="142239"/>
                  </a:moveTo>
                  <a:lnTo>
                    <a:pt x="603592" y="143510"/>
                  </a:lnTo>
                  <a:lnTo>
                    <a:pt x="609730" y="143510"/>
                  </a:lnTo>
                  <a:lnTo>
                    <a:pt x="608418" y="142239"/>
                  </a:lnTo>
                  <a:close/>
                </a:path>
                <a:path w="697230" h="676910">
                  <a:moveTo>
                    <a:pt x="648972" y="90170"/>
                  </a:moveTo>
                  <a:lnTo>
                    <a:pt x="628205" y="90170"/>
                  </a:lnTo>
                  <a:lnTo>
                    <a:pt x="632104" y="93980"/>
                  </a:lnTo>
                  <a:lnTo>
                    <a:pt x="637552" y="100330"/>
                  </a:lnTo>
                  <a:lnTo>
                    <a:pt x="637044" y="105410"/>
                  </a:lnTo>
                  <a:lnTo>
                    <a:pt x="626986" y="115570"/>
                  </a:lnTo>
                  <a:lnTo>
                    <a:pt x="620356" y="119380"/>
                  </a:lnTo>
                  <a:lnTo>
                    <a:pt x="610666" y="120650"/>
                  </a:lnTo>
                  <a:lnTo>
                    <a:pt x="616915" y="134620"/>
                  </a:lnTo>
                  <a:lnTo>
                    <a:pt x="649376" y="107950"/>
                  </a:lnTo>
                  <a:lnTo>
                    <a:pt x="650811" y="95250"/>
                  </a:lnTo>
                  <a:lnTo>
                    <a:pt x="648972" y="90170"/>
                  </a:lnTo>
                  <a:close/>
                </a:path>
                <a:path w="697230" h="676910">
                  <a:moveTo>
                    <a:pt x="600113" y="45720"/>
                  </a:moveTo>
                  <a:lnTo>
                    <a:pt x="569137" y="82550"/>
                  </a:lnTo>
                  <a:lnTo>
                    <a:pt x="571169" y="87630"/>
                  </a:lnTo>
                  <a:lnTo>
                    <a:pt x="576021" y="92710"/>
                  </a:lnTo>
                  <a:lnTo>
                    <a:pt x="577900" y="95250"/>
                  </a:lnTo>
                  <a:lnTo>
                    <a:pt x="579970" y="96520"/>
                  </a:lnTo>
                  <a:lnTo>
                    <a:pt x="584466" y="97789"/>
                  </a:lnTo>
                  <a:lnTo>
                    <a:pt x="586930" y="99060"/>
                  </a:lnTo>
                  <a:lnTo>
                    <a:pt x="597877" y="99060"/>
                  </a:lnTo>
                  <a:lnTo>
                    <a:pt x="600697" y="97789"/>
                  </a:lnTo>
                  <a:lnTo>
                    <a:pt x="605624" y="96520"/>
                  </a:lnTo>
                  <a:lnTo>
                    <a:pt x="621715" y="90170"/>
                  </a:lnTo>
                  <a:lnTo>
                    <a:pt x="648972" y="90170"/>
                  </a:lnTo>
                  <a:lnTo>
                    <a:pt x="648512" y="88900"/>
                  </a:lnTo>
                  <a:lnTo>
                    <a:pt x="645842" y="86360"/>
                  </a:lnTo>
                  <a:lnTo>
                    <a:pt x="595515" y="86360"/>
                  </a:lnTo>
                  <a:lnTo>
                    <a:pt x="590486" y="85089"/>
                  </a:lnTo>
                  <a:lnTo>
                    <a:pt x="586689" y="81280"/>
                  </a:lnTo>
                  <a:lnTo>
                    <a:pt x="584885" y="80010"/>
                  </a:lnTo>
                  <a:lnTo>
                    <a:pt x="584250" y="77470"/>
                  </a:lnTo>
                  <a:lnTo>
                    <a:pt x="606856" y="58420"/>
                  </a:lnTo>
                  <a:lnTo>
                    <a:pt x="600113" y="45720"/>
                  </a:lnTo>
                  <a:close/>
                </a:path>
                <a:path w="697230" h="676910">
                  <a:moveTo>
                    <a:pt x="695769" y="44450"/>
                  </a:moveTo>
                  <a:lnTo>
                    <a:pt x="674535" y="44450"/>
                  </a:lnTo>
                  <a:lnTo>
                    <a:pt x="678446" y="48260"/>
                  </a:lnTo>
                  <a:lnTo>
                    <a:pt x="683894" y="53339"/>
                  </a:lnTo>
                  <a:lnTo>
                    <a:pt x="683374" y="59689"/>
                  </a:lnTo>
                  <a:lnTo>
                    <a:pt x="676897" y="66039"/>
                  </a:lnTo>
                  <a:lnTo>
                    <a:pt x="673328" y="69850"/>
                  </a:lnTo>
                  <a:lnTo>
                    <a:pt x="666699" y="72389"/>
                  </a:lnTo>
                  <a:lnTo>
                    <a:pt x="657009" y="74930"/>
                  </a:lnTo>
                  <a:lnTo>
                    <a:pt x="663244" y="87630"/>
                  </a:lnTo>
                  <a:lnTo>
                    <a:pt x="669462" y="86360"/>
                  </a:lnTo>
                  <a:lnTo>
                    <a:pt x="675236" y="82550"/>
                  </a:lnTo>
                  <a:lnTo>
                    <a:pt x="680568" y="80010"/>
                  </a:lnTo>
                  <a:lnTo>
                    <a:pt x="685457" y="74930"/>
                  </a:lnTo>
                  <a:lnTo>
                    <a:pt x="692048" y="68580"/>
                  </a:lnTo>
                  <a:lnTo>
                    <a:pt x="695706" y="62230"/>
                  </a:lnTo>
                  <a:lnTo>
                    <a:pt x="697141" y="48260"/>
                  </a:lnTo>
                  <a:lnTo>
                    <a:pt x="695769" y="44450"/>
                  </a:lnTo>
                  <a:close/>
                </a:path>
                <a:path w="697230" h="676910">
                  <a:moveTo>
                    <a:pt x="625157" y="76200"/>
                  </a:moveTo>
                  <a:lnTo>
                    <a:pt x="619417" y="77470"/>
                  </a:lnTo>
                  <a:lnTo>
                    <a:pt x="612711" y="80010"/>
                  </a:lnTo>
                  <a:lnTo>
                    <a:pt x="601776" y="83820"/>
                  </a:lnTo>
                  <a:lnTo>
                    <a:pt x="595515" y="86360"/>
                  </a:lnTo>
                  <a:lnTo>
                    <a:pt x="645842" y="86360"/>
                  </a:lnTo>
                  <a:lnTo>
                    <a:pt x="639165" y="80010"/>
                  </a:lnTo>
                  <a:lnTo>
                    <a:pt x="634733" y="77470"/>
                  </a:lnTo>
                  <a:lnTo>
                    <a:pt x="625157" y="76200"/>
                  </a:lnTo>
                  <a:close/>
                </a:path>
                <a:path w="697230" h="676910">
                  <a:moveTo>
                    <a:pt x="644220" y="52070"/>
                  </a:moveTo>
                  <a:lnTo>
                    <a:pt x="633272" y="52070"/>
                  </a:lnTo>
                  <a:lnTo>
                    <a:pt x="638644" y="53339"/>
                  </a:lnTo>
                  <a:lnTo>
                    <a:pt x="641400" y="53339"/>
                  </a:lnTo>
                  <a:lnTo>
                    <a:pt x="644220" y="52070"/>
                  </a:lnTo>
                  <a:close/>
                </a:path>
                <a:path w="697230" h="676910">
                  <a:moveTo>
                    <a:pt x="646455" y="0"/>
                  </a:moveTo>
                  <a:lnTo>
                    <a:pt x="615480" y="35560"/>
                  </a:lnTo>
                  <a:lnTo>
                    <a:pt x="617499" y="41910"/>
                  </a:lnTo>
                  <a:lnTo>
                    <a:pt x="622363" y="46989"/>
                  </a:lnTo>
                  <a:lnTo>
                    <a:pt x="624243" y="48260"/>
                  </a:lnTo>
                  <a:lnTo>
                    <a:pt x="626300" y="49530"/>
                  </a:lnTo>
                  <a:lnTo>
                    <a:pt x="630796" y="52070"/>
                  </a:lnTo>
                  <a:lnTo>
                    <a:pt x="647039" y="52070"/>
                  </a:lnTo>
                  <a:lnTo>
                    <a:pt x="651967" y="49530"/>
                  </a:lnTo>
                  <a:lnTo>
                    <a:pt x="668058" y="44450"/>
                  </a:lnTo>
                  <a:lnTo>
                    <a:pt x="695769" y="44450"/>
                  </a:lnTo>
                  <a:lnTo>
                    <a:pt x="694855" y="41910"/>
                  </a:lnTo>
                  <a:lnTo>
                    <a:pt x="692180" y="39370"/>
                  </a:lnTo>
                  <a:lnTo>
                    <a:pt x="636828" y="39370"/>
                  </a:lnTo>
                  <a:lnTo>
                    <a:pt x="633031" y="35560"/>
                  </a:lnTo>
                  <a:lnTo>
                    <a:pt x="631228" y="33020"/>
                  </a:lnTo>
                  <a:lnTo>
                    <a:pt x="630593" y="30480"/>
                  </a:lnTo>
                  <a:lnTo>
                    <a:pt x="631659" y="25400"/>
                  </a:lnTo>
                  <a:lnTo>
                    <a:pt x="633171" y="22860"/>
                  </a:lnTo>
                  <a:lnTo>
                    <a:pt x="639876" y="15239"/>
                  </a:lnTo>
                  <a:lnTo>
                    <a:pt x="645718" y="12700"/>
                  </a:lnTo>
                  <a:lnTo>
                    <a:pt x="653199" y="12700"/>
                  </a:lnTo>
                  <a:lnTo>
                    <a:pt x="646455" y="0"/>
                  </a:lnTo>
                  <a:close/>
                </a:path>
                <a:path w="697230" h="676910">
                  <a:moveTo>
                    <a:pt x="671499" y="29210"/>
                  </a:moveTo>
                  <a:lnTo>
                    <a:pt x="665759" y="30480"/>
                  </a:lnTo>
                  <a:lnTo>
                    <a:pt x="659053" y="33020"/>
                  </a:lnTo>
                  <a:lnTo>
                    <a:pt x="648106" y="36830"/>
                  </a:lnTo>
                  <a:lnTo>
                    <a:pt x="641845" y="39370"/>
                  </a:lnTo>
                  <a:lnTo>
                    <a:pt x="692180" y="39370"/>
                  </a:lnTo>
                  <a:lnTo>
                    <a:pt x="685495" y="33020"/>
                  </a:lnTo>
                  <a:lnTo>
                    <a:pt x="681075" y="30480"/>
                  </a:lnTo>
                  <a:lnTo>
                    <a:pt x="676287" y="30480"/>
                  </a:lnTo>
                  <a:lnTo>
                    <a:pt x="671499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372728" y="2597714"/>
            <a:ext cx="1563511" cy="229450"/>
          </a:xfrm>
          <a:prstGeom prst="rect">
            <a:avLst/>
          </a:prstGeom>
        </p:spPr>
        <p:txBody>
          <a:bodyPr vert="horz" wrap="square" lIns="0" tIns="15522" rIns="0" bIns="0" rtlCol="0">
            <a:spAutoFit/>
          </a:bodyPr>
          <a:lstStyle/>
          <a:p>
            <a:pPr marL="14111">
              <a:spcBef>
                <a:spcPts val="122"/>
              </a:spcBef>
            </a:pPr>
            <a:r>
              <a:rPr sz="1389" spc="-6" dirty="0">
                <a:latin typeface="Trebuchet MS"/>
                <a:cs typeface="Trebuchet MS"/>
              </a:rPr>
              <a:t>Index</a:t>
            </a:r>
            <a:r>
              <a:rPr sz="1389" spc="-39" dirty="0">
                <a:latin typeface="Trebuchet MS"/>
                <a:cs typeface="Trebuchet MS"/>
              </a:rPr>
              <a:t> </a:t>
            </a:r>
            <a:r>
              <a:rPr sz="1389" dirty="0">
                <a:latin typeface="Trebuchet MS"/>
                <a:cs typeface="Trebuchet MS"/>
              </a:rPr>
              <a:t>Factorization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27034" y="3370919"/>
            <a:ext cx="213776" cy="1438628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4111">
              <a:spcBef>
                <a:spcPts val="33"/>
              </a:spcBef>
            </a:pPr>
            <a:r>
              <a:rPr sz="1389" dirty="0">
                <a:latin typeface="Trebuchet MS"/>
                <a:cs typeface="Trebuchet MS"/>
              </a:rPr>
              <a:t>Loop</a:t>
            </a:r>
            <a:r>
              <a:rPr sz="1389" spc="-72" dirty="0">
                <a:latin typeface="Trebuchet MS"/>
                <a:cs typeface="Trebuchet MS"/>
              </a:rPr>
              <a:t> </a:t>
            </a:r>
            <a:r>
              <a:rPr sz="1389" spc="-6" dirty="0">
                <a:latin typeface="Trebuchet MS"/>
                <a:cs typeface="Trebuchet MS"/>
              </a:rPr>
              <a:t>Permutation</a:t>
            </a:r>
            <a:endParaRPr sz="1389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70774" y="3124199"/>
            <a:ext cx="917928" cy="872067"/>
          </a:xfrm>
          <a:custGeom>
            <a:avLst/>
            <a:gdLst/>
            <a:ahLst/>
            <a:cxnLst/>
            <a:rect l="l" t="t" r="r" b="b"/>
            <a:pathLst>
              <a:path w="826135" h="784860">
                <a:moveTo>
                  <a:pt x="433577" y="0"/>
                </a:moveTo>
                <a:lnTo>
                  <a:pt x="433577" y="196215"/>
                </a:lnTo>
                <a:lnTo>
                  <a:pt x="0" y="196215"/>
                </a:lnTo>
                <a:lnTo>
                  <a:pt x="0" y="588645"/>
                </a:lnTo>
                <a:lnTo>
                  <a:pt x="433577" y="588645"/>
                </a:lnTo>
                <a:lnTo>
                  <a:pt x="433577" y="784860"/>
                </a:lnTo>
                <a:lnTo>
                  <a:pt x="826007" y="392430"/>
                </a:lnTo>
                <a:lnTo>
                  <a:pt x="433577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7" name="object 47"/>
          <p:cNvSpPr txBox="1"/>
          <p:nvPr/>
        </p:nvSpPr>
        <p:spPr>
          <a:xfrm>
            <a:off x="9443566" y="3230655"/>
            <a:ext cx="213776" cy="1438628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4111">
              <a:spcBef>
                <a:spcPts val="33"/>
              </a:spcBef>
            </a:pPr>
            <a:r>
              <a:rPr sz="1389" dirty="0">
                <a:latin typeface="Trebuchet MS"/>
                <a:cs typeface="Trebuchet MS"/>
              </a:rPr>
              <a:t>Loop</a:t>
            </a:r>
            <a:r>
              <a:rPr sz="1389" spc="-72" dirty="0">
                <a:latin typeface="Trebuchet MS"/>
                <a:cs typeface="Trebuchet MS"/>
              </a:rPr>
              <a:t> </a:t>
            </a:r>
            <a:r>
              <a:rPr sz="1389" spc="-6" dirty="0">
                <a:latin typeface="Trebuchet MS"/>
                <a:cs typeface="Trebuchet MS"/>
              </a:rPr>
              <a:t>Permutation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383693" y="3117425"/>
            <a:ext cx="916517" cy="872067"/>
          </a:xfrm>
          <a:custGeom>
            <a:avLst/>
            <a:gdLst/>
            <a:ahLst/>
            <a:cxnLst/>
            <a:rect l="l" t="t" r="r" b="b"/>
            <a:pathLst>
              <a:path w="824865" h="784860">
                <a:moveTo>
                  <a:pt x="432053" y="0"/>
                </a:moveTo>
                <a:lnTo>
                  <a:pt x="432053" y="196214"/>
                </a:lnTo>
                <a:lnTo>
                  <a:pt x="0" y="196214"/>
                </a:lnTo>
                <a:lnTo>
                  <a:pt x="0" y="588644"/>
                </a:lnTo>
                <a:lnTo>
                  <a:pt x="432053" y="588644"/>
                </a:lnTo>
                <a:lnTo>
                  <a:pt x="432053" y="784859"/>
                </a:lnTo>
                <a:lnTo>
                  <a:pt x="824483" y="392429"/>
                </a:lnTo>
                <a:lnTo>
                  <a:pt x="432053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9" name="object 49"/>
          <p:cNvSpPr txBox="1"/>
          <p:nvPr/>
        </p:nvSpPr>
        <p:spPr>
          <a:xfrm>
            <a:off x="4026463" y="4036343"/>
            <a:ext cx="900289" cy="253673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556" b="1" spc="-11" dirty="0">
                <a:solidFill>
                  <a:srgbClr val="0070C5"/>
                </a:solidFill>
                <a:latin typeface="Trebuchet MS"/>
                <a:cs typeface="Trebuchet MS"/>
              </a:rPr>
              <a:t>Constrain</a:t>
            </a:r>
            <a:endParaRPr sz="1556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51851" y="4005580"/>
            <a:ext cx="577850" cy="253673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556" b="1" dirty="0">
                <a:solidFill>
                  <a:srgbClr val="0070C5"/>
                </a:solidFill>
                <a:latin typeface="Trebuchet MS"/>
                <a:cs typeface="Trebuchet MS"/>
              </a:rPr>
              <a:t>Prune</a:t>
            </a:r>
            <a:endParaRPr sz="1556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361080" y="2204707"/>
            <a:ext cx="2740378" cy="2740378"/>
            <a:chOff x="4824972" y="1984236"/>
            <a:chExt cx="2466340" cy="2466340"/>
          </a:xfrm>
        </p:grpSpPr>
        <p:sp>
          <p:nvSpPr>
            <p:cNvPr id="52" name="object 52"/>
            <p:cNvSpPr/>
            <p:nvPr/>
          </p:nvSpPr>
          <p:spPr>
            <a:xfrm>
              <a:off x="4824972" y="1984236"/>
              <a:ext cx="2465854" cy="246585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863084" y="2002536"/>
              <a:ext cx="2394204" cy="23942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863084" y="2002536"/>
              <a:ext cx="2394585" cy="2394585"/>
            </a:xfrm>
            <a:custGeom>
              <a:avLst/>
              <a:gdLst/>
              <a:ahLst/>
              <a:cxnLst/>
              <a:rect l="l" t="t" r="r" b="b"/>
              <a:pathLst>
                <a:path w="2394584" h="2394585">
                  <a:moveTo>
                    <a:pt x="0" y="598551"/>
                  </a:moveTo>
                  <a:lnTo>
                    <a:pt x="598551" y="0"/>
                  </a:lnTo>
                  <a:lnTo>
                    <a:pt x="2394204" y="0"/>
                  </a:lnTo>
                  <a:lnTo>
                    <a:pt x="2394204" y="1795652"/>
                  </a:lnTo>
                  <a:lnTo>
                    <a:pt x="1795652" y="2394204"/>
                  </a:lnTo>
                  <a:lnTo>
                    <a:pt x="0" y="2394204"/>
                  </a:lnTo>
                  <a:lnTo>
                    <a:pt x="0" y="598551"/>
                  </a:lnTo>
                  <a:close/>
                </a:path>
                <a:path w="2394584" h="2394585">
                  <a:moveTo>
                    <a:pt x="0" y="598551"/>
                  </a:moveTo>
                  <a:lnTo>
                    <a:pt x="1795652" y="598551"/>
                  </a:lnTo>
                  <a:lnTo>
                    <a:pt x="2394204" y="0"/>
                  </a:lnTo>
                </a:path>
                <a:path w="2394584" h="2394585">
                  <a:moveTo>
                    <a:pt x="1795652" y="598551"/>
                  </a:moveTo>
                  <a:lnTo>
                    <a:pt x="1795652" y="2394204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540598" y="3593395"/>
            <a:ext cx="1483492" cy="562342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29115" marR="5644" indent="-115709" algn="ctr">
              <a:lnSpc>
                <a:spcPct val="101200"/>
              </a:lnSpc>
              <a:spcBef>
                <a:spcPts val="106"/>
              </a:spcBef>
            </a:pPr>
            <a:r>
              <a:rPr lang="nl-NL" sz="1778" spc="6" dirty="0" err="1">
                <a:latin typeface="Trebuchet MS"/>
                <a:cs typeface="Trebuchet MS"/>
              </a:rPr>
              <a:t>Constrained</a:t>
            </a:r>
            <a:r>
              <a:rPr lang="nl-NL" sz="1778" spc="6" dirty="0">
                <a:latin typeface="Trebuchet MS"/>
                <a:cs typeface="Trebuchet MS"/>
              </a:rPr>
              <a:t> Search </a:t>
            </a:r>
            <a:r>
              <a:rPr lang="nl-NL" sz="1778" spc="6" dirty="0" err="1">
                <a:latin typeface="Trebuchet MS"/>
                <a:cs typeface="Trebuchet MS"/>
              </a:rPr>
              <a:t>space</a:t>
            </a:r>
            <a:endParaRPr sz="1778" dirty="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229013" y="1398411"/>
            <a:ext cx="3551061" cy="4226983"/>
            <a:chOff x="4706111" y="1258569"/>
            <a:chExt cx="3195955" cy="3804285"/>
          </a:xfrm>
        </p:grpSpPr>
        <p:sp>
          <p:nvSpPr>
            <p:cNvPr id="57" name="object 57"/>
            <p:cNvSpPr/>
            <p:nvPr/>
          </p:nvSpPr>
          <p:spPr>
            <a:xfrm>
              <a:off x="4808219" y="1286255"/>
              <a:ext cx="1382268" cy="13837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850383" y="1421129"/>
              <a:ext cx="1188085" cy="1188085"/>
            </a:xfrm>
            <a:custGeom>
              <a:avLst/>
              <a:gdLst/>
              <a:ahLst/>
              <a:cxnLst/>
              <a:rect l="l" t="t" r="r" b="b"/>
              <a:pathLst>
                <a:path w="1188085" h="1188085">
                  <a:moveTo>
                    <a:pt x="1093321" y="67331"/>
                  </a:moveTo>
                  <a:lnTo>
                    <a:pt x="0" y="1160653"/>
                  </a:lnTo>
                  <a:lnTo>
                    <a:pt x="26924" y="1187704"/>
                  </a:lnTo>
                  <a:lnTo>
                    <a:pt x="1120225" y="94277"/>
                  </a:lnTo>
                  <a:lnTo>
                    <a:pt x="1093321" y="67331"/>
                  </a:lnTo>
                  <a:close/>
                </a:path>
                <a:path w="1188085" h="1188085">
                  <a:moveTo>
                    <a:pt x="1169646" y="53848"/>
                  </a:moveTo>
                  <a:lnTo>
                    <a:pt x="1106804" y="53848"/>
                  </a:lnTo>
                  <a:lnTo>
                    <a:pt x="1133728" y="80772"/>
                  </a:lnTo>
                  <a:lnTo>
                    <a:pt x="1120225" y="94277"/>
                  </a:lnTo>
                  <a:lnTo>
                    <a:pt x="1147190" y="121285"/>
                  </a:lnTo>
                  <a:lnTo>
                    <a:pt x="1169646" y="53848"/>
                  </a:lnTo>
                  <a:close/>
                </a:path>
                <a:path w="1188085" h="1188085">
                  <a:moveTo>
                    <a:pt x="1106804" y="53848"/>
                  </a:moveTo>
                  <a:lnTo>
                    <a:pt x="1093321" y="67331"/>
                  </a:lnTo>
                  <a:lnTo>
                    <a:pt x="1120225" y="94277"/>
                  </a:lnTo>
                  <a:lnTo>
                    <a:pt x="1133728" y="80772"/>
                  </a:lnTo>
                  <a:lnTo>
                    <a:pt x="1106804" y="53848"/>
                  </a:lnTo>
                  <a:close/>
                </a:path>
                <a:path w="1188085" h="1188085">
                  <a:moveTo>
                    <a:pt x="1187577" y="0"/>
                  </a:moveTo>
                  <a:lnTo>
                    <a:pt x="1066418" y="40386"/>
                  </a:lnTo>
                  <a:lnTo>
                    <a:pt x="1093321" y="67331"/>
                  </a:lnTo>
                  <a:lnTo>
                    <a:pt x="1106804" y="53848"/>
                  </a:lnTo>
                  <a:lnTo>
                    <a:pt x="1169646" y="53848"/>
                  </a:lnTo>
                  <a:lnTo>
                    <a:pt x="1187577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820411" y="2461323"/>
              <a:ext cx="3081528" cy="3109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863845" y="2538983"/>
              <a:ext cx="2884805" cy="114300"/>
            </a:xfrm>
            <a:custGeom>
              <a:avLst/>
              <a:gdLst/>
              <a:ahLst/>
              <a:cxnLst/>
              <a:rect l="l" t="t" r="r" b="b"/>
              <a:pathLst>
                <a:path w="2884804" h="114300">
                  <a:moveTo>
                    <a:pt x="2770251" y="0"/>
                  </a:moveTo>
                  <a:lnTo>
                    <a:pt x="2770251" y="114300"/>
                  </a:lnTo>
                  <a:lnTo>
                    <a:pt x="2846451" y="76200"/>
                  </a:lnTo>
                  <a:lnTo>
                    <a:pt x="2789301" y="76200"/>
                  </a:lnTo>
                  <a:lnTo>
                    <a:pt x="2789301" y="38100"/>
                  </a:lnTo>
                  <a:lnTo>
                    <a:pt x="2846451" y="38100"/>
                  </a:lnTo>
                  <a:lnTo>
                    <a:pt x="2770251" y="0"/>
                  </a:lnTo>
                  <a:close/>
                </a:path>
                <a:path w="2884804" h="114300">
                  <a:moveTo>
                    <a:pt x="2770251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770251" y="76200"/>
                  </a:lnTo>
                  <a:lnTo>
                    <a:pt x="2770251" y="38100"/>
                  </a:lnTo>
                  <a:close/>
                </a:path>
                <a:path w="2884804" h="114300">
                  <a:moveTo>
                    <a:pt x="2846451" y="38100"/>
                  </a:moveTo>
                  <a:lnTo>
                    <a:pt x="2789301" y="38100"/>
                  </a:lnTo>
                  <a:lnTo>
                    <a:pt x="2789301" y="76200"/>
                  </a:lnTo>
                  <a:lnTo>
                    <a:pt x="2846451" y="76200"/>
                  </a:lnTo>
                  <a:lnTo>
                    <a:pt x="2884551" y="57150"/>
                  </a:lnTo>
                  <a:lnTo>
                    <a:pt x="2846451" y="3810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706111" y="2577071"/>
              <a:ext cx="310959" cy="24856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806695" y="2596133"/>
              <a:ext cx="114300" cy="2290445"/>
            </a:xfrm>
            <a:custGeom>
              <a:avLst/>
              <a:gdLst/>
              <a:ahLst/>
              <a:cxnLst/>
              <a:rect l="l" t="t" r="r" b="b"/>
              <a:pathLst>
                <a:path w="114300" h="2290445">
                  <a:moveTo>
                    <a:pt x="38100" y="2176017"/>
                  </a:moveTo>
                  <a:lnTo>
                    <a:pt x="0" y="2176017"/>
                  </a:lnTo>
                  <a:lnTo>
                    <a:pt x="57150" y="2290317"/>
                  </a:lnTo>
                  <a:lnTo>
                    <a:pt x="104775" y="2195067"/>
                  </a:lnTo>
                  <a:lnTo>
                    <a:pt x="38100" y="2195067"/>
                  </a:lnTo>
                  <a:lnTo>
                    <a:pt x="38100" y="2176017"/>
                  </a:lnTo>
                  <a:close/>
                </a:path>
                <a:path w="114300" h="2290445">
                  <a:moveTo>
                    <a:pt x="76200" y="0"/>
                  </a:moveTo>
                  <a:lnTo>
                    <a:pt x="38100" y="0"/>
                  </a:lnTo>
                  <a:lnTo>
                    <a:pt x="38100" y="2195067"/>
                  </a:lnTo>
                  <a:lnTo>
                    <a:pt x="76200" y="2195067"/>
                  </a:lnTo>
                  <a:lnTo>
                    <a:pt x="76200" y="0"/>
                  </a:lnTo>
                  <a:close/>
                </a:path>
                <a:path w="114300" h="2290445">
                  <a:moveTo>
                    <a:pt x="114300" y="2176017"/>
                  </a:moveTo>
                  <a:lnTo>
                    <a:pt x="76200" y="2176017"/>
                  </a:lnTo>
                  <a:lnTo>
                    <a:pt x="76200" y="2195067"/>
                  </a:lnTo>
                  <a:lnTo>
                    <a:pt x="104775" y="2195067"/>
                  </a:lnTo>
                  <a:lnTo>
                    <a:pt x="114300" y="2176017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915407" y="1258569"/>
              <a:ext cx="1953006" cy="111277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043225" y="2597714"/>
            <a:ext cx="1563511" cy="229450"/>
          </a:xfrm>
          <a:prstGeom prst="rect">
            <a:avLst/>
          </a:prstGeom>
        </p:spPr>
        <p:txBody>
          <a:bodyPr vert="horz" wrap="square" lIns="0" tIns="15522" rIns="0" bIns="0" rtlCol="0">
            <a:spAutoFit/>
          </a:bodyPr>
          <a:lstStyle/>
          <a:p>
            <a:pPr marL="14111">
              <a:spcBef>
                <a:spcPts val="122"/>
              </a:spcBef>
            </a:pPr>
            <a:r>
              <a:rPr sz="1389" spc="-6" dirty="0">
                <a:latin typeface="Trebuchet MS"/>
                <a:cs typeface="Trebuchet MS"/>
              </a:rPr>
              <a:t>Index</a:t>
            </a:r>
            <a:r>
              <a:rPr sz="1389" spc="-39" dirty="0">
                <a:latin typeface="Trebuchet MS"/>
                <a:cs typeface="Trebuchet MS"/>
              </a:rPr>
              <a:t> </a:t>
            </a:r>
            <a:r>
              <a:rPr sz="1389" dirty="0">
                <a:latin typeface="Trebuchet MS"/>
                <a:cs typeface="Trebuchet MS"/>
              </a:rPr>
              <a:t>Factorization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13288" y="3370919"/>
            <a:ext cx="213776" cy="1438628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4111">
              <a:spcBef>
                <a:spcPts val="33"/>
              </a:spcBef>
            </a:pPr>
            <a:r>
              <a:rPr sz="1389" dirty="0">
                <a:latin typeface="Trebuchet MS"/>
                <a:cs typeface="Trebuchet MS"/>
              </a:rPr>
              <a:t>Loop</a:t>
            </a:r>
            <a:r>
              <a:rPr sz="1389" spc="-72" dirty="0">
                <a:latin typeface="Trebuchet MS"/>
                <a:cs typeface="Trebuchet MS"/>
              </a:rPr>
              <a:t> </a:t>
            </a:r>
            <a:r>
              <a:rPr sz="1389" spc="-6" dirty="0">
                <a:latin typeface="Trebuchet MS"/>
                <a:cs typeface="Trebuchet MS"/>
              </a:rPr>
              <a:t>Permutation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19624" y="1218353"/>
            <a:ext cx="2547761" cy="322025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2000" spc="-6" dirty="0">
                <a:latin typeface="Trebuchet MS"/>
                <a:cs typeface="Trebuchet MS"/>
              </a:rPr>
              <a:t>Illegal (tiles won’t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11" dirty="0">
                <a:latin typeface="Trebuchet MS"/>
                <a:cs typeface="Trebuchet MS"/>
              </a:rPr>
              <a:t>fit)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117080" y="3523826"/>
            <a:ext cx="149578" cy="755650"/>
          </a:xfrm>
          <a:custGeom>
            <a:avLst/>
            <a:gdLst/>
            <a:ahLst/>
            <a:cxnLst/>
            <a:rect l="l" t="t" r="r" b="b"/>
            <a:pathLst>
              <a:path w="134620" h="680085">
                <a:moveTo>
                  <a:pt x="134099" y="545592"/>
                </a:moveTo>
                <a:lnTo>
                  <a:pt x="0" y="545592"/>
                </a:lnTo>
                <a:lnTo>
                  <a:pt x="0" y="679704"/>
                </a:lnTo>
                <a:lnTo>
                  <a:pt x="134099" y="679704"/>
                </a:lnTo>
                <a:lnTo>
                  <a:pt x="134099" y="545592"/>
                </a:lnTo>
                <a:close/>
              </a:path>
              <a:path w="134620" h="680085">
                <a:moveTo>
                  <a:pt x="134099" y="326136"/>
                </a:moveTo>
                <a:lnTo>
                  <a:pt x="0" y="326136"/>
                </a:lnTo>
                <a:lnTo>
                  <a:pt x="0" y="458724"/>
                </a:lnTo>
                <a:lnTo>
                  <a:pt x="134099" y="458724"/>
                </a:lnTo>
                <a:lnTo>
                  <a:pt x="134099" y="326136"/>
                </a:lnTo>
                <a:close/>
              </a:path>
              <a:path w="134620" h="680085">
                <a:moveTo>
                  <a:pt x="134099" y="0"/>
                </a:moveTo>
                <a:lnTo>
                  <a:pt x="0" y="0"/>
                </a:lnTo>
                <a:lnTo>
                  <a:pt x="0" y="132588"/>
                </a:lnTo>
                <a:lnTo>
                  <a:pt x="134099" y="132588"/>
                </a:lnTo>
                <a:lnTo>
                  <a:pt x="134099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8" name="object 68"/>
          <p:cNvSpPr txBox="1"/>
          <p:nvPr/>
        </p:nvSpPr>
        <p:spPr>
          <a:xfrm>
            <a:off x="5946421" y="5149851"/>
            <a:ext cx="1759656" cy="895544"/>
          </a:xfrm>
          <a:prstGeom prst="rect">
            <a:avLst/>
          </a:prstGeom>
        </p:spPr>
        <p:txBody>
          <a:bodyPr vert="horz" wrap="square" lIns="0" tIns="48683" rIns="0" bIns="0" rtlCol="0">
            <a:spAutoFit/>
          </a:bodyPr>
          <a:lstStyle/>
          <a:p>
            <a:pPr marL="14111" marR="5644">
              <a:lnSpc>
                <a:spcPts val="2154"/>
              </a:lnSpc>
              <a:spcBef>
                <a:spcPts val="383"/>
              </a:spcBef>
            </a:pPr>
            <a:r>
              <a:rPr sz="2000" spc="-6" dirty="0">
                <a:latin typeface="Trebuchet MS"/>
                <a:cs typeface="Trebuchet MS"/>
              </a:rPr>
              <a:t>Superfluous  (permutations  of</a:t>
            </a:r>
            <a:r>
              <a:rPr sz="2000" spc="-106" dirty="0">
                <a:latin typeface="Trebuchet MS"/>
                <a:cs typeface="Trebuchet MS"/>
              </a:rPr>
              <a:t> </a:t>
            </a:r>
            <a:r>
              <a:rPr sz="2000" spc="-6" dirty="0">
                <a:latin typeface="Trebuchet MS"/>
                <a:cs typeface="Trebuchet MS"/>
              </a:rPr>
              <a:t>unit-factors)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265529" y="3561926"/>
            <a:ext cx="903111" cy="2057400"/>
          </a:xfrm>
          <a:custGeom>
            <a:avLst/>
            <a:gdLst/>
            <a:ahLst/>
            <a:cxnLst/>
            <a:rect l="l" t="t" r="r" b="b"/>
            <a:pathLst>
              <a:path w="812800" h="1851660">
                <a:moveTo>
                  <a:pt x="812419" y="1100709"/>
                </a:moveTo>
                <a:lnTo>
                  <a:pt x="812165" y="1083183"/>
                </a:lnTo>
                <a:lnTo>
                  <a:pt x="811276" y="1065530"/>
                </a:lnTo>
                <a:lnTo>
                  <a:pt x="810082" y="1050607"/>
                </a:lnTo>
                <a:lnTo>
                  <a:pt x="811149" y="1023239"/>
                </a:lnTo>
                <a:lnTo>
                  <a:pt x="812165" y="980948"/>
                </a:lnTo>
                <a:lnTo>
                  <a:pt x="812406" y="938530"/>
                </a:lnTo>
                <a:lnTo>
                  <a:pt x="812165" y="917575"/>
                </a:lnTo>
                <a:lnTo>
                  <a:pt x="809879" y="874776"/>
                </a:lnTo>
                <a:lnTo>
                  <a:pt x="802132" y="811022"/>
                </a:lnTo>
                <a:lnTo>
                  <a:pt x="794258" y="768731"/>
                </a:lnTo>
                <a:lnTo>
                  <a:pt x="784352" y="726821"/>
                </a:lnTo>
                <a:lnTo>
                  <a:pt x="772414" y="685292"/>
                </a:lnTo>
                <a:lnTo>
                  <a:pt x="758571" y="644271"/>
                </a:lnTo>
                <a:lnTo>
                  <a:pt x="742823" y="603885"/>
                </a:lnTo>
                <a:lnTo>
                  <a:pt x="725297" y="564134"/>
                </a:lnTo>
                <a:lnTo>
                  <a:pt x="706120" y="525145"/>
                </a:lnTo>
                <a:lnTo>
                  <a:pt x="685165" y="487045"/>
                </a:lnTo>
                <a:lnTo>
                  <a:pt x="662940" y="449834"/>
                </a:lnTo>
                <a:lnTo>
                  <a:pt x="638937" y="413639"/>
                </a:lnTo>
                <a:lnTo>
                  <a:pt x="613664" y="378587"/>
                </a:lnTo>
                <a:lnTo>
                  <a:pt x="586994" y="344551"/>
                </a:lnTo>
                <a:lnTo>
                  <a:pt x="559181" y="311785"/>
                </a:lnTo>
                <a:lnTo>
                  <a:pt x="530098" y="280543"/>
                </a:lnTo>
                <a:lnTo>
                  <a:pt x="499872" y="250444"/>
                </a:lnTo>
                <a:lnTo>
                  <a:pt x="468630" y="221996"/>
                </a:lnTo>
                <a:lnTo>
                  <a:pt x="436372" y="195199"/>
                </a:lnTo>
                <a:lnTo>
                  <a:pt x="403225" y="169926"/>
                </a:lnTo>
                <a:lnTo>
                  <a:pt x="369316" y="146431"/>
                </a:lnTo>
                <a:lnTo>
                  <a:pt x="334518" y="124841"/>
                </a:lnTo>
                <a:lnTo>
                  <a:pt x="299212" y="105029"/>
                </a:lnTo>
                <a:lnTo>
                  <a:pt x="263271" y="87376"/>
                </a:lnTo>
                <a:lnTo>
                  <a:pt x="226695" y="71755"/>
                </a:lnTo>
                <a:lnTo>
                  <a:pt x="189611" y="58293"/>
                </a:lnTo>
                <a:lnTo>
                  <a:pt x="152146" y="46990"/>
                </a:lnTo>
                <a:lnTo>
                  <a:pt x="114427" y="38100"/>
                </a:lnTo>
                <a:lnTo>
                  <a:pt x="76466" y="32245"/>
                </a:lnTo>
                <a:lnTo>
                  <a:pt x="76581" y="30734"/>
                </a:lnTo>
                <a:lnTo>
                  <a:pt x="78740" y="0"/>
                </a:lnTo>
                <a:lnTo>
                  <a:pt x="0" y="32639"/>
                </a:lnTo>
                <a:lnTo>
                  <a:pt x="73393" y="75946"/>
                </a:lnTo>
                <a:lnTo>
                  <a:pt x="75577" y="44945"/>
                </a:lnTo>
                <a:lnTo>
                  <a:pt x="93218" y="46990"/>
                </a:lnTo>
                <a:lnTo>
                  <a:pt x="148717" y="59182"/>
                </a:lnTo>
                <a:lnTo>
                  <a:pt x="185293" y="70104"/>
                </a:lnTo>
                <a:lnTo>
                  <a:pt x="221615" y="83312"/>
                </a:lnTo>
                <a:lnTo>
                  <a:pt x="257683" y="98806"/>
                </a:lnTo>
                <a:lnTo>
                  <a:pt x="293116" y="116078"/>
                </a:lnTo>
                <a:lnTo>
                  <a:pt x="327914" y="135636"/>
                </a:lnTo>
                <a:lnTo>
                  <a:pt x="362077" y="156845"/>
                </a:lnTo>
                <a:lnTo>
                  <a:pt x="395605" y="180086"/>
                </a:lnTo>
                <a:lnTo>
                  <a:pt x="428244" y="204851"/>
                </a:lnTo>
                <a:lnTo>
                  <a:pt x="460121" y="231394"/>
                </a:lnTo>
                <a:lnTo>
                  <a:pt x="490982" y="259461"/>
                </a:lnTo>
                <a:lnTo>
                  <a:pt x="520827" y="289052"/>
                </a:lnTo>
                <a:lnTo>
                  <a:pt x="549402" y="320040"/>
                </a:lnTo>
                <a:lnTo>
                  <a:pt x="576961" y="352298"/>
                </a:lnTo>
                <a:lnTo>
                  <a:pt x="603377" y="385953"/>
                </a:lnTo>
                <a:lnTo>
                  <a:pt x="628396" y="420624"/>
                </a:lnTo>
                <a:lnTo>
                  <a:pt x="652018" y="456311"/>
                </a:lnTo>
                <a:lnTo>
                  <a:pt x="674116" y="493141"/>
                </a:lnTo>
                <a:lnTo>
                  <a:pt x="694690" y="530733"/>
                </a:lnTo>
                <a:lnTo>
                  <a:pt x="713613" y="569341"/>
                </a:lnTo>
                <a:lnTo>
                  <a:pt x="731012" y="608457"/>
                </a:lnTo>
                <a:lnTo>
                  <a:pt x="746506" y="648462"/>
                </a:lnTo>
                <a:lnTo>
                  <a:pt x="760222" y="688848"/>
                </a:lnTo>
                <a:lnTo>
                  <a:pt x="771906" y="729742"/>
                </a:lnTo>
                <a:lnTo>
                  <a:pt x="781812" y="771017"/>
                </a:lnTo>
                <a:lnTo>
                  <a:pt x="789559" y="812673"/>
                </a:lnTo>
                <a:lnTo>
                  <a:pt x="795147" y="854583"/>
                </a:lnTo>
                <a:lnTo>
                  <a:pt x="798703" y="896620"/>
                </a:lnTo>
                <a:lnTo>
                  <a:pt x="799833" y="938657"/>
                </a:lnTo>
                <a:lnTo>
                  <a:pt x="799452" y="981202"/>
                </a:lnTo>
                <a:lnTo>
                  <a:pt x="799388" y="983361"/>
                </a:lnTo>
                <a:lnTo>
                  <a:pt x="794258" y="960628"/>
                </a:lnTo>
                <a:lnTo>
                  <a:pt x="784225" y="926211"/>
                </a:lnTo>
                <a:lnTo>
                  <a:pt x="758317" y="858266"/>
                </a:lnTo>
                <a:lnTo>
                  <a:pt x="725043" y="792353"/>
                </a:lnTo>
                <a:lnTo>
                  <a:pt x="684911" y="728980"/>
                </a:lnTo>
                <a:lnTo>
                  <a:pt x="638556" y="668655"/>
                </a:lnTo>
                <a:lnTo>
                  <a:pt x="613283" y="639826"/>
                </a:lnTo>
                <a:lnTo>
                  <a:pt x="586613" y="611886"/>
                </a:lnTo>
                <a:lnTo>
                  <a:pt x="558673" y="584962"/>
                </a:lnTo>
                <a:lnTo>
                  <a:pt x="529590" y="559308"/>
                </a:lnTo>
                <a:lnTo>
                  <a:pt x="499491" y="534670"/>
                </a:lnTo>
                <a:lnTo>
                  <a:pt x="468122" y="511302"/>
                </a:lnTo>
                <a:lnTo>
                  <a:pt x="435864" y="489331"/>
                </a:lnTo>
                <a:lnTo>
                  <a:pt x="402844" y="468630"/>
                </a:lnTo>
                <a:lnTo>
                  <a:pt x="368808" y="449326"/>
                </a:lnTo>
                <a:lnTo>
                  <a:pt x="334137" y="431546"/>
                </a:lnTo>
                <a:lnTo>
                  <a:pt x="298831" y="415290"/>
                </a:lnTo>
                <a:lnTo>
                  <a:pt x="262763" y="400812"/>
                </a:lnTo>
                <a:lnTo>
                  <a:pt x="226314" y="387985"/>
                </a:lnTo>
                <a:lnTo>
                  <a:pt x="189357" y="376936"/>
                </a:lnTo>
                <a:lnTo>
                  <a:pt x="151892" y="367665"/>
                </a:lnTo>
                <a:lnTo>
                  <a:pt x="114300" y="360426"/>
                </a:lnTo>
                <a:lnTo>
                  <a:pt x="76377" y="355917"/>
                </a:lnTo>
                <a:lnTo>
                  <a:pt x="76466" y="354457"/>
                </a:lnTo>
                <a:lnTo>
                  <a:pt x="78219" y="323469"/>
                </a:lnTo>
                <a:lnTo>
                  <a:pt x="0" y="357124"/>
                </a:lnTo>
                <a:lnTo>
                  <a:pt x="73914" y="399542"/>
                </a:lnTo>
                <a:lnTo>
                  <a:pt x="75666" y="368579"/>
                </a:lnTo>
                <a:lnTo>
                  <a:pt x="111887" y="372872"/>
                </a:lnTo>
                <a:lnTo>
                  <a:pt x="185674" y="389128"/>
                </a:lnTo>
                <a:lnTo>
                  <a:pt x="258064" y="412623"/>
                </a:lnTo>
                <a:lnTo>
                  <a:pt x="293497" y="426847"/>
                </a:lnTo>
                <a:lnTo>
                  <a:pt x="328295" y="442849"/>
                </a:lnTo>
                <a:lnTo>
                  <a:pt x="362585" y="460375"/>
                </a:lnTo>
                <a:lnTo>
                  <a:pt x="395986" y="479298"/>
                </a:lnTo>
                <a:lnTo>
                  <a:pt x="428752" y="499745"/>
                </a:lnTo>
                <a:lnTo>
                  <a:pt x="460629" y="521589"/>
                </a:lnTo>
                <a:lnTo>
                  <a:pt x="491363" y="544449"/>
                </a:lnTo>
                <a:lnTo>
                  <a:pt x="521208" y="568833"/>
                </a:lnTo>
                <a:lnTo>
                  <a:pt x="549910" y="594233"/>
                </a:lnTo>
                <a:lnTo>
                  <a:pt x="577469" y="620649"/>
                </a:lnTo>
                <a:lnTo>
                  <a:pt x="628650" y="676656"/>
                </a:lnTo>
                <a:lnTo>
                  <a:pt x="674370" y="735965"/>
                </a:lnTo>
                <a:lnTo>
                  <a:pt x="713867" y="798322"/>
                </a:lnTo>
                <a:lnTo>
                  <a:pt x="746633" y="863092"/>
                </a:lnTo>
                <a:lnTo>
                  <a:pt x="772033" y="929640"/>
                </a:lnTo>
                <a:lnTo>
                  <a:pt x="789559" y="997585"/>
                </a:lnTo>
                <a:lnTo>
                  <a:pt x="797179" y="1049020"/>
                </a:lnTo>
                <a:lnTo>
                  <a:pt x="797344" y="1050975"/>
                </a:lnTo>
                <a:lnTo>
                  <a:pt x="796759" y="1066038"/>
                </a:lnTo>
                <a:lnTo>
                  <a:pt x="795223" y="1095781"/>
                </a:lnTo>
                <a:lnTo>
                  <a:pt x="794131" y="1091692"/>
                </a:lnTo>
                <a:lnTo>
                  <a:pt x="784098" y="1062228"/>
                </a:lnTo>
                <a:lnTo>
                  <a:pt x="758190" y="1004189"/>
                </a:lnTo>
                <a:lnTo>
                  <a:pt x="724789" y="947928"/>
                </a:lnTo>
                <a:lnTo>
                  <a:pt x="684657" y="893953"/>
                </a:lnTo>
                <a:lnTo>
                  <a:pt x="638302" y="842518"/>
                </a:lnTo>
                <a:lnTo>
                  <a:pt x="586232" y="794131"/>
                </a:lnTo>
                <a:lnTo>
                  <a:pt x="529209" y="749300"/>
                </a:lnTo>
                <a:lnTo>
                  <a:pt x="467741" y="708406"/>
                </a:lnTo>
                <a:lnTo>
                  <a:pt x="402463" y="672084"/>
                </a:lnTo>
                <a:lnTo>
                  <a:pt x="333756" y="640588"/>
                </a:lnTo>
                <a:lnTo>
                  <a:pt x="262509" y="614426"/>
                </a:lnTo>
                <a:lnTo>
                  <a:pt x="225933" y="603504"/>
                </a:lnTo>
                <a:lnTo>
                  <a:pt x="188976" y="594233"/>
                </a:lnTo>
                <a:lnTo>
                  <a:pt x="114173" y="580136"/>
                </a:lnTo>
                <a:lnTo>
                  <a:pt x="76403" y="576313"/>
                </a:lnTo>
                <a:lnTo>
                  <a:pt x="76466" y="575056"/>
                </a:lnTo>
                <a:lnTo>
                  <a:pt x="77978" y="543941"/>
                </a:lnTo>
                <a:lnTo>
                  <a:pt x="0" y="578358"/>
                </a:lnTo>
                <a:lnTo>
                  <a:pt x="74295" y="620141"/>
                </a:lnTo>
                <a:lnTo>
                  <a:pt x="75793" y="589064"/>
                </a:lnTo>
                <a:lnTo>
                  <a:pt x="112014" y="592709"/>
                </a:lnTo>
                <a:lnTo>
                  <a:pt x="185928" y="606552"/>
                </a:lnTo>
                <a:lnTo>
                  <a:pt x="258318" y="626491"/>
                </a:lnTo>
                <a:lnTo>
                  <a:pt x="328676" y="652272"/>
                </a:lnTo>
                <a:lnTo>
                  <a:pt x="396367" y="683260"/>
                </a:lnTo>
                <a:lnTo>
                  <a:pt x="461010" y="719201"/>
                </a:lnTo>
                <a:lnTo>
                  <a:pt x="521589" y="759460"/>
                </a:lnTo>
                <a:lnTo>
                  <a:pt x="577723" y="803656"/>
                </a:lnTo>
                <a:lnTo>
                  <a:pt x="629031" y="851281"/>
                </a:lnTo>
                <a:lnTo>
                  <a:pt x="674624" y="901700"/>
                </a:lnTo>
                <a:lnTo>
                  <a:pt x="714121" y="954786"/>
                </a:lnTo>
                <a:lnTo>
                  <a:pt x="746760" y="1009777"/>
                </a:lnTo>
                <a:lnTo>
                  <a:pt x="772160" y="1066292"/>
                </a:lnTo>
                <a:lnTo>
                  <a:pt x="789559" y="1123823"/>
                </a:lnTo>
                <a:lnTo>
                  <a:pt x="792492" y="1139177"/>
                </a:lnTo>
                <a:lnTo>
                  <a:pt x="791845" y="1148842"/>
                </a:lnTo>
                <a:lnTo>
                  <a:pt x="788416" y="1189990"/>
                </a:lnTo>
                <a:lnTo>
                  <a:pt x="787628" y="1198397"/>
                </a:lnTo>
                <a:lnTo>
                  <a:pt x="787628" y="1313815"/>
                </a:lnTo>
                <a:lnTo>
                  <a:pt x="780288" y="1372616"/>
                </a:lnTo>
                <a:lnTo>
                  <a:pt x="769874" y="1436497"/>
                </a:lnTo>
                <a:lnTo>
                  <a:pt x="757809" y="1497711"/>
                </a:lnTo>
                <a:lnTo>
                  <a:pt x="743839" y="1555750"/>
                </a:lnTo>
                <a:lnTo>
                  <a:pt x="728599" y="1609725"/>
                </a:lnTo>
                <a:lnTo>
                  <a:pt x="726046" y="1617700"/>
                </a:lnTo>
                <a:lnTo>
                  <a:pt x="732663" y="1594739"/>
                </a:lnTo>
                <a:lnTo>
                  <a:pt x="740791" y="1563370"/>
                </a:lnTo>
                <a:lnTo>
                  <a:pt x="756285" y="1496822"/>
                </a:lnTo>
                <a:lnTo>
                  <a:pt x="770128" y="1425829"/>
                </a:lnTo>
                <a:lnTo>
                  <a:pt x="782447" y="1350645"/>
                </a:lnTo>
                <a:lnTo>
                  <a:pt x="787628" y="1313815"/>
                </a:lnTo>
                <a:lnTo>
                  <a:pt x="787628" y="1198397"/>
                </a:lnTo>
                <a:lnTo>
                  <a:pt x="784606" y="1230630"/>
                </a:lnTo>
                <a:lnTo>
                  <a:pt x="780161" y="1270762"/>
                </a:lnTo>
                <a:lnTo>
                  <a:pt x="775208" y="1310144"/>
                </a:lnTo>
                <a:lnTo>
                  <a:pt x="769874" y="1348740"/>
                </a:lnTo>
                <a:lnTo>
                  <a:pt x="763905" y="1386586"/>
                </a:lnTo>
                <a:lnTo>
                  <a:pt x="750951" y="1459357"/>
                </a:lnTo>
                <a:lnTo>
                  <a:pt x="736473" y="1527810"/>
                </a:lnTo>
                <a:lnTo>
                  <a:pt x="720344" y="1591183"/>
                </a:lnTo>
                <a:lnTo>
                  <a:pt x="703199" y="1648968"/>
                </a:lnTo>
                <a:lnTo>
                  <a:pt x="684911" y="1700364"/>
                </a:lnTo>
                <a:lnTo>
                  <a:pt x="665734" y="1744662"/>
                </a:lnTo>
                <a:lnTo>
                  <a:pt x="646049" y="1781187"/>
                </a:lnTo>
                <a:lnTo>
                  <a:pt x="620903" y="1814880"/>
                </a:lnTo>
                <a:lnTo>
                  <a:pt x="586930" y="1836648"/>
                </a:lnTo>
                <a:lnTo>
                  <a:pt x="576961" y="1837626"/>
                </a:lnTo>
                <a:lnTo>
                  <a:pt x="576999" y="1838096"/>
                </a:lnTo>
                <a:lnTo>
                  <a:pt x="577443" y="1843493"/>
                </a:lnTo>
                <a:lnTo>
                  <a:pt x="577850" y="1851329"/>
                </a:lnTo>
                <a:lnTo>
                  <a:pt x="583184" y="1851050"/>
                </a:lnTo>
                <a:lnTo>
                  <a:pt x="589407" y="1849894"/>
                </a:lnTo>
                <a:lnTo>
                  <a:pt x="593737" y="1848650"/>
                </a:lnTo>
                <a:lnTo>
                  <a:pt x="600456" y="1846961"/>
                </a:lnTo>
                <a:lnTo>
                  <a:pt x="620864" y="1837143"/>
                </a:lnTo>
                <a:lnTo>
                  <a:pt x="623316" y="1835734"/>
                </a:lnTo>
                <a:lnTo>
                  <a:pt x="624382" y="1834946"/>
                </a:lnTo>
                <a:lnTo>
                  <a:pt x="624789" y="1834642"/>
                </a:lnTo>
                <a:lnTo>
                  <a:pt x="634492" y="1827504"/>
                </a:lnTo>
                <a:lnTo>
                  <a:pt x="666369" y="1794065"/>
                </a:lnTo>
                <a:lnTo>
                  <a:pt x="696214" y="1748307"/>
                </a:lnTo>
                <a:lnTo>
                  <a:pt x="714883" y="1711756"/>
                </a:lnTo>
                <a:lnTo>
                  <a:pt x="732409" y="1670812"/>
                </a:lnTo>
                <a:lnTo>
                  <a:pt x="748538" y="1625981"/>
                </a:lnTo>
                <a:lnTo>
                  <a:pt x="763270" y="1577721"/>
                </a:lnTo>
                <a:lnTo>
                  <a:pt x="776351" y="1526413"/>
                </a:lnTo>
                <a:lnTo>
                  <a:pt x="787781" y="1472692"/>
                </a:lnTo>
                <a:lnTo>
                  <a:pt x="801116" y="1388237"/>
                </a:lnTo>
                <a:lnTo>
                  <a:pt x="807339" y="1329944"/>
                </a:lnTo>
                <a:lnTo>
                  <a:pt x="811149" y="1271016"/>
                </a:lnTo>
                <a:lnTo>
                  <a:pt x="812406" y="1211326"/>
                </a:lnTo>
                <a:lnTo>
                  <a:pt x="812165" y="1196467"/>
                </a:lnTo>
                <a:lnTo>
                  <a:pt x="811276" y="1181354"/>
                </a:lnTo>
                <a:lnTo>
                  <a:pt x="810844" y="1176693"/>
                </a:lnTo>
                <a:lnTo>
                  <a:pt x="811161" y="1169924"/>
                </a:lnTo>
                <a:lnTo>
                  <a:pt x="812165" y="1135253"/>
                </a:lnTo>
                <a:lnTo>
                  <a:pt x="812419" y="110070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70" name="object 70"/>
          <p:cNvGrpSpPr/>
          <p:nvPr/>
        </p:nvGrpSpPr>
        <p:grpSpPr>
          <a:xfrm>
            <a:off x="9690947" y="1398411"/>
            <a:ext cx="2501194" cy="3117850"/>
            <a:chOff x="8721852" y="1258569"/>
            <a:chExt cx="2251075" cy="2806065"/>
          </a:xfrm>
        </p:grpSpPr>
        <p:sp>
          <p:nvSpPr>
            <p:cNvPr id="71" name="object 71"/>
            <p:cNvSpPr/>
            <p:nvPr/>
          </p:nvSpPr>
          <p:spPr>
            <a:xfrm>
              <a:off x="9364980" y="2122931"/>
              <a:ext cx="496824" cy="2514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0328148" y="2103119"/>
              <a:ext cx="250190" cy="117475"/>
            </a:xfrm>
            <a:custGeom>
              <a:avLst/>
              <a:gdLst/>
              <a:ahLst/>
              <a:cxnLst/>
              <a:rect l="l" t="t" r="r" b="b"/>
              <a:pathLst>
                <a:path w="250190" h="117475">
                  <a:moveTo>
                    <a:pt x="249935" y="0"/>
                  </a:moveTo>
                  <a:lnTo>
                    <a:pt x="111378" y="0"/>
                  </a:lnTo>
                  <a:lnTo>
                    <a:pt x="0" y="117347"/>
                  </a:lnTo>
                  <a:lnTo>
                    <a:pt x="138556" y="117347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343263" y="1258569"/>
              <a:ext cx="1198245" cy="997585"/>
            </a:xfrm>
            <a:custGeom>
              <a:avLst/>
              <a:gdLst/>
              <a:ahLst/>
              <a:cxnLst/>
              <a:rect l="l" t="t" r="r" b="b"/>
              <a:pathLst>
                <a:path w="1198245" h="997585">
                  <a:moveTo>
                    <a:pt x="1197991" y="764921"/>
                  </a:moveTo>
                  <a:lnTo>
                    <a:pt x="1166152" y="767537"/>
                  </a:lnTo>
                  <a:lnTo>
                    <a:pt x="1165860" y="764413"/>
                  </a:lnTo>
                  <a:lnTo>
                    <a:pt x="1162177" y="744601"/>
                  </a:lnTo>
                  <a:lnTo>
                    <a:pt x="1152144" y="705231"/>
                  </a:lnTo>
                  <a:lnTo>
                    <a:pt x="1139317" y="666242"/>
                  </a:lnTo>
                  <a:lnTo>
                    <a:pt x="1123442" y="627380"/>
                  </a:lnTo>
                  <a:lnTo>
                    <a:pt x="1104646" y="589280"/>
                  </a:lnTo>
                  <a:lnTo>
                    <a:pt x="1083183" y="551561"/>
                  </a:lnTo>
                  <a:lnTo>
                    <a:pt x="1059180" y="514477"/>
                  </a:lnTo>
                  <a:lnTo>
                    <a:pt x="1032510" y="478028"/>
                  </a:lnTo>
                  <a:lnTo>
                    <a:pt x="1003427" y="442341"/>
                  </a:lnTo>
                  <a:lnTo>
                    <a:pt x="955675" y="390398"/>
                  </a:lnTo>
                  <a:lnTo>
                    <a:pt x="921131" y="356870"/>
                  </a:lnTo>
                  <a:lnTo>
                    <a:pt x="884555" y="324485"/>
                  </a:lnTo>
                  <a:lnTo>
                    <a:pt x="846074" y="293116"/>
                  </a:lnTo>
                  <a:lnTo>
                    <a:pt x="805688" y="262890"/>
                  </a:lnTo>
                  <a:lnTo>
                    <a:pt x="763651" y="233934"/>
                  </a:lnTo>
                  <a:lnTo>
                    <a:pt x="720090" y="206375"/>
                  </a:lnTo>
                  <a:lnTo>
                    <a:pt x="674878" y="180086"/>
                  </a:lnTo>
                  <a:lnTo>
                    <a:pt x="628396" y="155194"/>
                  </a:lnTo>
                  <a:lnTo>
                    <a:pt x="580517" y="131953"/>
                  </a:lnTo>
                  <a:lnTo>
                    <a:pt x="531495" y="110363"/>
                  </a:lnTo>
                  <a:lnTo>
                    <a:pt x="481584" y="90424"/>
                  </a:lnTo>
                  <a:lnTo>
                    <a:pt x="430530" y="72263"/>
                  </a:lnTo>
                  <a:lnTo>
                    <a:pt x="378587" y="56007"/>
                  </a:lnTo>
                  <a:lnTo>
                    <a:pt x="326009" y="41656"/>
                  </a:lnTo>
                  <a:lnTo>
                    <a:pt x="272669" y="29210"/>
                  </a:lnTo>
                  <a:lnTo>
                    <a:pt x="218821" y="18923"/>
                  </a:lnTo>
                  <a:lnTo>
                    <a:pt x="164719" y="10668"/>
                  </a:lnTo>
                  <a:lnTo>
                    <a:pt x="109982" y="4826"/>
                  </a:lnTo>
                  <a:lnTo>
                    <a:pt x="55245" y="1270"/>
                  </a:lnTo>
                  <a:lnTo>
                    <a:pt x="787" y="12"/>
                  </a:lnTo>
                  <a:lnTo>
                    <a:pt x="635" y="12"/>
                  </a:lnTo>
                  <a:lnTo>
                    <a:pt x="508" y="0"/>
                  </a:lnTo>
                  <a:lnTo>
                    <a:pt x="381" y="6350"/>
                  </a:lnTo>
                  <a:lnTo>
                    <a:pt x="0" y="12700"/>
                  </a:lnTo>
                  <a:lnTo>
                    <a:pt x="33909" y="30353"/>
                  </a:lnTo>
                  <a:lnTo>
                    <a:pt x="60198" y="66802"/>
                  </a:lnTo>
                  <a:lnTo>
                    <a:pt x="77724" y="101346"/>
                  </a:lnTo>
                  <a:lnTo>
                    <a:pt x="94615" y="143256"/>
                  </a:lnTo>
                  <a:lnTo>
                    <a:pt x="110744" y="191897"/>
                  </a:lnTo>
                  <a:lnTo>
                    <a:pt x="125984" y="246634"/>
                  </a:lnTo>
                  <a:lnTo>
                    <a:pt x="140081" y="306705"/>
                  </a:lnTo>
                  <a:lnTo>
                    <a:pt x="153035" y="371348"/>
                  </a:lnTo>
                  <a:lnTo>
                    <a:pt x="164465" y="440309"/>
                  </a:lnTo>
                  <a:lnTo>
                    <a:pt x="174498" y="512699"/>
                  </a:lnTo>
                  <a:lnTo>
                    <a:pt x="182753" y="587883"/>
                  </a:lnTo>
                  <a:lnTo>
                    <a:pt x="186182" y="626364"/>
                  </a:lnTo>
                  <a:lnTo>
                    <a:pt x="191643" y="704596"/>
                  </a:lnTo>
                  <a:lnTo>
                    <a:pt x="195033" y="783463"/>
                  </a:lnTo>
                  <a:lnTo>
                    <a:pt x="195122" y="787996"/>
                  </a:lnTo>
                  <a:lnTo>
                    <a:pt x="163322" y="788416"/>
                  </a:lnTo>
                  <a:lnTo>
                    <a:pt x="202438" y="864108"/>
                  </a:lnTo>
                  <a:lnTo>
                    <a:pt x="233070" y="800735"/>
                  </a:lnTo>
                  <a:lnTo>
                    <a:pt x="239522" y="787400"/>
                  </a:lnTo>
                  <a:lnTo>
                    <a:pt x="207733" y="787831"/>
                  </a:lnTo>
                  <a:lnTo>
                    <a:pt x="204216" y="703707"/>
                  </a:lnTo>
                  <a:lnTo>
                    <a:pt x="198882" y="625221"/>
                  </a:lnTo>
                  <a:lnTo>
                    <a:pt x="195326" y="586486"/>
                  </a:lnTo>
                  <a:lnTo>
                    <a:pt x="191516" y="548386"/>
                  </a:lnTo>
                  <a:lnTo>
                    <a:pt x="182245" y="474218"/>
                  </a:lnTo>
                  <a:lnTo>
                    <a:pt x="171450" y="403225"/>
                  </a:lnTo>
                  <a:lnTo>
                    <a:pt x="159131" y="335915"/>
                  </a:lnTo>
                  <a:lnTo>
                    <a:pt x="145542" y="272923"/>
                  </a:lnTo>
                  <a:lnTo>
                    <a:pt x="130683" y="215011"/>
                  </a:lnTo>
                  <a:lnTo>
                    <a:pt x="114808" y="162560"/>
                  </a:lnTo>
                  <a:lnTo>
                    <a:pt x="97917" y="116459"/>
                  </a:lnTo>
                  <a:lnTo>
                    <a:pt x="80137" y="77089"/>
                  </a:lnTo>
                  <a:lnTo>
                    <a:pt x="52070" y="32004"/>
                  </a:lnTo>
                  <a:lnTo>
                    <a:pt x="38811" y="17767"/>
                  </a:lnTo>
                  <a:lnTo>
                    <a:pt x="41021" y="18288"/>
                  </a:lnTo>
                  <a:lnTo>
                    <a:pt x="81534" y="34290"/>
                  </a:lnTo>
                  <a:lnTo>
                    <a:pt x="121539" y="60452"/>
                  </a:lnTo>
                  <a:lnTo>
                    <a:pt x="161163" y="96012"/>
                  </a:lnTo>
                  <a:lnTo>
                    <a:pt x="199390" y="140335"/>
                  </a:lnTo>
                  <a:lnTo>
                    <a:pt x="236220" y="192913"/>
                  </a:lnTo>
                  <a:lnTo>
                    <a:pt x="271018" y="252476"/>
                  </a:lnTo>
                  <a:lnTo>
                    <a:pt x="303784" y="318770"/>
                  </a:lnTo>
                  <a:lnTo>
                    <a:pt x="319151" y="354203"/>
                  </a:lnTo>
                  <a:lnTo>
                    <a:pt x="333883" y="390906"/>
                  </a:lnTo>
                  <a:lnTo>
                    <a:pt x="347853" y="428879"/>
                  </a:lnTo>
                  <a:lnTo>
                    <a:pt x="360934" y="467995"/>
                  </a:lnTo>
                  <a:lnTo>
                    <a:pt x="373253" y="508381"/>
                  </a:lnTo>
                  <a:lnTo>
                    <a:pt x="384810" y="549656"/>
                  </a:lnTo>
                  <a:lnTo>
                    <a:pt x="395478" y="591820"/>
                  </a:lnTo>
                  <a:lnTo>
                    <a:pt x="405130" y="634873"/>
                  </a:lnTo>
                  <a:lnTo>
                    <a:pt x="413766" y="678561"/>
                  </a:lnTo>
                  <a:lnTo>
                    <a:pt x="421386" y="723011"/>
                  </a:lnTo>
                  <a:lnTo>
                    <a:pt x="427990" y="767969"/>
                  </a:lnTo>
                  <a:lnTo>
                    <a:pt x="433451" y="813181"/>
                  </a:lnTo>
                  <a:lnTo>
                    <a:pt x="437769" y="858901"/>
                  </a:lnTo>
                  <a:lnTo>
                    <a:pt x="440817" y="905002"/>
                  </a:lnTo>
                  <a:lnTo>
                    <a:pt x="441375" y="921296"/>
                  </a:lnTo>
                  <a:lnTo>
                    <a:pt x="409829" y="922020"/>
                  </a:lnTo>
                  <a:lnTo>
                    <a:pt x="449707" y="997331"/>
                  </a:lnTo>
                  <a:lnTo>
                    <a:pt x="479501" y="934085"/>
                  </a:lnTo>
                  <a:lnTo>
                    <a:pt x="486029" y="920242"/>
                  </a:lnTo>
                  <a:lnTo>
                    <a:pt x="454088" y="920991"/>
                  </a:lnTo>
                  <a:lnTo>
                    <a:pt x="450342" y="857758"/>
                  </a:lnTo>
                  <a:lnTo>
                    <a:pt x="446024" y="811657"/>
                  </a:lnTo>
                  <a:lnTo>
                    <a:pt x="440563" y="766064"/>
                  </a:lnTo>
                  <a:lnTo>
                    <a:pt x="433959" y="720725"/>
                  </a:lnTo>
                  <a:lnTo>
                    <a:pt x="426212" y="676148"/>
                  </a:lnTo>
                  <a:lnTo>
                    <a:pt x="417449" y="632079"/>
                  </a:lnTo>
                  <a:lnTo>
                    <a:pt x="407670" y="588772"/>
                  </a:lnTo>
                  <a:lnTo>
                    <a:pt x="397002" y="546227"/>
                  </a:lnTo>
                  <a:lnTo>
                    <a:pt x="385445" y="504698"/>
                  </a:lnTo>
                  <a:lnTo>
                    <a:pt x="372999" y="464058"/>
                  </a:lnTo>
                  <a:lnTo>
                    <a:pt x="359664" y="424561"/>
                  </a:lnTo>
                  <a:lnTo>
                    <a:pt x="345694" y="386080"/>
                  </a:lnTo>
                  <a:lnTo>
                    <a:pt x="330835" y="349123"/>
                  </a:lnTo>
                  <a:lnTo>
                    <a:pt x="315214" y="313436"/>
                  </a:lnTo>
                  <a:lnTo>
                    <a:pt x="282194" y="246380"/>
                  </a:lnTo>
                  <a:lnTo>
                    <a:pt x="246761" y="185801"/>
                  </a:lnTo>
                  <a:lnTo>
                    <a:pt x="209169" y="132334"/>
                  </a:lnTo>
                  <a:lnTo>
                    <a:pt x="169926" y="86995"/>
                  </a:lnTo>
                  <a:lnTo>
                    <a:pt x="139573" y="58547"/>
                  </a:lnTo>
                  <a:lnTo>
                    <a:pt x="108331" y="35306"/>
                  </a:lnTo>
                  <a:lnTo>
                    <a:pt x="69735" y="14808"/>
                  </a:lnTo>
                  <a:lnTo>
                    <a:pt x="81915" y="15494"/>
                  </a:lnTo>
                  <a:lnTo>
                    <a:pt x="136144" y="20066"/>
                  </a:lnTo>
                  <a:lnTo>
                    <a:pt x="216916" y="31496"/>
                  </a:lnTo>
                  <a:lnTo>
                    <a:pt x="270256" y="41656"/>
                  </a:lnTo>
                  <a:lnTo>
                    <a:pt x="323088" y="53975"/>
                  </a:lnTo>
                  <a:lnTo>
                    <a:pt x="375285" y="68199"/>
                  </a:lnTo>
                  <a:lnTo>
                    <a:pt x="426720" y="84455"/>
                  </a:lnTo>
                  <a:lnTo>
                    <a:pt x="477266" y="102489"/>
                  </a:lnTo>
                  <a:lnTo>
                    <a:pt x="526923" y="122174"/>
                  </a:lnTo>
                  <a:lnTo>
                    <a:pt x="575437" y="143637"/>
                  </a:lnTo>
                  <a:lnTo>
                    <a:pt x="622808" y="166624"/>
                  </a:lnTo>
                  <a:lnTo>
                    <a:pt x="668909" y="191262"/>
                  </a:lnTo>
                  <a:lnTo>
                    <a:pt x="713613" y="217297"/>
                  </a:lnTo>
                  <a:lnTo>
                    <a:pt x="756920" y="244729"/>
                  </a:lnTo>
                  <a:lnTo>
                    <a:pt x="798449" y="273304"/>
                  </a:lnTo>
                  <a:lnTo>
                    <a:pt x="838327" y="303276"/>
                  </a:lnTo>
                  <a:lnTo>
                    <a:pt x="876427" y="334391"/>
                  </a:lnTo>
                  <a:lnTo>
                    <a:pt x="912622" y="366395"/>
                  </a:lnTo>
                  <a:lnTo>
                    <a:pt x="946785" y="399542"/>
                  </a:lnTo>
                  <a:lnTo>
                    <a:pt x="978789" y="433578"/>
                  </a:lnTo>
                  <a:lnTo>
                    <a:pt x="1008634" y="468249"/>
                  </a:lnTo>
                  <a:lnTo>
                    <a:pt x="1036066" y="503809"/>
                  </a:lnTo>
                  <a:lnTo>
                    <a:pt x="1060958" y="540004"/>
                  </a:lnTo>
                  <a:lnTo>
                    <a:pt x="1083310" y="576834"/>
                  </a:lnTo>
                  <a:lnTo>
                    <a:pt x="1102995" y="614045"/>
                  </a:lnTo>
                  <a:lnTo>
                    <a:pt x="1120013" y="651764"/>
                  </a:lnTo>
                  <a:lnTo>
                    <a:pt x="1134110" y="689864"/>
                  </a:lnTo>
                  <a:lnTo>
                    <a:pt x="1145413" y="728218"/>
                  </a:lnTo>
                  <a:lnTo>
                    <a:pt x="1153414" y="766826"/>
                  </a:lnTo>
                  <a:lnTo>
                    <a:pt x="1153553" y="768565"/>
                  </a:lnTo>
                  <a:lnTo>
                    <a:pt x="1122045" y="771144"/>
                  </a:lnTo>
                  <a:lnTo>
                    <a:pt x="1166241" y="843915"/>
                  </a:lnTo>
                  <a:lnTo>
                    <a:pt x="1191399" y="781304"/>
                  </a:lnTo>
                  <a:lnTo>
                    <a:pt x="1197991" y="764921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050780" y="1972055"/>
              <a:ext cx="885431" cy="209245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098024" y="1999487"/>
              <a:ext cx="795527" cy="200253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098024" y="1999487"/>
              <a:ext cx="795655" cy="2002789"/>
            </a:xfrm>
            <a:custGeom>
              <a:avLst/>
              <a:gdLst/>
              <a:ahLst/>
              <a:cxnLst/>
              <a:rect l="l" t="t" r="r" b="b"/>
              <a:pathLst>
                <a:path w="795654" h="2002789">
                  <a:moveTo>
                    <a:pt x="0" y="612901"/>
                  </a:moveTo>
                  <a:lnTo>
                    <a:pt x="612901" y="0"/>
                  </a:lnTo>
                  <a:lnTo>
                    <a:pt x="795527" y="0"/>
                  </a:lnTo>
                  <a:lnTo>
                    <a:pt x="795527" y="1389634"/>
                  </a:lnTo>
                  <a:lnTo>
                    <a:pt x="182625" y="2002536"/>
                  </a:lnTo>
                  <a:lnTo>
                    <a:pt x="0" y="2002536"/>
                  </a:lnTo>
                  <a:lnTo>
                    <a:pt x="0" y="612901"/>
                  </a:lnTo>
                  <a:close/>
                </a:path>
                <a:path w="795654" h="2002789">
                  <a:moveTo>
                    <a:pt x="0" y="612901"/>
                  </a:moveTo>
                  <a:lnTo>
                    <a:pt x="182625" y="612901"/>
                  </a:lnTo>
                  <a:lnTo>
                    <a:pt x="795527" y="0"/>
                  </a:lnTo>
                </a:path>
                <a:path w="795654" h="2002789">
                  <a:moveTo>
                    <a:pt x="182625" y="612901"/>
                  </a:moveTo>
                  <a:lnTo>
                    <a:pt x="182625" y="2002536"/>
                  </a:lnTo>
                </a:path>
              </a:pathLst>
            </a:custGeom>
            <a:ln w="9144">
              <a:solidFill>
                <a:srgbClr val="AEAEA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721852" y="2488755"/>
              <a:ext cx="2250947" cy="31095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8765286" y="2566416"/>
              <a:ext cx="2134870" cy="114300"/>
            </a:xfrm>
            <a:custGeom>
              <a:avLst/>
              <a:gdLst/>
              <a:ahLst/>
              <a:cxnLst/>
              <a:rect l="l" t="t" r="r" b="b"/>
              <a:pathLst>
                <a:path w="2134870" h="114300">
                  <a:moveTo>
                    <a:pt x="2020570" y="0"/>
                  </a:moveTo>
                  <a:lnTo>
                    <a:pt x="2020570" y="114300"/>
                  </a:lnTo>
                  <a:lnTo>
                    <a:pt x="2096770" y="76200"/>
                  </a:lnTo>
                  <a:lnTo>
                    <a:pt x="2039620" y="76200"/>
                  </a:lnTo>
                  <a:lnTo>
                    <a:pt x="2039620" y="38100"/>
                  </a:lnTo>
                  <a:lnTo>
                    <a:pt x="2096770" y="38100"/>
                  </a:lnTo>
                  <a:lnTo>
                    <a:pt x="2020570" y="0"/>
                  </a:lnTo>
                  <a:close/>
                </a:path>
                <a:path w="2134870" h="114300">
                  <a:moveTo>
                    <a:pt x="202057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020570" y="76200"/>
                  </a:lnTo>
                  <a:lnTo>
                    <a:pt x="2020570" y="38100"/>
                  </a:lnTo>
                  <a:close/>
                </a:path>
                <a:path w="2134870" h="114300">
                  <a:moveTo>
                    <a:pt x="2096770" y="38100"/>
                  </a:moveTo>
                  <a:lnTo>
                    <a:pt x="2039620" y="38100"/>
                  </a:lnTo>
                  <a:lnTo>
                    <a:pt x="2039620" y="76200"/>
                  </a:lnTo>
                  <a:lnTo>
                    <a:pt x="2096770" y="76200"/>
                  </a:lnTo>
                  <a:lnTo>
                    <a:pt x="2134870" y="57150"/>
                  </a:lnTo>
                  <a:lnTo>
                    <a:pt x="2096770" y="3810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273593" y="2629183"/>
            <a:ext cx="1563511" cy="229450"/>
          </a:xfrm>
          <a:prstGeom prst="rect">
            <a:avLst/>
          </a:prstGeom>
        </p:spPr>
        <p:txBody>
          <a:bodyPr vert="horz" wrap="square" lIns="0" tIns="15522" rIns="0" bIns="0" rtlCol="0">
            <a:spAutoFit/>
          </a:bodyPr>
          <a:lstStyle/>
          <a:p>
            <a:pPr marL="14111">
              <a:spcBef>
                <a:spcPts val="122"/>
              </a:spcBef>
            </a:pPr>
            <a:r>
              <a:rPr sz="1389" spc="-6" dirty="0">
                <a:latin typeface="Trebuchet MS"/>
                <a:cs typeface="Trebuchet MS"/>
              </a:rPr>
              <a:t>Index</a:t>
            </a:r>
            <a:r>
              <a:rPr sz="1389" spc="-39" dirty="0">
                <a:latin typeface="Trebuchet MS"/>
                <a:cs typeface="Trebuchet MS"/>
              </a:rPr>
              <a:t> </a:t>
            </a:r>
            <a:r>
              <a:rPr sz="1389" dirty="0">
                <a:latin typeface="Trebuchet MS"/>
                <a:cs typeface="Trebuchet MS"/>
              </a:rPr>
              <a:t>Factorization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142785" y="4775623"/>
            <a:ext cx="1517508" cy="895544"/>
          </a:xfrm>
          <a:prstGeom prst="rect">
            <a:avLst/>
          </a:prstGeom>
        </p:spPr>
        <p:txBody>
          <a:bodyPr vert="horz" wrap="square" lIns="0" tIns="48683" rIns="0" bIns="0" rtlCol="0">
            <a:spAutoFit/>
          </a:bodyPr>
          <a:lstStyle/>
          <a:p>
            <a:pPr marL="13405" marR="5644" indent="2117" algn="ctr">
              <a:lnSpc>
                <a:spcPts val="2154"/>
              </a:lnSpc>
              <a:spcBef>
                <a:spcPts val="383"/>
              </a:spcBef>
            </a:pPr>
            <a:r>
              <a:rPr sz="2000" spc="-17" dirty="0">
                <a:latin typeface="Trebuchet MS"/>
                <a:cs typeface="Trebuchet MS"/>
              </a:rPr>
              <a:t>Pruned,  </a:t>
            </a:r>
            <a:r>
              <a:rPr sz="2000" spc="-6" dirty="0">
                <a:latin typeface="Trebuchet MS"/>
                <a:cs typeface="Trebuchet MS"/>
              </a:rPr>
              <a:t>c</a:t>
            </a:r>
            <a:r>
              <a:rPr sz="2000" spc="-11" dirty="0">
                <a:latin typeface="Trebuchet MS"/>
                <a:cs typeface="Trebuchet MS"/>
              </a:rPr>
              <a:t>o</a:t>
            </a:r>
            <a:r>
              <a:rPr sz="2000" spc="-6" dirty="0">
                <a:latin typeface="Trebuchet MS"/>
                <a:cs typeface="Trebuchet MS"/>
              </a:rPr>
              <a:t>nstrained  </a:t>
            </a:r>
            <a:r>
              <a:rPr lang="nl-NL" sz="2000" spc="-6" dirty="0">
                <a:latin typeface="Trebuchet MS"/>
                <a:cs typeface="Trebuchet MS"/>
              </a:rPr>
              <a:t>search </a:t>
            </a:r>
            <a:r>
              <a:rPr sz="2000" spc="-6" dirty="0">
                <a:latin typeface="Trebuchet MS"/>
                <a:cs typeface="Trebuchet MS"/>
              </a:rPr>
              <a:t>space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3EFF194B-9C75-4811-BAE4-74138B7976FD}"/>
              </a:ext>
            </a:extLst>
          </p:cNvPr>
          <p:cNvSpPr txBox="1"/>
          <p:nvPr/>
        </p:nvSpPr>
        <p:spPr>
          <a:xfrm>
            <a:off x="2045901" y="6460055"/>
            <a:ext cx="836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Timeloop </a:t>
            </a:r>
            <a:r>
              <a:rPr lang="nl-NL" dirty="0" err="1"/>
              <a:t>travels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exhaustive</a:t>
            </a:r>
            <a:r>
              <a:rPr lang="nl-NL" dirty="0"/>
              <a:t> or random search heuristics</a:t>
            </a:r>
            <a:endParaRPr lang="en-US" dirty="0"/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AE274FB7-23F3-45F5-9F42-597617C0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 animBg="1"/>
      <p:bldP spid="49" grpId="0"/>
      <p:bldP spid="50" grpId="0"/>
      <p:bldP spid="55" grpId="0"/>
      <p:bldP spid="64" grpId="0"/>
      <p:bldP spid="65" grpId="0"/>
      <p:bldP spid="66" grpId="0"/>
      <p:bldP spid="67" grpId="0" animBg="1"/>
      <p:bldP spid="68" grpId="0"/>
      <p:bldP spid="69" grpId="0" animBg="1"/>
      <p:bldP spid="79" grpId="0"/>
      <p:bldP spid="80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5763006" y="3394093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95BB8086-67F3-428A-A037-1132DDB60DA8}"/>
              </a:ext>
            </a:extLst>
          </p:cNvPr>
          <p:cNvSpPr/>
          <p:nvPr/>
        </p:nvSpPr>
        <p:spPr>
          <a:xfrm>
            <a:off x="7686294" y="3345596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analysis model (</a:t>
            </a:r>
            <a:r>
              <a:rPr lang="nl-NL" dirty="0" err="1"/>
              <a:t>tile</a:t>
            </a:r>
            <a:r>
              <a:rPr lang="nl-NL" dirty="0"/>
              <a:t> analysis)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641772" y="1307252"/>
            <a:ext cx="1126067" cy="360520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86078" rIns="0" bIns="0" rtlCol="0">
            <a:spAutoFit/>
          </a:bodyPr>
          <a:lstStyle/>
          <a:p>
            <a:pPr marL="142521">
              <a:spcBef>
                <a:spcPts val="678"/>
              </a:spcBef>
            </a:pPr>
            <a:r>
              <a:rPr sz="1778" spc="6" dirty="0">
                <a:solidFill>
                  <a:srgbClr val="FFFFFF"/>
                </a:solidFill>
                <a:latin typeface="Trebuchet MS"/>
                <a:cs typeface="Trebuchet MS"/>
              </a:rPr>
              <a:t>Mapping</a:t>
            </a:r>
            <a:endParaRPr sz="1778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11459" y="2736286"/>
            <a:ext cx="1334911" cy="673100"/>
            <a:chOff x="3520313" y="2462657"/>
            <a:chExt cx="1201420" cy="605790"/>
          </a:xfrm>
        </p:grpSpPr>
        <p:sp>
          <p:nvSpPr>
            <p:cNvPr id="11" name="object 11"/>
            <p:cNvSpPr/>
            <p:nvPr/>
          </p:nvSpPr>
          <p:spPr>
            <a:xfrm>
              <a:off x="4386072" y="2476500"/>
              <a:ext cx="320040" cy="576580"/>
            </a:xfrm>
            <a:custGeom>
              <a:avLst/>
              <a:gdLst/>
              <a:ahLst/>
              <a:cxnLst/>
              <a:rect l="l" t="t" r="r" b="b"/>
              <a:pathLst>
                <a:path w="320039" h="576580">
                  <a:moveTo>
                    <a:pt x="320039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320039" y="576072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4918" y="2477262"/>
              <a:ext cx="852169" cy="576580"/>
            </a:xfrm>
            <a:custGeom>
              <a:avLst/>
              <a:gdLst/>
              <a:ahLst/>
              <a:cxnLst/>
              <a:rect l="l" t="t" r="r" b="b"/>
              <a:pathLst>
                <a:path w="852170" h="576580">
                  <a:moveTo>
                    <a:pt x="0" y="576071"/>
                  </a:moveTo>
                  <a:lnTo>
                    <a:pt x="851915" y="576071"/>
                  </a:lnTo>
                  <a:lnTo>
                    <a:pt x="85191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8956">
              <a:solidFill>
                <a:srgbClr val="4E79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4958" y="2477262"/>
              <a:ext cx="852169" cy="576580"/>
            </a:xfrm>
            <a:custGeom>
              <a:avLst/>
              <a:gdLst/>
              <a:ahLst/>
              <a:cxnLst/>
              <a:rect l="l" t="t" r="r" b="b"/>
              <a:pathLst>
                <a:path w="852170" h="576580">
                  <a:moveTo>
                    <a:pt x="0" y="576071"/>
                  </a:moveTo>
                  <a:lnTo>
                    <a:pt x="851915" y="576071"/>
                  </a:lnTo>
                  <a:lnTo>
                    <a:pt x="851915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70398" y="2409754"/>
            <a:ext cx="515056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solidFill>
                  <a:srgbClr val="4E7900"/>
                </a:solidFill>
                <a:latin typeface="Trebuchet MS"/>
                <a:cs typeface="Trebuchet MS"/>
              </a:rPr>
              <a:t>tile</a:t>
            </a:r>
            <a:r>
              <a:rPr sz="1778" spc="-89" dirty="0">
                <a:solidFill>
                  <a:srgbClr val="4E7900"/>
                </a:solidFill>
                <a:latin typeface="Trebuchet MS"/>
                <a:cs typeface="Trebuchet MS"/>
              </a:rPr>
              <a:t> </a:t>
            </a:r>
            <a:r>
              <a:rPr sz="1778" i="1" spc="6" dirty="0">
                <a:solidFill>
                  <a:srgbClr val="4E7900"/>
                </a:solidFill>
                <a:latin typeface="Trebuchet MS"/>
                <a:cs typeface="Trebuchet MS"/>
              </a:rPr>
              <a:t>i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97022" y="3424766"/>
            <a:ext cx="754944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solidFill>
                  <a:srgbClr val="C00000"/>
                </a:solidFill>
                <a:latin typeface="Trebuchet MS"/>
                <a:cs typeface="Trebuchet MS"/>
              </a:rPr>
              <a:t>tile</a:t>
            </a:r>
            <a:r>
              <a:rPr sz="1778" spc="-78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778" i="1" spc="6" dirty="0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sz="1778" spc="6" dirty="0">
                <a:solidFill>
                  <a:srgbClr val="C00000"/>
                </a:solidFill>
                <a:latin typeface="Trebuchet MS"/>
                <a:cs typeface="Trebuchet MS"/>
              </a:rPr>
              <a:t>+1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42700" y="2314928"/>
            <a:ext cx="559506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solidFill>
                  <a:srgbClr val="505050"/>
                </a:solidFill>
                <a:latin typeface="Trebuchet MS"/>
                <a:cs typeface="Trebuchet MS"/>
              </a:rPr>
              <a:t>delta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44441" y="2584026"/>
            <a:ext cx="220839" cy="393700"/>
          </a:xfrm>
          <a:custGeom>
            <a:avLst/>
            <a:gdLst/>
            <a:ahLst/>
            <a:cxnLst/>
            <a:rect l="l" t="t" r="r" b="b"/>
            <a:pathLst>
              <a:path w="198754" h="354330">
                <a:moveTo>
                  <a:pt x="3301" y="269113"/>
                </a:moveTo>
                <a:lnTo>
                  <a:pt x="0" y="354202"/>
                </a:lnTo>
                <a:lnTo>
                  <a:pt x="70103" y="305688"/>
                </a:lnTo>
                <a:lnTo>
                  <a:pt x="62681" y="301625"/>
                </a:lnTo>
                <a:lnTo>
                  <a:pt x="36067" y="301625"/>
                </a:lnTo>
                <a:lnTo>
                  <a:pt x="25018" y="295528"/>
                </a:lnTo>
                <a:lnTo>
                  <a:pt x="31148" y="284359"/>
                </a:lnTo>
                <a:lnTo>
                  <a:pt x="3301" y="269113"/>
                </a:lnTo>
                <a:close/>
              </a:path>
              <a:path w="198754" h="354330">
                <a:moveTo>
                  <a:pt x="31148" y="284359"/>
                </a:moveTo>
                <a:lnTo>
                  <a:pt x="25018" y="295528"/>
                </a:lnTo>
                <a:lnTo>
                  <a:pt x="36067" y="301625"/>
                </a:lnTo>
                <a:lnTo>
                  <a:pt x="42220" y="290422"/>
                </a:lnTo>
                <a:lnTo>
                  <a:pt x="31148" y="284359"/>
                </a:lnTo>
                <a:close/>
              </a:path>
              <a:path w="198754" h="354330">
                <a:moveTo>
                  <a:pt x="42220" y="290422"/>
                </a:moveTo>
                <a:lnTo>
                  <a:pt x="36067" y="301625"/>
                </a:lnTo>
                <a:lnTo>
                  <a:pt x="62681" y="301625"/>
                </a:lnTo>
                <a:lnTo>
                  <a:pt x="42220" y="290422"/>
                </a:lnTo>
                <a:close/>
              </a:path>
              <a:path w="198754" h="354330">
                <a:moveTo>
                  <a:pt x="187198" y="0"/>
                </a:moveTo>
                <a:lnTo>
                  <a:pt x="31148" y="284359"/>
                </a:lnTo>
                <a:lnTo>
                  <a:pt x="42220" y="290422"/>
                </a:lnTo>
                <a:lnTo>
                  <a:pt x="198374" y="6096"/>
                </a:lnTo>
                <a:lnTo>
                  <a:pt x="187198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2571327" y="3992314"/>
            <a:ext cx="4294717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u="sng" spc="6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Deltas</a:t>
            </a:r>
            <a:r>
              <a:rPr sz="1778" spc="6" dirty="0">
                <a:latin typeface="Trebuchet MS"/>
                <a:cs typeface="Trebuchet MS"/>
              </a:rPr>
              <a:t>: set-difference between </a:t>
            </a:r>
            <a:r>
              <a:rPr sz="1778" dirty="0">
                <a:latin typeface="Trebuchet MS"/>
                <a:cs typeface="Trebuchet MS"/>
              </a:rPr>
              <a:t>point</a:t>
            </a:r>
            <a:r>
              <a:rPr sz="1778" spc="-39" dirty="0">
                <a:latin typeface="Trebuchet MS"/>
                <a:cs typeface="Trebuchet MS"/>
              </a:rPr>
              <a:t> </a:t>
            </a:r>
            <a:r>
              <a:rPr sz="1778" spc="11" dirty="0">
                <a:latin typeface="Trebuchet MS"/>
                <a:cs typeface="Trebuchet MS"/>
              </a:rPr>
              <a:t>sets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1327" y="4485074"/>
            <a:ext cx="4615039" cy="1540558"/>
          </a:xfrm>
          <a:prstGeom prst="rect">
            <a:avLst/>
          </a:prstGeom>
        </p:spPr>
        <p:txBody>
          <a:bodyPr vert="horz" wrap="square" lIns="0" tIns="45156" rIns="0" bIns="0" rtlCol="0">
            <a:spAutoFit/>
          </a:bodyPr>
          <a:lstStyle/>
          <a:p>
            <a:pPr marL="299858" marR="168626" indent="-286453">
              <a:lnSpc>
                <a:spcPts val="1944"/>
              </a:lnSpc>
              <a:spcBef>
                <a:spcPts val="356"/>
              </a:spcBef>
              <a:buFont typeface="Arial"/>
              <a:buChar char="•"/>
              <a:tabLst>
                <a:tab pos="299858" algn="l"/>
                <a:tab pos="300564" algn="l"/>
              </a:tabLst>
            </a:pPr>
            <a:r>
              <a:rPr sz="1778" spc="-22" dirty="0">
                <a:latin typeface="Trebuchet MS"/>
                <a:cs typeface="Trebuchet MS"/>
              </a:rPr>
              <a:t>Temporal: </a:t>
            </a:r>
            <a:r>
              <a:rPr sz="1778" spc="6" dirty="0">
                <a:latin typeface="Trebuchet MS"/>
                <a:cs typeface="Trebuchet MS"/>
              </a:rPr>
              <a:t>Indicates </a:t>
            </a:r>
            <a:r>
              <a:rPr sz="1778" spc="-11" dirty="0">
                <a:latin typeface="Trebuchet MS"/>
                <a:cs typeface="Trebuchet MS"/>
              </a:rPr>
              <a:t>stationarity, </a:t>
            </a:r>
            <a:r>
              <a:rPr sz="1778" spc="6" dirty="0">
                <a:latin typeface="Trebuchet MS"/>
                <a:cs typeface="Trebuchet MS"/>
              </a:rPr>
              <a:t>sliding-  window </a:t>
            </a:r>
            <a:r>
              <a:rPr sz="1778" spc="-28" dirty="0">
                <a:latin typeface="Trebuchet MS"/>
                <a:cs typeface="Trebuchet MS"/>
              </a:rPr>
              <a:t>behavior,</a:t>
            </a:r>
            <a:r>
              <a:rPr sz="1778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etc.</a:t>
            </a:r>
            <a:endParaRPr sz="1778" dirty="0">
              <a:latin typeface="Trebuchet MS"/>
              <a:cs typeface="Trebuchet MS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1611" dirty="0">
              <a:latin typeface="Trebuchet MS"/>
              <a:cs typeface="Trebuchet MS"/>
            </a:endParaRPr>
          </a:p>
          <a:p>
            <a:pPr marL="299858" marR="5644" indent="-286453">
              <a:lnSpc>
                <a:spcPct val="91000"/>
              </a:lnSpc>
              <a:buFont typeface="Arial"/>
              <a:buChar char="•"/>
              <a:tabLst>
                <a:tab pos="299858" algn="l"/>
                <a:tab pos="300564" algn="l"/>
              </a:tabLst>
            </a:pPr>
            <a:r>
              <a:rPr sz="1778" spc="6" dirty="0">
                <a:latin typeface="Trebuchet MS"/>
                <a:cs typeface="Trebuchet MS"/>
              </a:rPr>
              <a:t>Spatial: Indicates overlaps/halos between  adjacent units, </a:t>
            </a:r>
            <a:r>
              <a:rPr sz="1778" dirty="0">
                <a:latin typeface="Trebuchet MS"/>
                <a:cs typeface="Trebuchet MS"/>
              </a:rPr>
              <a:t>multicasting/forwarding  opportunities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4059" y="2992544"/>
            <a:ext cx="1175456" cy="1007612"/>
          </a:xfrm>
          <a:prstGeom prst="rect">
            <a:avLst/>
          </a:prstGeom>
        </p:spPr>
        <p:txBody>
          <a:bodyPr vert="horz" wrap="square" lIns="0" tIns="34572" rIns="0" bIns="0" rtlCol="0">
            <a:spAutoFit/>
          </a:bodyPr>
          <a:lstStyle/>
          <a:p>
            <a:pPr marL="14111" marR="5644">
              <a:lnSpc>
                <a:spcPct val="90800"/>
              </a:lnSpc>
              <a:spcBef>
                <a:spcPts val="272"/>
              </a:spcBef>
            </a:pPr>
            <a:r>
              <a:rPr sz="1389" dirty="0">
                <a:latin typeface="Trebuchet MS"/>
                <a:cs typeface="Trebuchet MS"/>
              </a:rPr>
              <a:t>Determines  tiles, spatial  </a:t>
            </a:r>
            <a:r>
              <a:rPr sz="1389" spc="-6" dirty="0">
                <a:latin typeface="Trebuchet MS"/>
                <a:cs typeface="Trebuchet MS"/>
              </a:rPr>
              <a:t>partitioning </a:t>
            </a:r>
            <a:r>
              <a:rPr sz="1389" dirty="0">
                <a:latin typeface="Trebuchet MS"/>
                <a:cs typeface="Trebuchet MS"/>
              </a:rPr>
              <a:t>of  tiles, and  schedule</a:t>
            </a:r>
            <a:endParaRPr sz="1389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3370" y="1700952"/>
            <a:ext cx="7857772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u="sng" spc="-17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Point </a:t>
            </a:r>
            <a:r>
              <a:rPr sz="1778" u="sng" spc="1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sets</a:t>
            </a:r>
            <a:r>
              <a:rPr sz="1778" spc="11" dirty="0">
                <a:latin typeface="Trebuchet MS"/>
                <a:cs typeface="Trebuchet MS"/>
              </a:rPr>
              <a:t>: </a:t>
            </a:r>
            <a:r>
              <a:rPr sz="1778" spc="6" dirty="0">
                <a:latin typeface="Trebuchet MS"/>
                <a:cs typeface="Trebuchet MS"/>
              </a:rPr>
              <a:t>at each loop </a:t>
            </a:r>
            <a:r>
              <a:rPr sz="1778" dirty="0">
                <a:latin typeface="Trebuchet MS"/>
                <a:cs typeface="Trebuchet MS"/>
              </a:rPr>
              <a:t>iteration </a:t>
            </a:r>
            <a:r>
              <a:rPr sz="1778" spc="6" dirty="0">
                <a:latin typeface="Trebuchet MS"/>
                <a:cs typeface="Trebuchet MS"/>
              </a:rPr>
              <a:t>(time </a:t>
            </a:r>
            <a:r>
              <a:rPr sz="1778" spc="11" dirty="0">
                <a:latin typeface="Trebuchet MS"/>
                <a:cs typeface="Trebuchet MS"/>
              </a:rPr>
              <a:t>step OR </a:t>
            </a:r>
            <a:r>
              <a:rPr sz="1778" spc="6" dirty="0">
                <a:latin typeface="Trebuchet MS"/>
                <a:cs typeface="Trebuchet MS"/>
              </a:rPr>
              <a:t>instance </a:t>
            </a:r>
            <a:r>
              <a:rPr sz="1778" dirty="0">
                <a:latin typeface="Trebuchet MS"/>
                <a:cs typeface="Trebuchet MS"/>
              </a:rPr>
              <a:t>of </a:t>
            </a:r>
            <a:r>
              <a:rPr sz="1778" spc="11" dirty="0">
                <a:latin typeface="Trebuchet MS"/>
                <a:cs typeface="Trebuchet MS"/>
              </a:rPr>
              <a:t>a </a:t>
            </a:r>
            <a:r>
              <a:rPr sz="1778" spc="6" dirty="0">
                <a:latin typeface="Trebuchet MS"/>
                <a:cs typeface="Trebuchet MS"/>
              </a:rPr>
              <a:t>hardware</a:t>
            </a:r>
            <a:r>
              <a:rPr sz="1778" spc="-56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unit)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38353" y="1871133"/>
            <a:ext cx="408517" cy="244122"/>
          </a:xfrm>
          <a:custGeom>
            <a:avLst/>
            <a:gdLst/>
            <a:ahLst/>
            <a:cxnLst/>
            <a:rect l="l" t="t" r="r" b="b"/>
            <a:pathLst>
              <a:path w="367664" h="219710">
                <a:moveTo>
                  <a:pt x="298275" y="33116"/>
                </a:moveTo>
                <a:lnTo>
                  <a:pt x="0" y="208406"/>
                </a:lnTo>
                <a:lnTo>
                  <a:pt x="6350" y="219328"/>
                </a:lnTo>
                <a:lnTo>
                  <a:pt x="304669" y="44012"/>
                </a:lnTo>
                <a:lnTo>
                  <a:pt x="298275" y="33116"/>
                </a:lnTo>
                <a:close/>
              </a:path>
              <a:path w="367664" h="219710">
                <a:moveTo>
                  <a:pt x="349866" y="26669"/>
                </a:moveTo>
                <a:lnTo>
                  <a:pt x="309244" y="26669"/>
                </a:lnTo>
                <a:lnTo>
                  <a:pt x="315594" y="37591"/>
                </a:lnTo>
                <a:lnTo>
                  <a:pt x="304669" y="44012"/>
                </a:lnTo>
                <a:lnTo>
                  <a:pt x="320801" y="71500"/>
                </a:lnTo>
                <a:lnTo>
                  <a:pt x="349866" y="26669"/>
                </a:lnTo>
                <a:close/>
              </a:path>
              <a:path w="367664" h="219710">
                <a:moveTo>
                  <a:pt x="309244" y="26669"/>
                </a:moveTo>
                <a:lnTo>
                  <a:pt x="298275" y="33116"/>
                </a:lnTo>
                <a:lnTo>
                  <a:pt x="304669" y="44012"/>
                </a:lnTo>
                <a:lnTo>
                  <a:pt x="315594" y="37591"/>
                </a:lnTo>
                <a:lnTo>
                  <a:pt x="309244" y="26669"/>
                </a:lnTo>
                <a:close/>
              </a:path>
              <a:path w="367664" h="219710">
                <a:moveTo>
                  <a:pt x="367156" y="0"/>
                </a:moveTo>
                <a:lnTo>
                  <a:pt x="282194" y="5714"/>
                </a:lnTo>
                <a:lnTo>
                  <a:pt x="298275" y="33116"/>
                </a:lnTo>
                <a:lnTo>
                  <a:pt x="309244" y="26669"/>
                </a:lnTo>
                <a:lnTo>
                  <a:pt x="349866" y="26669"/>
                </a:lnTo>
                <a:lnTo>
                  <a:pt x="367156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3392593" y="1942534"/>
            <a:ext cx="1222022" cy="1128889"/>
          </a:xfrm>
          <a:custGeom>
            <a:avLst/>
            <a:gdLst/>
            <a:ahLst/>
            <a:cxnLst/>
            <a:rect l="l" t="t" r="r" b="b"/>
            <a:pathLst>
              <a:path w="1099820" h="1016000">
                <a:moveTo>
                  <a:pt x="626491" y="1015873"/>
                </a:moveTo>
                <a:lnTo>
                  <a:pt x="621499" y="965454"/>
                </a:lnTo>
                <a:lnTo>
                  <a:pt x="618109" y="931037"/>
                </a:lnTo>
                <a:lnTo>
                  <a:pt x="591248" y="947953"/>
                </a:lnTo>
                <a:lnTo>
                  <a:pt x="10668" y="26797"/>
                </a:lnTo>
                <a:lnTo>
                  <a:pt x="0" y="33655"/>
                </a:lnTo>
                <a:lnTo>
                  <a:pt x="580478" y="954735"/>
                </a:lnTo>
                <a:lnTo>
                  <a:pt x="553593" y="971677"/>
                </a:lnTo>
                <a:lnTo>
                  <a:pt x="626491" y="1015873"/>
                </a:lnTo>
                <a:close/>
              </a:path>
              <a:path w="1099820" h="1016000">
                <a:moveTo>
                  <a:pt x="1099312" y="930529"/>
                </a:moveTo>
                <a:lnTo>
                  <a:pt x="1086675" y="888746"/>
                </a:lnTo>
                <a:lnTo>
                  <a:pt x="1074674" y="848995"/>
                </a:lnTo>
                <a:lnTo>
                  <a:pt x="1051610" y="870788"/>
                </a:lnTo>
                <a:lnTo>
                  <a:pt x="227838" y="0"/>
                </a:lnTo>
                <a:lnTo>
                  <a:pt x="218694" y="8636"/>
                </a:lnTo>
                <a:lnTo>
                  <a:pt x="1042339" y="879551"/>
                </a:lnTo>
                <a:lnTo>
                  <a:pt x="1019302" y="901319"/>
                </a:lnTo>
                <a:lnTo>
                  <a:pt x="1099312" y="93052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24" name="object 24"/>
          <p:cNvGrpSpPr/>
          <p:nvPr/>
        </p:nvGrpSpPr>
        <p:grpSpPr>
          <a:xfrm>
            <a:off x="7755466" y="2428240"/>
            <a:ext cx="3439583" cy="3467735"/>
            <a:chOff x="6979919" y="2185416"/>
            <a:chExt cx="3095625" cy="3179445"/>
          </a:xfrm>
        </p:grpSpPr>
        <p:sp>
          <p:nvSpPr>
            <p:cNvPr id="25" name="object 25"/>
            <p:cNvSpPr/>
            <p:nvPr/>
          </p:nvSpPr>
          <p:spPr>
            <a:xfrm>
              <a:off x="7016482" y="2215891"/>
              <a:ext cx="3058695" cy="3080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979919" y="2185416"/>
              <a:ext cx="3072383" cy="3179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054595" y="2234184"/>
              <a:ext cx="2987040" cy="30083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38439" y="2482426"/>
            <a:ext cx="3318933" cy="3287160"/>
          </a:xfrm>
          <a:prstGeom prst="rect">
            <a:avLst/>
          </a:prstGeom>
          <a:ln w="9144">
            <a:solidFill>
              <a:srgbClr val="4E4E4E"/>
            </a:solidFill>
          </a:ln>
        </p:spPr>
        <p:txBody>
          <a:bodyPr vert="horz" wrap="square" lIns="0" tIns="61382" rIns="0" bIns="0" rtlCol="0">
            <a:spAutoFit/>
          </a:bodyPr>
          <a:lstStyle/>
          <a:p>
            <a:pPr marL="103010" marR="367591">
              <a:lnSpc>
                <a:spcPct val="90900"/>
              </a:lnSpc>
              <a:spcBef>
                <a:spcPts val="482"/>
              </a:spcBef>
            </a:pPr>
            <a:r>
              <a:rPr sz="1778" b="1" u="heavy" spc="-1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Tile </a:t>
            </a:r>
            <a:r>
              <a:rPr sz="1778" b="1" u="heavy" spc="6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Analysis</a:t>
            </a:r>
            <a:r>
              <a:rPr sz="1778" spc="6" dirty="0">
                <a:latin typeface="Trebuchet MS"/>
                <a:cs typeface="Trebuchet MS"/>
              </a:rPr>
              <a:t>: Measure and  </a:t>
            </a:r>
            <a:r>
              <a:rPr sz="1778" dirty="0">
                <a:latin typeface="Trebuchet MS"/>
                <a:cs typeface="Trebuchet MS"/>
              </a:rPr>
              <a:t>record </a:t>
            </a:r>
            <a:r>
              <a:rPr sz="1778" spc="6" dirty="0">
                <a:latin typeface="Trebuchet MS"/>
                <a:cs typeface="Trebuchet MS"/>
              </a:rPr>
              <a:t>deltas over all</a:t>
            </a:r>
            <a:r>
              <a:rPr sz="1778" spc="-89" dirty="0">
                <a:latin typeface="Trebuchet MS"/>
                <a:cs typeface="Trebuchet MS"/>
              </a:rPr>
              <a:t> </a:t>
            </a:r>
            <a:r>
              <a:rPr sz="1778" spc="11" dirty="0">
                <a:latin typeface="Trebuchet MS"/>
                <a:cs typeface="Trebuchet MS"/>
              </a:rPr>
              <a:t>space  </a:t>
            </a:r>
            <a:r>
              <a:rPr sz="1778" spc="6" dirty="0">
                <a:latin typeface="Trebuchet MS"/>
                <a:cs typeface="Trebuchet MS"/>
              </a:rPr>
              <a:t>and</a:t>
            </a:r>
            <a:r>
              <a:rPr sz="1778" spc="-11" dirty="0">
                <a:latin typeface="Trebuchet MS"/>
                <a:cs typeface="Trebuchet MS"/>
              </a:rPr>
              <a:t> </a:t>
            </a:r>
            <a:r>
              <a:rPr sz="1778" dirty="0">
                <a:latin typeface="Trebuchet MS"/>
                <a:cs typeface="Trebuchet MS"/>
              </a:rPr>
              <a:t>time.</a:t>
            </a:r>
          </a:p>
          <a:p>
            <a:pPr>
              <a:spcBef>
                <a:spcPts val="6"/>
              </a:spcBef>
            </a:pPr>
            <a:endParaRPr sz="1667" dirty="0">
              <a:latin typeface="Trebuchet MS"/>
              <a:cs typeface="Trebuchet MS"/>
            </a:endParaRPr>
          </a:p>
          <a:p>
            <a:pPr marL="103010" marR="275164">
              <a:lnSpc>
                <a:spcPct val="91300"/>
              </a:lnSpc>
              <a:spcBef>
                <a:spcPts val="6"/>
              </a:spcBef>
            </a:pPr>
            <a:r>
              <a:rPr sz="1778" spc="6" dirty="0">
                <a:latin typeface="Trebuchet MS"/>
                <a:cs typeface="Trebuchet MS"/>
              </a:rPr>
              <a:t>Naïve but </a:t>
            </a:r>
            <a:r>
              <a:rPr sz="1778" dirty="0">
                <a:latin typeface="Trebuchet MS"/>
                <a:cs typeface="Trebuchet MS"/>
              </a:rPr>
              <a:t>robust approach:  </a:t>
            </a:r>
            <a:r>
              <a:rPr sz="1778" i="1" spc="6" dirty="0">
                <a:latin typeface="Trebuchet MS"/>
                <a:cs typeface="Trebuchet MS"/>
              </a:rPr>
              <a:t>simulate </a:t>
            </a:r>
            <a:r>
              <a:rPr sz="1778" spc="6" dirty="0">
                <a:latin typeface="Trebuchet MS"/>
                <a:cs typeface="Trebuchet MS"/>
              </a:rPr>
              <a:t>execution </a:t>
            </a:r>
            <a:r>
              <a:rPr sz="1778" dirty="0">
                <a:latin typeface="Trebuchet MS"/>
                <a:cs typeface="Trebuchet MS"/>
              </a:rPr>
              <a:t>of </a:t>
            </a:r>
            <a:r>
              <a:rPr sz="1778" spc="6" dirty="0">
                <a:latin typeface="Trebuchet MS"/>
                <a:cs typeface="Trebuchet MS"/>
              </a:rPr>
              <a:t>entire  loop</a:t>
            </a:r>
            <a:r>
              <a:rPr sz="1778" spc="11" dirty="0">
                <a:latin typeface="Trebuchet MS"/>
                <a:cs typeface="Trebuchet MS"/>
              </a:rPr>
              <a:t> nest.</a:t>
            </a:r>
            <a:endParaRPr sz="1778" dirty="0">
              <a:latin typeface="Trebuchet MS"/>
              <a:cs typeface="Trebuchet MS"/>
            </a:endParaRPr>
          </a:p>
          <a:p>
            <a:pPr marL="103010">
              <a:lnSpc>
                <a:spcPts val="2039"/>
              </a:lnSpc>
              <a:spcBef>
                <a:spcPts val="1744"/>
              </a:spcBef>
            </a:pPr>
            <a:r>
              <a:rPr sz="1778" dirty="0">
                <a:latin typeface="Trebuchet MS"/>
                <a:cs typeface="Trebuchet MS"/>
              </a:rPr>
              <a:t>Regular</a:t>
            </a:r>
            <a:r>
              <a:rPr sz="1778" spc="-39" dirty="0">
                <a:latin typeface="Trebuchet MS"/>
                <a:cs typeface="Trebuchet MS"/>
              </a:rPr>
              <a:t> </a:t>
            </a:r>
            <a:r>
              <a:rPr sz="1778" dirty="0">
                <a:latin typeface="Trebuchet MS"/>
                <a:cs typeface="Trebuchet MS"/>
              </a:rPr>
              <a:t>problems:</a:t>
            </a:r>
          </a:p>
          <a:p>
            <a:pPr marL="389463" indent="-286453">
              <a:lnSpc>
                <a:spcPts val="1944"/>
              </a:lnSpc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778" spc="6" dirty="0">
                <a:latin typeface="Trebuchet MS"/>
                <a:cs typeface="Trebuchet MS"/>
              </a:rPr>
              <a:t>Compute </a:t>
            </a:r>
            <a:r>
              <a:rPr sz="1778" spc="11" dirty="0">
                <a:latin typeface="Trebuchet MS"/>
                <a:cs typeface="Trebuchet MS"/>
              </a:rPr>
              <a:t>1</a:t>
            </a:r>
            <a:r>
              <a:rPr sz="1750" spc="17" baseline="26455" dirty="0">
                <a:latin typeface="Trebuchet MS"/>
                <a:cs typeface="Trebuchet MS"/>
              </a:rPr>
              <a:t>st</a:t>
            </a:r>
            <a:r>
              <a:rPr sz="1778" spc="11" dirty="0">
                <a:latin typeface="Trebuchet MS"/>
                <a:cs typeface="Trebuchet MS"/>
              </a:rPr>
              <a:t>, 2</a:t>
            </a:r>
            <a:r>
              <a:rPr sz="1750" spc="17" baseline="26455" dirty="0">
                <a:latin typeface="Trebuchet MS"/>
                <a:cs typeface="Trebuchet MS"/>
              </a:rPr>
              <a:t>nd</a:t>
            </a:r>
            <a:r>
              <a:rPr sz="1778" spc="11" dirty="0">
                <a:latin typeface="Trebuchet MS"/>
                <a:cs typeface="Trebuchet MS"/>
              </a:rPr>
              <a:t>, </a:t>
            </a:r>
            <a:r>
              <a:rPr sz="1778" spc="6" dirty="0">
                <a:latin typeface="Trebuchet MS"/>
                <a:cs typeface="Trebuchet MS"/>
              </a:rPr>
              <a:t>and</a:t>
            </a:r>
            <a:r>
              <a:rPr sz="1778" spc="-33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last</a:t>
            </a:r>
            <a:endParaRPr sz="1778" dirty="0">
              <a:latin typeface="Trebuchet MS"/>
              <a:cs typeface="Trebuchet MS"/>
            </a:endParaRPr>
          </a:p>
          <a:p>
            <a:pPr marL="389463">
              <a:lnSpc>
                <a:spcPts val="1950"/>
              </a:lnSpc>
            </a:pPr>
            <a:r>
              <a:rPr sz="1778" dirty="0">
                <a:latin typeface="Trebuchet MS"/>
                <a:cs typeface="Trebuchet MS"/>
              </a:rPr>
              <a:t>iterations </a:t>
            </a:r>
            <a:r>
              <a:rPr sz="1778" spc="6" dirty="0">
                <a:latin typeface="Trebuchet MS"/>
                <a:cs typeface="Trebuchet MS"/>
              </a:rPr>
              <a:t>of each</a:t>
            </a:r>
            <a:r>
              <a:rPr sz="1778" spc="-11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loop</a:t>
            </a:r>
            <a:endParaRPr sz="1778" dirty="0">
              <a:latin typeface="Trebuchet MS"/>
              <a:cs typeface="Trebuchet MS"/>
            </a:endParaRPr>
          </a:p>
          <a:p>
            <a:pPr marL="389463" marR="221542" indent="-286453">
              <a:lnSpc>
                <a:spcPts val="1932"/>
              </a:lnSpc>
              <a:spcBef>
                <a:spcPts val="139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778" spc="-17" dirty="0">
                <a:latin typeface="Trebuchet MS"/>
                <a:cs typeface="Trebuchet MS"/>
              </a:rPr>
              <a:t>Point </a:t>
            </a:r>
            <a:r>
              <a:rPr sz="1778" spc="11" dirty="0">
                <a:latin typeface="Trebuchet MS"/>
                <a:cs typeface="Trebuchet MS"/>
              </a:rPr>
              <a:t>sets </a:t>
            </a:r>
            <a:r>
              <a:rPr sz="1778" spc="6" dirty="0">
                <a:latin typeface="Trebuchet MS"/>
                <a:cs typeface="Trebuchet MS"/>
              </a:rPr>
              <a:t>are</a:t>
            </a:r>
            <a:r>
              <a:rPr sz="1778" spc="-133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Axis-Aligned  Hyper </a:t>
            </a:r>
            <a:r>
              <a:rPr sz="1778" dirty="0">
                <a:latin typeface="Trebuchet MS"/>
                <a:cs typeface="Trebuchet MS"/>
              </a:rPr>
              <a:t>Rectangles</a:t>
            </a:r>
            <a:r>
              <a:rPr sz="1778" spc="-67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(AAHR)</a:t>
            </a:r>
            <a:endParaRPr sz="1778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4059" y="1758810"/>
            <a:ext cx="1635478" cy="1013811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lnSpc>
                <a:spcPts val="2028"/>
              </a:lnSpc>
              <a:spcBef>
                <a:spcPts val="106"/>
              </a:spcBef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17" dirty="0">
                <a:latin typeface="Consolas"/>
                <a:cs typeface="Consolas"/>
              </a:rPr>
              <a:t> </a:t>
            </a:r>
            <a:r>
              <a:rPr sz="1778" spc="-6" dirty="0">
                <a:latin typeface="Consolas"/>
                <a:cs typeface="Consolas"/>
              </a:rPr>
              <a:t>…</a:t>
            </a:r>
            <a:endParaRPr sz="1778">
              <a:latin typeface="Consolas"/>
              <a:cs typeface="Consolas"/>
            </a:endParaRPr>
          </a:p>
          <a:p>
            <a:pPr marL="261053">
              <a:lnSpc>
                <a:spcPts val="1922"/>
              </a:lnSpc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72" dirty="0">
                <a:latin typeface="Consolas"/>
                <a:cs typeface="Consolas"/>
              </a:rPr>
              <a:t> </a:t>
            </a:r>
            <a:r>
              <a:rPr sz="1778" spc="-11" dirty="0">
                <a:latin typeface="Consolas"/>
                <a:cs typeface="Consolas"/>
              </a:rPr>
              <a:t>p=[0:8)</a:t>
            </a:r>
            <a:endParaRPr sz="1778">
              <a:latin typeface="Consolas"/>
              <a:cs typeface="Consolas"/>
            </a:endParaRPr>
          </a:p>
          <a:p>
            <a:pPr marL="507995">
              <a:lnSpc>
                <a:spcPts val="1922"/>
              </a:lnSpc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28" dirty="0">
                <a:latin typeface="Consolas"/>
                <a:cs typeface="Consolas"/>
              </a:rPr>
              <a:t> </a:t>
            </a:r>
            <a:r>
              <a:rPr sz="1778" spc="-6" dirty="0">
                <a:latin typeface="Consolas"/>
                <a:cs typeface="Consolas"/>
              </a:rPr>
              <a:t>…</a:t>
            </a:r>
            <a:endParaRPr sz="1778">
              <a:latin typeface="Consolas"/>
              <a:cs typeface="Consolas"/>
            </a:endParaRPr>
          </a:p>
          <a:p>
            <a:pPr marL="755642">
              <a:lnSpc>
                <a:spcPts val="2028"/>
              </a:lnSpc>
            </a:pPr>
            <a:r>
              <a:rPr sz="1778" spc="-11" dirty="0">
                <a:latin typeface="Consolas"/>
                <a:cs typeface="Consolas"/>
              </a:rPr>
              <a:t>for</a:t>
            </a:r>
            <a:r>
              <a:rPr sz="1778" spc="-39" dirty="0">
                <a:latin typeface="Consolas"/>
                <a:cs typeface="Consolas"/>
              </a:rPr>
              <a:t> </a:t>
            </a:r>
            <a:r>
              <a:rPr sz="1778" spc="-6" dirty="0">
                <a:latin typeface="Consolas"/>
                <a:cs typeface="Consolas"/>
              </a:rPr>
              <a:t>…</a:t>
            </a:r>
            <a:endParaRPr sz="1778">
              <a:latin typeface="Consolas"/>
              <a:cs typeface="Consola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41772" y="2943012"/>
            <a:ext cx="1418167" cy="0"/>
          </a:xfrm>
          <a:custGeom>
            <a:avLst/>
            <a:gdLst/>
            <a:ahLst/>
            <a:cxnLst/>
            <a:rect l="l" t="t" r="r" b="b"/>
            <a:pathLst>
              <a:path w="1276350">
                <a:moveTo>
                  <a:pt x="0" y="0"/>
                </a:moveTo>
                <a:lnTo>
                  <a:pt x="1276350" y="0"/>
                </a:lnTo>
              </a:path>
            </a:pathLst>
          </a:custGeom>
          <a:ln w="9144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Tijdelijke aanduiding voor dianummer 3">
            <a:extLst>
              <a:ext uri="{FF2B5EF4-FFF2-40B4-BE49-F238E27FC236}">
                <a16:creationId xmlns:a16="http://schemas.microsoft.com/office/drawing/2014/main" id="{68F9837E-7DBF-47E2-8D93-6CFF01F6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51952" y="1214966"/>
            <a:ext cx="8616244" cy="4226983"/>
          </a:xfrm>
          <a:custGeom>
            <a:avLst/>
            <a:gdLst/>
            <a:ahLst/>
            <a:cxnLst/>
            <a:rect l="l" t="t" r="r" b="b"/>
            <a:pathLst>
              <a:path w="7754620" h="3804285">
                <a:moveTo>
                  <a:pt x="0" y="633983"/>
                </a:moveTo>
                <a:lnTo>
                  <a:pt x="1738" y="586669"/>
                </a:lnTo>
                <a:lnTo>
                  <a:pt x="6874" y="540298"/>
                </a:lnTo>
                <a:lnTo>
                  <a:pt x="15282" y="494995"/>
                </a:lnTo>
                <a:lnTo>
                  <a:pt x="26842" y="450881"/>
                </a:lnTo>
                <a:lnTo>
                  <a:pt x="41430" y="408079"/>
                </a:lnTo>
                <a:lnTo>
                  <a:pt x="58924" y="366712"/>
                </a:lnTo>
                <a:lnTo>
                  <a:pt x="79201" y="326903"/>
                </a:lnTo>
                <a:lnTo>
                  <a:pt x="102138" y="288773"/>
                </a:lnTo>
                <a:lnTo>
                  <a:pt x="127614" y="252446"/>
                </a:lnTo>
                <a:lnTo>
                  <a:pt x="155505" y="218044"/>
                </a:lnTo>
                <a:lnTo>
                  <a:pt x="185689" y="185689"/>
                </a:lnTo>
                <a:lnTo>
                  <a:pt x="218044" y="155505"/>
                </a:lnTo>
                <a:lnTo>
                  <a:pt x="252446" y="127614"/>
                </a:lnTo>
                <a:lnTo>
                  <a:pt x="288773" y="102138"/>
                </a:lnTo>
                <a:lnTo>
                  <a:pt x="326903" y="79201"/>
                </a:lnTo>
                <a:lnTo>
                  <a:pt x="366712" y="58924"/>
                </a:lnTo>
                <a:lnTo>
                  <a:pt x="408079" y="41430"/>
                </a:lnTo>
                <a:lnTo>
                  <a:pt x="450881" y="26842"/>
                </a:lnTo>
                <a:lnTo>
                  <a:pt x="494995" y="15282"/>
                </a:lnTo>
                <a:lnTo>
                  <a:pt x="540298" y="6874"/>
                </a:lnTo>
                <a:lnTo>
                  <a:pt x="586669" y="1738"/>
                </a:lnTo>
                <a:lnTo>
                  <a:pt x="633983" y="0"/>
                </a:lnTo>
                <a:lnTo>
                  <a:pt x="7120128" y="0"/>
                </a:lnTo>
                <a:lnTo>
                  <a:pt x="7167442" y="1738"/>
                </a:lnTo>
                <a:lnTo>
                  <a:pt x="7213813" y="6874"/>
                </a:lnTo>
                <a:lnTo>
                  <a:pt x="7259116" y="15282"/>
                </a:lnTo>
                <a:lnTo>
                  <a:pt x="7303230" y="26842"/>
                </a:lnTo>
                <a:lnTo>
                  <a:pt x="7346032" y="41430"/>
                </a:lnTo>
                <a:lnTo>
                  <a:pt x="7387399" y="58924"/>
                </a:lnTo>
                <a:lnTo>
                  <a:pt x="7427208" y="79201"/>
                </a:lnTo>
                <a:lnTo>
                  <a:pt x="7465338" y="102138"/>
                </a:lnTo>
                <a:lnTo>
                  <a:pt x="7501665" y="127614"/>
                </a:lnTo>
                <a:lnTo>
                  <a:pt x="7536067" y="155505"/>
                </a:lnTo>
                <a:lnTo>
                  <a:pt x="7568422" y="185689"/>
                </a:lnTo>
                <a:lnTo>
                  <a:pt x="7598606" y="218044"/>
                </a:lnTo>
                <a:lnTo>
                  <a:pt x="7626497" y="252446"/>
                </a:lnTo>
                <a:lnTo>
                  <a:pt x="7651973" y="288773"/>
                </a:lnTo>
                <a:lnTo>
                  <a:pt x="7674910" y="326903"/>
                </a:lnTo>
                <a:lnTo>
                  <a:pt x="7695187" y="366712"/>
                </a:lnTo>
                <a:lnTo>
                  <a:pt x="7712681" y="408079"/>
                </a:lnTo>
                <a:lnTo>
                  <a:pt x="7727269" y="450881"/>
                </a:lnTo>
                <a:lnTo>
                  <a:pt x="7738829" y="494995"/>
                </a:lnTo>
                <a:lnTo>
                  <a:pt x="7747237" y="540298"/>
                </a:lnTo>
                <a:lnTo>
                  <a:pt x="7752373" y="586669"/>
                </a:lnTo>
                <a:lnTo>
                  <a:pt x="7754112" y="633983"/>
                </a:lnTo>
                <a:lnTo>
                  <a:pt x="7754112" y="3169919"/>
                </a:lnTo>
                <a:lnTo>
                  <a:pt x="7752373" y="3217234"/>
                </a:lnTo>
                <a:lnTo>
                  <a:pt x="7747237" y="3263605"/>
                </a:lnTo>
                <a:lnTo>
                  <a:pt x="7738829" y="3308908"/>
                </a:lnTo>
                <a:lnTo>
                  <a:pt x="7727269" y="3353022"/>
                </a:lnTo>
                <a:lnTo>
                  <a:pt x="7712681" y="3395824"/>
                </a:lnTo>
                <a:lnTo>
                  <a:pt x="7695187" y="3437191"/>
                </a:lnTo>
                <a:lnTo>
                  <a:pt x="7674910" y="3477000"/>
                </a:lnTo>
                <a:lnTo>
                  <a:pt x="7651973" y="3515130"/>
                </a:lnTo>
                <a:lnTo>
                  <a:pt x="7626497" y="3551457"/>
                </a:lnTo>
                <a:lnTo>
                  <a:pt x="7598606" y="3585859"/>
                </a:lnTo>
                <a:lnTo>
                  <a:pt x="7568422" y="3618214"/>
                </a:lnTo>
                <a:lnTo>
                  <a:pt x="7536067" y="3648398"/>
                </a:lnTo>
                <a:lnTo>
                  <a:pt x="7501665" y="3676289"/>
                </a:lnTo>
                <a:lnTo>
                  <a:pt x="7465338" y="3701765"/>
                </a:lnTo>
                <a:lnTo>
                  <a:pt x="7427208" y="3724702"/>
                </a:lnTo>
                <a:lnTo>
                  <a:pt x="7387399" y="3744979"/>
                </a:lnTo>
                <a:lnTo>
                  <a:pt x="7346032" y="3762473"/>
                </a:lnTo>
                <a:lnTo>
                  <a:pt x="7303230" y="3777061"/>
                </a:lnTo>
                <a:lnTo>
                  <a:pt x="7259116" y="3788621"/>
                </a:lnTo>
                <a:lnTo>
                  <a:pt x="7213813" y="3797029"/>
                </a:lnTo>
                <a:lnTo>
                  <a:pt x="7167442" y="3802165"/>
                </a:lnTo>
                <a:lnTo>
                  <a:pt x="7120128" y="3803904"/>
                </a:lnTo>
                <a:lnTo>
                  <a:pt x="633983" y="3803904"/>
                </a:lnTo>
                <a:lnTo>
                  <a:pt x="586669" y="3802165"/>
                </a:lnTo>
                <a:lnTo>
                  <a:pt x="540298" y="3797029"/>
                </a:lnTo>
                <a:lnTo>
                  <a:pt x="494995" y="3788621"/>
                </a:lnTo>
                <a:lnTo>
                  <a:pt x="450881" y="3777061"/>
                </a:lnTo>
                <a:lnTo>
                  <a:pt x="408079" y="3762473"/>
                </a:lnTo>
                <a:lnTo>
                  <a:pt x="366712" y="3744979"/>
                </a:lnTo>
                <a:lnTo>
                  <a:pt x="326903" y="3724702"/>
                </a:lnTo>
                <a:lnTo>
                  <a:pt x="288773" y="3701765"/>
                </a:lnTo>
                <a:lnTo>
                  <a:pt x="252446" y="3676289"/>
                </a:lnTo>
                <a:lnTo>
                  <a:pt x="218044" y="3648398"/>
                </a:lnTo>
                <a:lnTo>
                  <a:pt x="185689" y="3618214"/>
                </a:lnTo>
                <a:lnTo>
                  <a:pt x="155505" y="3585859"/>
                </a:lnTo>
                <a:lnTo>
                  <a:pt x="127614" y="3551457"/>
                </a:lnTo>
                <a:lnTo>
                  <a:pt x="102138" y="3515130"/>
                </a:lnTo>
                <a:lnTo>
                  <a:pt x="79201" y="3477000"/>
                </a:lnTo>
                <a:lnTo>
                  <a:pt x="58924" y="3437191"/>
                </a:lnTo>
                <a:lnTo>
                  <a:pt x="41430" y="3395824"/>
                </a:lnTo>
                <a:lnTo>
                  <a:pt x="26842" y="3353022"/>
                </a:lnTo>
                <a:lnTo>
                  <a:pt x="15282" y="3308908"/>
                </a:lnTo>
                <a:lnTo>
                  <a:pt x="6874" y="3263605"/>
                </a:lnTo>
                <a:lnTo>
                  <a:pt x="1738" y="3217234"/>
                </a:lnTo>
                <a:lnTo>
                  <a:pt x="0" y="3169919"/>
                </a:lnTo>
                <a:lnTo>
                  <a:pt x="0" y="633983"/>
                </a:lnTo>
                <a:close/>
              </a:path>
              <a:path w="7754620" h="3804285">
                <a:moveTo>
                  <a:pt x="152400" y="1532381"/>
                </a:moveTo>
                <a:lnTo>
                  <a:pt x="154988" y="1484300"/>
                </a:lnTo>
                <a:lnTo>
                  <a:pt x="162573" y="1437720"/>
                </a:lnTo>
                <a:lnTo>
                  <a:pt x="174888" y="1392911"/>
                </a:lnTo>
                <a:lnTo>
                  <a:pt x="191661" y="1350141"/>
                </a:lnTo>
                <a:lnTo>
                  <a:pt x="212626" y="1309680"/>
                </a:lnTo>
                <a:lnTo>
                  <a:pt x="237512" y="1271796"/>
                </a:lnTo>
                <a:lnTo>
                  <a:pt x="266051" y="1236758"/>
                </a:lnTo>
                <a:lnTo>
                  <a:pt x="297974" y="1204835"/>
                </a:lnTo>
                <a:lnTo>
                  <a:pt x="333012" y="1176296"/>
                </a:lnTo>
                <a:lnTo>
                  <a:pt x="370896" y="1151410"/>
                </a:lnTo>
                <a:lnTo>
                  <a:pt x="411357" y="1130445"/>
                </a:lnTo>
                <a:lnTo>
                  <a:pt x="454127" y="1113672"/>
                </a:lnTo>
                <a:lnTo>
                  <a:pt x="498936" y="1101357"/>
                </a:lnTo>
                <a:lnTo>
                  <a:pt x="545516" y="1093772"/>
                </a:lnTo>
                <a:lnTo>
                  <a:pt x="593597" y="1091183"/>
                </a:lnTo>
                <a:lnTo>
                  <a:pt x="7172706" y="1091183"/>
                </a:lnTo>
                <a:lnTo>
                  <a:pt x="7220787" y="1093772"/>
                </a:lnTo>
                <a:lnTo>
                  <a:pt x="7267367" y="1101357"/>
                </a:lnTo>
                <a:lnTo>
                  <a:pt x="7312176" y="1113672"/>
                </a:lnTo>
                <a:lnTo>
                  <a:pt x="7354946" y="1130445"/>
                </a:lnTo>
                <a:lnTo>
                  <a:pt x="7395407" y="1151410"/>
                </a:lnTo>
                <a:lnTo>
                  <a:pt x="7433291" y="1176296"/>
                </a:lnTo>
                <a:lnTo>
                  <a:pt x="7468329" y="1204835"/>
                </a:lnTo>
                <a:lnTo>
                  <a:pt x="7500252" y="1236758"/>
                </a:lnTo>
                <a:lnTo>
                  <a:pt x="7528791" y="1271796"/>
                </a:lnTo>
                <a:lnTo>
                  <a:pt x="7553677" y="1309680"/>
                </a:lnTo>
                <a:lnTo>
                  <a:pt x="7574642" y="1350141"/>
                </a:lnTo>
                <a:lnTo>
                  <a:pt x="7591415" y="1392911"/>
                </a:lnTo>
                <a:lnTo>
                  <a:pt x="7603730" y="1437720"/>
                </a:lnTo>
                <a:lnTo>
                  <a:pt x="7611315" y="1484300"/>
                </a:lnTo>
                <a:lnTo>
                  <a:pt x="7613904" y="1532381"/>
                </a:lnTo>
                <a:lnTo>
                  <a:pt x="7613904" y="3297174"/>
                </a:lnTo>
                <a:lnTo>
                  <a:pt x="7611315" y="3345255"/>
                </a:lnTo>
                <a:lnTo>
                  <a:pt x="7603730" y="3391835"/>
                </a:lnTo>
                <a:lnTo>
                  <a:pt x="7591415" y="3436644"/>
                </a:lnTo>
                <a:lnTo>
                  <a:pt x="7574642" y="3479414"/>
                </a:lnTo>
                <a:lnTo>
                  <a:pt x="7553677" y="3519875"/>
                </a:lnTo>
                <a:lnTo>
                  <a:pt x="7528791" y="3557759"/>
                </a:lnTo>
                <a:lnTo>
                  <a:pt x="7500252" y="3592797"/>
                </a:lnTo>
                <a:lnTo>
                  <a:pt x="7468329" y="3624720"/>
                </a:lnTo>
                <a:lnTo>
                  <a:pt x="7433291" y="3653259"/>
                </a:lnTo>
                <a:lnTo>
                  <a:pt x="7395407" y="3678145"/>
                </a:lnTo>
                <a:lnTo>
                  <a:pt x="7354946" y="3699110"/>
                </a:lnTo>
                <a:lnTo>
                  <a:pt x="7312176" y="3715883"/>
                </a:lnTo>
                <a:lnTo>
                  <a:pt x="7267367" y="3728198"/>
                </a:lnTo>
                <a:lnTo>
                  <a:pt x="7220787" y="3735783"/>
                </a:lnTo>
                <a:lnTo>
                  <a:pt x="7172706" y="3738371"/>
                </a:lnTo>
                <a:lnTo>
                  <a:pt x="593597" y="3738371"/>
                </a:lnTo>
                <a:lnTo>
                  <a:pt x="545516" y="3735783"/>
                </a:lnTo>
                <a:lnTo>
                  <a:pt x="498936" y="3728198"/>
                </a:lnTo>
                <a:lnTo>
                  <a:pt x="454127" y="3715883"/>
                </a:lnTo>
                <a:lnTo>
                  <a:pt x="411357" y="3699110"/>
                </a:lnTo>
                <a:lnTo>
                  <a:pt x="370896" y="3678145"/>
                </a:lnTo>
                <a:lnTo>
                  <a:pt x="333012" y="3653259"/>
                </a:lnTo>
                <a:lnTo>
                  <a:pt x="297974" y="3624720"/>
                </a:lnTo>
                <a:lnTo>
                  <a:pt x="266051" y="3592797"/>
                </a:lnTo>
                <a:lnTo>
                  <a:pt x="237512" y="3557759"/>
                </a:lnTo>
                <a:lnTo>
                  <a:pt x="212626" y="3519875"/>
                </a:lnTo>
                <a:lnTo>
                  <a:pt x="191661" y="3479414"/>
                </a:lnTo>
                <a:lnTo>
                  <a:pt x="174888" y="3436644"/>
                </a:lnTo>
                <a:lnTo>
                  <a:pt x="162573" y="3391835"/>
                </a:lnTo>
                <a:lnTo>
                  <a:pt x="154988" y="3345255"/>
                </a:lnTo>
                <a:lnTo>
                  <a:pt x="152400" y="3297174"/>
                </a:lnTo>
                <a:lnTo>
                  <a:pt x="152400" y="1532381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6227232" y="1871147"/>
            <a:ext cx="2306460" cy="3419814"/>
            <a:chOff x="5604509" y="1684032"/>
            <a:chExt cx="2075814" cy="3077833"/>
          </a:xfrm>
        </p:grpSpPr>
        <p:sp>
          <p:nvSpPr>
            <p:cNvPr id="7" name="object 7"/>
            <p:cNvSpPr/>
            <p:nvPr/>
          </p:nvSpPr>
          <p:spPr>
            <a:xfrm>
              <a:off x="6781799" y="1684032"/>
              <a:ext cx="119034" cy="8122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8"/>
            <p:cNvSpPr/>
            <p:nvPr/>
          </p:nvSpPr>
          <p:spPr>
            <a:xfrm>
              <a:off x="6843521" y="1703070"/>
              <a:ext cx="0" cy="712470"/>
            </a:xfrm>
            <a:custGeom>
              <a:avLst/>
              <a:gdLst/>
              <a:ahLst/>
              <a:cxnLst/>
              <a:rect l="l" t="t" r="r" b="b"/>
              <a:pathLst>
                <a:path h="712469">
                  <a:moveTo>
                    <a:pt x="0" y="0"/>
                  </a:moveTo>
                  <a:lnTo>
                    <a:pt x="0" y="71246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9" name="object 9"/>
            <p:cNvSpPr/>
            <p:nvPr/>
          </p:nvSpPr>
          <p:spPr>
            <a:xfrm>
              <a:off x="6599802" y="3895287"/>
              <a:ext cx="102029" cy="362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3021" y="3905250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8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4509" y="3318510"/>
              <a:ext cx="2075814" cy="1443355"/>
            </a:xfrm>
            <a:custGeom>
              <a:avLst/>
              <a:gdLst/>
              <a:ahLst/>
              <a:cxnLst/>
              <a:rect l="l" t="t" r="r" b="b"/>
              <a:pathLst>
                <a:path w="2075815" h="1443354">
                  <a:moveTo>
                    <a:pt x="1835149" y="0"/>
                  </a:moveTo>
                  <a:lnTo>
                    <a:pt x="240537" y="0"/>
                  </a:lnTo>
                  <a:lnTo>
                    <a:pt x="192062" y="4887"/>
                  </a:lnTo>
                  <a:lnTo>
                    <a:pt x="146911" y="18903"/>
                  </a:lnTo>
                  <a:lnTo>
                    <a:pt x="106052" y="41081"/>
                  </a:lnTo>
                  <a:lnTo>
                    <a:pt x="70453" y="70453"/>
                  </a:lnTo>
                  <a:lnTo>
                    <a:pt x="41081" y="106052"/>
                  </a:lnTo>
                  <a:lnTo>
                    <a:pt x="18903" y="146911"/>
                  </a:lnTo>
                  <a:lnTo>
                    <a:pt x="4887" y="192062"/>
                  </a:lnTo>
                  <a:lnTo>
                    <a:pt x="0" y="240537"/>
                  </a:lnTo>
                  <a:lnTo>
                    <a:pt x="0" y="1202689"/>
                  </a:lnTo>
                  <a:lnTo>
                    <a:pt x="4887" y="1251165"/>
                  </a:lnTo>
                  <a:lnTo>
                    <a:pt x="18903" y="1296316"/>
                  </a:lnTo>
                  <a:lnTo>
                    <a:pt x="41081" y="1337175"/>
                  </a:lnTo>
                  <a:lnTo>
                    <a:pt x="70453" y="1372774"/>
                  </a:lnTo>
                  <a:lnTo>
                    <a:pt x="106052" y="1402146"/>
                  </a:lnTo>
                  <a:lnTo>
                    <a:pt x="146911" y="1424324"/>
                  </a:lnTo>
                  <a:lnTo>
                    <a:pt x="192062" y="1438340"/>
                  </a:lnTo>
                  <a:lnTo>
                    <a:pt x="240537" y="1443227"/>
                  </a:lnTo>
                  <a:lnTo>
                    <a:pt x="1835149" y="1443227"/>
                  </a:lnTo>
                  <a:lnTo>
                    <a:pt x="1883625" y="1438340"/>
                  </a:lnTo>
                  <a:lnTo>
                    <a:pt x="1928776" y="1424324"/>
                  </a:lnTo>
                  <a:lnTo>
                    <a:pt x="1969635" y="1402146"/>
                  </a:lnTo>
                  <a:lnTo>
                    <a:pt x="2005234" y="1372774"/>
                  </a:lnTo>
                  <a:lnTo>
                    <a:pt x="2034606" y="1337175"/>
                  </a:lnTo>
                  <a:lnTo>
                    <a:pt x="2056784" y="1296316"/>
                  </a:lnTo>
                  <a:lnTo>
                    <a:pt x="2070800" y="1251165"/>
                  </a:lnTo>
                  <a:lnTo>
                    <a:pt x="2075688" y="1202689"/>
                  </a:lnTo>
                  <a:lnTo>
                    <a:pt x="2075688" y="240537"/>
                  </a:lnTo>
                  <a:lnTo>
                    <a:pt x="2070800" y="192062"/>
                  </a:lnTo>
                  <a:lnTo>
                    <a:pt x="2056784" y="146911"/>
                  </a:lnTo>
                  <a:lnTo>
                    <a:pt x="2034606" y="106052"/>
                  </a:lnTo>
                  <a:lnTo>
                    <a:pt x="2005234" y="70453"/>
                  </a:lnTo>
                  <a:lnTo>
                    <a:pt x="1969635" y="41081"/>
                  </a:lnTo>
                  <a:lnTo>
                    <a:pt x="1928776" y="18903"/>
                  </a:lnTo>
                  <a:lnTo>
                    <a:pt x="1883625" y="4887"/>
                  </a:lnTo>
                  <a:lnTo>
                    <a:pt x="1835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4509" y="3318510"/>
              <a:ext cx="2075814" cy="1443355"/>
            </a:xfrm>
            <a:custGeom>
              <a:avLst/>
              <a:gdLst/>
              <a:ahLst/>
              <a:cxnLst/>
              <a:rect l="l" t="t" r="r" b="b"/>
              <a:pathLst>
                <a:path w="2075815" h="1443354">
                  <a:moveTo>
                    <a:pt x="0" y="240537"/>
                  </a:moveTo>
                  <a:lnTo>
                    <a:pt x="4887" y="192062"/>
                  </a:lnTo>
                  <a:lnTo>
                    <a:pt x="18903" y="146911"/>
                  </a:lnTo>
                  <a:lnTo>
                    <a:pt x="41081" y="106052"/>
                  </a:lnTo>
                  <a:lnTo>
                    <a:pt x="70453" y="70453"/>
                  </a:lnTo>
                  <a:lnTo>
                    <a:pt x="106052" y="41081"/>
                  </a:lnTo>
                  <a:lnTo>
                    <a:pt x="146911" y="18903"/>
                  </a:lnTo>
                  <a:lnTo>
                    <a:pt x="192062" y="4887"/>
                  </a:lnTo>
                  <a:lnTo>
                    <a:pt x="240537" y="0"/>
                  </a:lnTo>
                  <a:lnTo>
                    <a:pt x="1835149" y="0"/>
                  </a:lnTo>
                  <a:lnTo>
                    <a:pt x="1883625" y="4887"/>
                  </a:lnTo>
                  <a:lnTo>
                    <a:pt x="1928776" y="18903"/>
                  </a:lnTo>
                  <a:lnTo>
                    <a:pt x="1969635" y="41081"/>
                  </a:lnTo>
                  <a:lnTo>
                    <a:pt x="2005234" y="70453"/>
                  </a:lnTo>
                  <a:lnTo>
                    <a:pt x="2034606" y="106052"/>
                  </a:lnTo>
                  <a:lnTo>
                    <a:pt x="2056784" y="146911"/>
                  </a:lnTo>
                  <a:lnTo>
                    <a:pt x="2070800" y="192062"/>
                  </a:lnTo>
                  <a:lnTo>
                    <a:pt x="2075688" y="240537"/>
                  </a:lnTo>
                  <a:lnTo>
                    <a:pt x="2075688" y="1202689"/>
                  </a:lnTo>
                  <a:lnTo>
                    <a:pt x="2070800" y="1251165"/>
                  </a:lnTo>
                  <a:lnTo>
                    <a:pt x="2056784" y="1296316"/>
                  </a:lnTo>
                  <a:lnTo>
                    <a:pt x="2034606" y="1337175"/>
                  </a:lnTo>
                  <a:lnTo>
                    <a:pt x="2005234" y="1372774"/>
                  </a:lnTo>
                  <a:lnTo>
                    <a:pt x="1969635" y="1402146"/>
                  </a:lnTo>
                  <a:lnTo>
                    <a:pt x="1928776" y="1424324"/>
                  </a:lnTo>
                  <a:lnTo>
                    <a:pt x="1883625" y="1438340"/>
                  </a:lnTo>
                  <a:lnTo>
                    <a:pt x="1835149" y="1443227"/>
                  </a:lnTo>
                  <a:lnTo>
                    <a:pt x="240537" y="1443227"/>
                  </a:lnTo>
                  <a:lnTo>
                    <a:pt x="192062" y="1438340"/>
                  </a:lnTo>
                  <a:lnTo>
                    <a:pt x="146911" y="1424324"/>
                  </a:lnTo>
                  <a:lnTo>
                    <a:pt x="106052" y="1402146"/>
                  </a:lnTo>
                  <a:lnTo>
                    <a:pt x="70453" y="1372774"/>
                  </a:lnTo>
                  <a:lnTo>
                    <a:pt x="41081" y="1337175"/>
                  </a:lnTo>
                  <a:lnTo>
                    <a:pt x="18903" y="1296316"/>
                  </a:lnTo>
                  <a:lnTo>
                    <a:pt x="4887" y="1251165"/>
                  </a:lnTo>
                  <a:lnTo>
                    <a:pt x="0" y="1202689"/>
                  </a:lnTo>
                  <a:lnTo>
                    <a:pt x="0" y="240537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28863" y="4658290"/>
            <a:ext cx="527050" cy="367594"/>
            <a:chOff x="6415976" y="4192460"/>
            <a:chExt cx="474345" cy="330835"/>
          </a:xfrm>
        </p:grpSpPr>
        <p:sp>
          <p:nvSpPr>
            <p:cNvPr id="16" name="object 16"/>
            <p:cNvSpPr/>
            <p:nvPr/>
          </p:nvSpPr>
          <p:spPr>
            <a:xfrm>
              <a:off x="6428994" y="4205477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5" y="0"/>
                  </a:moveTo>
                  <a:lnTo>
                    <a:pt x="0" y="0"/>
                  </a:lnTo>
                  <a:lnTo>
                    <a:pt x="109347" y="304800"/>
                  </a:lnTo>
                  <a:lnTo>
                    <a:pt x="338708" y="304800"/>
                  </a:lnTo>
                  <a:lnTo>
                    <a:pt x="448055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428994" y="4205477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5" y="0"/>
                  </a:moveTo>
                  <a:lnTo>
                    <a:pt x="338708" y="304800"/>
                  </a:lnTo>
                  <a:lnTo>
                    <a:pt x="109347" y="304800"/>
                  </a:lnTo>
                  <a:lnTo>
                    <a:pt x="0" y="0"/>
                  </a:lnTo>
                  <a:lnTo>
                    <a:pt x="448055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497249" y="3484809"/>
            <a:ext cx="484717" cy="378178"/>
            <a:chOff x="5847524" y="3136328"/>
            <a:chExt cx="436245" cy="340360"/>
          </a:xfrm>
        </p:grpSpPr>
        <p:sp>
          <p:nvSpPr>
            <p:cNvPr id="20" name="object 20"/>
            <p:cNvSpPr/>
            <p:nvPr/>
          </p:nvSpPr>
          <p:spPr>
            <a:xfrm>
              <a:off x="5860541" y="3149346"/>
              <a:ext cx="410209" cy="314325"/>
            </a:xfrm>
            <a:custGeom>
              <a:avLst/>
              <a:gdLst/>
              <a:ahLst/>
              <a:cxnLst/>
              <a:rect l="l" t="t" r="r" b="b"/>
              <a:pathLst>
                <a:path w="410210" h="314325">
                  <a:moveTo>
                    <a:pt x="409956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409956" y="313944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0541" y="3149346"/>
              <a:ext cx="410209" cy="314325"/>
            </a:xfrm>
            <a:custGeom>
              <a:avLst/>
              <a:gdLst/>
              <a:ahLst/>
              <a:cxnLst/>
              <a:rect l="l" t="t" r="r" b="b"/>
              <a:pathLst>
                <a:path w="410210" h="314325">
                  <a:moveTo>
                    <a:pt x="0" y="313944"/>
                  </a:moveTo>
                  <a:lnTo>
                    <a:pt x="409956" y="313944"/>
                  </a:lnTo>
                  <a:lnTo>
                    <a:pt x="409956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16135" y="3503929"/>
            <a:ext cx="260350" cy="28713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>
              <a:spcBef>
                <a:spcPts val="106"/>
              </a:spcBef>
            </a:pPr>
            <a:r>
              <a:rPr sz="1778" spc="-11" dirty="0">
                <a:latin typeface="Trebuchet MS"/>
                <a:cs typeface="Trebuchet MS"/>
              </a:rPr>
              <a:t>PE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27686" y="1067647"/>
            <a:ext cx="924983" cy="349250"/>
          </a:xfrm>
          <a:custGeom>
            <a:avLst/>
            <a:gdLst/>
            <a:ahLst/>
            <a:cxnLst/>
            <a:rect l="l" t="t" r="r" b="b"/>
            <a:pathLst>
              <a:path w="832485" h="314325">
                <a:moveTo>
                  <a:pt x="832103" y="0"/>
                </a:moveTo>
                <a:lnTo>
                  <a:pt x="0" y="0"/>
                </a:lnTo>
                <a:lnTo>
                  <a:pt x="0" y="313944"/>
                </a:lnTo>
                <a:lnTo>
                  <a:pt x="832103" y="313944"/>
                </a:lnTo>
                <a:lnTo>
                  <a:pt x="832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4" name="object 24"/>
          <p:cNvSpPr txBox="1"/>
          <p:nvPr/>
        </p:nvSpPr>
        <p:spPr>
          <a:xfrm>
            <a:off x="3927686" y="1067647"/>
            <a:ext cx="924983" cy="291412"/>
          </a:xfrm>
          <a:prstGeom prst="rect">
            <a:avLst/>
          </a:prstGeom>
          <a:ln w="25907">
            <a:solidFill>
              <a:srgbClr val="B3B3B3"/>
            </a:solidFill>
          </a:ln>
        </p:spPr>
        <p:txBody>
          <a:bodyPr vert="horz" wrap="square" lIns="0" tIns="17639" rIns="0" bIns="0" rtlCol="0">
            <a:spAutoFit/>
          </a:bodyPr>
          <a:lstStyle/>
          <a:p>
            <a:pPr marL="106538">
              <a:spcBef>
                <a:spcPts val="139"/>
              </a:spcBef>
            </a:pPr>
            <a:r>
              <a:rPr sz="1778" spc="-6" dirty="0">
                <a:latin typeface="Trebuchet MS"/>
                <a:cs typeface="Trebuchet MS"/>
              </a:rPr>
              <a:t>System</a:t>
            </a:r>
            <a:endParaRPr sz="1778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69009" y="2238515"/>
            <a:ext cx="687917" cy="378178"/>
            <a:chOff x="3662108" y="2014664"/>
            <a:chExt cx="619125" cy="340360"/>
          </a:xfrm>
        </p:grpSpPr>
        <p:sp>
          <p:nvSpPr>
            <p:cNvPr id="28" name="object 28"/>
            <p:cNvSpPr/>
            <p:nvPr/>
          </p:nvSpPr>
          <p:spPr>
            <a:xfrm>
              <a:off x="3675126" y="2027681"/>
              <a:ext cx="593090" cy="314325"/>
            </a:xfrm>
            <a:custGeom>
              <a:avLst/>
              <a:gdLst/>
              <a:ahLst/>
              <a:cxnLst/>
              <a:rect l="l" t="t" r="r" b="b"/>
              <a:pathLst>
                <a:path w="593089" h="314325">
                  <a:moveTo>
                    <a:pt x="592836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592836" y="313944"/>
                  </a:lnTo>
                  <a:lnTo>
                    <a:pt x="592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675126" y="2027681"/>
              <a:ext cx="593090" cy="314325"/>
            </a:xfrm>
            <a:custGeom>
              <a:avLst/>
              <a:gdLst/>
              <a:ahLst/>
              <a:cxnLst/>
              <a:rect l="l" t="t" r="r" b="b"/>
              <a:pathLst>
                <a:path w="593089" h="314325">
                  <a:moveTo>
                    <a:pt x="0" y="313944"/>
                  </a:moveTo>
                  <a:lnTo>
                    <a:pt x="592836" y="313944"/>
                  </a:lnTo>
                  <a:lnTo>
                    <a:pt x="592836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74490" y="2256648"/>
            <a:ext cx="476954" cy="28713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spcBef>
                <a:spcPts val="106"/>
              </a:spcBef>
            </a:pPr>
            <a:r>
              <a:rPr sz="1778" spc="-6" dirty="0">
                <a:latin typeface="Trebuchet MS"/>
                <a:cs typeface="Trebuchet MS"/>
              </a:rPr>
              <a:t>C</a:t>
            </a:r>
            <a:r>
              <a:rPr sz="1778" spc="-11" dirty="0">
                <a:latin typeface="Trebuchet MS"/>
                <a:cs typeface="Trebuchet MS"/>
              </a:rPr>
              <a:t>h</a:t>
            </a:r>
            <a:r>
              <a:rPr sz="1778" spc="-6" dirty="0">
                <a:latin typeface="Trebuchet MS"/>
                <a:cs typeface="Trebuchet MS"/>
              </a:rPr>
              <a:t>ip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66912" y="3671994"/>
            <a:ext cx="2308578" cy="1605844"/>
          </a:xfrm>
          <a:custGeom>
            <a:avLst/>
            <a:gdLst/>
            <a:ahLst/>
            <a:cxnLst/>
            <a:rect l="l" t="t" r="r" b="b"/>
            <a:pathLst>
              <a:path w="2077720" h="1445260">
                <a:moveTo>
                  <a:pt x="0" y="240791"/>
                </a:moveTo>
                <a:lnTo>
                  <a:pt x="4892" y="192268"/>
                </a:lnTo>
                <a:lnTo>
                  <a:pt x="18924" y="147071"/>
                </a:lnTo>
                <a:lnTo>
                  <a:pt x="41127" y="106170"/>
                </a:lnTo>
                <a:lnTo>
                  <a:pt x="70532" y="70532"/>
                </a:lnTo>
                <a:lnTo>
                  <a:pt x="106170" y="41127"/>
                </a:lnTo>
                <a:lnTo>
                  <a:pt x="147071" y="18924"/>
                </a:lnTo>
                <a:lnTo>
                  <a:pt x="192268" y="4892"/>
                </a:lnTo>
                <a:lnTo>
                  <a:pt x="240791" y="0"/>
                </a:lnTo>
                <a:lnTo>
                  <a:pt x="1836419" y="0"/>
                </a:lnTo>
                <a:lnTo>
                  <a:pt x="1884943" y="4892"/>
                </a:lnTo>
                <a:lnTo>
                  <a:pt x="1930140" y="18924"/>
                </a:lnTo>
                <a:lnTo>
                  <a:pt x="1971041" y="41127"/>
                </a:lnTo>
                <a:lnTo>
                  <a:pt x="2006679" y="70532"/>
                </a:lnTo>
                <a:lnTo>
                  <a:pt x="2036084" y="106170"/>
                </a:lnTo>
                <a:lnTo>
                  <a:pt x="2058287" y="147071"/>
                </a:lnTo>
                <a:lnTo>
                  <a:pt x="2072319" y="192268"/>
                </a:lnTo>
                <a:lnTo>
                  <a:pt x="2077212" y="240791"/>
                </a:lnTo>
                <a:lnTo>
                  <a:pt x="2077212" y="1203959"/>
                </a:lnTo>
                <a:lnTo>
                  <a:pt x="2072319" y="1252483"/>
                </a:lnTo>
                <a:lnTo>
                  <a:pt x="2058287" y="1297680"/>
                </a:lnTo>
                <a:lnTo>
                  <a:pt x="2036084" y="1338581"/>
                </a:lnTo>
                <a:lnTo>
                  <a:pt x="2006679" y="1374219"/>
                </a:lnTo>
                <a:lnTo>
                  <a:pt x="1971041" y="1403624"/>
                </a:lnTo>
                <a:lnTo>
                  <a:pt x="1930140" y="1425827"/>
                </a:lnTo>
                <a:lnTo>
                  <a:pt x="1884943" y="1439859"/>
                </a:lnTo>
                <a:lnTo>
                  <a:pt x="1836419" y="1444751"/>
                </a:lnTo>
                <a:lnTo>
                  <a:pt x="240791" y="1444751"/>
                </a:lnTo>
                <a:lnTo>
                  <a:pt x="192268" y="1439859"/>
                </a:lnTo>
                <a:lnTo>
                  <a:pt x="147071" y="1425827"/>
                </a:lnTo>
                <a:lnTo>
                  <a:pt x="106170" y="1403624"/>
                </a:lnTo>
                <a:lnTo>
                  <a:pt x="70532" y="1374219"/>
                </a:lnTo>
                <a:lnTo>
                  <a:pt x="41127" y="1338581"/>
                </a:lnTo>
                <a:lnTo>
                  <a:pt x="18924" y="1297680"/>
                </a:lnTo>
                <a:lnTo>
                  <a:pt x="4892" y="1252483"/>
                </a:lnTo>
                <a:lnTo>
                  <a:pt x="0" y="1203959"/>
                </a:lnTo>
                <a:lnTo>
                  <a:pt x="0" y="240791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35" name="object 35"/>
          <p:cNvGrpSpPr/>
          <p:nvPr/>
        </p:nvGrpSpPr>
        <p:grpSpPr>
          <a:xfrm>
            <a:off x="4568543" y="4644743"/>
            <a:ext cx="527050" cy="367594"/>
            <a:chOff x="4111688" y="4180268"/>
            <a:chExt cx="474345" cy="330835"/>
          </a:xfrm>
        </p:grpSpPr>
        <p:sp>
          <p:nvSpPr>
            <p:cNvPr id="36" name="object 36"/>
            <p:cNvSpPr/>
            <p:nvPr/>
          </p:nvSpPr>
          <p:spPr>
            <a:xfrm>
              <a:off x="4124706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10" h="304800">
                  <a:moveTo>
                    <a:pt x="448056" y="0"/>
                  </a:moveTo>
                  <a:lnTo>
                    <a:pt x="0" y="0"/>
                  </a:lnTo>
                  <a:lnTo>
                    <a:pt x="109347" y="304800"/>
                  </a:lnTo>
                  <a:lnTo>
                    <a:pt x="338709" y="304800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124706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10" h="304800">
                  <a:moveTo>
                    <a:pt x="448056" y="0"/>
                  </a:moveTo>
                  <a:lnTo>
                    <a:pt x="338709" y="304800"/>
                  </a:lnTo>
                  <a:lnTo>
                    <a:pt x="109347" y="304800"/>
                  </a:lnTo>
                  <a:lnTo>
                    <a:pt x="0" y="0"/>
                  </a:lnTo>
                  <a:lnTo>
                    <a:pt x="448056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938623" y="3471262"/>
            <a:ext cx="483306" cy="378178"/>
            <a:chOff x="3544760" y="3124136"/>
            <a:chExt cx="434975" cy="340360"/>
          </a:xfrm>
        </p:grpSpPr>
        <p:sp>
          <p:nvSpPr>
            <p:cNvPr id="40" name="object 40"/>
            <p:cNvSpPr/>
            <p:nvPr/>
          </p:nvSpPr>
          <p:spPr>
            <a:xfrm>
              <a:off x="3557777" y="3137153"/>
              <a:ext cx="408940" cy="314325"/>
            </a:xfrm>
            <a:custGeom>
              <a:avLst/>
              <a:gdLst/>
              <a:ahLst/>
              <a:cxnLst/>
              <a:rect l="l" t="t" r="r" b="b"/>
              <a:pathLst>
                <a:path w="408939" h="314325">
                  <a:moveTo>
                    <a:pt x="408431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408431" y="313944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557777" y="3137153"/>
              <a:ext cx="408940" cy="314325"/>
            </a:xfrm>
            <a:custGeom>
              <a:avLst/>
              <a:gdLst/>
              <a:ahLst/>
              <a:cxnLst/>
              <a:rect l="l" t="t" r="r" b="b"/>
              <a:pathLst>
                <a:path w="408939" h="314325">
                  <a:moveTo>
                    <a:pt x="0" y="313944"/>
                  </a:moveTo>
                  <a:lnTo>
                    <a:pt x="408431" y="313944"/>
                  </a:lnTo>
                  <a:lnTo>
                    <a:pt x="408431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25908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041705" y="3490100"/>
            <a:ext cx="274461" cy="28713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spcBef>
                <a:spcPts val="106"/>
              </a:spcBef>
            </a:pPr>
            <a:r>
              <a:rPr sz="1778" spc="-11" dirty="0">
                <a:latin typeface="Trebuchet MS"/>
                <a:cs typeface="Trebuchet MS"/>
              </a:rPr>
              <a:t>PE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375139" y="3671994"/>
            <a:ext cx="2306460" cy="1605844"/>
          </a:xfrm>
          <a:custGeom>
            <a:avLst/>
            <a:gdLst/>
            <a:ahLst/>
            <a:cxnLst/>
            <a:rect l="l" t="t" r="r" b="b"/>
            <a:pathLst>
              <a:path w="2075815" h="1445260">
                <a:moveTo>
                  <a:pt x="0" y="240791"/>
                </a:moveTo>
                <a:lnTo>
                  <a:pt x="4892" y="192268"/>
                </a:lnTo>
                <a:lnTo>
                  <a:pt x="18924" y="147071"/>
                </a:lnTo>
                <a:lnTo>
                  <a:pt x="41127" y="106170"/>
                </a:lnTo>
                <a:lnTo>
                  <a:pt x="70532" y="70532"/>
                </a:lnTo>
                <a:lnTo>
                  <a:pt x="106170" y="41127"/>
                </a:lnTo>
                <a:lnTo>
                  <a:pt x="147071" y="18924"/>
                </a:lnTo>
                <a:lnTo>
                  <a:pt x="192268" y="4892"/>
                </a:lnTo>
                <a:lnTo>
                  <a:pt x="240792" y="0"/>
                </a:lnTo>
                <a:lnTo>
                  <a:pt x="1834896" y="0"/>
                </a:lnTo>
                <a:lnTo>
                  <a:pt x="1883419" y="4892"/>
                </a:lnTo>
                <a:lnTo>
                  <a:pt x="1928616" y="18924"/>
                </a:lnTo>
                <a:lnTo>
                  <a:pt x="1969517" y="41127"/>
                </a:lnTo>
                <a:lnTo>
                  <a:pt x="2005155" y="70532"/>
                </a:lnTo>
                <a:lnTo>
                  <a:pt x="2034560" y="106170"/>
                </a:lnTo>
                <a:lnTo>
                  <a:pt x="2056763" y="147071"/>
                </a:lnTo>
                <a:lnTo>
                  <a:pt x="2070795" y="192268"/>
                </a:lnTo>
                <a:lnTo>
                  <a:pt x="2075688" y="240791"/>
                </a:lnTo>
                <a:lnTo>
                  <a:pt x="2075688" y="1203959"/>
                </a:lnTo>
                <a:lnTo>
                  <a:pt x="2070795" y="1252483"/>
                </a:lnTo>
                <a:lnTo>
                  <a:pt x="2056763" y="1297680"/>
                </a:lnTo>
                <a:lnTo>
                  <a:pt x="2034560" y="1338581"/>
                </a:lnTo>
                <a:lnTo>
                  <a:pt x="2005155" y="1374219"/>
                </a:lnTo>
                <a:lnTo>
                  <a:pt x="1969517" y="1403624"/>
                </a:lnTo>
                <a:lnTo>
                  <a:pt x="1928616" y="1425827"/>
                </a:lnTo>
                <a:lnTo>
                  <a:pt x="1883419" y="1439859"/>
                </a:lnTo>
                <a:lnTo>
                  <a:pt x="1834896" y="1444751"/>
                </a:lnTo>
                <a:lnTo>
                  <a:pt x="240792" y="1444751"/>
                </a:lnTo>
                <a:lnTo>
                  <a:pt x="192268" y="1439859"/>
                </a:lnTo>
                <a:lnTo>
                  <a:pt x="147071" y="1425827"/>
                </a:lnTo>
                <a:lnTo>
                  <a:pt x="106170" y="1403624"/>
                </a:lnTo>
                <a:lnTo>
                  <a:pt x="70532" y="1374219"/>
                </a:lnTo>
                <a:lnTo>
                  <a:pt x="41127" y="1338581"/>
                </a:lnTo>
                <a:lnTo>
                  <a:pt x="18924" y="1297680"/>
                </a:lnTo>
                <a:lnTo>
                  <a:pt x="4892" y="1252483"/>
                </a:lnTo>
                <a:lnTo>
                  <a:pt x="0" y="1203959"/>
                </a:lnTo>
                <a:lnTo>
                  <a:pt x="0" y="240791"/>
                </a:lnTo>
                <a:close/>
              </a:path>
            </a:pathLst>
          </a:custGeom>
          <a:ln w="25908">
            <a:solidFill>
              <a:srgbClr val="B3B3B3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000"/>
          </a:p>
        </p:txBody>
      </p:sp>
      <p:grpSp>
        <p:nvGrpSpPr>
          <p:cNvPr id="47" name="object 47"/>
          <p:cNvGrpSpPr/>
          <p:nvPr/>
        </p:nvGrpSpPr>
        <p:grpSpPr>
          <a:xfrm>
            <a:off x="10276769" y="4644743"/>
            <a:ext cx="527050" cy="367594"/>
            <a:chOff x="9249092" y="4180268"/>
            <a:chExt cx="474345" cy="330835"/>
          </a:xfrm>
        </p:grpSpPr>
        <p:sp>
          <p:nvSpPr>
            <p:cNvPr id="48" name="object 48"/>
            <p:cNvSpPr/>
            <p:nvPr/>
          </p:nvSpPr>
          <p:spPr>
            <a:xfrm>
              <a:off x="9262110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6" y="0"/>
                  </a:moveTo>
                  <a:lnTo>
                    <a:pt x="0" y="0"/>
                  </a:lnTo>
                  <a:lnTo>
                    <a:pt x="109347" y="304800"/>
                  </a:lnTo>
                  <a:lnTo>
                    <a:pt x="338709" y="304800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0D348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nl-NL" sz="2000" dirty="0">
                  <a:solidFill>
                    <a:schemeClr val="bg1"/>
                  </a:solidFill>
                </a:rPr>
                <a:t>X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9262110" y="4193285"/>
              <a:ext cx="448309" cy="304800"/>
            </a:xfrm>
            <a:custGeom>
              <a:avLst/>
              <a:gdLst/>
              <a:ahLst/>
              <a:cxnLst/>
              <a:rect l="l" t="t" r="r" b="b"/>
              <a:pathLst>
                <a:path w="448309" h="304800">
                  <a:moveTo>
                    <a:pt x="448056" y="0"/>
                  </a:moveTo>
                  <a:lnTo>
                    <a:pt x="338709" y="304800"/>
                  </a:lnTo>
                  <a:lnTo>
                    <a:pt x="109347" y="304800"/>
                  </a:lnTo>
                  <a:lnTo>
                    <a:pt x="0" y="0"/>
                  </a:lnTo>
                  <a:lnTo>
                    <a:pt x="448056" y="0"/>
                  </a:lnTo>
                  <a:close/>
                </a:path>
              </a:pathLst>
            </a:custGeom>
            <a:ln w="25908">
              <a:solidFill>
                <a:srgbClr val="07225D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1" name="object 51"/>
          <p:cNvSpPr/>
          <p:nvPr/>
        </p:nvSpPr>
        <p:spPr>
          <a:xfrm>
            <a:off x="9659619" y="3485727"/>
            <a:ext cx="455788" cy="349250"/>
          </a:xfrm>
          <a:custGeom>
            <a:avLst/>
            <a:gdLst/>
            <a:ahLst/>
            <a:cxnLst/>
            <a:rect l="l" t="t" r="r" b="b"/>
            <a:pathLst>
              <a:path w="410209" h="314325">
                <a:moveTo>
                  <a:pt x="409955" y="0"/>
                </a:moveTo>
                <a:lnTo>
                  <a:pt x="0" y="0"/>
                </a:lnTo>
                <a:lnTo>
                  <a:pt x="0" y="313944"/>
                </a:lnTo>
                <a:lnTo>
                  <a:pt x="409955" y="313944"/>
                </a:lnTo>
                <a:lnTo>
                  <a:pt x="409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2" name="object 52"/>
          <p:cNvSpPr txBox="1"/>
          <p:nvPr/>
        </p:nvSpPr>
        <p:spPr>
          <a:xfrm>
            <a:off x="9659619" y="3485727"/>
            <a:ext cx="455788" cy="291412"/>
          </a:xfrm>
          <a:prstGeom prst="rect">
            <a:avLst/>
          </a:prstGeom>
          <a:ln w="25907">
            <a:solidFill>
              <a:srgbClr val="B3B3B3"/>
            </a:solidFill>
          </a:ln>
        </p:spPr>
        <p:txBody>
          <a:bodyPr vert="horz" wrap="square" lIns="0" tIns="17639" rIns="0" bIns="0" rtlCol="0">
            <a:spAutoFit/>
          </a:bodyPr>
          <a:lstStyle/>
          <a:p>
            <a:pPr marL="104421">
              <a:spcBef>
                <a:spcPts val="139"/>
              </a:spcBef>
            </a:pPr>
            <a:r>
              <a:rPr sz="1778" spc="-11" dirty="0">
                <a:latin typeface="Trebuchet MS"/>
                <a:cs typeface="Trebuchet MS"/>
              </a:rPr>
              <a:t>PE</a:t>
            </a:r>
            <a:endParaRPr sz="1778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16653" y="1456266"/>
            <a:ext cx="10294056" cy="4413250"/>
            <a:chOff x="284988" y="1310639"/>
            <a:chExt cx="9264650" cy="3971925"/>
          </a:xfrm>
        </p:grpSpPr>
        <p:sp>
          <p:nvSpPr>
            <p:cNvPr id="54" name="object 54"/>
            <p:cNvSpPr/>
            <p:nvPr/>
          </p:nvSpPr>
          <p:spPr>
            <a:xfrm>
              <a:off x="4287011" y="3005353"/>
              <a:ext cx="119034" cy="656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348734" y="3024377"/>
              <a:ext cx="0" cy="557530"/>
            </a:xfrm>
            <a:custGeom>
              <a:avLst/>
              <a:gdLst/>
              <a:ahLst/>
              <a:cxnLst/>
              <a:rect l="l" t="t" r="r" b="b"/>
              <a:pathLst>
                <a:path h="557529">
                  <a:moveTo>
                    <a:pt x="0" y="0"/>
                  </a:moveTo>
                  <a:lnTo>
                    <a:pt x="0" y="557276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591299" y="3008401"/>
              <a:ext cx="119034" cy="665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653022" y="3027425"/>
              <a:ext cx="0" cy="567690"/>
            </a:xfrm>
            <a:custGeom>
              <a:avLst/>
              <a:gdLst/>
              <a:ahLst/>
              <a:cxnLst/>
              <a:rect l="l" t="t" r="r" b="b"/>
              <a:pathLst>
                <a:path h="567689">
                  <a:moveTo>
                    <a:pt x="0" y="0"/>
                  </a:moveTo>
                  <a:lnTo>
                    <a:pt x="0" y="56730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9424416" y="3008375"/>
              <a:ext cx="119034" cy="6537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486138" y="3027425"/>
              <a:ext cx="0" cy="554990"/>
            </a:xfrm>
            <a:custGeom>
              <a:avLst/>
              <a:gdLst/>
              <a:ahLst/>
              <a:cxnLst/>
              <a:rect l="l" t="t" r="r" b="b"/>
              <a:pathLst>
                <a:path h="554989">
                  <a:moveTo>
                    <a:pt x="0" y="0"/>
                  </a:moveTo>
                  <a:lnTo>
                    <a:pt x="0" y="554863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305299" y="2988528"/>
              <a:ext cx="5244084" cy="1190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348734" y="3027425"/>
              <a:ext cx="5143500" cy="0"/>
            </a:xfrm>
            <a:custGeom>
              <a:avLst/>
              <a:gdLst/>
              <a:ahLst/>
              <a:cxnLst/>
              <a:rect l="l" t="t" r="r" b="b"/>
              <a:pathLst>
                <a:path w="5143500">
                  <a:moveTo>
                    <a:pt x="0" y="0"/>
                  </a:moveTo>
                  <a:lnTo>
                    <a:pt x="5143372" y="0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6781799" y="2708147"/>
              <a:ext cx="119034" cy="3977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6843521" y="2727197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0"/>
                  </a:moveTo>
                  <a:lnTo>
                    <a:pt x="0" y="298195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287011" y="3874020"/>
              <a:ext cx="119034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348734" y="3893057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591299" y="3886212"/>
              <a:ext cx="119034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6653022" y="3905250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8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9424416" y="3874020"/>
              <a:ext cx="119034" cy="399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486138" y="3893057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09"/>
                  </a:lnTo>
                </a:path>
              </a:pathLst>
            </a:custGeom>
            <a:ln w="3810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988" y="1310639"/>
              <a:ext cx="2426208" cy="39715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32232" y="1338071"/>
              <a:ext cx="2336292" cy="38816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32232" y="1338071"/>
              <a:ext cx="2336800" cy="3881754"/>
            </a:xfrm>
            <a:custGeom>
              <a:avLst/>
              <a:gdLst/>
              <a:ahLst/>
              <a:cxnLst/>
              <a:rect l="l" t="t" r="r" b="b"/>
              <a:pathLst>
                <a:path w="2336800" h="3881754">
                  <a:moveTo>
                    <a:pt x="0" y="389381"/>
                  </a:moveTo>
                  <a:lnTo>
                    <a:pt x="3033" y="340546"/>
                  </a:lnTo>
                  <a:lnTo>
                    <a:pt x="11892" y="293518"/>
                  </a:lnTo>
                  <a:lnTo>
                    <a:pt x="26210" y="248664"/>
                  </a:lnTo>
                  <a:lnTo>
                    <a:pt x="45622" y="206348"/>
                  </a:lnTo>
                  <a:lnTo>
                    <a:pt x="69765" y="166936"/>
                  </a:lnTo>
                  <a:lnTo>
                    <a:pt x="98272" y="130793"/>
                  </a:lnTo>
                  <a:lnTo>
                    <a:pt x="130780" y="98284"/>
                  </a:lnTo>
                  <a:lnTo>
                    <a:pt x="166922" y="69774"/>
                  </a:lnTo>
                  <a:lnTo>
                    <a:pt x="206336" y="45629"/>
                  </a:lnTo>
                  <a:lnTo>
                    <a:pt x="248654" y="26214"/>
                  </a:lnTo>
                  <a:lnTo>
                    <a:pt x="293513" y="11894"/>
                  </a:lnTo>
                  <a:lnTo>
                    <a:pt x="340548" y="3034"/>
                  </a:lnTo>
                  <a:lnTo>
                    <a:pt x="389394" y="0"/>
                  </a:lnTo>
                  <a:lnTo>
                    <a:pt x="1946910" y="0"/>
                  </a:lnTo>
                  <a:lnTo>
                    <a:pt x="1995745" y="3034"/>
                  </a:lnTo>
                  <a:lnTo>
                    <a:pt x="2042773" y="11894"/>
                  </a:lnTo>
                  <a:lnTo>
                    <a:pt x="2087627" y="26214"/>
                  </a:lnTo>
                  <a:lnTo>
                    <a:pt x="2129943" y="45629"/>
                  </a:lnTo>
                  <a:lnTo>
                    <a:pt x="2169355" y="69774"/>
                  </a:lnTo>
                  <a:lnTo>
                    <a:pt x="2205498" y="98284"/>
                  </a:lnTo>
                  <a:lnTo>
                    <a:pt x="2238007" y="130793"/>
                  </a:lnTo>
                  <a:lnTo>
                    <a:pt x="2266517" y="166936"/>
                  </a:lnTo>
                  <a:lnTo>
                    <a:pt x="2290662" y="206348"/>
                  </a:lnTo>
                  <a:lnTo>
                    <a:pt x="2310077" y="248664"/>
                  </a:lnTo>
                  <a:lnTo>
                    <a:pt x="2324397" y="293518"/>
                  </a:lnTo>
                  <a:lnTo>
                    <a:pt x="2333257" y="340546"/>
                  </a:lnTo>
                  <a:lnTo>
                    <a:pt x="2336292" y="389381"/>
                  </a:lnTo>
                  <a:lnTo>
                    <a:pt x="2336292" y="3492246"/>
                  </a:lnTo>
                  <a:lnTo>
                    <a:pt x="2333257" y="3541089"/>
                  </a:lnTo>
                  <a:lnTo>
                    <a:pt x="2324397" y="3588121"/>
                  </a:lnTo>
                  <a:lnTo>
                    <a:pt x="2310077" y="3632979"/>
                  </a:lnTo>
                  <a:lnTo>
                    <a:pt x="2290662" y="3675296"/>
                  </a:lnTo>
                  <a:lnTo>
                    <a:pt x="2266517" y="3714708"/>
                  </a:lnTo>
                  <a:lnTo>
                    <a:pt x="2238007" y="3750849"/>
                  </a:lnTo>
                  <a:lnTo>
                    <a:pt x="2205498" y="3783356"/>
                  </a:lnTo>
                  <a:lnTo>
                    <a:pt x="2169355" y="3811863"/>
                  </a:lnTo>
                  <a:lnTo>
                    <a:pt x="2129943" y="3836005"/>
                  </a:lnTo>
                  <a:lnTo>
                    <a:pt x="2087627" y="3855418"/>
                  </a:lnTo>
                  <a:lnTo>
                    <a:pt x="2042773" y="3869735"/>
                  </a:lnTo>
                  <a:lnTo>
                    <a:pt x="1995745" y="3878594"/>
                  </a:lnTo>
                  <a:lnTo>
                    <a:pt x="1946910" y="3881628"/>
                  </a:lnTo>
                  <a:lnTo>
                    <a:pt x="389394" y="3881628"/>
                  </a:lnTo>
                  <a:lnTo>
                    <a:pt x="340548" y="3878594"/>
                  </a:lnTo>
                  <a:lnTo>
                    <a:pt x="293513" y="3869735"/>
                  </a:lnTo>
                  <a:lnTo>
                    <a:pt x="248654" y="3855418"/>
                  </a:lnTo>
                  <a:lnTo>
                    <a:pt x="206336" y="3836005"/>
                  </a:lnTo>
                  <a:lnTo>
                    <a:pt x="166922" y="3811863"/>
                  </a:lnTo>
                  <a:lnTo>
                    <a:pt x="130780" y="3783356"/>
                  </a:lnTo>
                  <a:lnTo>
                    <a:pt x="98272" y="3750849"/>
                  </a:lnTo>
                  <a:lnTo>
                    <a:pt x="69765" y="3714708"/>
                  </a:lnTo>
                  <a:lnTo>
                    <a:pt x="45622" y="3675296"/>
                  </a:lnTo>
                  <a:lnTo>
                    <a:pt x="26210" y="3632979"/>
                  </a:lnTo>
                  <a:lnTo>
                    <a:pt x="11892" y="3588121"/>
                  </a:lnTo>
                  <a:lnTo>
                    <a:pt x="3033" y="3541089"/>
                  </a:lnTo>
                  <a:lnTo>
                    <a:pt x="0" y="3492246"/>
                  </a:lnTo>
                  <a:lnTo>
                    <a:pt x="0" y="389381"/>
                  </a:lnTo>
                  <a:close/>
                </a:path>
              </a:pathLst>
            </a:custGeom>
            <a:ln w="9144">
              <a:solidFill>
                <a:srgbClr val="4E4E4E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786142" y="4260934"/>
            <a:ext cx="318911" cy="492258"/>
          </a:xfrm>
          <a:prstGeom prst="rect">
            <a:avLst/>
          </a:prstGeom>
        </p:spPr>
        <p:txBody>
          <a:bodyPr vert="horz" wrap="square" lIns="0" tIns="13406" rIns="0" bIns="0" rtlCol="0">
            <a:spAutoFit/>
          </a:bodyPr>
          <a:lstStyle/>
          <a:p>
            <a:pPr marL="14111">
              <a:spcBef>
                <a:spcPts val="106"/>
              </a:spcBef>
            </a:pPr>
            <a:r>
              <a:rPr sz="3111" spc="-6" dirty="0">
                <a:latin typeface="Trebuchet MS"/>
                <a:cs typeface="Trebuchet MS"/>
              </a:rPr>
              <a:t>…</a:t>
            </a:r>
            <a:endParaRPr sz="3111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nl-NL" dirty="0"/>
          </a:p>
        </p:txBody>
      </p:sp>
      <p:sp>
        <p:nvSpPr>
          <p:cNvPr id="75" name="object 75"/>
          <p:cNvSpPr txBox="1"/>
          <p:nvPr/>
        </p:nvSpPr>
        <p:spPr>
          <a:xfrm>
            <a:off x="553720" y="1910081"/>
            <a:ext cx="2259189" cy="109377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20461" rIns="0" bIns="0" rtlCol="0">
            <a:spAutoFit/>
          </a:bodyPr>
          <a:lstStyle/>
          <a:p>
            <a:pPr marL="100893">
              <a:spcBef>
                <a:spcPts val="161"/>
              </a:spcBef>
            </a:pP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For each</a:t>
            </a:r>
            <a:r>
              <a:rPr sz="1389" spc="-2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dataspace:</a:t>
            </a:r>
            <a:endParaRPr sz="1389" dirty="0">
              <a:latin typeface="Trebuchet MS"/>
              <a:cs typeface="Trebuchet MS"/>
            </a:endParaRPr>
          </a:p>
          <a:p>
            <a:pPr marL="387346" indent="-287158">
              <a:spcBef>
                <a:spcPts val="17"/>
              </a:spcBef>
              <a:buFont typeface="Arial"/>
              <a:buChar char="•"/>
              <a:tabLst>
                <a:tab pos="387346" algn="l"/>
                <a:tab pos="388052" algn="l"/>
              </a:tabLst>
            </a:pPr>
            <a:r>
              <a:rPr sz="1389" spc="-17" dirty="0">
                <a:solidFill>
                  <a:srgbClr val="FFFFFF"/>
                </a:solidFill>
                <a:latin typeface="Trebuchet MS"/>
                <a:cs typeface="Trebuchet MS"/>
              </a:rPr>
              <a:t>Tile</a:t>
            </a:r>
            <a:r>
              <a:rPr sz="1389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Accesses</a:t>
            </a:r>
            <a:endParaRPr sz="1389" dirty="0">
              <a:latin typeface="Trebuchet MS"/>
              <a:cs typeface="Trebuchet MS"/>
            </a:endParaRPr>
          </a:p>
          <a:p>
            <a:pPr marL="387346" marR="116416" indent="-286453">
              <a:lnSpc>
                <a:spcPct val="100800"/>
              </a:lnSpc>
              <a:buFont typeface="Arial"/>
              <a:buChar char="•"/>
              <a:tabLst>
                <a:tab pos="387346" algn="l"/>
                <a:tab pos="388052" algn="l"/>
              </a:tabLst>
            </a:pP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ult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ica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st/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strib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389" spc="-6" dirty="0">
                <a:solidFill>
                  <a:srgbClr val="FFFFFF"/>
                </a:solidFill>
                <a:latin typeface="Trebuchet MS"/>
                <a:cs typeface="Trebuchet MS"/>
              </a:rPr>
              <a:t>ion  </a:t>
            </a:r>
            <a:r>
              <a:rPr sz="1389" spc="-11" dirty="0">
                <a:solidFill>
                  <a:srgbClr val="FFFFFF"/>
                </a:solidFill>
                <a:latin typeface="Trebuchet MS"/>
                <a:cs typeface="Trebuchet MS"/>
              </a:rPr>
              <a:t>Patterns</a:t>
            </a:r>
            <a:endParaRPr sz="1389" dirty="0">
              <a:latin typeface="Trebuchet MS"/>
              <a:cs typeface="Trebuchet MS"/>
            </a:endParaRPr>
          </a:p>
          <a:p>
            <a:pPr marL="387346" indent="-287158">
              <a:spcBef>
                <a:spcPts val="11"/>
              </a:spcBef>
              <a:buFont typeface="Arial"/>
              <a:buChar char="•"/>
              <a:tabLst>
                <a:tab pos="387346" algn="l"/>
                <a:tab pos="388052" algn="l"/>
              </a:tabLst>
            </a:pPr>
            <a:r>
              <a:rPr sz="1389" spc="-11" dirty="0">
                <a:solidFill>
                  <a:srgbClr val="FFFFFF"/>
                </a:solidFill>
                <a:latin typeface="Trebuchet MS"/>
                <a:cs typeface="Trebuchet MS"/>
              </a:rPr>
              <a:t>Recipient</a:t>
            </a:r>
            <a:r>
              <a:rPr sz="1389" spc="1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89" dirty="0">
                <a:solidFill>
                  <a:srgbClr val="FFFFFF"/>
                </a:solidFill>
                <a:latin typeface="Trebuchet MS"/>
                <a:cs typeface="Trebuchet MS"/>
              </a:rPr>
              <a:t>stats</a:t>
            </a:r>
            <a:endParaRPr sz="1389" dirty="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6627" y="3452705"/>
            <a:ext cx="2262717" cy="2064456"/>
          </a:xfrm>
          <a:custGeom>
            <a:avLst/>
            <a:gdLst/>
            <a:ahLst/>
            <a:cxnLst/>
            <a:rect l="l" t="t" r="r" b="b"/>
            <a:pathLst>
              <a:path w="2036445" h="1858010">
                <a:moveTo>
                  <a:pt x="2033016" y="1551432"/>
                </a:moveTo>
                <a:lnTo>
                  <a:pt x="0" y="1551432"/>
                </a:lnTo>
                <a:lnTo>
                  <a:pt x="0" y="1857756"/>
                </a:lnTo>
                <a:lnTo>
                  <a:pt x="2033016" y="1857756"/>
                </a:lnTo>
                <a:lnTo>
                  <a:pt x="2033016" y="1551432"/>
                </a:lnTo>
                <a:close/>
              </a:path>
              <a:path w="2036445" h="1858010">
                <a:moveTo>
                  <a:pt x="2034540" y="751332"/>
                </a:moveTo>
                <a:lnTo>
                  <a:pt x="1524" y="751332"/>
                </a:lnTo>
                <a:lnTo>
                  <a:pt x="1524" y="1057656"/>
                </a:lnTo>
                <a:lnTo>
                  <a:pt x="2034540" y="1057656"/>
                </a:lnTo>
                <a:lnTo>
                  <a:pt x="2034540" y="751332"/>
                </a:lnTo>
                <a:close/>
              </a:path>
              <a:path w="2036445" h="1858010">
                <a:moveTo>
                  <a:pt x="2036064" y="0"/>
                </a:moveTo>
                <a:lnTo>
                  <a:pt x="4572" y="0"/>
                </a:lnTo>
                <a:lnTo>
                  <a:pt x="4572" y="307848"/>
                </a:lnTo>
                <a:lnTo>
                  <a:pt x="2036064" y="307848"/>
                </a:lnTo>
                <a:lnTo>
                  <a:pt x="2036064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7" name="object 77"/>
          <p:cNvSpPr txBox="1"/>
          <p:nvPr/>
        </p:nvSpPr>
        <p:spPr>
          <a:xfrm>
            <a:off x="606665" y="3136900"/>
            <a:ext cx="263171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L2</a:t>
            </a:r>
            <a:endParaRPr sz="1778" dirty="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1265" y="3993021"/>
            <a:ext cx="263171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L1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2497" y="4864663"/>
            <a:ext cx="1116188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Arithmetic</a:t>
            </a:r>
            <a:endParaRPr sz="1778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3080" y="1111900"/>
            <a:ext cx="1958622" cy="7566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8654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From </a:t>
            </a:r>
            <a:r>
              <a:rPr sz="1778" spc="-17" dirty="0">
                <a:latin typeface="Trebuchet MS"/>
                <a:cs typeface="Trebuchet MS"/>
              </a:rPr>
              <a:t>Tile</a:t>
            </a:r>
            <a:r>
              <a:rPr sz="1778" spc="-161" dirty="0">
                <a:latin typeface="Trebuchet MS"/>
                <a:cs typeface="Trebuchet MS"/>
              </a:rPr>
              <a:t> </a:t>
            </a:r>
            <a:r>
              <a:rPr sz="1778" spc="6" dirty="0">
                <a:latin typeface="Trebuchet MS"/>
                <a:cs typeface="Trebuchet MS"/>
              </a:rPr>
              <a:t>Analysis</a:t>
            </a:r>
            <a:endParaRPr lang="en-US" sz="1778" dirty="0">
              <a:latin typeface="Trebuchet MS"/>
              <a:cs typeface="Trebuchet MS"/>
            </a:endParaRPr>
          </a:p>
          <a:p>
            <a:pPr marL="14111">
              <a:spcBef>
                <a:spcPts val="1461"/>
              </a:spcBef>
            </a:pPr>
            <a:r>
              <a:rPr lang="en-US" sz="1778" spc="6" dirty="0">
                <a:latin typeface="Trebuchet MS"/>
                <a:cs typeface="Trebuchet MS"/>
              </a:rPr>
              <a:t>L3</a:t>
            </a:r>
            <a:endParaRPr lang="en-US" sz="1778" dirty="0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783699" y="1662147"/>
            <a:ext cx="4819650" cy="3691466"/>
          </a:xfrm>
          <a:custGeom>
            <a:avLst/>
            <a:gdLst/>
            <a:ahLst/>
            <a:cxnLst/>
            <a:rect l="l" t="t" r="r" b="b"/>
            <a:pathLst>
              <a:path w="4337684" h="3322320">
                <a:moveTo>
                  <a:pt x="1673733" y="2848991"/>
                </a:moveTo>
                <a:lnTo>
                  <a:pt x="1590167" y="2832735"/>
                </a:lnTo>
                <a:lnTo>
                  <a:pt x="1598676" y="2863316"/>
                </a:lnTo>
                <a:lnTo>
                  <a:pt x="0" y="3309747"/>
                </a:lnTo>
                <a:lnTo>
                  <a:pt x="3302" y="3322066"/>
                </a:lnTo>
                <a:lnTo>
                  <a:pt x="1602105" y="2875635"/>
                </a:lnTo>
                <a:lnTo>
                  <a:pt x="1610614" y="2906141"/>
                </a:lnTo>
                <a:lnTo>
                  <a:pt x="1661668" y="2859913"/>
                </a:lnTo>
                <a:lnTo>
                  <a:pt x="1673733" y="2848991"/>
                </a:lnTo>
                <a:close/>
              </a:path>
              <a:path w="4337684" h="3322320">
                <a:moveTo>
                  <a:pt x="1818817" y="2554478"/>
                </a:moveTo>
                <a:lnTo>
                  <a:pt x="1764665" y="2554478"/>
                </a:lnTo>
                <a:lnTo>
                  <a:pt x="1752015" y="2554478"/>
                </a:lnTo>
                <a:lnTo>
                  <a:pt x="1751076" y="2585847"/>
                </a:lnTo>
                <a:lnTo>
                  <a:pt x="1818817" y="2554478"/>
                </a:lnTo>
                <a:close/>
              </a:path>
              <a:path w="4337684" h="3322320">
                <a:moveTo>
                  <a:pt x="1828419" y="2550033"/>
                </a:moveTo>
                <a:lnTo>
                  <a:pt x="1753362" y="2509647"/>
                </a:lnTo>
                <a:lnTo>
                  <a:pt x="1752409" y="2541384"/>
                </a:lnTo>
                <a:lnTo>
                  <a:pt x="48272" y="2488793"/>
                </a:lnTo>
                <a:lnTo>
                  <a:pt x="936764" y="2265603"/>
                </a:lnTo>
                <a:lnTo>
                  <a:pt x="944499" y="2296414"/>
                </a:lnTo>
                <a:lnTo>
                  <a:pt x="998334" y="2250186"/>
                </a:lnTo>
                <a:lnTo>
                  <a:pt x="1009142" y="2240915"/>
                </a:lnTo>
                <a:lnTo>
                  <a:pt x="925957" y="2222500"/>
                </a:lnTo>
                <a:lnTo>
                  <a:pt x="933678" y="2253297"/>
                </a:lnTo>
                <a:lnTo>
                  <a:pt x="127" y="2487803"/>
                </a:lnTo>
                <a:lnTo>
                  <a:pt x="3175" y="2500122"/>
                </a:lnTo>
                <a:lnTo>
                  <a:pt x="7531" y="2499029"/>
                </a:lnTo>
                <a:lnTo>
                  <a:pt x="7493" y="2500249"/>
                </a:lnTo>
                <a:lnTo>
                  <a:pt x="1752028" y="2554097"/>
                </a:lnTo>
                <a:lnTo>
                  <a:pt x="1764677" y="2554097"/>
                </a:lnTo>
                <a:lnTo>
                  <a:pt x="1819656" y="2554097"/>
                </a:lnTo>
                <a:lnTo>
                  <a:pt x="1828419" y="2550033"/>
                </a:lnTo>
                <a:close/>
              </a:path>
              <a:path w="4337684" h="3322320">
                <a:moveTo>
                  <a:pt x="3502279" y="1075055"/>
                </a:moveTo>
                <a:lnTo>
                  <a:pt x="3420110" y="1052449"/>
                </a:lnTo>
                <a:lnTo>
                  <a:pt x="3426295" y="1083627"/>
                </a:lnTo>
                <a:lnTo>
                  <a:pt x="14668" y="1757375"/>
                </a:lnTo>
                <a:lnTo>
                  <a:pt x="4191" y="1758188"/>
                </a:lnTo>
                <a:lnTo>
                  <a:pt x="4279" y="1759419"/>
                </a:lnTo>
                <a:lnTo>
                  <a:pt x="3429" y="1759585"/>
                </a:lnTo>
                <a:lnTo>
                  <a:pt x="4864" y="1766633"/>
                </a:lnTo>
                <a:lnTo>
                  <a:pt x="5207" y="1770888"/>
                </a:lnTo>
                <a:lnTo>
                  <a:pt x="5715" y="1770849"/>
                </a:lnTo>
                <a:lnTo>
                  <a:pt x="5969" y="1772031"/>
                </a:lnTo>
                <a:lnTo>
                  <a:pt x="16078" y="1770037"/>
                </a:lnTo>
                <a:lnTo>
                  <a:pt x="1760651" y="1632953"/>
                </a:lnTo>
                <a:lnTo>
                  <a:pt x="1763141" y="1664589"/>
                </a:lnTo>
                <a:lnTo>
                  <a:pt x="1836039" y="1620647"/>
                </a:lnTo>
                <a:lnTo>
                  <a:pt x="1832584" y="1619250"/>
                </a:lnTo>
                <a:lnTo>
                  <a:pt x="1757172" y="1588643"/>
                </a:lnTo>
                <a:lnTo>
                  <a:pt x="1759648" y="1620253"/>
                </a:lnTo>
                <a:lnTo>
                  <a:pt x="123545" y="1748815"/>
                </a:lnTo>
                <a:lnTo>
                  <a:pt x="3428758" y="1096060"/>
                </a:lnTo>
                <a:lnTo>
                  <a:pt x="3434969" y="1127252"/>
                </a:lnTo>
                <a:lnTo>
                  <a:pt x="3494417" y="1081151"/>
                </a:lnTo>
                <a:lnTo>
                  <a:pt x="3502279" y="1075055"/>
                </a:lnTo>
                <a:close/>
              </a:path>
              <a:path w="4337684" h="3322320">
                <a:moveTo>
                  <a:pt x="4337431" y="534035"/>
                </a:moveTo>
                <a:lnTo>
                  <a:pt x="4329442" y="530479"/>
                </a:lnTo>
                <a:lnTo>
                  <a:pt x="4259580" y="499364"/>
                </a:lnTo>
                <a:lnTo>
                  <a:pt x="4261002" y="531050"/>
                </a:lnTo>
                <a:lnTo>
                  <a:pt x="96151" y="715835"/>
                </a:lnTo>
                <a:lnTo>
                  <a:pt x="3089262" y="43319"/>
                </a:lnTo>
                <a:lnTo>
                  <a:pt x="3096260" y="74295"/>
                </a:lnTo>
                <a:lnTo>
                  <a:pt x="3152787" y="28194"/>
                </a:lnTo>
                <a:lnTo>
                  <a:pt x="3162300" y="20447"/>
                </a:lnTo>
                <a:lnTo>
                  <a:pt x="3079496" y="0"/>
                </a:lnTo>
                <a:lnTo>
                  <a:pt x="3086481" y="31000"/>
                </a:lnTo>
                <a:lnTo>
                  <a:pt x="24638" y="718820"/>
                </a:lnTo>
                <a:lnTo>
                  <a:pt x="26022" y="725004"/>
                </a:lnTo>
                <a:lnTo>
                  <a:pt x="26289" y="731520"/>
                </a:lnTo>
                <a:lnTo>
                  <a:pt x="4261574" y="543750"/>
                </a:lnTo>
                <a:lnTo>
                  <a:pt x="4263009" y="575437"/>
                </a:lnTo>
                <a:lnTo>
                  <a:pt x="4337431" y="534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5" name="object 85"/>
          <p:cNvSpPr/>
          <p:nvPr/>
        </p:nvSpPr>
        <p:spPr>
          <a:xfrm>
            <a:off x="4946860" y="5535506"/>
            <a:ext cx="3611880" cy="1114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6" name="object 86"/>
          <p:cNvSpPr txBox="1"/>
          <p:nvPr/>
        </p:nvSpPr>
        <p:spPr>
          <a:xfrm>
            <a:off x="4946861" y="5535506"/>
            <a:ext cx="3612444" cy="1090968"/>
          </a:xfrm>
          <a:prstGeom prst="rect">
            <a:avLst/>
          </a:prstGeom>
          <a:ln w="9144">
            <a:solidFill>
              <a:srgbClr val="4E4E4E"/>
            </a:solidFill>
          </a:ln>
        </p:spPr>
        <p:txBody>
          <a:bodyPr vert="horz" wrap="square" lIns="0" tIns="21872" rIns="0" bIns="0" rtlCol="0">
            <a:spAutoFit/>
          </a:bodyPr>
          <a:lstStyle/>
          <a:p>
            <a:pPr marL="389463" indent="-286453">
              <a:spcBef>
                <a:spcPts val="172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Multiplier</a:t>
            </a:r>
            <a:r>
              <a:rPr sz="1400" spc="11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accesses</a:t>
            </a:r>
          </a:p>
          <a:p>
            <a:pPr marL="389463" indent="-286453">
              <a:spcBef>
                <a:spcPts val="11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Buffer</a:t>
            </a:r>
            <a:r>
              <a:rPr sz="1400" spc="-11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accesses</a:t>
            </a:r>
          </a:p>
          <a:p>
            <a:pPr marL="389463" indent="-286453">
              <a:spcBef>
                <a:spcPts val="17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Network</a:t>
            </a:r>
            <a:r>
              <a:rPr sz="1400" spc="-17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transfers</a:t>
            </a:r>
          </a:p>
          <a:p>
            <a:pPr marL="389463" indent="-286453">
              <a:spcBef>
                <a:spcPts val="11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spc="-22" dirty="0">
                <a:latin typeface="Trebuchet MS"/>
                <a:cs typeface="Trebuchet MS"/>
              </a:rPr>
              <a:t>Temporal </a:t>
            </a:r>
            <a:r>
              <a:rPr sz="1400" dirty="0">
                <a:latin typeface="Trebuchet MS"/>
                <a:cs typeface="Trebuchet MS"/>
              </a:rPr>
              <a:t>and spatial</a:t>
            </a:r>
            <a:r>
              <a:rPr sz="1400" spc="17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accumulations</a:t>
            </a:r>
          </a:p>
          <a:p>
            <a:pPr marL="389463" indent="-286453">
              <a:spcBef>
                <a:spcPts val="17"/>
              </a:spcBef>
              <a:buFont typeface="Arial"/>
              <a:buChar char="•"/>
              <a:tabLst>
                <a:tab pos="388757" algn="l"/>
                <a:tab pos="389463" algn="l"/>
              </a:tabLst>
            </a:pPr>
            <a:r>
              <a:rPr sz="1400" dirty="0">
                <a:latin typeface="Trebuchet MS"/>
                <a:cs typeface="Trebuchet MS"/>
              </a:rPr>
              <a:t>Address-generator</a:t>
            </a:r>
            <a:r>
              <a:rPr sz="1400" spc="-6" dirty="0">
                <a:latin typeface="Trebuchet MS"/>
                <a:cs typeface="Trebuchet MS"/>
              </a:rPr>
              <a:t> invocations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856144" y="5535506"/>
            <a:ext cx="1009650" cy="967317"/>
          </a:xfrm>
          <a:custGeom>
            <a:avLst/>
            <a:gdLst/>
            <a:ahLst/>
            <a:cxnLst/>
            <a:rect l="l" t="t" r="r" b="b"/>
            <a:pathLst>
              <a:path w="908684" h="870585">
                <a:moveTo>
                  <a:pt x="217550" y="0"/>
                </a:moveTo>
                <a:lnTo>
                  <a:pt x="0" y="0"/>
                </a:lnTo>
                <a:lnTo>
                  <a:pt x="0" y="380707"/>
                </a:lnTo>
                <a:lnTo>
                  <a:pt x="2966" y="428466"/>
                </a:lnTo>
                <a:lnTo>
                  <a:pt x="11626" y="474453"/>
                </a:lnTo>
                <a:lnTo>
                  <a:pt x="25624" y="518313"/>
                </a:lnTo>
                <a:lnTo>
                  <a:pt x="44604" y="559689"/>
                </a:lnTo>
                <a:lnTo>
                  <a:pt x="68208" y="598225"/>
                </a:lnTo>
                <a:lnTo>
                  <a:pt x="96080" y="633562"/>
                </a:lnTo>
                <a:lnTo>
                  <a:pt x="127864" y="665345"/>
                </a:lnTo>
                <a:lnTo>
                  <a:pt x="163203" y="693218"/>
                </a:lnTo>
                <a:lnTo>
                  <a:pt x="201741" y="716822"/>
                </a:lnTo>
                <a:lnTo>
                  <a:pt x="243120" y="735802"/>
                </a:lnTo>
                <a:lnTo>
                  <a:pt x="286985" y="749801"/>
                </a:lnTo>
                <a:lnTo>
                  <a:pt x="332979" y="758462"/>
                </a:lnTo>
                <a:lnTo>
                  <a:pt x="380745" y="761428"/>
                </a:lnTo>
                <a:lnTo>
                  <a:pt x="690752" y="761428"/>
                </a:lnTo>
                <a:lnTo>
                  <a:pt x="690752" y="870204"/>
                </a:lnTo>
                <a:lnTo>
                  <a:pt x="908304" y="652653"/>
                </a:lnTo>
                <a:lnTo>
                  <a:pt x="690752" y="435102"/>
                </a:lnTo>
                <a:lnTo>
                  <a:pt x="690752" y="543877"/>
                </a:lnTo>
                <a:lnTo>
                  <a:pt x="380745" y="543877"/>
                </a:lnTo>
                <a:lnTo>
                  <a:pt x="337348" y="538049"/>
                </a:lnTo>
                <a:lnTo>
                  <a:pt x="298360" y="521600"/>
                </a:lnTo>
                <a:lnTo>
                  <a:pt x="265334" y="496087"/>
                </a:lnTo>
                <a:lnTo>
                  <a:pt x="239823" y="463064"/>
                </a:lnTo>
                <a:lnTo>
                  <a:pt x="223377" y="424085"/>
                </a:lnTo>
                <a:lnTo>
                  <a:pt x="217550" y="380707"/>
                </a:lnTo>
                <a:lnTo>
                  <a:pt x="217550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8" name="object 88"/>
          <p:cNvSpPr txBox="1"/>
          <p:nvPr/>
        </p:nvSpPr>
        <p:spPr>
          <a:xfrm>
            <a:off x="4156022" y="5586685"/>
            <a:ext cx="682978" cy="2906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4111">
              <a:spcBef>
                <a:spcPts val="133"/>
              </a:spcBef>
            </a:pPr>
            <a:r>
              <a:rPr sz="1778" spc="6" dirty="0">
                <a:latin typeface="Trebuchet MS"/>
                <a:cs typeface="Trebuchet MS"/>
              </a:rPr>
              <a:t>D</a:t>
            </a:r>
            <a:r>
              <a:rPr sz="1778" spc="17" dirty="0">
                <a:latin typeface="Trebuchet MS"/>
                <a:cs typeface="Trebuchet MS"/>
              </a:rPr>
              <a:t>e</a:t>
            </a:r>
            <a:r>
              <a:rPr sz="1778" spc="-6" dirty="0">
                <a:latin typeface="Trebuchet MS"/>
                <a:cs typeface="Trebuchet MS"/>
              </a:rPr>
              <a:t>ri</a:t>
            </a:r>
            <a:r>
              <a:rPr sz="1778" spc="11" dirty="0">
                <a:latin typeface="Trebuchet MS"/>
                <a:cs typeface="Trebuchet MS"/>
              </a:rPr>
              <a:t>ve</a:t>
            </a:r>
            <a:endParaRPr sz="1778" dirty="0">
              <a:latin typeface="Trebuchet MS"/>
              <a:cs typeface="Trebuchet MS"/>
            </a:endParaRPr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5841698C-560A-4531-A258-347177836D0D}"/>
              </a:ext>
            </a:extLst>
          </p:cNvPr>
          <p:cNvSpPr/>
          <p:nvPr/>
        </p:nvSpPr>
        <p:spPr>
          <a:xfrm>
            <a:off x="9357359" y="5597524"/>
            <a:ext cx="2834641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5" dirty="0">
                <a:latin typeface="Trebuchet MS"/>
                <a:cs typeface="Trebuchet MS"/>
              </a:rPr>
              <a:t>Energy: </a:t>
            </a:r>
            <a:r>
              <a:rPr lang="en-US" sz="1400" spc="-5" dirty="0">
                <a:latin typeface="Trebuchet MS"/>
                <a:cs typeface="Trebuchet MS"/>
              </a:rPr>
              <a:t>summation of </a:t>
            </a:r>
            <a:r>
              <a:rPr lang="en-US" sz="1400" spc="-10" dirty="0">
                <a:latin typeface="Trebuchet MS"/>
                <a:cs typeface="Trebuchet MS"/>
              </a:rPr>
              <a:t>costs for </a:t>
            </a:r>
            <a:r>
              <a:rPr lang="en-US" sz="1400" spc="-5" dirty="0">
                <a:latin typeface="Trebuchet MS"/>
                <a:cs typeface="Trebuchet MS"/>
              </a:rPr>
              <a:t>various</a:t>
            </a:r>
            <a:r>
              <a:rPr lang="en-US" sz="1400" spc="30" dirty="0">
                <a:latin typeface="Trebuchet MS"/>
                <a:cs typeface="Trebuchet MS"/>
              </a:rPr>
              <a:t> </a:t>
            </a:r>
            <a:r>
              <a:rPr lang="en-US" sz="1400" spc="-5" dirty="0">
                <a:latin typeface="Trebuchet MS"/>
                <a:cs typeface="Trebuchet MS"/>
              </a:rPr>
              <a:t>activities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b="1" spc="-15" dirty="0">
                <a:latin typeface="Trebuchet MS"/>
                <a:cs typeface="Trebuchet MS"/>
              </a:rPr>
              <a:t>Performance: </a:t>
            </a:r>
            <a:r>
              <a:rPr lang="en-US" sz="1400" spc="-5" dirty="0">
                <a:latin typeface="Trebuchet MS"/>
                <a:cs typeface="Trebuchet MS"/>
              </a:rPr>
              <a:t>Throughput</a:t>
            </a:r>
            <a:r>
              <a:rPr lang="en-US" sz="1400" spc="50" dirty="0">
                <a:latin typeface="Trebuchet MS"/>
                <a:cs typeface="Trebuchet MS"/>
              </a:rPr>
              <a:t> </a:t>
            </a:r>
            <a:r>
              <a:rPr lang="en-US" sz="1400" spc="-5" dirty="0">
                <a:latin typeface="Trebuchet MS"/>
                <a:cs typeface="Trebuchet MS"/>
              </a:rPr>
              <a:t>of rate-limiting </a:t>
            </a:r>
            <a:r>
              <a:rPr lang="en-US" sz="1400" dirty="0">
                <a:latin typeface="Trebuchet MS"/>
                <a:cs typeface="Trebuchet MS"/>
              </a:rPr>
              <a:t>step</a:t>
            </a:r>
            <a:endParaRPr lang="en-US" sz="1400" dirty="0"/>
          </a:p>
        </p:txBody>
      </p:sp>
      <p:sp>
        <p:nvSpPr>
          <p:cNvPr id="92" name="object 37">
            <a:extLst>
              <a:ext uri="{FF2B5EF4-FFF2-40B4-BE49-F238E27FC236}">
                <a16:creationId xmlns:a16="http://schemas.microsoft.com/office/drawing/2014/main" id="{F0468412-8342-4B49-8BE2-178EF6682894}"/>
              </a:ext>
            </a:extLst>
          </p:cNvPr>
          <p:cNvSpPr/>
          <p:nvPr/>
        </p:nvSpPr>
        <p:spPr>
          <a:xfrm>
            <a:off x="3905109" y="3995705"/>
            <a:ext cx="1854200" cy="317979"/>
          </a:xfrm>
          <a:custGeom>
            <a:avLst/>
            <a:gdLst/>
            <a:ahLst/>
            <a:cxnLst/>
            <a:rect l="l" t="t" r="r" b="b"/>
            <a:pathLst>
              <a:path w="1743710" h="342900">
                <a:moveTo>
                  <a:pt x="1743455" y="0"/>
                </a:moveTo>
                <a:lnTo>
                  <a:pt x="0" y="0"/>
                </a:lnTo>
                <a:lnTo>
                  <a:pt x="0" y="342900"/>
                </a:lnTo>
                <a:lnTo>
                  <a:pt x="1743455" y="342900"/>
                </a:lnTo>
                <a:lnTo>
                  <a:pt x="1743455" y="0"/>
                </a:lnTo>
                <a:close/>
              </a:path>
            </a:pathLst>
          </a:custGeom>
          <a:solidFill>
            <a:srgbClr val="0070C5"/>
          </a:solidFill>
          <a:ln w="28575">
            <a:solidFill>
              <a:srgbClr val="00519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RegisterFile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3" name="object 37">
            <a:extLst>
              <a:ext uri="{FF2B5EF4-FFF2-40B4-BE49-F238E27FC236}">
                <a16:creationId xmlns:a16="http://schemas.microsoft.com/office/drawing/2014/main" id="{C2A9F02D-06B0-44DF-A490-2F30EB492626}"/>
              </a:ext>
            </a:extLst>
          </p:cNvPr>
          <p:cNvSpPr/>
          <p:nvPr/>
        </p:nvSpPr>
        <p:spPr>
          <a:xfrm>
            <a:off x="6475940" y="4005421"/>
            <a:ext cx="1854200" cy="317979"/>
          </a:xfrm>
          <a:custGeom>
            <a:avLst/>
            <a:gdLst/>
            <a:ahLst/>
            <a:cxnLst/>
            <a:rect l="l" t="t" r="r" b="b"/>
            <a:pathLst>
              <a:path w="1743710" h="342900">
                <a:moveTo>
                  <a:pt x="1743455" y="0"/>
                </a:moveTo>
                <a:lnTo>
                  <a:pt x="0" y="0"/>
                </a:lnTo>
                <a:lnTo>
                  <a:pt x="0" y="342900"/>
                </a:lnTo>
                <a:lnTo>
                  <a:pt x="1743455" y="342900"/>
                </a:lnTo>
                <a:lnTo>
                  <a:pt x="1743455" y="0"/>
                </a:lnTo>
                <a:close/>
              </a:path>
            </a:pathLst>
          </a:custGeom>
          <a:solidFill>
            <a:srgbClr val="0070C5"/>
          </a:solidFill>
          <a:ln w="28575">
            <a:solidFill>
              <a:srgbClr val="00519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RegisterFile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4" name="object 37">
            <a:extLst>
              <a:ext uri="{FF2B5EF4-FFF2-40B4-BE49-F238E27FC236}">
                <a16:creationId xmlns:a16="http://schemas.microsoft.com/office/drawing/2014/main" id="{391A97B1-43D7-4044-95E8-2CE515C13054}"/>
              </a:ext>
            </a:extLst>
          </p:cNvPr>
          <p:cNvSpPr/>
          <p:nvPr/>
        </p:nvSpPr>
        <p:spPr>
          <a:xfrm>
            <a:off x="9601269" y="4005057"/>
            <a:ext cx="1854200" cy="317979"/>
          </a:xfrm>
          <a:custGeom>
            <a:avLst/>
            <a:gdLst/>
            <a:ahLst/>
            <a:cxnLst/>
            <a:rect l="l" t="t" r="r" b="b"/>
            <a:pathLst>
              <a:path w="1743710" h="342900">
                <a:moveTo>
                  <a:pt x="1743455" y="0"/>
                </a:moveTo>
                <a:lnTo>
                  <a:pt x="0" y="0"/>
                </a:lnTo>
                <a:lnTo>
                  <a:pt x="0" y="342900"/>
                </a:lnTo>
                <a:lnTo>
                  <a:pt x="1743455" y="342900"/>
                </a:lnTo>
                <a:lnTo>
                  <a:pt x="1743455" y="0"/>
                </a:lnTo>
                <a:close/>
              </a:path>
            </a:pathLst>
          </a:custGeom>
          <a:solidFill>
            <a:srgbClr val="0070C5"/>
          </a:solidFill>
          <a:ln w="28575">
            <a:solidFill>
              <a:srgbClr val="00519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RegisterFile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5" name="object 30">
            <a:extLst>
              <a:ext uri="{FF2B5EF4-FFF2-40B4-BE49-F238E27FC236}">
                <a16:creationId xmlns:a16="http://schemas.microsoft.com/office/drawing/2014/main" id="{7FCA433F-99CC-4307-911F-D3ED1B41C70F}"/>
              </a:ext>
            </a:extLst>
          </p:cNvPr>
          <p:cNvSpPr/>
          <p:nvPr/>
        </p:nvSpPr>
        <p:spPr>
          <a:xfrm>
            <a:off x="6681699" y="2698764"/>
            <a:ext cx="1839526" cy="315139"/>
          </a:xfrm>
          <a:custGeom>
            <a:avLst/>
            <a:gdLst/>
            <a:ahLst/>
            <a:cxnLst/>
            <a:rect l="l" t="t" r="r" b="b"/>
            <a:pathLst>
              <a:path w="1744979" h="342900">
                <a:moveTo>
                  <a:pt x="1744980" y="0"/>
                </a:moveTo>
                <a:lnTo>
                  <a:pt x="0" y="0"/>
                </a:lnTo>
                <a:lnTo>
                  <a:pt x="0" y="342900"/>
                </a:lnTo>
                <a:lnTo>
                  <a:pt x="1744980" y="342900"/>
                </a:lnTo>
                <a:lnTo>
                  <a:pt x="1744980" y="0"/>
                </a:lnTo>
                <a:close/>
              </a:path>
            </a:pathLst>
          </a:custGeom>
          <a:solidFill>
            <a:srgbClr val="007450"/>
          </a:solidFill>
          <a:ln w="28575">
            <a:solidFill>
              <a:srgbClr val="005238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GlobalBuffer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6" name="object 10">
            <a:extLst>
              <a:ext uri="{FF2B5EF4-FFF2-40B4-BE49-F238E27FC236}">
                <a16:creationId xmlns:a16="http://schemas.microsoft.com/office/drawing/2014/main" id="{50F3733B-AC64-4ED9-B69F-630328290543}"/>
              </a:ext>
            </a:extLst>
          </p:cNvPr>
          <p:cNvSpPr txBox="1"/>
          <p:nvPr/>
        </p:nvSpPr>
        <p:spPr>
          <a:xfrm>
            <a:off x="6298280" y="1526521"/>
            <a:ext cx="2636169" cy="346962"/>
          </a:xfrm>
          <a:prstGeom prst="rect">
            <a:avLst/>
          </a:prstGeom>
          <a:solidFill>
            <a:srgbClr val="9A4216"/>
          </a:solidFill>
          <a:ln w="25907">
            <a:solidFill>
              <a:srgbClr val="6F2D0D"/>
            </a:solidFill>
          </a:ln>
        </p:spPr>
        <p:txBody>
          <a:bodyPr vert="horz" wrap="square" lIns="0" tIns="38806" rIns="0" bIns="0" rtlCol="0">
            <a:spAutoFit/>
          </a:bodyPr>
          <a:lstStyle/>
          <a:p>
            <a:pPr marL="469190">
              <a:spcBef>
                <a:spcPts val="306"/>
              </a:spcBef>
            </a:pPr>
            <a:r>
              <a:rPr lang="nl-NL" sz="2000" dirty="0" err="1">
                <a:solidFill>
                  <a:schemeClr val="bg1"/>
                </a:solidFill>
                <a:cs typeface="Trebuchet MS"/>
              </a:rPr>
              <a:t>Main</a:t>
            </a:r>
            <a:r>
              <a:rPr lang="nl-NL" sz="2000" dirty="0">
                <a:solidFill>
                  <a:schemeClr val="bg1"/>
                </a:solidFill>
                <a:cs typeface="Trebuchet MS"/>
              </a:rPr>
              <a:t> Memory</a:t>
            </a:r>
            <a:endParaRPr lang="en-US" sz="20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101" name="object 46">
            <a:extLst>
              <a:ext uri="{FF2B5EF4-FFF2-40B4-BE49-F238E27FC236}">
                <a16:creationId xmlns:a16="http://schemas.microsoft.com/office/drawing/2014/main" id="{456B3E25-254E-4903-9E46-D343F40CE882}"/>
              </a:ext>
            </a:extLst>
          </p:cNvPr>
          <p:cNvSpPr/>
          <p:nvPr/>
        </p:nvSpPr>
        <p:spPr>
          <a:xfrm>
            <a:off x="8659281" y="5840122"/>
            <a:ext cx="715858" cy="481734"/>
          </a:xfrm>
          <a:custGeom>
            <a:avLst/>
            <a:gdLst/>
            <a:ahLst/>
            <a:cxnLst/>
            <a:rect l="l" t="t" r="r" b="b"/>
            <a:pathLst>
              <a:path w="826135" h="784860">
                <a:moveTo>
                  <a:pt x="433577" y="0"/>
                </a:moveTo>
                <a:lnTo>
                  <a:pt x="433577" y="196215"/>
                </a:lnTo>
                <a:lnTo>
                  <a:pt x="0" y="196215"/>
                </a:lnTo>
                <a:lnTo>
                  <a:pt x="0" y="588645"/>
                </a:lnTo>
                <a:lnTo>
                  <a:pt x="433577" y="588645"/>
                </a:lnTo>
                <a:lnTo>
                  <a:pt x="433577" y="784860"/>
                </a:lnTo>
                <a:lnTo>
                  <a:pt x="826007" y="392430"/>
                </a:lnTo>
                <a:lnTo>
                  <a:pt x="433577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/>
      <p:bldP spid="89" grpId="0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9228D3C-1E62-4794-84A3-1783ED645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3" t="3471" r="3816" b="6461"/>
          <a:stretch/>
        </p:blipFill>
        <p:spPr>
          <a:xfrm>
            <a:off x="809625" y="1514475"/>
            <a:ext cx="10439400" cy="48291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78B0C-385F-4346-9B22-C132CC3B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Efficient</a:t>
            </a:r>
            <a:r>
              <a:rPr lang="nl-NL" dirty="0"/>
              <a:t> </a:t>
            </a:r>
            <a:r>
              <a:rPr lang="nl-NL" dirty="0" err="1"/>
              <a:t>Deep</a:t>
            </a:r>
            <a:r>
              <a:rPr lang="nl-NL" dirty="0"/>
              <a:t> Learning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4F6C09-3267-41C4-B114-52C0487A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</a:t>
            </a:fld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2A8CADA-ACBC-4D67-B2A9-9175B2E33210}"/>
              </a:ext>
            </a:extLst>
          </p:cNvPr>
          <p:cNvSpPr/>
          <p:nvPr/>
        </p:nvSpPr>
        <p:spPr>
          <a:xfrm>
            <a:off x="7724775" y="2019301"/>
            <a:ext cx="3842385" cy="4552950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Motivation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General </a:t>
            </a:r>
            <a:r>
              <a:rPr lang="nl-NL" dirty="0" err="1"/>
              <a:t>overview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Timeloop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err="1"/>
              <a:t>ZigZag</a:t>
            </a:r>
            <a:endParaRPr lang="nl-NL" b="1" dirty="0"/>
          </a:p>
          <a:p>
            <a:pPr marL="727075" lvl="1" indent="-457200"/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nl-NL" dirty="0"/>
          </a:p>
          <a:p>
            <a:pPr marL="727075" lvl="1" indent="-457200"/>
            <a:r>
              <a:rPr lang="nl-NL" dirty="0"/>
              <a:t>Loop information </a:t>
            </a:r>
            <a:r>
              <a:rPr lang="nl-NL" dirty="0" err="1"/>
              <a:t>extraction</a:t>
            </a:r>
            <a:endParaRPr lang="nl-NL" dirty="0"/>
          </a:p>
          <a:p>
            <a:pPr marL="727075" lvl="1" indent="-457200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nl-NL" dirty="0"/>
          </a:p>
          <a:p>
            <a:pPr marL="727075" lvl="1" indent="-457200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generator</a:t>
            </a:r>
          </a:p>
          <a:p>
            <a:pPr marL="727075" lvl="1" indent="-457200"/>
            <a:r>
              <a:rPr lang="nl-NL" dirty="0"/>
              <a:t>Memory </a:t>
            </a:r>
            <a:r>
              <a:rPr lang="nl-NL" dirty="0" err="1"/>
              <a:t>hierarchy</a:t>
            </a:r>
            <a:r>
              <a:rPr lang="nl-NL" dirty="0"/>
              <a:t> generator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tools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Summary/</a:t>
            </a:r>
            <a:r>
              <a:rPr lang="nl-NL" dirty="0" err="1"/>
              <a:t>conclusion</a:t>
            </a:r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21</a:t>
            </a:fld>
            <a:endParaRPr lang="en-US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436626" y="1611737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FB5850A4-7780-4D6B-8CFD-89C298F0E26E}"/>
              </a:ext>
            </a:extLst>
          </p:cNvPr>
          <p:cNvSpPr/>
          <p:nvPr/>
        </p:nvSpPr>
        <p:spPr>
          <a:xfrm>
            <a:off x="4673346" y="3122088"/>
            <a:ext cx="1130805" cy="139351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36626" y="2285955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6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9F9DEF3-A9A1-4C2C-859E-0A6E49E39A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39359" b="-39359"/>
          <a:stretch/>
        </p:blipFill>
        <p:spPr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D681A0-0F3A-4F60-BC36-F70F61E7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22</a:t>
            </a:fld>
            <a:endParaRPr lang="en-US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2D2D78D4-7B0C-4463-85AF-14337F22C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757672" cy="4999863"/>
          </a:xfrm>
        </p:spPr>
        <p:txBody>
          <a:bodyPr/>
          <a:lstStyle/>
          <a:p>
            <a:r>
              <a:rPr lang="nl-NL" dirty="0" err="1"/>
              <a:t>ZigZag’s</a:t>
            </a:r>
            <a:r>
              <a:rPr lang="nl-NL" dirty="0"/>
              <a:t> </a:t>
            </a:r>
            <a:r>
              <a:rPr lang="nl-NL" dirty="0" err="1"/>
              <a:t>workload</a:t>
            </a:r>
            <a:r>
              <a:rPr lang="nl-NL" dirty="0"/>
              <a:t> is </a:t>
            </a:r>
            <a:r>
              <a:rPr lang="nl-NL" dirty="0" err="1"/>
              <a:t>fixed</a:t>
            </a:r>
            <a:endParaRPr lang="nl-NL" dirty="0"/>
          </a:p>
          <a:p>
            <a:r>
              <a:rPr lang="nl-NL" dirty="0"/>
              <a:t>Loop </a:t>
            </a:r>
            <a:r>
              <a:rPr lang="nl-NL" dirty="0" err="1"/>
              <a:t>bounds</a:t>
            </a:r>
            <a:r>
              <a:rPr lang="nl-NL" dirty="0"/>
              <a:t> are </a:t>
            </a:r>
            <a:r>
              <a:rPr lang="nl-NL" dirty="0" err="1"/>
              <a:t>configured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Thus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supports:</a:t>
            </a:r>
          </a:p>
          <a:p>
            <a:pPr marL="904875" lvl="1" indent="-457200"/>
            <a:r>
              <a:rPr lang="nl-NL" dirty="0"/>
              <a:t>Conv2D</a:t>
            </a:r>
          </a:p>
          <a:p>
            <a:pPr marL="904875" lvl="1" indent="-457200"/>
            <a:r>
              <a:rPr lang="nl-NL" dirty="0"/>
              <a:t>Conv1D</a:t>
            </a:r>
          </a:p>
          <a:p>
            <a:pPr marL="904875" lvl="1" indent="-457200"/>
            <a:r>
              <a:rPr lang="nl-NL" dirty="0" err="1"/>
              <a:t>Depthwise</a:t>
            </a:r>
            <a:r>
              <a:rPr lang="nl-NL" dirty="0"/>
              <a:t> Conv2D</a:t>
            </a:r>
          </a:p>
          <a:p>
            <a:pPr marL="904875" lvl="1" indent="-457200"/>
            <a:r>
              <a:rPr lang="nl-NL" dirty="0" err="1"/>
              <a:t>Pointwise</a:t>
            </a:r>
            <a:r>
              <a:rPr lang="nl-NL" dirty="0"/>
              <a:t> Conv2D</a:t>
            </a:r>
          </a:p>
          <a:p>
            <a:pPr marL="904875" lvl="1" indent="-457200"/>
            <a:r>
              <a:rPr lang="nl-NL" dirty="0"/>
              <a:t>Matrix-Vector </a:t>
            </a:r>
            <a:r>
              <a:rPr lang="nl-NL" dirty="0" err="1"/>
              <a:t>Multiplication</a:t>
            </a:r>
            <a:endParaRPr lang="nl-NL" dirty="0"/>
          </a:p>
          <a:p>
            <a:pPr marL="904875" lvl="1" indent="-457200"/>
            <a:r>
              <a:rPr lang="nl-NL" dirty="0"/>
              <a:t>Matrix-Matrix </a:t>
            </a:r>
            <a:r>
              <a:rPr lang="nl-NL" dirty="0" err="1"/>
              <a:t>Multiplication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D54437-5991-4FED-A3E7-F231E084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986522" cy="759587"/>
          </a:xfrm>
        </p:spPr>
        <p:txBody>
          <a:bodyPr>
            <a:normAutofit/>
          </a:bodyPr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workload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79FF12-AFCB-4AAE-882F-D50730346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b="0" dirty="0" err="1"/>
              <a:t>Balanced</a:t>
            </a:r>
            <a:r>
              <a:rPr lang="nl-NL" b="0" dirty="0"/>
              <a:t> memory </a:t>
            </a:r>
            <a:r>
              <a:rPr lang="nl-NL" b="0" dirty="0" err="1"/>
              <a:t>hierachy</a:t>
            </a:r>
            <a:endParaRPr lang="nl-NL" b="0" dirty="0"/>
          </a:p>
          <a:p>
            <a:pPr algn="ctr"/>
            <a:r>
              <a:rPr lang="nl-NL" b="0" dirty="0"/>
              <a:t>(at </a:t>
            </a:r>
            <a:r>
              <a:rPr lang="nl-NL" b="0" dirty="0" err="1"/>
              <a:t>all</a:t>
            </a:r>
            <a:r>
              <a:rPr lang="nl-NL" b="0" dirty="0"/>
              <a:t> levels W/I/O are </a:t>
            </a:r>
            <a:r>
              <a:rPr lang="nl-NL" dirty="0"/>
              <a:t>shared</a:t>
            </a:r>
            <a:r>
              <a:rPr lang="nl-NL" b="0" dirty="0"/>
              <a:t>)</a:t>
            </a:r>
            <a:endParaRPr lang="en-US" b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3445FA7-C18A-4C1E-949E-EB5C8659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b="0" dirty="0" err="1"/>
              <a:t>Unbalanced</a:t>
            </a:r>
            <a:r>
              <a:rPr lang="nl-NL" b="0" dirty="0"/>
              <a:t> memory </a:t>
            </a:r>
            <a:r>
              <a:rPr lang="nl-NL" b="0" dirty="0" err="1"/>
              <a:t>hierachy</a:t>
            </a:r>
            <a:endParaRPr lang="nl-NL" b="0" dirty="0"/>
          </a:p>
          <a:p>
            <a:pPr algn="ctr"/>
            <a:r>
              <a:rPr lang="nl-NL" b="0" dirty="0"/>
              <a:t>(memory level </a:t>
            </a:r>
            <a:r>
              <a:rPr lang="nl-NL" b="0" dirty="0" err="1"/>
              <a:t>and</a:t>
            </a:r>
            <a:r>
              <a:rPr lang="nl-NL" b="0" dirty="0"/>
              <a:t> W/I/O are </a:t>
            </a:r>
            <a:r>
              <a:rPr lang="nl-NL" dirty="0" err="1"/>
              <a:t>decoupled</a:t>
            </a:r>
            <a:r>
              <a:rPr lang="nl-NL" b="0" dirty="0"/>
              <a:t>)</a:t>
            </a:r>
            <a:endParaRPr lang="en-US" b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7ED4FE-3B0E-43E4-B648-2E0FA951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23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CE149E-4565-4014-B1F0-536890E9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architecture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en-US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057AE602-3819-4AC2-AE87-3DCDE4E9C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1424283" y="2092325"/>
            <a:ext cx="3487147" cy="4216400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7051BDCC-5020-4508-9B0B-C1493F0298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61194" y="2092325"/>
            <a:ext cx="3503674" cy="4216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2E860DA-E566-427E-9BF5-E18DF866D199}"/>
              </a:ext>
            </a:extLst>
          </p:cNvPr>
          <p:cNvSpPr txBox="1"/>
          <p:nvPr/>
        </p:nvSpPr>
        <p:spPr>
          <a:xfrm>
            <a:off x="2741779" y="6492875"/>
            <a:ext cx="651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Both Timeloop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 support </a:t>
            </a:r>
            <a:r>
              <a:rPr lang="nl-NL" dirty="0" err="1"/>
              <a:t>unbalanced</a:t>
            </a:r>
            <a:r>
              <a:rPr lang="nl-NL" dirty="0"/>
              <a:t> memory </a:t>
            </a:r>
            <a:r>
              <a:rPr lang="nl-NL" dirty="0" err="1"/>
              <a:t>hierarchies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4E6C-8E41-46A0-8B79-CA73C61C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CC435F-1411-4278-834B-3E3D1C9F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24</a:t>
            </a:fld>
            <a:endParaRPr lang="en-US"/>
          </a:p>
        </p:txBody>
      </p:sp>
      <p:pic>
        <p:nvPicPr>
          <p:cNvPr id="14" name="Tijdelijke aanduiding voor afbeelding 10">
            <a:extLst>
              <a:ext uri="{FF2B5EF4-FFF2-40B4-BE49-F238E27FC236}">
                <a16:creationId xmlns:a16="http://schemas.microsoft.com/office/drawing/2014/main" id="{5348BD17-243C-462B-932B-32BF37265BC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tretch/>
        </p:blipFill>
        <p:spPr>
          <a:xfrm>
            <a:off x="9057778" y="2404021"/>
            <a:ext cx="3134222" cy="3980566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6D4367B-1F52-4CC9-AAFD-CBECCDEDE7FC}"/>
              </a:ext>
            </a:extLst>
          </p:cNvPr>
          <p:cNvSpPr txBox="1"/>
          <p:nvPr/>
        </p:nvSpPr>
        <p:spPr>
          <a:xfrm rot="16200000">
            <a:off x="-428452" y="4171950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loop index</a:t>
            </a:r>
            <a:endParaRPr lang="en-US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5EC443D-C93B-4B85-AF8C-1F7A55D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6206851" cy="1159363"/>
          </a:xfrm>
        </p:spPr>
        <p:txBody>
          <a:bodyPr/>
          <a:lstStyle/>
          <a:p>
            <a:r>
              <a:rPr lang="en-US" dirty="0"/>
              <a:t>Even mapping:</a:t>
            </a:r>
          </a:p>
          <a:p>
            <a:r>
              <a:rPr lang="en-US" dirty="0"/>
              <a:t>Memory level and loop tiling are coupled</a:t>
            </a:r>
          </a:p>
          <a:p>
            <a:endParaRPr lang="en-US" dirty="0"/>
          </a:p>
        </p:txBody>
      </p:sp>
      <p:pic>
        <p:nvPicPr>
          <p:cNvPr id="17" name="Tijdelijke aanduiding voor inhoud 21">
            <a:extLst>
              <a:ext uri="{FF2B5EF4-FFF2-40B4-BE49-F238E27FC236}">
                <a16:creationId xmlns:a16="http://schemas.microsoft.com/office/drawing/2014/main" id="{31695FF3-2948-447A-BD04-9F92BAC31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" y="2576683"/>
            <a:ext cx="8195239" cy="3660280"/>
          </a:xfrm>
          <a:prstGeom prst="rect">
            <a:avLst/>
          </a:prstGeom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EE9DDEDB-8ADD-4F6C-A1D7-C01FAA31E322}"/>
              </a:ext>
            </a:extLst>
          </p:cNvPr>
          <p:cNvSpPr/>
          <p:nvPr/>
        </p:nvSpPr>
        <p:spPr>
          <a:xfrm>
            <a:off x="8567963" y="2879724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5CF45DCF-195D-4BDF-9790-CC3F3ECBC5F6}"/>
              </a:ext>
            </a:extLst>
          </p:cNvPr>
          <p:cNvSpPr/>
          <p:nvPr/>
        </p:nvSpPr>
        <p:spPr>
          <a:xfrm>
            <a:off x="8581825" y="3734667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E5A1869F-B608-4094-917C-A6A323659184}"/>
              </a:ext>
            </a:extLst>
          </p:cNvPr>
          <p:cNvSpPr/>
          <p:nvPr/>
        </p:nvSpPr>
        <p:spPr>
          <a:xfrm>
            <a:off x="8567963" y="4866564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BA28DD6E-14EE-481E-9FEF-CC6D42991064}"/>
              </a:ext>
            </a:extLst>
          </p:cNvPr>
          <p:cNvSpPr/>
          <p:nvPr/>
        </p:nvSpPr>
        <p:spPr>
          <a:xfrm>
            <a:off x="8586397" y="5692020"/>
            <a:ext cx="432796" cy="75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EF90C733-2E10-4994-B692-FF7E129D42A3}"/>
              </a:ext>
            </a:extLst>
          </p:cNvPr>
          <p:cNvSpPr/>
          <p:nvPr/>
        </p:nvSpPr>
        <p:spPr>
          <a:xfrm>
            <a:off x="1635813" y="5221705"/>
            <a:ext cx="1214923" cy="36527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70AA3D87-09DD-453D-8468-980F6A4DBC11}"/>
              </a:ext>
            </a:extLst>
          </p:cNvPr>
          <p:cNvSpPr/>
          <p:nvPr/>
        </p:nvSpPr>
        <p:spPr>
          <a:xfrm>
            <a:off x="1635813" y="3246360"/>
            <a:ext cx="1214923" cy="36527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95C319EF-35F2-4841-B74B-3B7B4AE4BC3F}"/>
              </a:ext>
            </a:extLst>
          </p:cNvPr>
          <p:cNvSpPr/>
          <p:nvPr/>
        </p:nvSpPr>
        <p:spPr>
          <a:xfrm>
            <a:off x="395156" y="4571726"/>
            <a:ext cx="2559853" cy="36527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245D835-40B8-468E-87ED-B983572E39EE}"/>
              </a:ext>
            </a:extLst>
          </p:cNvPr>
          <p:cNvSpPr txBox="1"/>
          <p:nvPr/>
        </p:nvSpPr>
        <p:spPr>
          <a:xfrm>
            <a:off x="248229" y="6400826"/>
            <a:ext cx="26025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err="1"/>
              <a:t>spatially</a:t>
            </a:r>
            <a:r>
              <a:rPr lang="nl-NL" dirty="0"/>
              <a:t> </a:t>
            </a:r>
            <a:r>
              <a:rPr lang="nl-NL" dirty="0" err="1"/>
              <a:t>unrolled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-loop</a:t>
            </a:r>
            <a:endParaRPr lang="en-US" dirty="0"/>
          </a:p>
        </p:txBody>
      </p:sp>
      <p:cxnSp>
        <p:nvCxnSpPr>
          <p:cNvPr id="18" name="Verbindingslijn: gebogen 17">
            <a:extLst>
              <a:ext uri="{FF2B5EF4-FFF2-40B4-BE49-F238E27FC236}">
                <a16:creationId xmlns:a16="http://schemas.microsoft.com/office/drawing/2014/main" id="{46A32415-B445-4D88-B3C7-B282CACB6803}"/>
              </a:ext>
            </a:extLst>
          </p:cNvPr>
          <p:cNvCxnSpPr>
            <a:stCxn id="12" idx="1"/>
            <a:endCxn id="30" idx="2"/>
          </p:cNvCxnSpPr>
          <p:nvPr/>
        </p:nvCxnSpPr>
        <p:spPr>
          <a:xfrm rot="10800000" flipH="1">
            <a:off x="248228" y="4754366"/>
            <a:ext cx="146927" cy="1831126"/>
          </a:xfrm>
          <a:prstGeom prst="bentConnector3">
            <a:avLst>
              <a:gd name="adj1" fmla="val -1555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EEB6049-C15C-413E-9781-AEC28C042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Even mapping:</a:t>
            </a:r>
          </a:p>
          <a:p>
            <a:r>
              <a:rPr lang="en-US" b="0" dirty="0"/>
              <a:t>Memory level and loop tiling are </a:t>
            </a:r>
            <a:r>
              <a:rPr lang="en-US" dirty="0"/>
              <a:t>coupled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7B24873-870B-4E07-9E7A-514A6E3A9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Uneven mapping:</a:t>
            </a:r>
          </a:p>
          <a:p>
            <a:r>
              <a:rPr lang="en-US" b="0" dirty="0"/>
              <a:t>Memory level and loop tiling are </a:t>
            </a:r>
            <a:r>
              <a:rPr lang="en-US" dirty="0"/>
              <a:t>decoupled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CC435F-1411-4278-834B-3E3D1C9F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25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C34E6C-8E41-46A0-8B79-CA73C61C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en-US" dirty="0"/>
          </a:p>
        </p:txBody>
      </p:sp>
      <p:pic>
        <p:nvPicPr>
          <p:cNvPr id="22" name="Tijdelijke aanduiding voor inhoud 21">
            <a:extLst>
              <a:ext uri="{FF2B5EF4-FFF2-40B4-BE49-F238E27FC236}">
                <a16:creationId xmlns:a16="http://schemas.microsoft.com/office/drawing/2014/main" id="{1732E731-CAC4-4E7D-8124-37FC14185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8138" y="2936674"/>
            <a:ext cx="5659437" cy="2527702"/>
          </a:xfrm>
          <a:prstGeom prst="rect">
            <a:avLst/>
          </a:prstGeom>
        </p:spPr>
      </p:pic>
      <p:pic>
        <p:nvPicPr>
          <p:cNvPr id="23" name="Tijdelijke aanduiding voor inhoud 22">
            <a:extLst>
              <a:ext uri="{FF2B5EF4-FFF2-40B4-BE49-F238E27FC236}">
                <a16:creationId xmlns:a16="http://schemas.microsoft.com/office/drawing/2014/main" id="{B07820A3-0DF2-432A-A828-2DCB9FC592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943743"/>
            <a:ext cx="5681663" cy="2513564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6D4367B-1F52-4CC9-AAFD-CBECCDEDE7FC}"/>
              </a:ext>
            </a:extLst>
          </p:cNvPr>
          <p:cNvSpPr txBox="1"/>
          <p:nvPr/>
        </p:nvSpPr>
        <p:spPr>
          <a:xfrm rot="16200000">
            <a:off x="-428452" y="4171950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loop index</a:t>
            </a:r>
            <a:endParaRPr lang="en-US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1B5F4DB-704E-4CEF-8DC2-661D5A2C37A4}"/>
              </a:ext>
            </a:extLst>
          </p:cNvPr>
          <p:cNvSpPr txBox="1"/>
          <p:nvPr/>
        </p:nvSpPr>
        <p:spPr>
          <a:xfrm>
            <a:off x="2270722" y="6492875"/>
            <a:ext cx="765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Note</a:t>
            </a:r>
            <a:r>
              <a:rPr lang="nl-NL" dirty="0"/>
              <a:t>: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supporting</a:t>
            </a:r>
            <a:r>
              <a:rPr lang="nl-NL" dirty="0"/>
              <a:t> </a:t>
            </a:r>
            <a:r>
              <a:rPr lang="nl-NL" dirty="0" err="1"/>
              <a:t>uneven</a:t>
            </a:r>
            <a:r>
              <a:rPr lang="nl-NL" dirty="0"/>
              <a:t> </a:t>
            </a:r>
            <a:r>
              <a:rPr lang="nl-NL" dirty="0" err="1"/>
              <a:t>mappings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increases</a:t>
            </a:r>
            <a:r>
              <a:rPr lang="nl-NL" dirty="0"/>
              <a:t> </a:t>
            </a:r>
            <a:r>
              <a:rPr lang="nl-NL" dirty="0" err="1"/>
              <a:t>dramatically</a:t>
            </a:r>
            <a:r>
              <a:rPr lang="nl-NL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B14F6-7C78-45F0-AE56-C78E8CE3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uneven</a:t>
            </a:r>
            <a:r>
              <a:rPr lang="nl-NL" dirty="0"/>
              <a:t> </a:t>
            </a:r>
            <a:r>
              <a:rPr lang="nl-NL" dirty="0" err="1"/>
              <a:t>mappings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45B54-CF07-472A-8E80-820B7D4F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26</a:t>
            </a:fld>
            <a:endParaRPr lang="en-US"/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593198EE-A2F3-490A-A8DC-E38E1450D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941" y="1271588"/>
            <a:ext cx="6298468" cy="5037137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23D6673-24DC-4A32-B488-CC51B5EDA8EF}"/>
              </a:ext>
            </a:extLst>
          </p:cNvPr>
          <p:cNvSpPr txBox="1"/>
          <p:nvPr/>
        </p:nvSpPr>
        <p:spPr>
          <a:xfrm>
            <a:off x="1548004" y="6521548"/>
            <a:ext cx="982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Even/uneven temporal mapping’s impact on energy and PE array utilization (throughput) for spatial unrolling: </a:t>
            </a:r>
            <a:r>
              <a:rPr lang="en-US" sz="1400" dirty="0" err="1"/>
              <a:t>OYu|FYu|Ku</a:t>
            </a:r>
            <a:r>
              <a:rPr lang="en-US" sz="1400" dirty="0"/>
              <a:t>=13|5|2</a:t>
            </a:r>
          </a:p>
        </p:txBody>
      </p:sp>
    </p:spTree>
    <p:extLst>
      <p:ext uri="{BB962C8B-B14F-4D97-AF65-F5344CB8AC3E}">
        <p14:creationId xmlns:p14="http://schemas.microsoft.com/office/powerpoint/2010/main" val="13217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5763006" y="3394093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95BB8086-67F3-428A-A037-1132DDB60DA8}"/>
              </a:ext>
            </a:extLst>
          </p:cNvPr>
          <p:cNvSpPr/>
          <p:nvPr/>
        </p:nvSpPr>
        <p:spPr>
          <a:xfrm>
            <a:off x="7686294" y="3345596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8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9F9DEF3-A9A1-4C2C-859E-0A6E49E39A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39359" b="-39359"/>
          <a:stretch/>
        </p:blipFill>
        <p:spPr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D681A0-0F3A-4F60-BC36-F70F61E7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28</a:t>
            </a:fld>
            <a:endParaRPr lang="en-US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2D2D78D4-7B0C-4463-85AF-14337F22C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757672" cy="4999863"/>
          </a:xfrm>
        </p:spPr>
        <p:txBody>
          <a:bodyPr/>
          <a:lstStyle/>
          <a:p>
            <a:r>
              <a:rPr lang="nl-NL" dirty="0"/>
              <a:t>Loop </a:t>
            </a:r>
            <a:r>
              <a:rPr lang="nl-NL" dirty="0" err="1"/>
              <a:t>relevancy</a:t>
            </a:r>
            <a:r>
              <a:rPr lang="nl-NL" dirty="0"/>
              <a:t>:</a:t>
            </a:r>
          </a:p>
          <a:p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loop </a:t>
            </a:r>
            <a:r>
              <a:rPr lang="nl-NL" dirty="0" err="1"/>
              <a:t>bound</a:t>
            </a:r>
            <a:r>
              <a:rPr lang="nl-NL" dirty="0"/>
              <a:t> </a:t>
            </a:r>
            <a:r>
              <a:rPr lang="nl-NL" dirty="0" err="1"/>
              <a:t>dependent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operand</a:t>
            </a:r>
            <a:r>
              <a:rPr lang="nl-NL" dirty="0"/>
              <a:t> W/I/O?</a:t>
            </a:r>
          </a:p>
          <a:p>
            <a:endParaRPr lang="nl-NL" dirty="0"/>
          </a:p>
          <a:p>
            <a:r>
              <a:rPr lang="nl-NL" dirty="0"/>
              <a:t>Data </a:t>
            </a:r>
            <a:r>
              <a:rPr lang="nl-NL" dirty="0" err="1"/>
              <a:t>reuse</a:t>
            </a:r>
            <a:r>
              <a:rPr lang="nl-NL" dirty="0"/>
              <a:t>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/>
              <a:t>ir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/>
              <a:t>pr</a:t>
            </a:r>
            <a:r>
              <a:rPr lang="nl-NL" dirty="0"/>
              <a:t>!</a:t>
            </a: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D54437-5991-4FED-A3E7-F231E084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986522" cy="759587"/>
          </a:xfrm>
        </p:spPr>
        <p:txBody>
          <a:bodyPr>
            <a:normAutofit/>
          </a:bodyPr>
          <a:lstStyle/>
          <a:p>
            <a:r>
              <a:rPr lang="nl-NL" dirty="0" err="1"/>
              <a:t>Mapping</a:t>
            </a:r>
            <a:r>
              <a:rPr lang="nl-NL" dirty="0"/>
              <a:t> analysis - step 1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D11C60-23C4-4FA2-B3C8-1A0CBD2A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20" y="4963511"/>
            <a:ext cx="8946610" cy="18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5BB1C779-B145-4D89-A36B-C9F137216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Architecture</a:t>
            </a:r>
            <a:endParaRPr lang="en-US" dirty="0"/>
          </a:p>
        </p:txBody>
      </p:sp>
      <p:pic>
        <p:nvPicPr>
          <p:cNvPr id="83" name="Tijdelijke aanduiding voor inhoud 82">
            <a:extLst>
              <a:ext uri="{FF2B5EF4-FFF2-40B4-BE49-F238E27FC236}">
                <a16:creationId xmlns:a16="http://schemas.microsoft.com/office/drawing/2014/main" id="{6EAC048D-3D94-4C65-BFC8-8731C37D3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2665374"/>
            <a:ext cx="5659437" cy="3070301"/>
          </a:xfrm>
        </p:spPr>
      </p:pic>
      <p:sp>
        <p:nvSpPr>
          <p:cNvPr id="85" name="Tijdelijke aanduiding voor tekst 84">
            <a:extLst>
              <a:ext uri="{FF2B5EF4-FFF2-40B4-BE49-F238E27FC236}">
                <a16:creationId xmlns:a16="http://schemas.microsoft.com/office/drawing/2014/main" id="{DF178F3E-2DED-4D28-A1B6-07D7C2865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70FCE-12F4-4BC1-92BB-48B3B2AA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29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CAE0C2-5CA5-4723-80C3-E97CF294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analysis - step 2</a:t>
            </a:r>
            <a:endParaRPr lang="en-US" dirty="0"/>
          </a:p>
        </p:txBody>
      </p:sp>
      <p:pic>
        <p:nvPicPr>
          <p:cNvPr id="87" name="Tijdelijke aanduiding voor inhoud 22">
            <a:extLst>
              <a:ext uri="{FF2B5EF4-FFF2-40B4-BE49-F238E27FC236}">
                <a16:creationId xmlns:a16="http://schemas.microsoft.com/office/drawing/2014/main" id="{95167364-12AA-4BD3-A7BE-0391675E99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43743"/>
            <a:ext cx="5681663" cy="2513564"/>
          </a:xfrm>
          <a:prstGeom prst="rect">
            <a:avLst/>
          </a:prstGeom>
        </p:spPr>
      </p:pic>
      <p:sp>
        <p:nvSpPr>
          <p:cNvPr id="88" name="Tekstvak 87">
            <a:extLst>
              <a:ext uri="{FF2B5EF4-FFF2-40B4-BE49-F238E27FC236}">
                <a16:creationId xmlns:a16="http://schemas.microsoft.com/office/drawing/2014/main" id="{6E7DC91D-3EA5-46FD-AE4F-D5FF937FE6AE}"/>
              </a:ext>
            </a:extLst>
          </p:cNvPr>
          <p:cNvSpPr txBox="1"/>
          <p:nvPr/>
        </p:nvSpPr>
        <p:spPr>
          <a:xfrm>
            <a:off x="5066976" y="4200524"/>
            <a:ext cx="9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130 </a:t>
            </a:r>
            <a:r>
              <a:rPr lang="nl-NL" dirty="0" err="1"/>
              <a:t>PE’s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7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AAD1-CE0A-4914-97B6-5F85C959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Accelerator design </a:t>
            </a:r>
            <a:r>
              <a:rPr lang="nl-NL" dirty="0" err="1"/>
              <a:t>considerations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252E1E-1477-4079-BB77-91651243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D5D2612-7242-4BDC-8D0D-37892135C136}"/>
              </a:ext>
            </a:extLst>
          </p:cNvPr>
          <p:cNvSpPr txBox="1"/>
          <p:nvPr/>
        </p:nvSpPr>
        <p:spPr>
          <a:xfrm>
            <a:off x="6087872" y="4789118"/>
            <a:ext cx="1711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Arithmetic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7F4669E-7CA8-4DCE-A77E-D9AC7680F66C}"/>
              </a:ext>
            </a:extLst>
          </p:cNvPr>
          <p:cNvSpPr txBox="1"/>
          <p:nvPr/>
        </p:nvSpPr>
        <p:spPr>
          <a:xfrm>
            <a:off x="3722624" y="2058669"/>
            <a:ext cx="2496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Data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Movement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7ED371F1-7560-4EE6-948C-9052635CFBDC}"/>
              </a:ext>
            </a:extLst>
          </p:cNvPr>
          <p:cNvGrpSpPr/>
          <p:nvPr/>
        </p:nvGrpSpPr>
        <p:grpSpPr>
          <a:xfrm>
            <a:off x="7933181" y="4535424"/>
            <a:ext cx="1595120" cy="549275"/>
            <a:chOff x="6973061" y="4352544"/>
            <a:chExt cx="1595120" cy="54927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2AB8483-A476-4CC2-92B9-DF6090386089}"/>
                </a:ext>
              </a:extLst>
            </p:cNvPr>
            <p:cNvSpPr/>
            <p:nvPr/>
          </p:nvSpPr>
          <p:spPr>
            <a:xfrm>
              <a:off x="7066025" y="4367022"/>
              <a:ext cx="1487805" cy="276225"/>
            </a:xfrm>
            <a:custGeom>
              <a:avLst/>
              <a:gdLst/>
              <a:ahLst/>
              <a:cxnLst/>
              <a:rect l="l" t="t" r="r" b="b"/>
              <a:pathLst>
                <a:path w="1487804" h="276225">
                  <a:moveTo>
                    <a:pt x="1487424" y="0"/>
                  </a:moveTo>
                  <a:lnTo>
                    <a:pt x="1479512" y="53697"/>
                  </a:lnTo>
                  <a:lnTo>
                    <a:pt x="1457944" y="97536"/>
                  </a:lnTo>
                  <a:lnTo>
                    <a:pt x="1425969" y="127087"/>
                  </a:lnTo>
                  <a:lnTo>
                    <a:pt x="1386840" y="137921"/>
                  </a:lnTo>
                  <a:lnTo>
                    <a:pt x="844296" y="137921"/>
                  </a:lnTo>
                  <a:lnTo>
                    <a:pt x="805166" y="148756"/>
                  </a:lnTo>
                  <a:lnTo>
                    <a:pt x="773191" y="178307"/>
                  </a:lnTo>
                  <a:lnTo>
                    <a:pt x="751623" y="222146"/>
                  </a:lnTo>
                  <a:lnTo>
                    <a:pt x="743712" y="275843"/>
                  </a:lnTo>
                  <a:lnTo>
                    <a:pt x="735800" y="222146"/>
                  </a:lnTo>
                  <a:lnTo>
                    <a:pt x="714232" y="178307"/>
                  </a:lnTo>
                  <a:lnTo>
                    <a:pt x="682257" y="148756"/>
                  </a:lnTo>
                  <a:lnTo>
                    <a:pt x="643127" y="137921"/>
                  </a:lnTo>
                  <a:lnTo>
                    <a:pt x="100583" y="137921"/>
                  </a:lnTo>
                  <a:lnTo>
                    <a:pt x="61454" y="127087"/>
                  </a:lnTo>
                  <a:lnTo>
                    <a:pt x="29479" y="97535"/>
                  </a:lnTo>
                  <a:lnTo>
                    <a:pt x="7911" y="53697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75B274E7-2DD7-4EC8-8ED0-96BF8A827EED}"/>
                </a:ext>
              </a:extLst>
            </p:cNvPr>
            <p:cNvSpPr/>
            <p:nvPr/>
          </p:nvSpPr>
          <p:spPr>
            <a:xfrm>
              <a:off x="6973061" y="4642866"/>
              <a:ext cx="879475" cy="258445"/>
            </a:xfrm>
            <a:custGeom>
              <a:avLst/>
              <a:gdLst/>
              <a:ahLst/>
              <a:cxnLst/>
              <a:rect l="l" t="t" r="r" b="b"/>
              <a:pathLst>
                <a:path w="879475" h="258445">
                  <a:moveTo>
                    <a:pt x="334518" y="243459"/>
                  </a:moveTo>
                  <a:lnTo>
                    <a:pt x="334518" y="251968"/>
                  </a:lnTo>
                  <a:lnTo>
                    <a:pt x="340995" y="258445"/>
                  </a:lnTo>
                  <a:lnTo>
                    <a:pt x="844042" y="258445"/>
                  </a:lnTo>
                  <a:lnTo>
                    <a:pt x="844550" y="257937"/>
                  </a:lnTo>
                  <a:lnTo>
                    <a:pt x="348996" y="257937"/>
                  </a:lnTo>
                  <a:lnTo>
                    <a:pt x="334518" y="243459"/>
                  </a:lnTo>
                  <a:close/>
                </a:path>
                <a:path w="879475" h="258445">
                  <a:moveTo>
                    <a:pt x="356997" y="228981"/>
                  </a:moveTo>
                  <a:lnTo>
                    <a:pt x="0" y="228981"/>
                  </a:lnTo>
                  <a:lnTo>
                    <a:pt x="0" y="257937"/>
                  </a:lnTo>
                  <a:lnTo>
                    <a:pt x="340487" y="257937"/>
                  </a:lnTo>
                  <a:lnTo>
                    <a:pt x="334518" y="251968"/>
                  </a:lnTo>
                  <a:lnTo>
                    <a:pt x="334518" y="243459"/>
                  </a:lnTo>
                  <a:lnTo>
                    <a:pt x="362966" y="243459"/>
                  </a:lnTo>
                  <a:lnTo>
                    <a:pt x="348996" y="229489"/>
                  </a:lnTo>
                  <a:lnTo>
                    <a:pt x="357504" y="229489"/>
                  </a:lnTo>
                  <a:lnTo>
                    <a:pt x="356997" y="228981"/>
                  </a:lnTo>
                  <a:close/>
                </a:path>
                <a:path w="879475" h="258445">
                  <a:moveTo>
                    <a:pt x="362966" y="243459"/>
                  </a:moveTo>
                  <a:lnTo>
                    <a:pt x="334518" y="243459"/>
                  </a:lnTo>
                  <a:lnTo>
                    <a:pt x="348996" y="257937"/>
                  </a:lnTo>
                  <a:lnTo>
                    <a:pt x="844550" y="257937"/>
                  </a:lnTo>
                  <a:lnTo>
                    <a:pt x="850519" y="251968"/>
                  </a:lnTo>
                  <a:lnTo>
                    <a:pt x="850519" y="243967"/>
                  </a:lnTo>
                  <a:lnTo>
                    <a:pt x="363474" y="243967"/>
                  </a:lnTo>
                  <a:lnTo>
                    <a:pt x="362966" y="243459"/>
                  </a:lnTo>
                  <a:close/>
                </a:path>
                <a:path w="879475" h="258445">
                  <a:moveTo>
                    <a:pt x="357504" y="229489"/>
                  </a:moveTo>
                  <a:lnTo>
                    <a:pt x="348996" y="229489"/>
                  </a:lnTo>
                  <a:lnTo>
                    <a:pt x="363474" y="243967"/>
                  </a:lnTo>
                  <a:lnTo>
                    <a:pt x="363474" y="235458"/>
                  </a:lnTo>
                  <a:lnTo>
                    <a:pt x="357504" y="229489"/>
                  </a:lnTo>
                  <a:close/>
                </a:path>
                <a:path w="879475" h="258445">
                  <a:moveTo>
                    <a:pt x="821563" y="229489"/>
                  </a:moveTo>
                  <a:lnTo>
                    <a:pt x="357504" y="229489"/>
                  </a:lnTo>
                  <a:lnTo>
                    <a:pt x="363474" y="235458"/>
                  </a:lnTo>
                  <a:lnTo>
                    <a:pt x="363474" y="243967"/>
                  </a:lnTo>
                  <a:lnTo>
                    <a:pt x="821563" y="243967"/>
                  </a:lnTo>
                  <a:lnTo>
                    <a:pt x="821563" y="229489"/>
                  </a:lnTo>
                  <a:close/>
                </a:path>
                <a:path w="879475" h="258445">
                  <a:moveTo>
                    <a:pt x="850519" y="72390"/>
                  </a:moveTo>
                  <a:lnTo>
                    <a:pt x="821563" y="72390"/>
                  </a:lnTo>
                  <a:lnTo>
                    <a:pt x="821563" y="243967"/>
                  </a:lnTo>
                  <a:lnTo>
                    <a:pt x="836041" y="229489"/>
                  </a:lnTo>
                  <a:lnTo>
                    <a:pt x="850519" y="229489"/>
                  </a:lnTo>
                  <a:lnTo>
                    <a:pt x="850519" y="72390"/>
                  </a:lnTo>
                  <a:close/>
                </a:path>
                <a:path w="879475" h="258445">
                  <a:moveTo>
                    <a:pt x="850519" y="229489"/>
                  </a:moveTo>
                  <a:lnTo>
                    <a:pt x="836041" y="229489"/>
                  </a:lnTo>
                  <a:lnTo>
                    <a:pt x="821563" y="243967"/>
                  </a:lnTo>
                  <a:lnTo>
                    <a:pt x="850519" y="243967"/>
                  </a:lnTo>
                  <a:lnTo>
                    <a:pt x="850519" y="229489"/>
                  </a:lnTo>
                  <a:close/>
                </a:path>
                <a:path w="879475" h="258445">
                  <a:moveTo>
                    <a:pt x="836041" y="0"/>
                  </a:moveTo>
                  <a:lnTo>
                    <a:pt x="792607" y="86868"/>
                  </a:lnTo>
                  <a:lnTo>
                    <a:pt x="821563" y="86868"/>
                  </a:lnTo>
                  <a:lnTo>
                    <a:pt x="821563" y="72390"/>
                  </a:lnTo>
                  <a:lnTo>
                    <a:pt x="872236" y="72390"/>
                  </a:lnTo>
                  <a:lnTo>
                    <a:pt x="836041" y="0"/>
                  </a:lnTo>
                  <a:close/>
                </a:path>
                <a:path w="879475" h="258445">
                  <a:moveTo>
                    <a:pt x="872236" y="72390"/>
                  </a:moveTo>
                  <a:lnTo>
                    <a:pt x="850519" y="72390"/>
                  </a:lnTo>
                  <a:lnTo>
                    <a:pt x="850519" y="86868"/>
                  </a:lnTo>
                  <a:lnTo>
                    <a:pt x="879475" y="86868"/>
                  </a:lnTo>
                  <a:lnTo>
                    <a:pt x="872236" y="7239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1FD9EC21-A3FF-4905-A978-241EBCCC06CF}"/>
              </a:ext>
            </a:extLst>
          </p:cNvPr>
          <p:cNvSpPr/>
          <p:nvPr/>
        </p:nvSpPr>
        <p:spPr>
          <a:xfrm>
            <a:off x="2289809" y="2527553"/>
            <a:ext cx="4944110" cy="276225"/>
          </a:xfrm>
          <a:custGeom>
            <a:avLst/>
            <a:gdLst/>
            <a:ahLst/>
            <a:cxnLst/>
            <a:rect l="l" t="t" r="r" b="b"/>
            <a:pathLst>
              <a:path w="4944110" h="276225">
                <a:moveTo>
                  <a:pt x="0" y="275843"/>
                </a:moveTo>
                <a:lnTo>
                  <a:pt x="7911" y="222146"/>
                </a:lnTo>
                <a:lnTo>
                  <a:pt x="29479" y="178308"/>
                </a:lnTo>
                <a:lnTo>
                  <a:pt x="61454" y="148756"/>
                </a:lnTo>
                <a:lnTo>
                  <a:pt x="100584" y="137922"/>
                </a:lnTo>
                <a:lnTo>
                  <a:pt x="2371344" y="137922"/>
                </a:lnTo>
                <a:lnTo>
                  <a:pt x="2410473" y="127087"/>
                </a:lnTo>
                <a:lnTo>
                  <a:pt x="2442448" y="97536"/>
                </a:lnTo>
                <a:lnTo>
                  <a:pt x="2464016" y="53697"/>
                </a:lnTo>
                <a:lnTo>
                  <a:pt x="2471928" y="0"/>
                </a:lnTo>
                <a:lnTo>
                  <a:pt x="2479839" y="53697"/>
                </a:lnTo>
                <a:lnTo>
                  <a:pt x="2501407" y="97536"/>
                </a:lnTo>
                <a:lnTo>
                  <a:pt x="2533382" y="127087"/>
                </a:lnTo>
                <a:lnTo>
                  <a:pt x="2572512" y="137922"/>
                </a:lnTo>
                <a:lnTo>
                  <a:pt x="4843272" y="137922"/>
                </a:lnTo>
                <a:lnTo>
                  <a:pt x="4882401" y="148756"/>
                </a:lnTo>
                <a:lnTo>
                  <a:pt x="4914376" y="178307"/>
                </a:lnTo>
                <a:lnTo>
                  <a:pt x="4935944" y="222146"/>
                </a:lnTo>
                <a:lnTo>
                  <a:pt x="4943856" y="275843"/>
                </a:lnTo>
              </a:path>
            </a:pathLst>
          </a:custGeom>
          <a:ln w="28956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4C086B7-B164-4F39-BBDF-82788FB12107}"/>
              </a:ext>
            </a:extLst>
          </p:cNvPr>
          <p:cNvSpPr txBox="1"/>
          <p:nvPr/>
        </p:nvSpPr>
        <p:spPr>
          <a:xfrm>
            <a:off x="2289047" y="3102863"/>
            <a:ext cx="1424940" cy="1164590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42862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DRAM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0907AEE-4DBA-45D8-B12E-D2104180342C}"/>
              </a:ext>
            </a:extLst>
          </p:cNvPr>
          <p:cNvSpPr txBox="1"/>
          <p:nvPr/>
        </p:nvSpPr>
        <p:spPr>
          <a:xfrm>
            <a:off x="6518148" y="2959607"/>
            <a:ext cx="715010" cy="30035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60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endParaRPr sz="10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73A18C27-09C5-429D-A49D-BFFD34D02FF1}"/>
              </a:ext>
            </a:extLst>
          </p:cNvPr>
          <p:cNvSpPr/>
          <p:nvPr/>
        </p:nvSpPr>
        <p:spPr>
          <a:xfrm>
            <a:off x="3714749" y="3647694"/>
            <a:ext cx="597535" cy="78105"/>
          </a:xfrm>
          <a:custGeom>
            <a:avLst/>
            <a:gdLst/>
            <a:ahLst/>
            <a:cxnLst/>
            <a:rect l="l" t="t" r="r" b="b"/>
            <a:pathLst>
              <a:path w="597535" h="78104">
                <a:moveTo>
                  <a:pt x="519345" y="51797"/>
                </a:moveTo>
                <a:lnTo>
                  <a:pt x="519303" y="77724"/>
                </a:lnTo>
                <a:lnTo>
                  <a:pt x="571119" y="51816"/>
                </a:lnTo>
                <a:lnTo>
                  <a:pt x="532257" y="51816"/>
                </a:lnTo>
                <a:lnTo>
                  <a:pt x="519345" y="51797"/>
                </a:lnTo>
                <a:close/>
              </a:path>
              <a:path w="597535" h="78104">
                <a:moveTo>
                  <a:pt x="519387" y="25889"/>
                </a:moveTo>
                <a:lnTo>
                  <a:pt x="519345" y="51797"/>
                </a:lnTo>
                <a:lnTo>
                  <a:pt x="532257" y="51816"/>
                </a:lnTo>
                <a:lnTo>
                  <a:pt x="532383" y="25908"/>
                </a:lnTo>
                <a:lnTo>
                  <a:pt x="519387" y="25889"/>
                </a:lnTo>
                <a:close/>
              </a:path>
              <a:path w="597535" h="78104">
                <a:moveTo>
                  <a:pt x="519430" y="0"/>
                </a:moveTo>
                <a:lnTo>
                  <a:pt x="519387" y="25889"/>
                </a:lnTo>
                <a:lnTo>
                  <a:pt x="532383" y="25908"/>
                </a:lnTo>
                <a:lnTo>
                  <a:pt x="532257" y="51816"/>
                </a:lnTo>
                <a:lnTo>
                  <a:pt x="571119" y="51816"/>
                </a:lnTo>
                <a:lnTo>
                  <a:pt x="597027" y="38862"/>
                </a:lnTo>
                <a:lnTo>
                  <a:pt x="519430" y="0"/>
                </a:lnTo>
                <a:close/>
              </a:path>
              <a:path w="597535" h="78104">
                <a:moveTo>
                  <a:pt x="0" y="25146"/>
                </a:moveTo>
                <a:lnTo>
                  <a:pt x="0" y="51054"/>
                </a:lnTo>
                <a:lnTo>
                  <a:pt x="519345" y="51797"/>
                </a:lnTo>
                <a:lnTo>
                  <a:pt x="519387" y="25889"/>
                </a:lnTo>
                <a:lnTo>
                  <a:pt x="0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C9B20FF-1102-4175-83D9-02181EA7145C}"/>
              </a:ext>
            </a:extLst>
          </p:cNvPr>
          <p:cNvSpPr/>
          <p:nvPr/>
        </p:nvSpPr>
        <p:spPr>
          <a:xfrm>
            <a:off x="5780912" y="3109722"/>
            <a:ext cx="738505" cy="586740"/>
          </a:xfrm>
          <a:custGeom>
            <a:avLst/>
            <a:gdLst/>
            <a:ahLst/>
            <a:cxnLst/>
            <a:rect l="l" t="t" r="r" b="b"/>
            <a:pathLst>
              <a:path w="738504" h="586739">
                <a:moveTo>
                  <a:pt x="669449" y="37960"/>
                </a:moveTo>
                <a:lnTo>
                  <a:pt x="0" y="566038"/>
                </a:lnTo>
                <a:lnTo>
                  <a:pt x="16002" y="586358"/>
                </a:lnTo>
                <a:lnTo>
                  <a:pt x="685525" y="58320"/>
                </a:lnTo>
                <a:lnTo>
                  <a:pt x="669449" y="37960"/>
                </a:lnTo>
                <a:close/>
              </a:path>
              <a:path w="738504" h="586739">
                <a:moveTo>
                  <a:pt x="724414" y="29971"/>
                </a:moveTo>
                <a:lnTo>
                  <a:pt x="679577" y="29971"/>
                </a:lnTo>
                <a:lnTo>
                  <a:pt x="695706" y="50291"/>
                </a:lnTo>
                <a:lnTo>
                  <a:pt x="685525" y="58320"/>
                </a:lnTo>
                <a:lnTo>
                  <a:pt x="701548" y="78612"/>
                </a:lnTo>
                <a:lnTo>
                  <a:pt x="724414" y="29971"/>
                </a:lnTo>
                <a:close/>
              </a:path>
              <a:path w="738504" h="586739">
                <a:moveTo>
                  <a:pt x="679577" y="29971"/>
                </a:moveTo>
                <a:lnTo>
                  <a:pt x="669449" y="37960"/>
                </a:lnTo>
                <a:lnTo>
                  <a:pt x="685525" y="58320"/>
                </a:lnTo>
                <a:lnTo>
                  <a:pt x="695706" y="50291"/>
                </a:lnTo>
                <a:lnTo>
                  <a:pt x="679577" y="29971"/>
                </a:lnTo>
                <a:close/>
              </a:path>
              <a:path w="738504" h="586739">
                <a:moveTo>
                  <a:pt x="738505" y="0"/>
                </a:moveTo>
                <a:lnTo>
                  <a:pt x="653415" y="17652"/>
                </a:lnTo>
                <a:lnTo>
                  <a:pt x="669449" y="37960"/>
                </a:lnTo>
                <a:lnTo>
                  <a:pt x="679577" y="29971"/>
                </a:lnTo>
                <a:lnTo>
                  <a:pt x="724414" y="29971"/>
                </a:lnTo>
                <a:lnTo>
                  <a:pt x="738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7B3E20AA-FB7D-48C6-9631-0EDADD7B6A2C}"/>
              </a:ext>
            </a:extLst>
          </p:cNvPr>
          <p:cNvGrpSpPr/>
          <p:nvPr/>
        </p:nvGrpSpPr>
        <p:grpSpPr>
          <a:xfrm>
            <a:off x="7233666" y="2961131"/>
            <a:ext cx="1076960" cy="299085"/>
            <a:chOff x="6273546" y="2778251"/>
            <a:chExt cx="1076960" cy="299085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72DBFF6F-1B39-4B25-91CB-ABF1BC65376B}"/>
                </a:ext>
              </a:extLst>
            </p:cNvPr>
            <p:cNvSpPr/>
            <p:nvPr/>
          </p:nvSpPr>
          <p:spPr>
            <a:xfrm>
              <a:off x="6273546" y="2888868"/>
              <a:ext cx="793115" cy="78105"/>
            </a:xfrm>
            <a:custGeom>
              <a:avLst/>
              <a:gdLst/>
              <a:ahLst/>
              <a:cxnLst/>
              <a:rect l="l" t="t" r="r" b="b"/>
              <a:pathLst>
                <a:path w="793115" h="78105">
                  <a:moveTo>
                    <a:pt x="715052" y="51800"/>
                  </a:moveTo>
                  <a:lnTo>
                    <a:pt x="715009" y="77723"/>
                  </a:lnTo>
                  <a:lnTo>
                    <a:pt x="766825" y="51815"/>
                  </a:lnTo>
                  <a:lnTo>
                    <a:pt x="715052" y="51800"/>
                  </a:lnTo>
                  <a:close/>
                </a:path>
                <a:path w="793115" h="78105">
                  <a:moveTo>
                    <a:pt x="715094" y="25892"/>
                  </a:moveTo>
                  <a:lnTo>
                    <a:pt x="715052" y="51800"/>
                  </a:lnTo>
                  <a:lnTo>
                    <a:pt x="727963" y="51815"/>
                  </a:lnTo>
                  <a:lnTo>
                    <a:pt x="727963" y="25907"/>
                  </a:lnTo>
                  <a:lnTo>
                    <a:pt x="715094" y="25892"/>
                  </a:lnTo>
                  <a:close/>
                </a:path>
                <a:path w="793115" h="78105">
                  <a:moveTo>
                    <a:pt x="715136" y="0"/>
                  </a:moveTo>
                  <a:lnTo>
                    <a:pt x="715094" y="25892"/>
                  </a:lnTo>
                  <a:lnTo>
                    <a:pt x="727963" y="25907"/>
                  </a:lnTo>
                  <a:lnTo>
                    <a:pt x="727963" y="51815"/>
                  </a:lnTo>
                  <a:lnTo>
                    <a:pt x="766825" y="51815"/>
                  </a:lnTo>
                  <a:lnTo>
                    <a:pt x="792733" y="38861"/>
                  </a:lnTo>
                  <a:lnTo>
                    <a:pt x="715136" y="0"/>
                  </a:lnTo>
                  <a:close/>
                </a:path>
                <a:path w="793115" h="78105">
                  <a:moveTo>
                    <a:pt x="0" y="25018"/>
                  </a:moveTo>
                  <a:lnTo>
                    <a:pt x="0" y="50926"/>
                  </a:lnTo>
                  <a:lnTo>
                    <a:pt x="715052" y="51800"/>
                  </a:lnTo>
                  <a:lnTo>
                    <a:pt x="715094" y="25892"/>
                  </a:lnTo>
                  <a:lnTo>
                    <a:pt x="0" y="250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14450228-DDFF-42FE-B653-1F7BB4116A2E}"/>
                </a:ext>
              </a:extLst>
            </p:cNvPr>
            <p:cNvSpPr/>
            <p:nvPr/>
          </p:nvSpPr>
          <p:spPr>
            <a:xfrm>
              <a:off x="7066026" y="2791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7A2783BB-90AD-45EC-9802-06DAE7836BBA}"/>
                </a:ext>
              </a:extLst>
            </p:cNvPr>
            <p:cNvSpPr/>
            <p:nvPr/>
          </p:nvSpPr>
          <p:spPr>
            <a:xfrm>
              <a:off x="7066026" y="2791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597EB656-FA6E-411E-A1E5-985B3A39C9C1}"/>
              </a:ext>
            </a:extLst>
          </p:cNvPr>
          <p:cNvGrpSpPr/>
          <p:nvPr/>
        </p:nvGrpSpPr>
        <p:grpSpPr>
          <a:xfrm>
            <a:off x="8013128" y="3355784"/>
            <a:ext cx="297815" cy="299085"/>
            <a:chOff x="7053008" y="3172904"/>
            <a:chExt cx="297815" cy="299085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7615496F-A9FC-43C8-8ACA-296F7A8FEE49}"/>
                </a:ext>
              </a:extLst>
            </p:cNvPr>
            <p:cNvSpPr/>
            <p:nvPr/>
          </p:nvSpPr>
          <p:spPr>
            <a:xfrm>
              <a:off x="7066025" y="318592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F80F8703-BB71-460B-839F-525502500414}"/>
                </a:ext>
              </a:extLst>
            </p:cNvPr>
            <p:cNvSpPr/>
            <p:nvPr/>
          </p:nvSpPr>
          <p:spPr>
            <a:xfrm>
              <a:off x="7066025" y="318592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0">
            <a:extLst>
              <a:ext uri="{FF2B5EF4-FFF2-40B4-BE49-F238E27FC236}">
                <a16:creationId xmlns:a16="http://schemas.microsoft.com/office/drawing/2014/main" id="{9E785CF9-E81A-4F4A-AF36-6383BBB64282}"/>
              </a:ext>
            </a:extLst>
          </p:cNvPr>
          <p:cNvGrpSpPr/>
          <p:nvPr/>
        </p:nvGrpSpPr>
        <p:grpSpPr>
          <a:xfrm>
            <a:off x="8013128" y="3748976"/>
            <a:ext cx="297815" cy="300355"/>
            <a:chOff x="7053008" y="3566096"/>
            <a:chExt cx="297815" cy="300355"/>
          </a:xfrm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73C9A50C-732B-459D-B0F5-CB4296889624}"/>
                </a:ext>
              </a:extLst>
            </p:cNvPr>
            <p:cNvSpPr/>
            <p:nvPr/>
          </p:nvSpPr>
          <p:spPr>
            <a:xfrm>
              <a:off x="7066025" y="3579114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20">
                  <a:moveTo>
                    <a:pt x="135635" y="0"/>
                  </a:moveTo>
                  <a:lnTo>
                    <a:pt x="92756" y="6998"/>
                  </a:lnTo>
                  <a:lnTo>
                    <a:pt x="55522" y="26481"/>
                  </a:lnTo>
                  <a:lnTo>
                    <a:pt x="26164" y="56180"/>
                  </a:lnTo>
                  <a:lnTo>
                    <a:pt x="6912" y="93829"/>
                  </a:lnTo>
                  <a:lnTo>
                    <a:pt x="0" y="137160"/>
                  </a:lnTo>
                  <a:lnTo>
                    <a:pt x="6912" y="180490"/>
                  </a:lnTo>
                  <a:lnTo>
                    <a:pt x="26164" y="218139"/>
                  </a:lnTo>
                  <a:lnTo>
                    <a:pt x="55522" y="247838"/>
                  </a:lnTo>
                  <a:lnTo>
                    <a:pt x="92756" y="267321"/>
                  </a:lnTo>
                  <a:lnTo>
                    <a:pt x="135635" y="274319"/>
                  </a:lnTo>
                  <a:lnTo>
                    <a:pt x="178515" y="267321"/>
                  </a:lnTo>
                  <a:lnTo>
                    <a:pt x="215749" y="247838"/>
                  </a:lnTo>
                  <a:lnTo>
                    <a:pt x="245107" y="218139"/>
                  </a:lnTo>
                  <a:lnTo>
                    <a:pt x="264359" y="180490"/>
                  </a:lnTo>
                  <a:lnTo>
                    <a:pt x="271272" y="137160"/>
                  </a:lnTo>
                  <a:lnTo>
                    <a:pt x="264359" y="93829"/>
                  </a:lnTo>
                  <a:lnTo>
                    <a:pt x="245107" y="56180"/>
                  </a:lnTo>
                  <a:lnTo>
                    <a:pt x="215749" y="26481"/>
                  </a:lnTo>
                  <a:lnTo>
                    <a:pt x="178515" y="6998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DD5B621F-0341-45C6-BC69-676FF8480DEA}"/>
                </a:ext>
              </a:extLst>
            </p:cNvPr>
            <p:cNvSpPr/>
            <p:nvPr/>
          </p:nvSpPr>
          <p:spPr>
            <a:xfrm>
              <a:off x="7066025" y="3579114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20">
                  <a:moveTo>
                    <a:pt x="0" y="137160"/>
                  </a:moveTo>
                  <a:lnTo>
                    <a:pt x="6912" y="93829"/>
                  </a:lnTo>
                  <a:lnTo>
                    <a:pt x="26164" y="56180"/>
                  </a:lnTo>
                  <a:lnTo>
                    <a:pt x="55522" y="26481"/>
                  </a:lnTo>
                  <a:lnTo>
                    <a:pt x="92756" y="6998"/>
                  </a:lnTo>
                  <a:lnTo>
                    <a:pt x="135635" y="0"/>
                  </a:lnTo>
                  <a:lnTo>
                    <a:pt x="178515" y="6998"/>
                  </a:lnTo>
                  <a:lnTo>
                    <a:pt x="215749" y="26481"/>
                  </a:lnTo>
                  <a:lnTo>
                    <a:pt x="245107" y="56180"/>
                  </a:lnTo>
                  <a:lnTo>
                    <a:pt x="264359" y="93829"/>
                  </a:lnTo>
                  <a:lnTo>
                    <a:pt x="271272" y="137160"/>
                  </a:lnTo>
                  <a:lnTo>
                    <a:pt x="264359" y="180490"/>
                  </a:lnTo>
                  <a:lnTo>
                    <a:pt x="245107" y="218139"/>
                  </a:lnTo>
                  <a:lnTo>
                    <a:pt x="215749" y="247838"/>
                  </a:lnTo>
                  <a:lnTo>
                    <a:pt x="178515" y="267321"/>
                  </a:lnTo>
                  <a:lnTo>
                    <a:pt x="135635" y="274319"/>
                  </a:lnTo>
                  <a:lnTo>
                    <a:pt x="92756" y="267321"/>
                  </a:lnTo>
                  <a:lnTo>
                    <a:pt x="55522" y="247838"/>
                  </a:lnTo>
                  <a:lnTo>
                    <a:pt x="26164" y="218139"/>
                  </a:lnTo>
                  <a:lnTo>
                    <a:pt x="6912" y="180490"/>
                  </a:lnTo>
                  <a:lnTo>
                    <a:pt x="0" y="137160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3">
            <a:extLst>
              <a:ext uri="{FF2B5EF4-FFF2-40B4-BE49-F238E27FC236}">
                <a16:creationId xmlns:a16="http://schemas.microsoft.com/office/drawing/2014/main" id="{2ADD4117-D10A-46C7-AC89-82D0DFA2EB61}"/>
              </a:ext>
            </a:extLst>
          </p:cNvPr>
          <p:cNvGrpSpPr/>
          <p:nvPr/>
        </p:nvGrpSpPr>
        <p:grpSpPr>
          <a:xfrm>
            <a:off x="8013128" y="4143692"/>
            <a:ext cx="297815" cy="299085"/>
            <a:chOff x="7053008" y="3960812"/>
            <a:chExt cx="297815" cy="299085"/>
          </a:xfrm>
        </p:grpSpPr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7BF7A8C2-0A18-4A82-834C-F53A98B8F367}"/>
                </a:ext>
              </a:extLst>
            </p:cNvPr>
            <p:cNvSpPr/>
            <p:nvPr/>
          </p:nvSpPr>
          <p:spPr>
            <a:xfrm>
              <a:off x="7066025" y="397382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EB3D99B8-FC05-4A70-B883-92A0125AD937}"/>
                </a:ext>
              </a:extLst>
            </p:cNvPr>
            <p:cNvSpPr/>
            <p:nvPr/>
          </p:nvSpPr>
          <p:spPr>
            <a:xfrm>
              <a:off x="7066025" y="397382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6">
            <a:extLst>
              <a:ext uri="{FF2B5EF4-FFF2-40B4-BE49-F238E27FC236}">
                <a16:creationId xmlns:a16="http://schemas.microsoft.com/office/drawing/2014/main" id="{5E015444-DC53-465A-8561-DE778ED4C927}"/>
              </a:ext>
            </a:extLst>
          </p:cNvPr>
          <p:cNvSpPr txBox="1"/>
          <p:nvPr/>
        </p:nvSpPr>
        <p:spPr>
          <a:xfrm>
            <a:off x="8107172" y="2835401"/>
            <a:ext cx="109855" cy="160210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9" name="object 27">
            <a:extLst>
              <a:ext uri="{FF2B5EF4-FFF2-40B4-BE49-F238E27FC236}">
                <a16:creationId xmlns:a16="http://schemas.microsoft.com/office/drawing/2014/main" id="{785E72D0-854C-4F72-B401-917D8DB8E527}"/>
              </a:ext>
            </a:extLst>
          </p:cNvPr>
          <p:cNvGrpSpPr/>
          <p:nvPr/>
        </p:nvGrpSpPr>
        <p:grpSpPr>
          <a:xfrm>
            <a:off x="8418576" y="2947415"/>
            <a:ext cx="297180" cy="299085"/>
            <a:chOff x="7458456" y="2764535"/>
            <a:chExt cx="297180" cy="299085"/>
          </a:xfrm>
        </p:grpSpPr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1799E847-4254-487C-A21E-EF489B9E20A3}"/>
                </a:ext>
              </a:extLst>
            </p:cNvPr>
            <p:cNvSpPr/>
            <p:nvPr/>
          </p:nvSpPr>
          <p:spPr>
            <a:xfrm>
              <a:off x="7471410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EC29334B-146C-4F8E-BCA1-97472B544E4D}"/>
                </a:ext>
              </a:extLst>
            </p:cNvPr>
            <p:cNvSpPr/>
            <p:nvPr/>
          </p:nvSpPr>
          <p:spPr>
            <a:xfrm>
              <a:off x="7471410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0">
            <a:extLst>
              <a:ext uri="{FF2B5EF4-FFF2-40B4-BE49-F238E27FC236}">
                <a16:creationId xmlns:a16="http://schemas.microsoft.com/office/drawing/2014/main" id="{8026B51C-DA84-46F0-9BE1-61F7070F3E77}"/>
              </a:ext>
            </a:extLst>
          </p:cNvPr>
          <p:cNvGrpSpPr/>
          <p:nvPr/>
        </p:nvGrpSpPr>
        <p:grpSpPr>
          <a:xfrm>
            <a:off x="8418576" y="3342131"/>
            <a:ext cx="297180" cy="299085"/>
            <a:chOff x="7458456" y="3159251"/>
            <a:chExt cx="297180" cy="299085"/>
          </a:xfrm>
        </p:grpSpPr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B6AB9B59-28AB-4979-8589-842D3920019A}"/>
                </a:ext>
              </a:extLst>
            </p:cNvPr>
            <p:cNvSpPr/>
            <p:nvPr/>
          </p:nvSpPr>
          <p:spPr>
            <a:xfrm>
              <a:off x="7471410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>
              <a:extLst>
                <a:ext uri="{FF2B5EF4-FFF2-40B4-BE49-F238E27FC236}">
                  <a16:creationId xmlns:a16="http://schemas.microsoft.com/office/drawing/2014/main" id="{8540670D-FE4E-48A3-9827-5F0F33AED17A}"/>
                </a:ext>
              </a:extLst>
            </p:cNvPr>
            <p:cNvSpPr/>
            <p:nvPr/>
          </p:nvSpPr>
          <p:spPr>
            <a:xfrm>
              <a:off x="7471410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3">
            <a:extLst>
              <a:ext uri="{FF2B5EF4-FFF2-40B4-BE49-F238E27FC236}">
                <a16:creationId xmlns:a16="http://schemas.microsoft.com/office/drawing/2014/main" id="{82E8D97D-1CD5-4F89-A129-AAA0293838A8}"/>
              </a:ext>
            </a:extLst>
          </p:cNvPr>
          <p:cNvGrpSpPr/>
          <p:nvPr/>
        </p:nvGrpSpPr>
        <p:grpSpPr>
          <a:xfrm>
            <a:off x="8418576" y="3735324"/>
            <a:ext cx="297180" cy="299085"/>
            <a:chOff x="7458456" y="3552444"/>
            <a:chExt cx="297180" cy="299085"/>
          </a:xfrm>
        </p:grpSpPr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A43517E4-DADD-4574-A4F8-17277B6DD98F}"/>
                </a:ext>
              </a:extLst>
            </p:cNvPr>
            <p:cNvSpPr/>
            <p:nvPr/>
          </p:nvSpPr>
          <p:spPr>
            <a:xfrm>
              <a:off x="7471410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B14BA227-1BFD-4395-A0B6-9732ED8DBAF9}"/>
                </a:ext>
              </a:extLst>
            </p:cNvPr>
            <p:cNvSpPr/>
            <p:nvPr/>
          </p:nvSpPr>
          <p:spPr>
            <a:xfrm>
              <a:off x="7471410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6">
            <a:extLst>
              <a:ext uri="{FF2B5EF4-FFF2-40B4-BE49-F238E27FC236}">
                <a16:creationId xmlns:a16="http://schemas.microsoft.com/office/drawing/2014/main" id="{62F0205B-C091-4777-8379-744E2A0CC361}"/>
              </a:ext>
            </a:extLst>
          </p:cNvPr>
          <p:cNvGrpSpPr/>
          <p:nvPr/>
        </p:nvGrpSpPr>
        <p:grpSpPr>
          <a:xfrm>
            <a:off x="8418576" y="4130039"/>
            <a:ext cx="297180" cy="299085"/>
            <a:chOff x="7458456" y="3947159"/>
            <a:chExt cx="297180" cy="299085"/>
          </a:xfrm>
        </p:grpSpPr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7AE233A5-049F-46A5-A3C9-7059D2D79BBD}"/>
                </a:ext>
              </a:extLst>
            </p:cNvPr>
            <p:cNvSpPr/>
            <p:nvPr/>
          </p:nvSpPr>
          <p:spPr>
            <a:xfrm>
              <a:off x="7471410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FFBA7B2D-EB44-4614-899F-F866E0421AFC}"/>
                </a:ext>
              </a:extLst>
            </p:cNvPr>
            <p:cNvSpPr/>
            <p:nvPr/>
          </p:nvSpPr>
          <p:spPr>
            <a:xfrm>
              <a:off x="7471410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9">
            <a:extLst>
              <a:ext uri="{FF2B5EF4-FFF2-40B4-BE49-F238E27FC236}">
                <a16:creationId xmlns:a16="http://schemas.microsoft.com/office/drawing/2014/main" id="{268B7922-690B-42E2-ACE2-5656CC213145}"/>
              </a:ext>
            </a:extLst>
          </p:cNvPr>
          <p:cNvGrpSpPr/>
          <p:nvPr/>
        </p:nvGrpSpPr>
        <p:grpSpPr>
          <a:xfrm>
            <a:off x="8823960" y="2947415"/>
            <a:ext cx="297180" cy="299085"/>
            <a:chOff x="7863840" y="2764535"/>
            <a:chExt cx="297180" cy="299085"/>
          </a:xfrm>
        </p:grpSpPr>
        <p:sp>
          <p:nvSpPr>
            <p:cNvPr id="42" name="object 40">
              <a:extLst>
                <a:ext uri="{FF2B5EF4-FFF2-40B4-BE49-F238E27FC236}">
                  <a16:creationId xmlns:a16="http://schemas.microsoft.com/office/drawing/2014/main" id="{FFD11AD0-B4A5-464C-A8CB-3B6ED57ED0F8}"/>
                </a:ext>
              </a:extLst>
            </p:cNvPr>
            <p:cNvSpPr/>
            <p:nvPr/>
          </p:nvSpPr>
          <p:spPr>
            <a:xfrm>
              <a:off x="7876794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>
              <a:extLst>
                <a:ext uri="{FF2B5EF4-FFF2-40B4-BE49-F238E27FC236}">
                  <a16:creationId xmlns:a16="http://schemas.microsoft.com/office/drawing/2014/main" id="{054C3DBC-EF60-4617-8882-D19F6A737C94}"/>
                </a:ext>
              </a:extLst>
            </p:cNvPr>
            <p:cNvSpPr/>
            <p:nvPr/>
          </p:nvSpPr>
          <p:spPr>
            <a:xfrm>
              <a:off x="7876794" y="2777489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2">
            <a:extLst>
              <a:ext uri="{FF2B5EF4-FFF2-40B4-BE49-F238E27FC236}">
                <a16:creationId xmlns:a16="http://schemas.microsoft.com/office/drawing/2014/main" id="{75CDA0F2-62C9-4CF1-924A-F31A1174DA4D}"/>
              </a:ext>
            </a:extLst>
          </p:cNvPr>
          <p:cNvGrpSpPr/>
          <p:nvPr/>
        </p:nvGrpSpPr>
        <p:grpSpPr>
          <a:xfrm>
            <a:off x="8823960" y="3342131"/>
            <a:ext cx="297180" cy="299085"/>
            <a:chOff x="7863840" y="3159251"/>
            <a:chExt cx="297180" cy="299085"/>
          </a:xfrm>
        </p:grpSpPr>
        <p:sp>
          <p:nvSpPr>
            <p:cNvPr id="45" name="object 43">
              <a:extLst>
                <a:ext uri="{FF2B5EF4-FFF2-40B4-BE49-F238E27FC236}">
                  <a16:creationId xmlns:a16="http://schemas.microsoft.com/office/drawing/2014/main" id="{5B07B98A-C4DC-4D79-A671-125DB86AE908}"/>
                </a:ext>
              </a:extLst>
            </p:cNvPr>
            <p:cNvSpPr/>
            <p:nvPr/>
          </p:nvSpPr>
          <p:spPr>
            <a:xfrm>
              <a:off x="7876794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>
              <a:extLst>
                <a:ext uri="{FF2B5EF4-FFF2-40B4-BE49-F238E27FC236}">
                  <a16:creationId xmlns:a16="http://schemas.microsoft.com/office/drawing/2014/main" id="{FFBA5C9C-16B2-4068-99FD-8C1620B4E544}"/>
                </a:ext>
              </a:extLst>
            </p:cNvPr>
            <p:cNvSpPr/>
            <p:nvPr/>
          </p:nvSpPr>
          <p:spPr>
            <a:xfrm>
              <a:off x="7876794" y="3172205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5">
            <a:extLst>
              <a:ext uri="{FF2B5EF4-FFF2-40B4-BE49-F238E27FC236}">
                <a16:creationId xmlns:a16="http://schemas.microsoft.com/office/drawing/2014/main" id="{FD039372-B20E-4678-B0FF-1D344F1900B1}"/>
              </a:ext>
            </a:extLst>
          </p:cNvPr>
          <p:cNvGrpSpPr/>
          <p:nvPr/>
        </p:nvGrpSpPr>
        <p:grpSpPr>
          <a:xfrm>
            <a:off x="8823960" y="3735324"/>
            <a:ext cx="297180" cy="299085"/>
            <a:chOff x="7863840" y="3552444"/>
            <a:chExt cx="297180" cy="299085"/>
          </a:xfrm>
        </p:grpSpPr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8F9DAC56-1933-4B1F-B336-2AB12A2BAA7B}"/>
                </a:ext>
              </a:extLst>
            </p:cNvPr>
            <p:cNvSpPr/>
            <p:nvPr/>
          </p:nvSpPr>
          <p:spPr>
            <a:xfrm>
              <a:off x="7876794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56E22FC5-34BB-48ED-B92C-9D808BABACD2}"/>
                </a:ext>
              </a:extLst>
            </p:cNvPr>
            <p:cNvSpPr/>
            <p:nvPr/>
          </p:nvSpPr>
          <p:spPr>
            <a:xfrm>
              <a:off x="7876794" y="3565398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48">
            <a:extLst>
              <a:ext uri="{FF2B5EF4-FFF2-40B4-BE49-F238E27FC236}">
                <a16:creationId xmlns:a16="http://schemas.microsoft.com/office/drawing/2014/main" id="{6E58FFBE-876C-41CF-993D-729DB43398D4}"/>
              </a:ext>
            </a:extLst>
          </p:cNvPr>
          <p:cNvGrpSpPr/>
          <p:nvPr/>
        </p:nvGrpSpPr>
        <p:grpSpPr>
          <a:xfrm>
            <a:off x="8823960" y="4130039"/>
            <a:ext cx="297180" cy="299085"/>
            <a:chOff x="7863840" y="3947159"/>
            <a:chExt cx="297180" cy="299085"/>
          </a:xfrm>
        </p:grpSpPr>
        <p:sp>
          <p:nvSpPr>
            <p:cNvPr id="51" name="object 49">
              <a:extLst>
                <a:ext uri="{FF2B5EF4-FFF2-40B4-BE49-F238E27FC236}">
                  <a16:creationId xmlns:a16="http://schemas.microsoft.com/office/drawing/2014/main" id="{D6F627BC-2E94-41E7-9925-683036AAC76B}"/>
                </a:ext>
              </a:extLst>
            </p:cNvPr>
            <p:cNvSpPr/>
            <p:nvPr/>
          </p:nvSpPr>
          <p:spPr>
            <a:xfrm>
              <a:off x="7876794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5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5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8DA3B363-1445-4928-B6DA-3EA21CFFF639}"/>
                </a:ext>
              </a:extLst>
            </p:cNvPr>
            <p:cNvSpPr/>
            <p:nvPr/>
          </p:nvSpPr>
          <p:spPr>
            <a:xfrm>
              <a:off x="7876794" y="396011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5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5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1">
            <a:extLst>
              <a:ext uri="{FF2B5EF4-FFF2-40B4-BE49-F238E27FC236}">
                <a16:creationId xmlns:a16="http://schemas.microsoft.com/office/drawing/2014/main" id="{009AE276-B57E-47AC-8D72-EAC123AC92A7}"/>
              </a:ext>
            </a:extLst>
          </p:cNvPr>
          <p:cNvSpPr txBox="1"/>
          <p:nvPr/>
        </p:nvSpPr>
        <p:spPr>
          <a:xfrm>
            <a:off x="8512555" y="2820670"/>
            <a:ext cx="514984" cy="16027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  <a:tabLst>
                <a:tab pos="417830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4" name="object 52">
            <a:extLst>
              <a:ext uri="{FF2B5EF4-FFF2-40B4-BE49-F238E27FC236}">
                <a16:creationId xmlns:a16="http://schemas.microsoft.com/office/drawing/2014/main" id="{23FEBBAD-F010-498B-B61B-F08380E41EB5}"/>
              </a:ext>
            </a:extLst>
          </p:cNvPr>
          <p:cNvGrpSpPr/>
          <p:nvPr/>
        </p:nvGrpSpPr>
        <p:grpSpPr>
          <a:xfrm>
            <a:off x="9229343" y="2942844"/>
            <a:ext cx="297180" cy="300355"/>
            <a:chOff x="8269223" y="2759964"/>
            <a:chExt cx="297180" cy="300355"/>
          </a:xfrm>
        </p:grpSpPr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4CD83E7C-EFBB-416B-801C-E9039D96EA34}"/>
                </a:ext>
              </a:extLst>
            </p:cNvPr>
            <p:cNvSpPr/>
            <p:nvPr/>
          </p:nvSpPr>
          <p:spPr>
            <a:xfrm>
              <a:off x="8282177" y="2772918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19">
                  <a:moveTo>
                    <a:pt x="135636" y="0"/>
                  </a:moveTo>
                  <a:lnTo>
                    <a:pt x="92756" y="6998"/>
                  </a:lnTo>
                  <a:lnTo>
                    <a:pt x="55522" y="26481"/>
                  </a:lnTo>
                  <a:lnTo>
                    <a:pt x="26164" y="56180"/>
                  </a:lnTo>
                  <a:lnTo>
                    <a:pt x="6912" y="93829"/>
                  </a:lnTo>
                  <a:lnTo>
                    <a:pt x="0" y="137160"/>
                  </a:lnTo>
                  <a:lnTo>
                    <a:pt x="6912" y="180490"/>
                  </a:lnTo>
                  <a:lnTo>
                    <a:pt x="26164" y="218139"/>
                  </a:lnTo>
                  <a:lnTo>
                    <a:pt x="55522" y="247838"/>
                  </a:lnTo>
                  <a:lnTo>
                    <a:pt x="92756" y="267321"/>
                  </a:lnTo>
                  <a:lnTo>
                    <a:pt x="135636" y="274320"/>
                  </a:lnTo>
                  <a:lnTo>
                    <a:pt x="178515" y="267321"/>
                  </a:lnTo>
                  <a:lnTo>
                    <a:pt x="215749" y="247838"/>
                  </a:lnTo>
                  <a:lnTo>
                    <a:pt x="245107" y="218139"/>
                  </a:lnTo>
                  <a:lnTo>
                    <a:pt x="264359" y="180490"/>
                  </a:lnTo>
                  <a:lnTo>
                    <a:pt x="271272" y="137160"/>
                  </a:lnTo>
                  <a:lnTo>
                    <a:pt x="264359" y="93829"/>
                  </a:lnTo>
                  <a:lnTo>
                    <a:pt x="245107" y="56180"/>
                  </a:lnTo>
                  <a:lnTo>
                    <a:pt x="215749" y="26481"/>
                  </a:lnTo>
                  <a:lnTo>
                    <a:pt x="178515" y="699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>
              <a:extLst>
                <a:ext uri="{FF2B5EF4-FFF2-40B4-BE49-F238E27FC236}">
                  <a16:creationId xmlns:a16="http://schemas.microsoft.com/office/drawing/2014/main" id="{BD48B554-6AD2-4896-B781-6BCBD4D52F48}"/>
                </a:ext>
              </a:extLst>
            </p:cNvPr>
            <p:cNvSpPr/>
            <p:nvPr/>
          </p:nvSpPr>
          <p:spPr>
            <a:xfrm>
              <a:off x="8282177" y="2772918"/>
              <a:ext cx="271780" cy="274320"/>
            </a:xfrm>
            <a:custGeom>
              <a:avLst/>
              <a:gdLst/>
              <a:ahLst/>
              <a:cxnLst/>
              <a:rect l="l" t="t" r="r" b="b"/>
              <a:pathLst>
                <a:path w="271779" h="274319">
                  <a:moveTo>
                    <a:pt x="0" y="137160"/>
                  </a:moveTo>
                  <a:lnTo>
                    <a:pt x="6912" y="93829"/>
                  </a:lnTo>
                  <a:lnTo>
                    <a:pt x="26164" y="56180"/>
                  </a:lnTo>
                  <a:lnTo>
                    <a:pt x="55522" y="26481"/>
                  </a:lnTo>
                  <a:lnTo>
                    <a:pt x="92756" y="6998"/>
                  </a:lnTo>
                  <a:lnTo>
                    <a:pt x="135636" y="0"/>
                  </a:lnTo>
                  <a:lnTo>
                    <a:pt x="178515" y="6998"/>
                  </a:lnTo>
                  <a:lnTo>
                    <a:pt x="215749" y="26481"/>
                  </a:lnTo>
                  <a:lnTo>
                    <a:pt x="245107" y="56180"/>
                  </a:lnTo>
                  <a:lnTo>
                    <a:pt x="264359" y="93829"/>
                  </a:lnTo>
                  <a:lnTo>
                    <a:pt x="271272" y="137160"/>
                  </a:lnTo>
                  <a:lnTo>
                    <a:pt x="264359" y="180490"/>
                  </a:lnTo>
                  <a:lnTo>
                    <a:pt x="245107" y="218139"/>
                  </a:lnTo>
                  <a:lnTo>
                    <a:pt x="215749" y="247838"/>
                  </a:lnTo>
                  <a:lnTo>
                    <a:pt x="178515" y="267321"/>
                  </a:lnTo>
                  <a:lnTo>
                    <a:pt x="135636" y="274320"/>
                  </a:lnTo>
                  <a:lnTo>
                    <a:pt x="92756" y="267321"/>
                  </a:lnTo>
                  <a:lnTo>
                    <a:pt x="55522" y="247838"/>
                  </a:lnTo>
                  <a:lnTo>
                    <a:pt x="26164" y="218139"/>
                  </a:lnTo>
                  <a:lnTo>
                    <a:pt x="6912" y="180490"/>
                  </a:lnTo>
                  <a:lnTo>
                    <a:pt x="0" y="137160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5">
            <a:extLst>
              <a:ext uri="{FF2B5EF4-FFF2-40B4-BE49-F238E27FC236}">
                <a16:creationId xmlns:a16="http://schemas.microsoft.com/office/drawing/2014/main" id="{34015450-5168-4AA3-83A2-CF43D06E6C06}"/>
              </a:ext>
            </a:extLst>
          </p:cNvPr>
          <p:cNvGrpSpPr/>
          <p:nvPr/>
        </p:nvGrpSpPr>
        <p:grpSpPr>
          <a:xfrm>
            <a:off x="9229343" y="3337559"/>
            <a:ext cx="297180" cy="299085"/>
            <a:chOff x="8269223" y="3154679"/>
            <a:chExt cx="297180" cy="299085"/>
          </a:xfrm>
        </p:grpSpPr>
        <p:sp>
          <p:nvSpPr>
            <p:cNvPr id="58" name="object 56">
              <a:extLst>
                <a:ext uri="{FF2B5EF4-FFF2-40B4-BE49-F238E27FC236}">
                  <a16:creationId xmlns:a16="http://schemas.microsoft.com/office/drawing/2014/main" id="{CFBA3E20-ACD0-4BB0-B85B-84DDC72DA284}"/>
                </a:ext>
              </a:extLst>
            </p:cNvPr>
            <p:cNvSpPr/>
            <p:nvPr/>
          </p:nvSpPr>
          <p:spPr>
            <a:xfrm>
              <a:off x="8282177" y="31676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>
              <a:extLst>
                <a:ext uri="{FF2B5EF4-FFF2-40B4-BE49-F238E27FC236}">
                  <a16:creationId xmlns:a16="http://schemas.microsoft.com/office/drawing/2014/main" id="{204B9556-2171-4583-B174-1F795C6515EC}"/>
                </a:ext>
              </a:extLst>
            </p:cNvPr>
            <p:cNvSpPr/>
            <p:nvPr/>
          </p:nvSpPr>
          <p:spPr>
            <a:xfrm>
              <a:off x="8282177" y="31676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58">
            <a:extLst>
              <a:ext uri="{FF2B5EF4-FFF2-40B4-BE49-F238E27FC236}">
                <a16:creationId xmlns:a16="http://schemas.microsoft.com/office/drawing/2014/main" id="{F5258DEC-DF78-49D0-B149-6C563EF68B6E}"/>
              </a:ext>
            </a:extLst>
          </p:cNvPr>
          <p:cNvGrpSpPr/>
          <p:nvPr/>
        </p:nvGrpSpPr>
        <p:grpSpPr>
          <a:xfrm>
            <a:off x="9229343" y="3732276"/>
            <a:ext cx="297180" cy="299085"/>
            <a:chOff x="8269223" y="3549396"/>
            <a:chExt cx="297180" cy="299085"/>
          </a:xfrm>
        </p:grpSpPr>
        <p:sp>
          <p:nvSpPr>
            <p:cNvPr id="61" name="object 59">
              <a:extLst>
                <a:ext uri="{FF2B5EF4-FFF2-40B4-BE49-F238E27FC236}">
                  <a16:creationId xmlns:a16="http://schemas.microsoft.com/office/drawing/2014/main" id="{E4C7541C-D4D0-482B-9337-FDEA385DBDA1}"/>
                </a:ext>
              </a:extLst>
            </p:cNvPr>
            <p:cNvSpPr/>
            <p:nvPr/>
          </p:nvSpPr>
          <p:spPr>
            <a:xfrm>
              <a:off x="8282177" y="3562350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>
              <a:extLst>
                <a:ext uri="{FF2B5EF4-FFF2-40B4-BE49-F238E27FC236}">
                  <a16:creationId xmlns:a16="http://schemas.microsoft.com/office/drawing/2014/main" id="{32F23CA8-C7D9-4B80-A37B-3D86D5F19B86}"/>
                </a:ext>
              </a:extLst>
            </p:cNvPr>
            <p:cNvSpPr/>
            <p:nvPr/>
          </p:nvSpPr>
          <p:spPr>
            <a:xfrm>
              <a:off x="8282177" y="3562350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1">
            <a:extLst>
              <a:ext uri="{FF2B5EF4-FFF2-40B4-BE49-F238E27FC236}">
                <a16:creationId xmlns:a16="http://schemas.microsoft.com/office/drawing/2014/main" id="{1C926106-8260-4AF4-B881-4C3D3D3AEE5E}"/>
              </a:ext>
            </a:extLst>
          </p:cNvPr>
          <p:cNvGrpSpPr/>
          <p:nvPr/>
        </p:nvGrpSpPr>
        <p:grpSpPr>
          <a:xfrm>
            <a:off x="9229343" y="4125468"/>
            <a:ext cx="297180" cy="299085"/>
            <a:chOff x="8269223" y="3942588"/>
            <a:chExt cx="297180" cy="299085"/>
          </a:xfrm>
        </p:grpSpPr>
        <p:sp>
          <p:nvSpPr>
            <p:cNvPr id="64" name="object 62">
              <a:extLst>
                <a:ext uri="{FF2B5EF4-FFF2-40B4-BE49-F238E27FC236}">
                  <a16:creationId xmlns:a16="http://schemas.microsoft.com/office/drawing/2014/main" id="{B392686E-C321-4801-8F87-3B61B3EC4FF0}"/>
                </a:ext>
              </a:extLst>
            </p:cNvPr>
            <p:cNvSpPr/>
            <p:nvPr/>
          </p:nvSpPr>
          <p:spPr>
            <a:xfrm>
              <a:off x="8282177" y="395554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7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5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7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id="{B60F73B1-8480-40AA-BC84-C9775E58A246}"/>
                </a:ext>
              </a:extLst>
            </p:cNvPr>
            <p:cNvSpPr/>
            <p:nvPr/>
          </p:nvSpPr>
          <p:spPr>
            <a:xfrm>
              <a:off x="8282177" y="3955542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7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7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5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4">
            <a:extLst>
              <a:ext uri="{FF2B5EF4-FFF2-40B4-BE49-F238E27FC236}">
                <a16:creationId xmlns:a16="http://schemas.microsoft.com/office/drawing/2014/main" id="{7EEC7AF7-7F1E-4BE0-B9B7-54225F010F9A}"/>
              </a:ext>
            </a:extLst>
          </p:cNvPr>
          <p:cNvSpPr txBox="1"/>
          <p:nvPr/>
        </p:nvSpPr>
        <p:spPr>
          <a:xfrm>
            <a:off x="9323577" y="2816860"/>
            <a:ext cx="109855" cy="16027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7" name="object 65">
            <a:extLst>
              <a:ext uri="{FF2B5EF4-FFF2-40B4-BE49-F238E27FC236}">
                <a16:creationId xmlns:a16="http://schemas.microsoft.com/office/drawing/2014/main" id="{51B39E1A-3D58-4A35-B53B-D5339A88616D}"/>
              </a:ext>
            </a:extLst>
          </p:cNvPr>
          <p:cNvSpPr txBox="1"/>
          <p:nvPr/>
        </p:nvSpPr>
        <p:spPr>
          <a:xfrm>
            <a:off x="6518148" y="3354324"/>
            <a:ext cx="715010" cy="29908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55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endParaRPr sz="10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8" name="object 66">
            <a:extLst>
              <a:ext uri="{FF2B5EF4-FFF2-40B4-BE49-F238E27FC236}">
                <a16:creationId xmlns:a16="http://schemas.microsoft.com/office/drawing/2014/main" id="{54750BC8-0B49-41A6-B0D8-5DACFD9B3066}"/>
              </a:ext>
            </a:extLst>
          </p:cNvPr>
          <p:cNvSpPr/>
          <p:nvPr/>
        </p:nvSpPr>
        <p:spPr>
          <a:xfrm>
            <a:off x="7233666" y="3466464"/>
            <a:ext cx="793115" cy="78105"/>
          </a:xfrm>
          <a:custGeom>
            <a:avLst/>
            <a:gdLst/>
            <a:ahLst/>
            <a:cxnLst/>
            <a:rect l="l" t="t" r="r" b="b"/>
            <a:pathLst>
              <a:path w="793115" h="78104">
                <a:moveTo>
                  <a:pt x="715052" y="51800"/>
                </a:moveTo>
                <a:lnTo>
                  <a:pt x="715009" y="77723"/>
                </a:lnTo>
                <a:lnTo>
                  <a:pt x="766826" y="51815"/>
                </a:lnTo>
                <a:lnTo>
                  <a:pt x="715052" y="51800"/>
                </a:lnTo>
                <a:close/>
              </a:path>
              <a:path w="793115" h="78104">
                <a:moveTo>
                  <a:pt x="715094" y="25892"/>
                </a:moveTo>
                <a:lnTo>
                  <a:pt x="715052" y="51800"/>
                </a:lnTo>
                <a:lnTo>
                  <a:pt x="727963" y="51815"/>
                </a:lnTo>
                <a:lnTo>
                  <a:pt x="727963" y="25907"/>
                </a:lnTo>
                <a:lnTo>
                  <a:pt x="715094" y="25892"/>
                </a:lnTo>
                <a:close/>
              </a:path>
              <a:path w="793115" h="78104">
                <a:moveTo>
                  <a:pt x="715136" y="0"/>
                </a:moveTo>
                <a:lnTo>
                  <a:pt x="715094" y="25892"/>
                </a:lnTo>
                <a:lnTo>
                  <a:pt x="727963" y="25907"/>
                </a:lnTo>
                <a:lnTo>
                  <a:pt x="727963" y="51815"/>
                </a:lnTo>
                <a:lnTo>
                  <a:pt x="766826" y="51815"/>
                </a:lnTo>
                <a:lnTo>
                  <a:pt x="792733" y="38862"/>
                </a:lnTo>
                <a:lnTo>
                  <a:pt x="715136" y="0"/>
                </a:lnTo>
                <a:close/>
              </a:path>
              <a:path w="793115" h="78104">
                <a:moveTo>
                  <a:pt x="0" y="25018"/>
                </a:moveTo>
                <a:lnTo>
                  <a:pt x="0" y="50926"/>
                </a:lnTo>
                <a:lnTo>
                  <a:pt x="715052" y="51800"/>
                </a:lnTo>
                <a:lnTo>
                  <a:pt x="715094" y="25892"/>
                </a:lnTo>
                <a:lnTo>
                  <a:pt x="0" y="25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7">
            <a:extLst>
              <a:ext uri="{FF2B5EF4-FFF2-40B4-BE49-F238E27FC236}">
                <a16:creationId xmlns:a16="http://schemas.microsoft.com/office/drawing/2014/main" id="{F603519C-4E29-4E8A-AEAC-45EC701C3D3F}"/>
              </a:ext>
            </a:extLst>
          </p:cNvPr>
          <p:cNvSpPr txBox="1"/>
          <p:nvPr/>
        </p:nvSpPr>
        <p:spPr>
          <a:xfrm>
            <a:off x="6518148" y="3749039"/>
            <a:ext cx="715010" cy="29908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55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endParaRPr sz="1000" dirty="0">
              <a:latin typeface="Trebuchet MS"/>
              <a:cs typeface="Trebuchet MS"/>
            </a:endParaRPr>
          </a:p>
          <a:p>
            <a:pPr marL="1270" algn="ctr">
              <a:lnSpc>
                <a:spcPts val="1195"/>
              </a:lnSpc>
            </a:pP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70" name="object 68">
            <a:extLst>
              <a:ext uri="{FF2B5EF4-FFF2-40B4-BE49-F238E27FC236}">
                <a16:creationId xmlns:a16="http://schemas.microsoft.com/office/drawing/2014/main" id="{2C2E5D9C-2907-4646-B233-E19A38CD174C}"/>
              </a:ext>
            </a:extLst>
          </p:cNvPr>
          <p:cNvSpPr/>
          <p:nvPr/>
        </p:nvSpPr>
        <p:spPr>
          <a:xfrm>
            <a:off x="7233666" y="3860419"/>
            <a:ext cx="793115" cy="78105"/>
          </a:xfrm>
          <a:custGeom>
            <a:avLst/>
            <a:gdLst/>
            <a:ahLst/>
            <a:cxnLst/>
            <a:rect l="l" t="t" r="r" b="b"/>
            <a:pathLst>
              <a:path w="793115" h="78104">
                <a:moveTo>
                  <a:pt x="715009" y="51813"/>
                </a:moveTo>
                <a:lnTo>
                  <a:pt x="715009" y="77724"/>
                </a:lnTo>
                <a:lnTo>
                  <a:pt x="766825" y="51816"/>
                </a:lnTo>
                <a:lnTo>
                  <a:pt x="715009" y="51813"/>
                </a:lnTo>
                <a:close/>
              </a:path>
              <a:path w="793115" h="78104">
                <a:moveTo>
                  <a:pt x="715009" y="25905"/>
                </a:moveTo>
                <a:lnTo>
                  <a:pt x="715009" y="51813"/>
                </a:lnTo>
                <a:lnTo>
                  <a:pt x="727963" y="51816"/>
                </a:lnTo>
                <a:lnTo>
                  <a:pt x="727963" y="25908"/>
                </a:lnTo>
                <a:lnTo>
                  <a:pt x="715009" y="25905"/>
                </a:lnTo>
                <a:close/>
              </a:path>
              <a:path w="793115" h="78104">
                <a:moveTo>
                  <a:pt x="715009" y="0"/>
                </a:moveTo>
                <a:lnTo>
                  <a:pt x="715009" y="25905"/>
                </a:lnTo>
                <a:lnTo>
                  <a:pt x="727963" y="25908"/>
                </a:lnTo>
                <a:lnTo>
                  <a:pt x="727963" y="51816"/>
                </a:lnTo>
                <a:lnTo>
                  <a:pt x="766830" y="51813"/>
                </a:lnTo>
                <a:lnTo>
                  <a:pt x="792733" y="38862"/>
                </a:lnTo>
                <a:lnTo>
                  <a:pt x="715009" y="0"/>
                </a:lnTo>
                <a:close/>
              </a:path>
              <a:path w="793115" h="78104">
                <a:moveTo>
                  <a:pt x="0" y="25781"/>
                </a:moveTo>
                <a:lnTo>
                  <a:pt x="0" y="51688"/>
                </a:lnTo>
                <a:lnTo>
                  <a:pt x="715009" y="51813"/>
                </a:lnTo>
                <a:lnTo>
                  <a:pt x="715009" y="25905"/>
                </a:lnTo>
                <a:lnTo>
                  <a:pt x="0" y="2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9">
            <a:extLst>
              <a:ext uri="{FF2B5EF4-FFF2-40B4-BE49-F238E27FC236}">
                <a16:creationId xmlns:a16="http://schemas.microsoft.com/office/drawing/2014/main" id="{E007D947-4EDA-464F-B54C-154EB4E48FA8}"/>
              </a:ext>
            </a:extLst>
          </p:cNvPr>
          <p:cNvSpPr txBox="1"/>
          <p:nvPr/>
        </p:nvSpPr>
        <p:spPr>
          <a:xfrm>
            <a:off x="6518148" y="4139183"/>
            <a:ext cx="715010" cy="300355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 marL="253365" marR="118110" indent="-127000">
              <a:lnSpc>
                <a:spcPts val="1200"/>
              </a:lnSpc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Reg</a:t>
            </a: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ter  </a:t>
            </a: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2" name="object 70">
            <a:extLst>
              <a:ext uri="{FF2B5EF4-FFF2-40B4-BE49-F238E27FC236}">
                <a16:creationId xmlns:a16="http://schemas.microsoft.com/office/drawing/2014/main" id="{B8294AB3-709C-4BDD-8B40-6E4405E62D1F}"/>
              </a:ext>
            </a:extLst>
          </p:cNvPr>
          <p:cNvSpPr/>
          <p:nvPr/>
        </p:nvSpPr>
        <p:spPr>
          <a:xfrm>
            <a:off x="7233666" y="4254881"/>
            <a:ext cx="793115" cy="78105"/>
          </a:xfrm>
          <a:custGeom>
            <a:avLst/>
            <a:gdLst/>
            <a:ahLst/>
            <a:cxnLst/>
            <a:rect l="l" t="t" r="r" b="b"/>
            <a:pathLst>
              <a:path w="793115" h="78104">
                <a:moveTo>
                  <a:pt x="715009" y="51888"/>
                </a:moveTo>
                <a:lnTo>
                  <a:pt x="714882" y="77724"/>
                </a:lnTo>
                <a:lnTo>
                  <a:pt x="767040" y="51943"/>
                </a:lnTo>
                <a:lnTo>
                  <a:pt x="727963" y="51943"/>
                </a:lnTo>
                <a:lnTo>
                  <a:pt x="715009" y="51888"/>
                </a:lnTo>
                <a:close/>
              </a:path>
              <a:path w="793115" h="78104">
                <a:moveTo>
                  <a:pt x="715136" y="25980"/>
                </a:moveTo>
                <a:lnTo>
                  <a:pt x="715009" y="51888"/>
                </a:lnTo>
                <a:lnTo>
                  <a:pt x="727963" y="51943"/>
                </a:lnTo>
                <a:lnTo>
                  <a:pt x="728090" y="26035"/>
                </a:lnTo>
                <a:lnTo>
                  <a:pt x="715136" y="25980"/>
                </a:lnTo>
                <a:close/>
              </a:path>
              <a:path w="793115" h="78104">
                <a:moveTo>
                  <a:pt x="715263" y="0"/>
                </a:moveTo>
                <a:lnTo>
                  <a:pt x="715136" y="25980"/>
                </a:lnTo>
                <a:lnTo>
                  <a:pt x="728090" y="26035"/>
                </a:lnTo>
                <a:lnTo>
                  <a:pt x="727963" y="51943"/>
                </a:lnTo>
                <a:lnTo>
                  <a:pt x="767040" y="51943"/>
                </a:lnTo>
                <a:lnTo>
                  <a:pt x="792733" y="39243"/>
                </a:lnTo>
                <a:lnTo>
                  <a:pt x="715263" y="0"/>
                </a:lnTo>
                <a:close/>
              </a:path>
              <a:path w="793115" h="78104">
                <a:moveTo>
                  <a:pt x="0" y="22987"/>
                </a:moveTo>
                <a:lnTo>
                  <a:pt x="0" y="48894"/>
                </a:lnTo>
                <a:lnTo>
                  <a:pt x="715009" y="51888"/>
                </a:lnTo>
                <a:lnTo>
                  <a:pt x="715136" y="25980"/>
                </a:lnTo>
                <a:lnTo>
                  <a:pt x="0" y="22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1">
            <a:extLst>
              <a:ext uri="{FF2B5EF4-FFF2-40B4-BE49-F238E27FC236}">
                <a16:creationId xmlns:a16="http://schemas.microsoft.com/office/drawing/2014/main" id="{73AB243F-3A6B-48CC-9EDF-BF1CCF7A126E}"/>
              </a:ext>
            </a:extLst>
          </p:cNvPr>
          <p:cNvGrpSpPr/>
          <p:nvPr/>
        </p:nvGrpSpPr>
        <p:grpSpPr>
          <a:xfrm>
            <a:off x="4299140" y="4270184"/>
            <a:ext cx="295910" cy="299085"/>
            <a:chOff x="3339020" y="4087304"/>
            <a:chExt cx="295910" cy="299085"/>
          </a:xfrm>
        </p:grpSpPr>
        <p:sp>
          <p:nvSpPr>
            <p:cNvPr id="74" name="object 72">
              <a:extLst>
                <a:ext uri="{FF2B5EF4-FFF2-40B4-BE49-F238E27FC236}">
                  <a16:creationId xmlns:a16="http://schemas.microsoft.com/office/drawing/2014/main" id="{96CDE997-B196-40B7-B6E1-9B42ECE0D404}"/>
                </a:ext>
              </a:extLst>
            </p:cNvPr>
            <p:cNvSpPr/>
            <p:nvPr/>
          </p:nvSpPr>
          <p:spPr>
            <a:xfrm>
              <a:off x="3352038" y="4100321"/>
              <a:ext cx="269875" cy="273050"/>
            </a:xfrm>
            <a:custGeom>
              <a:avLst/>
              <a:gdLst/>
              <a:ahLst/>
              <a:cxnLst/>
              <a:rect l="l" t="t" r="r" b="b"/>
              <a:pathLst>
                <a:path w="269875" h="273050">
                  <a:moveTo>
                    <a:pt x="134874" y="0"/>
                  </a:moveTo>
                  <a:lnTo>
                    <a:pt x="92220" y="6955"/>
                  </a:lnTo>
                  <a:lnTo>
                    <a:pt x="55193" y="26322"/>
                  </a:lnTo>
                  <a:lnTo>
                    <a:pt x="26005" y="55851"/>
                  </a:lnTo>
                  <a:lnTo>
                    <a:pt x="6870" y="93293"/>
                  </a:lnTo>
                  <a:lnTo>
                    <a:pt x="0" y="136397"/>
                  </a:lnTo>
                  <a:lnTo>
                    <a:pt x="6870" y="179502"/>
                  </a:lnTo>
                  <a:lnTo>
                    <a:pt x="26005" y="216944"/>
                  </a:lnTo>
                  <a:lnTo>
                    <a:pt x="55193" y="246473"/>
                  </a:lnTo>
                  <a:lnTo>
                    <a:pt x="92220" y="265840"/>
                  </a:lnTo>
                  <a:lnTo>
                    <a:pt x="134874" y="272795"/>
                  </a:lnTo>
                  <a:lnTo>
                    <a:pt x="177527" y="265840"/>
                  </a:lnTo>
                  <a:lnTo>
                    <a:pt x="214554" y="246473"/>
                  </a:lnTo>
                  <a:lnTo>
                    <a:pt x="243742" y="216944"/>
                  </a:lnTo>
                  <a:lnTo>
                    <a:pt x="262877" y="179502"/>
                  </a:lnTo>
                  <a:lnTo>
                    <a:pt x="269748" y="136397"/>
                  </a:lnTo>
                  <a:lnTo>
                    <a:pt x="262877" y="93293"/>
                  </a:lnTo>
                  <a:lnTo>
                    <a:pt x="243742" y="55851"/>
                  </a:lnTo>
                  <a:lnTo>
                    <a:pt x="214554" y="26322"/>
                  </a:lnTo>
                  <a:lnTo>
                    <a:pt x="177527" y="6955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>
              <a:extLst>
                <a:ext uri="{FF2B5EF4-FFF2-40B4-BE49-F238E27FC236}">
                  <a16:creationId xmlns:a16="http://schemas.microsoft.com/office/drawing/2014/main" id="{9CD81D18-EBDB-424A-9282-927309E09458}"/>
                </a:ext>
              </a:extLst>
            </p:cNvPr>
            <p:cNvSpPr/>
            <p:nvPr/>
          </p:nvSpPr>
          <p:spPr>
            <a:xfrm>
              <a:off x="3352038" y="4100321"/>
              <a:ext cx="269875" cy="273050"/>
            </a:xfrm>
            <a:custGeom>
              <a:avLst/>
              <a:gdLst/>
              <a:ahLst/>
              <a:cxnLst/>
              <a:rect l="l" t="t" r="r" b="b"/>
              <a:pathLst>
                <a:path w="269875" h="273050">
                  <a:moveTo>
                    <a:pt x="0" y="136397"/>
                  </a:moveTo>
                  <a:lnTo>
                    <a:pt x="6870" y="93293"/>
                  </a:lnTo>
                  <a:lnTo>
                    <a:pt x="26005" y="55851"/>
                  </a:lnTo>
                  <a:lnTo>
                    <a:pt x="55193" y="26322"/>
                  </a:lnTo>
                  <a:lnTo>
                    <a:pt x="92220" y="6955"/>
                  </a:lnTo>
                  <a:lnTo>
                    <a:pt x="134874" y="0"/>
                  </a:lnTo>
                  <a:lnTo>
                    <a:pt x="177527" y="6955"/>
                  </a:lnTo>
                  <a:lnTo>
                    <a:pt x="214554" y="26322"/>
                  </a:lnTo>
                  <a:lnTo>
                    <a:pt x="243742" y="55851"/>
                  </a:lnTo>
                  <a:lnTo>
                    <a:pt x="262877" y="93293"/>
                  </a:lnTo>
                  <a:lnTo>
                    <a:pt x="269748" y="136397"/>
                  </a:lnTo>
                  <a:lnTo>
                    <a:pt x="262877" y="179502"/>
                  </a:lnTo>
                  <a:lnTo>
                    <a:pt x="243742" y="216944"/>
                  </a:lnTo>
                  <a:lnTo>
                    <a:pt x="214554" y="246473"/>
                  </a:lnTo>
                  <a:lnTo>
                    <a:pt x="177527" y="265840"/>
                  </a:lnTo>
                  <a:lnTo>
                    <a:pt x="134874" y="272795"/>
                  </a:lnTo>
                  <a:lnTo>
                    <a:pt x="92220" y="265840"/>
                  </a:lnTo>
                  <a:lnTo>
                    <a:pt x="55193" y="246473"/>
                  </a:lnTo>
                  <a:lnTo>
                    <a:pt x="26005" y="216944"/>
                  </a:lnTo>
                  <a:lnTo>
                    <a:pt x="6870" y="179502"/>
                  </a:lnTo>
                  <a:lnTo>
                    <a:pt x="0" y="136397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4">
            <a:extLst>
              <a:ext uri="{FF2B5EF4-FFF2-40B4-BE49-F238E27FC236}">
                <a16:creationId xmlns:a16="http://schemas.microsoft.com/office/drawing/2014/main" id="{B9A70C4F-F19F-4D1F-BD84-C03877EE8D66}"/>
              </a:ext>
            </a:extLst>
          </p:cNvPr>
          <p:cNvGrpSpPr/>
          <p:nvPr/>
        </p:nvGrpSpPr>
        <p:grpSpPr>
          <a:xfrm>
            <a:off x="5515292" y="3485514"/>
            <a:ext cx="1004569" cy="1065530"/>
            <a:chOff x="4555172" y="3302634"/>
            <a:chExt cx="1004569" cy="1065530"/>
          </a:xfrm>
        </p:grpSpPr>
        <p:sp>
          <p:nvSpPr>
            <p:cNvPr id="77" name="object 75">
              <a:extLst>
                <a:ext uri="{FF2B5EF4-FFF2-40B4-BE49-F238E27FC236}">
                  <a16:creationId xmlns:a16="http://schemas.microsoft.com/office/drawing/2014/main" id="{8F7F88A2-E879-464C-BA6D-E48B4A9B404F}"/>
                </a:ext>
              </a:extLst>
            </p:cNvPr>
            <p:cNvSpPr/>
            <p:nvPr/>
          </p:nvSpPr>
          <p:spPr>
            <a:xfrm>
              <a:off x="4820539" y="3302634"/>
              <a:ext cx="739140" cy="804545"/>
            </a:xfrm>
            <a:custGeom>
              <a:avLst/>
              <a:gdLst/>
              <a:ahLst/>
              <a:cxnLst/>
              <a:rect l="l" t="t" r="r" b="b"/>
              <a:pathLst>
                <a:path w="739139" h="804545">
                  <a:moveTo>
                    <a:pt x="738759" y="18923"/>
                  </a:moveTo>
                  <a:lnTo>
                    <a:pt x="653923" y="0"/>
                  </a:lnTo>
                  <a:lnTo>
                    <a:pt x="660171" y="25107"/>
                  </a:lnTo>
                  <a:lnTo>
                    <a:pt x="5080" y="188341"/>
                  </a:lnTo>
                  <a:lnTo>
                    <a:pt x="8128" y="200444"/>
                  </a:lnTo>
                  <a:lnTo>
                    <a:pt x="0" y="210312"/>
                  </a:lnTo>
                  <a:lnTo>
                    <a:pt x="670547" y="764628"/>
                  </a:lnTo>
                  <a:lnTo>
                    <a:pt x="654050" y="784606"/>
                  </a:lnTo>
                  <a:lnTo>
                    <a:pt x="738759" y="804164"/>
                  </a:lnTo>
                  <a:lnTo>
                    <a:pt x="724928" y="772922"/>
                  </a:lnTo>
                  <a:lnTo>
                    <a:pt x="703580" y="724662"/>
                  </a:lnTo>
                  <a:lnTo>
                    <a:pt x="687044" y="744677"/>
                  </a:lnTo>
                  <a:lnTo>
                    <a:pt x="64973" y="230327"/>
                  </a:lnTo>
                  <a:lnTo>
                    <a:pt x="660539" y="403796"/>
                  </a:lnTo>
                  <a:lnTo>
                    <a:pt x="653288" y="428752"/>
                  </a:lnTo>
                  <a:lnTo>
                    <a:pt x="738759" y="413131"/>
                  </a:lnTo>
                  <a:lnTo>
                    <a:pt x="732586" y="407416"/>
                  </a:lnTo>
                  <a:lnTo>
                    <a:pt x="675005" y="354076"/>
                  </a:lnTo>
                  <a:lnTo>
                    <a:pt x="667740" y="379018"/>
                  </a:lnTo>
                  <a:lnTo>
                    <a:pt x="59143" y="201599"/>
                  </a:lnTo>
                  <a:lnTo>
                    <a:pt x="666445" y="50266"/>
                  </a:lnTo>
                  <a:lnTo>
                    <a:pt x="672719" y="75438"/>
                  </a:lnTo>
                  <a:lnTo>
                    <a:pt x="735190" y="21971"/>
                  </a:lnTo>
                  <a:lnTo>
                    <a:pt x="738759" y="18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>
              <a:extLst>
                <a:ext uri="{FF2B5EF4-FFF2-40B4-BE49-F238E27FC236}">
                  <a16:creationId xmlns:a16="http://schemas.microsoft.com/office/drawing/2014/main" id="{B692B988-5F08-4674-B544-F214906E9C1B}"/>
                </a:ext>
              </a:extLst>
            </p:cNvPr>
            <p:cNvSpPr/>
            <p:nvPr/>
          </p:nvSpPr>
          <p:spPr>
            <a:xfrm>
              <a:off x="4568189" y="40820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135636" y="0"/>
                  </a:moveTo>
                  <a:lnTo>
                    <a:pt x="92756" y="6955"/>
                  </a:lnTo>
                  <a:lnTo>
                    <a:pt x="55522" y="26322"/>
                  </a:lnTo>
                  <a:lnTo>
                    <a:pt x="26164" y="55851"/>
                  </a:lnTo>
                  <a:lnTo>
                    <a:pt x="6912" y="93293"/>
                  </a:lnTo>
                  <a:lnTo>
                    <a:pt x="0" y="136398"/>
                  </a:lnTo>
                  <a:lnTo>
                    <a:pt x="6912" y="179502"/>
                  </a:lnTo>
                  <a:lnTo>
                    <a:pt x="26164" y="216944"/>
                  </a:lnTo>
                  <a:lnTo>
                    <a:pt x="55522" y="246473"/>
                  </a:lnTo>
                  <a:lnTo>
                    <a:pt x="92756" y="265840"/>
                  </a:lnTo>
                  <a:lnTo>
                    <a:pt x="135636" y="272796"/>
                  </a:lnTo>
                  <a:lnTo>
                    <a:pt x="178515" y="265840"/>
                  </a:lnTo>
                  <a:lnTo>
                    <a:pt x="215749" y="246473"/>
                  </a:lnTo>
                  <a:lnTo>
                    <a:pt x="245107" y="216944"/>
                  </a:lnTo>
                  <a:lnTo>
                    <a:pt x="264359" y="179502"/>
                  </a:lnTo>
                  <a:lnTo>
                    <a:pt x="271272" y="136398"/>
                  </a:lnTo>
                  <a:lnTo>
                    <a:pt x="264359" y="93293"/>
                  </a:lnTo>
                  <a:lnTo>
                    <a:pt x="245107" y="55851"/>
                  </a:lnTo>
                  <a:lnTo>
                    <a:pt x="215749" y="26322"/>
                  </a:lnTo>
                  <a:lnTo>
                    <a:pt x="178515" y="6955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>
              <a:extLst>
                <a:ext uri="{FF2B5EF4-FFF2-40B4-BE49-F238E27FC236}">
                  <a16:creationId xmlns:a16="http://schemas.microsoft.com/office/drawing/2014/main" id="{C33721D0-E7E4-49BB-8088-6D0C579AA686}"/>
                </a:ext>
              </a:extLst>
            </p:cNvPr>
            <p:cNvSpPr/>
            <p:nvPr/>
          </p:nvSpPr>
          <p:spPr>
            <a:xfrm>
              <a:off x="4568189" y="4082033"/>
              <a:ext cx="271780" cy="273050"/>
            </a:xfrm>
            <a:custGeom>
              <a:avLst/>
              <a:gdLst/>
              <a:ahLst/>
              <a:cxnLst/>
              <a:rect l="l" t="t" r="r" b="b"/>
              <a:pathLst>
                <a:path w="271779" h="273050">
                  <a:moveTo>
                    <a:pt x="0" y="136398"/>
                  </a:moveTo>
                  <a:lnTo>
                    <a:pt x="6912" y="93293"/>
                  </a:lnTo>
                  <a:lnTo>
                    <a:pt x="26164" y="55851"/>
                  </a:lnTo>
                  <a:lnTo>
                    <a:pt x="55522" y="26322"/>
                  </a:lnTo>
                  <a:lnTo>
                    <a:pt x="92756" y="6955"/>
                  </a:lnTo>
                  <a:lnTo>
                    <a:pt x="135636" y="0"/>
                  </a:lnTo>
                  <a:lnTo>
                    <a:pt x="178515" y="6955"/>
                  </a:lnTo>
                  <a:lnTo>
                    <a:pt x="215749" y="26322"/>
                  </a:lnTo>
                  <a:lnTo>
                    <a:pt x="245107" y="55851"/>
                  </a:lnTo>
                  <a:lnTo>
                    <a:pt x="264359" y="93293"/>
                  </a:lnTo>
                  <a:lnTo>
                    <a:pt x="271272" y="136398"/>
                  </a:lnTo>
                  <a:lnTo>
                    <a:pt x="264359" y="179502"/>
                  </a:lnTo>
                  <a:lnTo>
                    <a:pt x="245107" y="216944"/>
                  </a:lnTo>
                  <a:lnTo>
                    <a:pt x="215749" y="246473"/>
                  </a:lnTo>
                  <a:lnTo>
                    <a:pt x="178515" y="265840"/>
                  </a:lnTo>
                  <a:lnTo>
                    <a:pt x="135636" y="272796"/>
                  </a:lnTo>
                  <a:lnTo>
                    <a:pt x="92756" y="265840"/>
                  </a:lnTo>
                  <a:lnTo>
                    <a:pt x="55522" y="246473"/>
                  </a:lnTo>
                  <a:lnTo>
                    <a:pt x="26164" y="216944"/>
                  </a:lnTo>
                  <a:lnTo>
                    <a:pt x="6912" y="179502"/>
                  </a:lnTo>
                  <a:lnTo>
                    <a:pt x="0" y="136398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78">
            <a:extLst>
              <a:ext uri="{FF2B5EF4-FFF2-40B4-BE49-F238E27FC236}">
                <a16:creationId xmlns:a16="http://schemas.microsoft.com/office/drawing/2014/main" id="{69972133-D0B5-4559-92F2-7F730E5BFC63}"/>
              </a:ext>
            </a:extLst>
          </p:cNvPr>
          <p:cNvSpPr txBox="1"/>
          <p:nvPr/>
        </p:nvSpPr>
        <p:spPr>
          <a:xfrm>
            <a:off x="4392295" y="4263644"/>
            <a:ext cx="109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1" name="object 79">
            <a:extLst>
              <a:ext uri="{FF2B5EF4-FFF2-40B4-BE49-F238E27FC236}">
                <a16:creationId xmlns:a16="http://schemas.microsoft.com/office/drawing/2014/main" id="{ECD90867-87DD-45E8-85F8-A17DD3980C87}"/>
              </a:ext>
            </a:extLst>
          </p:cNvPr>
          <p:cNvGrpSpPr/>
          <p:nvPr/>
        </p:nvGrpSpPr>
        <p:grpSpPr>
          <a:xfrm>
            <a:off x="4704524" y="4254944"/>
            <a:ext cx="295910" cy="300355"/>
            <a:chOff x="3744404" y="4072064"/>
            <a:chExt cx="295910" cy="300355"/>
          </a:xfrm>
        </p:grpSpPr>
        <p:sp>
          <p:nvSpPr>
            <p:cNvPr id="82" name="object 80">
              <a:extLst>
                <a:ext uri="{FF2B5EF4-FFF2-40B4-BE49-F238E27FC236}">
                  <a16:creationId xmlns:a16="http://schemas.microsoft.com/office/drawing/2014/main" id="{F3695A85-E5A0-4BE7-8065-8456F3A36474}"/>
                </a:ext>
              </a:extLst>
            </p:cNvPr>
            <p:cNvSpPr/>
            <p:nvPr/>
          </p:nvSpPr>
          <p:spPr>
            <a:xfrm>
              <a:off x="3757421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134874" y="0"/>
                  </a:moveTo>
                  <a:lnTo>
                    <a:pt x="92220" y="6998"/>
                  </a:lnTo>
                  <a:lnTo>
                    <a:pt x="55193" y="26481"/>
                  </a:lnTo>
                  <a:lnTo>
                    <a:pt x="26005" y="56180"/>
                  </a:lnTo>
                  <a:lnTo>
                    <a:pt x="6870" y="93829"/>
                  </a:lnTo>
                  <a:lnTo>
                    <a:pt x="0" y="137160"/>
                  </a:lnTo>
                  <a:lnTo>
                    <a:pt x="6870" y="180490"/>
                  </a:lnTo>
                  <a:lnTo>
                    <a:pt x="26005" y="218139"/>
                  </a:lnTo>
                  <a:lnTo>
                    <a:pt x="55193" y="247838"/>
                  </a:lnTo>
                  <a:lnTo>
                    <a:pt x="92220" y="267321"/>
                  </a:lnTo>
                  <a:lnTo>
                    <a:pt x="134874" y="274320"/>
                  </a:lnTo>
                  <a:lnTo>
                    <a:pt x="177527" y="267321"/>
                  </a:lnTo>
                  <a:lnTo>
                    <a:pt x="214554" y="247838"/>
                  </a:lnTo>
                  <a:lnTo>
                    <a:pt x="243742" y="218139"/>
                  </a:lnTo>
                  <a:lnTo>
                    <a:pt x="262877" y="180490"/>
                  </a:lnTo>
                  <a:lnTo>
                    <a:pt x="269748" y="137160"/>
                  </a:lnTo>
                  <a:lnTo>
                    <a:pt x="262877" y="93829"/>
                  </a:lnTo>
                  <a:lnTo>
                    <a:pt x="243742" y="56180"/>
                  </a:lnTo>
                  <a:lnTo>
                    <a:pt x="214554" y="26481"/>
                  </a:lnTo>
                  <a:lnTo>
                    <a:pt x="177527" y="6998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>
              <a:extLst>
                <a:ext uri="{FF2B5EF4-FFF2-40B4-BE49-F238E27FC236}">
                  <a16:creationId xmlns:a16="http://schemas.microsoft.com/office/drawing/2014/main" id="{5525CF37-11FD-4C87-A477-0160B351AA2D}"/>
                </a:ext>
              </a:extLst>
            </p:cNvPr>
            <p:cNvSpPr/>
            <p:nvPr/>
          </p:nvSpPr>
          <p:spPr>
            <a:xfrm>
              <a:off x="3757421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0" y="137160"/>
                  </a:moveTo>
                  <a:lnTo>
                    <a:pt x="6870" y="93829"/>
                  </a:lnTo>
                  <a:lnTo>
                    <a:pt x="26005" y="56180"/>
                  </a:lnTo>
                  <a:lnTo>
                    <a:pt x="55193" y="26481"/>
                  </a:lnTo>
                  <a:lnTo>
                    <a:pt x="92220" y="6998"/>
                  </a:lnTo>
                  <a:lnTo>
                    <a:pt x="134874" y="0"/>
                  </a:lnTo>
                  <a:lnTo>
                    <a:pt x="177527" y="6998"/>
                  </a:lnTo>
                  <a:lnTo>
                    <a:pt x="214554" y="26481"/>
                  </a:lnTo>
                  <a:lnTo>
                    <a:pt x="243742" y="56180"/>
                  </a:lnTo>
                  <a:lnTo>
                    <a:pt x="262877" y="93829"/>
                  </a:lnTo>
                  <a:lnTo>
                    <a:pt x="269748" y="137160"/>
                  </a:lnTo>
                  <a:lnTo>
                    <a:pt x="262877" y="180490"/>
                  </a:lnTo>
                  <a:lnTo>
                    <a:pt x="243742" y="218139"/>
                  </a:lnTo>
                  <a:lnTo>
                    <a:pt x="214554" y="247838"/>
                  </a:lnTo>
                  <a:lnTo>
                    <a:pt x="177527" y="267321"/>
                  </a:lnTo>
                  <a:lnTo>
                    <a:pt x="134874" y="274320"/>
                  </a:lnTo>
                  <a:lnTo>
                    <a:pt x="92220" y="267321"/>
                  </a:lnTo>
                  <a:lnTo>
                    <a:pt x="55193" y="247838"/>
                  </a:lnTo>
                  <a:lnTo>
                    <a:pt x="26005" y="218139"/>
                  </a:lnTo>
                  <a:lnTo>
                    <a:pt x="6870" y="180490"/>
                  </a:lnTo>
                  <a:lnTo>
                    <a:pt x="0" y="137160"/>
                  </a:lnTo>
                  <a:close/>
                </a:path>
              </a:pathLst>
            </a:custGeom>
            <a:ln w="25907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2">
            <a:extLst>
              <a:ext uri="{FF2B5EF4-FFF2-40B4-BE49-F238E27FC236}">
                <a16:creationId xmlns:a16="http://schemas.microsoft.com/office/drawing/2014/main" id="{FF1EA7F6-736E-4A77-9BB4-A79601C966C4}"/>
              </a:ext>
            </a:extLst>
          </p:cNvPr>
          <p:cNvGrpSpPr/>
          <p:nvPr/>
        </p:nvGrpSpPr>
        <p:grpSpPr>
          <a:xfrm>
            <a:off x="5109908" y="4254944"/>
            <a:ext cx="295910" cy="300355"/>
            <a:chOff x="4149788" y="4072064"/>
            <a:chExt cx="295910" cy="300355"/>
          </a:xfrm>
        </p:grpSpPr>
        <p:sp>
          <p:nvSpPr>
            <p:cNvPr id="85" name="object 83">
              <a:extLst>
                <a:ext uri="{FF2B5EF4-FFF2-40B4-BE49-F238E27FC236}">
                  <a16:creationId xmlns:a16="http://schemas.microsoft.com/office/drawing/2014/main" id="{F09B8EB0-B046-4D6D-9513-4960D2032178}"/>
                </a:ext>
              </a:extLst>
            </p:cNvPr>
            <p:cNvSpPr/>
            <p:nvPr/>
          </p:nvSpPr>
          <p:spPr>
            <a:xfrm>
              <a:off x="4162806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134874" y="0"/>
                  </a:moveTo>
                  <a:lnTo>
                    <a:pt x="92220" y="6998"/>
                  </a:lnTo>
                  <a:lnTo>
                    <a:pt x="55193" y="26481"/>
                  </a:lnTo>
                  <a:lnTo>
                    <a:pt x="26005" y="56180"/>
                  </a:lnTo>
                  <a:lnTo>
                    <a:pt x="6870" y="93829"/>
                  </a:lnTo>
                  <a:lnTo>
                    <a:pt x="0" y="137160"/>
                  </a:lnTo>
                  <a:lnTo>
                    <a:pt x="6870" y="180490"/>
                  </a:lnTo>
                  <a:lnTo>
                    <a:pt x="26005" y="218139"/>
                  </a:lnTo>
                  <a:lnTo>
                    <a:pt x="55193" y="247838"/>
                  </a:lnTo>
                  <a:lnTo>
                    <a:pt x="92220" y="267321"/>
                  </a:lnTo>
                  <a:lnTo>
                    <a:pt x="134874" y="274320"/>
                  </a:lnTo>
                  <a:lnTo>
                    <a:pt x="177527" y="267321"/>
                  </a:lnTo>
                  <a:lnTo>
                    <a:pt x="214554" y="247838"/>
                  </a:lnTo>
                  <a:lnTo>
                    <a:pt x="243742" y="218139"/>
                  </a:lnTo>
                  <a:lnTo>
                    <a:pt x="262877" y="180490"/>
                  </a:lnTo>
                  <a:lnTo>
                    <a:pt x="269748" y="137160"/>
                  </a:lnTo>
                  <a:lnTo>
                    <a:pt x="262877" y="93829"/>
                  </a:lnTo>
                  <a:lnTo>
                    <a:pt x="243742" y="56180"/>
                  </a:lnTo>
                  <a:lnTo>
                    <a:pt x="214554" y="26481"/>
                  </a:lnTo>
                  <a:lnTo>
                    <a:pt x="177527" y="6998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>
              <a:extLst>
                <a:ext uri="{FF2B5EF4-FFF2-40B4-BE49-F238E27FC236}">
                  <a16:creationId xmlns:a16="http://schemas.microsoft.com/office/drawing/2014/main" id="{5CDDB9A1-EC65-40D1-87DB-BDA51BDC51AF}"/>
                </a:ext>
              </a:extLst>
            </p:cNvPr>
            <p:cNvSpPr/>
            <p:nvPr/>
          </p:nvSpPr>
          <p:spPr>
            <a:xfrm>
              <a:off x="4162806" y="4085082"/>
              <a:ext cx="269875" cy="274320"/>
            </a:xfrm>
            <a:custGeom>
              <a:avLst/>
              <a:gdLst/>
              <a:ahLst/>
              <a:cxnLst/>
              <a:rect l="l" t="t" r="r" b="b"/>
              <a:pathLst>
                <a:path w="269875" h="274320">
                  <a:moveTo>
                    <a:pt x="0" y="137160"/>
                  </a:moveTo>
                  <a:lnTo>
                    <a:pt x="6870" y="93829"/>
                  </a:lnTo>
                  <a:lnTo>
                    <a:pt x="26005" y="56180"/>
                  </a:lnTo>
                  <a:lnTo>
                    <a:pt x="55193" y="26481"/>
                  </a:lnTo>
                  <a:lnTo>
                    <a:pt x="92220" y="6998"/>
                  </a:lnTo>
                  <a:lnTo>
                    <a:pt x="134874" y="0"/>
                  </a:lnTo>
                  <a:lnTo>
                    <a:pt x="177527" y="6998"/>
                  </a:lnTo>
                  <a:lnTo>
                    <a:pt x="214554" y="26481"/>
                  </a:lnTo>
                  <a:lnTo>
                    <a:pt x="243742" y="56180"/>
                  </a:lnTo>
                  <a:lnTo>
                    <a:pt x="262877" y="93829"/>
                  </a:lnTo>
                  <a:lnTo>
                    <a:pt x="269748" y="137160"/>
                  </a:lnTo>
                  <a:lnTo>
                    <a:pt x="262877" y="180490"/>
                  </a:lnTo>
                  <a:lnTo>
                    <a:pt x="243742" y="218139"/>
                  </a:lnTo>
                  <a:lnTo>
                    <a:pt x="214554" y="247838"/>
                  </a:lnTo>
                  <a:lnTo>
                    <a:pt x="177527" y="267321"/>
                  </a:lnTo>
                  <a:lnTo>
                    <a:pt x="134874" y="274320"/>
                  </a:lnTo>
                  <a:lnTo>
                    <a:pt x="92220" y="267321"/>
                  </a:lnTo>
                  <a:lnTo>
                    <a:pt x="55193" y="247838"/>
                  </a:lnTo>
                  <a:lnTo>
                    <a:pt x="26005" y="218139"/>
                  </a:lnTo>
                  <a:lnTo>
                    <a:pt x="6870" y="180490"/>
                  </a:lnTo>
                  <a:lnTo>
                    <a:pt x="0" y="137160"/>
                  </a:lnTo>
                  <a:close/>
                </a:path>
              </a:pathLst>
            </a:custGeom>
            <a:ln w="25907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5">
            <a:extLst>
              <a:ext uri="{FF2B5EF4-FFF2-40B4-BE49-F238E27FC236}">
                <a16:creationId xmlns:a16="http://schemas.microsoft.com/office/drawing/2014/main" id="{D1C79203-91E1-487F-8443-4892A6C49B76}"/>
              </a:ext>
            </a:extLst>
          </p:cNvPr>
          <p:cNvSpPr txBox="1"/>
          <p:nvPr/>
        </p:nvSpPr>
        <p:spPr>
          <a:xfrm>
            <a:off x="4797679" y="4249674"/>
            <a:ext cx="92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823594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*	*	</a:t>
            </a:r>
            <a:r>
              <a:rPr sz="2700" baseline="1543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2700" baseline="1543" dirty="0">
              <a:latin typeface="Trebuchet MS"/>
              <a:cs typeface="Trebuchet MS"/>
            </a:endParaRPr>
          </a:p>
        </p:txBody>
      </p:sp>
      <p:sp>
        <p:nvSpPr>
          <p:cNvPr id="88" name="object 86">
            <a:extLst>
              <a:ext uri="{FF2B5EF4-FFF2-40B4-BE49-F238E27FC236}">
                <a16:creationId xmlns:a16="http://schemas.microsoft.com/office/drawing/2014/main" id="{7648DCE0-F0EC-4B55-934F-36B4013DC3C5}"/>
              </a:ext>
            </a:extLst>
          </p:cNvPr>
          <p:cNvSpPr/>
          <p:nvPr/>
        </p:nvSpPr>
        <p:spPr>
          <a:xfrm>
            <a:off x="4408931" y="3964685"/>
            <a:ext cx="78105" cy="318135"/>
          </a:xfrm>
          <a:custGeom>
            <a:avLst/>
            <a:gdLst/>
            <a:ahLst/>
            <a:cxnLst/>
            <a:rect l="l" t="t" r="r" b="b"/>
            <a:pathLst>
              <a:path w="78104" h="318135">
                <a:moveTo>
                  <a:pt x="25908" y="239903"/>
                </a:moveTo>
                <a:lnTo>
                  <a:pt x="0" y="239903"/>
                </a:lnTo>
                <a:lnTo>
                  <a:pt x="38862" y="317627"/>
                </a:lnTo>
                <a:lnTo>
                  <a:pt x="71247" y="252857"/>
                </a:lnTo>
                <a:lnTo>
                  <a:pt x="25908" y="252857"/>
                </a:lnTo>
                <a:lnTo>
                  <a:pt x="25908" y="239903"/>
                </a:lnTo>
                <a:close/>
              </a:path>
              <a:path w="78104" h="318135">
                <a:moveTo>
                  <a:pt x="51815" y="0"/>
                </a:moveTo>
                <a:lnTo>
                  <a:pt x="25908" y="0"/>
                </a:lnTo>
                <a:lnTo>
                  <a:pt x="25908" y="252857"/>
                </a:lnTo>
                <a:lnTo>
                  <a:pt x="51815" y="252857"/>
                </a:lnTo>
                <a:lnTo>
                  <a:pt x="51815" y="0"/>
                </a:lnTo>
                <a:close/>
              </a:path>
              <a:path w="78104" h="318135">
                <a:moveTo>
                  <a:pt x="77724" y="239903"/>
                </a:moveTo>
                <a:lnTo>
                  <a:pt x="51815" y="239903"/>
                </a:lnTo>
                <a:lnTo>
                  <a:pt x="51815" y="252857"/>
                </a:lnTo>
                <a:lnTo>
                  <a:pt x="71247" y="252857"/>
                </a:lnTo>
                <a:lnTo>
                  <a:pt x="77724" y="239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7">
            <a:extLst>
              <a:ext uri="{FF2B5EF4-FFF2-40B4-BE49-F238E27FC236}">
                <a16:creationId xmlns:a16="http://schemas.microsoft.com/office/drawing/2014/main" id="{49BBBA3A-5D89-4084-910C-484CE5AC33D6}"/>
              </a:ext>
            </a:extLst>
          </p:cNvPr>
          <p:cNvSpPr/>
          <p:nvPr/>
        </p:nvSpPr>
        <p:spPr>
          <a:xfrm>
            <a:off x="4814316" y="3964685"/>
            <a:ext cx="78105" cy="303530"/>
          </a:xfrm>
          <a:custGeom>
            <a:avLst/>
            <a:gdLst/>
            <a:ahLst/>
            <a:cxnLst/>
            <a:rect l="l" t="t" r="r" b="b"/>
            <a:pathLst>
              <a:path w="78104" h="303529">
                <a:moveTo>
                  <a:pt x="25907" y="225679"/>
                </a:moveTo>
                <a:lnTo>
                  <a:pt x="0" y="225679"/>
                </a:lnTo>
                <a:lnTo>
                  <a:pt x="38862" y="303403"/>
                </a:lnTo>
                <a:lnTo>
                  <a:pt x="71247" y="238633"/>
                </a:lnTo>
                <a:lnTo>
                  <a:pt x="25907" y="238633"/>
                </a:lnTo>
                <a:lnTo>
                  <a:pt x="25907" y="225679"/>
                </a:lnTo>
                <a:close/>
              </a:path>
              <a:path w="78104" h="303529">
                <a:moveTo>
                  <a:pt x="51815" y="0"/>
                </a:moveTo>
                <a:lnTo>
                  <a:pt x="25907" y="0"/>
                </a:lnTo>
                <a:lnTo>
                  <a:pt x="25907" y="238633"/>
                </a:lnTo>
                <a:lnTo>
                  <a:pt x="51815" y="238633"/>
                </a:lnTo>
                <a:lnTo>
                  <a:pt x="51815" y="0"/>
                </a:lnTo>
                <a:close/>
              </a:path>
              <a:path w="78104" h="303529">
                <a:moveTo>
                  <a:pt x="77724" y="225679"/>
                </a:moveTo>
                <a:lnTo>
                  <a:pt x="51815" y="225679"/>
                </a:lnTo>
                <a:lnTo>
                  <a:pt x="51815" y="238633"/>
                </a:lnTo>
                <a:lnTo>
                  <a:pt x="71247" y="238633"/>
                </a:lnTo>
                <a:lnTo>
                  <a:pt x="77724" y="225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8">
            <a:extLst>
              <a:ext uri="{FF2B5EF4-FFF2-40B4-BE49-F238E27FC236}">
                <a16:creationId xmlns:a16="http://schemas.microsoft.com/office/drawing/2014/main" id="{974BFE29-4A19-4D9F-AD07-341D1BF9F0BE}"/>
              </a:ext>
            </a:extLst>
          </p:cNvPr>
          <p:cNvSpPr/>
          <p:nvPr/>
        </p:nvSpPr>
        <p:spPr>
          <a:xfrm>
            <a:off x="5219699" y="3979926"/>
            <a:ext cx="78105" cy="288925"/>
          </a:xfrm>
          <a:custGeom>
            <a:avLst/>
            <a:gdLst/>
            <a:ahLst/>
            <a:cxnLst/>
            <a:rect l="l" t="t" r="r" b="b"/>
            <a:pathLst>
              <a:path w="78104" h="288925">
                <a:moveTo>
                  <a:pt x="25908" y="210819"/>
                </a:moveTo>
                <a:lnTo>
                  <a:pt x="0" y="210819"/>
                </a:lnTo>
                <a:lnTo>
                  <a:pt x="38862" y="288543"/>
                </a:lnTo>
                <a:lnTo>
                  <a:pt x="71247" y="223773"/>
                </a:lnTo>
                <a:lnTo>
                  <a:pt x="25908" y="223773"/>
                </a:lnTo>
                <a:lnTo>
                  <a:pt x="25908" y="210819"/>
                </a:lnTo>
                <a:close/>
              </a:path>
              <a:path w="78104" h="288925">
                <a:moveTo>
                  <a:pt x="51816" y="0"/>
                </a:moveTo>
                <a:lnTo>
                  <a:pt x="25908" y="0"/>
                </a:lnTo>
                <a:lnTo>
                  <a:pt x="25908" y="223773"/>
                </a:lnTo>
                <a:lnTo>
                  <a:pt x="51816" y="223773"/>
                </a:lnTo>
                <a:lnTo>
                  <a:pt x="51816" y="0"/>
                </a:lnTo>
                <a:close/>
              </a:path>
              <a:path w="78104" h="288925">
                <a:moveTo>
                  <a:pt x="77724" y="210819"/>
                </a:moveTo>
                <a:lnTo>
                  <a:pt x="51816" y="210819"/>
                </a:lnTo>
                <a:lnTo>
                  <a:pt x="51816" y="223773"/>
                </a:lnTo>
                <a:lnTo>
                  <a:pt x="71247" y="223773"/>
                </a:lnTo>
                <a:lnTo>
                  <a:pt x="77724" y="210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9">
            <a:extLst>
              <a:ext uri="{FF2B5EF4-FFF2-40B4-BE49-F238E27FC236}">
                <a16:creationId xmlns:a16="http://schemas.microsoft.com/office/drawing/2014/main" id="{98A5E25A-A382-4C39-BBC8-F0D4BA1EFDCD}"/>
              </a:ext>
            </a:extLst>
          </p:cNvPr>
          <p:cNvSpPr/>
          <p:nvPr/>
        </p:nvSpPr>
        <p:spPr>
          <a:xfrm>
            <a:off x="5625084" y="3979926"/>
            <a:ext cx="78105" cy="285115"/>
          </a:xfrm>
          <a:custGeom>
            <a:avLst/>
            <a:gdLst/>
            <a:ahLst/>
            <a:cxnLst/>
            <a:rect l="l" t="t" r="r" b="b"/>
            <a:pathLst>
              <a:path w="78104" h="285114">
                <a:moveTo>
                  <a:pt x="25908" y="206882"/>
                </a:moveTo>
                <a:lnTo>
                  <a:pt x="0" y="206882"/>
                </a:lnTo>
                <a:lnTo>
                  <a:pt x="38862" y="284606"/>
                </a:lnTo>
                <a:lnTo>
                  <a:pt x="71247" y="219836"/>
                </a:lnTo>
                <a:lnTo>
                  <a:pt x="25908" y="219836"/>
                </a:lnTo>
                <a:lnTo>
                  <a:pt x="25908" y="206882"/>
                </a:lnTo>
                <a:close/>
              </a:path>
              <a:path w="78104" h="285114">
                <a:moveTo>
                  <a:pt x="51815" y="0"/>
                </a:moveTo>
                <a:lnTo>
                  <a:pt x="25908" y="0"/>
                </a:lnTo>
                <a:lnTo>
                  <a:pt x="25908" y="219836"/>
                </a:lnTo>
                <a:lnTo>
                  <a:pt x="51815" y="219836"/>
                </a:lnTo>
                <a:lnTo>
                  <a:pt x="51815" y="0"/>
                </a:lnTo>
                <a:close/>
              </a:path>
              <a:path w="78104" h="285114">
                <a:moveTo>
                  <a:pt x="77724" y="206882"/>
                </a:moveTo>
                <a:lnTo>
                  <a:pt x="51815" y="206882"/>
                </a:lnTo>
                <a:lnTo>
                  <a:pt x="51815" y="219836"/>
                </a:lnTo>
                <a:lnTo>
                  <a:pt x="71247" y="219836"/>
                </a:lnTo>
                <a:lnTo>
                  <a:pt x="77724" y="206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0">
            <a:extLst>
              <a:ext uri="{FF2B5EF4-FFF2-40B4-BE49-F238E27FC236}">
                <a16:creationId xmlns:a16="http://schemas.microsoft.com/office/drawing/2014/main" id="{1DF0093B-9627-427F-A579-B89ACBA25CA9}"/>
              </a:ext>
            </a:extLst>
          </p:cNvPr>
          <p:cNvSpPr txBox="1"/>
          <p:nvPr/>
        </p:nvSpPr>
        <p:spPr>
          <a:xfrm>
            <a:off x="4311396" y="3308603"/>
            <a:ext cx="1477010" cy="754380"/>
          </a:xfrm>
          <a:prstGeom prst="rect">
            <a:avLst/>
          </a:prstGeom>
          <a:solidFill>
            <a:srgbClr val="76B8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525780" marR="464820" indent="-5334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n-chip 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Buffer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93" name="object 91">
            <a:extLst>
              <a:ext uri="{FF2B5EF4-FFF2-40B4-BE49-F238E27FC236}">
                <a16:creationId xmlns:a16="http://schemas.microsoft.com/office/drawing/2014/main" id="{C1A335E1-B10F-42B5-B4C3-A52177FD2F6B}"/>
              </a:ext>
            </a:extLst>
          </p:cNvPr>
          <p:cNvGrpSpPr/>
          <p:nvPr/>
        </p:nvGrpSpPr>
        <p:grpSpPr>
          <a:xfrm>
            <a:off x="4297679" y="4631435"/>
            <a:ext cx="1712595" cy="451484"/>
            <a:chOff x="3337559" y="4448555"/>
            <a:chExt cx="1712595" cy="451484"/>
          </a:xfrm>
        </p:grpSpPr>
        <p:sp>
          <p:nvSpPr>
            <p:cNvPr id="94" name="object 92">
              <a:extLst>
                <a:ext uri="{FF2B5EF4-FFF2-40B4-BE49-F238E27FC236}">
                  <a16:creationId xmlns:a16="http://schemas.microsoft.com/office/drawing/2014/main" id="{3098905B-A7F1-406D-80E8-FE0C1FA7394D}"/>
                </a:ext>
              </a:extLst>
            </p:cNvPr>
            <p:cNvSpPr/>
            <p:nvPr/>
          </p:nvSpPr>
          <p:spPr>
            <a:xfrm>
              <a:off x="3352037" y="4463033"/>
              <a:ext cx="1487805" cy="276225"/>
            </a:xfrm>
            <a:custGeom>
              <a:avLst/>
              <a:gdLst/>
              <a:ahLst/>
              <a:cxnLst/>
              <a:rect l="l" t="t" r="r" b="b"/>
              <a:pathLst>
                <a:path w="1487804" h="276225">
                  <a:moveTo>
                    <a:pt x="1487424" y="0"/>
                  </a:moveTo>
                  <a:lnTo>
                    <a:pt x="1479512" y="53697"/>
                  </a:lnTo>
                  <a:lnTo>
                    <a:pt x="1457944" y="97536"/>
                  </a:lnTo>
                  <a:lnTo>
                    <a:pt x="1425969" y="127087"/>
                  </a:lnTo>
                  <a:lnTo>
                    <a:pt x="1386839" y="137922"/>
                  </a:lnTo>
                  <a:lnTo>
                    <a:pt x="844296" y="137922"/>
                  </a:lnTo>
                  <a:lnTo>
                    <a:pt x="805166" y="148756"/>
                  </a:lnTo>
                  <a:lnTo>
                    <a:pt x="773191" y="178308"/>
                  </a:lnTo>
                  <a:lnTo>
                    <a:pt x="751623" y="222146"/>
                  </a:lnTo>
                  <a:lnTo>
                    <a:pt x="743712" y="275844"/>
                  </a:lnTo>
                  <a:lnTo>
                    <a:pt x="735800" y="222146"/>
                  </a:lnTo>
                  <a:lnTo>
                    <a:pt x="714232" y="178308"/>
                  </a:lnTo>
                  <a:lnTo>
                    <a:pt x="682257" y="148756"/>
                  </a:lnTo>
                  <a:lnTo>
                    <a:pt x="643127" y="137922"/>
                  </a:lnTo>
                  <a:lnTo>
                    <a:pt x="100584" y="137922"/>
                  </a:lnTo>
                  <a:lnTo>
                    <a:pt x="61454" y="127087"/>
                  </a:lnTo>
                  <a:lnTo>
                    <a:pt x="29479" y="97536"/>
                  </a:lnTo>
                  <a:lnTo>
                    <a:pt x="7911" y="53697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>
              <a:extLst>
                <a:ext uri="{FF2B5EF4-FFF2-40B4-BE49-F238E27FC236}">
                  <a16:creationId xmlns:a16="http://schemas.microsoft.com/office/drawing/2014/main" id="{0A99C867-BE36-4785-A8F7-F155E7C0C273}"/>
                </a:ext>
              </a:extLst>
            </p:cNvPr>
            <p:cNvSpPr/>
            <p:nvPr/>
          </p:nvSpPr>
          <p:spPr>
            <a:xfrm>
              <a:off x="4052315" y="4738877"/>
              <a:ext cx="997585" cy="161290"/>
            </a:xfrm>
            <a:custGeom>
              <a:avLst/>
              <a:gdLst/>
              <a:ahLst/>
              <a:cxnLst/>
              <a:rect l="l" t="t" r="r" b="b"/>
              <a:pathLst>
                <a:path w="997585" h="161289">
                  <a:moveTo>
                    <a:pt x="574929" y="146558"/>
                  </a:moveTo>
                  <a:lnTo>
                    <a:pt x="574929" y="154686"/>
                  </a:lnTo>
                  <a:lnTo>
                    <a:pt x="581406" y="161163"/>
                  </a:lnTo>
                  <a:lnTo>
                    <a:pt x="997331" y="161163"/>
                  </a:lnTo>
                  <a:lnTo>
                    <a:pt x="997331" y="161036"/>
                  </a:lnTo>
                  <a:lnTo>
                    <a:pt x="589407" y="161036"/>
                  </a:lnTo>
                  <a:lnTo>
                    <a:pt x="574929" y="146558"/>
                  </a:lnTo>
                  <a:close/>
                </a:path>
                <a:path w="997585" h="161289">
                  <a:moveTo>
                    <a:pt x="57912" y="72390"/>
                  </a:moveTo>
                  <a:lnTo>
                    <a:pt x="28956" y="72390"/>
                  </a:lnTo>
                  <a:lnTo>
                    <a:pt x="29083" y="154686"/>
                  </a:lnTo>
                  <a:lnTo>
                    <a:pt x="35433" y="161036"/>
                  </a:lnTo>
                  <a:lnTo>
                    <a:pt x="581279" y="161036"/>
                  </a:lnTo>
                  <a:lnTo>
                    <a:pt x="574929" y="154686"/>
                  </a:lnTo>
                  <a:lnTo>
                    <a:pt x="574929" y="146558"/>
                  </a:lnTo>
                  <a:lnTo>
                    <a:pt x="57912" y="146558"/>
                  </a:lnTo>
                  <a:lnTo>
                    <a:pt x="43434" y="132080"/>
                  </a:lnTo>
                  <a:lnTo>
                    <a:pt x="57912" y="132080"/>
                  </a:lnTo>
                  <a:lnTo>
                    <a:pt x="57912" y="72390"/>
                  </a:lnTo>
                  <a:close/>
                </a:path>
                <a:path w="997585" h="161289">
                  <a:moveTo>
                    <a:pt x="597408" y="132080"/>
                  </a:moveTo>
                  <a:lnTo>
                    <a:pt x="57912" y="132080"/>
                  </a:lnTo>
                  <a:lnTo>
                    <a:pt x="57912" y="146558"/>
                  </a:lnTo>
                  <a:lnTo>
                    <a:pt x="574929" y="146558"/>
                  </a:lnTo>
                  <a:lnTo>
                    <a:pt x="589407" y="161036"/>
                  </a:lnTo>
                  <a:lnTo>
                    <a:pt x="997331" y="161036"/>
                  </a:lnTo>
                  <a:lnTo>
                    <a:pt x="997331" y="146685"/>
                  </a:lnTo>
                  <a:lnTo>
                    <a:pt x="603885" y="146685"/>
                  </a:lnTo>
                  <a:lnTo>
                    <a:pt x="589407" y="132207"/>
                  </a:lnTo>
                  <a:lnTo>
                    <a:pt x="597535" y="132207"/>
                  </a:lnTo>
                  <a:close/>
                </a:path>
                <a:path w="997585" h="161289">
                  <a:moveTo>
                    <a:pt x="597535" y="132207"/>
                  </a:moveTo>
                  <a:lnTo>
                    <a:pt x="589407" y="132207"/>
                  </a:lnTo>
                  <a:lnTo>
                    <a:pt x="603885" y="146685"/>
                  </a:lnTo>
                  <a:lnTo>
                    <a:pt x="603885" y="138557"/>
                  </a:lnTo>
                  <a:lnTo>
                    <a:pt x="597535" y="132207"/>
                  </a:lnTo>
                  <a:close/>
                </a:path>
                <a:path w="997585" h="161289">
                  <a:moveTo>
                    <a:pt x="997331" y="132207"/>
                  </a:moveTo>
                  <a:lnTo>
                    <a:pt x="597535" y="132207"/>
                  </a:lnTo>
                  <a:lnTo>
                    <a:pt x="603885" y="138557"/>
                  </a:lnTo>
                  <a:lnTo>
                    <a:pt x="603885" y="146685"/>
                  </a:lnTo>
                  <a:lnTo>
                    <a:pt x="997331" y="146685"/>
                  </a:lnTo>
                  <a:lnTo>
                    <a:pt x="997331" y="132207"/>
                  </a:lnTo>
                  <a:close/>
                </a:path>
                <a:path w="997585" h="161289">
                  <a:moveTo>
                    <a:pt x="57912" y="132080"/>
                  </a:moveTo>
                  <a:lnTo>
                    <a:pt x="43434" y="132080"/>
                  </a:lnTo>
                  <a:lnTo>
                    <a:pt x="57912" y="146558"/>
                  </a:lnTo>
                  <a:lnTo>
                    <a:pt x="57912" y="132080"/>
                  </a:lnTo>
                  <a:close/>
                </a:path>
                <a:path w="997585" h="161289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90"/>
                  </a:lnTo>
                  <a:lnTo>
                    <a:pt x="79629" y="72390"/>
                  </a:lnTo>
                  <a:lnTo>
                    <a:pt x="43434" y="0"/>
                  </a:lnTo>
                  <a:close/>
                </a:path>
                <a:path w="997585" h="161289">
                  <a:moveTo>
                    <a:pt x="79629" y="72390"/>
                  </a:moveTo>
                  <a:lnTo>
                    <a:pt x="57912" y="72390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9" y="7239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3">
            <a:extLst>
              <a:ext uri="{FF2B5EF4-FFF2-40B4-BE49-F238E27FC236}">
                <a16:creationId xmlns:a16="http://schemas.microsoft.com/office/drawing/2014/main" id="{8CED1B4C-0ACB-4EB7-B573-0620501F7DE4}"/>
              </a:ext>
            </a:extLst>
          </p:cNvPr>
          <p:cNvSpPr txBox="1"/>
          <p:nvPr/>
        </p:nvSpPr>
        <p:spPr>
          <a:xfrm>
            <a:off x="8026145" y="2617785"/>
            <a:ext cx="148780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nl-NL" spc="-10" dirty="0">
                <a:latin typeface="Trebuchet MS"/>
                <a:cs typeface="Trebuchet MS"/>
              </a:rPr>
              <a:t>PE array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7" name="object 3">
            <a:extLst>
              <a:ext uri="{FF2B5EF4-FFF2-40B4-BE49-F238E27FC236}">
                <a16:creationId xmlns:a16="http://schemas.microsoft.com/office/drawing/2014/main" id="{183BC3F7-9871-479E-A6F4-407C25483969}"/>
              </a:ext>
            </a:extLst>
          </p:cNvPr>
          <p:cNvSpPr txBox="1"/>
          <p:nvPr/>
        </p:nvSpPr>
        <p:spPr>
          <a:xfrm>
            <a:off x="4311396" y="4503988"/>
            <a:ext cx="148856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nl-NL" spc="-10" dirty="0" err="1">
                <a:latin typeface="Trebuchet MS"/>
                <a:cs typeface="Trebuchet MS"/>
              </a:rPr>
              <a:t>AGUs</a:t>
            </a:r>
            <a:endParaRPr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227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96" grpId="0"/>
      <p:bldP spid="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AE0C2-5CA5-4723-80C3-E97CF294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analysis - step 3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70FCE-12F4-4BC1-92BB-48B3B2AA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7" name="Tijdelijke aanduiding voor inhoud 4">
            <a:extLst>
              <a:ext uri="{FF2B5EF4-FFF2-40B4-BE49-F238E27FC236}">
                <a16:creationId xmlns:a16="http://schemas.microsoft.com/office/drawing/2014/main" id="{F580B88A-DBC9-4B1E-A8F4-EFE1D19A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2" r="70446"/>
          <a:stretch/>
        </p:blipFill>
        <p:spPr>
          <a:xfrm>
            <a:off x="519114" y="1124711"/>
            <a:ext cx="4062459" cy="2751963"/>
          </a:xfrm>
          <a:prstGeom prst="rect">
            <a:avLst/>
          </a:prstGeom>
        </p:spPr>
      </p:pic>
      <p:pic>
        <p:nvPicPr>
          <p:cNvPr id="20" name="Tijdelijke aanduiding voor inhoud 4">
            <a:extLst>
              <a:ext uri="{FF2B5EF4-FFF2-40B4-BE49-F238E27FC236}">
                <a16:creationId xmlns:a16="http://schemas.microsoft.com/office/drawing/2014/main" id="{D43266B2-189F-49D7-836F-E055C17C5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98" t="19802"/>
          <a:stretch/>
        </p:blipFill>
        <p:spPr>
          <a:xfrm>
            <a:off x="519114" y="3876675"/>
            <a:ext cx="11188630" cy="3027913"/>
          </a:xfrm>
          <a:prstGeom prst="rect">
            <a:avLst/>
          </a:prstGeom>
        </p:spPr>
      </p:pic>
      <p:sp>
        <p:nvSpPr>
          <p:cNvPr id="25" name="Ovaal 24">
            <a:extLst>
              <a:ext uri="{FF2B5EF4-FFF2-40B4-BE49-F238E27FC236}">
                <a16:creationId xmlns:a16="http://schemas.microsoft.com/office/drawing/2014/main" id="{924212FC-D183-494F-B88C-9B8C020847E4}"/>
              </a:ext>
            </a:extLst>
          </p:cNvPr>
          <p:cNvSpPr/>
          <p:nvPr/>
        </p:nvSpPr>
        <p:spPr>
          <a:xfrm>
            <a:off x="3924301" y="4724400"/>
            <a:ext cx="1400174" cy="2190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820FB02F-ECE6-4CAC-A41B-E4DA0E30B1A4}"/>
              </a:ext>
            </a:extLst>
          </p:cNvPr>
          <p:cNvSpPr/>
          <p:nvPr/>
        </p:nvSpPr>
        <p:spPr>
          <a:xfrm>
            <a:off x="2647951" y="4505325"/>
            <a:ext cx="723899" cy="2190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CBCAE2AC-264C-4D0D-B7D6-01120CA857B9}"/>
              </a:ext>
            </a:extLst>
          </p:cNvPr>
          <p:cNvSpPr/>
          <p:nvPr/>
        </p:nvSpPr>
        <p:spPr>
          <a:xfrm>
            <a:off x="4748213" y="4505324"/>
            <a:ext cx="723899" cy="21907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94C6734-2998-49D1-9F24-26D91AFCA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3"/>
          <a:stretch/>
        </p:blipFill>
        <p:spPr>
          <a:xfrm>
            <a:off x="5110162" y="1696486"/>
            <a:ext cx="5496692" cy="1295249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EB9B1689-5BE1-42E8-8736-FD47EDCCDCFB}"/>
              </a:ext>
            </a:extLst>
          </p:cNvPr>
          <p:cNvSpPr txBox="1"/>
          <p:nvPr/>
        </p:nvSpPr>
        <p:spPr>
          <a:xfrm>
            <a:off x="5472112" y="3143250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Many</a:t>
            </a:r>
            <a:r>
              <a:rPr lang="nl-NL" dirty="0"/>
              <a:t> more </a:t>
            </a:r>
            <a:r>
              <a:rPr lang="nl-NL" dirty="0" err="1"/>
              <a:t>equations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!</a:t>
            </a:r>
            <a:endParaRPr lang="en-US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F2C5D73-13C8-4338-9BD9-B79D68C5FCBD}"/>
              </a:ext>
            </a:extLst>
          </p:cNvPr>
          <p:cNvSpPr/>
          <p:nvPr/>
        </p:nvSpPr>
        <p:spPr>
          <a:xfrm>
            <a:off x="537680" y="4954603"/>
            <a:ext cx="11153772" cy="2133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40897DF-B61F-4942-BBA7-3677479CF982}"/>
              </a:ext>
            </a:extLst>
          </p:cNvPr>
          <p:cNvSpPr/>
          <p:nvPr/>
        </p:nvSpPr>
        <p:spPr>
          <a:xfrm>
            <a:off x="484256" y="4735527"/>
            <a:ext cx="11153772" cy="219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/>
      <p:bldP spid="3" grpId="1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2441065" y="1748297"/>
            <a:ext cx="1939667" cy="3562114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07288" y="2971114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93EAFBA5-A1AC-44F4-9554-83CDCD57281C}"/>
              </a:ext>
            </a:extLst>
          </p:cNvPr>
          <p:cNvSpPr/>
          <p:nvPr/>
        </p:nvSpPr>
        <p:spPr>
          <a:xfrm>
            <a:off x="3560825" y="5242588"/>
            <a:ext cx="1805940" cy="108511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E49F-9CAC-4A7D-A9DE-402ED3DD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Search space construction and strategy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A5898B-F1CC-40A7-B65D-C1921D7F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D8699DC4-8521-45B4-B254-09AB2E8B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679" y="1271588"/>
            <a:ext cx="9152992" cy="5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49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E49F-9CAC-4A7D-A9DE-402ED3DD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strategy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018E5-DAB0-4164-B3CD-B76A37CB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3827398"/>
            <a:ext cx="11521440" cy="2481961"/>
          </a:xfrm>
        </p:spPr>
        <p:txBody>
          <a:bodyPr/>
          <a:lstStyle/>
          <a:p>
            <a:r>
              <a:rPr lang="nl-NL" dirty="0" err="1"/>
              <a:t>Strategies</a:t>
            </a:r>
            <a:r>
              <a:rPr lang="nl-NL" dirty="0"/>
              <a:t>:</a:t>
            </a:r>
          </a:p>
          <a:p>
            <a:pPr marL="727075" lvl="1" indent="-457200"/>
            <a:r>
              <a:rPr lang="en-US" dirty="0"/>
              <a:t>Exhaustively search through all valid mappings</a:t>
            </a:r>
          </a:p>
          <a:p>
            <a:pPr marL="727075" lvl="1" indent="-457200"/>
            <a:r>
              <a:rPr lang="en-US" dirty="0"/>
              <a:t>Heuristic v1 prunes mappings at loop-ordering stage</a:t>
            </a:r>
          </a:p>
          <a:p>
            <a:pPr marL="727075" lvl="1" indent="-457200"/>
            <a:r>
              <a:rPr lang="en-US" dirty="0"/>
              <a:t>Heuristic v2 prunes at loop blocking and loop ordering stage</a:t>
            </a:r>
          </a:p>
          <a:p>
            <a:pPr marL="727075" lvl="1" indent="-457200"/>
            <a:r>
              <a:rPr lang="en-US" dirty="0"/>
              <a:t>Iterative search prunes at each loop assignment iteration beside applying the previous heuristics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A5898B-F1CC-40A7-B65D-C1921D7F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33</a:t>
            </a:fld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19C95A-4297-4CCB-9FF5-0A6DBC39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232"/>
            <a:ext cx="12192000" cy="227042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E39C1CE-A58B-4AA8-BACE-260B7277307B}"/>
              </a:ext>
            </a:extLst>
          </p:cNvPr>
          <p:cNvSpPr/>
          <p:nvPr/>
        </p:nvSpPr>
        <p:spPr>
          <a:xfrm>
            <a:off x="3995255" y="1207134"/>
            <a:ext cx="2862745" cy="2401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6B566CC-9526-4112-8221-DC7BC2E2EB19}"/>
              </a:ext>
            </a:extLst>
          </p:cNvPr>
          <p:cNvSpPr/>
          <p:nvPr/>
        </p:nvSpPr>
        <p:spPr>
          <a:xfrm>
            <a:off x="6858000" y="1272682"/>
            <a:ext cx="2862745" cy="2401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47BF5E6-7F5C-411B-B7D2-3E8ABA03C713}"/>
              </a:ext>
            </a:extLst>
          </p:cNvPr>
          <p:cNvSpPr/>
          <p:nvPr/>
        </p:nvSpPr>
        <p:spPr>
          <a:xfrm>
            <a:off x="9720745" y="1282621"/>
            <a:ext cx="2563882" cy="24015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hoek 63">
            <a:extLst>
              <a:ext uri="{FF2B5EF4-FFF2-40B4-BE49-F238E27FC236}">
                <a16:creationId xmlns:a16="http://schemas.microsoft.com/office/drawing/2014/main" id="{0AE488A0-4C35-47EB-AE56-3E2E20404A0B}"/>
              </a:ext>
            </a:extLst>
          </p:cNvPr>
          <p:cNvSpPr/>
          <p:nvPr/>
        </p:nvSpPr>
        <p:spPr>
          <a:xfrm>
            <a:off x="658368" y="2430801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78942" y="385919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41398" y="2671219"/>
            <a:ext cx="566928" cy="1435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395478" y="2301931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8FB43A17-5257-4367-A558-B2D445886739}"/>
              </a:ext>
            </a:extLst>
          </p:cNvPr>
          <p:cNvGrpSpPr/>
          <p:nvPr/>
        </p:nvGrpSpPr>
        <p:grpSpPr>
          <a:xfrm>
            <a:off x="133462" y="4550954"/>
            <a:ext cx="1926605" cy="1627632"/>
            <a:chOff x="168401" y="4550954"/>
            <a:chExt cx="1926605" cy="1627632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7BD5ABC-0308-4FA9-A523-3EE0C16B8B37}"/>
                </a:ext>
              </a:extLst>
            </p:cNvPr>
            <p:cNvSpPr/>
            <p:nvPr/>
          </p:nvSpPr>
          <p:spPr>
            <a:xfrm>
              <a:off x="168401" y="4550954"/>
              <a:ext cx="1926605" cy="16276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nl-NL" dirty="0"/>
                <a:t>Architecture </a:t>
              </a:r>
              <a:r>
                <a:rPr lang="nl-NL" dirty="0" err="1"/>
                <a:t>space</a:t>
              </a:r>
              <a:endParaRPr lang="en-US" dirty="0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511E06EF-50B9-4EAD-9661-42571105D095}"/>
                </a:ext>
              </a:extLst>
            </p:cNvPr>
            <p:cNvSpPr/>
            <p:nvPr/>
          </p:nvSpPr>
          <p:spPr>
            <a:xfrm>
              <a:off x="265938" y="509959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3295257F-3AA4-4651-964B-BDC64EC37391}"/>
                </a:ext>
              </a:extLst>
            </p:cNvPr>
            <p:cNvSpPr/>
            <p:nvPr/>
          </p:nvSpPr>
          <p:spPr>
            <a:xfrm>
              <a:off x="840867" y="4942622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22744A4E-CD27-4CE2-B7CD-8A466468FD95}"/>
                </a:ext>
              </a:extLst>
            </p:cNvPr>
            <p:cNvSpPr/>
            <p:nvPr/>
          </p:nvSpPr>
          <p:spPr>
            <a:xfrm>
              <a:off x="465963" y="564823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1621A5C6-AD72-46D5-9823-907EAB344469}"/>
                </a:ext>
              </a:extLst>
            </p:cNvPr>
            <p:cNvSpPr/>
            <p:nvPr/>
          </p:nvSpPr>
          <p:spPr>
            <a:xfrm>
              <a:off x="1013079" y="5368580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094764D0-5F7E-4808-900D-619C9ABC28B0}"/>
                </a:ext>
              </a:extLst>
            </p:cNvPr>
            <p:cNvSpPr/>
            <p:nvPr/>
          </p:nvSpPr>
          <p:spPr>
            <a:xfrm>
              <a:off x="1364361" y="577015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28D428D4-6E56-425A-AEC2-11F4135737BB}"/>
                </a:ext>
              </a:extLst>
            </p:cNvPr>
            <p:cNvSpPr/>
            <p:nvPr/>
          </p:nvSpPr>
          <p:spPr>
            <a:xfrm>
              <a:off x="1450467" y="5099594"/>
              <a:ext cx="313944" cy="3139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CC549E5C-E1B5-461B-9DAA-048C3352BCD6}"/>
              </a:ext>
            </a:extLst>
          </p:cNvPr>
          <p:cNvCxnSpPr>
            <a:cxnSpLocks/>
          </p:cNvCxnSpPr>
          <p:nvPr/>
        </p:nvCxnSpPr>
        <p:spPr>
          <a:xfrm flipH="1" flipV="1">
            <a:off x="678942" y="4364125"/>
            <a:ext cx="746873" cy="73546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9509C46A-2BBB-4FAF-BB98-2D84BF270572}"/>
              </a:ext>
            </a:extLst>
          </p:cNvPr>
          <p:cNvCxnSpPr>
            <a:cxnSpLocks/>
          </p:cNvCxnSpPr>
          <p:nvPr/>
        </p:nvCxnSpPr>
        <p:spPr>
          <a:xfrm flipV="1">
            <a:off x="1743759" y="4354358"/>
            <a:ext cx="305640" cy="745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F79D57A0-536F-4323-A81E-DC1BE8E8BC6D}"/>
              </a:ext>
            </a:extLst>
          </p:cNvPr>
          <p:cNvCxnSpPr>
            <a:cxnSpLocks/>
            <a:stCxn id="64" idx="3"/>
            <a:endCxn id="31" idx="1"/>
          </p:cNvCxnSpPr>
          <p:nvPr/>
        </p:nvCxnSpPr>
        <p:spPr>
          <a:xfrm flipV="1">
            <a:off x="2020824" y="2671219"/>
            <a:ext cx="587502" cy="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57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7D78-AEC9-4ED1-8FC9-A8972155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Memory </a:t>
            </a:r>
            <a:r>
              <a:rPr lang="nl-NL" dirty="0" err="1"/>
              <a:t>hierarchy</a:t>
            </a:r>
            <a:r>
              <a:rPr lang="nl-NL" dirty="0"/>
              <a:t> </a:t>
            </a:r>
            <a:r>
              <a:rPr lang="nl-NL" dirty="0" err="1"/>
              <a:t>generation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6CF41DC-B216-4B7E-8432-245734F7F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47036"/>
            <a:ext cx="10515600" cy="23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1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00AC3D5-C20E-4541-A975-701A97B82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Timeloop</a:t>
            </a:r>
            <a:endParaRPr lang="en-US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A95E5DE-B402-429C-BE8D-B13BCC56B8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Even </a:t>
            </a:r>
            <a:r>
              <a:rPr lang="nl-NL" dirty="0" err="1"/>
              <a:t>mapping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Constrained</a:t>
            </a:r>
            <a:r>
              <a:rPr lang="nl-NL" dirty="0"/>
              <a:t> 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basic heuristics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Mapping analysis done using ‘fast’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estimation is fine-grained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26C13C4-5E01-472D-94E4-A6EF7ADE8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ZigZag</a:t>
            </a:r>
            <a:endParaRPr lang="en-US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C9A2A760-341D-49C1-A334-E6D0167B2F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Uneven</a:t>
            </a:r>
            <a:r>
              <a:rPr lang="nl-NL" dirty="0"/>
              <a:t> </a:t>
            </a:r>
            <a:r>
              <a:rPr lang="nl-NL" dirty="0" err="1"/>
              <a:t>mapping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advanced</a:t>
            </a:r>
            <a:r>
              <a:rPr lang="nl-NL" dirty="0"/>
              <a:t> heuristics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Mapping</a:t>
            </a:r>
            <a:r>
              <a:rPr lang="nl-NL" dirty="0"/>
              <a:t> analysis </a:t>
            </a:r>
            <a:r>
              <a:rPr lang="nl-NL" dirty="0" err="1"/>
              <a:t>done</a:t>
            </a:r>
            <a:r>
              <a:rPr lang="nl-NL" dirty="0"/>
              <a:t> </a:t>
            </a:r>
            <a:r>
              <a:rPr lang="nl-NL" dirty="0" err="1"/>
              <a:t>analytically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estimation</a:t>
            </a:r>
            <a:r>
              <a:rPr lang="nl-NL" dirty="0"/>
              <a:t> is course-</a:t>
            </a:r>
            <a:r>
              <a:rPr lang="nl-NL" dirty="0" err="1"/>
              <a:t>grained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Memory </a:t>
            </a:r>
            <a:r>
              <a:rPr lang="nl-NL" dirty="0" err="1"/>
              <a:t>hierachy</a:t>
            </a:r>
            <a:r>
              <a:rPr lang="nl-NL" dirty="0"/>
              <a:t> </a:t>
            </a:r>
            <a:r>
              <a:rPr lang="nl-NL" dirty="0" err="1"/>
              <a:t>generation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45B54-CF07-472A-8E80-820B7D4F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36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B14F6-7C78-45F0-AE56-C78E8CE3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Timeloop (TL)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 (ZZ)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B14F6-7C78-45F0-AE56-C78E8CE3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Timeloop (TL)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 (ZZ)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45B54-CF07-472A-8E80-820B7D4F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37</a:t>
            </a:fld>
            <a:endParaRPr lang="en-US"/>
          </a:p>
        </p:txBody>
      </p:sp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798190AC-6001-44AA-AA65-C2049AE15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854" y="2219325"/>
            <a:ext cx="12313944" cy="29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47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56843-5FD2-445B-AB28-BDC23CF8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B2D4B3-461A-4FE1-9440-4A3363E9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features of Design Space Exploration tools:</a:t>
            </a:r>
          </a:p>
          <a:p>
            <a:pPr marL="727075" lvl="1" indent="-457200"/>
            <a:r>
              <a:rPr lang="nl-NL" b="1" dirty="0" err="1"/>
              <a:t>Expressive</a:t>
            </a:r>
            <a:r>
              <a:rPr lang="nl-NL" dirty="0"/>
              <a:t>: </a:t>
            </a:r>
            <a:r>
              <a:rPr lang="nl-NL" dirty="0" err="1"/>
              <a:t>generic</a:t>
            </a:r>
            <a:r>
              <a:rPr lang="nl-NL" dirty="0"/>
              <a:t>, template-</a:t>
            </a:r>
            <a:r>
              <a:rPr lang="nl-NL" dirty="0" err="1"/>
              <a:t>based</a:t>
            </a:r>
            <a:r>
              <a:rPr lang="nl-NL" dirty="0"/>
              <a:t> hardware model</a:t>
            </a:r>
          </a:p>
          <a:p>
            <a:pPr marL="727075" lvl="1" indent="-457200"/>
            <a:r>
              <a:rPr lang="nl-NL" b="1" dirty="0" err="1"/>
              <a:t>Fast</a:t>
            </a:r>
            <a:r>
              <a:rPr lang="nl-NL" dirty="0"/>
              <a:t>: </a:t>
            </a:r>
            <a:r>
              <a:rPr lang="nl-NL" dirty="0" err="1"/>
              <a:t>faster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native </a:t>
            </a:r>
            <a:r>
              <a:rPr lang="nl-NL" dirty="0" err="1"/>
              <a:t>execution</a:t>
            </a:r>
            <a:endParaRPr lang="nl-NL" dirty="0"/>
          </a:p>
          <a:p>
            <a:pPr marL="727075" lvl="1" indent="-457200"/>
            <a:r>
              <a:rPr lang="nl-NL" b="1" dirty="0"/>
              <a:t>Accurate</a:t>
            </a:r>
            <a:r>
              <a:rPr lang="nl-NL" dirty="0"/>
              <a:t>: </a:t>
            </a:r>
            <a:r>
              <a:rPr lang="nl-NL" dirty="0" err="1"/>
              <a:t>validated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design-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models</a:t>
            </a:r>
            <a:endParaRPr lang="nl-NL" dirty="0"/>
          </a:p>
          <a:p>
            <a:endParaRPr lang="en-US" dirty="0"/>
          </a:p>
          <a:p>
            <a:r>
              <a:rPr lang="en-US" dirty="0"/>
              <a:t>Both </a:t>
            </a:r>
            <a:r>
              <a:rPr lang="en-US" dirty="0" err="1"/>
              <a:t>Timeloop</a:t>
            </a:r>
            <a:r>
              <a:rPr lang="en-US" dirty="0"/>
              <a:t> and </a:t>
            </a:r>
            <a:r>
              <a:rPr lang="en-US" dirty="0" err="1"/>
              <a:t>ZigZag</a:t>
            </a:r>
            <a:r>
              <a:rPr lang="en-US" dirty="0"/>
              <a:t> allow many architecture-mapping combinations to be evaluated quickly and accurately</a:t>
            </a:r>
          </a:p>
          <a:p>
            <a:endParaRPr lang="en-US" dirty="0"/>
          </a:p>
          <a:p>
            <a:r>
              <a:rPr lang="en-US" dirty="0" err="1"/>
              <a:t>ZigZag</a:t>
            </a:r>
            <a:r>
              <a:rPr lang="en-US" dirty="0"/>
              <a:t> allows more mappings and has an architecture search space </a:t>
            </a:r>
          </a:p>
          <a:p>
            <a:endParaRPr lang="en-US" dirty="0"/>
          </a:p>
          <a:p>
            <a:r>
              <a:rPr lang="en-US" dirty="0"/>
              <a:t>What about combining NAS and DSE? Covering the Accelerator-Mapping-Network design space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10CDBC-6686-47B3-9812-40D36B7D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9A992-1DB3-4283-A1A3-09FF2132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movement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02FB6-F009-42DF-83BB-344A5B16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9F58EC5-2AA3-4492-B411-ED1E09EC0E1A}"/>
              </a:ext>
            </a:extLst>
          </p:cNvPr>
          <p:cNvSpPr txBox="1"/>
          <p:nvPr/>
        </p:nvSpPr>
        <p:spPr>
          <a:xfrm>
            <a:off x="1205280" y="2281555"/>
            <a:ext cx="2163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Why it’s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important</a:t>
            </a:r>
            <a:endParaRPr sz="2000" dirty="0">
              <a:latin typeface="Trebuchet MS"/>
              <a:cs typeface="Trebuchet MS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D0F1F9CB-0DC8-4912-84D7-E50867879E2E}"/>
              </a:ext>
            </a:extLst>
          </p:cNvPr>
          <p:cNvGraphicFramePr>
            <a:graphicFrameLocks noGrp="1"/>
          </p:cNvGraphicFramePr>
          <p:nvPr/>
        </p:nvGraphicFramePr>
        <p:xfrm>
          <a:off x="3813809" y="3700779"/>
          <a:ext cx="3097530" cy="167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05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VGG16 conv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3_2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0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Multiply Add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Ops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1.85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Billion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20" dirty="0">
                          <a:latin typeface="Trebuchet MS"/>
                          <a:cs typeface="Trebuchet MS"/>
                        </a:rPr>
                        <a:t>Weights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590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3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Inputs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803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Outputs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803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K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A3E37C16-FFB1-4D40-90EE-E66DE7DD748D}"/>
              </a:ext>
            </a:extLst>
          </p:cNvPr>
          <p:cNvGraphicFramePr>
            <a:graphicFrameLocks noGrp="1"/>
          </p:cNvGraphicFramePr>
          <p:nvPr/>
        </p:nvGraphicFramePr>
        <p:xfrm>
          <a:off x="3815207" y="1774189"/>
          <a:ext cx="5209540" cy="1349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costs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7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8-bit Integer</a:t>
                      </a:r>
                      <a:r>
                        <a:rPr sz="16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Multiply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0.2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pJ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Fetch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two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8-bit operands from</a:t>
                      </a:r>
                      <a:r>
                        <a:rPr sz="1600" spc="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DRAM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128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pJ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Fetch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two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8-bit operands from large</a:t>
                      </a:r>
                      <a:r>
                        <a:rPr sz="1600" spc="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SRAM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pJ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AFCF9B4B-F581-40EB-9152-F5F60E8325A7}"/>
              </a:ext>
            </a:extLst>
          </p:cNvPr>
          <p:cNvSpPr txBox="1"/>
          <p:nvPr/>
        </p:nvSpPr>
        <p:spPr>
          <a:xfrm>
            <a:off x="1205280" y="4323715"/>
            <a:ext cx="1532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Fortunately…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AA8900D-57CF-4740-8244-677C73FDA617}"/>
              </a:ext>
            </a:extLst>
          </p:cNvPr>
          <p:cNvSpPr/>
          <p:nvPr/>
        </p:nvSpPr>
        <p:spPr>
          <a:xfrm>
            <a:off x="6584442" y="4342003"/>
            <a:ext cx="2025650" cy="720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Reuse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CF06A-BC01-4547-89DF-557BE49D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Exploiting</a:t>
            </a:r>
            <a:r>
              <a:rPr lang="nl-NL" dirty="0"/>
              <a:t> data </a:t>
            </a:r>
            <a:r>
              <a:rPr lang="nl-NL" dirty="0" err="1"/>
              <a:t>reuse</a:t>
            </a:r>
            <a:endParaRPr lang="en-US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5E203FE-C15F-408C-8302-1A1906A2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3468610"/>
            <a:ext cx="5687568" cy="2840749"/>
          </a:xfrm>
        </p:spPr>
        <p:txBody>
          <a:bodyPr/>
          <a:lstStyle/>
          <a:p>
            <a:r>
              <a:rPr lang="nl-NL" sz="2000" dirty="0" err="1"/>
              <a:t>Convolutional</a:t>
            </a:r>
            <a:r>
              <a:rPr lang="nl-NL" sz="2000" dirty="0"/>
              <a:t>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/>
              <a:t>Sliding </a:t>
            </a:r>
            <a:r>
              <a:rPr lang="nl-NL" sz="1800" dirty="0" err="1"/>
              <a:t>window</a:t>
            </a:r>
            <a:r>
              <a:rPr lang="nl-NL" sz="1800" dirty="0"/>
              <a:t> over input</a:t>
            </a:r>
          </a:p>
          <a:p>
            <a:r>
              <a:rPr lang="nl-NL" sz="2000" dirty="0"/>
              <a:t>Input </a:t>
            </a:r>
            <a:r>
              <a:rPr lang="nl-NL" sz="2000" dirty="0" err="1"/>
              <a:t>activation</a:t>
            </a:r>
            <a:r>
              <a:rPr lang="nl-NL" sz="2000" dirty="0"/>
              <a:t>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/>
              <a:t>Multiple filters over </a:t>
            </a:r>
            <a:r>
              <a:rPr lang="nl-NL" sz="1800" dirty="0" err="1"/>
              <a:t>same</a:t>
            </a:r>
            <a:r>
              <a:rPr lang="nl-NL" sz="1800" dirty="0"/>
              <a:t> input</a:t>
            </a:r>
          </a:p>
          <a:p>
            <a:r>
              <a:rPr lang="nl-NL" sz="2000" dirty="0"/>
              <a:t>Output </a:t>
            </a:r>
            <a:r>
              <a:rPr lang="nl-NL" sz="2000" dirty="0" err="1"/>
              <a:t>activation</a:t>
            </a:r>
            <a:r>
              <a:rPr lang="nl-NL" sz="2000" dirty="0"/>
              <a:t>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 err="1"/>
              <a:t>Accumulation</a:t>
            </a:r>
            <a:r>
              <a:rPr lang="nl-NL" sz="1800" dirty="0"/>
              <a:t> </a:t>
            </a:r>
            <a:r>
              <a:rPr lang="nl-NL" sz="1800" dirty="0" err="1"/>
              <a:t>sum</a:t>
            </a:r>
            <a:r>
              <a:rPr lang="nl-NL" sz="1800" dirty="0"/>
              <a:t> over </a:t>
            </a:r>
            <a:r>
              <a:rPr lang="nl-NL" sz="1800" dirty="0" err="1"/>
              <a:t>channels</a:t>
            </a:r>
            <a:endParaRPr lang="nl-NL" sz="1800" dirty="0"/>
          </a:p>
          <a:p>
            <a:r>
              <a:rPr lang="nl-NL" sz="2000" dirty="0"/>
              <a:t>Batch </a:t>
            </a:r>
            <a:r>
              <a:rPr lang="nl-NL" sz="2000" dirty="0" err="1"/>
              <a:t>reuse</a:t>
            </a:r>
            <a:endParaRPr lang="nl-NL" sz="2000" dirty="0"/>
          </a:p>
          <a:p>
            <a:pPr lvl="1"/>
            <a:r>
              <a:rPr lang="nl-NL" sz="1800" dirty="0"/>
              <a:t>Re-</a:t>
            </a:r>
            <a:r>
              <a:rPr lang="nl-NL" sz="1800" dirty="0" err="1"/>
              <a:t>apply</a:t>
            </a:r>
            <a:r>
              <a:rPr lang="nl-NL" sz="1800" dirty="0"/>
              <a:t> filters </a:t>
            </a:r>
            <a:r>
              <a:rPr lang="nl-NL" sz="1800" dirty="0" err="1"/>
              <a:t>to</a:t>
            </a:r>
            <a:r>
              <a:rPr lang="nl-NL" sz="1800" dirty="0"/>
              <a:t> new </a:t>
            </a:r>
            <a:r>
              <a:rPr lang="nl-NL" sz="1800" dirty="0" err="1"/>
              <a:t>inputs</a:t>
            </a:r>
            <a:endParaRPr lang="en-US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A219B9-C89A-4766-99A8-C64F05BC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</a:t>
            </a:fld>
            <a:endParaRPr lang="en-US"/>
          </a:p>
        </p:txBody>
      </p:sp>
      <p:grpSp>
        <p:nvGrpSpPr>
          <p:cNvPr id="81" name="Groep 80">
            <a:extLst>
              <a:ext uri="{FF2B5EF4-FFF2-40B4-BE49-F238E27FC236}">
                <a16:creationId xmlns:a16="http://schemas.microsoft.com/office/drawing/2014/main" id="{30A032A2-06FD-461A-89DD-034F2CDE251D}"/>
              </a:ext>
            </a:extLst>
          </p:cNvPr>
          <p:cNvGrpSpPr/>
          <p:nvPr/>
        </p:nvGrpSpPr>
        <p:grpSpPr>
          <a:xfrm>
            <a:off x="406887" y="1190372"/>
            <a:ext cx="4123984" cy="2287404"/>
            <a:chOff x="973815" y="1190372"/>
            <a:chExt cx="4123984" cy="2287404"/>
          </a:xfrm>
        </p:grpSpPr>
        <p:sp>
          <p:nvSpPr>
            <p:cNvPr id="7" name="object 70">
              <a:extLst>
                <a:ext uri="{FF2B5EF4-FFF2-40B4-BE49-F238E27FC236}">
                  <a16:creationId xmlns:a16="http://schemas.microsoft.com/office/drawing/2014/main" id="{EDF786E3-8676-4D86-8016-C6150A50C899}"/>
                </a:ext>
              </a:extLst>
            </p:cNvPr>
            <p:cNvSpPr/>
            <p:nvPr/>
          </p:nvSpPr>
          <p:spPr>
            <a:xfrm>
              <a:off x="973815" y="1495038"/>
              <a:ext cx="4123984" cy="1982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1">
              <a:extLst>
                <a:ext uri="{FF2B5EF4-FFF2-40B4-BE49-F238E27FC236}">
                  <a16:creationId xmlns:a16="http://schemas.microsoft.com/office/drawing/2014/main" id="{E6B6A439-5DF1-4390-980D-B7EEA53ADD1A}"/>
                </a:ext>
              </a:extLst>
            </p:cNvPr>
            <p:cNvSpPr/>
            <p:nvPr/>
          </p:nvSpPr>
          <p:spPr>
            <a:xfrm>
              <a:off x="1007363" y="1508761"/>
              <a:ext cx="4061460" cy="1920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2">
              <a:extLst>
                <a:ext uri="{FF2B5EF4-FFF2-40B4-BE49-F238E27FC236}">
                  <a16:creationId xmlns:a16="http://schemas.microsoft.com/office/drawing/2014/main" id="{0481CC53-14BA-42A6-BAAF-9C71365B6046}"/>
                </a:ext>
              </a:extLst>
            </p:cNvPr>
            <p:cNvSpPr txBox="1"/>
            <p:nvPr/>
          </p:nvSpPr>
          <p:spPr>
            <a:xfrm>
              <a:off x="1540763" y="1190372"/>
              <a:ext cx="314807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/>
                <a:t>7-dimensional network layer</a:t>
              </a:r>
            </a:p>
          </p:txBody>
        </p:sp>
        <p:sp>
          <p:nvSpPr>
            <p:cNvPr id="10" name="object 137">
              <a:extLst>
                <a:ext uri="{FF2B5EF4-FFF2-40B4-BE49-F238E27FC236}">
                  <a16:creationId xmlns:a16="http://schemas.microsoft.com/office/drawing/2014/main" id="{D4F0AA7F-C40B-4EF7-931F-A67B9F750FF3}"/>
                </a:ext>
              </a:extLst>
            </p:cNvPr>
            <p:cNvSpPr txBox="1"/>
            <p:nvPr/>
          </p:nvSpPr>
          <p:spPr>
            <a:xfrm>
              <a:off x="3214496" y="2939035"/>
              <a:ext cx="9842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N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11" name="object 138">
              <a:extLst>
                <a:ext uri="{FF2B5EF4-FFF2-40B4-BE49-F238E27FC236}">
                  <a16:creationId xmlns:a16="http://schemas.microsoft.com/office/drawing/2014/main" id="{0AA0BFED-45BC-4E8E-8C44-2FA8331B93C5}"/>
                </a:ext>
              </a:extLst>
            </p:cNvPr>
            <p:cNvSpPr/>
            <p:nvPr/>
          </p:nvSpPr>
          <p:spPr>
            <a:xfrm>
              <a:off x="3153156" y="2872740"/>
              <a:ext cx="76200" cy="294640"/>
            </a:xfrm>
            <a:custGeom>
              <a:avLst/>
              <a:gdLst/>
              <a:ahLst/>
              <a:cxnLst/>
              <a:rect l="l" t="t" r="r" b="b"/>
              <a:pathLst>
                <a:path w="76200" h="294639">
                  <a:moveTo>
                    <a:pt x="31750" y="218186"/>
                  </a:moveTo>
                  <a:lnTo>
                    <a:pt x="0" y="218186"/>
                  </a:lnTo>
                  <a:lnTo>
                    <a:pt x="38100" y="294386"/>
                  </a:lnTo>
                  <a:lnTo>
                    <a:pt x="69850" y="230886"/>
                  </a:lnTo>
                  <a:lnTo>
                    <a:pt x="31750" y="230886"/>
                  </a:lnTo>
                  <a:lnTo>
                    <a:pt x="31750" y="218186"/>
                  </a:lnTo>
                  <a:close/>
                </a:path>
                <a:path w="76200" h="29463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30886"/>
                  </a:lnTo>
                  <a:lnTo>
                    <a:pt x="44450" y="230886"/>
                  </a:lnTo>
                  <a:lnTo>
                    <a:pt x="44450" y="63500"/>
                  </a:lnTo>
                  <a:close/>
                </a:path>
                <a:path w="76200" h="294639">
                  <a:moveTo>
                    <a:pt x="76200" y="218186"/>
                  </a:moveTo>
                  <a:lnTo>
                    <a:pt x="44450" y="218186"/>
                  </a:lnTo>
                  <a:lnTo>
                    <a:pt x="44450" y="230886"/>
                  </a:lnTo>
                  <a:lnTo>
                    <a:pt x="69850" y="230886"/>
                  </a:lnTo>
                  <a:lnTo>
                    <a:pt x="76200" y="218186"/>
                  </a:lnTo>
                  <a:close/>
                </a:path>
                <a:path w="76200" h="29463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9463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9">
              <a:extLst>
                <a:ext uri="{FF2B5EF4-FFF2-40B4-BE49-F238E27FC236}">
                  <a16:creationId xmlns:a16="http://schemas.microsoft.com/office/drawing/2014/main" id="{FFCE8910-F194-4915-88E8-A812E16A8A30}"/>
                </a:ext>
              </a:extLst>
            </p:cNvPr>
            <p:cNvSpPr txBox="1"/>
            <p:nvPr/>
          </p:nvSpPr>
          <p:spPr>
            <a:xfrm>
              <a:off x="4086859" y="2751278"/>
              <a:ext cx="69850" cy="4584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50" b="1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12700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12700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</p:txBody>
        </p:sp>
        <p:sp>
          <p:nvSpPr>
            <p:cNvPr id="13" name="object 140">
              <a:extLst>
                <a:ext uri="{FF2B5EF4-FFF2-40B4-BE49-F238E27FC236}">
                  <a16:creationId xmlns:a16="http://schemas.microsoft.com/office/drawing/2014/main" id="{C1B763C6-494A-477C-8F39-0C96A22C0546}"/>
                </a:ext>
              </a:extLst>
            </p:cNvPr>
            <p:cNvSpPr txBox="1"/>
            <p:nvPr/>
          </p:nvSpPr>
          <p:spPr>
            <a:xfrm>
              <a:off x="4283709" y="2934716"/>
              <a:ext cx="9842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N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14" name="object 141">
              <a:extLst>
                <a:ext uri="{FF2B5EF4-FFF2-40B4-BE49-F238E27FC236}">
                  <a16:creationId xmlns:a16="http://schemas.microsoft.com/office/drawing/2014/main" id="{6006EA6E-4C6E-4698-B67A-41E7BDA149B1}"/>
                </a:ext>
              </a:extLst>
            </p:cNvPr>
            <p:cNvSpPr/>
            <p:nvPr/>
          </p:nvSpPr>
          <p:spPr>
            <a:xfrm>
              <a:off x="4223003" y="2868168"/>
              <a:ext cx="76200" cy="294640"/>
            </a:xfrm>
            <a:custGeom>
              <a:avLst/>
              <a:gdLst/>
              <a:ahLst/>
              <a:cxnLst/>
              <a:rect l="l" t="t" r="r" b="b"/>
              <a:pathLst>
                <a:path w="76200" h="294639">
                  <a:moveTo>
                    <a:pt x="31750" y="218186"/>
                  </a:moveTo>
                  <a:lnTo>
                    <a:pt x="0" y="218186"/>
                  </a:lnTo>
                  <a:lnTo>
                    <a:pt x="38100" y="294386"/>
                  </a:lnTo>
                  <a:lnTo>
                    <a:pt x="69850" y="230886"/>
                  </a:lnTo>
                  <a:lnTo>
                    <a:pt x="31750" y="230886"/>
                  </a:lnTo>
                  <a:lnTo>
                    <a:pt x="31750" y="218186"/>
                  </a:lnTo>
                  <a:close/>
                </a:path>
                <a:path w="76200" h="29463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30886"/>
                  </a:lnTo>
                  <a:lnTo>
                    <a:pt x="44450" y="230886"/>
                  </a:lnTo>
                  <a:lnTo>
                    <a:pt x="44450" y="63500"/>
                  </a:lnTo>
                  <a:close/>
                </a:path>
                <a:path w="76200" h="294639">
                  <a:moveTo>
                    <a:pt x="76200" y="218186"/>
                  </a:moveTo>
                  <a:lnTo>
                    <a:pt x="44450" y="218186"/>
                  </a:lnTo>
                  <a:lnTo>
                    <a:pt x="44450" y="230886"/>
                  </a:lnTo>
                  <a:lnTo>
                    <a:pt x="69850" y="230886"/>
                  </a:lnTo>
                  <a:lnTo>
                    <a:pt x="76200" y="218186"/>
                  </a:lnTo>
                  <a:close/>
                </a:path>
                <a:path w="76200" h="29463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9463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2">
              <a:extLst>
                <a:ext uri="{FF2B5EF4-FFF2-40B4-BE49-F238E27FC236}">
                  <a16:creationId xmlns:a16="http://schemas.microsoft.com/office/drawing/2014/main" id="{153B4475-6D3A-47DA-AF34-E51FCFB11310}"/>
                </a:ext>
              </a:extLst>
            </p:cNvPr>
            <p:cNvSpPr/>
            <p:nvPr/>
          </p:nvSpPr>
          <p:spPr>
            <a:xfrm>
              <a:off x="1493519" y="1807490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3">
              <a:extLst>
                <a:ext uri="{FF2B5EF4-FFF2-40B4-BE49-F238E27FC236}">
                  <a16:creationId xmlns:a16="http://schemas.microsoft.com/office/drawing/2014/main" id="{6DE6113B-484E-4153-BF63-ED8541A5CA5B}"/>
                </a:ext>
              </a:extLst>
            </p:cNvPr>
            <p:cNvSpPr/>
            <p:nvPr/>
          </p:nvSpPr>
          <p:spPr>
            <a:xfrm>
              <a:off x="1540763" y="1834897"/>
              <a:ext cx="653796" cy="41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4">
              <a:extLst>
                <a:ext uri="{FF2B5EF4-FFF2-40B4-BE49-F238E27FC236}">
                  <a16:creationId xmlns:a16="http://schemas.microsoft.com/office/drawing/2014/main" id="{03CC688D-E5AC-4D6D-A6D1-CBD3343C4328}"/>
                </a:ext>
              </a:extLst>
            </p:cNvPr>
            <p:cNvSpPr/>
            <p:nvPr/>
          </p:nvSpPr>
          <p:spPr>
            <a:xfrm>
              <a:off x="1540763" y="1834897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6" y="411479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5">
              <a:extLst>
                <a:ext uri="{FF2B5EF4-FFF2-40B4-BE49-F238E27FC236}">
                  <a16:creationId xmlns:a16="http://schemas.microsoft.com/office/drawing/2014/main" id="{FC04E26A-74A1-45A0-9EDD-6426302B48D2}"/>
                </a:ext>
              </a:extLst>
            </p:cNvPr>
            <p:cNvSpPr/>
            <p:nvPr/>
          </p:nvSpPr>
          <p:spPr>
            <a:xfrm>
              <a:off x="1443227" y="1862354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6">
              <a:extLst>
                <a:ext uri="{FF2B5EF4-FFF2-40B4-BE49-F238E27FC236}">
                  <a16:creationId xmlns:a16="http://schemas.microsoft.com/office/drawing/2014/main" id="{96BD97F8-D3C4-4591-BE17-004511CE376F}"/>
                </a:ext>
              </a:extLst>
            </p:cNvPr>
            <p:cNvSpPr/>
            <p:nvPr/>
          </p:nvSpPr>
          <p:spPr>
            <a:xfrm>
              <a:off x="1490472" y="1889761"/>
              <a:ext cx="653795" cy="4114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7">
              <a:extLst>
                <a:ext uri="{FF2B5EF4-FFF2-40B4-BE49-F238E27FC236}">
                  <a16:creationId xmlns:a16="http://schemas.microsoft.com/office/drawing/2014/main" id="{0BAA1DE3-D0F5-4580-896C-9A090501DE95}"/>
                </a:ext>
              </a:extLst>
            </p:cNvPr>
            <p:cNvSpPr/>
            <p:nvPr/>
          </p:nvSpPr>
          <p:spPr>
            <a:xfrm>
              <a:off x="1490472" y="1889761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5" y="411479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8">
              <a:extLst>
                <a:ext uri="{FF2B5EF4-FFF2-40B4-BE49-F238E27FC236}">
                  <a16:creationId xmlns:a16="http://schemas.microsoft.com/office/drawing/2014/main" id="{1E422978-B035-4C2D-8A54-1C46EC52BD61}"/>
                </a:ext>
              </a:extLst>
            </p:cNvPr>
            <p:cNvSpPr/>
            <p:nvPr/>
          </p:nvSpPr>
          <p:spPr>
            <a:xfrm>
              <a:off x="1392936" y="1915694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9">
              <a:extLst>
                <a:ext uri="{FF2B5EF4-FFF2-40B4-BE49-F238E27FC236}">
                  <a16:creationId xmlns:a16="http://schemas.microsoft.com/office/drawing/2014/main" id="{4C77E6DA-1493-460F-B1D9-162847E9D50A}"/>
                </a:ext>
              </a:extLst>
            </p:cNvPr>
            <p:cNvSpPr/>
            <p:nvPr/>
          </p:nvSpPr>
          <p:spPr>
            <a:xfrm>
              <a:off x="1440180" y="1943101"/>
              <a:ext cx="653795" cy="4114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0">
              <a:extLst>
                <a:ext uri="{FF2B5EF4-FFF2-40B4-BE49-F238E27FC236}">
                  <a16:creationId xmlns:a16="http://schemas.microsoft.com/office/drawing/2014/main" id="{B491994A-2A4D-4FF7-9639-48B427BD3815}"/>
                </a:ext>
              </a:extLst>
            </p:cNvPr>
            <p:cNvSpPr/>
            <p:nvPr/>
          </p:nvSpPr>
          <p:spPr>
            <a:xfrm>
              <a:off x="1440180" y="1943101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5" y="411479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1">
              <a:extLst>
                <a:ext uri="{FF2B5EF4-FFF2-40B4-BE49-F238E27FC236}">
                  <a16:creationId xmlns:a16="http://schemas.microsoft.com/office/drawing/2014/main" id="{87384FD5-F182-41FF-A9CF-5FC9D000F443}"/>
                </a:ext>
              </a:extLst>
            </p:cNvPr>
            <p:cNvSpPr/>
            <p:nvPr/>
          </p:nvSpPr>
          <p:spPr>
            <a:xfrm>
              <a:off x="1493519" y="2569490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2">
              <a:extLst>
                <a:ext uri="{FF2B5EF4-FFF2-40B4-BE49-F238E27FC236}">
                  <a16:creationId xmlns:a16="http://schemas.microsoft.com/office/drawing/2014/main" id="{6206C989-B0FA-431C-9DE3-D371F2D51187}"/>
                </a:ext>
              </a:extLst>
            </p:cNvPr>
            <p:cNvSpPr/>
            <p:nvPr/>
          </p:nvSpPr>
          <p:spPr>
            <a:xfrm>
              <a:off x="1540763" y="2596896"/>
              <a:ext cx="653796" cy="4114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3">
              <a:extLst>
                <a:ext uri="{FF2B5EF4-FFF2-40B4-BE49-F238E27FC236}">
                  <a16:creationId xmlns:a16="http://schemas.microsoft.com/office/drawing/2014/main" id="{87B09345-AC14-4285-96F7-ED9E1AFDF04D}"/>
                </a:ext>
              </a:extLst>
            </p:cNvPr>
            <p:cNvSpPr/>
            <p:nvPr/>
          </p:nvSpPr>
          <p:spPr>
            <a:xfrm>
              <a:off x="1540763" y="2596896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6" y="411479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54">
              <a:extLst>
                <a:ext uri="{FF2B5EF4-FFF2-40B4-BE49-F238E27FC236}">
                  <a16:creationId xmlns:a16="http://schemas.microsoft.com/office/drawing/2014/main" id="{A061202E-6E79-4107-A0EB-2B15A0D2EB06}"/>
                </a:ext>
              </a:extLst>
            </p:cNvPr>
            <p:cNvSpPr/>
            <p:nvPr/>
          </p:nvSpPr>
          <p:spPr>
            <a:xfrm>
              <a:off x="1443227" y="2625865"/>
              <a:ext cx="743724" cy="4998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5">
              <a:extLst>
                <a:ext uri="{FF2B5EF4-FFF2-40B4-BE49-F238E27FC236}">
                  <a16:creationId xmlns:a16="http://schemas.microsoft.com/office/drawing/2014/main" id="{3D31D1CF-A95F-4B6B-9131-50550AED66CD}"/>
                </a:ext>
              </a:extLst>
            </p:cNvPr>
            <p:cNvSpPr/>
            <p:nvPr/>
          </p:nvSpPr>
          <p:spPr>
            <a:xfrm>
              <a:off x="1490472" y="2653284"/>
              <a:ext cx="653795" cy="4099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6">
              <a:extLst>
                <a:ext uri="{FF2B5EF4-FFF2-40B4-BE49-F238E27FC236}">
                  <a16:creationId xmlns:a16="http://schemas.microsoft.com/office/drawing/2014/main" id="{98FF7E32-4F41-4D53-97B9-D36AF44D026C}"/>
                </a:ext>
              </a:extLst>
            </p:cNvPr>
            <p:cNvSpPr/>
            <p:nvPr/>
          </p:nvSpPr>
          <p:spPr>
            <a:xfrm>
              <a:off x="1490472" y="2653284"/>
              <a:ext cx="654050" cy="410209"/>
            </a:xfrm>
            <a:custGeom>
              <a:avLst/>
              <a:gdLst/>
              <a:ahLst/>
              <a:cxnLst/>
              <a:rect l="l" t="t" r="r" b="b"/>
              <a:pathLst>
                <a:path w="654050" h="410210">
                  <a:moveTo>
                    <a:pt x="0" y="409956"/>
                  </a:moveTo>
                  <a:lnTo>
                    <a:pt x="653795" y="409956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7">
              <a:extLst>
                <a:ext uri="{FF2B5EF4-FFF2-40B4-BE49-F238E27FC236}">
                  <a16:creationId xmlns:a16="http://schemas.microsoft.com/office/drawing/2014/main" id="{F05EEC6A-7B59-474A-A0C9-CC078CA9A13A}"/>
                </a:ext>
              </a:extLst>
            </p:cNvPr>
            <p:cNvSpPr/>
            <p:nvPr/>
          </p:nvSpPr>
          <p:spPr>
            <a:xfrm>
              <a:off x="1392936" y="2679205"/>
              <a:ext cx="743724" cy="4998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8">
              <a:extLst>
                <a:ext uri="{FF2B5EF4-FFF2-40B4-BE49-F238E27FC236}">
                  <a16:creationId xmlns:a16="http://schemas.microsoft.com/office/drawing/2014/main" id="{55A928A8-FB1B-4615-BE69-64FBA7786D82}"/>
                </a:ext>
              </a:extLst>
            </p:cNvPr>
            <p:cNvSpPr/>
            <p:nvPr/>
          </p:nvSpPr>
          <p:spPr>
            <a:xfrm>
              <a:off x="1440180" y="2706624"/>
              <a:ext cx="653795" cy="4099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9">
              <a:extLst>
                <a:ext uri="{FF2B5EF4-FFF2-40B4-BE49-F238E27FC236}">
                  <a16:creationId xmlns:a16="http://schemas.microsoft.com/office/drawing/2014/main" id="{8C44F1FC-9590-4EB0-BF28-A378DC79D175}"/>
                </a:ext>
              </a:extLst>
            </p:cNvPr>
            <p:cNvSpPr/>
            <p:nvPr/>
          </p:nvSpPr>
          <p:spPr>
            <a:xfrm>
              <a:off x="1440180" y="2706624"/>
              <a:ext cx="654050" cy="410209"/>
            </a:xfrm>
            <a:custGeom>
              <a:avLst/>
              <a:gdLst/>
              <a:ahLst/>
              <a:cxnLst/>
              <a:rect l="l" t="t" r="r" b="b"/>
              <a:pathLst>
                <a:path w="654050" h="410210">
                  <a:moveTo>
                    <a:pt x="0" y="409955"/>
                  </a:moveTo>
                  <a:lnTo>
                    <a:pt x="653795" y="409955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09955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0">
              <a:extLst>
                <a:ext uri="{FF2B5EF4-FFF2-40B4-BE49-F238E27FC236}">
                  <a16:creationId xmlns:a16="http://schemas.microsoft.com/office/drawing/2014/main" id="{28C6F515-20C2-4529-925A-E17938ADAF68}"/>
                </a:ext>
              </a:extLst>
            </p:cNvPr>
            <p:cNvSpPr/>
            <p:nvPr/>
          </p:nvSpPr>
          <p:spPr>
            <a:xfrm>
              <a:off x="2727959" y="1798333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1">
              <a:extLst>
                <a:ext uri="{FF2B5EF4-FFF2-40B4-BE49-F238E27FC236}">
                  <a16:creationId xmlns:a16="http://schemas.microsoft.com/office/drawing/2014/main" id="{047D6A24-FBD4-4828-B5CC-8BCF8E50E3E5}"/>
                </a:ext>
              </a:extLst>
            </p:cNvPr>
            <p:cNvSpPr/>
            <p:nvPr/>
          </p:nvSpPr>
          <p:spPr>
            <a:xfrm>
              <a:off x="2775203" y="1825753"/>
              <a:ext cx="806195" cy="6294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62">
              <a:extLst>
                <a:ext uri="{FF2B5EF4-FFF2-40B4-BE49-F238E27FC236}">
                  <a16:creationId xmlns:a16="http://schemas.microsoft.com/office/drawing/2014/main" id="{9EE8DE76-EF69-479D-A5B8-DEFFD60286D0}"/>
                </a:ext>
              </a:extLst>
            </p:cNvPr>
            <p:cNvSpPr/>
            <p:nvPr/>
          </p:nvSpPr>
          <p:spPr>
            <a:xfrm>
              <a:off x="2775203" y="1825753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63">
              <a:extLst>
                <a:ext uri="{FF2B5EF4-FFF2-40B4-BE49-F238E27FC236}">
                  <a16:creationId xmlns:a16="http://schemas.microsoft.com/office/drawing/2014/main" id="{14AB2058-89E8-4059-A03C-551706C7B1AC}"/>
                </a:ext>
              </a:extLst>
            </p:cNvPr>
            <p:cNvSpPr/>
            <p:nvPr/>
          </p:nvSpPr>
          <p:spPr>
            <a:xfrm>
              <a:off x="2677668" y="1848625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64">
              <a:extLst>
                <a:ext uri="{FF2B5EF4-FFF2-40B4-BE49-F238E27FC236}">
                  <a16:creationId xmlns:a16="http://schemas.microsoft.com/office/drawing/2014/main" id="{D5512448-21D8-4DC9-A950-1AC9F15A47FB}"/>
                </a:ext>
              </a:extLst>
            </p:cNvPr>
            <p:cNvSpPr/>
            <p:nvPr/>
          </p:nvSpPr>
          <p:spPr>
            <a:xfrm>
              <a:off x="2724912" y="1876045"/>
              <a:ext cx="806195" cy="6294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5">
              <a:extLst>
                <a:ext uri="{FF2B5EF4-FFF2-40B4-BE49-F238E27FC236}">
                  <a16:creationId xmlns:a16="http://schemas.microsoft.com/office/drawing/2014/main" id="{87CB6017-B0C9-4EE6-9099-88316E875299}"/>
                </a:ext>
              </a:extLst>
            </p:cNvPr>
            <p:cNvSpPr/>
            <p:nvPr/>
          </p:nvSpPr>
          <p:spPr>
            <a:xfrm>
              <a:off x="2724912" y="1876045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66">
              <a:extLst>
                <a:ext uri="{FF2B5EF4-FFF2-40B4-BE49-F238E27FC236}">
                  <a16:creationId xmlns:a16="http://schemas.microsoft.com/office/drawing/2014/main" id="{A0B51BF4-8E2E-449D-B982-E891A7E1D33A}"/>
                </a:ext>
              </a:extLst>
            </p:cNvPr>
            <p:cNvSpPr/>
            <p:nvPr/>
          </p:nvSpPr>
          <p:spPr>
            <a:xfrm>
              <a:off x="2627375" y="1897393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67">
              <a:extLst>
                <a:ext uri="{FF2B5EF4-FFF2-40B4-BE49-F238E27FC236}">
                  <a16:creationId xmlns:a16="http://schemas.microsoft.com/office/drawing/2014/main" id="{F20E38AA-79D2-4A32-86D1-24896DC3E155}"/>
                </a:ext>
              </a:extLst>
            </p:cNvPr>
            <p:cNvSpPr/>
            <p:nvPr/>
          </p:nvSpPr>
          <p:spPr>
            <a:xfrm>
              <a:off x="2674619" y="1924812"/>
              <a:ext cx="806195" cy="6294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68">
              <a:extLst>
                <a:ext uri="{FF2B5EF4-FFF2-40B4-BE49-F238E27FC236}">
                  <a16:creationId xmlns:a16="http://schemas.microsoft.com/office/drawing/2014/main" id="{CFC9A81F-6D1B-4AA5-BAD4-C33A2715D600}"/>
                </a:ext>
              </a:extLst>
            </p:cNvPr>
            <p:cNvSpPr/>
            <p:nvPr/>
          </p:nvSpPr>
          <p:spPr>
            <a:xfrm>
              <a:off x="2674619" y="1924812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69">
              <a:extLst>
                <a:ext uri="{FF2B5EF4-FFF2-40B4-BE49-F238E27FC236}">
                  <a16:creationId xmlns:a16="http://schemas.microsoft.com/office/drawing/2014/main" id="{EDCA8F9B-F4C1-4AAC-A16E-056A272B7A46}"/>
                </a:ext>
              </a:extLst>
            </p:cNvPr>
            <p:cNvSpPr/>
            <p:nvPr/>
          </p:nvSpPr>
          <p:spPr>
            <a:xfrm>
              <a:off x="3785615" y="1892821"/>
              <a:ext cx="894575" cy="7193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70">
              <a:extLst>
                <a:ext uri="{FF2B5EF4-FFF2-40B4-BE49-F238E27FC236}">
                  <a16:creationId xmlns:a16="http://schemas.microsoft.com/office/drawing/2014/main" id="{0C5D8601-0523-4F5C-9613-1DD428DE748F}"/>
                </a:ext>
              </a:extLst>
            </p:cNvPr>
            <p:cNvSpPr/>
            <p:nvPr/>
          </p:nvSpPr>
          <p:spPr>
            <a:xfrm>
              <a:off x="3832859" y="1920240"/>
              <a:ext cx="804672" cy="6294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71">
              <a:extLst>
                <a:ext uri="{FF2B5EF4-FFF2-40B4-BE49-F238E27FC236}">
                  <a16:creationId xmlns:a16="http://schemas.microsoft.com/office/drawing/2014/main" id="{C4D913C3-6B88-455B-8DDA-5F841FC5F613}"/>
                </a:ext>
              </a:extLst>
            </p:cNvPr>
            <p:cNvSpPr/>
            <p:nvPr/>
          </p:nvSpPr>
          <p:spPr>
            <a:xfrm>
              <a:off x="3832859" y="1920240"/>
              <a:ext cx="805180" cy="629920"/>
            </a:xfrm>
            <a:custGeom>
              <a:avLst/>
              <a:gdLst/>
              <a:ahLst/>
              <a:cxnLst/>
              <a:rect l="l" t="t" r="r" b="b"/>
              <a:pathLst>
                <a:path w="805179" h="629919">
                  <a:moveTo>
                    <a:pt x="0" y="629412"/>
                  </a:moveTo>
                  <a:lnTo>
                    <a:pt x="804672" y="629412"/>
                  </a:lnTo>
                  <a:lnTo>
                    <a:pt x="804672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9E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72">
              <a:extLst>
                <a:ext uri="{FF2B5EF4-FFF2-40B4-BE49-F238E27FC236}">
                  <a16:creationId xmlns:a16="http://schemas.microsoft.com/office/drawing/2014/main" id="{B263E289-4E9C-410F-BDE6-4CC5ECF4CBD6}"/>
                </a:ext>
              </a:extLst>
            </p:cNvPr>
            <p:cNvSpPr/>
            <p:nvPr/>
          </p:nvSpPr>
          <p:spPr>
            <a:xfrm>
              <a:off x="1330452" y="1790701"/>
              <a:ext cx="192862" cy="2005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73">
              <a:extLst>
                <a:ext uri="{FF2B5EF4-FFF2-40B4-BE49-F238E27FC236}">
                  <a16:creationId xmlns:a16="http://schemas.microsoft.com/office/drawing/2014/main" id="{3FC366FA-4EAF-4AC6-B127-0A850B1AA82B}"/>
                </a:ext>
              </a:extLst>
            </p:cNvPr>
            <p:cNvSpPr/>
            <p:nvPr/>
          </p:nvSpPr>
          <p:spPr>
            <a:xfrm>
              <a:off x="1330452" y="2552701"/>
              <a:ext cx="192862" cy="2005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74">
              <a:extLst>
                <a:ext uri="{FF2B5EF4-FFF2-40B4-BE49-F238E27FC236}">
                  <a16:creationId xmlns:a16="http://schemas.microsoft.com/office/drawing/2014/main" id="{F8B055D7-B935-4894-A0A9-407CDED37F2C}"/>
                </a:ext>
              </a:extLst>
            </p:cNvPr>
            <p:cNvSpPr/>
            <p:nvPr/>
          </p:nvSpPr>
          <p:spPr>
            <a:xfrm>
              <a:off x="3732276" y="1860804"/>
              <a:ext cx="100584" cy="10858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75">
              <a:extLst>
                <a:ext uri="{FF2B5EF4-FFF2-40B4-BE49-F238E27FC236}">
                  <a16:creationId xmlns:a16="http://schemas.microsoft.com/office/drawing/2014/main" id="{AFD1DAC5-770C-4A7B-A713-2079629DC954}"/>
                </a:ext>
              </a:extLst>
            </p:cNvPr>
            <p:cNvSpPr txBox="1"/>
            <p:nvPr/>
          </p:nvSpPr>
          <p:spPr>
            <a:xfrm>
              <a:off x="1342136" y="1744218"/>
              <a:ext cx="9398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C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49" name="object 176">
              <a:extLst>
                <a:ext uri="{FF2B5EF4-FFF2-40B4-BE49-F238E27FC236}">
                  <a16:creationId xmlns:a16="http://schemas.microsoft.com/office/drawing/2014/main" id="{8EF46A00-1AE2-4DC0-9C46-7E7D7CE21D1F}"/>
                </a:ext>
              </a:extLst>
            </p:cNvPr>
            <p:cNvSpPr txBox="1"/>
            <p:nvPr/>
          </p:nvSpPr>
          <p:spPr>
            <a:xfrm>
              <a:off x="1342136" y="2518410"/>
              <a:ext cx="9398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C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50" name="object 177">
              <a:extLst>
                <a:ext uri="{FF2B5EF4-FFF2-40B4-BE49-F238E27FC236}">
                  <a16:creationId xmlns:a16="http://schemas.microsoft.com/office/drawing/2014/main" id="{87893C82-F42B-4E2F-AE34-0B829B47F4EA}"/>
                </a:ext>
              </a:extLst>
            </p:cNvPr>
            <p:cNvSpPr txBox="1"/>
            <p:nvPr/>
          </p:nvSpPr>
          <p:spPr>
            <a:xfrm>
              <a:off x="3686047" y="1764285"/>
              <a:ext cx="9144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K</a:t>
              </a:r>
              <a:endParaRPr sz="900" dirty="0">
                <a:latin typeface="Trebuchet MS"/>
                <a:cs typeface="Trebuchet MS"/>
              </a:endParaRPr>
            </a:p>
          </p:txBody>
        </p:sp>
        <p:sp>
          <p:nvSpPr>
            <p:cNvPr id="51" name="object 178">
              <a:extLst>
                <a:ext uri="{FF2B5EF4-FFF2-40B4-BE49-F238E27FC236}">
                  <a16:creationId xmlns:a16="http://schemas.microsoft.com/office/drawing/2014/main" id="{5058D193-B069-49D0-8271-401D28EBE8AD}"/>
                </a:ext>
              </a:extLst>
            </p:cNvPr>
            <p:cNvSpPr/>
            <p:nvPr/>
          </p:nvSpPr>
          <p:spPr>
            <a:xfrm>
              <a:off x="1150619" y="2170177"/>
              <a:ext cx="76200" cy="797560"/>
            </a:xfrm>
            <a:custGeom>
              <a:avLst/>
              <a:gdLst/>
              <a:ahLst/>
              <a:cxnLst/>
              <a:rect l="l" t="t" r="r" b="b"/>
              <a:pathLst>
                <a:path w="76200" h="797560">
                  <a:moveTo>
                    <a:pt x="31750" y="720851"/>
                  </a:moveTo>
                  <a:lnTo>
                    <a:pt x="0" y="720851"/>
                  </a:lnTo>
                  <a:lnTo>
                    <a:pt x="38100" y="797051"/>
                  </a:lnTo>
                  <a:lnTo>
                    <a:pt x="69850" y="733551"/>
                  </a:lnTo>
                  <a:lnTo>
                    <a:pt x="31750" y="733551"/>
                  </a:lnTo>
                  <a:lnTo>
                    <a:pt x="31750" y="720851"/>
                  </a:lnTo>
                  <a:close/>
                </a:path>
                <a:path w="76200" h="79756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733551"/>
                  </a:lnTo>
                  <a:lnTo>
                    <a:pt x="44450" y="733551"/>
                  </a:lnTo>
                  <a:lnTo>
                    <a:pt x="44450" y="63500"/>
                  </a:lnTo>
                  <a:close/>
                </a:path>
                <a:path w="76200" h="797560">
                  <a:moveTo>
                    <a:pt x="76200" y="720851"/>
                  </a:moveTo>
                  <a:lnTo>
                    <a:pt x="44450" y="720851"/>
                  </a:lnTo>
                  <a:lnTo>
                    <a:pt x="44450" y="733551"/>
                  </a:lnTo>
                  <a:lnTo>
                    <a:pt x="69850" y="733551"/>
                  </a:lnTo>
                  <a:lnTo>
                    <a:pt x="76200" y="720851"/>
                  </a:lnTo>
                  <a:close/>
                </a:path>
                <a:path w="76200" h="79756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79756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79">
              <a:extLst>
                <a:ext uri="{FF2B5EF4-FFF2-40B4-BE49-F238E27FC236}">
                  <a16:creationId xmlns:a16="http://schemas.microsoft.com/office/drawing/2014/main" id="{950D8017-7818-4EAC-B000-0253F9EB0CE2}"/>
                </a:ext>
              </a:extLst>
            </p:cNvPr>
            <p:cNvSpPr txBox="1"/>
            <p:nvPr/>
          </p:nvSpPr>
          <p:spPr>
            <a:xfrm>
              <a:off x="1057148" y="2416556"/>
              <a:ext cx="9144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K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53" name="object 180">
              <a:extLst>
                <a:ext uri="{FF2B5EF4-FFF2-40B4-BE49-F238E27FC236}">
                  <a16:creationId xmlns:a16="http://schemas.microsoft.com/office/drawing/2014/main" id="{1A7224AF-46F5-47C3-B643-4CC76FFC8744}"/>
                </a:ext>
              </a:extLst>
            </p:cNvPr>
            <p:cNvSpPr/>
            <p:nvPr/>
          </p:nvSpPr>
          <p:spPr>
            <a:xfrm>
              <a:off x="3438143" y="2468880"/>
              <a:ext cx="192912" cy="20053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81">
              <a:extLst>
                <a:ext uri="{FF2B5EF4-FFF2-40B4-BE49-F238E27FC236}">
                  <a16:creationId xmlns:a16="http://schemas.microsoft.com/office/drawing/2014/main" id="{7BEDA226-12E9-46B6-A2CA-CD08628582C4}"/>
                </a:ext>
              </a:extLst>
            </p:cNvPr>
            <p:cNvSpPr txBox="1"/>
            <p:nvPr/>
          </p:nvSpPr>
          <p:spPr>
            <a:xfrm>
              <a:off x="3553206" y="2545792"/>
              <a:ext cx="93980" cy="1631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C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55" name="object 182">
              <a:extLst>
                <a:ext uri="{FF2B5EF4-FFF2-40B4-BE49-F238E27FC236}">
                  <a16:creationId xmlns:a16="http://schemas.microsoft.com/office/drawing/2014/main" id="{AF10FA82-8E0A-4566-B232-55359961F8A3}"/>
                </a:ext>
              </a:extLst>
            </p:cNvPr>
            <p:cNvSpPr/>
            <p:nvPr/>
          </p:nvSpPr>
          <p:spPr>
            <a:xfrm>
              <a:off x="1342644" y="2734082"/>
              <a:ext cx="743724" cy="5013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83">
              <a:extLst>
                <a:ext uri="{FF2B5EF4-FFF2-40B4-BE49-F238E27FC236}">
                  <a16:creationId xmlns:a16="http://schemas.microsoft.com/office/drawing/2014/main" id="{7BED9BD8-6171-4868-8962-72A6FA9A7406}"/>
                </a:ext>
              </a:extLst>
            </p:cNvPr>
            <p:cNvSpPr/>
            <p:nvPr/>
          </p:nvSpPr>
          <p:spPr>
            <a:xfrm>
              <a:off x="1389888" y="2761489"/>
              <a:ext cx="653796" cy="4114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4">
              <a:extLst>
                <a:ext uri="{FF2B5EF4-FFF2-40B4-BE49-F238E27FC236}">
                  <a16:creationId xmlns:a16="http://schemas.microsoft.com/office/drawing/2014/main" id="{04B1B839-BAC1-4D6D-8ACC-DBD14BD1D386}"/>
                </a:ext>
              </a:extLst>
            </p:cNvPr>
            <p:cNvSpPr/>
            <p:nvPr/>
          </p:nvSpPr>
          <p:spPr>
            <a:xfrm>
              <a:off x="1389888" y="2761489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6" y="411479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85">
              <a:extLst>
                <a:ext uri="{FF2B5EF4-FFF2-40B4-BE49-F238E27FC236}">
                  <a16:creationId xmlns:a16="http://schemas.microsoft.com/office/drawing/2014/main" id="{C1443C0B-5737-4CC2-8C35-FD901CA57C2E}"/>
                </a:ext>
              </a:extLst>
            </p:cNvPr>
            <p:cNvSpPr/>
            <p:nvPr/>
          </p:nvSpPr>
          <p:spPr>
            <a:xfrm>
              <a:off x="3782568" y="2618233"/>
              <a:ext cx="805180" cy="76200"/>
            </a:xfrm>
            <a:custGeom>
              <a:avLst/>
              <a:gdLst/>
              <a:ahLst/>
              <a:cxnLst/>
              <a:rect l="l" t="t" r="r" b="b"/>
              <a:pathLst>
                <a:path w="80517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805179" h="76200">
                  <a:moveTo>
                    <a:pt x="728852" y="0"/>
                  </a:moveTo>
                  <a:lnTo>
                    <a:pt x="728852" y="76200"/>
                  </a:lnTo>
                  <a:lnTo>
                    <a:pt x="792352" y="44450"/>
                  </a:lnTo>
                  <a:lnTo>
                    <a:pt x="741552" y="44450"/>
                  </a:lnTo>
                  <a:lnTo>
                    <a:pt x="741552" y="31750"/>
                  </a:lnTo>
                  <a:lnTo>
                    <a:pt x="792352" y="31750"/>
                  </a:lnTo>
                  <a:lnTo>
                    <a:pt x="728852" y="0"/>
                  </a:lnTo>
                  <a:close/>
                </a:path>
                <a:path w="80517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805179" h="76200">
                  <a:moveTo>
                    <a:pt x="72885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728852" y="44450"/>
                  </a:lnTo>
                  <a:lnTo>
                    <a:pt x="728852" y="31750"/>
                  </a:lnTo>
                  <a:close/>
                </a:path>
                <a:path w="805179" h="76200">
                  <a:moveTo>
                    <a:pt x="792352" y="31750"/>
                  </a:moveTo>
                  <a:lnTo>
                    <a:pt x="741552" y="31750"/>
                  </a:lnTo>
                  <a:lnTo>
                    <a:pt x="741552" y="44450"/>
                  </a:lnTo>
                  <a:lnTo>
                    <a:pt x="792352" y="44450"/>
                  </a:lnTo>
                  <a:lnTo>
                    <a:pt x="805052" y="38100"/>
                  </a:lnTo>
                  <a:lnTo>
                    <a:pt x="792352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86">
              <a:extLst>
                <a:ext uri="{FF2B5EF4-FFF2-40B4-BE49-F238E27FC236}">
                  <a16:creationId xmlns:a16="http://schemas.microsoft.com/office/drawing/2014/main" id="{E22D2A7C-D496-443F-BC10-00C52A607CAB}"/>
                </a:ext>
              </a:extLst>
            </p:cNvPr>
            <p:cNvSpPr txBox="1"/>
            <p:nvPr/>
          </p:nvSpPr>
          <p:spPr>
            <a:xfrm>
              <a:off x="4171569" y="263994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P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0" name="object 187">
              <a:extLst>
                <a:ext uri="{FF2B5EF4-FFF2-40B4-BE49-F238E27FC236}">
                  <a16:creationId xmlns:a16="http://schemas.microsoft.com/office/drawing/2014/main" id="{2E7FC634-D554-44F4-88A8-906411390664}"/>
                </a:ext>
              </a:extLst>
            </p:cNvPr>
            <p:cNvSpPr txBox="1"/>
            <p:nvPr/>
          </p:nvSpPr>
          <p:spPr>
            <a:xfrm>
              <a:off x="1578051" y="1622806"/>
              <a:ext cx="1727200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1340485" algn="l"/>
                </a:tabLst>
              </a:pPr>
              <a:r>
                <a:rPr sz="1050" spc="10" dirty="0">
                  <a:solidFill>
                    <a:srgbClr val="505050"/>
                  </a:solidFill>
                  <a:latin typeface="Trebuchet MS"/>
                  <a:cs typeface="Trebuchet MS"/>
                </a:rPr>
                <a:t>Weights	</a:t>
              </a:r>
              <a:r>
                <a:rPr sz="1050" spc="5" dirty="0">
                  <a:solidFill>
                    <a:srgbClr val="505050"/>
                  </a:solidFill>
                  <a:latin typeface="Trebuchet MS"/>
                  <a:cs typeface="Trebuchet MS"/>
                </a:rPr>
                <a:t>Inputs</a:t>
              </a:r>
              <a:endParaRPr sz="1050">
                <a:latin typeface="Trebuchet MS"/>
                <a:cs typeface="Trebuchet MS"/>
              </a:endParaRPr>
            </a:p>
          </p:txBody>
        </p:sp>
        <p:sp>
          <p:nvSpPr>
            <p:cNvPr id="61" name="object 188">
              <a:extLst>
                <a:ext uri="{FF2B5EF4-FFF2-40B4-BE49-F238E27FC236}">
                  <a16:creationId xmlns:a16="http://schemas.microsoft.com/office/drawing/2014/main" id="{0AED70B3-A2C1-44C7-9467-39023AEB74AA}"/>
                </a:ext>
              </a:extLst>
            </p:cNvPr>
            <p:cNvSpPr txBox="1"/>
            <p:nvPr/>
          </p:nvSpPr>
          <p:spPr>
            <a:xfrm>
              <a:off x="3950334" y="1711833"/>
              <a:ext cx="509270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spc="10" dirty="0">
                  <a:solidFill>
                    <a:srgbClr val="505050"/>
                  </a:solidFill>
                  <a:latin typeface="Trebuchet MS"/>
                  <a:cs typeface="Trebuchet MS"/>
                </a:rPr>
                <a:t>Outputs</a:t>
              </a:r>
              <a:endParaRPr sz="1050">
                <a:latin typeface="Trebuchet MS"/>
                <a:cs typeface="Trebuchet MS"/>
              </a:endParaRPr>
            </a:p>
          </p:txBody>
        </p:sp>
        <p:sp>
          <p:nvSpPr>
            <p:cNvPr id="62" name="object 189">
              <a:extLst>
                <a:ext uri="{FF2B5EF4-FFF2-40B4-BE49-F238E27FC236}">
                  <a16:creationId xmlns:a16="http://schemas.microsoft.com/office/drawing/2014/main" id="{3A27D180-4162-4D74-88A7-2C47AF79A2A1}"/>
                </a:ext>
              </a:extLst>
            </p:cNvPr>
            <p:cNvSpPr/>
            <p:nvPr/>
          </p:nvSpPr>
          <p:spPr>
            <a:xfrm>
              <a:off x="1399032" y="2430780"/>
              <a:ext cx="645160" cy="76200"/>
            </a:xfrm>
            <a:custGeom>
              <a:avLst/>
              <a:gdLst/>
              <a:ahLst/>
              <a:cxnLst/>
              <a:rect l="l" t="t" r="r" b="b"/>
              <a:pathLst>
                <a:path w="64516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645160" h="76200">
                  <a:moveTo>
                    <a:pt x="568832" y="0"/>
                  </a:moveTo>
                  <a:lnTo>
                    <a:pt x="568832" y="76200"/>
                  </a:lnTo>
                  <a:lnTo>
                    <a:pt x="632333" y="44450"/>
                  </a:lnTo>
                  <a:lnTo>
                    <a:pt x="581532" y="44450"/>
                  </a:lnTo>
                  <a:lnTo>
                    <a:pt x="581532" y="31750"/>
                  </a:lnTo>
                  <a:lnTo>
                    <a:pt x="632333" y="31750"/>
                  </a:lnTo>
                  <a:lnTo>
                    <a:pt x="568832" y="0"/>
                  </a:lnTo>
                  <a:close/>
                </a:path>
                <a:path w="64516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645160" h="76200">
                  <a:moveTo>
                    <a:pt x="56883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568832" y="44450"/>
                  </a:lnTo>
                  <a:lnTo>
                    <a:pt x="568832" y="31750"/>
                  </a:lnTo>
                  <a:close/>
                </a:path>
                <a:path w="645160" h="76200">
                  <a:moveTo>
                    <a:pt x="632333" y="31750"/>
                  </a:moveTo>
                  <a:lnTo>
                    <a:pt x="581532" y="31750"/>
                  </a:lnTo>
                  <a:lnTo>
                    <a:pt x="581532" y="44450"/>
                  </a:lnTo>
                  <a:lnTo>
                    <a:pt x="632333" y="44450"/>
                  </a:lnTo>
                  <a:lnTo>
                    <a:pt x="645033" y="38100"/>
                  </a:lnTo>
                  <a:lnTo>
                    <a:pt x="632333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90">
              <a:extLst>
                <a:ext uri="{FF2B5EF4-FFF2-40B4-BE49-F238E27FC236}">
                  <a16:creationId xmlns:a16="http://schemas.microsoft.com/office/drawing/2014/main" id="{5CA4C27C-9471-4FAC-A8BF-DA859D4C5845}"/>
                </a:ext>
              </a:extLst>
            </p:cNvPr>
            <p:cNvSpPr/>
            <p:nvPr/>
          </p:nvSpPr>
          <p:spPr>
            <a:xfrm>
              <a:off x="1296924" y="2004061"/>
              <a:ext cx="76835" cy="410845"/>
            </a:xfrm>
            <a:custGeom>
              <a:avLst/>
              <a:gdLst/>
              <a:ahLst/>
              <a:cxnLst/>
              <a:rect l="l" t="t" r="r" b="b"/>
              <a:pathLst>
                <a:path w="76834" h="410844">
                  <a:moveTo>
                    <a:pt x="31750" y="334644"/>
                  </a:moveTo>
                  <a:lnTo>
                    <a:pt x="0" y="334644"/>
                  </a:lnTo>
                  <a:lnTo>
                    <a:pt x="38100" y="410844"/>
                  </a:lnTo>
                  <a:lnTo>
                    <a:pt x="69850" y="347344"/>
                  </a:lnTo>
                  <a:lnTo>
                    <a:pt x="31750" y="347344"/>
                  </a:lnTo>
                  <a:lnTo>
                    <a:pt x="31750" y="334644"/>
                  </a:lnTo>
                  <a:close/>
                </a:path>
                <a:path w="76834" h="410844">
                  <a:moveTo>
                    <a:pt x="44462" y="63500"/>
                  </a:moveTo>
                  <a:lnTo>
                    <a:pt x="31762" y="63500"/>
                  </a:lnTo>
                  <a:lnTo>
                    <a:pt x="31750" y="347344"/>
                  </a:lnTo>
                  <a:lnTo>
                    <a:pt x="44450" y="347344"/>
                  </a:lnTo>
                  <a:lnTo>
                    <a:pt x="44462" y="63500"/>
                  </a:lnTo>
                  <a:close/>
                </a:path>
                <a:path w="76834" h="410844">
                  <a:moveTo>
                    <a:pt x="76200" y="334644"/>
                  </a:moveTo>
                  <a:lnTo>
                    <a:pt x="44450" y="334644"/>
                  </a:lnTo>
                  <a:lnTo>
                    <a:pt x="44450" y="347344"/>
                  </a:lnTo>
                  <a:lnTo>
                    <a:pt x="69850" y="347344"/>
                  </a:lnTo>
                  <a:lnTo>
                    <a:pt x="76200" y="334644"/>
                  </a:lnTo>
                  <a:close/>
                </a:path>
                <a:path w="76834" h="410844">
                  <a:moveTo>
                    <a:pt x="38125" y="0"/>
                  </a:moveTo>
                  <a:lnTo>
                    <a:pt x="12" y="76200"/>
                  </a:lnTo>
                  <a:lnTo>
                    <a:pt x="31762" y="76200"/>
                  </a:lnTo>
                  <a:lnTo>
                    <a:pt x="31762" y="63500"/>
                  </a:lnTo>
                  <a:lnTo>
                    <a:pt x="69864" y="63500"/>
                  </a:lnTo>
                  <a:lnTo>
                    <a:pt x="38125" y="0"/>
                  </a:lnTo>
                  <a:close/>
                </a:path>
                <a:path w="76834" h="410844">
                  <a:moveTo>
                    <a:pt x="69864" y="63500"/>
                  </a:moveTo>
                  <a:lnTo>
                    <a:pt x="44462" y="63500"/>
                  </a:lnTo>
                  <a:lnTo>
                    <a:pt x="44462" y="76200"/>
                  </a:lnTo>
                  <a:lnTo>
                    <a:pt x="76212" y="76200"/>
                  </a:lnTo>
                  <a:lnTo>
                    <a:pt x="69864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91">
              <a:extLst>
                <a:ext uri="{FF2B5EF4-FFF2-40B4-BE49-F238E27FC236}">
                  <a16:creationId xmlns:a16="http://schemas.microsoft.com/office/drawing/2014/main" id="{1563B9A4-0E6B-47BD-BCC3-802D545C9E97}"/>
                </a:ext>
              </a:extLst>
            </p:cNvPr>
            <p:cNvSpPr txBox="1"/>
            <p:nvPr/>
          </p:nvSpPr>
          <p:spPr>
            <a:xfrm>
              <a:off x="1249476" y="2101342"/>
              <a:ext cx="8064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S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5" name="object 192">
              <a:extLst>
                <a:ext uri="{FF2B5EF4-FFF2-40B4-BE49-F238E27FC236}">
                  <a16:creationId xmlns:a16="http://schemas.microsoft.com/office/drawing/2014/main" id="{E74DCA06-8A58-45B6-8FEF-D56EE3AF96A9}"/>
                </a:ext>
              </a:extLst>
            </p:cNvPr>
            <p:cNvSpPr txBox="1"/>
            <p:nvPr/>
          </p:nvSpPr>
          <p:spPr>
            <a:xfrm>
              <a:off x="1698752" y="2450085"/>
              <a:ext cx="9207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R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6" name="object 193">
              <a:extLst>
                <a:ext uri="{FF2B5EF4-FFF2-40B4-BE49-F238E27FC236}">
                  <a16:creationId xmlns:a16="http://schemas.microsoft.com/office/drawing/2014/main" id="{A7DD4409-D7FC-42F0-B139-38E71E474CB2}"/>
                </a:ext>
              </a:extLst>
            </p:cNvPr>
            <p:cNvSpPr/>
            <p:nvPr/>
          </p:nvSpPr>
          <p:spPr>
            <a:xfrm>
              <a:off x="2636519" y="2627377"/>
              <a:ext cx="792480" cy="76200"/>
            </a:xfrm>
            <a:custGeom>
              <a:avLst/>
              <a:gdLst/>
              <a:ahLst/>
              <a:cxnLst/>
              <a:rect l="l" t="t" r="r" b="b"/>
              <a:pathLst>
                <a:path w="79248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792480" h="76200">
                  <a:moveTo>
                    <a:pt x="716280" y="0"/>
                  </a:moveTo>
                  <a:lnTo>
                    <a:pt x="716280" y="76200"/>
                  </a:lnTo>
                  <a:lnTo>
                    <a:pt x="779780" y="44450"/>
                  </a:lnTo>
                  <a:lnTo>
                    <a:pt x="728980" y="44450"/>
                  </a:lnTo>
                  <a:lnTo>
                    <a:pt x="728980" y="31750"/>
                  </a:lnTo>
                  <a:lnTo>
                    <a:pt x="779780" y="31750"/>
                  </a:lnTo>
                  <a:lnTo>
                    <a:pt x="716280" y="0"/>
                  </a:lnTo>
                  <a:close/>
                </a:path>
                <a:path w="79248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792480" h="76200">
                  <a:moveTo>
                    <a:pt x="71628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716280" y="44450"/>
                  </a:lnTo>
                  <a:lnTo>
                    <a:pt x="716280" y="31750"/>
                  </a:lnTo>
                  <a:close/>
                </a:path>
                <a:path w="792480" h="76200">
                  <a:moveTo>
                    <a:pt x="779780" y="31750"/>
                  </a:moveTo>
                  <a:lnTo>
                    <a:pt x="728980" y="31750"/>
                  </a:lnTo>
                  <a:lnTo>
                    <a:pt x="728980" y="44450"/>
                  </a:lnTo>
                  <a:lnTo>
                    <a:pt x="779780" y="44450"/>
                  </a:lnTo>
                  <a:lnTo>
                    <a:pt x="792480" y="38100"/>
                  </a:lnTo>
                  <a:lnTo>
                    <a:pt x="779780" y="3175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94">
              <a:extLst>
                <a:ext uri="{FF2B5EF4-FFF2-40B4-BE49-F238E27FC236}">
                  <a16:creationId xmlns:a16="http://schemas.microsoft.com/office/drawing/2014/main" id="{5E9AD329-F675-44CB-B48C-66EBBFA2BF8A}"/>
                </a:ext>
              </a:extLst>
            </p:cNvPr>
            <p:cNvSpPr/>
            <p:nvPr/>
          </p:nvSpPr>
          <p:spPr>
            <a:xfrm>
              <a:off x="2529840" y="1991868"/>
              <a:ext cx="76200" cy="601980"/>
            </a:xfrm>
            <a:custGeom>
              <a:avLst/>
              <a:gdLst/>
              <a:ahLst/>
              <a:cxnLst/>
              <a:rect l="l" t="t" r="r" b="b"/>
              <a:pathLst>
                <a:path w="76200" h="601980">
                  <a:moveTo>
                    <a:pt x="31750" y="525653"/>
                  </a:moveTo>
                  <a:lnTo>
                    <a:pt x="0" y="525653"/>
                  </a:lnTo>
                  <a:lnTo>
                    <a:pt x="38100" y="601853"/>
                  </a:lnTo>
                  <a:lnTo>
                    <a:pt x="69850" y="538353"/>
                  </a:lnTo>
                  <a:lnTo>
                    <a:pt x="31750" y="538353"/>
                  </a:lnTo>
                  <a:lnTo>
                    <a:pt x="31750" y="525653"/>
                  </a:lnTo>
                  <a:close/>
                </a:path>
                <a:path w="76200" h="60198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38353"/>
                  </a:lnTo>
                  <a:lnTo>
                    <a:pt x="44450" y="538353"/>
                  </a:lnTo>
                  <a:lnTo>
                    <a:pt x="44450" y="63500"/>
                  </a:lnTo>
                  <a:close/>
                </a:path>
                <a:path w="76200" h="601980">
                  <a:moveTo>
                    <a:pt x="76200" y="525653"/>
                  </a:moveTo>
                  <a:lnTo>
                    <a:pt x="44450" y="525653"/>
                  </a:lnTo>
                  <a:lnTo>
                    <a:pt x="44450" y="538353"/>
                  </a:lnTo>
                  <a:lnTo>
                    <a:pt x="69850" y="538353"/>
                  </a:lnTo>
                  <a:lnTo>
                    <a:pt x="76200" y="525653"/>
                  </a:lnTo>
                  <a:close/>
                </a:path>
                <a:path w="76200" h="60198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198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95">
              <a:extLst>
                <a:ext uri="{FF2B5EF4-FFF2-40B4-BE49-F238E27FC236}">
                  <a16:creationId xmlns:a16="http://schemas.microsoft.com/office/drawing/2014/main" id="{7C09F215-C1D7-46B1-995A-17615E684DA3}"/>
                </a:ext>
              </a:extLst>
            </p:cNvPr>
            <p:cNvSpPr txBox="1"/>
            <p:nvPr/>
          </p:nvSpPr>
          <p:spPr>
            <a:xfrm>
              <a:off x="2233040" y="2130679"/>
              <a:ext cx="320040" cy="286385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 indent="80645">
                <a:lnSpc>
                  <a:spcPts val="969"/>
                </a:lnSpc>
                <a:spcBef>
                  <a:spcPts val="225"/>
                </a:spcBef>
              </a:pPr>
              <a:r>
                <a:rPr sz="900" spc="-5" dirty="0">
                  <a:solidFill>
                    <a:srgbClr val="505050"/>
                  </a:solidFill>
                  <a:latin typeface="Trebuchet MS"/>
                  <a:cs typeface="Trebuchet MS"/>
                </a:rPr>
                <a:t>H=  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Q</a:t>
              </a:r>
              <a:r>
                <a:rPr sz="900" spc="-5" dirty="0">
                  <a:solidFill>
                    <a:srgbClr val="505050"/>
                  </a:solidFill>
                  <a:latin typeface="Trebuchet MS"/>
                  <a:cs typeface="Trebuchet MS"/>
                </a:rPr>
                <a:t>+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S</a:t>
              </a:r>
              <a:r>
                <a:rPr sz="900" spc="5" dirty="0">
                  <a:solidFill>
                    <a:srgbClr val="505050"/>
                  </a:solidFill>
                  <a:latin typeface="Trebuchet MS"/>
                  <a:cs typeface="Trebuchet MS"/>
                </a:rPr>
                <a:t>-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1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69" name="object 196">
              <a:extLst>
                <a:ext uri="{FF2B5EF4-FFF2-40B4-BE49-F238E27FC236}">
                  <a16:creationId xmlns:a16="http://schemas.microsoft.com/office/drawing/2014/main" id="{E5FB4A74-9C2F-4B4B-8EBF-786C03E68A75}"/>
                </a:ext>
              </a:extLst>
            </p:cNvPr>
            <p:cNvSpPr txBox="1"/>
            <p:nvPr/>
          </p:nvSpPr>
          <p:spPr>
            <a:xfrm>
              <a:off x="2753613" y="2642109"/>
              <a:ext cx="475615" cy="5721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99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W=P</a:t>
              </a:r>
              <a:r>
                <a:rPr sz="900" spc="-5" dirty="0">
                  <a:solidFill>
                    <a:srgbClr val="505050"/>
                  </a:solidFill>
                  <a:latin typeface="Trebuchet MS"/>
                  <a:cs typeface="Trebuchet MS"/>
                </a:rPr>
                <a:t>+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R</a:t>
              </a:r>
              <a:r>
                <a:rPr sz="900" spc="5" dirty="0">
                  <a:solidFill>
                    <a:srgbClr val="505050"/>
                  </a:solidFill>
                  <a:latin typeface="Trebuchet MS"/>
                  <a:cs typeface="Trebuchet MS"/>
                </a:rPr>
                <a:t>-</a:t>
              </a: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1</a:t>
              </a:r>
              <a:endParaRPr sz="900">
                <a:latin typeface="Trebuchet MS"/>
                <a:cs typeface="Trebuchet MS"/>
              </a:endParaRPr>
            </a:p>
            <a:p>
              <a:pPr marL="276225">
                <a:lnSpc>
                  <a:spcPts val="1050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276225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  <a:p>
              <a:pPr marL="276225">
                <a:lnSpc>
                  <a:spcPts val="1135"/>
                </a:lnSpc>
              </a:pPr>
              <a:r>
                <a:rPr sz="950" b="1" spc="-5" dirty="0">
                  <a:latin typeface="Trebuchet MS"/>
                  <a:cs typeface="Trebuchet MS"/>
                </a:rPr>
                <a:t>.</a:t>
              </a:r>
              <a:endParaRPr sz="950">
                <a:latin typeface="Trebuchet MS"/>
                <a:cs typeface="Trebuchet MS"/>
              </a:endParaRPr>
            </a:p>
          </p:txBody>
        </p:sp>
        <p:sp>
          <p:nvSpPr>
            <p:cNvPr id="70" name="object 197">
              <a:extLst>
                <a:ext uri="{FF2B5EF4-FFF2-40B4-BE49-F238E27FC236}">
                  <a16:creationId xmlns:a16="http://schemas.microsoft.com/office/drawing/2014/main" id="{AFE06C9F-491B-4B62-B549-90BC6050359E}"/>
                </a:ext>
              </a:extLst>
            </p:cNvPr>
            <p:cNvSpPr/>
            <p:nvPr/>
          </p:nvSpPr>
          <p:spPr>
            <a:xfrm>
              <a:off x="4663439" y="1972056"/>
              <a:ext cx="76200" cy="640715"/>
            </a:xfrm>
            <a:custGeom>
              <a:avLst/>
              <a:gdLst/>
              <a:ahLst/>
              <a:cxnLst/>
              <a:rect l="l" t="t" r="r" b="b"/>
              <a:pathLst>
                <a:path w="76200" h="640714">
                  <a:moveTo>
                    <a:pt x="31750" y="564388"/>
                  </a:moveTo>
                  <a:lnTo>
                    <a:pt x="0" y="564388"/>
                  </a:lnTo>
                  <a:lnTo>
                    <a:pt x="38100" y="640588"/>
                  </a:lnTo>
                  <a:lnTo>
                    <a:pt x="69850" y="577088"/>
                  </a:lnTo>
                  <a:lnTo>
                    <a:pt x="31750" y="577088"/>
                  </a:lnTo>
                  <a:lnTo>
                    <a:pt x="31750" y="564388"/>
                  </a:lnTo>
                  <a:close/>
                </a:path>
                <a:path w="76200" h="64071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77088"/>
                  </a:lnTo>
                  <a:lnTo>
                    <a:pt x="44450" y="577088"/>
                  </a:lnTo>
                  <a:lnTo>
                    <a:pt x="44450" y="63500"/>
                  </a:lnTo>
                  <a:close/>
                </a:path>
                <a:path w="76200" h="640714">
                  <a:moveTo>
                    <a:pt x="76200" y="564388"/>
                  </a:moveTo>
                  <a:lnTo>
                    <a:pt x="44450" y="564388"/>
                  </a:lnTo>
                  <a:lnTo>
                    <a:pt x="44450" y="577088"/>
                  </a:lnTo>
                  <a:lnTo>
                    <a:pt x="69850" y="577088"/>
                  </a:lnTo>
                  <a:lnTo>
                    <a:pt x="76200" y="564388"/>
                  </a:lnTo>
                  <a:close/>
                </a:path>
                <a:path w="76200" h="64071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4071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98">
              <a:extLst>
                <a:ext uri="{FF2B5EF4-FFF2-40B4-BE49-F238E27FC236}">
                  <a16:creationId xmlns:a16="http://schemas.microsoft.com/office/drawing/2014/main" id="{02C38879-94FF-481E-845E-5B0DC341C0C9}"/>
                </a:ext>
              </a:extLst>
            </p:cNvPr>
            <p:cNvSpPr txBox="1"/>
            <p:nvPr/>
          </p:nvSpPr>
          <p:spPr>
            <a:xfrm>
              <a:off x="4738877" y="2216278"/>
              <a:ext cx="10287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05050"/>
                  </a:solidFill>
                  <a:latin typeface="Trebuchet MS"/>
                  <a:cs typeface="Trebuchet MS"/>
                </a:rPr>
                <a:t>Q</a:t>
              </a:r>
              <a:endParaRPr sz="900">
                <a:latin typeface="Trebuchet MS"/>
                <a:cs typeface="Trebuchet MS"/>
              </a:endParaRPr>
            </a:p>
          </p:txBody>
        </p:sp>
        <p:sp>
          <p:nvSpPr>
            <p:cNvPr id="72" name="object 199">
              <a:extLst>
                <a:ext uri="{FF2B5EF4-FFF2-40B4-BE49-F238E27FC236}">
                  <a16:creationId xmlns:a16="http://schemas.microsoft.com/office/drawing/2014/main" id="{72F17E7E-0823-4BDA-8B7E-4439485CBEE9}"/>
                </a:ext>
              </a:extLst>
            </p:cNvPr>
            <p:cNvSpPr/>
            <p:nvPr/>
          </p:nvSpPr>
          <p:spPr>
            <a:xfrm>
              <a:off x="2577084" y="1952257"/>
              <a:ext cx="896137" cy="719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00">
              <a:extLst>
                <a:ext uri="{FF2B5EF4-FFF2-40B4-BE49-F238E27FC236}">
                  <a16:creationId xmlns:a16="http://schemas.microsoft.com/office/drawing/2014/main" id="{9AED5E98-62B4-4DB9-A10F-AAB9B269528C}"/>
                </a:ext>
              </a:extLst>
            </p:cNvPr>
            <p:cNvSpPr/>
            <p:nvPr/>
          </p:nvSpPr>
          <p:spPr>
            <a:xfrm>
              <a:off x="2624328" y="1979677"/>
              <a:ext cx="806195" cy="6294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01">
              <a:extLst>
                <a:ext uri="{FF2B5EF4-FFF2-40B4-BE49-F238E27FC236}">
                  <a16:creationId xmlns:a16="http://schemas.microsoft.com/office/drawing/2014/main" id="{14A0ADB4-FD87-4ABD-A5A6-44B46B9EC2A0}"/>
                </a:ext>
              </a:extLst>
            </p:cNvPr>
            <p:cNvSpPr/>
            <p:nvPr/>
          </p:nvSpPr>
          <p:spPr>
            <a:xfrm>
              <a:off x="2624328" y="1979677"/>
              <a:ext cx="806450" cy="629920"/>
            </a:xfrm>
            <a:custGeom>
              <a:avLst/>
              <a:gdLst/>
              <a:ahLst/>
              <a:cxnLst/>
              <a:rect l="l" t="t" r="r" b="b"/>
              <a:pathLst>
                <a:path w="806450" h="629919">
                  <a:moveTo>
                    <a:pt x="0" y="629412"/>
                  </a:moveTo>
                  <a:lnTo>
                    <a:pt x="806195" y="62941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629412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02">
              <a:extLst>
                <a:ext uri="{FF2B5EF4-FFF2-40B4-BE49-F238E27FC236}">
                  <a16:creationId xmlns:a16="http://schemas.microsoft.com/office/drawing/2014/main" id="{9B1D9AB2-6865-44CE-AADF-2836B23AD104}"/>
                </a:ext>
              </a:extLst>
            </p:cNvPr>
            <p:cNvSpPr/>
            <p:nvPr/>
          </p:nvSpPr>
          <p:spPr>
            <a:xfrm>
              <a:off x="3735324" y="1940078"/>
              <a:ext cx="894575" cy="72082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03">
              <a:extLst>
                <a:ext uri="{FF2B5EF4-FFF2-40B4-BE49-F238E27FC236}">
                  <a16:creationId xmlns:a16="http://schemas.microsoft.com/office/drawing/2014/main" id="{DCA0EAEB-7C76-4846-9E61-02C1A3EDBC89}"/>
                </a:ext>
              </a:extLst>
            </p:cNvPr>
            <p:cNvSpPr/>
            <p:nvPr/>
          </p:nvSpPr>
          <p:spPr>
            <a:xfrm>
              <a:off x="3782568" y="1967484"/>
              <a:ext cx="804672" cy="63093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04">
              <a:extLst>
                <a:ext uri="{FF2B5EF4-FFF2-40B4-BE49-F238E27FC236}">
                  <a16:creationId xmlns:a16="http://schemas.microsoft.com/office/drawing/2014/main" id="{123C94A0-2442-4DB5-ACE0-EE12C3E7B8B8}"/>
                </a:ext>
              </a:extLst>
            </p:cNvPr>
            <p:cNvSpPr/>
            <p:nvPr/>
          </p:nvSpPr>
          <p:spPr>
            <a:xfrm>
              <a:off x="3782568" y="1967484"/>
              <a:ext cx="805180" cy="631190"/>
            </a:xfrm>
            <a:custGeom>
              <a:avLst/>
              <a:gdLst/>
              <a:ahLst/>
              <a:cxnLst/>
              <a:rect l="l" t="t" r="r" b="b"/>
              <a:pathLst>
                <a:path w="805179" h="631189">
                  <a:moveTo>
                    <a:pt x="0" y="630936"/>
                  </a:moveTo>
                  <a:lnTo>
                    <a:pt x="804672" y="630936"/>
                  </a:lnTo>
                  <a:lnTo>
                    <a:pt x="804672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9144">
              <a:solidFill>
                <a:srgbClr val="9E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05">
              <a:extLst>
                <a:ext uri="{FF2B5EF4-FFF2-40B4-BE49-F238E27FC236}">
                  <a16:creationId xmlns:a16="http://schemas.microsoft.com/office/drawing/2014/main" id="{13DD2BD0-F0B5-40CC-95FD-3D02485E8DF0}"/>
                </a:ext>
              </a:extLst>
            </p:cNvPr>
            <p:cNvSpPr/>
            <p:nvPr/>
          </p:nvSpPr>
          <p:spPr>
            <a:xfrm>
              <a:off x="1342644" y="1972069"/>
              <a:ext cx="743724" cy="4998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06">
              <a:extLst>
                <a:ext uri="{FF2B5EF4-FFF2-40B4-BE49-F238E27FC236}">
                  <a16:creationId xmlns:a16="http://schemas.microsoft.com/office/drawing/2014/main" id="{7566D50C-D2B6-4223-A2C4-9FBA1AE503D7}"/>
                </a:ext>
              </a:extLst>
            </p:cNvPr>
            <p:cNvSpPr/>
            <p:nvPr/>
          </p:nvSpPr>
          <p:spPr>
            <a:xfrm>
              <a:off x="1389888" y="1999489"/>
              <a:ext cx="653796" cy="40995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07">
              <a:extLst>
                <a:ext uri="{FF2B5EF4-FFF2-40B4-BE49-F238E27FC236}">
                  <a16:creationId xmlns:a16="http://schemas.microsoft.com/office/drawing/2014/main" id="{6285674A-B257-4073-8844-56CF78404A0D}"/>
                </a:ext>
              </a:extLst>
            </p:cNvPr>
            <p:cNvSpPr/>
            <p:nvPr/>
          </p:nvSpPr>
          <p:spPr>
            <a:xfrm>
              <a:off x="1389888" y="1999489"/>
              <a:ext cx="654050" cy="410209"/>
            </a:xfrm>
            <a:custGeom>
              <a:avLst/>
              <a:gdLst/>
              <a:ahLst/>
              <a:cxnLst/>
              <a:rect l="l" t="t" r="r" b="b"/>
              <a:pathLst>
                <a:path w="654050" h="410210">
                  <a:moveTo>
                    <a:pt x="0" y="409955"/>
                  </a:moveTo>
                  <a:lnTo>
                    <a:pt x="653796" y="409955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09955"/>
                  </a:lnTo>
                  <a:close/>
                </a:path>
              </a:pathLst>
            </a:custGeom>
            <a:ln w="9144">
              <a:solidFill>
                <a:srgbClr val="00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Pijl: rechts 152">
            <a:extLst>
              <a:ext uri="{FF2B5EF4-FFF2-40B4-BE49-F238E27FC236}">
                <a16:creationId xmlns:a16="http://schemas.microsoft.com/office/drawing/2014/main" id="{A4A2AFBD-3525-4747-9D09-CB5156238F90}"/>
              </a:ext>
            </a:extLst>
          </p:cNvPr>
          <p:cNvSpPr/>
          <p:nvPr/>
        </p:nvSpPr>
        <p:spPr>
          <a:xfrm>
            <a:off x="5086417" y="2122912"/>
            <a:ext cx="1734420" cy="6020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Map</a:t>
            </a:r>
            <a:endParaRPr lang="en-US" dirty="0"/>
          </a:p>
        </p:txBody>
      </p:sp>
      <p:grpSp>
        <p:nvGrpSpPr>
          <p:cNvPr id="268" name="Groep 267">
            <a:extLst>
              <a:ext uri="{FF2B5EF4-FFF2-40B4-BE49-F238E27FC236}">
                <a16:creationId xmlns:a16="http://schemas.microsoft.com/office/drawing/2014/main" id="{EC03BEFA-B69B-4F80-B45B-E1CF18EAA283}"/>
              </a:ext>
            </a:extLst>
          </p:cNvPr>
          <p:cNvGrpSpPr/>
          <p:nvPr/>
        </p:nvGrpSpPr>
        <p:grpSpPr>
          <a:xfrm>
            <a:off x="7671816" y="3837358"/>
            <a:ext cx="3481324" cy="549401"/>
            <a:chOff x="7671816" y="3837358"/>
            <a:chExt cx="3481324" cy="549401"/>
          </a:xfrm>
        </p:grpSpPr>
        <p:sp>
          <p:nvSpPr>
            <p:cNvPr id="181" name="object 76">
              <a:extLst>
                <a:ext uri="{FF2B5EF4-FFF2-40B4-BE49-F238E27FC236}">
                  <a16:creationId xmlns:a16="http://schemas.microsoft.com/office/drawing/2014/main" id="{5BD4825B-CC32-414A-BD02-0F35A3458B2A}"/>
                </a:ext>
              </a:extLst>
            </p:cNvPr>
            <p:cNvSpPr txBox="1"/>
            <p:nvPr/>
          </p:nvSpPr>
          <p:spPr>
            <a:xfrm>
              <a:off x="8715122" y="3851075"/>
              <a:ext cx="692150" cy="523240"/>
            </a:xfrm>
            <a:prstGeom prst="rect">
              <a:avLst/>
            </a:prstGeom>
            <a:solidFill>
              <a:srgbClr val="76B800"/>
            </a:solidFill>
          </p:spPr>
          <p:txBody>
            <a:bodyPr vert="horz" wrap="square" lIns="0" tIns="149860" rIns="0" bIns="0" rtlCol="0">
              <a:spAutoFit/>
            </a:bodyPr>
            <a:lstStyle/>
            <a:p>
              <a:pPr marL="123825">
                <a:lnSpc>
                  <a:spcPct val="100000"/>
                </a:lnSpc>
                <a:spcBef>
                  <a:spcPts val="1180"/>
                </a:spcBef>
              </a:pPr>
              <a:r>
                <a:rPr sz="140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DRAM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182" name="object 77">
              <a:extLst>
                <a:ext uri="{FF2B5EF4-FFF2-40B4-BE49-F238E27FC236}">
                  <a16:creationId xmlns:a16="http://schemas.microsoft.com/office/drawing/2014/main" id="{02D77579-80C9-424F-A58D-504E76B9C858}"/>
                </a:ext>
              </a:extLst>
            </p:cNvPr>
            <p:cNvSpPr/>
            <p:nvPr/>
          </p:nvSpPr>
          <p:spPr>
            <a:xfrm>
              <a:off x="9560941" y="3837358"/>
              <a:ext cx="441198" cy="54940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Buf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4" name="object 79">
              <a:extLst>
                <a:ext uri="{FF2B5EF4-FFF2-40B4-BE49-F238E27FC236}">
                  <a16:creationId xmlns:a16="http://schemas.microsoft.com/office/drawing/2014/main" id="{2A5C55E0-F0E8-476B-A2B2-A6D1C759ABA1}"/>
                </a:ext>
              </a:extLst>
            </p:cNvPr>
            <p:cNvSpPr/>
            <p:nvPr/>
          </p:nvSpPr>
          <p:spPr>
            <a:xfrm>
              <a:off x="10162922" y="3995855"/>
              <a:ext cx="521970" cy="23545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RF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6" name="object 81">
              <a:extLst>
                <a:ext uri="{FF2B5EF4-FFF2-40B4-BE49-F238E27FC236}">
                  <a16:creationId xmlns:a16="http://schemas.microsoft.com/office/drawing/2014/main" id="{84CBDDFA-A8D6-42D3-B7C9-1D1623FA753B}"/>
                </a:ext>
              </a:extLst>
            </p:cNvPr>
            <p:cNvSpPr/>
            <p:nvPr/>
          </p:nvSpPr>
          <p:spPr>
            <a:xfrm>
              <a:off x="10869295" y="3988996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20">
                  <a:moveTo>
                    <a:pt x="141731" y="0"/>
                  </a:moveTo>
                  <a:lnTo>
                    <a:pt x="96950" y="6333"/>
                  </a:lnTo>
                  <a:lnTo>
                    <a:pt x="58046" y="23969"/>
                  </a:lnTo>
                  <a:lnTo>
                    <a:pt x="27358" y="50858"/>
                  </a:lnTo>
                  <a:lnTo>
                    <a:pt x="7229" y="84953"/>
                  </a:lnTo>
                  <a:lnTo>
                    <a:pt x="0" y="124206"/>
                  </a:lnTo>
                  <a:lnTo>
                    <a:pt x="7229" y="163458"/>
                  </a:lnTo>
                  <a:lnTo>
                    <a:pt x="27358" y="197553"/>
                  </a:lnTo>
                  <a:lnTo>
                    <a:pt x="58046" y="224442"/>
                  </a:lnTo>
                  <a:lnTo>
                    <a:pt x="96950" y="242078"/>
                  </a:lnTo>
                  <a:lnTo>
                    <a:pt x="141731" y="248412"/>
                  </a:lnTo>
                  <a:lnTo>
                    <a:pt x="186513" y="242078"/>
                  </a:lnTo>
                  <a:lnTo>
                    <a:pt x="225417" y="224442"/>
                  </a:lnTo>
                  <a:lnTo>
                    <a:pt x="256105" y="197553"/>
                  </a:lnTo>
                  <a:lnTo>
                    <a:pt x="276234" y="163458"/>
                  </a:lnTo>
                  <a:lnTo>
                    <a:pt x="283464" y="124206"/>
                  </a:lnTo>
                  <a:lnTo>
                    <a:pt x="276234" y="84953"/>
                  </a:lnTo>
                  <a:lnTo>
                    <a:pt x="256105" y="50858"/>
                  </a:lnTo>
                  <a:lnTo>
                    <a:pt x="225417" y="23969"/>
                  </a:lnTo>
                  <a:lnTo>
                    <a:pt x="186513" y="6333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*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87" name="object 82">
              <a:extLst>
                <a:ext uri="{FF2B5EF4-FFF2-40B4-BE49-F238E27FC236}">
                  <a16:creationId xmlns:a16="http://schemas.microsoft.com/office/drawing/2014/main" id="{F4E91B03-5046-464E-87CD-973B7189955E}"/>
                </a:ext>
              </a:extLst>
            </p:cNvPr>
            <p:cNvSpPr/>
            <p:nvPr/>
          </p:nvSpPr>
          <p:spPr>
            <a:xfrm>
              <a:off x="10869295" y="3988996"/>
              <a:ext cx="283845" cy="248920"/>
            </a:xfrm>
            <a:custGeom>
              <a:avLst/>
              <a:gdLst/>
              <a:ahLst/>
              <a:cxnLst/>
              <a:rect l="l" t="t" r="r" b="b"/>
              <a:pathLst>
                <a:path w="283845" h="248920">
                  <a:moveTo>
                    <a:pt x="0" y="124206"/>
                  </a:moveTo>
                  <a:lnTo>
                    <a:pt x="7229" y="84953"/>
                  </a:lnTo>
                  <a:lnTo>
                    <a:pt x="27358" y="50858"/>
                  </a:lnTo>
                  <a:lnTo>
                    <a:pt x="58046" y="23969"/>
                  </a:lnTo>
                  <a:lnTo>
                    <a:pt x="96950" y="6333"/>
                  </a:lnTo>
                  <a:lnTo>
                    <a:pt x="141731" y="0"/>
                  </a:lnTo>
                  <a:lnTo>
                    <a:pt x="186513" y="6333"/>
                  </a:lnTo>
                  <a:lnTo>
                    <a:pt x="225417" y="23969"/>
                  </a:lnTo>
                  <a:lnTo>
                    <a:pt x="256105" y="50858"/>
                  </a:lnTo>
                  <a:lnTo>
                    <a:pt x="276234" y="84953"/>
                  </a:lnTo>
                  <a:lnTo>
                    <a:pt x="283464" y="124206"/>
                  </a:lnTo>
                  <a:lnTo>
                    <a:pt x="276234" y="163458"/>
                  </a:lnTo>
                  <a:lnTo>
                    <a:pt x="256105" y="197553"/>
                  </a:lnTo>
                  <a:lnTo>
                    <a:pt x="225417" y="224442"/>
                  </a:lnTo>
                  <a:lnTo>
                    <a:pt x="186513" y="242078"/>
                  </a:lnTo>
                  <a:lnTo>
                    <a:pt x="141731" y="248412"/>
                  </a:lnTo>
                  <a:lnTo>
                    <a:pt x="96950" y="242078"/>
                  </a:lnTo>
                  <a:lnTo>
                    <a:pt x="58046" y="224442"/>
                  </a:lnTo>
                  <a:lnTo>
                    <a:pt x="27358" y="197553"/>
                  </a:lnTo>
                  <a:lnTo>
                    <a:pt x="7229" y="163458"/>
                  </a:lnTo>
                  <a:lnTo>
                    <a:pt x="0" y="124206"/>
                  </a:lnTo>
                  <a:close/>
                </a:path>
              </a:pathLst>
            </a:custGeom>
            <a:ln w="25908">
              <a:solidFill>
                <a:srgbClr val="6F2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84">
              <a:extLst>
                <a:ext uri="{FF2B5EF4-FFF2-40B4-BE49-F238E27FC236}">
                  <a16:creationId xmlns:a16="http://schemas.microsoft.com/office/drawing/2014/main" id="{8BBE4DA8-A9B7-46C0-9C6D-71010B58247A}"/>
                </a:ext>
              </a:extLst>
            </p:cNvPr>
            <p:cNvSpPr/>
            <p:nvPr/>
          </p:nvSpPr>
          <p:spPr>
            <a:xfrm>
              <a:off x="9407779" y="4073578"/>
              <a:ext cx="168275" cy="777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85">
              <a:extLst>
                <a:ext uri="{FF2B5EF4-FFF2-40B4-BE49-F238E27FC236}">
                  <a16:creationId xmlns:a16="http://schemas.microsoft.com/office/drawing/2014/main" id="{C58388E7-6077-459B-955D-693BD84D7F32}"/>
                </a:ext>
              </a:extLst>
            </p:cNvPr>
            <p:cNvSpPr/>
            <p:nvPr/>
          </p:nvSpPr>
          <p:spPr>
            <a:xfrm>
              <a:off x="9989820" y="4074468"/>
              <a:ext cx="187959" cy="777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86">
              <a:extLst>
                <a:ext uri="{FF2B5EF4-FFF2-40B4-BE49-F238E27FC236}">
                  <a16:creationId xmlns:a16="http://schemas.microsoft.com/office/drawing/2014/main" id="{4780FD0A-CE1C-4BFD-94AE-2F80FDDEF7D4}"/>
                </a:ext>
              </a:extLst>
            </p:cNvPr>
            <p:cNvSpPr/>
            <p:nvPr/>
          </p:nvSpPr>
          <p:spPr>
            <a:xfrm>
              <a:off x="10672573" y="4074213"/>
              <a:ext cx="196850" cy="7772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22">
              <a:extLst>
                <a:ext uri="{FF2B5EF4-FFF2-40B4-BE49-F238E27FC236}">
                  <a16:creationId xmlns:a16="http://schemas.microsoft.com/office/drawing/2014/main" id="{B8FB4715-52E8-4A87-8FE4-4763D2EA215D}"/>
                </a:ext>
              </a:extLst>
            </p:cNvPr>
            <p:cNvSpPr txBox="1"/>
            <p:nvPr/>
          </p:nvSpPr>
          <p:spPr>
            <a:xfrm>
              <a:off x="7671816" y="3984425"/>
              <a:ext cx="976757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2000" dirty="0"/>
                <a:t>Temporal</a:t>
              </a:r>
            </a:p>
          </p:txBody>
        </p:sp>
      </p:grpSp>
      <p:grpSp>
        <p:nvGrpSpPr>
          <p:cNvPr id="242" name="Groep 241">
            <a:extLst>
              <a:ext uri="{FF2B5EF4-FFF2-40B4-BE49-F238E27FC236}">
                <a16:creationId xmlns:a16="http://schemas.microsoft.com/office/drawing/2014/main" id="{8F09DEB8-774F-4117-B980-11C497A0336E}"/>
              </a:ext>
            </a:extLst>
          </p:cNvPr>
          <p:cNvGrpSpPr/>
          <p:nvPr/>
        </p:nvGrpSpPr>
        <p:grpSpPr>
          <a:xfrm>
            <a:off x="7237874" y="4944268"/>
            <a:ext cx="1271778" cy="1265937"/>
            <a:chOff x="7237874" y="4944268"/>
            <a:chExt cx="1271778" cy="1265937"/>
          </a:xfrm>
        </p:grpSpPr>
        <p:sp>
          <p:nvSpPr>
            <p:cNvPr id="229" name="object 87">
              <a:extLst>
                <a:ext uri="{FF2B5EF4-FFF2-40B4-BE49-F238E27FC236}">
                  <a16:creationId xmlns:a16="http://schemas.microsoft.com/office/drawing/2014/main" id="{67C65958-E2E2-4B04-919D-93DD907A4BF4}"/>
                </a:ext>
              </a:extLst>
            </p:cNvPr>
            <p:cNvSpPr/>
            <p:nvPr/>
          </p:nvSpPr>
          <p:spPr>
            <a:xfrm>
              <a:off x="7237874" y="5563266"/>
              <a:ext cx="340613" cy="36653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88">
              <a:extLst>
                <a:ext uri="{FF2B5EF4-FFF2-40B4-BE49-F238E27FC236}">
                  <a16:creationId xmlns:a16="http://schemas.microsoft.com/office/drawing/2014/main" id="{17C18423-EBD5-4C5C-9F22-A5B4B13EA19A}"/>
                </a:ext>
              </a:extLst>
            </p:cNvPr>
            <p:cNvSpPr/>
            <p:nvPr/>
          </p:nvSpPr>
          <p:spPr>
            <a:xfrm>
              <a:off x="8167514" y="5252371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89">
              <a:extLst>
                <a:ext uri="{FF2B5EF4-FFF2-40B4-BE49-F238E27FC236}">
                  <a16:creationId xmlns:a16="http://schemas.microsoft.com/office/drawing/2014/main" id="{1989CA02-12F4-4088-86AA-B0BDC85F12F4}"/>
                </a:ext>
              </a:extLst>
            </p:cNvPr>
            <p:cNvSpPr/>
            <p:nvPr/>
          </p:nvSpPr>
          <p:spPr>
            <a:xfrm>
              <a:off x="7815724" y="5336953"/>
              <a:ext cx="366395" cy="409575"/>
            </a:xfrm>
            <a:custGeom>
              <a:avLst/>
              <a:gdLst/>
              <a:ahLst/>
              <a:cxnLst/>
              <a:rect l="l" t="t" r="r" b="b"/>
              <a:pathLst>
                <a:path w="366395" h="409575">
                  <a:moveTo>
                    <a:pt x="304676" y="49452"/>
                  </a:moveTo>
                  <a:lnTo>
                    <a:pt x="0" y="391858"/>
                  </a:lnTo>
                  <a:lnTo>
                    <a:pt x="19303" y="409079"/>
                  </a:lnTo>
                  <a:lnTo>
                    <a:pt x="324088" y="66740"/>
                  </a:lnTo>
                  <a:lnTo>
                    <a:pt x="304676" y="49452"/>
                  </a:lnTo>
                  <a:close/>
                </a:path>
                <a:path w="366395" h="409575">
                  <a:moveTo>
                    <a:pt x="355309" y="39751"/>
                  </a:moveTo>
                  <a:lnTo>
                    <a:pt x="313308" y="39751"/>
                  </a:lnTo>
                  <a:lnTo>
                    <a:pt x="332739" y="57023"/>
                  </a:lnTo>
                  <a:lnTo>
                    <a:pt x="324088" y="66740"/>
                  </a:lnTo>
                  <a:lnTo>
                    <a:pt x="343407" y="83947"/>
                  </a:lnTo>
                  <a:lnTo>
                    <a:pt x="355309" y="39751"/>
                  </a:lnTo>
                  <a:close/>
                </a:path>
                <a:path w="366395" h="409575">
                  <a:moveTo>
                    <a:pt x="313308" y="39751"/>
                  </a:moveTo>
                  <a:lnTo>
                    <a:pt x="304676" y="49452"/>
                  </a:lnTo>
                  <a:lnTo>
                    <a:pt x="324088" y="66740"/>
                  </a:lnTo>
                  <a:lnTo>
                    <a:pt x="332739" y="57023"/>
                  </a:lnTo>
                  <a:lnTo>
                    <a:pt x="313308" y="39751"/>
                  </a:lnTo>
                  <a:close/>
                </a:path>
                <a:path w="366395" h="409575">
                  <a:moveTo>
                    <a:pt x="366013" y="0"/>
                  </a:moveTo>
                  <a:lnTo>
                    <a:pt x="285368" y="32258"/>
                  </a:lnTo>
                  <a:lnTo>
                    <a:pt x="304676" y="49452"/>
                  </a:lnTo>
                  <a:lnTo>
                    <a:pt x="313308" y="39751"/>
                  </a:lnTo>
                  <a:lnTo>
                    <a:pt x="355309" y="39751"/>
                  </a:lnTo>
                  <a:lnTo>
                    <a:pt x="366013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90">
              <a:extLst>
                <a:ext uri="{FF2B5EF4-FFF2-40B4-BE49-F238E27FC236}">
                  <a16:creationId xmlns:a16="http://schemas.microsoft.com/office/drawing/2014/main" id="{09BD9C71-7130-43DE-A050-1EFBFED8ADC5}"/>
                </a:ext>
              </a:extLst>
            </p:cNvPr>
            <p:cNvSpPr/>
            <p:nvPr/>
          </p:nvSpPr>
          <p:spPr>
            <a:xfrm>
              <a:off x="7815851" y="5729027"/>
              <a:ext cx="366395" cy="399415"/>
            </a:xfrm>
            <a:custGeom>
              <a:avLst/>
              <a:gdLst/>
              <a:ahLst/>
              <a:cxnLst/>
              <a:rect l="l" t="t" r="r" b="b"/>
              <a:pathLst>
                <a:path w="366395" h="399414">
                  <a:moveTo>
                    <a:pt x="303963" y="350464"/>
                  </a:moveTo>
                  <a:lnTo>
                    <a:pt x="284860" y="367906"/>
                  </a:lnTo>
                  <a:lnTo>
                    <a:pt x="365886" y="399097"/>
                  </a:lnTo>
                  <a:lnTo>
                    <a:pt x="354842" y="360006"/>
                  </a:lnTo>
                  <a:lnTo>
                    <a:pt x="312674" y="360006"/>
                  </a:lnTo>
                  <a:lnTo>
                    <a:pt x="303963" y="350464"/>
                  </a:lnTo>
                  <a:close/>
                </a:path>
                <a:path w="366395" h="399414">
                  <a:moveTo>
                    <a:pt x="323121" y="332972"/>
                  </a:moveTo>
                  <a:lnTo>
                    <a:pt x="303963" y="350464"/>
                  </a:lnTo>
                  <a:lnTo>
                    <a:pt x="312674" y="360006"/>
                  </a:lnTo>
                  <a:lnTo>
                    <a:pt x="331850" y="342531"/>
                  </a:lnTo>
                  <a:lnTo>
                    <a:pt x="323121" y="332972"/>
                  </a:lnTo>
                  <a:close/>
                </a:path>
                <a:path w="366395" h="399414">
                  <a:moveTo>
                    <a:pt x="342264" y="315493"/>
                  </a:moveTo>
                  <a:lnTo>
                    <a:pt x="323121" y="332972"/>
                  </a:lnTo>
                  <a:lnTo>
                    <a:pt x="331850" y="342531"/>
                  </a:lnTo>
                  <a:lnTo>
                    <a:pt x="312674" y="360006"/>
                  </a:lnTo>
                  <a:lnTo>
                    <a:pt x="354842" y="360006"/>
                  </a:lnTo>
                  <a:lnTo>
                    <a:pt x="342264" y="315493"/>
                  </a:lnTo>
                  <a:close/>
                </a:path>
                <a:path w="366395" h="399414">
                  <a:moveTo>
                    <a:pt x="19050" y="0"/>
                  </a:moveTo>
                  <a:lnTo>
                    <a:pt x="0" y="17475"/>
                  </a:lnTo>
                  <a:lnTo>
                    <a:pt x="303963" y="350464"/>
                  </a:lnTo>
                  <a:lnTo>
                    <a:pt x="323121" y="33297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91">
              <a:extLst>
                <a:ext uri="{FF2B5EF4-FFF2-40B4-BE49-F238E27FC236}">
                  <a16:creationId xmlns:a16="http://schemas.microsoft.com/office/drawing/2014/main" id="{42EFB61D-E55D-4621-81AA-CA227382A3AC}"/>
                </a:ext>
              </a:extLst>
            </p:cNvPr>
            <p:cNvSpPr/>
            <p:nvPr/>
          </p:nvSpPr>
          <p:spPr>
            <a:xfrm>
              <a:off x="8167514" y="5453539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92">
              <a:extLst>
                <a:ext uri="{FF2B5EF4-FFF2-40B4-BE49-F238E27FC236}">
                  <a16:creationId xmlns:a16="http://schemas.microsoft.com/office/drawing/2014/main" id="{9A61F8CB-D65B-4030-9A00-246AD88C074E}"/>
                </a:ext>
              </a:extLst>
            </p:cNvPr>
            <p:cNvSpPr/>
            <p:nvPr/>
          </p:nvSpPr>
          <p:spPr>
            <a:xfrm>
              <a:off x="8167514" y="5642515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93">
              <a:extLst>
                <a:ext uri="{FF2B5EF4-FFF2-40B4-BE49-F238E27FC236}">
                  <a16:creationId xmlns:a16="http://schemas.microsoft.com/office/drawing/2014/main" id="{FEC92E21-D02D-43A9-9CA7-3536CB52A537}"/>
                </a:ext>
              </a:extLst>
            </p:cNvPr>
            <p:cNvSpPr/>
            <p:nvPr/>
          </p:nvSpPr>
          <p:spPr>
            <a:xfrm>
              <a:off x="8167514" y="5848254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94">
              <a:extLst>
                <a:ext uri="{FF2B5EF4-FFF2-40B4-BE49-F238E27FC236}">
                  <a16:creationId xmlns:a16="http://schemas.microsoft.com/office/drawing/2014/main" id="{869FD149-CC46-4B95-B338-07C1F370C57A}"/>
                </a:ext>
              </a:extLst>
            </p:cNvPr>
            <p:cNvSpPr/>
            <p:nvPr/>
          </p:nvSpPr>
          <p:spPr>
            <a:xfrm>
              <a:off x="8167514" y="6043327"/>
              <a:ext cx="339102" cy="1668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95">
              <a:extLst>
                <a:ext uri="{FF2B5EF4-FFF2-40B4-BE49-F238E27FC236}">
                  <a16:creationId xmlns:a16="http://schemas.microsoft.com/office/drawing/2014/main" id="{5D2EC988-1803-46AC-974F-24ED64925121}"/>
                </a:ext>
              </a:extLst>
            </p:cNvPr>
            <p:cNvSpPr/>
            <p:nvPr/>
          </p:nvSpPr>
          <p:spPr>
            <a:xfrm>
              <a:off x="7819533" y="5741435"/>
              <a:ext cx="362585" cy="191770"/>
            </a:xfrm>
            <a:custGeom>
              <a:avLst/>
              <a:gdLst/>
              <a:ahLst/>
              <a:cxnLst/>
              <a:rect l="l" t="t" r="r" b="b"/>
              <a:pathLst>
                <a:path w="362584" h="191770">
                  <a:moveTo>
                    <a:pt x="287019" y="167979"/>
                  </a:moveTo>
                  <a:lnTo>
                    <a:pt x="275335" y="191109"/>
                  </a:lnTo>
                  <a:lnTo>
                    <a:pt x="362203" y="191427"/>
                  </a:lnTo>
                  <a:lnTo>
                    <a:pt x="349110" y="173812"/>
                  </a:lnTo>
                  <a:lnTo>
                    <a:pt x="298576" y="173812"/>
                  </a:lnTo>
                  <a:lnTo>
                    <a:pt x="287019" y="167979"/>
                  </a:lnTo>
                  <a:close/>
                </a:path>
                <a:path w="362584" h="191770">
                  <a:moveTo>
                    <a:pt x="298701" y="144851"/>
                  </a:moveTo>
                  <a:lnTo>
                    <a:pt x="287019" y="167979"/>
                  </a:lnTo>
                  <a:lnTo>
                    <a:pt x="298576" y="173812"/>
                  </a:lnTo>
                  <a:lnTo>
                    <a:pt x="310260" y="150685"/>
                  </a:lnTo>
                  <a:lnTo>
                    <a:pt x="298701" y="144851"/>
                  </a:lnTo>
                  <a:close/>
                </a:path>
                <a:path w="362584" h="191770">
                  <a:moveTo>
                    <a:pt x="310387" y="121716"/>
                  </a:moveTo>
                  <a:lnTo>
                    <a:pt x="298701" y="144851"/>
                  </a:lnTo>
                  <a:lnTo>
                    <a:pt x="310260" y="150685"/>
                  </a:lnTo>
                  <a:lnTo>
                    <a:pt x="298576" y="173812"/>
                  </a:lnTo>
                  <a:lnTo>
                    <a:pt x="349110" y="173812"/>
                  </a:lnTo>
                  <a:lnTo>
                    <a:pt x="310387" y="121716"/>
                  </a:lnTo>
                  <a:close/>
                </a:path>
                <a:path w="362584" h="191770">
                  <a:moveTo>
                    <a:pt x="11683" y="0"/>
                  </a:moveTo>
                  <a:lnTo>
                    <a:pt x="0" y="23139"/>
                  </a:lnTo>
                  <a:lnTo>
                    <a:pt x="287019" y="167979"/>
                  </a:lnTo>
                  <a:lnTo>
                    <a:pt x="298701" y="144851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96">
              <a:extLst>
                <a:ext uri="{FF2B5EF4-FFF2-40B4-BE49-F238E27FC236}">
                  <a16:creationId xmlns:a16="http://schemas.microsoft.com/office/drawing/2014/main" id="{672E9255-F3A3-423B-8236-D12969EC6450}"/>
                </a:ext>
              </a:extLst>
            </p:cNvPr>
            <p:cNvSpPr/>
            <p:nvPr/>
          </p:nvSpPr>
          <p:spPr>
            <a:xfrm>
              <a:off x="7824741" y="5691829"/>
              <a:ext cx="357505" cy="78105"/>
            </a:xfrm>
            <a:custGeom>
              <a:avLst/>
              <a:gdLst/>
              <a:ahLst/>
              <a:cxnLst/>
              <a:rect l="l" t="t" r="r" b="b"/>
              <a:pathLst>
                <a:path w="357504" h="78104">
                  <a:moveTo>
                    <a:pt x="334559" y="25298"/>
                  </a:moveTo>
                  <a:lnTo>
                    <a:pt x="291719" y="25298"/>
                  </a:lnTo>
                  <a:lnTo>
                    <a:pt x="292989" y="51168"/>
                  </a:lnTo>
                  <a:lnTo>
                    <a:pt x="279992" y="51764"/>
                  </a:lnTo>
                  <a:lnTo>
                    <a:pt x="281177" y="77647"/>
                  </a:lnTo>
                  <a:lnTo>
                    <a:pt x="356997" y="35267"/>
                  </a:lnTo>
                  <a:lnTo>
                    <a:pt x="334559" y="25298"/>
                  </a:lnTo>
                  <a:close/>
                </a:path>
                <a:path w="357504" h="78104">
                  <a:moveTo>
                    <a:pt x="278807" y="25889"/>
                  </a:moveTo>
                  <a:lnTo>
                    <a:pt x="0" y="38658"/>
                  </a:lnTo>
                  <a:lnTo>
                    <a:pt x="1270" y="64541"/>
                  </a:lnTo>
                  <a:lnTo>
                    <a:pt x="279992" y="51764"/>
                  </a:lnTo>
                  <a:lnTo>
                    <a:pt x="278807" y="25889"/>
                  </a:lnTo>
                  <a:close/>
                </a:path>
                <a:path w="357504" h="78104">
                  <a:moveTo>
                    <a:pt x="291719" y="25298"/>
                  </a:moveTo>
                  <a:lnTo>
                    <a:pt x="278807" y="25889"/>
                  </a:lnTo>
                  <a:lnTo>
                    <a:pt x="279992" y="51764"/>
                  </a:lnTo>
                  <a:lnTo>
                    <a:pt x="292989" y="51168"/>
                  </a:lnTo>
                  <a:lnTo>
                    <a:pt x="291719" y="25298"/>
                  </a:lnTo>
                  <a:close/>
                </a:path>
                <a:path w="357504" h="78104">
                  <a:moveTo>
                    <a:pt x="277622" y="0"/>
                  </a:moveTo>
                  <a:lnTo>
                    <a:pt x="278807" y="25889"/>
                  </a:lnTo>
                  <a:lnTo>
                    <a:pt x="291719" y="25298"/>
                  </a:lnTo>
                  <a:lnTo>
                    <a:pt x="334559" y="25298"/>
                  </a:lnTo>
                  <a:lnTo>
                    <a:pt x="277622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97">
              <a:extLst>
                <a:ext uri="{FF2B5EF4-FFF2-40B4-BE49-F238E27FC236}">
                  <a16:creationId xmlns:a16="http://schemas.microsoft.com/office/drawing/2014/main" id="{DBC6592F-52E9-481C-BF1D-5349378DD970}"/>
                </a:ext>
              </a:extLst>
            </p:cNvPr>
            <p:cNvSpPr/>
            <p:nvPr/>
          </p:nvSpPr>
          <p:spPr>
            <a:xfrm>
              <a:off x="7819026" y="5538121"/>
              <a:ext cx="363220" cy="210820"/>
            </a:xfrm>
            <a:custGeom>
              <a:avLst/>
              <a:gdLst/>
              <a:ahLst/>
              <a:cxnLst/>
              <a:rect l="l" t="t" r="r" b="b"/>
              <a:pathLst>
                <a:path w="363220" h="210820">
                  <a:moveTo>
                    <a:pt x="288629" y="26666"/>
                  </a:moveTo>
                  <a:lnTo>
                    <a:pt x="0" y="188137"/>
                  </a:lnTo>
                  <a:lnTo>
                    <a:pt x="12700" y="210743"/>
                  </a:lnTo>
                  <a:lnTo>
                    <a:pt x="301269" y="49237"/>
                  </a:lnTo>
                  <a:lnTo>
                    <a:pt x="288629" y="26666"/>
                  </a:lnTo>
                  <a:close/>
                </a:path>
                <a:path w="363220" h="210820">
                  <a:moveTo>
                    <a:pt x="348923" y="20319"/>
                  </a:moveTo>
                  <a:lnTo>
                    <a:pt x="299974" y="20319"/>
                  </a:lnTo>
                  <a:lnTo>
                    <a:pt x="312546" y="42925"/>
                  </a:lnTo>
                  <a:lnTo>
                    <a:pt x="301269" y="49237"/>
                  </a:lnTo>
                  <a:lnTo>
                    <a:pt x="313943" y="71869"/>
                  </a:lnTo>
                  <a:lnTo>
                    <a:pt x="348923" y="20319"/>
                  </a:lnTo>
                  <a:close/>
                </a:path>
                <a:path w="363220" h="210820">
                  <a:moveTo>
                    <a:pt x="299974" y="20319"/>
                  </a:moveTo>
                  <a:lnTo>
                    <a:pt x="288629" y="26666"/>
                  </a:lnTo>
                  <a:lnTo>
                    <a:pt x="301269" y="49237"/>
                  </a:lnTo>
                  <a:lnTo>
                    <a:pt x="312546" y="42925"/>
                  </a:lnTo>
                  <a:lnTo>
                    <a:pt x="299974" y="20319"/>
                  </a:lnTo>
                  <a:close/>
                </a:path>
                <a:path w="363220" h="210820">
                  <a:moveTo>
                    <a:pt x="362711" y="0"/>
                  </a:moveTo>
                  <a:lnTo>
                    <a:pt x="275970" y="4063"/>
                  </a:lnTo>
                  <a:lnTo>
                    <a:pt x="288629" y="26666"/>
                  </a:lnTo>
                  <a:lnTo>
                    <a:pt x="299974" y="20319"/>
                  </a:lnTo>
                  <a:lnTo>
                    <a:pt x="348923" y="20319"/>
                  </a:lnTo>
                  <a:lnTo>
                    <a:pt x="362711" y="0"/>
                  </a:lnTo>
                  <a:close/>
                </a:path>
              </a:pathLst>
            </a:custGeom>
            <a:solidFill>
              <a:srgbClr val="367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98">
              <a:extLst>
                <a:ext uri="{FF2B5EF4-FFF2-40B4-BE49-F238E27FC236}">
                  <a16:creationId xmlns:a16="http://schemas.microsoft.com/office/drawing/2014/main" id="{20F22E99-A87B-4AB8-AAD1-415F830C7250}"/>
                </a:ext>
              </a:extLst>
            </p:cNvPr>
            <p:cNvSpPr/>
            <p:nvPr/>
          </p:nvSpPr>
          <p:spPr>
            <a:xfrm>
              <a:off x="7565533" y="5691283"/>
              <a:ext cx="259079" cy="111760"/>
            </a:xfrm>
            <a:custGeom>
              <a:avLst/>
              <a:gdLst/>
              <a:ahLst/>
              <a:cxnLst/>
              <a:rect l="l" t="t" r="r" b="b"/>
              <a:pathLst>
                <a:path w="259079" h="111760">
                  <a:moveTo>
                    <a:pt x="55625" y="0"/>
                  </a:moveTo>
                  <a:lnTo>
                    <a:pt x="0" y="55625"/>
                  </a:lnTo>
                  <a:lnTo>
                    <a:pt x="55625" y="111251"/>
                  </a:lnTo>
                  <a:lnTo>
                    <a:pt x="55625" y="83438"/>
                  </a:lnTo>
                  <a:lnTo>
                    <a:pt x="231267" y="83438"/>
                  </a:lnTo>
                  <a:lnTo>
                    <a:pt x="259079" y="55625"/>
                  </a:lnTo>
                  <a:lnTo>
                    <a:pt x="231267" y="27812"/>
                  </a:lnTo>
                  <a:lnTo>
                    <a:pt x="55625" y="27812"/>
                  </a:lnTo>
                  <a:lnTo>
                    <a:pt x="55625" y="0"/>
                  </a:lnTo>
                  <a:close/>
                </a:path>
                <a:path w="259079" h="111760">
                  <a:moveTo>
                    <a:pt x="231267" y="83438"/>
                  </a:moveTo>
                  <a:lnTo>
                    <a:pt x="203453" y="83438"/>
                  </a:lnTo>
                  <a:lnTo>
                    <a:pt x="203453" y="111251"/>
                  </a:lnTo>
                  <a:lnTo>
                    <a:pt x="231267" y="83438"/>
                  </a:lnTo>
                  <a:close/>
                </a:path>
                <a:path w="259079" h="111760">
                  <a:moveTo>
                    <a:pt x="203453" y="0"/>
                  </a:moveTo>
                  <a:lnTo>
                    <a:pt x="203453" y="27812"/>
                  </a:lnTo>
                  <a:lnTo>
                    <a:pt x="231267" y="27812"/>
                  </a:lnTo>
                  <a:lnTo>
                    <a:pt x="203453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23">
              <a:extLst>
                <a:ext uri="{FF2B5EF4-FFF2-40B4-BE49-F238E27FC236}">
                  <a16:creationId xmlns:a16="http://schemas.microsoft.com/office/drawing/2014/main" id="{25B3675F-B625-4EA5-BDDA-0B27774AC9C3}"/>
                </a:ext>
              </a:extLst>
            </p:cNvPr>
            <p:cNvSpPr txBox="1"/>
            <p:nvPr/>
          </p:nvSpPr>
          <p:spPr>
            <a:xfrm>
              <a:off x="7470158" y="4944268"/>
              <a:ext cx="1039494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dirty="0" err="1"/>
                <a:t>Multicas</a:t>
              </a:r>
              <a:r>
                <a:rPr lang="nl-NL" sz="2000" dirty="0"/>
                <a:t>t</a:t>
              </a:r>
              <a:endParaRPr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267" name="Groep 266">
            <a:extLst>
              <a:ext uri="{FF2B5EF4-FFF2-40B4-BE49-F238E27FC236}">
                <a16:creationId xmlns:a16="http://schemas.microsoft.com/office/drawing/2014/main" id="{4E3E9772-9A08-4522-83C7-794C9463C0E6}"/>
              </a:ext>
            </a:extLst>
          </p:cNvPr>
          <p:cNvGrpSpPr/>
          <p:nvPr/>
        </p:nvGrpSpPr>
        <p:grpSpPr>
          <a:xfrm>
            <a:off x="9491916" y="4980964"/>
            <a:ext cx="1742705" cy="1156449"/>
            <a:chOff x="8343900" y="4231640"/>
            <a:chExt cx="1742705" cy="1156449"/>
          </a:xfrm>
        </p:grpSpPr>
        <p:sp>
          <p:nvSpPr>
            <p:cNvPr id="243" name="object 99">
              <a:extLst>
                <a:ext uri="{FF2B5EF4-FFF2-40B4-BE49-F238E27FC236}">
                  <a16:creationId xmlns:a16="http://schemas.microsoft.com/office/drawing/2014/main" id="{A4231227-17F1-4987-B387-4B7F804E088B}"/>
                </a:ext>
              </a:extLst>
            </p:cNvPr>
            <p:cNvSpPr/>
            <p:nvPr/>
          </p:nvSpPr>
          <p:spPr>
            <a:xfrm>
              <a:off x="8343900" y="4756403"/>
              <a:ext cx="395477" cy="42748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100">
              <a:extLst>
                <a:ext uri="{FF2B5EF4-FFF2-40B4-BE49-F238E27FC236}">
                  <a16:creationId xmlns:a16="http://schemas.microsoft.com/office/drawing/2014/main" id="{19F53B43-F501-4C81-BA2F-E91816CB657D}"/>
                </a:ext>
              </a:extLst>
            </p:cNvPr>
            <p:cNvSpPr/>
            <p:nvPr/>
          </p:nvSpPr>
          <p:spPr>
            <a:xfrm>
              <a:off x="8726423" y="4922520"/>
              <a:ext cx="413384" cy="132715"/>
            </a:xfrm>
            <a:custGeom>
              <a:avLst/>
              <a:gdLst/>
              <a:ahLst/>
              <a:cxnLst/>
              <a:rect l="l" t="t" r="r" b="b"/>
              <a:pathLst>
                <a:path w="413384" h="132714">
                  <a:moveTo>
                    <a:pt x="66294" y="0"/>
                  </a:moveTo>
                  <a:lnTo>
                    <a:pt x="0" y="66293"/>
                  </a:lnTo>
                  <a:lnTo>
                    <a:pt x="66294" y="132587"/>
                  </a:lnTo>
                  <a:lnTo>
                    <a:pt x="66294" y="99440"/>
                  </a:lnTo>
                  <a:lnTo>
                    <a:pt x="379856" y="99440"/>
                  </a:lnTo>
                  <a:lnTo>
                    <a:pt x="413003" y="66293"/>
                  </a:lnTo>
                  <a:lnTo>
                    <a:pt x="379856" y="33146"/>
                  </a:lnTo>
                  <a:lnTo>
                    <a:pt x="66294" y="33146"/>
                  </a:lnTo>
                  <a:lnTo>
                    <a:pt x="66294" y="0"/>
                  </a:lnTo>
                  <a:close/>
                </a:path>
                <a:path w="413384" h="132714">
                  <a:moveTo>
                    <a:pt x="379856" y="99440"/>
                  </a:moveTo>
                  <a:lnTo>
                    <a:pt x="346709" y="99440"/>
                  </a:lnTo>
                  <a:lnTo>
                    <a:pt x="346709" y="132587"/>
                  </a:lnTo>
                  <a:lnTo>
                    <a:pt x="379856" y="99440"/>
                  </a:lnTo>
                  <a:close/>
                </a:path>
                <a:path w="413384" h="132714">
                  <a:moveTo>
                    <a:pt x="346709" y="0"/>
                  </a:moveTo>
                  <a:lnTo>
                    <a:pt x="346709" y="33146"/>
                  </a:lnTo>
                  <a:lnTo>
                    <a:pt x="379856" y="33146"/>
                  </a:lnTo>
                  <a:lnTo>
                    <a:pt x="346709" y="0"/>
                  </a:lnTo>
                  <a:close/>
                </a:path>
              </a:pathLst>
            </a:custGeom>
            <a:solidFill>
              <a:srgbClr val="9A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101">
              <a:extLst>
                <a:ext uri="{FF2B5EF4-FFF2-40B4-BE49-F238E27FC236}">
                  <a16:creationId xmlns:a16="http://schemas.microsoft.com/office/drawing/2014/main" id="{3AC55F46-5B2F-4BCB-84EA-6FA07B9CE552}"/>
                </a:ext>
              </a:extLst>
            </p:cNvPr>
            <p:cNvSpPr/>
            <p:nvPr/>
          </p:nvSpPr>
          <p:spPr>
            <a:xfrm>
              <a:off x="9139428" y="455220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102">
              <a:extLst>
                <a:ext uri="{FF2B5EF4-FFF2-40B4-BE49-F238E27FC236}">
                  <a16:creationId xmlns:a16="http://schemas.microsoft.com/office/drawing/2014/main" id="{77CD84FB-7D99-4622-8057-347BD220C2A9}"/>
                </a:ext>
              </a:extLst>
            </p:cNvPr>
            <p:cNvSpPr/>
            <p:nvPr/>
          </p:nvSpPr>
          <p:spPr>
            <a:xfrm>
              <a:off x="9508235" y="455220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103">
              <a:extLst>
                <a:ext uri="{FF2B5EF4-FFF2-40B4-BE49-F238E27FC236}">
                  <a16:creationId xmlns:a16="http://schemas.microsoft.com/office/drawing/2014/main" id="{522860A2-59D4-4C78-BA01-4621830FAEE4}"/>
                </a:ext>
              </a:extLst>
            </p:cNvPr>
            <p:cNvSpPr/>
            <p:nvPr/>
          </p:nvSpPr>
          <p:spPr>
            <a:xfrm>
              <a:off x="9875519" y="455220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104">
              <a:extLst>
                <a:ext uri="{FF2B5EF4-FFF2-40B4-BE49-F238E27FC236}">
                  <a16:creationId xmlns:a16="http://schemas.microsoft.com/office/drawing/2014/main" id="{91B8ABA9-CE5D-4B9F-8DA2-D55A401F2099}"/>
                </a:ext>
              </a:extLst>
            </p:cNvPr>
            <p:cNvSpPr/>
            <p:nvPr/>
          </p:nvSpPr>
          <p:spPr>
            <a:xfrm>
              <a:off x="9341357" y="4608576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105">
              <a:extLst>
                <a:ext uri="{FF2B5EF4-FFF2-40B4-BE49-F238E27FC236}">
                  <a16:creationId xmlns:a16="http://schemas.microsoft.com/office/drawing/2014/main" id="{72C8CF05-1436-4E0C-A46F-785A1D72FC02}"/>
                </a:ext>
              </a:extLst>
            </p:cNvPr>
            <p:cNvSpPr/>
            <p:nvPr/>
          </p:nvSpPr>
          <p:spPr>
            <a:xfrm>
              <a:off x="9206483" y="4731258"/>
              <a:ext cx="77724" cy="1653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06">
              <a:extLst>
                <a:ext uri="{FF2B5EF4-FFF2-40B4-BE49-F238E27FC236}">
                  <a16:creationId xmlns:a16="http://schemas.microsoft.com/office/drawing/2014/main" id="{EFD45F85-5E10-4559-BC3B-9CAA2E9123C0}"/>
                </a:ext>
              </a:extLst>
            </p:cNvPr>
            <p:cNvSpPr/>
            <p:nvPr/>
          </p:nvSpPr>
          <p:spPr>
            <a:xfrm>
              <a:off x="9707118" y="4620767"/>
              <a:ext cx="182372" cy="7772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07">
              <a:extLst>
                <a:ext uri="{FF2B5EF4-FFF2-40B4-BE49-F238E27FC236}">
                  <a16:creationId xmlns:a16="http://schemas.microsoft.com/office/drawing/2014/main" id="{0738FDCB-229B-484E-B4D0-D32D3D1FFC1C}"/>
                </a:ext>
              </a:extLst>
            </p:cNvPr>
            <p:cNvSpPr/>
            <p:nvPr/>
          </p:nvSpPr>
          <p:spPr>
            <a:xfrm>
              <a:off x="9944100" y="4731258"/>
              <a:ext cx="77724" cy="16573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08">
              <a:extLst>
                <a:ext uri="{FF2B5EF4-FFF2-40B4-BE49-F238E27FC236}">
                  <a16:creationId xmlns:a16="http://schemas.microsoft.com/office/drawing/2014/main" id="{3D2ACB5E-2F63-4449-B991-10B5353AD6C5}"/>
                </a:ext>
              </a:extLst>
            </p:cNvPr>
            <p:cNvSpPr/>
            <p:nvPr/>
          </p:nvSpPr>
          <p:spPr>
            <a:xfrm>
              <a:off x="9576816" y="4731258"/>
              <a:ext cx="77724" cy="1653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09">
              <a:extLst>
                <a:ext uri="{FF2B5EF4-FFF2-40B4-BE49-F238E27FC236}">
                  <a16:creationId xmlns:a16="http://schemas.microsoft.com/office/drawing/2014/main" id="{FD3CB535-4BE1-4A74-9549-97B82E252D4E}"/>
                </a:ext>
              </a:extLst>
            </p:cNvPr>
            <p:cNvSpPr/>
            <p:nvPr/>
          </p:nvSpPr>
          <p:spPr>
            <a:xfrm>
              <a:off x="9134856" y="4875276"/>
              <a:ext cx="211086" cy="19279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110">
              <a:extLst>
                <a:ext uri="{FF2B5EF4-FFF2-40B4-BE49-F238E27FC236}">
                  <a16:creationId xmlns:a16="http://schemas.microsoft.com/office/drawing/2014/main" id="{483EE168-617C-42AA-9284-6DFD9694B3F3}"/>
                </a:ext>
              </a:extLst>
            </p:cNvPr>
            <p:cNvSpPr/>
            <p:nvPr/>
          </p:nvSpPr>
          <p:spPr>
            <a:xfrm>
              <a:off x="9503664" y="4875276"/>
              <a:ext cx="211086" cy="19279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11">
              <a:extLst>
                <a:ext uri="{FF2B5EF4-FFF2-40B4-BE49-F238E27FC236}">
                  <a16:creationId xmlns:a16="http://schemas.microsoft.com/office/drawing/2014/main" id="{1330C40F-9797-4598-9452-1D0D9D54DA6B}"/>
                </a:ext>
              </a:extLst>
            </p:cNvPr>
            <p:cNvSpPr/>
            <p:nvPr/>
          </p:nvSpPr>
          <p:spPr>
            <a:xfrm>
              <a:off x="9870947" y="4875276"/>
              <a:ext cx="211086" cy="19279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12">
              <a:extLst>
                <a:ext uri="{FF2B5EF4-FFF2-40B4-BE49-F238E27FC236}">
                  <a16:creationId xmlns:a16="http://schemas.microsoft.com/office/drawing/2014/main" id="{118793C4-1B33-4B98-A788-EF0C29C015DC}"/>
                </a:ext>
              </a:extLst>
            </p:cNvPr>
            <p:cNvSpPr/>
            <p:nvPr/>
          </p:nvSpPr>
          <p:spPr>
            <a:xfrm>
              <a:off x="9336785" y="4933188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13">
              <a:extLst>
                <a:ext uri="{FF2B5EF4-FFF2-40B4-BE49-F238E27FC236}">
                  <a16:creationId xmlns:a16="http://schemas.microsoft.com/office/drawing/2014/main" id="{7B4A7929-1741-437F-A2A6-22C0E54D6D56}"/>
                </a:ext>
              </a:extLst>
            </p:cNvPr>
            <p:cNvSpPr/>
            <p:nvPr/>
          </p:nvSpPr>
          <p:spPr>
            <a:xfrm>
              <a:off x="9201911" y="5055870"/>
              <a:ext cx="77724" cy="16540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14">
              <a:extLst>
                <a:ext uri="{FF2B5EF4-FFF2-40B4-BE49-F238E27FC236}">
                  <a16:creationId xmlns:a16="http://schemas.microsoft.com/office/drawing/2014/main" id="{2BD333F8-8A3C-433D-AFEA-C0606EED1138}"/>
                </a:ext>
              </a:extLst>
            </p:cNvPr>
            <p:cNvSpPr/>
            <p:nvPr/>
          </p:nvSpPr>
          <p:spPr>
            <a:xfrm>
              <a:off x="9702545" y="4945379"/>
              <a:ext cx="182372" cy="7772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115">
              <a:extLst>
                <a:ext uri="{FF2B5EF4-FFF2-40B4-BE49-F238E27FC236}">
                  <a16:creationId xmlns:a16="http://schemas.microsoft.com/office/drawing/2014/main" id="{2A9146FF-B21F-4C69-8DCA-8A2D33EFAB8C}"/>
                </a:ext>
              </a:extLst>
            </p:cNvPr>
            <p:cNvSpPr/>
            <p:nvPr/>
          </p:nvSpPr>
          <p:spPr>
            <a:xfrm>
              <a:off x="9572243" y="5054346"/>
              <a:ext cx="77724" cy="16540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116">
              <a:extLst>
                <a:ext uri="{FF2B5EF4-FFF2-40B4-BE49-F238E27FC236}">
                  <a16:creationId xmlns:a16="http://schemas.microsoft.com/office/drawing/2014/main" id="{0D1DC7AF-E0F6-4771-B477-901173952A47}"/>
                </a:ext>
              </a:extLst>
            </p:cNvPr>
            <p:cNvSpPr/>
            <p:nvPr/>
          </p:nvSpPr>
          <p:spPr>
            <a:xfrm>
              <a:off x="9939528" y="5055870"/>
              <a:ext cx="77724" cy="1657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117">
              <a:extLst>
                <a:ext uri="{FF2B5EF4-FFF2-40B4-BE49-F238E27FC236}">
                  <a16:creationId xmlns:a16="http://schemas.microsoft.com/office/drawing/2014/main" id="{AB9AD983-0261-477F-A19D-63163E8459F6}"/>
                </a:ext>
              </a:extLst>
            </p:cNvPr>
            <p:cNvSpPr/>
            <p:nvPr/>
          </p:nvSpPr>
          <p:spPr>
            <a:xfrm>
              <a:off x="9134856" y="519684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118">
              <a:extLst>
                <a:ext uri="{FF2B5EF4-FFF2-40B4-BE49-F238E27FC236}">
                  <a16:creationId xmlns:a16="http://schemas.microsoft.com/office/drawing/2014/main" id="{CCF9AC09-6EB8-48DF-BE94-FAFBA37467C5}"/>
                </a:ext>
              </a:extLst>
            </p:cNvPr>
            <p:cNvSpPr/>
            <p:nvPr/>
          </p:nvSpPr>
          <p:spPr>
            <a:xfrm>
              <a:off x="9503664" y="519684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119">
              <a:extLst>
                <a:ext uri="{FF2B5EF4-FFF2-40B4-BE49-F238E27FC236}">
                  <a16:creationId xmlns:a16="http://schemas.microsoft.com/office/drawing/2014/main" id="{7B55DA4E-8FFA-44B5-9ED1-1BE1FEC97455}"/>
                </a:ext>
              </a:extLst>
            </p:cNvPr>
            <p:cNvSpPr/>
            <p:nvPr/>
          </p:nvSpPr>
          <p:spPr>
            <a:xfrm>
              <a:off x="9870947" y="5196840"/>
              <a:ext cx="211086" cy="1912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120">
              <a:extLst>
                <a:ext uri="{FF2B5EF4-FFF2-40B4-BE49-F238E27FC236}">
                  <a16:creationId xmlns:a16="http://schemas.microsoft.com/office/drawing/2014/main" id="{A37DD569-A787-442E-82AE-CE8463E85D38}"/>
                </a:ext>
              </a:extLst>
            </p:cNvPr>
            <p:cNvSpPr/>
            <p:nvPr/>
          </p:nvSpPr>
          <p:spPr>
            <a:xfrm>
              <a:off x="9336785" y="5253228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121">
              <a:extLst>
                <a:ext uri="{FF2B5EF4-FFF2-40B4-BE49-F238E27FC236}">
                  <a16:creationId xmlns:a16="http://schemas.microsoft.com/office/drawing/2014/main" id="{17B76DCA-59B0-478F-82A9-623910DF6E32}"/>
                </a:ext>
              </a:extLst>
            </p:cNvPr>
            <p:cNvSpPr/>
            <p:nvPr/>
          </p:nvSpPr>
          <p:spPr>
            <a:xfrm>
              <a:off x="9702545" y="5265420"/>
              <a:ext cx="182372" cy="777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124">
              <a:extLst>
                <a:ext uri="{FF2B5EF4-FFF2-40B4-BE49-F238E27FC236}">
                  <a16:creationId xmlns:a16="http://schemas.microsoft.com/office/drawing/2014/main" id="{A2BC706D-80AB-417D-B0B6-48F0471F5706}"/>
                </a:ext>
              </a:extLst>
            </p:cNvPr>
            <p:cNvSpPr txBox="1"/>
            <p:nvPr/>
          </p:nvSpPr>
          <p:spPr>
            <a:xfrm>
              <a:off x="8766809" y="4231640"/>
              <a:ext cx="1265747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dirty="0"/>
                <a:t>Forwarding</a:t>
              </a:r>
            </a:p>
          </p:txBody>
        </p:sp>
      </p:grpSp>
      <p:sp>
        <p:nvSpPr>
          <p:cNvPr id="269" name="Tekstvak 268">
            <a:extLst>
              <a:ext uri="{FF2B5EF4-FFF2-40B4-BE49-F238E27FC236}">
                <a16:creationId xmlns:a16="http://schemas.microsoft.com/office/drawing/2014/main" id="{63172C05-0084-43CE-9E85-E492A8A0958C}"/>
              </a:ext>
            </a:extLst>
          </p:cNvPr>
          <p:cNvSpPr txBox="1"/>
          <p:nvPr/>
        </p:nvSpPr>
        <p:spPr>
          <a:xfrm>
            <a:off x="2127884" y="6450100"/>
            <a:ext cx="792107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000" b="1" dirty="0" err="1"/>
              <a:t>Flexible</a:t>
            </a:r>
            <a:r>
              <a:rPr lang="nl-NL" sz="2000" dirty="0"/>
              <a:t> </a:t>
            </a:r>
            <a:r>
              <a:rPr lang="nl-NL" sz="2000" dirty="0" err="1"/>
              <a:t>architectures</a:t>
            </a:r>
            <a:r>
              <a:rPr lang="nl-NL" sz="2000" dirty="0"/>
              <a:t> </a:t>
            </a:r>
            <a:r>
              <a:rPr lang="nl-NL" sz="2000" dirty="0" err="1"/>
              <a:t>may</a:t>
            </a:r>
            <a:r>
              <a:rPr lang="nl-NL" sz="2000" dirty="0"/>
              <a:t> </a:t>
            </a:r>
            <a:r>
              <a:rPr lang="nl-NL" sz="2000" dirty="0" err="1"/>
              <a:t>allow</a:t>
            </a:r>
            <a:r>
              <a:rPr lang="nl-NL" sz="2000" dirty="0"/>
              <a:t> </a:t>
            </a:r>
            <a:r>
              <a:rPr lang="nl-NL" sz="2000" dirty="0" err="1"/>
              <a:t>millions</a:t>
            </a:r>
            <a:r>
              <a:rPr lang="nl-NL" sz="2000" dirty="0"/>
              <a:t> of </a:t>
            </a:r>
            <a:r>
              <a:rPr lang="nl-NL" sz="2000" b="1" dirty="0" err="1"/>
              <a:t>mappings</a:t>
            </a:r>
            <a:r>
              <a:rPr lang="nl-NL" sz="2000" dirty="0"/>
              <a:t> of a single </a:t>
            </a:r>
            <a:r>
              <a:rPr lang="nl-NL" sz="2000" dirty="0" err="1"/>
              <a:t>workload</a:t>
            </a:r>
            <a:endParaRPr lang="en-US" sz="2000" dirty="0"/>
          </a:p>
        </p:txBody>
      </p:sp>
      <p:grpSp>
        <p:nvGrpSpPr>
          <p:cNvPr id="276" name="Groep 275">
            <a:extLst>
              <a:ext uri="{FF2B5EF4-FFF2-40B4-BE49-F238E27FC236}">
                <a16:creationId xmlns:a16="http://schemas.microsoft.com/office/drawing/2014/main" id="{68C4E29D-A674-4BB7-A413-A150735A0DCD}"/>
              </a:ext>
            </a:extLst>
          </p:cNvPr>
          <p:cNvGrpSpPr/>
          <p:nvPr/>
        </p:nvGrpSpPr>
        <p:grpSpPr>
          <a:xfrm>
            <a:off x="7431214" y="1220195"/>
            <a:ext cx="2478090" cy="2246891"/>
            <a:chOff x="8263318" y="1220195"/>
            <a:chExt cx="2478090" cy="2246891"/>
          </a:xfrm>
        </p:grpSpPr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380E2CF8-65B4-4751-8519-810E81386DC5}"/>
                </a:ext>
              </a:extLst>
            </p:cNvPr>
            <p:cNvGrpSpPr/>
            <p:nvPr/>
          </p:nvGrpSpPr>
          <p:grpSpPr>
            <a:xfrm>
              <a:off x="8263318" y="1220195"/>
              <a:ext cx="2478090" cy="2246891"/>
              <a:chOff x="7872950" y="1061720"/>
              <a:chExt cx="2478090" cy="2246891"/>
            </a:xfrm>
          </p:grpSpPr>
          <p:sp>
            <p:nvSpPr>
              <p:cNvPr id="82" name="object 3">
                <a:extLst>
                  <a:ext uri="{FF2B5EF4-FFF2-40B4-BE49-F238E27FC236}">
                    <a16:creationId xmlns:a16="http://schemas.microsoft.com/office/drawing/2014/main" id="{8318960F-B266-49E0-A3E4-300186498B58}"/>
                  </a:ext>
                </a:extLst>
              </p:cNvPr>
              <p:cNvSpPr/>
              <p:nvPr/>
            </p:nvSpPr>
            <p:spPr>
              <a:xfrm>
                <a:off x="7872950" y="1344161"/>
                <a:ext cx="2478090" cy="1964450"/>
              </a:xfrm>
              <a:prstGeom prst="rect">
                <a:avLst/>
              </a:prstGeom>
              <a:blipFill>
                <a:blip r:embed="rId4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4">
                <a:extLst>
                  <a:ext uri="{FF2B5EF4-FFF2-40B4-BE49-F238E27FC236}">
                    <a16:creationId xmlns:a16="http://schemas.microsoft.com/office/drawing/2014/main" id="{09D6BFCB-497B-49D5-861B-60E254C07269}"/>
                  </a:ext>
                </a:extLst>
              </p:cNvPr>
              <p:cNvSpPr/>
              <p:nvPr/>
            </p:nvSpPr>
            <p:spPr>
              <a:xfrm>
                <a:off x="7906511" y="1357884"/>
                <a:ext cx="2415540" cy="1901952"/>
              </a:xfrm>
              <a:prstGeom prst="rect">
                <a:avLst/>
              </a:prstGeom>
              <a:blipFill>
                <a:blip r:embed="rId4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5">
                <a:extLst>
                  <a:ext uri="{FF2B5EF4-FFF2-40B4-BE49-F238E27FC236}">
                    <a16:creationId xmlns:a16="http://schemas.microsoft.com/office/drawing/2014/main" id="{7FA2F5C3-30A6-4C72-AD51-35EBA72215CE}"/>
                  </a:ext>
                </a:extLst>
              </p:cNvPr>
              <p:cNvSpPr/>
              <p:nvPr/>
            </p:nvSpPr>
            <p:spPr>
              <a:xfrm>
                <a:off x="8036052" y="1549870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6">
                <a:extLst>
                  <a:ext uri="{FF2B5EF4-FFF2-40B4-BE49-F238E27FC236}">
                    <a16:creationId xmlns:a16="http://schemas.microsoft.com/office/drawing/2014/main" id="{F62D481B-F45B-4135-A5EA-CB8172ED22F6}"/>
                  </a:ext>
                </a:extLst>
              </p:cNvPr>
              <p:cNvSpPr/>
              <p:nvPr/>
            </p:nvSpPr>
            <p:spPr>
              <a:xfrm>
                <a:off x="8065007" y="1537755"/>
                <a:ext cx="431317" cy="400773"/>
              </a:xfrm>
              <a:prstGeom prst="rect">
                <a:avLst/>
              </a:prstGeom>
              <a:blipFill>
                <a:blip r:embed="rId4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7">
                <a:extLst>
                  <a:ext uri="{FF2B5EF4-FFF2-40B4-BE49-F238E27FC236}">
                    <a16:creationId xmlns:a16="http://schemas.microsoft.com/office/drawing/2014/main" id="{C6E50F31-B448-48AD-BC77-EC69746EEE9A}"/>
                  </a:ext>
                </a:extLst>
              </p:cNvPr>
              <p:cNvSpPr/>
              <p:nvPr/>
            </p:nvSpPr>
            <p:spPr>
              <a:xfrm>
                <a:off x="8083295" y="1577341"/>
                <a:ext cx="397764" cy="259079"/>
              </a:xfrm>
              <a:prstGeom prst="rect">
                <a:avLst/>
              </a:prstGeom>
              <a:blipFill>
                <a:blip r:embed="rId4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87" name="object 8">
                <a:extLst>
                  <a:ext uri="{FF2B5EF4-FFF2-40B4-BE49-F238E27FC236}">
                    <a16:creationId xmlns:a16="http://schemas.microsoft.com/office/drawing/2014/main" id="{4EA03033-4D62-41E7-B70D-627AC46D407D}"/>
                  </a:ext>
                </a:extLst>
              </p:cNvPr>
              <p:cNvSpPr/>
              <p:nvPr/>
            </p:nvSpPr>
            <p:spPr>
              <a:xfrm>
                <a:off x="8083295" y="1577341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9">
                <a:extLst>
                  <a:ext uri="{FF2B5EF4-FFF2-40B4-BE49-F238E27FC236}">
                    <a16:creationId xmlns:a16="http://schemas.microsoft.com/office/drawing/2014/main" id="{E83CC1DC-2A29-4454-8DFE-F21327BED8AE}"/>
                  </a:ext>
                </a:extLst>
              </p:cNvPr>
              <p:cNvSpPr/>
              <p:nvPr/>
            </p:nvSpPr>
            <p:spPr>
              <a:xfrm>
                <a:off x="8036052" y="1941513"/>
                <a:ext cx="487692" cy="347535"/>
              </a:xfrm>
              <a:prstGeom prst="rect">
                <a:avLst/>
              </a:prstGeom>
              <a:blipFill>
                <a:blip r:embed="rId4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10">
                <a:extLst>
                  <a:ext uri="{FF2B5EF4-FFF2-40B4-BE49-F238E27FC236}">
                    <a16:creationId xmlns:a16="http://schemas.microsoft.com/office/drawing/2014/main" id="{BD675D49-DB87-48FF-B5D5-BC5491CCEC30}"/>
                  </a:ext>
                </a:extLst>
              </p:cNvPr>
              <p:cNvSpPr/>
              <p:nvPr/>
            </p:nvSpPr>
            <p:spPr>
              <a:xfrm>
                <a:off x="8065007" y="1929423"/>
                <a:ext cx="431317" cy="400773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11">
                <a:extLst>
                  <a:ext uri="{FF2B5EF4-FFF2-40B4-BE49-F238E27FC236}">
                    <a16:creationId xmlns:a16="http://schemas.microsoft.com/office/drawing/2014/main" id="{1503A106-A8CB-4511-B623-2FC953939A46}"/>
                  </a:ext>
                </a:extLst>
              </p:cNvPr>
              <p:cNvSpPr/>
              <p:nvPr/>
            </p:nvSpPr>
            <p:spPr>
              <a:xfrm>
                <a:off x="8083295" y="1969009"/>
                <a:ext cx="397764" cy="257555"/>
              </a:xfrm>
              <a:prstGeom prst="rect">
                <a:avLst/>
              </a:prstGeom>
              <a:blipFill>
                <a:blip r:embed="rId50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91" name="object 12">
                <a:extLst>
                  <a:ext uri="{FF2B5EF4-FFF2-40B4-BE49-F238E27FC236}">
                    <a16:creationId xmlns:a16="http://schemas.microsoft.com/office/drawing/2014/main" id="{A192AC00-F92C-4203-97F4-C178D580CB88}"/>
                  </a:ext>
                </a:extLst>
              </p:cNvPr>
              <p:cNvSpPr/>
              <p:nvPr/>
            </p:nvSpPr>
            <p:spPr>
              <a:xfrm>
                <a:off x="8083295" y="1969009"/>
                <a:ext cx="398145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7810">
                    <a:moveTo>
                      <a:pt x="0" y="257555"/>
                    </a:moveTo>
                    <a:lnTo>
                      <a:pt x="397764" y="257555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7555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13">
                <a:extLst>
                  <a:ext uri="{FF2B5EF4-FFF2-40B4-BE49-F238E27FC236}">
                    <a16:creationId xmlns:a16="http://schemas.microsoft.com/office/drawing/2014/main" id="{AD212EA0-9480-44AC-A75B-97C78844EF73}"/>
                  </a:ext>
                </a:extLst>
              </p:cNvPr>
              <p:cNvSpPr/>
              <p:nvPr/>
            </p:nvSpPr>
            <p:spPr>
              <a:xfrm>
                <a:off x="8036052" y="2328634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14">
                <a:extLst>
                  <a:ext uri="{FF2B5EF4-FFF2-40B4-BE49-F238E27FC236}">
                    <a16:creationId xmlns:a16="http://schemas.microsoft.com/office/drawing/2014/main" id="{EB1CB22E-2F56-4565-9772-83D70F45678B}"/>
                  </a:ext>
                </a:extLst>
              </p:cNvPr>
              <p:cNvSpPr/>
              <p:nvPr/>
            </p:nvSpPr>
            <p:spPr>
              <a:xfrm>
                <a:off x="8065007" y="2316519"/>
                <a:ext cx="431317" cy="400773"/>
              </a:xfrm>
              <a:prstGeom prst="rect">
                <a:avLst/>
              </a:prstGeom>
              <a:blipFill>
                <a:blip r:embed="rId5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15">
                <a:extLst>
                  <a:ext uri="{FF2B5EF4-FFF2-40B4-BE49-F238E27FC236}">
                    <a16:creationId xmlns:a16="http://schemas.microsoft.com/office/drawing/2014/main" id="{B2AFF3AD-876B-4497-B8D5-9BA651C85D33}"/>
                  </a:ext>
                </a:extLst>
              </p:cNvPr>
              <p:cNvSpPr/>
              <p:nvPr/>
            </p:nvSpPr>
            <p:spPr>
              <a:xfrm>
                <a:off x="8083295" y="2356104"/>
                <a:ext cx="397764" cy="259079"/>
              </a:xfrm>
              <a:prstGeom prst="rect">
                <a:avLst/>
              </a:prstGeom>
              <a:blipFill>
                <a:blip r:embed="rId52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95" name="object 16">
                <a:extLst>
                  <a:ext uri="{FF2B5EF4-FFF2-40B4-BE49-F238E27FC236}">
                    <a16:creationId xmlns:a16="http://schemas.microsoft.com/office/drawing/2014/main" id="{2BD4B1FF-C8E5-4872-B7A6-53EB8D037B03}"/>
                  </a:ext>
                </a:extLst>
              </p:cNvPr>
              <p:cNvSpPr/>
              <p:nvPr/>
            </p:nvSpPr>
            <p:spPr>
              <a:xfrm>
                <a:off x="8083295" y="2356104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17">
                <a:extLst>
                  <a:ext uri="{FF2B5EF4-FFF2-40B4-BE49-F238E27FC236}">
                    <a16:creationId xmlns:a16="http://schemas.microsoft.com/office/drawing/2014/main" id="{354DA207-D8D0-4A1C-85C9-FBB1E76DE652}"/>
                  </a:ext>
                </a:extLst>
              </p:cNvPr>
              <p:cNvSpPr/>
              <p:nvPr/>
            </p:nvSpPr>
            <p:spPr>
              <a:xfrm>
                <a:off x="8039100" y="2738590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18">
                <a:extLst>
                  <a:ext uri="{FF2B5EF4-FFF2-40B4-BE49-F238E27FC236}">
                    <a16:creationId xmlns:a16="http://schemas.microsoft.com/office/drawing/2014/main" id="{17D423B1-5BE6-4B2D-A351-79197E009F33}"/>
                  </a:ext>
                </a:extLst>
              </p:cNvPr>
              <p:cNvSpPr/>
              <p:nvPr/>
            </p:nvSpPr>
            <p:spPr>
              <a:xfrm>
                <a:off x="8068056" y="2726475"/>
                <a:ext cx="431317" cy="400773"/>
              </a:xfrm>
              <a:prstGeom prst="rect">
                <a:avLst/>
              </a:prstGeom>
              <a:blipFill>
                <a:blip r:embed="rId5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19">
                <a:extLst>
                  <a:ext uri="{FF2B5EF4-FFF2-40B4-BE49-F238E27FC236}">
                    <a16:creationId xmlns:a16="http://schemas.microsoft.com/office/drawing/2014/main" id="{F039FE10-ADF9-4E67-999A-2B39ACB9764B}"/>
                  </a:ext>
                </a:extLst>
              </p:cNvPr>
              <p:cNvSpPr/>
              <p:nvPr/>
            </p:nvSpPr>
            <p:spPr>
              <a:xfrm>
                <a:off x="8086343" y="2766060"/>
                <a:ext cx="397764" cy="259079"/>
              </a:xfrm>
              <a:prstGeom prst="rect">
                <a:avLst/>
              </a:prstGeom>
              <a:blipFill>
                <a:blip r:embed="rId54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99" name="object 20">
                <a:extLst>
                  <a:ext uri="{FF2B5EF4-FFF2-40B4-BE49-F238E27FC236}">
                    <a16:creationId xmlns:a16="http://schemas.microsoft.com/office/drawing/2014/main" id="{AACF5020-B4FA-4A91-AFC7-08C00ECC7204}"/>
                  </a:ext>
                </a:extLst>
              </p:cNvPr>
              <p:cNvSpPr/>
              <p:nvPr/>
            </p:nvSpPr>
            <p:spPr>
              <a:xfrm>
                <a:off x="8586216" y="1546822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21">
                <a:extLst>
                  <a:ext uri="{FF2B5EF4-FFF2-40B4-BE49-F238E27FC236}">
                    <a16:creationId xmlns:a16="http://schemas.microsoft.com/office/drawing/2014/main" id="{7CEB5A2D-DBF6-471C-8075-E5CFC5109815}"/>
                  </a:ext>
                </a:extLst>
              </p:cNvPr>
              <p:cNvSpPr/>
              <p:nvPr/>
            </p:nvSpPr>
            <p:spPr>
              <a:xfrm>
                <a:off x="8613647" y="1534707"/>
                <a:ext cx="431317" cy="400773"/>
              </a:xfrm>
              <a:prstGeom prst="rect">
                <a:avLst/>
              </a:prstGeom>
              <a:blipFill>
                <a:blip r:embed="rId5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22">
                <a:extLst>
                  <a:ext uri="{FF2B5EF4-FFF2-40B4-BE49-F238E27FC236}">
                    <a16:creationId xmlns:a16="http://schemas.microsoft.com/office/drawing/2014/main" id="{55D11FF7-C1B8-4739-9FC9-3A6565431D0F}"/>
                  </a:ext>
                </a:extLst>
              </p:cNvPr>
              <p:cNvSpPr/>
              <p:nvPr/>
            </p:nvSpPr>
            <p:spPr>
              <a:xfrm>
                <a:off x="8633459" y="1574292"/>
                <a:ext cx="396240" cy="259079"/>
              </a:xfrm>
              <a:prstGeom prst="rect">
                <a:avLst/>
              </a:prstGeom>
              <a:blipFill>
                <a:blip r:embed="rId5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02" name="object 23">
                <a:extLst>
                  <a:ext uri="{FF2B5EF4-FFF2-40B4-BE49-F238E27FC236}">
                    <a16:creationId xmlns:a16="http://schemas.microsoft.com/office/drawing/2014/main" id="{67DEF7F9-7BEF-49AA-8A33-4D2FC9B2F050}"/>
                  </a:ext>
                </a:extLst>
              </p:cNvPr>
              <p:cNvSpPr/>
              <p:nvPr/>
            </p:nvSpPr>
            <p:spPr>
              <a:xfrm>
                <a:off x="8633459" y="1574292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03" name="object 24">
                <a:extLst>
                  <a:ext uri="{FF2B5EF4-FFF2-40B4-BE49-F238E27FC236}">
                    <a16:creationId xmlns:a16="http://schemas.microsoft.com/office/drawing/2014/main" id="{30F0F131-6E7C-40F8-97BC-024589FC4460}"/>
                  </a:ext>
                </a:extLst>
              </p:cNvPr>
              <p:cNvSpPr/>
              <p:nvPr/>
            </p:nvSpPr>
            <p:spPr>
              <a:xfrm>
                <a:off x="8586216" y="1938465"/>
                <a:ext cx="486181" cy="347535"/>
              </a:xfrm>
              <a:prstGeom prst="rect">
                <a:avLst/>
              </a:prstGeom>
              <a:blipFill>
                <a:blip r:embed="rId5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25">
                <a:extLst>
                  <a:ext uri="{FF2B5EF4-FFF2-40B4-BE49-F238E27FC236}">
                    <a16:creationId xmlns:a16="http://schemas.microsoft.com/office/drawing/2014/main" id="{20D0F51A-BC87-4E36-A06F-F4A629045CEB}"/>
                  </a:ext>
                </a:extLst>
              </p:cNvPr>
              <p:cNvSpPr/>
              <p:nvPr/>
            </p:nvSpPr>
            <p:spPr>
              <a:xfrm>
                <a:off x="8613647" y="1926375"/>
                <a:ext cx="431317" cy="400773"/>
              </a:xfrm>
              <a:prstGeom prst="rect">
                <a:avLst/>
              </a:prstGeom>
              <a:blipFill>
                <a:blip r:embed="rId5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26">
                <a:extLst>
                  <a:ext uri="{FF2B5EF4-FFF2-40B4-BE49-F238E27FC236}">
                    <a16:creationId xmlns:a16="http://schemas.microsoft.com/office/drawing/2014/main" id="{40C4AA8B-2EFD-4988-B095-7922CF8A4A3F}"/>
                  </a:ext>
                </a:extLst>
              </p:cNvPr>
              <p:cNvSpPr/>
              <p:nvPr/>
            </p:nvSpPr>
            <p:spPr>
              <a:xfrm>
                <a:off x="8633459" y="1965960"/>
                <a:ext cx="396240" cy="257556"/>
              </a:xfrm>
              <a:prstGeom prst="rect">
                <a:avLst/>
              </a:prstGeom>
              <a:blipFill>
                <a:blip r:embed="rId60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06" name="object 27">
                <a:extLst>
                  <a:ext uri="{FF2B5EF4-FFF2-40B4-BE49-F238E27FC236}">
                    <a16:creationId xmlns:a16="http://schemas.microsoft.com/office/drawing/2014/main" id="{1FE060BA-2840-42EB-BC62-6D78E73378A7}"/>
                  </a:ext>
                </a:extLst>
              </p:cNvPr>
              <p:cNvSpPr/>
              <p:nvPr/>
            </p:nvSpPr>
            <p:spPr>
              <a:xfrm>
                <a:off x="8633459" y="1965960"/>
                <a:ext cx="39624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7810">
                    <a:moveTo>
                      <a:pt x="0" y="257556"/>
                    </a:moveTo>
                    <a:lnTo>
                      <a:pt x="396240" y="257556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7556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28">
                <a:extLst>
                  <a:ext uri="{FF2B5EF4-FFF2-40B4-BE49-F238E27FC236}">
                    <a16:creationId xmlns:a16="http://schemas.microsoft.com/office/drawing/2014/main" id="{FAB15EB8-A69F-4E33-B681-2704D33713BC}"/>
                  </a:ext>
                </a:extLst>
              </p:cNvPr>
              <p:cNvSpPr/>
              <p:nvPr/>
            </p:nvSpPr>
            <p:spPr>
              <a:xfrm>
                <a:off x="8586216" y="2325586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29">
                <a:extLst>
                  <a:ext uri="{FF2B5EF4-FFF2-40B4-BE49-F238E27FC236}">
                    <a16:creationId xmlns:a16="http://schemas.microsoft.com/office/drawing/2014/main" id="{466FA05B-9108-4B34-A76F-7CC4A732795A}"/>
                  </a:ext>
                </a:extLst>
              </p:cNvPr>
              <p:cNvSpPr/>
              <p:nvPr/>
            </p:nvSpPr>
            <p:spPr>
              <a:xfrm>
                <a:off x="8613647" y="2313471"/>
                <a:ext cx="431317" cy="400773"/>
              </a:xfrm>
              <a:prstGeom prst="rect">
                <a:avLst/>
              </a:prstGeom>
              <a:blipFill>
                <a:blip r:embed="rId6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30">
                <a:extLst>
                  <a:ext uri="{FF2B5EF4-FFF2-40B4-BE49-F238E27FC236}">
                    <a16:creationId xmlns:a16="http://schemas.microsoft.com/office/drawing/2014/main" id="{8DFBB25A-6459-4B73-BDD1-57EF46BF3F2A}"/>
                  </a:ext>
                </a:extLst>
              </p:cNvPr>
              <p:cNvSpPr/>
              <p:nvPr/>
            </p:nvSpPr>
            <p:spPr>
              <a:xfrm>
                <a:off x="8633459" y="2353057"/>
                <a:ext cx="396240" cy="259079"/>
              </a:xfrm>
              <a:prstGeom prst="rect">
                <a:avLst/>
              </a:prstGeom>
              <a:blipFill>
                <a:blip r:embed="rId62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10" name="object 31">
                <a:extLst>
                  <a:ext uri="{FF2B5EF4-FFF2-40B4-BE49-F238E27FC236}">
                    <a16:creationId xmlns:a16="http://schemas.microsoft.com/office/drawing/2014/main" id="{0A4803E0-990E-4F43-ABB6-3C92F7DAC047}"/>
                  </a:ext>
                </a:extLst>
              </p:cNvPr>
              <p:cNvSpPr/>
              <p:nvPr/>
            </p:nvSpPr>
            <p:spPr>
              <a:xfrm>
                <a:off x="8633459" y="2353057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32">
                <a:extLst>
                  <a:ext uri="{FF2B5EF4-FFF2-40B4-BE49-F238E27FC236}">
                    <a16:creationId xmlns:a16="http://schemas.microsoft.com/office/drawing/2014/main" id="{215CEA20-B0FE-4FDF-89AC-B316A7801B73}"/>
                  </a:ext>
                </a:extLst>
              </p:cNvPr>
              <p:cNvSpPr/>
              <p:nvPr/>
            </p:nvSpPr>
            <p:spPr>
              <a:xfrm>
                <a:off x="8589264" y="2735542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2" name="object 33">
                <a:extLst>
                  <a:ext uri="{FF2B5EF4-FFF2-40B4-BE49-F238E27FC236}">
                    <a16:creationId xmlns:a16="http://schemas.microsoft.com/office/drawing/2014/main" id="{6D7E6252-5C8D-45CA-A6A0-6991CEF9590A}"/>
                  </a:ext>
                </a:extLst>
              </p:cNvPr>
              <p:cNvSpPr/>
              <p:nvPr/>
            </p:nvSpPr>
            <p:spPr>
              <a:xfrm>
                <a:off x="8616695" y="2723427"/>
                <a:ext cx="431317" cy="400773"/>
              </a:xfrm>
              <a:prstGeom prst="rect">
                <a:avLst/>
              </a:prstGeom>
              <a:blipFill>
                <a:blip r:embed="rId6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34">
                <a:extLst>
                  <a:ext uri="{FF2B5EF4-FFF2-40B4-BE49-F238E27FC236}">
                    <a16:creationId xmlns:a16="http://schemas.microsoft.com/office/drawing/2014/main" id="{5DA08796-5982-4436-9442-51DF6668C413}"/>
                  </a:ext>
                </a:extLst>
              </p:cNvPr>
              <p:cNvSpPr/>
              <p:nvPr/>
            </p:nvSpPr>
            <p:spPr>
              <a:xfrm>
                <a:off x="8636507" y="2763013"/>
                <a:ext cx="396240" cy="259079"/>
              </a:xfrm>
              <a:prstGeom prst="rect">
                <a:avLst/>
              </a:prstGeom>
              <a:blipFill>
                <a:blip r:embed="rId64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14" name="object 35">
                <a:extLst>
                  <a:ext uri="{FF2B5EF4-FFF2-40B4-BE49-F238E27FC236}">
                    <a16:creationId xmlns:a16="http://schemas.microsoft.com/office/drawing/2014/main" id="{7E08CA84-03E7-4A59-BF86-CBDD6E0CEB00}"/>
                  </a:ext>
                </a:extLst>
              </p:cNvPr>
              <p:cNvSpPr/>
              <p:nvPr/>
            </p:nvSpPr>
            <p:spPr>
              <a:xfrm>
                <a:off x="8636507" y="2763013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36">
                <a:extLst>
                  <a:ext uri="{FF2B5EF4-FFF2-40B4-BE49-F238E27FC236}">
                    <a16:creationId xmlns:a16="http://schemas.microsoft.com/office/drawing/2014/main" id="{5E870C3B-D031-43E1-B1AF-ECABE0AC9934}"/>
                  </a:ext>
                </a:extLst>
              </p:cNvPr>
              <p:cNvSpPr/>
              <p:nvPr/>
            </p:nvSpPr>
            <p:spPr>
              <a:xfrm>
                <a:off x="9137904" y="1546822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37">
                <a:extLst>
                  <a:ext uri="{FF2B5EF4-FFF2-40B4-BE49-F238E27FC236}">
                    <a16:creationId xmlns:a16="http://schemas.microsoft.com/office/drawing/2014/main" id="{73541D35-7183-47FE-8471-B3357839AFEA}"/>
                  </a:ext>
                </a:extLst>
              </p:cNvPr>
              <p:cNvSpPr/>
              <p:nvPr/>
            </p:nvSpPr>
            <p:spPr>
              <a:xfrm>
                <a:off x="9166859" y="1534707"/>
                <a:ext cx="431317" cy="400773"/>
              </a:xfrm>
              <a:prstGeom prst="rect">
                <a:avLst/>
              </a:prstGeom>
              <a:blipFill>
                <a:blip r:embed="rId6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38">
                <a:extLst>
                  <a:ext uri="{FF2B5EF4-FFF2-40B4-BE49-F238E27FC236}">
                    <a16:creationId xmlns:a16="http://schemas.microsoft.com/office/drawing/2014/main" id="{0C121CFB-B03E-46BD-9CBA-E45CBA522112}"/>
                  </a:ext>
                </a:extLst>
              </p:cNvPr>
              <p:cNvSpPr/>
              <p:nvPr/>
            </p:nvSpPr>
            <p:spPr>
              <a:xfrm>
                <a:off x="9185147" y="1574292"/>
                <a:ext cx="397764" cy="259079"/>
              </a:xfrm>
              <a:prstGeom prst="rect">
                <a:avLst/>
              </a:prstGeom>
              <a:blipFill>
                <a:blip r:embed="rId66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18" name="object 39">
                <a:extLst>
                  <a:ext uri="{FF2B5EF4-FFF2-40B4-BE49-F238E27FC236}">
                    <a16:creationId xmlns:a16="http://schemas.microsoft.com/office/drawing/2014/main" id="{3E0C2806-C46C-46C5-8C07-E8E0A562F37A}"/>
                  </a:ext>
                </a:extLst>
              </p:cNvPr>
              <p:cNvSpPr/>
              <p:nvPr/>
            </p:nvSpPr>
            <p:spPr>
              <a:xfrm>
                <a:off x="9185147" y="1574292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40">
                <a:extLst>
                  <a:ext uri="{FF2B5EF4-FFF2-40B4-BE49-F238E27FC236}">
                    <a16:creationId xmlns:a16="http://schemas.microsoft.com/office/drawing/2014/main" id="{6F5B1B69-8504-4748-9876-E40D0BFF4750}"/>
                  </a:ext>
                </a:extLst>
              </p:cNvPr>
              <p:cNvSpPr/>
              <p:nvPr/>
            </p:nvSpPr>
            <p:spPr>
              <a:xfrm>
                <a:off x="9137904" y="1938465"/>
                <a:ext cx="487692" cy="347535"/>
              </a:xfrm>
              <a:prstGeom prst="rect">
                <a:avLst/>
              </a:prstGeom>
              <a:blipFill>
                <a:blip r:embed="rId4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41">
                <a:extLst>
                  <a:ext uri="{FF2B5EF4-FFF2-40B4-BE49-F238E27FC236}">
                    <a16:creationId xmlns:a16="http://schemas.microsoft.com/office/drawing/2014/main" id="{D1F42047-4545-4E1D-8354-C637FDF4AD28}"/>
                  </a:ext>
                </a:extLst>
              </p:cNvPr>
              <p:cNvSpPr/>
              <p:nvPr/>
            </p:nvSpPr>
            <p:spPr>
              <a:xfrm>
                <a:off x="9166859" y="1926375"/>
                <a:ext cx="431317" cy="400773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42">
                <a:extLst>
                  <a:ext uri="{FF2B5EF4-FFF2-40B4-BE49-F238E27FC236}">
                    <a16:creationId xmlns:a16="http://schemas.microsoft.com/office/drawing/2014/main" id="{405C4D5B-32A9-4699-AA43-5B3305D3F7B2}"/>
                  </a:ext>
                </a:extLst>
              </p:cNvPr>
              <p:cNvSpPr/>
              <p:nvPr/>
            </p:nvSpPr>
            <p:spPr>
              <a:xfrm>
                <a:off x="9185147" y="1965960"/>
                <a:ext cx="397764" cy="257556"/>
              </a:xfrm>
              <a:prstGeom prst="rect">
                <a:avLst/>
              </a:prstGeom>
              <a:blipFill>
                <a:blip r:embed="rId67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22" name="object 43">
                <a:extLst>
                  <a:ext uri="{FF2B5EF4-FFF2-40B4-BE49-F238E27FC236}">
                    <a16:creationId xmlns:a16="http://schemas.microsoft.com/office/drawing/2014/main" id="{57854435-B5E6-4C71-92BD-F5B3E9D331F6}"/>
                  </a:ext>
                </a:extLst>
              </p:cNvPr>
              <p:cNvSpPr/>
              <p:nvPr/>
            </p:nvSpPr>
            <p:spPr>
              <a:xfrm>
                <a:off x="9185147" y="1965960"/>
                <a:ext cx="398145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7810">
                    <a:moveTo>
                      <a:pt x="0" y="257556"/>
                    </a:moveTo>
                    <a:lnTo>
                      <a:pt x="397764" y="257556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7556"/>
                    </a:lnTo>
                    <a:close/>
                  </a:path>
                </a:pathLst>
              </a:custGeom>
              <a:ln w="9143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44">
                <a:extLst>
                  <a:ext uri="{FF2B5EF4-FFF2-40B4-BE49-F238E27FC236}">
                    <a16:creationId xmlns:a16="http://schemas.microsoft.com/office/drawing/2014/main" id="{A0832399-C007-4928-82B6-516A8222481C}"/>
                  </a:ext>
                </a:extLst>
              </p:cNvPr>
              <p:cNvSpPr/>
              <p:nvPr/>
            </p:nvSpPr>
            <p:spPr>
              <a:xfrm>
                <a:off x="9137904" y="2325586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45">
                <a:extLst>
                  <a:ext uri="{FF2B5EF4-FFF2-40B4-BE49-F238E27FC236}">
                    <a16:creationId xmlns:a16="http://schemas.microsoft.com/office/drawing/2014/main" id="{A8093703-D707-4C87-B518-17708FC81CE0}"/>
                  </a:ext>
                </a:extLst>
              </p:cNvPr>
              <p:cNvSpPr/>
              <p:nvPr/>
            </p:nvSpPr>
            <p:spPr>
              <a:xfrm>
                <a:off x="9166859" y="2313471"/>
                <a:ext cx="431317" cy="400773"/>
              </a:xfrm>
              <a:prstGeom prst="rect">
                <a:avLst/>
              </a:prstGeom>
              <a:blipFill>
                <a:blip r:embed="rId5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46">
                <a:extLst>
                  <a:ext uri="{FF2B5EF4-FFF2-40B4-BE49-F238E27FC236}">
                    <a16:creationId xmlns:a16="http://schemas.microsoft.com/office/drawing/2014/main" id="{3DE4086D-8B6C-48FB-9504-EA9325D6B859}"/>
                  </a:ext>
                </a:extLst>
              </p:cNvPr>
              <p:cNvSpPr/>
              <p:nvPr/>
            </p:nvSpPr>
            <p:spPr>
              <a:xfrm>
                <a:off x="9185147" y="2353057"/>
                <a:ext cx="397764" cy="259079"/>
              </a:xfrm>
              <a:prstGeom prst="rect">
                <a:avLst/>
              </a:prstGeom>
              <a:blipFill>
                <a:blip r:embed="rId68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26" name="object 47">
                <a:extLst>
                  <a:ext uri="{FF2B5EF4-FFF2-40B4-BE49-F238E27FC236}">
                    <a16:creationId xmlns:a16="http://schemas.microsoft.com/office/drawing/2014/main" id="{CC900E7B-F5E6-4A0B-8CBD-563D7966D0C8}"/>
                  </a:ext>
                </a:extLst>
              </p:cNvPr>
              <p:cNvSpPr/>
              <p:nvPr/>
            </p:nvSpPr>
            <p:spPr>
              <a:xfrm>
                <a:off x="9185147" y="2353057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48">
                <a:extLst>
                  <a:ext uri="{FF2B5EF4-FFF2-40B4-BE49-F238E27FC236}">
                    <a16:creationId xmlns:a16="http://schemas.microsoft.com/office/drawing/2014/main" id="{569A7CA1-1219-4F75-8829-5C2A0FE4B7A4}"/>
                  </a:ext>
                </a:extLst>
              </p:cNvPr>
              <p:cNvSpPr/>
              <p:nvPr/>
            </p:nvSpPr>
            <p:spPr>
              <a:xfrm>
                <a:off x="9140952" y="2735542"/>
                <a:ext cx="487692" cy="34903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49">
                <a:extLst>
                  <a:ext uri="{FF2B5EF4-FFF2-40B4-BE49-F238E27FC236}">
                    <a16:creationId xmlns:a16="http://schemas.microsoft.com/office/drawing/2014/main" id="{60132265-B593-4E3B-B569-470F7F19EF30}"/>
                  </a:ext>
                </a:extLst>
              </p:cNvPr>
              <p:cNvSpPr/>
              <p:nvPr/>
            </p:nvSpPr>
            <p:spPr>
              <a:xfrm>
                <a:off x="9169907" y="2723427"/>
                <a:ext cx="431317" cy="400773"/>
              </a:xfrm>
              <a:prstGeom prst="rect">
                <a:avLst/>
              </a:prstGeom>
              <a:blipFill>
                <a:blip r:embed="rId5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50">
                <a:extLst>
                  <a:ext uri="{FF2B5EF4-FFF2-40B4-BE49-F238E27FC236}">
                    <a16:creationId xmlns:a16="http://schemas.microsoft.com/office/drawing/2014/main" id="{FC473510-C1F9-43FF-A1E4-651876EDAB83}"/>
                  </a:ext>
                </a:extLst>
              </p:cNvPr>
              <p:cNvSpPr/>
              <p:nvPr/>
            </p:nvSpPr>
            <p:spPr>
              <a:xfrm>
                <a:off x="9188195" y="2763013"/>
                <a:ext cx="397764" cy="259079"/>
              </a:xfrm>
              <a:prstGeom prst="rect">
                <a:avLst/>
              </a:prstGeom>
              <a:blipFill>
                <a:blip r:embed="rId69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30" name="object 51">
                <a:extLst>
                  <a:ext uri="{FF2B5EF4-FFF2-40B4-BE49-F238E27FC236}">
                    <a16:creationId xmlns:a16="http://schemas.microsoft.com/office/drawing/2014/main" id="{3B0DA36C-4BDD-4434-9C8E-2C6FD08DAB0A}"/>
                  </a:ext>
                </a:extLst>
              </p:cNvPr>
              <p:cNvSpPr/>
              <p:nvPr/>
            </p:nvSpPr>
            <p:spPr>
              <a:xfrm>
                <a:off x="9188195" y="2763013"/>
                <a:ext cx="398145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259080">
                    <a:moveTo>
                      <a:pt x="0" y="259079"/>
                    </a:moveTo>
                    <a:lnTo>
                      <a:pt x="397764" y="259079"/>
                    </a:lnTo>
                    <a:lnTo>
                      <a:pt x="397764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52">
                <a:extLst>
                  <a:ext uri="{FF2B5EF4-FFF2-40B4-BE49-F238E27FC236}">
                    <a16:creationId xmlns:a16="http://schemas.microsoft.com/office/drawing/2014/main" id="{445B0756-6414-4F8C-AC15-2D9CA6F467F8}"/>
                  </a:ext>
                </a:extLst>
              </p:cNvPr>
              <p:cNvSpPr txBox="1"/>
              <p:nvPr/>
            </p:nvSpPr>
            <p:spPr>
              <a:xfrm>
                <a:off x="8086344" y="2766060"/>
                <a:ext cx="394716" cy="259843"/>
              </a:xfrm>
              <a:prstGeom prst="rect">
                <a:avLst/>
              </a:prstGeom>
              <a:ln w="9144">
                <a:solidFill>
                  <a:srgbClr val="006EC5"/>
                </a:solidFill>
              </a:ln>
            </p:spPr>
            <p:txBody>
              <a:bodyPr vert="horz" wrap="square" lIns="0" tIns="24765" rIns="0" bIns="0" rtlCol="0">
                <a:spAutoFit/>
              </a:bodyPr>
              <a:lstStyle/>
              <a:p>
                <a:pPr marL="116205">
                  <a:lnSpc>
                    <a:spcPct val="100000"/>
                  </a:lnSpc>
                  <a:spcBef>
                    <a:spcPts val="195"/>
                  </a:spcBef>
                  <a:tabLst>
                    <a:tab pos="665480" algn="l"/>
                    <a:tab pos="1217930" algn="l"/>
                  </a:tabLst>
                </a:pPr>
                <a:endParaRPr sz="12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32" name="object 53">
                <a:extLst>
                  <a:ext uri="{FF2B5EF4-FFF2-40B4-BE49-F238E27FC236}">
                    <a16:creationId xmlns:a16="http://schemas.microsoft.com/office/drawing/2014/main" id="{4EC4A091-AA38-408C-8158-E7EBBFFAA5FF}"/>
                  </a:ext>
                </a:extLst>
              </p:cNvPr>
              <p:cNvSpPr/>
              <p:nvPr/>
            </p:nvSpPr>
            <p:spPr>
              <a:xfrm>
                <a:off x="9688068" y="1543774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33" name="object 54">
                <a:extLst>
                  <a:ext uri="{FF2B5EF4-FFF2-40B4-BE49-F238E27FC236}">
                    <a16:creationId xmlns:a16="http://schemas.microsoft.com/office/drawing/2014/main" id="{FFAD6680-5781-4107-8CDB-27CF5AF85DF1}"/>
                  </a:ext>
                </a:extLst>
              </p:cNvPr>
              <p:cNvSpPr/>
              <p:nvPr/>
            </p:nvSpPr>
            <p:spPr>
              <a:xfrm>
                <a:off x="9715500" y="1531659"/>
                <a:ext cx="431317" cy="400773"/>
              </a:xfrm>
              <a:prstGeom prst="rect">
                <a:avLst/>
              </a:prstGeom>
              <a:blipFill>
                <a:blip r:embed="rId5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55">
                <a:extLst>
                  <a:ext uri="{FF2B5EF4-FFF2-40B4-BE49-F238E27FC236}">
                    <a16:creationId xmlns:a16="http://schemas.microsoft.com/office/drawing/2014/main" id="{F5DD72B5-08E5-4FDD-83BA-FD4FFCD8A85B}"/>
                  </a:ext>
                </a:extLst>
              </p:cNvPr>
              <p:cNvSpPr/>
              <p:nvPr/>
            </p:nvSpPr>
            <p:spPr>
              <a:xfrm>
                <a:off x="9735311" y="1571245"/>
                <a:ext cx="396240" cy="259079"/>
              </a:xfrm>
              <a:prstGeom prst="rect">
                <a:avLst/>
              </a:prstGeom>
              <a:blipFill>
                <a:blip r:embed="rId70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35" name="object 56">
                <a:extLst>
                  <a:ext uri="{FF2B5EF4-FFF2-40B4-BE49-F238E27FC236}">
                    <a16:creationId xmlns:a16="http://schemas.microsoft.com/office/drawing/2014/main" id="{4C1D68E6-5294-461C-8C86-2F7DE85D795E}"/>
                  </a:ext>
                </a:extLst>
              </p:cNvPr>
              <p:cNvSpPr/>
              <p:nvPr/>
            </p:nvSpPr>
            <p:spPr>
              <a:xfrm>
                <a:off x="9735311" y="1571245"/>
                <a:ext cx="39624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9080">
                    <a:moveTo>
                      <a:pt x="0" y="259079"/>
                    </a:moveTo>
                    <a:lnTo>
                      <a:pt x="396240" y="259079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9079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57">
                <a:extLst>
                  <a:ext uri="{FF2B5EF4-FFF2-40B4-BE49-F238E27FC236}">
                    <a16:creationId xmlns:a16="http://schemas.microsoft.com/office/drawing/2014/main" id="{298FE4BD-C3D2-45A5-9694-5A2954ECCD25}"/>
                  </a:ext>
                </a:extLst>
              </p:cNvPr>
              <p:cNvSpPr/>
              <p:nvPr/>
            </p:nvSpPr>
            <p:spPr>
              <a:xfrm>
                <a:off x="9688068" y="1935417"/>
                <a:ext cx="486181" cy="347535"/>
              </a:xfrm>
              <a:prstGeom prst="rect">
                <a:avLst/>
              </a:prstGeom>
              <a:blipFill>
                <a:blip r:embed="rId5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58">
                <a:extLst>
                  <a:ext uri="{FF2B5EF4-FFF2-40B4-BE49-F238E27FC236}">
                    <a16:creationId xmlns:a16="http://schemas.microsoft.com/office/drawing/2014/main" id="{4BFC0C47-1E5C-4966-97C0-33667F2F9160}"/>
                  </a:ext>
                </a:extLst>
              </p:cNvPr>
              <p:cNvSpPr/>
              <p:nvPr/>
            </p:nvSpPr>
            <p:spPr>
              <a:xfrm>
                <a:off x="9715500" y="1923327"/>
                <a:ext cx="431317" cy="400773"/>
              </a:xfrm>
              <a:prstGeom prst="rect">
                <a:avLst/>
              </a:prstGeom>
              <a:blipFill>
                <a:blip r:embed="rId5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59">
                <a:extLst>
                  <a:ext uri="{FF2B5EF4-FFF2-40B4-BE49-F238E27FC236}">
                    <a16:creationId xmlns:a16="http://schemas.microsoft.com/office/drawing/2014/main" id="{51C4F9D7-2918-492E-B982-EC06F0551F36}"/>
                  </a:ext>
                </a:extLst>
              </p:cNvPr>
              <p:cNvSpPr/>
              <p:nvPr/>
            </p:nvSpPr>
            <p:spPr>
              <a:xfrm>
                <a:off x="9735311" y="1962913"/>
                <a:ext cx="396240" cy="257556"/>
              </a:xfrm>
              <a:prstGeom prst="rect">
                <a:avLst/>
              </a:prstGeom>
              <a:blipFill>
                <a:blip r:embed="rId71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39" name="object 60">
                <a:extLst>
                  <a:ext uri="{FF2B5EF4-FFF2-40B4-BE49-F238E27FC236}">
                    <a16:creationId xmlns:a16="http://schemas.microsoft.com/office/drawing/2014/main" id="{5AFAB3F8-F8FB-4BC9-A473-DD70E2CE4F09}"/>
                  </a:ext>
                </a:extLst>
              </p:cNvPr>
              <p:cNvSpPr/>
              <p:nvPr/>
            </p:nvSpPr>
            <p:spPr>
              <a:xfrm>
                <a:off x="9735311" y="1962913"/>
                <a:ext cx="39624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7810">
                    <a:moveTo>
                      <a:pt x="0" y="257556"/>
                    </a:moveTo>
                    <a:lnTo>
                      <a:pt x="396240" y="257556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7556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61">
                <a:extLst>
                  <a:ext uri="{FF2B5EF4-FFF2-40B4-BE49-F238E27FC236}">
                    <a16:creationId xmlns:a16="http://schemas.microsoft.com/office/drawing/2014/main" id="{F2DEB1E4-2344-4EE1-B884-D965B1A71C43}"/>
                  </a:ext>
                </a:extLst>
              </p:cNvPr>
              <p:cNvSpPr/>
              <p:nvPr/>
            </p:nvSpPr>
            <p:spPr>
              <a:xfrm>
                <a:off x="9688068" y="2322513"/>
                <a:ext cx="486181" cy="347535"/>
              </a:xfrm>
              <a:prstGeom prst="rect">
                <a:avLst/>
              </a:prstGeom>
              <a:blipFill>
                <a:blip r:embed="rId5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62">
                <a:extLst>
                  <a:ext uri="{FF2B5EF4-FFF2-40B4-BE49-F238E27FC236}">
                    <a16:creationId xmlns:a16="http://schemas.microsoft.com/office/drawing/2014/main" id="{E3E8D709-E3AB-4059-AA29-7F3AB63EF0AB}"/>
                  </a:ext>
                </a:extLst>
              </p:cNvPr>
              <p:cNvSpPr/>
              <p:nvPr/>
            </p:nvSpPr>
            <p:spPr>
              <a:xfrm>
                <a:off x="9715500" y="2310423"/>
                <a:ext cx="431317" cy="400773"/>
              </a:xfrm>
              <a:prstGeom prst="rect">
                <a:avLst/>
              </a:prstGeom>
              <a:blipFill>
                <a:blip r:embed="rId6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63">
                <a:extLst>
                  <a:ext uri="{FF2B5EF4-FFF2-40B4-BE49-F238E27FC236}">
                    <a16:creationId xmlns:a16="http://schemas.microsoft.com/office/drawing/2014/main" id="{ED7C152F-BCA7-49ED-95ED-1BDE14A69A4E}"/>
                  </a:ext>
                </a:extLst>
              </p:cNvPr>
              <p:cNvSpPr/>
              <p:nvPr/>
            </p:nvSpPr>
            <p:spPr>
              <a:xfrm>
                <a:off x="9735311" y="2350009"/>
                <a:ext cx="396240" cy="257555"/>
              </a:xfrm>
              <a:prstGeom prst="rect">
                <a:avLst/>
              </a:prstGeom>
              <a:blipFill>
                <a:blip r:embed="rId72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43" name="object 64">
                <a:extLst>
                  <a:ext uri="{FF2B5EF4-FFF2-40B4-BE49-F238E27FC236}">
                    <a16:creationId xmlns:a16="http://schemas.microsoft.com/office/drawing/2014/main" id="{86A709B8-AA8F-4D57-902A-BC140C02E372}"/>
                  </a:ext>
                </a:extLst>
              </p:cNvPr>
              <p:cNvSpPr/>
              <p:nvPr/>
            </p:nvSpPr>
            <p:spPr>
              <a:xfrm>
                <a:off x="9735311" y="2350009"/>
                <a:ext cx="39624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257810">
                    <a:moveTo>
                      <a:pt x="0" y="257555"/>
                    </a:moveTo>
                    <a:lnTo>
                      <a:pt x="396240" y="257555"/>
                    </a:lnTo>
                    <a:lnTo>
                      <a:pt x="396240" y="0"/>
                    </a:lnTo>
                    <a:lnTo>
                      <a:pt x="0" y="0"/>
                    </a:lnTo>
                    <a:lnTo>
                      <a:pt x="0" y="257555"/>
                    </a:lnTo>
                    <a:close/>
                  </a:path>
                </a:pathLst>
              </a:custGeom>
              <a:ln w="9144">
                <a:solidFill>
                  <a:srgbClr val="006E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65">
                <a:extLst>
                  <a:ext uri="{FF2B5EF4-FFF2-40B4-BE49-F238E27FC236}">
                    <a16:creationId xmlns:a16="http://schemas.microsoft.com/office/drawing/2014/main" id="{5200CE5E-E301-411C-BA5E-C8D087CC7943}"/>
                  </a:ext>
                </a:extLst>
              </p:cNvPr>
              <p:cNvSpPr/>
              <p:nvPr/>
            </p:nvSpPr>
            <p:spPr>
              <a:xfrm>
                <a:off x="9691116" y="2732494"/>
                <a:ext cx="486181" cy="349034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66">
                <a:extLst>
                  <a:ext uri="{FF2B5EF4-FFF2-40B4-BE49-F238E27FC236}">
                    <a16:creationId xmlns:a16="http://schemas.microsoft.com/office/drawing/2014/main" id="{42CEC5D4-5B72-4F21-94A5-C29479CF683F}"/>
                  </a:ext>
                </a:extLst>
              </p:cNvPr>
              <p:cNvSpPr/>
              <p:nvPr/>
            </p:nvSpPr>
            <p:spPr>
              <a:xfrm>
                <a:off x="9718547" y="2720379"/>
                <a:ext cx="431317" cy="400773"/>
              </a:xfrm>
              <a:prstGeom prst="rect">
                <a:avLst/>
              </a:prstGeom>
              <a:blipFill>
                <a:blip r:embed="rId6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67">
                <a:extLst>
                  <a:ext uri="{FF2B5EF4-FFF2-40B4-BE49-F238E27FC236}">
                    <a16:creationId xmlns:a16="http://schemas.microsoft.com/office/drawing/2014/main" id="{B890B3DE-22E3-46F6-9BF0-4AD2D385F750}"/>
                  </a:ext>
                </a:extLst>
              </p:cNvPr>
              <p:cNvSpPr/>
              <p:nvPr/>
            </p:nvSpPr>
            <p:spPr>
              <a:xfrm>
                <a:off x="9738359" y="2759964"/>
                <a:ext cx="396240" cy="259079"/>
              </a:xfrm>
              <a:prstGeom prst="rect">
                <a:avLst/>
              </a:prstGeom>
              <a:blipFill>
                <a:blip r:embed="rId73" cstate="print"/>
                <a:stretch>
                  <a:fillRect/>
                </a:stretch>
              </a:blipFill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nl-NL" sz="1400" dirty="0"/>
                  <a:t>PE</a:t>
                </a:r>
                <a:endParaRPr sz="1400" dirty="0"/>
              </a:p>
            </p:txBody>
          </p:sp>
          <p:sp>
            <p:nvSpPr>
              <p:cNvPr id="148" name="object 69">
                <a:extLst>
                  <a:ext uri="{FF2B5EF4-FFF2-40B4-BE49-F238E27FC236}">
                    <a16:creationId xmlns:a16="http://schemas.microsoft.com/office/drawing/2014/main" id="{9F1B2124-E27C-4199-9C0E-A7BF4EC6A324}"/>
                  </a:ext>
                </a:extLst>
              </p:cNvPr>
              <p:cNvSpPr txBox="1"/>
              <p:nvPr/>
            </p:nvSpPr>
            <p:spPr>
              <a:xfrm>
                <a:off x="8086877" y="1061720"/>
                <a:ext cx="2136704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000" dirty="0"/>
                  <a:t>2D hardware array</a:t>
                </a:r>
              </a:p>
            </p:txBody>
          </p:sp>
        </p:grpSp>
        <p:sp>
          <p:nvSpPr>
            <p:cNvPr id="275" name="object 47">
              <a:extLst>
                <a:ext uri="{FF2B5EF4-FFF2-40B4-BE49-F238E27FC236}">
                  <a16:creationId xmlns:a16="http://schemas.microsoft.com/office/drawing/2014/main" id="{7F7A9590-320B-4AE1-BDCD-546E5CE2BADC}"/>
                </a:ext>
              </a:extLst>
            </p:cNvPr>
            <p:cNvSpPr/>
            <p:nvPr/>
          </p:nvSpPr>
          <p:spPr>
            <a:xfrm>
              <a:off x="10122644" y="2915266"/>
              <a:ext cx="398145" cy="259079"/>
            </a:xfrm>
            <a:custGeom>
              <a:avLst/>
              <a:gdLst/>
              <a:ahLst/>
              <a:cxnLst/>
              <a:rect l="l" t="t" r="r" b="b"/>
              <a:pathLst>
                <a:path w="398145" h="259080">
                  <a:moveTo>
                    <a:pt x="0" y="259079"/>
                  </a:moveTo>
                  <a:lnTo>
                    <a:pt x="397764" y="259079"/>
                  </a:lnTo>
                  <a:lnTo>
                    <a:pt x="397764" y="0"/>
                  </a:lnTo>
                  <a:lnTo>
                    <a:pt x="0" y="0"/>
                  </a:lnTo>
                  <a:lnTo>
                    <a:pt x="0" y="259079"/>
                  </a:lnTo>
                  <a:close/>
                </a:path>
              </a:pathLst>
            </a:custGeom>
            <a:ln w="9144">
              <a:solidFill>
                <a:srgbClr val="00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vaal 276">
            <a:extLst>
              <a:ext uri="{FF2B5EF4-FFF2-40B4-BE49-F238E27FC236}">
                <a16:creationId xmlns:a16="http://schemas.microsoft.com/office/drawing/2014/main" id="{9EEB33E5-75FF-4748-98E0-9689A80B4622}"/>
              </a:ext>
            </a:extLst>
          </p:cNvPr>
          <p:cNvSpPr/>
          <p:nvPr/>
        </p:nvSpPr>
        <p:spPr>
          <a:xfrm>
            <a:off x="3582886" y="3081711"/>
            <a:ext cx="1805488" cy="720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Algorithmic</a:t>
            </a:r>
            <a:r>
              <a:rPr lang="nl-NL" dirty="0"/>
              <a:t> </a:t>
            </a:r>
            <a:r>
              <a:rPr lang="nl-NL" dirty="0" err="1"/>
              <a:t>reuse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278" name="Ovaal 277">
            <a:extLst>
              <a:ext uri="{FF2B5EF4-FFF2-40B4-BE49-F238E27FC236}">
                <a16:creationId xmlns:a16="http://schemas.microsoft.com/office/drawing/2014/main" id="{97427432-0E31-4019-9C92-549983023688}"/>
              </a:ext>
            </a:extLst>
          </p:cNvPr>
          <p:cNvSpPr/>
          <p:nvPr/>
        </p:nvSpPr>
        <p:spPr>
          <a:xfrm>
            <a:off x="6119654" y="3088577"/>
            <a:ext cx="1805488" cy="720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Hardware </a:t>
            </a:r>
            <a:r>
              <a:rPr lang="nl-NL" dirty="0" err="1"/>
              <a:t>reuse</a:t>
            </a:r>
            <a:r>
              <a:rPr lang="nl-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69" grpId="0" animBg="1"/>
      <p:bldP spid="277" grpId="0" animBg="1"/>
      <p:bldP spid="2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A84A8-CEE7-4373-B86E-B134578E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choices</a:t>
            </a:r>
            <a:r>
              <a:rPr lang="nl-NL" dirty="0"/>
              <a:t> </a:t>
            </a:r>
            <a:r>
              <a:rPr lang="nl-NL" dirty="0" err="1"/>
              <a:t>example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00B203B-31DD-4CD1-A195-5B24D42B65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994" y="1600200"/>
            <a:ext cx="5603600" cy="4379912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493E9-036C-4C15-BE5A-8B0ACB9E7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400" dirty="0"/>
              <a:t>480,000 </a:t>
            </a:r>
            <a:r>
              <a:rPr lang="nl-NL" sz="2400" dirty="0" err="1"/>
              <a:t>mappings</a:t>
            </a:r>
            <a:r>
              <a:rPr lang="nl-NL" sz="2400" dirty="0"/>
              <a:t> </a:t>
            </a:r>
            <a:r>
              <a:rPr lang="nl-NL" sz="2400" dirty="0" err="1"/>
              <a:t>shown</a:t>
            </a:r>
            <a:endParaRPr lang="nl-NL" sz="2400" dirty="0"/>
          </a:p>
          <a:p>
            <a:r>
              <a:rPr lang="nl-NL" sz="2400" dirty="0"/>
              <a:t>19x spread in energy efficiency</a:t>
            </a:r>
          </a:p>
          <a:p>
            <a:r>
              <a:rPr lang="nl-NL" sz="2400" dirty="0" err="1"/>
              <a:t>Only</a:t>
            </a:r>
            <a:r>
              <a:rPr lang="nl-NL" sz="2400" dirty="0"/>
              <a:t> 1 is </a:t>
            </a:r>
            <a:r>
              <a:rPr lang="nl-NL" sz="2400" dirty="0" err="1"/>
              <a:t>optimal</a:t>
            </a:r>
            <a:r>
              <a:rPr lang="nl-NL" sz="2400" dirty="0"/>
              <a:t>, 9 </a:t>
            </a:r>
            <a:r>
              <a:rPr lang="nl-NL" sz="2400" dirty="0" err="1"/>
              <a:t>others</a:t>
            </a:r>
            <a:r>
              <a:rPr lang="nl-NL" sz="2400" dirty="0"/>
              <a:t> </a:t>
            </a:r>
            <a:r>
              <a:rPr lang="nl-NL" sz="2400" dirty="0" err="1"/>
              <a:t>within</a:t>
            </a:r>
            <a:r>
              <a:rPr lang="nl-NL" sz="2400" dirty="0"/>
              <a:t> 1%</a:t>
            </a:r>
          </a:p>
          <a:p>
            <a:endParaRPr lang="nl-NL" sz="2400" dirty="0"/>
          </a:p>
          <a:p>
            <a:r>
              <a:rPr lang="nl-NL" sz="2400" dirty="0"/>
              <a:t>6,582 </a:t>
            </a:r>
            <a:r>
              <a:rPr lang="nl-NL" sz="2400" dirty="0" err="1"/>
              <a:t>mappings</a:t>
            </a:r>
            <a:r>
              <a:rPr lang="nl-NL" sz="2400" dirty="0"/>
              <a:t> have minimum DRAM </a:t>
            </a:r>
            <a:r>
              <a:rPr lang="nl-NL" sz="2400" dirty="0" err="1"/>
              <a:t>accesses</a:t>
            </a:r>
            <a:endParaRPr lang="nl-NL" sz="2400" dirty="0"/>
          </a:p>
          <a:p>
            <a:r>
              <a:rPr lang="nl-NL" sz="2400" dirty="0"/>
              <a:t>but </a:t>
            </a:r>
            <a:r>
              <a:rPr lang="nl-NL" sz="2400" dirty="0" err="1"/>
              <a:t>vary</a:t>
            </a:r>
            <a:r>
              <a:rPr lang="nl-NL" sz="2400" dirty="0"/>
              <a:t> 11x in energy efficiency</a:t>
            </a:r>
          </a:p>
          <a:p>
            <a:endParaRPr lang="nl-NL" sz="2400" dirty="0"/>
          </a:p>
          <a:p>
            <a:r>
              <a:rPr lang="nl-NL" sz="2400" dirty="0"/>
              <a:t>We </a:t>
            </a:r>
            <a:r>
              <a:rPr lang="nl-NL" sz="2400" dirty="0" err="1"/>
              <a:t>need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able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quickly</a:t>
            </a:r>
            <a:r>
              <a:rPr lang="nl-NL" sz="2400" dirty="0"/>
              <a:t> </a:t>
            </a:r>
            <a:r>
              <a:rPr lang="nl-NL" sz="2400" dirty="0" err="1"/>
              <a:t>find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optimal</a:t>
            </a:r>
            <a:r>
              <a:rPr lang="nl-NL" sz="2400" dirty="0"/>
              <a:t> </a:t>
            </a:r>
            <a:r>
              <a:rPr lang="nl-NL" sz="2400" dirty="0" err="1"/>
              <a:t>mapping</a:t>
            </a:r>
            <a:r>
              <a:rPr lang="nl-NL" sz="2400" dirty="0"/>
              <a:t> of </a:t>
            </a:r>
            <a:r>
              <a:rPr lang="nl-NL" sz="2400" dirty="0" err="1"/>
              <a:t>workload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evaluate</a:t>
            </a:r>
            <a:r>
              <a:rPr lang="nl-NL" sz="2400" dirty="0"/>
              <a:t> </a:t>
            </a:r>
            <a:r>
              <a:rPr lang="nl-NL" sz="2400" dirty="0" err="1"/>
              <a:t>it</a:t>
            </a:r>
            <a:r>
              <a:rPr lang="nl-NL" sz="2400" dirty="0"/>
              <a:t> on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architecture</a:t>
            </a:r>
            <a:endParaRPr lang="en-US" sz="2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511993-F31A-44B8-BE6C-9016FDD0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6</a:t>
            </a:fld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3B34AE-7F15-4084-8232-053663E766C0}"/>
              </a:ext>
            </a:extLst>
          </p:cNvPr>
          <p:cNvSpPr txBox="1"/>
          <p:nvPr/>
        </p:nvSpPr>
        <p:spPr>
          <a:xfrm>
            <a:off x="1060704" y="6186340"/>
            <a:ext cx="491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Histogram of the energy efficiency of various mappings of VGG conv3_2 on an example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366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A442689C-D059-44F4-96FA-B0DC9D27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5120668"/>
            <a:ext cx="11521440" cy="1737332"/>
          </a:xfrm>
        </p:spPr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features of Timeloop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ZigZag</a:t>
            </a:r>
            <a:r>
              <a:rPr lang="nl-NL" dirty="0"/>
              <a:t>:</a:t>
            </a:r>
          </a:p>
          <a:p>
            <a:pPr marL="727075" lvl="1" indent="-457200"/>
            <a:r>
              <a:rPr lang="nl-NL" dirty="0" err="1"/>
              <a:t>Expressive</a:t>
            </a:r>
            <a:r>
              <a:rPr lang="nl-NL" dirty="0"/>
              <a:t>: </a:t>
            </a:r>
            <a:r>
              <a:rPr lang="nl-NL" dirty="0" err="1"/>
              <a:t>generic</a:t>
            </a:r>
            <a:r>
              <a:rPr lang="nl-NL" dirty="0"/>
              <a:t>, template-</a:t>
            </a:r>
            <a:r>
              <a:rPr lang="nl-NL" dirty="0" err="1"/>
              <a:t>based</a:t>
            </a:r>
            <a:r>
              <a:rPr lang="nl-NL" dirty="0"/>
              <a:t> hardware model</a:t>
            </a:r>
          </a:p>
          <a:p>
            <a:pPr marL="727075" lvl="1" indent="-457200"/>
            <a:r>
              <a:rPr lang="nl-NL" dirty="0" err="1"/>
              <a:t>Fast</a:t>
            </a:r>
            <a:r>
              <a:rPr lang="nl-NL" dirty="0"/>
              <a:t>: </a:t>
            </a:r>
            <a:r>
              <a:rPr lang="nl-NL" dirty="0" err="1"/>
              <a:t>faster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native </a:t>
            </a:r>
            <a:r>
              <a:rPr lang="nl-NL" dirty="0" err="1"/>
              <a:t>execution</a:t>
            </a:r>
            <a:endParaRPr lang="nl-NL" dirty="0"/>
          </a:p>
          <a:p>
            <a:pPr marL="727075" lvl="1" indent="-457200"/>
            <a:r>
              <a:rPr lang="nl-NL" dirty="0"/>
              <a:t>Accurate: </a:t>
            </a:r>
            <a:r>
              <a:rPr lang="nl-NL" dirty="0" err="1"/>
              <a:t>validated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design-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models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2518557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2857119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2857119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1605562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44150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604363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283899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2963435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2333891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3878612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055245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2518557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189351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189351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186331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2270026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852324"/>
            <a:ext cx="587502" cy="85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1937794"/>
            <a:ext cx="587502" cy="59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1937794"/>
            <a:ext cx="587502" cy="127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3364746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189351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2851422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033985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463796" y="3518563"/>
            <a:ext cx="0" cy="89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3521583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ijdelijke aanduiding voor voettekst 4">
            <a:extLst>
              <a:ext uri="{FF2B5EF4-FFF2-40B4-BE49-F238E27FC236}">
                <a16:creationId xmlns:a16="http://schemas.microsoft.com/office/drawing/2014/main" id="{5BFC3057-8AAA-4A7E-8B6F-B7EF9C59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7225" y="5452899"/>
            <a:ext cx="3289935" cy="1405102"/>
          </a:xfrm>
        </p:spPr>
        <p:txBody>
          <a:bodyPr/>
          <a:lstStyle/>
          <a:p>
            <a:r>
              <a:rPr lang="en-US" dirty="0" err="1"/>
              <a:t>Timeloop</a:t>
            </a:r>
            <a:r>
              <a:rPr lang="en-US" dirty="0"/>
              <a:t>: A Systematic Approach to DNN Accelerator Evaluation – Parashar, et al. (ISPASS 2019)</a:t>
            </a:r>
          </a:p>
          <a:p>
            <a:endParaRPr lang="en-US" dirty="0"/>
          </a:p>
          <a:p>
            <a:r>
              <a:rPr lang="en-US" dirty="0" err="1"/>
              <a:t>ZigZag</a:t>
            </a:r>
            <a:r>
              <a:rPr lang="en-US" dirty="0"/>
              <a:t>: Enlarging Joint Architecture-Mapping Design Space Exploration for DNN Accelerators – Mei, et al. (2020 and 2021)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Motivation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General </a:t>
            </a:r>
            <a:r>
              <a:rPr lang="nl-NL" dirty="0" err="1"/>
              <a:t>overview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Timeloop</a:t>
            </a:r>
          </a:p>
          <a:p>
            <a:pPr marL="727075" lvl="1" indent="-457200"/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mapping</a:t>
            </a:r>
            <a:r>
              <a:rPr lang="nl-NL" dirty="0"/>
              <a:t>, </a:t>
            </a:r>
            <a:r>
              <a:rPr lang="nl-NL" dirty="0" err="1"/>
              <a:t>architecture</a:t>
            </a:r>
            <a:r>
              <a:rPr lang="nl-NL" dirty="0"/>
              <a:t>, </a:t>
            </a:r>
            <a:r>
              <a:rPr lang="nl-NL" dirty="0" err="1"/>
              <a:t>workload</a:t>
            </a:r>
            <a:r>
              <a:rPr lang="nl-NL" dirty="0"/>
              <a:t> </a:t>
            </a:r>
            <a:r>
              <a:rPr lang="nl-NL" dirty="0" err="1"/>
              <a:t>representations</a:t>
            </a:r>
            <a:endParaRPr lang="nl-NL" dirty="0"/>
          </a:p>
          <a:p>
            <a:pPr marL="727075" lvl="1" indent="-457200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generator</a:t>
            </a:r>
          </a:p>
          <a:p>
            <a:pPr marL="727075" lvl="1" indent="-457200"/>
            <a:r>
              <a:rPr lang="nl-NL" dirty="0" err="1"/>
              <a:t>Mapping</a:t>
            </a:r>
            <a:r>
              <a:rPr lang="nl-NL" dirty="0"/>
              <a:t> analysis model (</a:t>
            </a:r>
            <a:r>
              <a:rPr lang="nl-NL" dirty="0" err="1"/>
              <a:t>tile</a:t>
            </a:r>
            <a:r>
              <a:rPr lang="nl-NL" dirty="0"/>
              <a:t> analysis)</a:t>
            </a:r>
          </a:p>
          <a:p>
            <a:pPr marL="727075" lvl="1" indent="-457200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ZigZag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tools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Summary/</a:t>
            </a:r>
            <a:r>
              <a:rPr lang="nl-NL" dirty="0" err="1"/>
              <a:t>conclusion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0A690-E6E1-4285-8F26-E48C150D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Architecture-Mapping Design Space Exploration for DNN Accelerators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5C51D4-D2EC-49BE-A16B-3B0BB2A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9</a:t>
            </a:fld>
            <a:endParaRPr lang="en-US"/>
          </a:p>
        </p:txBody>
      </p:sp>
      <p:grpSp>
        <p:nvGrpSpPr>
          <p:cNvPr id="95" name="Groep 94">
            <a:extLst>
              <a:ext uri="{FF2B5EF4-FFF2-40B4-BE49-F238E27FC236}">
                <a16:creationId xmlns:a16="http://schemas.microsoft.com/office/drawing/2014/main" id="{3C3D8737-8A96-4C23-A8C6-3EACEF205064}"/>
              </a:ext>
            </a:extLst>
          </p:cNvPr>
          <p:cNvGrpSpPr/>
          <p:nvPr/>
        </p:nvGrpSpPr>
        <p:grpSpPr>
          <a:xfrm>
            <a:off x="2608326" y="3251982"/>
            <a:ext cx="3160776" cy="1728478"/>
            <a:chOff x="2112264" y="2779514"/>
            <a:chExt cx="3160776" cy="1728478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C1AAF6E-3A52-460B-9A6C-87ABD624F38C}"/>
                </a:ext>
              </a:extLst>
            </p:cNvPr>
            <p:cNvGrpSpPr/>
            <p:nvPr/>
          </p:nvGrpSpPr>
          <p:grpSpPr>
            <a:xfrm>
              <a:off x="2112264" y="2880360"/>
              <a:ext cx="1627632" cy="1627632"/>
              <a:chOff x="2112264" y="2880360"/>
              <a:chExt cx="1627632" cy="1627632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A90545E1-7745-485A-8246-AE8A172314D2}"/>
                  </a:ext>
                </a:extLst>
              </p:cNvPr>
              <p:cNvSpPr/>
              <p:nvPr/>
            </p:nvSpPr>
            <p:spPr>
              <a:xfrm>
                <a:off x="2112264" y="2880360"/>
                <a:ext cx="1627632" cy="16276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nl-NL" dirty="0"/>
                  <a:t>Search </a:t>
                </a:r>
                <a:r>
                  <a:rPr lang="nl-NL" dirty="0" err="1"/>
                  <a:t>space</a:t>
                </a:r>
                <a:endParaRPr lang="en-US" dirty="0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8F14B391-6E3E-4872-9EDF-FEAD8AF7F6CE}"/>
                  </a:ext>
                </a:extLst>
              </p:cNvPr>
              <p:cNvSpPr/>
              <p:nvPr/>
            </p:nvSpPr>
            <p:spPr>
              <a:xfrm>
                <a:off x="2209800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2FAB1D-2908-473D-A9D6-933D08EC9015}"/>
                  </a:ext>
                </a:extLst>
              </p:cNvPr>
              <p:cNvSpPr/>
              <p:nvPr/>
            </p:nvSpPr>
            <p:spPr>
              <a:xfrm>
                <a:off x="2660904" y="3272028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3AAAC9B-1453-4A59-AD5E-11E0E06D4A7A}"/>
                  </a:ext>
                </a:extLst>
              </p:cNvPr>
              <p:cNvSpPr/>
              <p:nvPr/>
            </p:nvSpPr>
            <p:spPr>
              <a:xfrm>
                <a:off x="2362200" y="397764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F4AD914A-1A85-4908-99EF-B85EB5BE851C}"/>
                  </a:ext>
                </a:extLst>
              </p:cNvPr>
              <p:cNvSpPr/>
              <p:nvPr/>
            </p:nvSpPr>
            <p:spPr>
              <a:xfrm>
                <a:off x="2833116" y="3697986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24D8DDF6-2069-46EA-8242-B808B53F619A}"/>
                  </a:ext>
                </a:extLst>
              </p:cNvPr>
              <p:cNvSpPr/>
              <p:nvPr/>
            </p:nvSpPr>
            <p:spPr>
              <a:xfrm>
                <a:off x="3184398" y="409956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E4C1C74-7807-4DBE-84D6-618860222335}"/>
                  </a:ext>
                </a:extLst>
              </p:cNvPr>
              <p:cNvSpPr/>
              <p:nvPr/>
            </p:nvSpPr>
            <p:spPr>
              <a:xfrm>
                <a:off x="3270504" y="3429000"/>
                <a:ext cx="313944" cy="3139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F15B218-9368-4F90-8288-017866FE80A0}"/>
                </a:ext>
              </a:extLst>
            </p:cNvPr>
            <p:cNvSpPr/>
            <p:nvPr/>
          </p:nvSpPr>
          <p:spPr>
            <a:xfrm>
              <a:off x="4419600" y="3115056"/>
              <a:ext cx="664464" cy="6644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5F64435-76E1-4BF4-BB60-344D623BA8A9}"/>
                </a:ext>
              </a:extLst>
            </p:cNvPr>
            <p:cNvCxnSpPr/>
            <p:nvPr/>
          </p:nvCxnSpPr>
          <p:spPr>
            <a:xfrm flipV="1">
              <a:off x="3584448" y="3115056"/>
              <a:ext cx="835152" cy="31394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2A69B89-30B9-459D-BEC5-D974F04A3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48" y="3742944"/>
              <a:ext cx="835152" cy="3657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0F1D9C18-093C-4D3D-BF74-009BD1F1A47F}"/>
                </a:ext>
              </a:extLst>
            </p:cNvPr>
            <p:cNvSpPr txBox="1"/>
            <p:nvPr/>
          </p:nvSpPr>
          <p:spPr>
            <a:xfrm>
              <a:off x="4253209" y="2779514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Mapping</a:t>
              </a:r>
              <a:endParaRPr lang="en-US" dirty="0"/>
            </a:p>
          </p:txBody>
        </p: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25F8D210-AD51-44D9-8A9F-BAA5F436C672}"/>
              </a:ext>
            </a:extLst>
          </p:cNvPr>
          <p:cNvSpPr/>
          <p:nvPr/>
        </p:nvSpPr>
        <p:spPr>
          <a:xfrm>
            <a:off x="5852160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Mapping</a:t>
            </a:r>
            <a:r>
              <a:rPr lang="nl-NL" dirty="0"/>
              <a:t> analysis model</a:t>
            </a:r>
            <a:endParaRPr lang="en-US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FDAF576-8306-445A-8FFD-598FD9CC49A5}"/>
              </a:ext>
            </a:extLst>
          </p:cNvPr>
          <p:cNvSpPr/>
          <p:nvPr/>
        </p:nvSpPr>
        <p:spPr>
          <a:xfrm>
            <a:off x="7775448" y="3590544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3F4A90C-62D2-456A-B31F-0A699578E458}"/>
              </a:ext>
            </a:extLst>
          </p:cNvPr>
          <p:cNvSpPr/>
          <p:nvPr/>
        </p:nvSpPr>
        <p:spPr>
          <a:xfrm>
            <a:off x="2608326" y="2338987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constructor</a:t>
            </a:r>
            <a:endParaRPr lang="en-US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D37CA38-6E37-4B95-9527-2CE87AFFFB25}"/>
              </a:ext>
            </a:extLst>
          </p:cNvPr>
          <p:cNvSpPr/>
          <p:nvPr/>
        </p:nvSpPr>
        <p:spPr>
          <a:xfrm>
            <a:off x="3649980" y="5443728"/>
            <a:ext cx="1627632" cy="664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exhaustive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299CFBA-1B67-45C6-AF27-D0DDED809241}"/>
              </a:ext>
            </a:extLst>
          </p:cNvPr>
          <p:cNvSpPr/>
          <p:nvPr/>
        </p:nvSpPr>
        <p:spPr>
          <a:xfrm>
            <a:off x="658368" y="1747238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Workload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Conv2D, FC)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43FC369-BBEB-49A1-8575-B6441E45E8D2}"/>
              </a:ext>
            </a:extLst>
          </p:cNvPr>
          <p:cNvSpPr/>
          <p:nvPr/>
        </p:nvSpPr>
        <p:spPr>
          <a:xfrm>
            <a:off x="658368" y="2426774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Architecture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Eyeriss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2BB1257-E643-4E02-B190-EC5EAD9A4279}"/>
              </a:ext>
            </a:extLst>
          </p:cNvPr>
          <p:cNvSpPr/>
          <p:nvPr/>
        </p:nvSpPr>
        <p:spPr>
          <a:xfrm>
            <a:off x="658368" y="3106310"/>
            <a:ext cx="1362456" cy="495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Constraints</a:t>
            </a:r>
            <a:endParaRPr lang="nl-NL" dirty="0"/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</a:t>
            </a:r>
            <a:r>
              <a:rPr lang="nl-NL" sz="1200" dirty="0" err="1">
                <a:solidFill>
                  <a:schemeClr val="accent2"/>
                </a:solidFill>
              </a:rPr>
              <a:t>tile</a:t>
            </a:r>
            <a:r>
              <a:rPr lang="nl-NL" sz="1200" dirty="0">
                <a:solidFill>
                  <a:schemeClr val="accent2"/>
                </a:solidFill>
              </a:rPr>
              <a:t> </a:t>
            </a:r>
            <a:r>
              <a:rPr lang="nl-NL" sz="1200" dirty="0" err="1">
                <a:solidFill>
                  <a:schemeClr val="accent2"/>
                </a:solidFill>
              </a:rPr>
              <a:t>size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5C5E795-CC60-4663-BA88-D4CC056C017A}"/>
              </a:ext>
            </a:extLst>
          </p:cNvPr>
          <p:cNvSpPr/>
          <p:nvPr/>
        </p:nvSpPr>
        <p:spPr>
          <a:xfrm>
            <a:off x="9825228" y="3067316"/>
            <a:ext cx="1470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Energy</a:t>
            </a:r>
            <a:endParaRPr lang="en-US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9CD11B3-6314-4263-A44A-5A770C9B5527}"/>
              </a:ext>
            </a:extLst>
          </p:cNvPr>
          <p:cNvSpPr/>
          <p:nvPr/>
        </p:nvSpPr>
        <p:spPr>
          <a:xfrm>
            <a:off x="9825228" y="461203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Best </a:t>
            </a:r>
            <a:r>
              <a:rPr lang="nl-NL" dirty="0" err="1"/>
              <a:t>mapping</a:t>
            </a:r>
            <a:endParaRPr lang="en-US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832A6E2-EDC8-48B4-AB28-4EEEFB19C6DD}"/>
              </a:ext>
            </a:extLst>
          </p:cNvPr>
          <p:cNvSpPr/>
          <p:nvPr/>
        </p:nvSpPr>
        <p:spPr>
          <a:xfrm>
            <a:off x="7775448" y="4788670"/>
            <a:ext cx="1627632" cy="1017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Technology </a:t>
            </a:r>
            <a:r>
              <a:rPr lang="nl-NL" dirty="0" err="1"/>
              <a:t>cost</a:t>
            </a:r>
            <a:r>
              <a:rPr lang="nl-NL" dirty="0"/>
              <a:t> model</a:t>
            </a:r>
          </a:p>
          <a:p>
            <a:pPr algn="ctr"/>
            <a:r>
              <a:rPr lang="nl-NL" sz="1200" dirty="0">
                <a:solidFill>
                  <a:schemeClr val="accent2"/>
                </a:solidFill>
              </a:rPr>
              <a:t>(e.g. TSMC 45nm or </a:t>
            </a:r>
            <a:r>
              <a:rPr lang="nl-NL" sz="1200" dirty="0" err="1">
                <a:solidFill>
                  <a:schemeClr val="accent2"/>
                </a:solidFill>
              </a:rPr>
              <a:t>Accelergy</a:t>
            </a:r>
            <a:r>
              <a:rPr lang="nl-NL" sz="1200" dirty="0">
                <a:solidFill>
                  <a:schemeClr val="accent2"/>
                </a:solidFill>
              </a:rPr>
              <a:t>)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C2E78B4-9A4A-4F55-A28A-0683B822DB5B}"/>
              </a:ext>
            </a:extLst>
          </p:cNvPr>
          <p:cNvCxnSpPr>
            <a:cxnSpLocks/>
            <a:stCxn id="30" idx="3"/>
            <a:endCxn id="38" idx="1"/>
          </p:cNvCxnSpPr>
          <p:nvPr/>
        </p:nvCxnSpPr>
        <p:spPr>
          <a:xfrm flipV="1">
            <a:off x="9403080" y="3251982"/>
            <a:ext cx="422148" cy="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AE07A64F-46C6-4557-BB41-8EF97BAEABFA}"/>
              </a:ext>
            </a:extLst>
          </p:cNvPr>
          <p:cNvCxnSpPr>
            <a:cxnSpLocks/>
            <a:stCxn id="30" idx="3"/>
            <a:endCxn id="39" idx="1"/>
          </p:cNvCxnSpPr>
          <p:nvPr/>
        </p:nvCxnSpPr>
        <p:spPr>
          <a:xfrm>
            <a:off x="9403080" y="3922776"/>
            <a:ext cx="422148" cy="87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416BE00-1525-43AB-BE2C-AD8EDFD7251D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7479792" y="3922776"/>
            <a:ext cx="295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4665810-B0EC-4DEE-BA91-88B1C19911F1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>
            <a:off x="5580126" y="3919756"/>
            <a:ext cx="272034" cy="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8B92FCA4-AA68-40C5-99AA-4DF6BFE1821F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>
            <a:off x="3422142" y="3003451"/>
            <a:ext cx="0" cy="34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070FB260-5328-4B90-8AF0-88F4CAA1940B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2020824" y="1995199"/>
            <a:ext cx="587502" cy="67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CEF97878-DFC4-412F-A4BC-725A81306DFB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2020824" y="2671219"/>
            <a:ext cx="587502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EA5511CB-3D88-40C3-81E9-14F8FEFA832B}"/>
              </a:ext>
            </a:extLst>
          </p:cNvPr>
          <p:cNvCxnSpPr>
            <a:cxnSpLocks/>
            <a:stCxn id="35" idx="3"/>
            <a:endCxn id="31" idx="1"/>
          </p:cNvCxnSpPr>
          <p:nvPr/>
        </p:nvCxnSpPr>
        <p:spPr>
          <a:xfrm flipV="1">
            <a:off x="2020824" y="2671219"/>
            <a:ext cx="587502" cy="68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E9768CB9-BA4F-41F2-9ACD-6764633A23FB}"/>
              </a:ext>
            </a:extLst>
          </p:cNvPr>
          <p:cNvSpPr/>
          <p:nvPr/>
        </p:nvSpPr>
        <p:spPr>
          <a:xfrm>
            <a:off x="9825228" y="4098171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Area</a:t>
            </a:r>
            <a:endParaRPr lang="en-US" dirty="0"/>
          </a:p>
        </p:txBody>
      </p: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F4817CAF-6396-4B56-80BC-69D2984D7133}"/>
              </a:ext>
            </a:extLst>
          </p:cNvPr>
          <p:cNvCxnSpPr>
            <a:cxnSpLocks/>
            <a:stCxn id="30" idx="3"/>
            <a:endCxn id="78" idx="1"/>
          </p:cNvCxnSpPr>
          <p:nvPr/>
        </p:nvCxnSpPr>
        <p:spPr>
          <a:xfrm>
            <a:off x="9403080" y="3922776"/>
            <a:ext cx="422148" cy="3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14536A12-A62A-4D95-A1F4-3AB5587E8CB3}"/>
              </a:ext>
            </a:extLst>
          </p:cNvPr>
          <p:cNvSpPr/>
          <p:nvPr/>
        </p:nvSpPr>
        <p:spPr>
          <a:xfrm>
            <a:off x="9825228" y="3584847"/>
            <a:ext cx="1470660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Performance</a:t>
            </a:r>
            <a:endParaRPr lang="en-US" dirty="0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8FDB132B-210F-440D-B8DF-FA7A3969FFF8}"/>
              </a:ext>
            </a:extLst>
          </p:cNvPr>
          <p:cNvCxnSpPr>
            <a:cxnSpLocks/>
            <a:stCxn id="30" idx="3"/>
            <a:endCxn id="82" idx="1"/>
          </p:cNvCxnSpPr>
          <p:nvPr/>
        </p:nvCxnSpPr>
        <p:spPr>
          <a:xfrm flipV="1">
            <a:off x="9403080" y="3767410"/>
            <a:ext cx="422148" cy="15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9AACBA5F-202A-44EB-ACB8-CA69AF5708C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463795" y="4240030"/>
            <a:ext cx="1" cy="120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Rechte verbindingslijn met pijl 123">
            <a:extLst>
              <a:ext uri="{FF2B5EF4-FFF2-40B4-BE49-F238E27FC236}">
                <a16:creationId xmlns:a16="http://schemas.microsoft.com/office/drawing/2014/main" id="{2F9FAA5E-E1BA-428F-9BC5-51BE64ED817A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8589264" y="4255008"/>
            <a:ext cx="0" cy="533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E8C2399E-00C1-41DB-AF36-B74239F1C84F}"/>
              </a:ext>
            </a:extLst>
          </p:cNvPr>
          <p:cNvSpPr/>
          <p:nvPr/>
        </p:nvSpPr>
        <p:spPr>
          <a:xfrm>
            <a:off x="436626" y="1611737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FB5850A4-7780-4D6B-8CFD-89C298F0E26E}"/>
              </a:ext>
            </a:extLst>
          </p:cNvPr>
          <p:cNvSpPr/>
          <p:nvPr/>
        </p:nvSpPr>
        <p:spPr>
          <a:xfrm>
            <a:off x="4673346" y="3122088"/>
            <a:ext cx="1130805" cy="139351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2D158FD2-48EE-44E9-9393-644EE4FFA823}"/>
              </a:ext>
            </a:extLst>
          </p:cNvPr>
          <p:cNvSpPr/>
          <p:nvPr/>
        </p:nvSpPr>
        <p:spPr>
          <a:xfrm>
            <a:off x="436626" y="2285955"/>
            <a:ext cx="1805940" cy="759587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193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101073"/>
      </a:dk1>
      <a:lt1>
        <a:sysClr val="window" lastClr="FFFFFF"/>
      </a:lt1>
      <a:dk2>
        <a:srgbClr val="C81919"/>
      </a:dk2>
      <a:lt2>
        <a:srgbClr val="FFFFFF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2251</Words>
  <Application>Microsoft Office PowerPoint</Application>
  <PresentationFormat>Breedbeeld</PresentationFormat>
  <Paragraphs>620</Paragraphs>
  <Slides>38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Times New Roman</vt:lpstr>
      <vt:lpstr>Trebuchet MS</vt:lpstr>
      <vt:lpstr>Kantoorthema</vt:lpstr>
      <vt:lpstr>Architecture-Mapping Design Space Exploration for DNN Accelerators</vt:lpstr>
      <vt:lpstr>Efficient Deep Learning</vt:lpstr>
      <vt:lpstr>Accelerator design considerations</vt:lpstr>
      <vt:lpstr>Data movement </vt:lpstr>
      <vt:lpstr>Exploiting data reuse</vt:lpstr>
      <vt:lpstr>Mapping choices example</vt:lpstr>
      <vt:lpstr>Architecture-Mapping Design Space Exploration for DNN Accelerators</vt:lpstr>
      <vt:lpstr>Overiew</vt:lpstr>
      <vt:lpstr>Architecture-Mapping Design Space Exploration for DNN Accelerators</vt:lpstr>
      <vt:lpstr>Example 0: workload representation (Conv1D)</vt:lpstr>
      <vt:lpstr>Example 0: architecture representation</vt:lpstr>
      <vt:lpstr>Example 0: mapping representation (Conv1D)</vt:lpstr>
      <vt:lpstr>Example 1: 3-level architecture with multiple PEs</vt:lpstr>
      <vt:lpstr>Example 1: mapping (Conv1D + output channels)</vt:lpstr>
      <vt:lpstr>Architecture-Mapping Design Space Exploration for DNN Accelerators</vt:lpstr>
      <vt:lpstr>Search space construction</vt:lpstr>
      <vt:lpstr>Architecture-Mapping Design Space Exploration for DNN Accelerators</vt:lpstr>
      <vt:lpstr>Mapping analysis model (tile analysis)</vt:lpstr>
      <vt:lpstr>Cost estimator</vt:lpstr>
      <vt:lpstr>Overiew</vt:lpstr>
      <vt:lpstr>Architecture-Mapping Design Space Exploration for DNN Accelerators</vt:lpstr>
      <vt:lpstr>Example workload representation</vt:lpstr>
      <vt:lpstr>Example architecture representation</vt:lpstr>
      <vt:lpstr>Example mapping representation</vt:lpstr>
      <vt:lpstr>Example mapping representation</vt:lpstr>
      <vt:lpstr>Even vs uneven mappings</vt:lpstr>
      <vt:lpstr>Architecture-Mapping Design Space Exploration for DNN Accelerators</vt:lpstr>
      <vt:lpstr>Mapping analysis - step 1</vt:lpstr>
      <vt:lpstr>Mapping analysis - step 2</vt:lpstr>
      <vt:lpstr>Mapping analysis - step 3</vt:lpstr>
      <vt:lpstr>Architecture-Mapping Design Space Exploration for DNN Accelerators</vt:lpstr>
      <vt:lpstr>Search space construction and strategy</vt:lpstr>
      <vt:lpstr>Search space construction and strategy</vt:lpstr>
      <vt:lpstr>Architecture-Mapping Design Space Exploration for DNN Accelerators</vt:lpstr>
      <vt:lpstr>Memory hierarchy generation</vt:lpstr>
      <vt:lpstr>Timeloop (TL) vs ZigZag (ZZ)</vt:lpstr>
      <vt:lpstr>Timeloop (TL) vs ZigZag (ZZ)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Floran</dc:creator>
  <cp:lastModifiedBy>Floran</cp:lastModifiedBy>
  <cp:revision>100</cp:revision>
  <dcterms:created xsi:type="dcterms:W3CDTF">2021-03-04T14:39:26Z</dcterms:created>
  <dcterms:modified xsi:type="dcterms:W3CDTF">2021-03-19T14:07:07Z</dcterms:modified>
</cp:coreProperties>
</file>