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0"/>
  </p:notesMasterIdLst>
  <p:handoutMasterIdLst>
    <p:handoutMasterId r:id="rId231"/>
  </p:handoutMasterIdLst>
  <p:sldIdLst>
    <p:sldId id="590" r:id="rId2"/>
    <p:sldId id="627" r:id="rId3"/>
    <p:sldId id="324" r:id="rId4"/>
    <p:sldId id="397" r:id="rId5"/>
    <p:sldId id="398" r:id="rId6"/>
    <p:sldId id="622" r:id="rId7"/>
    <p:sldId id="595" r:id="rId8"/>
    <p:sldId id="263" r:id="rId9"/>
    <p:sldId id="323" r:id="rId10"/>
    <p:sldId id="325" r:id="rId11"/>
    <p:sldId id="326" r:id="rId12"/>
    <p:sldId id="327" r:id="rId13"/>
    <p:sldId id="633" r:id="rId14"/>
    <p:sldId id="330" r:id="rId15"/>
    <p:sldId id="638" r:id="rId16"/>
    <p:sldId id="612" r:id="rId17"/>
    <p:sldId id="614" r:id="rId18"/>
    <p:sldId id="331" r:id="rId19"/>
    <p:sldId id="332" r:id="rId20"/>
    <p:sldId id="364" r:id="rId21"/>
    <p:sldId id="335" r:id="rId22"/>
    <p:sldId id="642" r:id="rId23"/>
    <p:sldId id="365" r:id="rId24"/>
    <p:sldId id="337" r:id="rId25"/>
    <p:sldId id="338" r:id="rId26"/>
    <p:sldId id="344" r:id="rId27"/>
    <p:sldId id="613" r:id="rId28"/>
    <p:sldId id="597" r:id="rId29"/>
    <p:sldId id="647" r:id="rId30"/>
    <p:sldId id="648" r:id="rId31"/>
    <p:sldId id="650" r:id="rId32"/>
    <p:sldId id="651" r:id="rId33"/>
    <p:sldId id="652" r:id="rId34"/>
    <p:sldId id="653" r:id="rId35"/>
    <p:sldId id="654" r:id="rId36"/>
    <p:sldId id="655" r:id="rId37"/>
    <p:sldId id="656" r:id="rId38"/>
    <p:sldId id="657" r:id="rId39"/>
    <p:sldId id="658" r:id="rId40"/>
    <p:sldId id="659" r:id="rId41"/>
    <p:sldId id="660" r:id="rId42"/>
    <p:sldId id="661" r:id="rId43"/>
    <p:sldId id="664" r:id="rId44"/>
    <p:sldId id="373" r:id="rId45"/>
    <p:sldId id="374" r:id="rId46"/>
    <p:sldId id="376" r:id="rId47"/>
    <p:sldId id="377" r:id="rId48"/>
    <p:sldId id="634" r:id="rId49"/>
    <p:sldId id="630" r:id="rId50"/>
    <p:sldId id="367" r:id="rId51"/>
    <p:sldId id="361" r:id="rId52"/>
    <p:sldId id="368" r:id="rId53"/>
    <p:sldId id="362" r:id="rId54"/>
    <p:sldId id="594" r:id="rId55"/>
    <p:sldId id="616" r:id="rId56"/>
    <p:sldId id="593" r:id="rId57"/>
    <p:sldId id="625" r:id="rId58"/>
    <p:sldId id="369" r:id="rId59"/>
    <p:sldId id="370" r:id="rId60"/>
    <p:sldId id="626" r:id="rId61"/>
    <p:sldId id="631" r:id="rId62"/>
    <p:sldId id="508" r:id="rId63"/>
    <p:sldId id="635" r:id="rId64"/>
    <p:sldId id="511" r:id="rId65"/>
    <p:sldId id="602" r:id="rId66"/>
    <p:sldId id="512" r:id="rId67"/>
    <p:sldId id="513" r:id="rId68"/>
    <p:sldId id="524" r:id="rId69"/>
    <p:sldId id="526" r:id="rId70"/>
    <p:sldId id="527" r:id="rId71"/>
    <p:sldId id="528" r:id="rId72"/>
    <p:sldId id="530" r:id="rId73"/>
    <p:sldId id="532" r:id="rId74"/>
    <p:sldId id="534" r:id="rId75"/>
    <p:sldId id="535" r:id="rId76"/>
    <p:sldId id="536" r:id="rId77"/>
    <p:sldId id="537" r:id="rId78"/>
    <p:sldId id="538" r:id="rId79"/>
    <p:sldId id="539" r:id="rId80"/>
    <p:sldId id="540" r:id="rId81"/>
    <p:sldId id="636" r:id="rId82"/>
    <p:sldId id="554" r:id="rId83"/>
    <p:sldId id="620" r:id="rId84"/>
    <p:sldId id="542" r:id="rId85"/>
    <p:sldId id="543" r:id="rId86"/>
    <p:sldId id="544" r:id="rId87"/>
    <p:sldId id="545" r:id="rId88"/>
    <p:sldId id="546" r:id="rId89"/>
    <p:sldId id="547" r:id="rId90"/>
    <p:sldId id="548" r:id="rId91"/>
    <p:sldId id="549" r:id="rId92"/>
    <p:sldId id="550" r:id="rId93"/>
    <p:sldId id="551" r:id="rId94"/>
    <p:sldId id="552" r:id="rId95"/>
    <p:sldId id="553" r:id="rId96"/>
    <p:sldId id="619" r:id="rId97"/>
    <p:sldId id="555" r:id="rId98"/>
    <p:sldId id="556" r:id="rId99"/>
    <p:sldId id="557" r:id="rId100"/>
    <p:sldId id="558" r:id="rId101"/>
    <p:sldId id="560" r:id="rId102"/>
    <p:sldId id="562" r:id="rId103"/>
    <p:sldId id="563" r:id="rId104"/>
    <p:sldId id="565" r:id="rId105"/>
    <p:sldId id="566" r:id="rId106"/>
    <p:sldId id="567" r:id="rId107"/>
    <p:sldId id="569" r:id="rId108"/>
    <p:sldId id="570" r:id="rId109"/>
    <p:sldId id="643" r:id="rId110"/>
    <p:sldId id="574" r:id="rId111"/>
    <p:sldId id="576" r:id="rId112"/>
    <p:sldId id="577" r:id="rId113"/>
    <p:sldId id="579" r:id="rId114"/>
    <p:sldId id="581" r:id="rId115"/>
    <p:sldId id="582" r:id="rId116"/>
    <p:sldId id="583" r:id="rId117"/>
    <p:sldId id="644" r:id="rId118"/>
    <p:sldId id="645" r:id="rId119"/>
    <p:sldId id="586" r:id="rId120"/>
    <p:sldId id="587" r:id="rId121"/>
    <p:sldId id="604" r:id="rId122"/>
    <p:sldId id="606" r:id="rId123"/>
    <p:sldId id="607" r:id="rId124"/>
    <p:sldId id="624" r:id="rId125"/>
    <p:sldId id="632" r:id="rId126"/>
    <p:sldId id="599" r:id="rId127"/>
    <p:sldId id="598" r:id="rId128"/>
    <p:sldId id="345" r:id="rId129"/>
    <p:sldId id="346" r:id="rId130"/>
    <p:sldId id="347" r:id="rId131"/>
    <p:sldId id="348" r:id="rId132"/>
    <p:sldId id="356" r:id="rId133"/>
    <p:sldId id="358" r:id="rId134"/>
    <p:sldId id="359" r:id="rId135"/>
    <p:sldId id="360" r:id="rId136"/>
    <p:sldId id="366" r:id="rId137"/>
    <p:sldId id="421" r:id="rId138"/>
    <p:sldId id="422" r:id="rId139"/>
    <p:sldId id="423" r:id="rId140"/>
    <p:sldId id="424" r:id="rId141"/>
    <p:sldId id="425" r:id="rId142"/>
    <p:sldId id="426" r:id="rId143"/>
    <p:sldId id="427" r:id="rId144"/>
    <p:sldId id="428" r:id="rId145"/>
    <p:sldId id="429" r:id="rId146"/>
    <p:sldId id="430" r:id="rId147"/>
    <p:sldId id="431" r:id="rId148"/>
    <p:sldId id="432" r:id="rId149"/>
    <p:sldId id="433" r:id="rId150"/>
    <p:sldId id="434" r:id="rId151"/>
    <p:sldId id="435" r:id="rId152"/>
    <p:sldId id="436" r:id="rId153"/>
    <p:sldId id="437" r:id="rId154"/>
    <p:sldId id="438" r:id="rId155"/>
    <p:sldId id="439" r:id="rId156"/>
    <p:sldId id="440" r:id="rId157"/>
    <p:sldId id="442" r:id="rId158"/>
    <p:sldId id="443" r:id="rId159"/>
    <p:sldId id="444" r:id="rId160"/>
    <p:sldId id="445" r:id="rId161"/>
    <p:sldId id="446" r:id="rId162"/>
    <p:sldId id="447" r:id="rId163"/>
    <p:sldId id="448" r:id="rId164"/>
    <p:sldId id="449" r:id="rId165"/>
    <p:sldId id="450" r:id="rId166"/>
    <p:sldId id="451" r:id="rId167"/>
    <p:sldId id="452" r:id="rId168"/>
    <p:sldId id="453" r:id="rId169"/>
    <p:sldId id="454" r:id="rId170"/>
    <p:sldId id="455" r:id="rId171"/>
    <p:sldId id="456" r:id="rId172"/>
    <p:sldId id="457" r:id="rId173"/>
    <p:sldId id="458" r:id="rId174"/>
    <p:sldId id="459" r:id="rId175"/>
    <p:sldId id="460" r:id="rId176"/>
    <p:sldId id="461" r:id="rId177"/>
    <p:sldId id="640" r:id="rId178"/>
    <p:sldId id="641" r:id="rId179"/>
    <p:sldId id="464" r:id="rId180"/>
    <p:sldId id="465" r:id="rId181"/>
    <p:sldId id="466" r:id="rId182"/>
    <p:sldId id="467" r:id="rId183"/>
    <p:sldId id="468" r:id="rId184"/>
    <p:sldId id="469" r:id="rId185"/>
    <p:sldId id="470" r:id="rId186"/>
    <p:sldId id="473" r:id="rId187"/>
    <p:sldId id="474" r:id="rId188"/>
    <p:sldId id="592" r:id="rId189"/>
    <p:sldId id="591" r:id="rId190"/>
    <p:sldId id="478" r:id="rId191"/>
    <p:sldId id="482" r:id="rId192"/>
    <p:sldId id="483" r:id="rId193"/>
    <p:sldId id="484" r:id="rId194"/>
    <p:sldId id="485" r:id="rId195"/>
    <p:sldId id="486" r:id="rId196"/>
    <p:sldId id="487" r:id="rId197"/>
    <p:sldId id="488" r:id="rId198"/>
    <p:sldId id="489" r:id="rId199"/>
    <p:sldId id="490" r:id="rId200"/>
    <p:sldId id="491" r:id="rId201"/>
    <p:sldId id="492" r:id="rId202"/>
    <p:sldId id="493" r:id="rId203"/>
    <p:sldId id="494" r:id="rId204"/>
    <p:sldId id="495" r:id="rId205"/>
    <p:sldId id="496" r:id="rId206"/>
    <p:sldId id="497" r:id="rId207"/>
    <p:sldId id="498" r:id="rId208"/>
    <p:sldId id="499" r:id="rId209"/>
    <p:sldId id="500" r:id="rId210"/>
    <p:sldId id="501" r:id="rId211"/>
    <p:sldId id="502" r:id="rId212"/>
    <p:sldId id="503" r:id="rId213"/>
    <p:sldId id="629" r:id="rId214"/>
    <p:sldId id="663" r:id="rId215"/>
    <p:sldId id="339" r:id="rId216"/>
    <p:sldId id="610" r:id="rId217"/>
    <p:sldId id="611" r:id="rId218"/>
    <p:sldId id="342" r:id="rId219"/>
    <p:sldId id="333" r:id="rId220"/>
    <p:sldId id="623" r:id="rId221"/>
    <p:sldId id="605" r:id="rId222"/>
    <p:sldId id="670" r:id="rId223"/>
    <p:sldId id="671" r:id="rId224"/>
    <p:sldId id="665" r:id="rId225"/>
    <p:sldId id="666" r:id="rId226"/>
    <p:sldId id="667" r:id="rId227"/>
    <p:sldId id="668" r:id="rId228"/>
    <p:sldId id="669" r:id="rId229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rporaal, H." initials="HC" lastIdx="2" clrIdx="0">
    <p:extLst>
      <p:ext uri="{19B8F6BF-5375-455C-9EA6-DF929625EA0E}">
        <p15:presenceInfo xmlns:p15="http://schemas.microsoft.com/office/powerpoint/2012/main" userId="Corporaal, H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FF"/>
    <a:srgbClr val="BDFFEE"/>
    <a:srgbClr val="FFFFCC"/>
    <a:srgbClr val="CCFFFF"/>
    <a:srgbClr val="99FFCC"/>
    <a:srgbClr val="CCFF6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4" autoAdjust="0"/>
    <p:restoredTop sz="79467" autoAdjust="0"/>
  </p:normalViewPr>
  <p:slideViewPr>
    <p:cSldViewPr>
      <p:cViewPr>
        <p:scale>
          <a:sx n="60" d="100"/>
          <a:sy n="60" d="100"/>
        </p:scale>
        <p:origin x="69" y="2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2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13524"/>
    </p:cViewPr>
  </p:sorterViewPr>
  <p:notesViewPr>
    <p:cSldViewPr>
      <p:cViewPr varScale="1">
        <p:scale>
          <a:sx n="80" d="100"/>
          <a:sy n="80" d="100"/>
        </p:scale>
        <p:origin x="401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notesMaster" Target="notesMasters/notesMaster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tableStyles" Target="tableStyles.xml"/><Relationship Id="rId26" Type="http://schemas.openxmlformats.org/officeDocument/2006/relationships/slide" Target="slides/slide25.xml"/><Relationship Id="rId231" Type="http://schemas.openxmlformats.org/officeDocument/2006/relationships/handoutMaster" Target="handoutMasters/handoutMaster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commentAuthors" Target="commentAuthor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presProps" Target="presProps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theme" Target="theme/theme1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4" Type="http://schemas.openxmlformats.org/officeDocument/2006/relationships/image" Target="../media/image86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3" Type="http://schemas.openxmlformats.org/officeDocument/2006/relationships/image" Target="../media/image89.wmf"/><Relationship Id="rId7" Type="http://schemas.openxmlformats.org/officeDocument/2006/relationships/image" Target="../media/image93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6" Type="http://schemas.openxmlformats.org/officeDocument/2006/relationships/image" Target="../media/image92.wmf"/><Relationship Id="rId5" Type="http://schemas.openxmlformats.org/officeDocument/2006/relationships/image" Target="../media/image91.wmf"/><Relationship Id="rId4" Type="http://schemas.openxmlformats.org/officeDocument/2006/relationships/image" Target="../media/image90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3" Type="http://schemas.openxmlformats.org/officeDocument/2006/relationships/image" Target="../media/image94.wmf"/><Relationship Id="rId7" Type="http://schemas.openxmlformats.org/officeDocument/2006/relationships/image" Target="../media/image98.wmf"/><Relationship Id="rId2" Type="http://schemas.openxmlformats.org/officeDocument/2006/relationships/image" Target="../media/image91.wmf"/><Relationship Id="rId1" Type="http://schemas.openxmlformats.org/officeDocument/2006/relationships/image" Target="../media/image89.wmf"/><Relationship Id="rId6" Type="http://schemas.openxmlformats.org/officeDocument/2006/relationships/image" Target="../media/image97.wmf"/><Relationship Id="rId5" Type="http://schemas.openxmlformats.org/officeDocument/2006/relationships/image" Target="../media/image96.wmf"/><Relationship Id="rId4" Type="http://schemas.openxmlformats.org/officeDocument/2006/relationships/image" Target="../media/image9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971" cy="4973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148" y="0"/>
            <a:ext cx="2945971" cy="4973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76CDB3-B9A7-49BF-BF49-C85B94DBC986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281"/>
            <a:ext cx="2945971" cy="4973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148" y="9429281"/>
            <a:ext cx="2945971" cy="4973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8A9D9-5F47-4366-8520-C0971A7AD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2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971" cy="49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706" y="1"/>
            <a:ext cx="2945970" cy="49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291" y="4715496"/>
            <a:ext cx="4983094" cy="4465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990"/>
            <a:ext cx="2945971" cy="49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706" y="9430990"/>
            <a:ext cx="2945970" cy="49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97D0DC7-FC62-483E-B15A-1674AE0F20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564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7C73FD-B77F-4819-BE4F-94E8194CC694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858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79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NP NumPy: returns values from a Normal distribution, wih st_dev = 1</a:t>
            </a:r>
          </a:p>
          <a:p>
            <a:r>
              <a:rPr lang="en-US"/>
              <a:t>Weight array produced of size Din x 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79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is zip: makes from 2 lists one by merge. Din, Dout select the next 2 elements from this list</a:t>
            </a:r>
          </a:p>
          <a:p>
            <a:r>
              <a:rPr lang="en-US"/>
              <a:t>dims = [4096, …., 4096] 7 elements</a:t>
            </a:r>
          </a:p>
          <a:p>
            <a:r>
              <a:rPr lang="en-US"/>
              <a:t>dims[:-1] selects first 6 elements, 0-5</a:t>
            </a:r>
          </a:p>
          <a:p>
            <a:r>
              <a:rPr lang="en-US"/>
              <a:t>dims[1:] selects last 6, from 1-6</a:t>
            </a:r>
          </a:p>
          <a:p>
            <a:r>
              <a:rPr lang="en-US"/>
              <a:t>h: hidden layer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99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Is this caused by the clipping through tanh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48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Din = number of inputs</a:t>
            </a:r>
          </a:p>
          <a:p>
            <a:r>
              <a:rPr lang="en-US"/>
              <a:t>std =&gt; 1/64, that’s inbetween 0.01 and 0.05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99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iid = indepent and identically distrubted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76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Check identity function!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89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Check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64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Check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95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Check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27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e.g. 12.9 = (2.2- (-3.1)+1 ) + (2.5 – (-3.1)+1)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701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4FA47-DD0B-45F3-B674-E59C4ADB2836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3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402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214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702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See e.g. https://programmathically.com/an-introduction-to-neural-network-loss-functions/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220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271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Note </a:t>
            </a:r>
            <a:r>
              <a:rPr lang="en-US" spc="-7">
                <a:solidFill>
                  <a:srgbClr val="0000FF"/>
                </a:solidFill>
                <a:latin typeface="+mn-lt"/>
                <a:cs typeface="Arial"/>
              </a:rPr>
              <a:t>Loss </a:t>
            </a:r>
            <a:r>
              <a:rPr lang="en-US" b="1" i="1" spc="-7">
                <a:solidFill>
                  <a:srgbClr val="0000FF"/>
                </a:solidFill>
                <a:latin typeface="+mn-lt"/>
                <a:cs typeface="Arial"/>
              </a:rPr>
              <a:t>L</a:t>
            </a:r>
            <a:r>
              <a:rPr lang="en-US" i="1" spc="-7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lang="en-US" spc="-7">
                <a:solidFill>
                  <a:srgbClr val="0000FF"/>
                </a:solidFill>
                <a:latin typeface="+mn-lt"/>
                <a:cs typeface="Arial"/>
              </a:rPr>
              <a:t>is a function of </a:t>
            </a:r>
            <a:r>
              <a:rPr lang="en-US" b="1" spc="-7">
                <a:solidFill>
                  <a:srgbClr val="0000FF"/>
                </a:solidFill>
                <a:latin typeface="+mn-lt"/>
                <a:cs typeface="Arial"/>
              </a:rPr>
              <a:t>W</a:t>
            </a:r>
            <a:endParaRPr lang="en-US" b="1">
              <a:latin typeface="+mn-lt"/>
              <a:cs typeface="Arial"/>
            </a:endParaRPr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24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Note: here we show a 2 D design space (2 parameters in the horizontal plane). A real NN has millions of parameters. Its design space can be extremely complex.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70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SGD: stochastic gradient descent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71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 = dimensioin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44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/>
              <a:t>During training, each layer will have three outputs:</a:t>
            </a:r>
          </a:p>
          <a:p>
            <a:pPr>
              <a:buFontTx/>
              <a:buChar char="-"/>
            </a:pPr>
            <a:r>
              <a:rPr lang="en-US" sz="1200"/>
              <a:t> the </a:t>
            </a:r>
            <a:r>
              <a:rPr lang="en-US" sz="1200" dirty="0"/>
              <a:t>forward pass. To compute the operating point for each layer and </a:t>
            </a:r>
            <a:r>
              <a:rPr lang="en-US" sz="1200"/>
              <a:t>training example;</a:t>
            </a:r>
            <a:endParaRPr lang="en-US" sz="1200" dirty="0"/>
          </a:p>
          <a:p>
            <a:pPr>
              <a:buFontTx/>
              <a:buChar char="-"/>
            </a:pPr>
            <a:r>
              <a:rPr lang="en-US" sz="1200"/>
              <a:t> the </a:t>
            </a:r>
            <a:r>
              <a:rPr lang="en-US" sz="1200" dirty="0"/>
              <a:t>backwards pass to propagate the energy derivative with respect to the input of </a:t>
            </a:r>
            <a:r>
              <a:rPr lang="en-US" sz="1200"/>
              <a:t>the layer;</a:t>
            </a:r>
            <a:endParaRPr lang="en-US" sz="1200" dirty="0"/>
          </a:p>
          <a:p>
            <a:r>
              <a:rPr lang="en-US" sz="1200" dirty="0"/>
              <a:t>- and the derivative of the energy with respect to the weights.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097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49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97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8B51D-E896-4703-9053-BBC045F87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80175-9699-4BBE-9FAB-57FE2DBF8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11455400" cy="7620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56388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066800"/>
            <a:ext cx="5715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76074-5F4F-4F2A-A539-4D61854B05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11455400" cy="7620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56388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76074-5F4F-4F2A-A539-4D61854B05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48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11455400" cy="762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89BEB-D9AF-400D-98BF-3532899A83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4336B-20D1-45C1-B051-DBFD0EF58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1145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143000"/>
            <a:ext cx="11455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i="1"/>
            </a:lvl1pPr>
          </a:lstStyle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629400"/>
            <a:ext cx="386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6294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i="1"/>
            </a:lvl1pPr>
          </a:lstStyle>
          <a:p>
            <a:pPr>
              <a:defRPr/>
            </a:pPr>
            <a:fld id="{3A707483-96AA-413C-AED4-DFE8215252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6" r:id="rId4"/>
    <p:sldLayoutId id="2147483654" r:id="rId5"/>
    <p:sldLayoutId id="2147483655" r:id="rId6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1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g"/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s://distill.pub/2017/momentum/" TargetMode="External"/><Relationship Id="rId2" Type="http://schemas.openxmlformats.org/officeDocument/2006/relationships/hyperlink" Target="https://www.deeplearningbook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rp.org/(S(czeh2tfqyw2orz553k1w0r45))/reference/ReferencesPapers.aspx?ReferenceID=1911091" TargetMode="External"/><Relationship Id="rId5" Type="http://schemas.openxmlformats.org/officeDocument/2006/relationships/hyperlink" Target="https://arxiv.org/abs/1512.03385" TargetMode="External"/><Relationship Id="rId4" Type="http://schemas.openxmlformats.org/officeDocument/2006/relationships/hyperlink" Target="http://cs231n.stanford.edu/" TargetMode="Externa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0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8.jp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jpg"/><Relationship Id="rId3" Type="http://schemas.openxmlformats.org/officeDocument/2006/relationships/image" Target="../media/image240.jpg"/><Relationship Id="rId7" Type="http://schemas.openxmlformats.org/officeDocument/2006/relationships/image" Target="../media/image244.jpg"/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3.jpg"/><Relationship Id="rId5" Type="http://schemas.openxmlformats.org/officeDocument/2006/relationships/image" Target="../media/image242.jpg"/><Relationship Id="rId4" Type="http://schemas.openxmlformats.org/officeDocument/2006/relationships/image" Target="../media/image241.jp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g"/><Relationship Id="rId3" Type="http://schemas.openxmlformats.org/officeDocument/2006/relationships/image" Target="../media/image246.jpg"/><Relationship Id="rId7" Type="http://schemas.openxmlformats.org/officeDocument/2006/relationships/image" Target="../media/image242.jp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jpg"/><Relationship Id="rId5" Type="http://schemas.openxmlformats.org/officeDocument/2006/relationships/image" Target="../media/image239.jpg"/><Relationship Id="rId10" Type="http://schemas.openxmlformats.org/officeDocument/2006/relationships/image" Target="../media/image245.jpg"/><Relationship Id="rId4" Type="http://schemas.openxmlformats.org/officeDocument/2006/relationships/image" Target="../media/image247.png"/><Relationship Id="rId9" Type="http://schemas.openxmlformats.org/officeDocument/2006/relationships/image" Target="../media/image244.jp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g"/><Relationship Id="rId3" Type="http://schemas.openxmlformats.org/officeDocument/2006/relationships/image" Target="../media/image246.jpg"/><Relationship Id="rId7" Type="http://schemas.openxmlformats.org/officeDocument/2006/relationships/image" Target="../media/image242.jp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jpg"/><Relationship Id="rId5" Type="http://schemas.openxmlformats.org/officeDocument/2006/relationships/image" Target="../media/image239.jpg"/><Relationship Id="rId10" Type="http://schemas.openxmlformats.org/officeDocument/2006/relationships/image" Target="../media/image245.jpg"/><Relationship Id="rId4" Type="http://schemas.openxmlformats.org/officeDocument/2006/relationships/image" Target="../media/image247.png"/><Relationship Id="rId9" Type="http://schemas.openxmlformats.org/officeDocument/2006/relationships/image" Target="../media/image244.jp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jpg"/><Relationship Id="rId3" Type="http://schemas.openxmlformats.org/officeDocument/2006/relationships/image" Target="../media/image248.jpg"/><Relationship Id="rId7" Type="http://schemas.openxmlformats.org/officeDocument/2006/relationships/image" Target="../media/image243.jp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2.jpg"/><Relationship Id="rId5" Type="http://schemas.openxmlformats.org/officeDocument/2006/relationships/image" Target="../media/image241.jpg"/><Relationship Id="rId4" Type="http://schemas.openxmlformats.org/officeDocument/2006/relationships/image" Target="../media/image239.jpg"/><Relationship Id="rId9" Type="http://schemas.openxmlformats.org/officeDocument/2006/relationships/image" Target="../media/image245.jp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g"/><Relationship Id="rId3" Type="http://schemas.openxmlformats.org/officeDocument/2006/relationships/image" Target="../media/image248.jpg"/><Relationship Id="rId7" Type="http://schemas.openxmlformats.org/officeDocument/2006/relationships/image" Target="../media/image242.jp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jpg"/><Relationship Id="rId5" Type="http://schemas.openxmlformats.org/officeDocument/2006/relationships/image" Target="../media/image239.jpg"/><Relationship Id="rId10" Type="http://schemas.openxmlformats.org/officeDocument/2006/relationships/image" Target="../media/image245.jpg"/><Relationship Id="rId4" Type="http://schemas.openxmlformats.org/officeDocument/2006/relationships/image" Target="../media/image249.png"/><Relationship Id="rId9" Type="http://schemas.openxmlformats.org/officeDocument/2006/relationships/image" Target="../media/image244.jp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g"/><Relationship Id="rId3" Type="http://schemas.openxmlformats.org/officeDocument/2006/relationships/image" Target="../media/image250.jpg"/><Relationship Id="rId7" Type="http://schemas.openxmlformats.org/officeDocument/2006/relationships/image" Target="../media/image242.jp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jpg"/><Relationship Id="rId5" Type="http://schemas.openxmlformats.org/officeDocument/2006/relationships/image" Target="../media/image239.jpg"/><Relationship Id="rId10" Type="http://schemas.openxmlformats.org/officeDocument/2006/relationships/image" Target="../media/image245.jpg"/><Relationship Id="rId4" Type="http://schemas.openxmlformats.org/officeDocument/2006/relationships/image" Target="../media/image251.png"/><Relationship Id="rId9" Type="http://schemas.openxmlformats.org/officeDocument/2006/relationships/image" Target="../media/image244.jpg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g"/><Relationship Id="rId3" Type="http://schemas.openxmlformats.org/officeDocument/2006/relationships/image" Target="../media/image251.png"/><Relationship Id="rId7" Type="http://schemas.openxmlformats.org/officeDocument/2006/relationships/image" Target="../media/image242.jp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jpg"/><Relationship Id="rId5" Type="http://schemas.openxmlformats.org/officeDocument/2006/relationships/image" Target="../media/image239.jpg"/><Relationship Id="rId10" Type="http://schemas.openxmlformats.org/officeDocument/2006/relationships/image" Target="../media/image245.jpg"/><Relationship Id="rId4" Type="http://schemas.openxmlformats.org/officeDocument/2006/relationships/image" Target="../media/image250.jpg"/><Relationship Id="rId9" Type="http://schemas.openxmlformats.org/officeDocument/2006/relationships/image" Target="../media/image244.jp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g"/><Relationship Id="rId13" Type="http://schemas.openxmlformats.org/officeDocument/2006/relationships/image" Target="../media/image256.png"/><Relationship Id="rId3" Type="http://schemas.openxmlformats.org/officeDocument/2006/relationships/image" Target="../media/image252.png"/><Relationship Id="rId7" Type="http://schemas.openxmlformats.org/officeDocument/2006/relationships/image" Target="../media/image242.jpg"/><Relationship Id="rId12" Type="http://schemas.openxmlformats.org/officeDocument/2006/relationships/image" Target="../media/image255.jp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jpg"/><Relationship Id="rId11" Type="http://schemas.openxmlformats.org/officeDocument/2006/relationships/image" Target="../media/image254.jpg"/><Relationship Id="rId5" Type="http://schemas.openxmlformats.org/officeDocument/2006/relationships/image" Target="../media/image239.jpg"/><Relationship Id="rId10" Type="http://schemas.openxmlformats.org/officeDocument/2006/relationships/image" Target="../media/image245.jpg"/><Relationship Id="rId4" Type="http://schemas.openxmlformats.org/officeDocument/2006/relationships/image" Target="../media/image253.jpg"/><Relationship Id="rId9" Type="http://schemas.openxmlformats.org/officeDocument/2006/relationships/image" Target="../media/image244.jpg"/><Relationship Id="rId14" Type="http://schemas.openxmlformats.org/officeDocument/2006/relationships/image" Target="../media/image257.pn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jpg"/><Relationship Id="rId13" Type="http://schemas.openxmlformats.org/officeDocument/2006/relationships/image" Target="../media/image256.png"/><Relationship Id="rId3" Type="http://schemas.openxmlformats.org/officeDocument/2006/relationships/image" Target="../media/image254.jpg"/><Relationship Id="rId7" Type="http://schemas.openxmlformats.org/officeDocument/2006/relationships/image" Target="../media/image239.jpg"/><Relationship Id="rId12" Type="http://schemas.openxmlformats.org/officeDocument/2006/relationships/image" Target="../media/image245.jp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5.jpg"/><Relationship Id="rId11" Type="http://schemas.openxmlformats.org/officeDocument/2006/relationships/image" Target="../media/image244.jpg"/><Relationship Id="rId5" Type="http://schemas.openxmlformats.org/officeDocument/2006/relationships/image" Target="../media/image253.jpg"/><Relationship Id="rId10" Type="http://schemas.openxmlformats.org/officeDocument/2006/relationships/image" Target="../media/image243.jpg"/><Relationship Id="rId4" Type="http://schemas.openxmlformats.org/officeDocument/2006/relationships/image" Target="../media/image252.png"/><Relationship Id="rId9" Type="http://schemas.openxmlformats.org/officeDocument/2006/relationships/image" Target="../media/image242.jpg"/><Relationship Id="rId14" Type="http://schemas.openxmlformats.org/officeDocument/2006/relationships/image" Target="../media/image2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g"/><Relationship Id="rId13" Type="http://schemas.openxmlformats.org/officeDocument/2006/relationships/image" Target="../media/image257.png"/><Relationship Id="rId3" Type="http://schemas.openxmlformats.org/officeDocument/2006/relationships/image" Target="../media/image258.png"/><Relationship Id="rId7" Type="http://schemas.openxmlformats.org/officeDocument/2006/relationships/image" Target="../media/image242.jpg"/><Relationship Id="rId12" Type="http://schemas.openxmlformats.org/officeDocument/2006/relationships/image" Target="../media/image256.pn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jpg"/><Relationship Id="rId11" Type="http://schemas.openxmlformats.org/officeDocument/2006/relationships/image" Target="../media/image254.jpg"/><Relationship Id="rId5" Type="http://schemas.openxmlformats.org/officeDocument/2006/relationships/image" Target="../media/image239.jpg"/><Relationship Id="rId10" Type="http://schemas.openxmlformats.org/officeDocument/2006/relationships/image" Target="../media/image245.jpg"/><Relationship Id="rId4" Type="http://schemas.openxmlformats.org/officeDocument/2006/relationships/image" Target="../media/image259.jpg"/><Relationship Id="rId9" Type="http://schemas.openxmlformats.org/officeDocument/2006/relationships/image" Target="../media/image244.jpg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jpg"/><Relationship Id="rId13" Type="http://schemas.openxmlformats.org/officeDocument/2006/relationships/image" Target="../media/image257.png"/><Relationship Id="rId3" Type="http://schemas.openxmlformats.org/officeDocument/2006/relationships/image" Target="../media/image258.png"/><Relationship Id="rId7" Type="http://schemas.openxmlformats.org/officeDocument/2006/relationships/image" Target="../media/image241.jpg"/><Relationship Id="rId12" Type="http://schemas.openxmlformats.org/officeDocument/2006/relationships/image" Target="../media/image256.pn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jpg"/><Relationship Id="rId11" Type="http://schemas.openxmlformats.org/officeDocument/2006/relationships/image" Target="../media/image245.jpg"/><Relationship Id="rId5" Type="http://schemas.openxmlformats.org/officeDocument/2006/relationships/image" Target="../media/image254.jpg"/><Relationship Id="rId10" Type="http://schemas.openxmlformats.org/officeDocument/2006/relationships/image" Target="../media/image244.jpg"/><Relationship Id="rId4" Type="http://schemas.openxmlformats.org/officeDocument/2006/relationships/image" Target="../media/image259.jpg"/><Relationship Id="rId9" Type="http://schemas.openxmlformats.org/officeDocument/2006/relationships/image" Target="../media/image243.jp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png"/><Relationship Id="rId9" Type="http://schemas.openxmlformats.org/officeDocument/2006/relationships/image" Target="../media/image56.jpg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11" Type="http://schemas.openxmlformats.org/officeDocument/2006/relationships/image" Target="../media/image58.jpg"/><Relationship Id="rId5" Type="http://schemas.openxmlformats.org/officeDocument/2006/relationships/image" Target="../media/image52.jp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jpg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11" Type="http://schemas.openxmlformats.org/officeDocument/2006/relationships/image" Target="../media/image56.jpg"/><Relationship Id="rId5" Type="http://schemas.openxmlformats.org/officeDocument/2006/relationships/image" Target="../media/image52.jpg"/><Relationship Id="rId10" Type="http://schemas.openxmlformats.org/officeDocument/2006/relationships/image" Target="../media/image55.jpg"/><Relationship Id="rId4" Type="http://schemas.openxmlformats.org/officeDocument/2006/relationships/image" Target="../media/image51.png"/><Relationship Id="rId9" Type="http://schemas.openxmlformats.org/officeDocument/2006/relationships/image" Target="../media/image58.jp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11" Type="http://schemas.openxmlformats.org/officeDocument/2006/relationships/image" Target="../media/image56.jpg"/><Relationship Id="rId5" Type="http://schemas.openxmlformats.org/officeDocument/2006/relationships/image" Target="../media/image52.jpg"/><Relationship Id="rId15" Type="http://schemas.openxmlformats.org/officeDocument/2006/relationships/image" Target="../media/image62.png"/><Relationship Id="rId10" Type="http://schemas.openxmlformats.org/officeDocument/2006/relationships/image" Target="../media/image55.jpg"/><Relationship Id="rId4" Type="http://schemas.openxmlformats.org/officeDocument/2006/relationships/image" Target="../media/image51.png"/><Relationship Id="rId9" Type="http://schemas.openxmlformats.org/officeDocument/2006/relationships/image" Target="../media/image58.jpg"/><Relationship Id="rId14" Type="http://schemas.openxmlformats.org/officeDocument/2006/relationships/image" Target="../media/image60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g"/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5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5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g"/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0.jpg"/><Relationship Id="rId4" Type="http://schemas.openxmlformats.org/officeDocument/2006/relationships/image" Target="../media/image26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0.jpg"/><Relationship Id="rId4" Type="http://schemas.openxmlformats.org/officeDocument/2006/relationships/image" Target="../media/image263.jp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7" Type="http://schemas.openxmlformats.org/officeDocument/2006/relationships/image" Target="../media/image260.jp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5.png"/><Relationship Id="rId5" Type="http://schemas.openxmlformats.org/officeDocument/2006/relationships/image" Target="../media/image264.png"/><Relationship Id="rId4" Type="http://schemas.openxmlformats.org/officeDocument/2006/relationships/image" Target="../media/image263.jp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0.jpg"/><Relationship Id="rId4" Type="http://schemas.openxmlformats.org/officeDocument/2006/relationships/image" Target="../media/image263.jp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7" Type="http://schemas.openxmlformats.org/officeDocument/2006/relationships/image" Target="../media/image260.jp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4" Type="http://schemas.openxmlformats.org/officeDocument/2006/relationships/image" Target="../media/image263.jp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0.jpg"/><Relationship Id="rId4" Type="http://schemas.openxmlformats.org/officeDocument/2006/relationships/image" Target="../media/image263.jp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7" Type="http://schemas.openxmlformats.org/officeDocument/2006/relationships/image" Target="../media/image260.jp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5.png"/><Relationship Id="rId5" Type="http://schemas.openxmlformats.org/officeDocument/2006/relationships/image" Target="../media/image268.png"/><Relationship Id="rId4" Type="http://schemas.openxmlformats.org/officeDocument/2006/relationships/image" Target="../media/image263.jp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0.jpg"/><Relationship Id="rId4" Type="http://schemas.openxmlformats.org/officeDocument/2006/relationships/image" Target="../media/image263.jp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7" Type="http://schemas.openxmlformats.org/officeDocument/2006/relationships/image" Target="../media/image260.jp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7.png"/><Relationship Id="rId5" Type="http://schemas.openxmlformats.org/officeDocument/2006/relationships/image" Target="../media/image269.png"/><Relationship Id="rId4" Type="http://schemas.openxmlformats.org/officeDocument/2006/relationships/image" Target="../media/image263.jp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0.jpg"/><Relationship Id="rId4" Type="http://schemas.openxmlformats.org/officeDocument/2006/relationships/image" Target="../media/image263.jp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0.jpg"/><Relationship Id="rId4" Type="http://schemas.openxmlformats.org/officeDocument/2006/relationships/image" Target="../media/image26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0.jpg"/><Relationship Id="rId4" Type="http://schemas.openxmlformats.org/officeDocument/2006/relationships/image" Target="../media/image263.jp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0.jpg"/><Relationship Id="rId4" Type="http://schemas.openxmlformats.org/officeDocument/2006/relationships/image" Target="../media/image263.jp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0.jp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0.jpg"/><Relationship Id="rId4" Type="http://schemas.openxmlformats.org/officeDocument/2006/relationships/image" Target="../media/image272.jp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0.jpg"/><Relationship Id="rId4" Type="http://schemas.openxmlformats.org/officeDocument/2006/relationships/image" Target="../media/image272.jp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5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5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6.png"/><Relationship Id="rId4" Type="http://schemas.openxmlformats.org/officeDocument/2006/relationships/image" Target="../media/image275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6.png"/><Relationship Id="rId4" Type="http://schemas.openxmlformats.org/officeDocument/2006/relationships/image" Target="../media/image275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8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82.jpg"/><Relationship Id="rId1" Type="http://schemas.openxmlformats.org/officeDocument/2006/relationships/slideLayout" Target="../slideLayouts/slideLayout5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g"/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g"/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6.jpg"/><Relationship Id="rId4" Type="http://schemas.openxmlformats.org/officeDocument/2006/relationships/image" Target="../media/image27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g"/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7.jpg"/><Relationship Id="rId4" Type="http://schemas.openxmlformats.org/officeDocument/2006/relationships/image" Target="../media/image271.jpg"/></Relationships>
</file>

<file path=ppt/slides/_rels/slide1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4.jpg"/><Relationship Id="rId3" Type="http://schemas.openxmlformats.org/officeDocument/2006/relationships/image" Target="../media/image289.jpg"/><Relationship Id="rId7" Type="http://schemas.openxmlformats.org/officeDocument/2006/relationships/image" Target="../media/image293.jpg"/><Relationship Id="rId2" Type="http://schemas.openxmlformats.org/officeDocument/2006/relationships/image" Target="../media/image28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2.jpg"/><Relationship Id="rId5" Type="http://schemas.openxmlformats.org/officeDocument/2006/relationships/image" Target="../media/image291.jpg"/><Relationship Id="rId4" Type="http://schemas.openxmlformats.org/officeDocument/2006/relationships/image" Target="../media/image290.jpg"/><Relationship Id="rId9" Type="http://schemas.openxmlformats.org/officeDocument/2006/relationships/image" Target="../media/image295.jpg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6.jpg"/><Relationship Id="rId3" Type="http://schemas.openxmlformats.org/officeDocument/2006/relationships/image" Target="../media/image64.png"/><Relationship Id="rId7" Type="http://schemas.openxmlformats.org/officeDocument/2006/relationships/image" Target="../media/image68.jpg"/><Relationship Id="rId12" Type="http://schemas.openxmlformats.org/officeDocument/2006/relationships/image" Target="../media/image55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11" Type="http://schemas.openxmlformats.org/officeDocument/2006/relationships/image" Target="../media/image58.jpg"/><Relationship Id="rId5" Type="http://schemas.openxmlformats.org/officeDocument/2006/relationships/image" Target="../media/image66.png"/><Relationship Id="rId15" Type="http://schemas.openxmlformats.org/officeDocument/2006/relationships/image" Target="../media/image70.png"/><Relationship Id="rId10" Type="http://schemas.openxmlformats.org/officeDocument/2006/relationships/image" Target="../media/image57.png"/><Relationship Id="rId4" Type="http://schemas.openxmlformats.org/officeDocument/2006/relationships/image" Target="../media/image65.png"/><Relationship Id="rId9" Type="http://schemas.openxmlformats.org/officeDocument/2006/relationships/image" Target="../media/image54.jpg"/><Relationship Id="rId14" Type="http://schemas.openxmlformats.org/officeDocument/2006/relationships/image" Target="../media/image69.png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53.jpg"/><Relationship Id="rId12" Type="http://schemas.openxmlformats.org/officeDocument/2006/relationships/image" Target="../media/image56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g"/><Relationship Id="rId11" Type="http://schemas.openxmlformats.org/officeDocument/2006/relationships/image" Target="../media/image55.jpg"/><Relationship Id="rId5" Type="http://schemas.openxmlformats.org/officeDocument/2006/relationships/image" Target="../media/image67.png"/><Relationship Id="rId15" Type="http://schemas.openxmlformats.org/officeDocument/2006/relationships/image" Target="../media/image71.png"/><Relationship Id="rId10" Type="http://schemas.openxmlformats.org/officeDocument/2006/relationships/image" Target="../media/image58.jpg"/><Relationship Id="rId4" Type="http://schemas.openxmlformats.org/officeDocument/2006/relationships/image" Target="../media/image66.png"/><Relationship Id="rId9" Type="http://schemas.openxmlformats.org/officeDocument/2006/relationships/image" Target="../media/image57.png"/><Relationship Id="rId14" Type="http://schemas.openxmlformats.org/officeDocument/2006/relationships/image" Target="../media/image70.png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53.jpg"/><Relationship Id="rId12" Type="http://schemas.openxmlformats.org/officeDocument/2006/relationships/image" Target="../media/image56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g"/><Relationship Id="rId11" Type="http://schemas.openxmlformats.org/officeDocument/2006/relationships/image" Target="../media/image55.jpg"/><Relationship Id="rId5" Type="http://schemas.openxmlformats.org/officeDocument/2006/relationships/image" Target="../media/image67.png"/><Relationship Id="rId15" Type="http://schemas.openxmlformats.org/officeDocument/2006/relationships/image" Target="../media/image71.png"/><Relationship Id="rId10" Type="http://schemas.openxmlformats.org/officeDocument/2006/relationships/image" Target="../media/image58.jpg"/><Relationship Id="rId4" Type="http://schemas.openxmlformats.org/officeDocument/2006/relationships/image" Target="../media/image66.png"/><Relationship Id="rId9" Type="http://schemas.openxmlformats.org/officeDocument/2006/relationships/image" Target="../media/image57.png"/><Relationship Id="rId14" Type="http://schemas.openxmlformats.org/officeDocument/2006/relationships/image" Target="../media/image70.png"/></Relationships>
</file>

<file path=ppt/slides/_rels/slide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53.jpg"/><Relationship Id="rId12" Type="http://schemas.openxmlformats.org/officeDocument/2006/relationships/image" Target="../media/image56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g"/><Relationship Id="rId11" Type="http://schemas.openxmlformats.org/officeDocument/2006/relationships/image" Target="../media/image55.jpg"/><Relationship Id="rId5" Type="http://schemas.openxmlformats.org/officeDocument/2006/relationships/image" Target="../media/image67.png"/><Relationship Id="rId15" Type="http://schemas.openxmlformats.org/officeDocument/2006/relationships/image" Target="../media/image71.png"/><Relationship Id="rId10" Type="http://schemas.openxmlformats.org/officeDocument/2006/relationships/image" Target="../media/image58.jpg"/><Relationship Id="rId4" Type="http://schemas.openxmlformats.org/officeDocument/2006/relationships/image" Target="../media/image66.png"/><Relationship Id="rId9" Type="http://schemas.openxmlformats.org/officeDocument/2006/relationships/image" Target="../media/image57.png"/><Relationship Id="rId14" Type="http://schemas.openxmlformats.org/officeDocument/2006/relationships/image" Target="../media/image70.png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g"/><Relationship Id="rId1" Type="http://schemas.openxmlformats.org/officeDocument/2006/relationships/slideLayout" Target="../slideLayouts/slideLayout5.xml"/></Relationships>
</file>

<file path=ppt/slides/_rels/slide2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6.jpg"/><Relationship Id="rId3" Type="http://schemas.openxmlformats.org/officeDocument/2006/relationships/image" Target="../media/image73.png"/><Relationship Id="rId7" Type="http://schemas.openxmlformats.org/officeDocument/2006/relationships/image" Target="../media/image68.jpg"/><Relationship Id="rId12" Type="http://schemas.openxmlformats.org/officeDocument/2006/relationships/image" Target="../media/image55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11" Type="http://schemas.openxmlformats.org/officeDocument/2006/relationships/image" Target="../media/image58.jpg"/><Relationship Id="rId5" Type="http://schemas.openxmlformats.org/officeDocument/2006/relationships/image" Target="../media/image75.png"/><Relationship Id="rId15" Type="http://schemas.openxmlformats.org/officeDocument/2006/relationships/image" Target="../media/image77.png"/><Relationship Id="rId10" Type="http://schemas.openxmlformats.org/officeDocument/2006/relationships/image" Target="../media/image57.png"/><Relationship Id="rId4" Type="http://schemas.openxmlformats.org/officeDocument/2006/relationships/image" Target="../media/image74.png"/><Relationship Id="rId9" Type="http://schemas.openxmlformats.org/officeDocument/2006/relationships/image" Target="../media/image54.jpg"/><Relationship Id="rId14" Type="http://schemas.openxmlformats.org/officeDocument/2006/relationships/image" Target="../media/image76.png"/></Relationships>
</file>

<file path=ppt/slides/_rels/slide2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6.jpg"/><Relationship Id="rId3" Type="http://schemas.openxmlformats.org/officeDocument/2006/relationships/image" Target="../media/image73.png"/><Relationship Id="rId7" Type="http://schemas.openxmlformats.org/officeDocument/2006/relationships/image" Target="../media/image68.jpg"/><Relationship Id="rId12" Type="http://schemas.openxmlformats.org/officeDocument/2006/relationships/image" Target="../media/image55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11" Type="http://schemas.openxmlformats.org/officeDocument/2006/relationships/image" Target="../media/image58.jpg"/><Relationship Id="rId5" Type="http://schemas.openxmlformats.org/officeDocument/2006/relationships/image" Target="../media/image75.png"/><Relationship Id="rId15" Type="http://schemas.openxmlformats.org/officeDocument/2006/relationships/image" Target="../media/image77.png"/><Relationship Id="rId10" Type="http://schemas.openxmlformats.org/officeDocument/2006/relationships/image" Target="../media/image57.png"/><Relationship Id="rId4" Type="http://schemas.openxmlformats.org/officeDocument/2006/relationships/image" Target="../media/image74.png"/><Relationship Id="rId9" Type="http://schemas.openxmlformats.org/officeDocument/2006/relationships/image" Target="../media/image54.jpg"/><Relationship Id="rId14" Type="http://schemas.openxmlformats.org/officeDocument/2006/relationships/image" Target="../media/image76.png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5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5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g"/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0.jpg"/><Relationship Id="rId4" Type="http://schemas.openxmlformats.org/officeDocument/2006/relationships/image" Target="../media/image299.jp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g"/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9.jpg"/><Relationship Id="rId5" Type="http://schemas.openxmlformats.org/officeDocument/2006/relationships/image" Target="../media/image298.jpg"/><Relationship Id="rId4" Type="http://schemas.openxmlformats.org/officeDocument/2006/relationships/image" Target="../media/image30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1.jp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g"/><Relationship Id="rId7" Type="http://schemas.openxmlformats.org/officeDocument/2006/relationships/image" Target="../media/image299.jpg"/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3.jpg"/><Relationship Id="rId5" Type="http://schemas.openxmlformats.org/officeDocument/2006/relationships/image" Target="../media/image302.jpg"/><Relationship Id="rId4" Type="http://schemas.openxmlformats.org/officeDocument/2006/relationships/image" Target="../media/image301.jpg"/></Relationships>
</file>

<file path=ppt/slides/_rels/slide2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jpg"/><Relationship Id="rId3" Type="http://schemas.openxmlformats.org/officeDocument/2006/relationships/image" Target="../media/image300.jpg"/><Relationship Id="rId7" Type="http://schemas.openxmlformats.org/officeDocument/2006/relationships/image" Target="../media/image304.jpg"/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3.jpg"/><Relationship Id="rId5" Type="http://schemas.openxmlformats.org/officeDocument/2006/relationships/image" Target="../media/image302.jpg"/><Relationship Id="rId4" Type="http://schemas.openxmlformats.org/officeDocument/2006/relationships/image" Target="../media/image301.jp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g"/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5.jpg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jpg"/><Relationship Id="rId2" Type="http://schemas.openxmlformats.org/officeDocument/2006/relationships/image" Target="../media/image306.jpg"/><Relationship Id="rId1" Type="http://schemas.openxmlformats.org/officeDocument/2006/relationships/slideLayout" Target="../slideLayouts/slideLayout5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g"/><Relationship Id="rId2" Type="http://schemas.openxmlformats.org/officeDocument/2006/relationships/image" Target="../media/image31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9.jpg"/><Relationship Id="rId4" Type="http://schemas.openxmlformats.org/officeDocument/2006/relationships/image" Target="../media/image312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1.jpg"/></Relationships>
</file>

<file path=ppt/slides/_rels/slide2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314.png"/><Relationship Id="rId7" Type="http://schemas.openxmlformats.org/officeDocument/2006/relationships/image" Target="../media/image31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g"/><Relationship Id="rId5" Type="http://schemas.openxmlformats.org/officeDocument/2006/relationships/image" Target="../media/image315.png"/><Relationship Id="rId4" Type="http://schemas.openxmlformats.org/officeDocument/2006/relationships/image" Target="../media/image313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18" Type="http://schemas.openxmlformats.org/officeDocument/2006/relationships/image" Target="../media/image146.png"/><Relationship Id="rId26" Type="http://schemas.openxmlformats.org/officeDocument/2006/relationships/image" Target="../media/image154.png"/><Relationship Id="rId3" Type="http://schemas.openxmlformats.org/officeDocument/2006/relationships/image" Target="../media/image131.png"/><Relationship Id="rId21" Type="http://schemas.openxmlformats.org/officeDocument/2006/relationships/image" Target="../media/image149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17" Type="http://schemas.openxmlformats.org/officeDocument/2006/relationships/image" Target="../media/image145.png"/><Relationship Id="rId25" Type="http://schemas.openxmlformats.org/officeDocument/2006/relationships/image" Target="../media/image153.png"/><Relationship Id="rId2" Type="http://schemas.openxmlformats.org/officeDocument/2006/relationships/image" Target="../media/image130.png"/><Relationship Id="rId16" Type="http://schemas.openxmlformats.org/officeDocument/2006/relationships/image" Target="../media/image144.png"/><Relationship Id="rId20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24" Type="http://schemas.openxmlformats.org/officeDocument/2006/relationships/image" Target="../media/image152.png"/><Relationship Id="rId5" Type="http://schemas.openxmlformats.org/officeDocument/2006/relationships/image" Target="../media/image133.png"/><Relationship Id="rId15" Type="http://schemas.openxmlformats.org/officeDocument/2006/relationships/image" Target="../media/image143.png"/><Relationship Id="rId23" Type="http://schemas.openxmlformats.org/officeDocument/2006/relationships/image" Target="../media/image151.png"/><Relationship Id="rId28" Type="http://schemas.openxmlformats.org/officeDocument/2006/relationships/image" Target="../media/image156.png"/><Relationship Id="rId10" Type="http://schemas.openxmlformats.org/officeDocument/2006/relationships/image" Target="../media/image138.png"/><Relationship Id="rId19" Type="http://schemas.openxmlformats.org/officeDocument/2006/relationships/image" Target="../media/image147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Relationship Id="rId22" Type="http://schemas.openxmlformats.org/officeDocument/2006/relationships/image" Target="../media/image150.png"/><Relationship Id="rId27" Type="http://schemas.openxmlformats.org/officeDocument/2006/relationships/image" Target="../media/image155.png"/></Relationships>
</file>

<file path=ppt/slides/_rels/slide2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56.png"/><Relationship Id="rId3" Type="http://schemas.openxmlformats.org/officeDocument/2006/relationships/image" Target="../media/image158.png"/><Relationship Id="rId7" Type="http://schemas.openxmlformats.org/officeDocument/2006/relationships/image" Target="../media/image140.png"/><Relationship Id="rId12" Type="http://schemas.openxmlformats.org/officeDocument/2006/relationships/image" Target="../media/image150.pn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7.png"/><Relationship Id="rId11" Type="http://schemas.openxmlformats.org/officeDocument/2006/relationships/image" Target="../media/image161.png"/><Relationship Id="rId5" Type="http://schemas.openxmlformats.org/officeDocument/2006/relationships/image" Target="../media/image135.png"/><Relationship Id="rId10" Type="http://schemas.openxmlformats.org/officeDocument/2006/relationships/image" Target="../media/image160.png"/><Relationship Id="rId4" Type="http://schemas.openxmlformats.org/officeDocument/2006/relationships/image" Target="../media/image134.png"/><Relationship Id="rId9" Type="http://schemas.openxmlformats.org/officeDocument/2006/relationships/image" Target="../media/image143.png"/><Relationship Id="rId14" Type="http://schemas.openxmlformats.org/officeDocument/2006/relationships/image" Target="../media/image162.png"/></Relationships>
</file>

<file path=ppt/slides/_rels/slide2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56.png"/><Relationship Id="rId3" Type="http://schemas.openxmlformats.org/officeDocument/2006/relationships/image" Target="../media/image158.png"/><Relationship Id="rId7" Type="http://schemas.openxmlformats.org/officeDocument/2006/relationships/image" Target="../media/image140.png"/><Relationship Id="rId12" Type="http://schemas.openxmlformats.org/officeDocument/2006/relationships/image" Target="../media/image150.pn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7.png"/><Relationship Id="rId11" Type="http://schemas.openxmlformats.org/officeDocument/2006/relationships/image" Target="../media/image161.png"/><Relationship Id="rId5" Type="http://schemas.openxmlformats.org/officeDocument/2006/relationships/image" Target="../media/image135.png"/><Relationship Id="rId10" Type="http://schemas.openxmlformats.org/officeDocument/2006/relationships/image" Target="../media/image160.png"/><Relationship Id="rId4" Type="http://schemas.openxmlformats.org/officeDocument/2006/relationships/image" Target="../media/image134.png"/><Relationship Id="rId9" Type="http://schemas.openxmlformats.org/officeDocument/2006/relationships/image" Target="../media/image143.png"/><Relationship Id="rId14" Type="http://schemas.openxmlformats.org/officeDocument/2006/relationships/image" Target="../media/image162.pn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image" Target="../media/image3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2.jpg"/><Relationship Id="rId5" Type="http://schemas.openxmlformats.org/officeDocument/2006/relationships/image" Target="../media/image321.jpg"/><Relationship Id="rId4" Type="http://schemas.openxmlformats.org/officeDocument/2006/relationships/image" Target="../media/image320.png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jp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5.jp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aidream.com/post/loss-functions-in-neural-networks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png"/><Relationship Id="rId9" Type="http://schemas.openxmlformats.org/officeDocument/2006/relationships/image" Target="../media/image56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11" Type="http://schemas.openxmlformats.org/officeDocument/2006/relationships/image" Target="../media/image58.jpg"/><Relationship Id="rId5" Type="http://schemas.openxmlformats.org/officeDocument/2006/relationships/image" Target="../media/image52.jp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11" Type="http://schemas.openxmlformats.org/officeDocument/2006/relationships/image" Target="../media/image56.jpg"/><Relationship Id="rId5" Type="http://schemas.openxmlformats.org/officeDocument/2006/relationships/image" Target="../media/image52.jpg"/><Relationship Id="rId10" Type="http://schemas.openxmlformats.org/officeDocument/2006/relationships/image" Target="../media/image55.jpg"/><Relationship Id="rId4" Type="http://schemas.openxmlformats.org/officeDocument/2006/relationships/image" Target="../media/image51.png"/><Relationship Id="rId9" Type="http://schemas.openxmlformats.org/officeDocument/2006/relationships/image" Target="../media/image58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11" Type="http://schemas.openxmlformats.org/officeDocument/2006/relationships/image" Target="../media/image56.jpg"/><Relationship Id="rId5" Type="http://schemas.openxmlformats.org/officeDocument/2006/relationships/image" Target="../media/image52.jpg"/><Relationship Id="rId15" Type="http://schemas.openxmlformats.org/officeDocument/2006/relationships/image" Target="../media/image62.png"/><Relationship Id="rId10" Type="http://schemas.openxmlformats.org/officeDocument/2006/relationships/image" Target="../media/image55.jpg"/><Relationship Id="rId4" Type="http://schemas.openxmlformats.org/officeDocument/2006/relationships/image" Target="../media/image51.png"/><Relationship Id="rId9" Type="http://schemas.openxmlformats.org/officeDocument/2006/relationships/image" Target="../media/image58.jpg"/><Relationship Id="rId1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openxmlformats.org/officeDocument/2006/relationships/image" Target="../media/image55.jp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58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11" Type="http://schemas.openxmlformats.org/officeDocument/2006/relationships/image" Target="../media/image57.png"/><Relationship Id="rId5" Type="http://schemas.openxmlformats.org/officeDocument/2006/relationships/image" Target="../media/image65.png"/><Relationship Id="rId15" Type="http://schemas.openxmlformats.org/officeDocument/2006/relationships/image" Target="../media/image69.png"/><Relationship Id="rId10" Type="http://schemas.openxmlformats.org/officeDocument/2006/relationships/image" Target="../media/image54.jpg"/><Relationship Id="rId4" Type="http://schemas.openxmlformats.org/officeDocument/2006/relationships/image" Target="../media/image64.png"/><Relationship Id="rId9" Type="http://schemas.openxmlformats.org/officeDocument/2006/relationships/image" Target="../media/image53.jpg"/><Relationship Id="rId14" Type="http://schemas.openxmlformats.org/officeDocument/2006/relationships/image" Target="../media/image56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53.jpg"/><Relationship Id="rId12" Type="http://schemas.openxmlformats.org/officeDocument/2006/relationships/image" Target="../media/image56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g"/><Relationship Id="rId11" Type="http://schemas.openxmlformats.org/officeDocument/2006/relationships/image" Target="../media/image55.jpg"/><Relationship Id="rId5" Type="http://schemas.openxmlformats.org/officeDocument/2006/relationships/image" Target="../media/image67.png"/><Relationship Id="rId15" Type="http://schemas.openxmlformats.org/officeDocument/2006/relationships/image" Target="../media/image71.png"/><Relationship Id="rId10" Type="http://schemas.openxmlformats.org/officeDocument/2006/relationships/image" Target="../media/image58.jpg"/><Relationship Id="rId4" Type="http://schemas.openxmlformats.org/officeDocument/2006/relationships/image" Target="../media/image66.png"/><Relationship Id="rId9" Type="http://schemas.openxmlformats.org/officeDocument/2006/relationships/image" Target="../media/image57.png"/><Relationship Id="rId1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53.jpg"/><Relationship Id="rId12" Type="http://schemas.openxmlformats.org/officeDocument/2006/relationships/image" Target="../media/image56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g"/><Relationship Id="rId11" Type="http://schemas.openxmlformats.org/officeDocument/2006/relationships/image" Target="../media/image55.jpg"/><Relationship Id="rId5" Type="http://schemas.openxmlformats.org/officeDocument/2006/relationships/image" Target="../media/image67.png"/><Relationship Id="rId15" Type="http://schemas.openxmlformats.org/officeDocument/2006/relationships/image" Target="../media/image71.png"/><Relationship Id="rId10" Type="http://schemas.openxmlformats.org/officeDocument/2006/relationships/image" Target="../media/image58.jpg"/><Relationship Id="rId4" Type="http://schemas.openxmlformats.org/officeDocument/2006/relationships/image" Target="../media/image66.png"/><Relationship Id="rId9" Type="http://schemas.openxmlformats.org/officeDocument/2006/relationships/image" Target="../media/image57.png"/><Relationship Id="rId1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53.jpg"/><Relationship Id="rId12" Type="http://schemas.openxmlformats.org/officeDocument/2006/relationships/image" Target="../media/image56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g"/><Relationship Id="rId11" Type="http://schemas.openxmlformats.org/officeDocument/2006/relationships/image" Target="../media/image55.jpg"/><Relationship Id="rId5" Type="http://schemas.openxmlformats.org/officeDocument/2006/relationships/image" Target="../media/image67.png"/><Relationship Id="rId15" Type="http://schemas.openxmlformats.org/officeDocument/2006/relationships/image" Target="../media/image71.png"/><Relationship Id="rId10" Type="http://schemas.openxmlformats.org/officeDocument/2006/relationships/image" Target="../media/image58.jpg"/><Relationship Id="rId4" Type="http://schemas.openxmlformats.org/officeDocument/2006/relationships/image" Target="../media/image66.png"/><Relationship Id="rId9" Type="http://schemas.openxmlformats.org/officeDocument/2006/relationships/image" Target="../media/image57.png"/><Relationship Id="rId1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6.jpg"/><Relationship Id="rId3" Type="http://schemas.openxmlformats.org/officeDocument/2006/relationships/image" Target="../media/image73.png"/><Relationship Id="rId7" Type="http://schemas.openxmlformats.org/officeDocument/2006/relationships/image" Target="../media/image68.jpg"/><Relationship Id="rId12" Type="http://schemas.openxmlformats.org/officeDocument/2006/relationships/image" Target="../media/image55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11" Type="http://schemas.openxmlformats.org/officeDocument/2006/relationships/image" Target="../media/image58.jpg"/><Relationship Id="rId5" Type="http://schemas.openxmlformats.org/officeDocument/2006/relationships/image" Target="../media/image75.png"/><Relationship Id="rId15" Type="http://schemas.openxmlformats.org/officeDocument/2006/relationships/image" Target="../media/image77.png"/><Relationship Id="rId10" Type="http://schemas.openxmlformats.org/officeDocument/2006/relationships/image" Target="../media/image57.png"/><Relationship Id="rId4" Type="http://schemas.openxmlformats.org/officeDocument/2006/relationships/image" Target="../media/image74.png"/><Relationship Id="rId9" Type="http://schemas.openxmlformats.org/officeDocument/2006/relationships/image" Target="../media/image54.jpg"/><Relationship Id="rId1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6.jpg"/><Relationship Id="rId3" Type="http://schemas.openxmlformats.org/officeDocument/2006/relationships/image" Target="../media/image73.png"/><Relationship Id="rId7" Type="http://schemas.openxmlformats.org/officeDocument/2006/relationships/image" Target="../media/image68.jpg"/><Relationship Id="rId12" Type="http://schemas.openxmlformats.org/officeDocument/2006/relationships/image" Target="../media/image55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11" Type="http://schemas.openxmlformats.org/officeDocument/2006/relationships/image" Target="../media/image58.jpg"/><Relationship Id="rId5" Type="http://schemas.openxmlformats.org/officeDocument/2006/relationships/image" Target="../media/image75.png"/><Relationship Id="rId15" Type="http://schemas.openxmlformats.org/officeDocument/2006/relationships/image" Target="../media/image77.png"/><Relationship Id="rId10" Type="http://schemas.openxmlformats.org/officeDocument/2006/relationships/image" Target="../media/image57.png"/><Relationship Id="rId4" Type="http://schemas.openxmlformats.org/officeDocument/2006/relationships/image" Target="../media/image74.png"/><Relationship Id="rId9" Type="http://schemas.openxmlformats.org/officeDocument/2006/relationships/image" Target="../media/image54.jpg"/><Relationship Id="rId1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8.wmf"/><Relationship Id="rId4" Type="http://schemas.openxmlformats.org/officeDocument/2006/relationships/oleObject" Target="../embeddings/oleObject1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0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86.wmf"/><Relationship Id="rId4" Type="http://schemas.openxmlformats.org/officeDocument/2006/relationships/image" Target="../media/image83.wmf"/><Relationship Id="rId9" Type="http://schemas.openxmlformats.org/officeDocument/2006/relationships/oleObject" Target="../embeddings/oleObject8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91.wmf"/><Relationship Id="rId18" Type="http://schemas.openxmlformats.org/officeDocument/2006/relationships/oleObject" Target="../embeddings/oleObject16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8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93.wmf"/><Relationship Id="rId2" Type="http://schemas.openxmlformats.org/officeDocument/2006/relationships/slideLayout" Target="../slideLayouts/slideLayout5.xml"/><Relationship Id="rId16" Type="http://schemas.openxmlformats.org/officeDocument/2006/relationships/oleObject" Target="../embeddings/oleObject15.bin"/><Relationship Id="rId20" Type="http://schemas.openxmlformats.org/officeDocument/2006/relationships/oleObject" Target="../embeddings/oleObject17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90.wmf"/><Relationship Id="rId5" Type="http://schemas.openxmlformats.org/officeDocument/2006/relationships/image" Target="../media/image87.wmf"/><Relationship Id="rId15" Type="http://schemas.openxmlformats.org/officeDocument/2006/relationships/image" Target="../media/image92.wmf"/><Relationship Id="rId10" Type="http://schemas.openxmlformats.org/officeDocument/2006/relationships/oleObject" Target="../embeddings/oleObject12.bin"/><Relationship Id="rId19" Type="http://schemas.openxmlformats.org/officeDocument/2006/relationships/image" Target="../media/image94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89.wmf"/><Relationship Id="rId14" Type="http://schemas.openxmlformats.org/officeDocument/2006/relationships/oleObject" Target="../embeddings/oleObject14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93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96.wmf"/><Relationship Id="rId17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8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91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95.wmf"/><Relationship Id="rId4" Type="http://schemas.openxmlformats.org/officeDocument/2006/relationships/image" Target="../media/image89.w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97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5" Type="http://schemas.openxmlformats.org/officeDocument/2006/relationships/image" Target="../media/image102.jpg"/><Relationship Id="rId4" Type="http://schemas.openxmlformats.org/officeDocument/2006/relationships/image" Target="../media/image106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olab.research.google.com/github/d2l-ai/d2l-pytorch-colab/blob/master/chapter_optimization/momentum.ipynb" TargetMode="External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distill.pub/2017/momentum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g"/><Relationship Id="rId4" Type="http://schemas.openxmlformats.org/officeDocument/2006/relationships/image" Target="../media/image128.jp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18" Type="http://schemas.openxmlformats.org/officeDocument/2006/relationships/image" Target="../media/image146.png"/><Relationship Id="rId26" Type="http://schemas.openxmlformats.org/officeDocument/2006/relationships/image" Target="../media/image154.png"/><Relationship Id="rId3" Type="http://schemas.openxmlformats.org/officeDocument/2006/relationships/image" Target="../media/image131.png"/><Relationship Id="rId21" Type="http://schemas.openxmlformats.org/officeDocument/2006/relationships/image" Target="../media/image149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17" Type="http://schemas.openxmlformats.org/officeDocument/2006/relationships/image" Target="../media/image145.png"/><Relationship Id="rId25" Type="http://schemas.openxmlformats.org/officeDocument/2006/relationships/image" Target="../media/image153.png"/><Relationship Id="rId2" Type="http://schemas.openxmlformats.org/officeDocument/2006/relationships/image" Target="../media/image130.png"/><Relationship Id="rId16" Type="http://schemas.openxmlformats.org/officeDocument/2006/relationships/image" Target="../media/image144.png"/><Relationship Id="rId20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24" Type="http://schemas.openxmlformats.org/officeDocument/2006/relationships/image" Target="../media/image152.png"/><Relationship Id="rId5" Type="http://schemas.openxmlformats.org/officeDocument/2006/relationships/image" Target="../media/image133.png"/><Relationship Id="rId15" Type="http://schemas.openxmlformats.org/officeDocument/2006/relationships/image" Target="../media/image143.png"/><Relationship Id="rId23" Type="http://schemas.openxmlformats.org/officeDocument/2006/relationships/image" Target="../media/image151.png"/><Relationship Id="rId28" Type="http://schemas.openxmlformats.org/officeDocument/2006/relationships/image" Target="../media/image156.png"/><Relationship Id="rId10" Type="http://schemas.openxmlformats.org/officeDocument/2006/relationships/image" Target="../media/image138.png"/><Relationship Id="rId19" Type="http://schemas.openxmlformats.org/officeDocument/2006/relationships/image" Target="../media/image147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Relationship Id="rId22" Type="http://schemas.openxmlformats.org/officeDocument/2006/relationships/image" Target="../media/image150.png"/><Relationship Id="rId27" Type="http://schemas.openxmlformats.org/officeDocument/2006/relationships/image" Target="../media/image15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56.png"/><Relationship Id="rId3" Type="http://schemas.openxmlformats.org/officeDocument/2006/relationships/image" Target="../media/image158.png"/><Relationship Id="rId7" Type="http://schemas.openxmlformats.org/officeDocument/2006/relationships/image" Target="../media/image140.png"/><Relationship Id="rId12" Type="http://schemas.openxmlformats.org/officeDocument/2006/relationships/image" Target="../media/image150.pn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7.png"/><Relationship Id="rId11" Type="http://schemas.openxmlformats.org/officeDocument/2006/relationships/image" Target="../media/image161.png"/><Relationship Id="rId5" Type="http://schemas.openxmlformats.org/officeDocument/2006/relationships/image" Target="../media/image135.png"/><Relationship Id="rId10" Type="http://schemas.openxmlformats.org/officeDocument/2006/relationships/image" Target="../media/image160.png"/><Relationship Id="rId4" Type="http://schemas.openxmlformats.org/officeDocument/2006/relationships/image" Target="../media/image134.png"/><Relationship Id="rId9" Type="http://schemas.openxmlformats.org/officeDocument/2006/relationships/image" Target="../media/image143.png"/><Relationship Id="rId14" Type="http://schemas.openxmlformats.org/officeDocument/2006/relationships/image" Target="../media/image16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malfet/" TargetMode="External"/><Relationship Id="rId3" Type="http://schemas.openxmlformats.org/officeDocument/2006/relationships/image" Target="../media/image166.png"/><Relationship Id="rId7" Type="http://schemas.openxmlformats.org/officeDocument/2006/relationships/hyperlink" Target="https://www.flickr.com/photos/malfet/1428198050" TargetMode="Externa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68.png"/><Relationship Id="rId4" Type="http://schemas.openxmlformats.org/officeDocument/2006/relationships/image" Target="../media/image167.png"/><Relationship Id="rId9" Type="http://schemas.openxmlformats.org/officeDocument/2006/relationships/hyperlink" Target="https://creativecommons.org/licenses/by/2.0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g"/><Relationship Id="rId3" Type="http://schemas.openxmlformats.org/officeDocument/2006/relationships/image" Target="../media/image166.png"/><Relationship Id="rId7" Type="http://schemas.openxmlformats.org/officeDocument/2006/relationships/image" Target="../media/image12.jp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5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3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7.png"/><Relationship Id="rId18" Type="http://schemas.openxmlformats.org/officeDocument/2006/relationships/image" Target="../media/image179.png"/><Relationship Id="rId26" Type="http://schemas.openxmlformats.org/officeDocument/2006/relationships/image" Target="../media/image184.png"/><Relationship Id="rId3" Type="http://schemas.openxmlformats.org/officeDocument/2006/relationships/image" Target="../media/image131.png"/><Relationship Id="rId21" Type="http://schemas.openxmlformats.org/officeDocument/2006/relationships/image" Target="../media/image149.png"/><Relationship Id="rId34" Type="http://schemas.openxmlformats.org/officeDocument/2006/relationships/image" Target="../media/image192.png"/><Relationship Id="rId7" Type="http://schemas.openxmlformats.org/officeDocument/2006/relationships/image" Target="../media/image175.png"/><Relationship Id="rId12" Type="http://schemas.openxmlformats.org/officeDocument/2006/relationships/image" Target="../media/image176.png"/><Relationship Id="rId17" Type="http://schemas.openxmlformats.org/officeDocument/2006/relationships/image" Target="../media/image145.png"/><Relationship Id="rId25" Type="http://schemas.openxmlformats.org/officeDocument/2006/relationships/image" Target="../media/image183.png"/><Relationship Id="rId33" Type="http://schemas.openxmlformats.org/officeDocument/2006/relationships/image" Target="../media/image191.png"/><Relationship Id="rId2" Type="http://schemas.openxmlformats.org/officeDocument/2006/relationships/image" Target="../media/image174.png"/><Relationship Id="rId16" Type="http://schemas.openxmlformats.org/officeDocument/2006/relationships/image" Target="../media/image178.png"/><Relationship Id="rId20" Type="http://schemas.openxmlformats.org/officeDocument/2006/relationships/image" Target="../media/image181.png"/><Relationship Id="rId29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24" Type="http://schemas.openxmlformats.org/officeDocument/2006/relationships/image" Target="../media/image182.png"/><Relationship Id="rId32" Type="http://schemas.openxmlformats.org/officeDocument/2006/relationships/image" Target="../media/image190.png"/><Relationship Id="rId5" Type="http://schemas.openxmlformats.org/officeDocument/2006/relationships/image" Target="../media/image133.png"/><Relationship Id="rId15" Type="http://schemas.openxmlformats.org/officeDocument/2006/relationships/image" Target="../media/image143.png"/><Relationship Id="rId23" Type="http://schemas.openxmlformats.org/officeDocument/2006/relationships/image" Target="../media/image150.png"/><Relationship Id="rId28" Type="http://schemas.openxmlformats.org/officeDocument/2006/relationships/image" Target="../media/image186.png"/><Relationship Id="rId36" Type="http://schemas.openxmlformats.org/officeDocument/2006/relationships/image" Target="../media/image193.png"/><Relationship Id="rId10" Type="http://schemas.openxmlformats.org/officeDocument/2006/relationships/image" Target="../media/image138.png"/><Relationship Id="rId19" Type="http://schemas.openxmlformats.org/officeDocument/2006/relationships/image" Target="../media/image180.png"/><Relationship Id="rId31" Type="http://schemas.openxmlformats.org/officeDocument/2006/relationships/image" Target="../media/image189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59.png"/><Relationship Id="rId22" Type="http://schemas.openxmlformats.org/officeDocument/2006/relationships/image" Target="../media/image130.png"/><Relationship Id="rId27" Type="http://schemas.openxmlformats.org/officeDocument/2006/relationships/image" Target="../media/image185.png"/><Relationship Id="rId30" Type="http://schemas.openxmlformats.org/officeDocument/2006/relationships/image" Target="../media/image188.png"/><Relationship Id="rId35" Type="http://schemas.openxmlformats.org/officeDocument/2006/relationships/image" Target="../media/image135.png"/><Relationship Id="rId8" Type="http://schemas.openxmlformats.org/officeDocument/2006/relationships/image" Target="../media/image136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10" Type="http://schemas.openxmlformats.org/officeDocument/2006/relationships/image" Target="../media/image203.png"/><Relationship Id="rId4" Type="http://schemas.openxmlformats.org/officeDocument/2006/relationships/image" Target="../media/image197.png"/><Relationship Id="rId9" Type="http://schemas.openxmlformats.org/officeDocument/2006/relationships/image" Target="../media/image202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g"/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jp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ove"/>
          <p:cNvPicPr>
            <a:picLocks noChangeAspect="1" noChangeArrowheads="1"/>
          </p:cNvPicPr>
          <p:nvPr/>
        </p:nvPicPr>
        <p:blipFill>
          <a:blip r:embed="rId3" cstate="print">
            <a:lum bright="70000" contrast="-60000"/>
          </a:blip>
          <a:srcRect/>
          <a:stretch>
            <a:fillRect/>
          </a:stretch>
        </p:blipFill>
        <p:spPr bwMode="auto">
          <a:xfrm>
            <a:off x="0" y="-35446"/>
            <a:ext cx="12192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343400" y="3733800"/>
            <a:ext cx="7848600" cy="2462213"/>
          </a:xfrm>
          <a:prstGeom prst="rect">
            <a:avLst/>
          </a:prstGeom>
        </p:spPr>
        <p:txBody>
          <a:bodyPr/>
          <a:lstStyle/>
          <a:p>
            <a:pPr marL="0" indent="0" algn="r">
              <a:buNone/>
            </a:pPr>
            <a:r>
              <a:rPr lang="en-US" b="1" noProof="0" dirty="0"/>
              <a:t>Berk Ulker</a:t>
            </a:r>
          </a:p>
          <a:p>
            <a:pPr marL="0" indent="0" algn="r">
              <a:buNone/>
            </a:pPr>
            <a:r>
              <a:rPr lang="en-US" noProof="0" dirty="0"/>
              <a:t>b.ulker@tue.nl</a:t>
            </a:r>
          </a:p>
          <a:p>
            <a:pPr marL="0" indent="0" algn="r">
              <a:buNone/>
            </a:pPr>
            <a:r>
              <a:rPr lang="en-US" noProof="0" dirty="0"/>
              <a:t>TUEindhoven</a:t>
            </a:r>
          </a:p>
          <a:p>
            <a:pPr marL="0" indent="0" algn="r">
              <a:buNone/>
            </a:pPr>
            <a:r>
              <a:rPr lang="en-US" noProof="0"/>
              <a:t>2022</a:t>
            </a:r>
            <a:endParaRPr lang="en-US" noProof="0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04800"/>
            <a:ext cx="10363200" cy="2554288"/>
          </a:xfrm>
        </p:spPr>
        <p:txBody>
          <a:bodyPr/>
          <a:lstStyle/>
          <a:p>
            <a:r>
              <a:rPr lang="en-US" b="1" noProof="0" dirty="0">
                <a:solidFill>
                  <a:schemeClr val="tx1"/>
                </a:solidFill>
              </a:rPr>
              <a:t>Intelligent Architectures</a:t>
            </a:r>
            <a:br>
              <a:rPr lang="en-US" b="1" noProof="0" dirty="0">
                <a:solidFill>
                  <a:schemeClr val="tx1"/>
                </a:solidFill>
              </a:rPr>
            </a:br>
            <a:r>
              <a:rPr lang="en-US" sz="3600" dirty="0"/>
              <a:t>5LIL0</a:t>
            </a:r>
            <a:br>
              <a:rPr lang="en-US" sz="4800" dirty="0">
                <a:solidFill>
                  <a:schemeClr val="accent2"/>
                </a:solidFill>
              </a:rPr>
            </a:br>
            <a:br>
              <a:rPr lang="en-US" sz="4800" dirty="0">
                <a:solidFill>
                  <a:schemeClr val="accent2"/>
                </a:solidFill>
              </a:rPr>
            </a:br>
            <a:r>
              <a:rPr lang="en-US" sz="4800" b="1">
                <a:solidFill>
                  <a:schemeClr val="accent2"/>
                </a:solidFill>
              </a:rPr>
              <a:t>Learning Principles for Deep ANNs</a:t>
            </a:r>
            <a:endParaRPr lang="en-US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4129436"/>
            <a:ext cx="4822959" cy="2667000"/>
          </a:xfrm>
          <a:prstGeom prst="rect">
            <a:avLst/>
          </a:prstGeom>
        </p:spPr>
      </p:pic>
      <p:sp>
        <p:nvSpPr>
          <p:cNvPr id="9" name="AutoShape 6" descr="Image result for google tpu datasheet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10086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30683" y="2222467"/>
            <a:ext cx="1569887" cy="1537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99100" y="2511411"/>
            <a:ext cx="3764300" cy="1538028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933" marR="6773">
              <a:lnSpc>
                <a:spcPts val="3800"/>
              </a:lnSpc>
              <a:spcBef>
                <a:spcPts val="293"/>
              </a:spcBef>
            </a:pPr>
            <a:r>
              <a:rPr lang="en-US" sz="3200" spc="-7">
                <a:latin typeface="+mn-lt"/>
                <a:cs typeface="Arial"/>
              </a:rPr>
              <a:t>E.g. </a:t>
            </a:r>
            <a:r>
              <a:rPr sz="3200" b="1" spc="-7">
                <a:latin typeface="+mn-lt"/>
                <a:cs typeface="Arial"/>
              </a:rPr>
              <a:t>10 </a:t>
            </a:r>
            <a:r>
              <a:rPr lang="en-US" sz="3200" spc="-7">
                <a:latin typeface="+mn-lt"/>
                <a:cs typeface="Arial"/>
              </a:rPr>
              <a:t>outputs</a:t>
            </a:r>
            <a:r>
              <a:rPr lang="en-US" sz="3200" b="1" spc="-7">
                <a:latin typeface="+mn-lt"/>
                <a:cs typeface="Arial"/>
              </a:rPr>
              <a:t> </a:t>
            </a:r>
          </a:p>
          <a:p>
            <a:pPr marL="474133" marR="6773" indent="-457200">
              <a:lnSpc>
                <a:spcPts val="3800"/>
              </a:lnSpc>
              <a:spcBef>
                <a:spcPts val="293"/>
              </a:spcBef>
              <a:buFont typeface="Arial" panose="020B0604020202020204" pitchFamily="34" charset="0"/>
              <a:buChar char="•"/>
            </a:pPr>
            <a:r>
              <a:rPr lang="en-US" sz="2800">
                <a:latin typeface="+mn-lt"/>
                <a:cs typeface="Arial"/>
              </a:rPr>
              <a:t>= </a:t>
            </a:r>
            <a:r>
              <a:rPr sz="2800">
                <a:latin typeface="+mn-lt"/>
                <a:cs typeface="Arial"/>
              </a:rPr>
              <a:t>class</a:t>
            </a:r>
            <a:r>
              <a:rPr sz="2800" spc="-20">
                <a:latin typeface="+mn-lt"/>
                <a:cs typeface="Arial"/>
              </a:rPr>
              <a:t> </a:t>
            </a:r>
            <a:r>
              <a:rPr sz="2800" dirty="0">
                <a:latin typeface="+mn-lt"/>
                <a:cs typeface="Arial"/>
              </a:rPr>
              <a:t>scores</a:t>
            </a:r>
            <a:r>
              <a:rPr lang="en-US" sz="2800" dirty="0">
                <a:latin typeface="+mn-lt"/>
                <a:cs typeface="Arial"/>
              </a:rPr>
              <a:t> for each class</a:t>
            </a:r>
            <a:endParaRPr sz="2800" dirty="0">
              <a:latin typeface="+mn-lt"/>
              <a:cs typeface="Arial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641600" y="3106367"/>
            <a:ext cx="812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146205" y="3057415"/>
            <a:ext cx="812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bject 15"/>
          <p:cNvSpPr txBox="1">
            <a:spLocks/>
          </p:cNvSpPr>
          <p:nvPr/>
        </p:nvSpPr>
        <p:spPr>
          <a:xfrm>
            <a:off x="3491679" y="2746645"/>
            <a:ext cx="3691804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4000" kern="0" spc="-13">
                <a:solidFill>
                  <a:schemeClr val="accent2"/>
                </a:solidFill>
                <a:latin typeface="+mn-lt"/>
              </a:rPr>
              <a:t>f(x,W) </a:t>
            </a:r>
            <a:r>
              <a:rPr lang="en-US" sz="4000" kern="0">
                <a:solidFill>
                  <a:schemeClr val="accent2"/>
                </a:solidFill>
                <a:latin typeface="+mn-lt"/>
              </a:rPr>
              <a:t>=</a:t>
            </a:r>
            <a:r>
              <a:rPr lang="en-US" sz="4000" kern="0" spc="-133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4000" kern="0" spc="-7">
                <a:solidFill>
                  <a:srgbClr val="C00000"/>
                </a:solidFill>
                <a:latin typeface="+mn-lt"/>
              </a:rPr>
              <a:t>W</a:t>
            </a:r>
            <a:r>
              <a:rPr lang="en-US" sz="4000" kern="0" spc="-7">
                <a:solidFill>
                  <a:schemeClr val="accent2"/>
                </a:solidFill>
                <a:latin typeface="+mn-lt"/>
              </a:rPr>
              <a:t>x + </a:t>
            </a:r>
            <a:r>
              <a:rPr lang="en-US" sz="4000" kern="0" spc="-7">
                <a:solidFill>
                  <a:srgbClr val="C00000"/>
                </a:solidFill>
                <a:latin typeface="+mn-lt"/>
              </a:rPr>
              <a:t>b</a:t>
            </a:r>
            <a:endParaRPr lang="en-US" sz="4000" kern="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AE22620-205B-4ACB-8FA8-BF1B7C786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Score Function : Linear Classifier</a:t>
            </a:r>
            <a:endParaRPr lang="nl-NL">
              <a:latin typeface="+mn-l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C5F83-FD6D-46AD-80C1-783D6F85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1B9892-8DF2-487C-852C-3667BEBF6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>
                <a:latin typeface="+mn-lt"/>
              </a:rPr>
              <a:pPr/>
              <a:t>10</a:t>
            </a:fld>
            <a:endParaRPr lang="en-US"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DDEE50-73A1-4D3D-A81B-D5AA9923C857}"/>
              </a:ext>
            </a:extLst>
          </p:cNvPr>
          <p:cNvSpPr txBox="1"/>
          <p:nvPr/>
        </p:nvSpPr>
        <p:spPr>
          <a:xfrm>
            <a:off x="4279929" y="4191000"/>
            <a:ext cx="1184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Weights</a:t>
            </a:r>
            <a:endParaRPr lang="nl-NL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022882-40D4-4E54-BA6D-36FE3122371A}"/>
              </a:ext>
            </a:extLst>
          </p:cNvPr>
          <p:cNvSpPr txBox="1"/>
          <p:nvPr/>
        </p:nvSpPr>
        <p:spPr>
          <a:xfrm>
            <a:off x="6727710" y="4191000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Biases</a:t>
            </a:r>
            <a:endParaRPr lang="nl-NL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246755D-F8E4-4AC6-9FCA-426CD5F5107D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4872111" y="3338196"/>
            <a:ext cx="690489" cy="852804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FAF2BA8-EF2C-4932-B3AA-BEC30CF0D51A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6781800" y="3379296"/>
            <a:ext cx="439796" cy="811704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02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93274"/>
            <a:ext cx="11404600" cy="632651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In practice </a:t>
            </a:r>
            <a:r>
              <a:rPr lang="en-US"/>
              <a:t>for Images: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3173798-754E-41C4-9CA3-4086650E9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Consider CIFAR-10 with [32, 32, 3] images:</a:t>
            </a:r>
          </a:p>
          <a:p>
            <a:r>
              <a:rPr lang="en-US">
                <a:solidFill>
                  <a:srgbClr val="0000FF"/>
                </a:solidFill>
              </a:rPr>
              <a:t>Subtract the </a:t>
            </a:r>
            <a:r>
              <a:rPr lang="en-US" b="1">
                <a:solidFill>
                  <a:srgbClr val="0000FF"/>
                </a:solidFill>
              </a:rPr>
              <a:t>mean</a:t>
            </a:r>
            <a:r>
              <a:rPr lang="en-US">
                <a:solidFill>
                  <a:srgbClr val="0000FF"/>
                </a:solidFill>
              </a:rPr>
              <a:t> image </a:t>
            </a:r>
          </a:p>
          <a:p>
            <a:pPr lvl="1"/>
            <a:r>
              <a:rPr lang="en-US"/>
              <a:t>e.g. AlexNet</a:t>
            </a:r>
          </a:p>
          <a:p>
            <a:pPr lvl="1"/>
            <a:r>
              <a:rPr lang="en-US"/>
              <a:t>mean image = [32,32,3] array</a:t>
            </a:r>
          </a:p>
          <a:p>
            <a:r>
              <a:rPr lang="en-US">
                <a:solidFill>
                  <a:srgbClr val="0000FF"/>
                </a:solidFill>
              </a:rPr>
              <a:t>Subtract </a:t>
            </a:r>
            <a:r>
              <a:rPr lang="en-US" b="1">
                <a:solidFill>
                  <a:srgbClr val="0000FF"/>
                </a:solidFill>
              </a:rPr>
              <a:t>per-channel mean </a:t>
            </a:r>
          </a:p>
          <a:p>
            <a:pPr lvl="1"/>
            <a:r>
              <a:rPr lang="en-US"/>
              <a:t>e.g. VGGNet</a:t>
            </a:r>
          </a:p>
          <a:p>
            <a:pPr lvl="1"/>
            <a:r>
              <a:rPr lang="en-US"/>
              <a:t>mean along each channel = 3 numbers</a:t>
            </a:r>
          </a:p>
          <a:p>
            <a:r>
              <a:rPr lang="en-US">
                <a:solidFill>
                  <a:srgbClr val="0000FF"/>
                </a:solidFill>
              </a:rPr>
              <a:t>Subtract per-channel mean and Divide by per-channel st_deviation</a:t>
            </a:r>
          </a:p>
          <a:p>
            <a:pPr lvl="1"/>
            <a:r>
              <a:rPr lang="en-US"/>
              <a:t>e.g. ResNet</a:t>
            </a:r>
          </a:p>
          <a:p>
            <a:pPr lvl="1"/>
            <a:r>
              <a:rPr lang="en-US"/>
              <a:t>mean along each channel = 3 numbers</a:t>
            </a:r>
          </a:p>
          <a:p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9B326-9DA4-4ABF-B710-2C19B91B58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EF476-9251-4366-BCE5-D758825DA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100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F5F7AF-955C-4F12-A925-81BB69D70DC5}"/>
              </a:ext>
            </a:extLst>
          </p:cNvPr>
          <p:cNvGrpSpPr/>
          <p:nvPr/>
        </p:nvGrpSpPr>
        <p:grpSpPr>
          <a:xfrm>
            <a:off x="8951416" y="457200"/>
            <a:ext cx="2719957" cy="2529402"/>
            <a:chOff x="9448800" y="1295400"/>
            <a:chExt cx="2146373" cy="199600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E5CDECE-06E2-43E7-89C0-CA11BE5DFF56}"/>
                </a:ext>
              </a:extLst>
            </p:cNvPr>
            <p:cNvSpPr/>
            <p:nvPr/>
          </p:nvSpPr>
          <p:spPr>
            <a:xfrm>
              <a:off x="9448800" y="1295400"/>
              <a:ext cx="1524000" cy="13716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53FC384-6B7F-4320-B4CE-079C7F34755E}"/>
                </a:ext>
              </a:extLst>
            </p:cNvPr>
            <p:cNvSpPr/>
            <p:nvPr/>
          </p:nvSpPr>
          <p:spPr>
            <a:xfrm>
              <a:off x="9601200" y="1447800"/>
              <a:ext cx="1524000" cy="1371600"/>
            </a:xfrm>
            <a:prstGeom prst="rect">
              <a:avLst/>
            </a:prstGeom>
            <a:solidFill>
              <a:srgbClr val="00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0C11ADE-2997-4255-B165-33208DFA7E82}"/>
                </a:ext>
              </a:extLst>
            </p:cNvPr>
            <p:cNvSpPr/>
            <p:nvPr/>
          </p:nvSpPr>
          <p:spPr>
            <a:xfrm>
              <a:off x="9753600" y="1600200"/>
              <a:ext cx="1524000" cy="1371600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09480B-C41B-4666-9022-265A00EFF281}"/>
                </a:ext>
              </a:extLst>
            </p:cNvPr>
            <p:cNvSpPr txBox="1"/>
            <p:nvPr/>
          </p:nvSpPr>
          <p:spPr>
            <a:xfrm>
              <a:off x="10344205" y="2880798"/>
              <a:ext cx="330347" cy="410604"/>
            </a:xfrm>
            <a:prstGeom prst="rect">
              <a:avLst/>
            </a:prstGeom>
          </p:spPr>
          <p:txBody>
            <a:bodyPr vert="horz" wrap="none" lIns="0" tIns="16933" rIns="0" bIns="0" rtlCol="0">
              <a:spAutoFit/>
            </a:bodyPr>
            <a:lstStyle/>
            <a:p>
              <a:pPr marL="16933" marR="6773" algn="l">
                <a:lnSpc>
                  <a:spcPct val="115999"/>
                </a:lnSpc>
                <a:spcBef>
                  <a:spcPts val="133"/>
                </a:spcBef>
              </a:pPr>
              <a:r>
                <a:rPr lang="en-US" i="1" spc="-7">
                  <a:latin typeface="+mn-lt"/>
                  <a:cs typeface="Arial"/>
                </a:rPr>
                <a:t>32</a:t>
              </a:r>
              <a:endParaRPr lang="nl-NL" i="1" spc="-7" dirty="0">
                <a:latin typeface="+mn-lt"/>
                <a:cs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2C70B39-CAFA-4064-9B05-E9E97BFEFE2E}"/>
                </a:ext>
              </a:extLst>
            </p:cNvPr>
            <p:cNvSpPr txBox="1"/>
            <p:nvPr/>
          </p:nvSpPr>
          <p:spPr>
            <a:xfrm>
              <a:off x="11264826" y="2118809"/>
              <a:ext cx="330347" cy="410604"/>
            </a:xfrm>
            <a:prstGeom prst="rect">
              <a:avLst/>
            </a:prstGeom>
          </p:spPr>
          <p:txBody>
            <a:bodyPr vert="horz" wrap="none" lIns="0" tIns="16933" rIns="0" bIns="0" rtlCol="0">
              <a:spAutoFit/>
            </a:bodyPr>
            <a:lstStyle/>
            <a:p>
              <a:pPr marL="16933" marR="6773" algn="l">
                <a:lnSpc>
                  <a:spcPct val="115999"/>
                </a:lnSpc>
                <a:spcBef>
                  <a:spcPts val="133"/>
                </a:spcBef>
              </a:pPr>
              <a:r>
                <a:rPr lang="en-US" i="1" spc="-7">
                  <a:latin typeface="+mn-lt"/>
                  <a:cs typeface="Arial"/>
                </a:rPr>
                <a:t>32</a:t>
              </a:r>
              <a:endParaRPr lang="nl-NL" i="1" spc="-7" dirty="0">
                <a:latin typeface="+mn-lt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563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EF96DA-B575-45AF-B24E-929E8B56C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55400" cy="762000"/>
          </a:xfrm>
        </p:spPr>
        <p:txBody>
          <a:bodyPr/>
          <a:lstStyle/>
          <a:p>
            <a:r>
              <a:rPr lang="en-US" dirty="0">
                <a:latin typeface="+mn-lt"/>
              </a:rPr>
              <a:t>Weight Initialization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50136-AFA0-4102-9DC7-2987E54C41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B12255-86EF-4292-AB29-02E694B40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0E889BEB-D9AF-400D-98BF-3532899A83FF}" type="slidenum">
              <a:rPr lang="en-US" smtClean="0">
                <a:latin typeface="+mn-lt"/>
              </a:rPr>
              <a:pPr/>
              <a:t>101</a:t>
            </a:fld>
            <a:endParaRPr lang="en-US">
              <a:latin typeface="+mn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71800" y="1349502"/>
            <a:ext cx="5649033" cy="3869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A3282F-6A17-4EF9-80BC-3D0F9B6221B0}"/>
              </a:ext>
            </a:extLst>
          </p:cNvPr>
          <p:cNvSpPr txBox="1"/>
          <p:nvPr/>
        </p:nvSpPr>
        <p:spPr>
          <a:xfrm>
            <a:off x="609600" y="5715000"/>
            <a:ext cx="7239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>
                <a:solidFill>
                  <a:srgbClr val="FF0000"/>
                </a:solidFill>
                <a:latin typeface="+mn-lt"/>
                <a:cs typeface="Arial"/>
              </a:rPr>
              <a:t>- </a:t>
            </a:r>
            <a:r>
              <a:rPr lang="en-US" sz="2800" spc="-7" dirty="0">
                <a:solidFill>
                  <a:srgbClr val="FF0000"/>
                </a:solidFill>
                <a:latin typeface="+mn-lt"/>
                <a:cs typeface="Arial"/>
              </a:rPr>
              <a:t>Q: what happens when W=constant </a:t>
            </a:r>
            <a:r>
              <a:rPr lang="en-US" sz="2800" spc="-7" dirty="0" err="1">
                <a:solidFill>
                  <a:srgbClr val="FF0000"/>
                </a:solidFill>
                <a:latin typeface="+mn-lt"/>
                <a:cs typeface="Arial"/>
              </a:rPr>
              <a:t>init</a:t>
            </a:r>
            <a:r>
              <a:rPr lang="en-US" sz="2800" spc="-7" dirty="0">
                <a:solidFill>
                  <a:srgbClr val="FF0000"/>
                </a:solidFill>
                <a:latin typeface="+mn-lt"/>
                <a:cs typeface="Arial"/>
              </a:rPr>
              <a:t> is</a:t>
            </a:r>
            <a:r>
              <a:rPr lang="en-US" sz="2800" spc="-107" dirty="0">
                <a:solidFill>
                  <a:srgbClr val="FF0000"/>
                </a:solidFill>
                <a:latin typeface="+mn-lt"/>
                <a:cs typeface="Arial"/>
              </a:rPr>
              <a:t> </a:t>
            </a:r>
            <a:r>
              <a:rPr lang="en-US" sz="2800" spc="-7" dirty="0">
                <a:solidFill>
                  <a:srgbClr val="FF0000"/>
                </a:solidFill>
                <a:latin typeface="+mn-lt"/>
                <a:cs typeface="Arial"/>
              </a:rPr>
              <a:t>used?</a:t>
            </a:r>
            <a:endParaRPr lang="en-US" sz="28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611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066800" y="2992902"/>
            <a:ext cx="9711765" cy="5955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06EAD18-EEDC-4C66-8C4C-A112D053F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Weight Initialization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5BDE96-300A-440F-B0E9-831D6D182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6262">
              <a:lnSpc>
                <a:spcPts val="3820"/>
              </a:lnSpc>
              <a:spcBef>
                <a:spcPts val="133"/>
              </a:spcBef>
              <a:tabLst>
                <a:tab pos="625671" algn="l"/>
              </a:tabLst>
            </a:pPr>
            <a:r>
              <a:rPr lang="en-US" sz="3200" spc="-7">
                <a:cs typeface="Arial"/>
              </a:rPr>
              <a:t>First idea: </a:t>
            </a:r>
            <a:r>
              <a:rPr lang="en-US" sz="3200" b="1" spc="-7">
                <a:cs typeface="Arial"/>
              </a:rPr>
              <a:t>Small random</a:t>
            </a:r>
            <a:r>
              <a:rPr lang="en-US" sz="3200" b="1">
                <a:cs typeface="Arial"/>
              </a:rPr>
              <a:t> </a:t>
            </a:r>
            <a:r>
              <a:rPr lang="en-US" sz="3200" b="1" spc="-7">
                <a:cs typeface="Arial"/>
              </a:rPr>
              <a:t>numbers</a:t>
            </a:r>
            <a:endParaRPr lang="en-US" sz="3200">
              <a:cs typeface="Arial"/>
            </a:endParaRPr>
          </a:p>
          <a:p>
            <a:pPr marL="416983" lvl="1">
              <a:lnSpc>
                <a:spcPts val="3820"/>
              </a:lnSpc>
            </a:pPr>
            <a:r>
              <a:rPr lang="en-US">
                <a:cs typeface="Arial"/>
              </a:rPr>
              <a:t>E.g., gaussian </a:t>
            </a:r>
            <a:r>
              <a:rPr lang="en-US" spc="-7">
                <a:cs typeface="Arial"/>
              </a:rPr>
              <a:t>with </a:t>
            </a:r>
            <a:r>
              <a:rPr lang="en-US">
                <a:cs typeface="Arial"/>
              </a:rPr>
              <a:t>zero mean </a:t>
            </a:r>
            <a:r>
              <a:rPr lang="en-US" spc="-7">
                <a:cs typeface="Arial"/>
              </a:rPr>
              <a:t>and 1e-2 </a:t>
            </a:r>
            <a:r>
              <a:rPr lang="en-US">
                <a:cs typeface="Arial"/>
              </a:rPr>
              <a:t>standard</a:t>
            </a:r>
            <a:r>
              <a:rPr lang="en-US" spc="-140">
                <a:cs typeface="Arial"/>
              </a:rPr>
              <a:t> </a:t>
            </a:r>
            <a:r>
              <a:rPr lang="en-US" spc="-7">
                <a:cs typeface="Arial"/>
              </a:rPr>
              <a:t>deviation:</a:t>
            </a:r>
            <a:endParaRPr lang="en-US">
              <a:cs typeface="Arial"/>
            </a:endParaRPr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r>
              <a:rPr lang="en-US" sz="3200" spc="-20">
                <a:cs typeface="Arial"/>
              </a:rPr>
              <a:t>Works </a:t>
            </a:r>
            <a:r>
              <a:rPr lang="en-US" sz="3200" spc="-7">
                <a:cs typeface="Arial"/>
              </a:rPr>
              <a:t>for </a:t>
            </a:r>
            <a:r>
              <a:rPr lang="en-US" sz="3200">
                <a:cs typeface="Arial"/>
              </a:rPr>
              <a:t>small </a:t>
            </a:r>
            <a:r>
              <a:rPr lang="en-US" sz="3200" spc="-7">
                <a:cs typeface="Arial"/>
              </a:rPr>
              <a:t>networks, but problems with deeper</a:t>
            </a:r>
            <a:r>
              <a:rPr lang="en-US" sz="3200" spc="-13">
                <a:cs typeface="Arial"/>
              </a:rPr>
              <a:t> </a:t>
            </a:r>
            <a:r>
              <a:rPr lang="en-US" sz="3200" spc="-7">
                <a:cs typeface="Arial"/>
              </a:rPr>
              <a:t>networks</a:t>
            </a:r>
            <a:endParaRPr lang="en-US" sz="3200">
              <a:cs typeface="Arial"/>
            </a:endParaRPr>
          </a:p>
          <a:p>
            <a:endParaRPr lang="nl-NL"/>
          </a:p>
        </p:txBody>
      </p:sp>
      <p:sp>
        <p:nvSpPr>
          <p:cNvPr id="7" name="Date Placeholder 119">
            <a:extLst>
              <a:ext uri="{FF2B5EF4-FFF2-40B4-BE49-F238E27FC236}">
                <a16:creationId xmlns:a16="http://schemas.microsoft.com/office/drawing/2014/main" id="{62F0B2E8-AF22-4A9F-9EF8-58DE52AF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8" name="Slide Number Placeholder 120">
            <a:extLst>
              <a:ext uri="{FF2B5EF4-FFF2-40B4-BE49-F238E27FC236}">
                <a16:creationId xmlns:a16="http://schemas.microsoft.com/office/drawing/2014/main" id="{C3206D0D-1413-4965-AA87-9BBC3EC24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>
                <a:latin typeface="+mn-lt"/>
              </a:rPr>
              <a:pPr>
                <a:defRPr/>
              </a:pPr>
              <a:t>102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589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736340"/>
            <a:ext cx="10368585" cy="36721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6781800" y="5486400"/>
            <a:ext cx="4876800" cy="987236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3200" spc="-7" dirty="0">
                <a:solidFill>
                  <a:srgbClr val="0000FF"/>
                </a:solidFill>
                <a:latin typeface="+mn-lt"/>
                <a:cs typeface="Arial"/>
              </a:rPr>
              <a:t>Forward pass for </a:t>
            </a:r>
            <a:r>
              <a:rPr sz="3200">
                <a:solidFill>
                  <a:srgbClr val="0000FF"/>
                </a:solidFill>
                <a:latin typeface="+mn-lt"/>
                <a:cs typeface="Arial"/>
              </a:rPr>
              <a:t>a</a:t>
            </a:r>
            <a:r>
              <a:rPr sz="3200" spc="-12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lang="en-US" sz="3200" spc="-7" dirty="0">
                <a:solidFill>
                  <a:srgbClr val="0000FF"/>
                </a:solidFill>
                <a:latin typeface="+mn-lt"/>
                <a:cs typeface="Arial"/>
              </a:rPr>
              <a:t>6</a:t>
            </a:r>
            <a:r>
              <a:rPr sz="3200" spc="-7">
                <a:solidFill>
                  <a:srgbClr val="0000FF"/>
                </a:solidFill>
                <a:latin typeface="+mn-lt"/>
                <a:cs typeface="Arial"/>
              </a:rPr>
              <a:t>-layer  </a:t>
            </a:r>
            <a:r>
              <a:rPr sz="3200" spc="-7" dirty="0">
                <a:solidFill>
                  <a:srgbClr val="0000FF"/>
                </a:solidFill>
                <a:latin typeface="+mn-lt"/>
                <a:cs typeface="Arial"/>
              </a:rPr>
              <a:t>net with hidden </a:t>
            </a:r>
            <a:r>
              <a:rPr sz="3200" dirty="0">
                <a:solidFill>
                  <a:srgbClr val="0000FF"/>
                </a:solidFill>
                <a:latin typeface="+mn-lt"/>
                <a:cs typeface="Arial"/>
              </a:rPr>
              <a:t>size</a:t>
            </a:r>
            <a:r>
              <a:rPr sz="3200" spc="-93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z="3200" spc="-7" dirty="0">
                <a:solidFill>
                  <a:srgbClr val="0000FF"/>
                </a:solidFill>
                <a:latin typeface="+mn-lt"/>
                <a:cs typeface="Arial"/>
              </a:rPr>
              <a:t>4096</a:t>
            </a:r>
            <a:endParaRPr sz="3200" dirty="0">
              <a:latin typeface="+mn-lt"/>
              <a:cs typeface="Arial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FAD010B-F995-41D1-A8ED-4B0269C7A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20" dirty="0">
                <a:cs typeface="Arial"/>
              </a:rPr>
              <a:t>Weight </a:t>
            </a:r>
            <a:r>
              <a:rPr lang="en-US" sz="4400" spc="-7" dirty="0">
                <a:cs typeface="Arial"/>
              </a:rPr>
              <a:t>Initialization: </a:t>
            </a:r>
            <a:r>
              <a:rPr lang="en-US" sz="4400" spc="-13" dirty="0">
                <a:cs typeface="Arial"/>
              </a:rPr>
              <a:t>Activation</a:t>
            </a:r>
            <a:r>
              <a:rPr lang="en-US" sz="4400" spc="-320" dirty="0">
                <a:cs typeface="Arial"/>
              </a:rPr>
              <a:t> </a:t>
            </a:r>
            <a:r>
              <a:rPr lang="en-US" sz="4400" dirty="0">
                <a:cs typeface="Arial"/>
              </a:rPr>
              <a:t>statistics</a:t>
            </a:r>
            <a:endParaRPr lang="en-US" dirty="0"/>
          </a:p>
        </p:txBody>
      </p:sp>
      <p:sp>
        <p:nvSpPr>
          <p:cNvPr id="5" name="Date Placeholder 119">
            <a:extLst>
              <a:ext uri="{FF2B5EF4-FFF2-40B4-BE49-F238E27FC236}">
                <a16:creationId xmlns:a16="http://schemas.microsoft.com/office/drawing/2014/main" id="{48E42981-BF33-46F2-A416-C0031A6123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Slide Number Placeholder 120">
            <a:extLst>
              <a:ext uri="{FF2B5EF4-FFF2-40B4-BE49-F238E27FC236}">
                <a16:creationId xmlns:a16="http://schemas.microsoft.com/office/drawing/2014/main" id="{A95B547F-34CD-4F06-9ED8-42B2F2D3F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0037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2732" y="1095662"/>
            <a:ext cx="6869699" cy="2432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000" y="255174"/>
            <a:ext cx="11455400" cy="632651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+mn-lt"/>
              </a:rPr>
              <a:t>Weight Initialization: Activation statistics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1504CB-CCEA-412D-A12E-0A5472506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r>
              <a:rPr lang="nl-NL">
                <a:latin typeface="+mn-lt"/>
              </a:rPr>
              <a:t>IA 5LIL0 Learning Principles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6A1B59B-32C5-4186-9BE2-77F1A234C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81D60167-4931-47E6-BA6A-407CBD079E47}" type="slidenum">
              <a:rPr lang="en-US" smtClean="0">
                <a:latin typeface="+mn-lt"/>
              </a:rPr>
              <a:pPr/>
              <a:t>104</a:t>
            </a:fld>
            <a:endParaRPr lang="en-US" dirty="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6880" y="4080751"/>
            <a:ext cx="11586520" cy="22438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36367" y="1088629"/>
            <a:ext cx="319024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0000FF"/>
                </a:solidFill>
                <a:latin typeface="+mn-lt"/>
                <a:cs typeface="Arial"/>
              </a:rPr>
              <a:t>Forward pass for </a:t>
            </a:r>
            <a:r>
              <a:rPr sz="2133" dirty="0">
                <a:solidFill>
                  <a:srgbClr val="0000FF"/>
                </a:solidFill>
                <a:latin typeface="+mn-lt"/>
                <a:cs typeface="Arial"/>
              </a:rPr>
              <a:t>a</a:t>
            </a:r>
            <a:r>
              <a:rPr sz="2133" spc="-120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z="2133" spc="-7" dirty="0">
                <a:solidFill>
                  <a:srgbClr val="0000FF"/>
                </a:solidFill>
                <a:latin typeface="+mn-lt"/>
                <a:cs typeface="Arial"/>
              </a:rPr>
              <a:t>6-layer  net with hidden </a:t>
            </a:r>
            <a:r>
              <a:rPr sz="2133" dirty="0">
                <a:solidFill>
                  <a:srgbClr val="0000FF"/>
                </a:solidFill>
                <a:latin typeface="+mn-lt"/>
                <a:cs typeface="Arial"/>
              </a:rPr>
              <a:t>size</a:t>
            </a:r>
            <a:r>
              <a:rPr sz="2133" spc="-93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z="2133" spc="-7" dirty="0">
                <a:solidFill>
                  <a:srgbClr val="0000FF"/>
                </a:solidFill>
                <a:latin typeface="+mn-lt"/>
                <a:cs typeface="Arial"/>
              </a:rPr>
              <a:t>4096</a:t>
            </a:r>
            <a:endParaRPr sz="2133">
              <a:latin typeface="+mn-lt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72400" y="1056281"/>
            <a:ext cx="3980180" cy="2479632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2667" spc="-7" dirty="0">
                <a:latin typeface="+mn-lt"/>
                <a:cs typeface="Arial"/>
              </a:rPr>
              <a:t>All </a:t>
            </a:r>
            <a:r>
              <a:rPr sz="2667" b="1" spc="-7" dirty="0">
                <a:latin typeface="+mn-lt"/>
                <a:cs typeface="Arial"/>
              </a:rPr>
              <a:t>activations</a:t>
            </a:r>
            <a:r>
              <a:rPr sz="2667" spc="-7" dirty="0">
                <a:latin typeface="+mn-lt"/>
                <a:cs typeface="Arial"/>
              </a:rPr>
              <a:t> tend to</a:t>
            </a:r>
            <a:r>
              <a:rPr sz="2667" spc="-120" dirty="0">
                <a:latin typeface="+mn-lt"/>
                <a:cs typeface="Arial"/>
              </a:rPr>
              <a:t> </a:t>
            </a:r>
            <a:r>
              <a:rPr sz="2667" dirty="0">
                <a:latin typeface="+mn-lt"/>
                <a:cs typeface="Arial"/>
              </a:rPr>
              <a:t>zero  </a:t>
            </a:r>
            <a:r>
              <a:rPr sz="2667" spc="-7" dirty="0">
                <a:latin typeface="+mn-lt"/>
                <a:cs typeface="Arial"/>
              </a:rPr>
              <a:t>for deeper network</a:t>
            </a:r>
            <a:r>
              <a:rPr sz="2667" spc="-87" dirty="0">
                <a:latin typeface="+mn-lt"/>
                <a:cs typeface="Arial"/>
              </a:rPr>
              <a:t> </a:t>
            </a:r>
            <a:r>
              <a:rPr sz="2667" spc="-7" dirty="0">
                <a:latin typeface="+mn-lt"/>
                <a:cs typeface="Arial"/>
              </a:rPr>
              <a:t>layers</a:t>
            </a:r>
            <a:endParaRPr sz="2667" dirty="0">
              <a:latin typeface="+mn-lt"/>
              <a:cs typeface="Arial"/>
            </a:endParaRPr>
          </a:p>
          <a:p>
            <a:pPr marL="16933" marR="193882">
              <a:spcBef>
                <a:spcPts val="1600"/>
              </a:spcBef>
            </a:pPr>
            <a:r>
              <a:rPr sz="2667" b="1" spc="-7" dirty="0">
                <a:latin typeface="+mn-lt"/>
                <a:cs typeface="Arial"/>
              </a:rPr>
              <a:t>Q</a:t>
            </a:r>
            <a:r>
              <a:rPr sz="2667" spc="-7" dirty="0">
                <a:latin typeface="+mn-lt"/>
                <a:cs typeface="Arial"/>
              </a:rPr>
              <a:t>: What do the</a:t>
            </a:r>
            <a:r>
              <a:rPr sz="2667" spc="-120" dirty="0">
                <a:latin typeface="+mn-lt"/>
                <a:cs typeface="Arial"/>
              </a:rPr>
              <a:t> </a:t>
            </a:r>
            <a:r>
              <a:rPr sz="2667" spc="-7" dirty="0">
                <a:latin typeface="+mn-lt"/>
                <a:cs typeface="Arial"/>
              </a:rPr>
              <a:t>gradients  dL</a:t>
            </a:r>
            <a:r>
              <a:rPr sz="2667" spc="-7">
                <a:latin typeface="+mn-lt"/>
                <a:cs typeface="Arial"/>
              </a:rPr>
              <a:t>/d</a:t>
            </a:r>
            <a:r>
              <a:rPr lang="en-US" sz="2667" spc="-7">
                <a:latin typeface="+mn-lt"/>
                <a:cs typeface="Arial"/>
              </a:rPr>
              <a:t>W</a:t>
            </a:r>
            <a:r>
              <a:rPr sz="2667" spc="-7">
                <a:latin typeface="+mn-lt"/>
                <a:cs typeface="Arial"/>
              </a:rPr>
              <a:t> </a:t>
            </a:r>
            <a:r>
              <a:rPr sz="2667" spc="-7" dirty="0">
                <a:latin typeface="+mn-lt"/>
                <a:cs typeface="Arial"/>
              </a:rPr>
              <a:t>look</a:t>
            </a:r>
            <a:r>
              <a:rPr sz="2667" spc="-27" dirty="0">
                <a:latin typeface="+mn-lt"/>
                <a:cs typeface="Arial"/>
              </a:rPr>
              <a:t> </a:t>
            </a:r>
            <a:r>
              <a:rPr sz="2667" spc="-7" dirty="0">
                <a:latin typeface="+mn-lt"/>
                <a:cs typeface="Arial"/>
              </a:rPr>
              <a:t>like?</a:t>
            </a:r>
            <a:endParaRPr sz="2667" dirty="0">
              <a:latin typeface="+mn-lt"/>
              <a:cs typeface="Arial"/>
            </a:endParaRPr>
          </a:p>
          <a:p>
            <a:pPr marL="16933">
              <a:spcBef>
                <a:spcPts val="1600"/>
              </a:spcBef>
            </a:pPr>
            <a:r>
              <a:rPr sz="2667" b="1" spc="-7" dirty="0">
                <a:solidFill>
                  <a:srgbClr val="CC0000"/>
                </a:solidFill>
                <a:latin typeface="+mn-lt"/>
                <a:cs typeface="Arial"/>
              </a:rPr>
              <a:t>A</a:t>
            </a:r>
            <a:r>
              <a:rPr sz="2667" spc="-7" dirty="0">
                <a:solidFill>
                  <a:srgbClr val="CC0000"/>
                </a:solidFill>
                <a:latin typeface="+mn-lt"/>
                <a:cs typeface="Arial"/>
              </a:rPr>
              <a:t>: All </a:t>
            </a:r>
            <a:r>
              <a:rPr sz="2667" dirty="0">
                <a:solidFill>
                  <a:srgbClr val="CC0000"/>
                </a:solidFill>
                <a:latin typeface="+mn-lt"/>
                <a:cs typeface="Arial"/>
              </a:rPr>
              <a:t>zero, </a:t>
            </a:r>
            <a:r>
              <a:rPr sz="2667" spc="-7" dirty="0">
                <a:solidFill>
                  <a:srgbClr val="CC0000"/>
                </a:solidFill>
                <a:latin typeface="+mn-lt"/>
                <a:cs typeface="Arial"/>
              </a:rPr>
              <a:t>no learning</a:t>
            </a:r>
            <a:r>
              <a:rPr sz="2667" spc="-247" dirty="0">
                <a:solidFill>
                  <a:srgbClr val="CC0000"/>
                </a:solidFill>
                <a:latin typeface="+mn-lt"/>
                <a:cs typeface="Arial"/>
              </a:rPr>
              <a:t> </a:t>
            </a:r>
            <a:endParaRPr sz="2667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303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1600201"/>
            <a:ext cx="9222267" cy="3581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6477000" y="5648580"/>
            <a:ext cx="4800600" cy="1014807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29633" rIns="0" bIns="0" rtlCol="0">
            <a:spAutoFit/>
          </a:bodyPr>
          <a:lstStyle/>
          <a:p>
            <a:pPr marL="16933" marR="6773">
              <a:spcBef>
                <a:spcPts val="233"/>
              </a:spcBef>
            </a:pPr>
            <a:r>
              <a:rPr sz="3200" spc="-7">
                <a:solidFill>
                  <a:srgbClr val="0000FF"/>
                </a:solidFill>
                <a:latin typeface="+mn-lt"/>
                <a:cs typeface="Arial"/>
              </a:rPr>
              <a:t>Increase </a:t>
            </a:r>
            <a:r>
              <a:rPr sz="3200">
                <a:solidFill>
                  <a:srgbClr val="0000FF"/>
                </a:solidFill>
                <a:latin typeface="+mn-lt"/>
                <a:cs typeface="Arial"/>
              </a:rPr>
              <a:t>st</a:t>
            </a:r>
            <a:r>
              <a:rPr lang="en-US" sz="3200">
                <a:solidFill>
                  <a:srgbClr val="0000FF"/>
                </a:solidFill>
                <a:latin typeface="+mn-lt"/>
                <a:cs typeface="Arial"/>
              </a:rPr>
              <a:t>_dev</a:t>
            </a:r>
            <a:r>
              <a:rPr sz="320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z="3200" spc="-7" dirty="0">
                <a:solidFill>
                  <a:srgbClr val="0000FF"/>
                </a:solidFill>
                <a:latin typeface="+mn-lt"/>
                <a:cs typeface="Arial"/>
              </a:rPr>
              <a:t>of initial  weights from 0.01 to</a:t>
            </a:r>
            <a:r>
              <a:rPr sz="3200" spc="-113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z="3200" spc="-7" dirty="0">
                <a:solidFill>
                  <a:srgbClr val="0000FF"/>
                </a:solidFill>
                <a:latin typeface="+mn-lt"/>
                <a:cs typeface="Arial"/>
              </a:rPr>
              <a:t>0.05</a:t>
            </a:r>
            <a:endParaRPr sz="3200">
              <a:latin typeface="+mn-lt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47800" y="3657600"/>
            <a:ext cx="8204200" cy="457200"/>
          </a:xfrm>
          <a:custGeom>
            <a:avLst/>
            <a:gdLst/>
            <a:ahLst/>
            <a:cxnLst/>
            <a:rect l="l" t="t" r="r" b="b"/>
            <a:pathLst>
              <a:path w="4694555" h="263525">
                <a:moveTo>
                  <a:pt x="0" y="0"/>
                </a:moveTo>
                <a:lnTo>
                  <a:pt x="4694099" y="0"/>
                </a:lnTo>
                <a:lnTo>
                  <a:pt x="46940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0F9C017-A865-4DDE-821A-67CB0EF4A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20" dirty="0">
                <a:cs typeface="Arial"/>
              </a:rPr>
              <a:t>Weight </a:t>
            </a:r>
            <a:r>
              <a:rPr lang="en-US" sz="4400" spc="-7" dirty="0">
                <a:cs typeface="Arial"/>
              </a:rPr>
              <a:t>Initialization: </a:t>
            </a:r>
            <a:r>
              <a:rPr lang="en-US" sz="4400" spc="-13" dirty="0">
                <a:cs typeface="Arial"/>
              </a:rPr>
              <a:t>Activation</a:t>
            </a:r>
            <a:r>
              <a:rPr lang="en-US" sz="4400" spc="-320" dirty="0">
                <a:cs typeface="Arial"/>
              </a:rPr>
              <a:t> </a:t>
            </a:r>
            <a:r>
              <a:rPr lang="en-US" sz="4400" dirty="0">
                <a:cs typeface="Arial"/>
              </a:rPr>
              <a:t>statistics</a:t>
            </a:r>
            <a:endParaRPr lang="en-US" dirty="0"/>
          </a:p>
        </p:txBody>
      </p:sp>
      <p:sp>
        <p:nvSpPr>
          <p:cNvPr id="6" name="Date Placeholder 119">
            <a:extLst>
              <a:ext uri="{FF2B5EF4-FFF2-40B4-BE49-F238E27FC236}">
                <a16:creationId xmlns:a16="http://schemas.microsoft.com/office/drawing/2014/main" id="{84374E4B-9906-4382-9209-BF5B164498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7" name="Slide Number Placeholder 120">
            <a:extLst>
              <a:ext uri="{FF2B5EF4-FFF2-40B4-BE49-F238E27FC236}">
                <a16:creationId xmlns:a16="http://schemas.microsoft.com/office/drawing/2014/main" id="{3884D206-DF84-4F86-9ED7-B68EC1BE6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5070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6549" y="4006608"/>
            <a:ext cx="11493499" cy="21380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2733" y="1095667"/>
            <a:ext cx="7027599" cy="2432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255174"/>
            <a:ext cx="11455400" cy="632651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+mn-lt"/>
              </a:rPr>
              <a:t>Weight Initialization: Activation statistics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802A293-C3DE-4527-9F09-CCAC1A1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r>
              <a:rPr lang="nl-NL">
                <a:latin typeface="+mn-lt"/>
              </a:rPr>
              <a:t>IA 5LIL0 Learning Principles</a:t>
            </a:r>
            <a:endParaRPr lang="en-US" dirty="0">
              <a:latin typeface="+mn-lt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5A5365-ADE3-4E8D-B2FF-476A40DFE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81D60167-4931-47E6-BA6A-407CBD079E47}" type="slidenum">
              <a:rPr lang="en-US" smtClean="0">
                <a:latin typeface="+mn-lt"/>
              </a:rPr>
              <a:pPr/>
              <a:t>106</a:t>
            </a:fld>
            <a:endParaRPr lang="en-US" dirty="0">
              <a:latin typeface="+mn-l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15299" y="1087952"/>
            <a:ext cx="3261360" cy="722420"/>
          </a:xfrm>
          <a:prstGeom prst="rect">
            <a:avLst/>
          </a:prstGeom>
        </p:spPr>
        <p:txBody>
          <a:bodyPr vert="horz" wrap="square" lIns="0" tIns="29633" rIns="0" bIns="0" rtlCol="0">
            <a:spAutoFit/>
          </a:bodyPr>
          <a:lstStyle/>
          <a:p>
            <a:pPr marL="16933" marR="6773">
              <a:lnSpc>
                <a:spcPts val="2707"/>
              </a:lnSpc>
              <a:spcBef>
                <a:spcPts val="233"/>
              </a:spcBef>
            </a:pPr>
            <a:r>
              <a:rPr sz="2267" spc="-7" dirty="0">
                <a:solidFill>
                  <a:srgbClr val="0000FF"/>
                </a:solidFill>
                <a:latin typeface="+mn-lt"/>
                <a:cs typeface="Arial"/>
              </a:rPr>
              <a:t>Increase </a:t>
            </a:r>
            <a:r>
              <a:rPr sz="2267" dirty="0">
                <a:solidFill>
                  <a:srgbClr val="0000FF"/>
                </a:solidFill>
                <a:latin typeface="+mn-lt"/>
                <a:cs typeface="Arial"/>
              </a:rPr>
              <a:t>std </a:t>
            </a:r>
            <a:r>
              <a:rPr sz="2267" spc="-7" dirty="0">
                <a:solidFill>
                  <a:srgbClr val="0000FF"/>
                </a:solidFill>
                <a:latin typeface="+mn-lt"/>
                <a:cs typeface="Arial"/>
              </a:rPr>
              <a:t>of initial  weights from 0.01 to</a:t>
            </a:r>
            <a:r>
              <a:rPr sz="2267" spc="-113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z="2267" spc="-7" dirty="0">
                <a:solidFill>
                  <a:srgbClr val="0000FF"/>
                </a:solidFill>
                <a:latin typeface="+mn-lt"/>
                <a:cs typeface="Arial"/>
              </a:rPr>
              <a:t>0.05</a:t>
            </a:r>
            <a:endParaRPr sz="2267">
              <a:latin typeface="+mn-lt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938843" y="914400"/>
            <a:ext cx="3792220" cy="2684816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220133" rIns="0" bIns="0" rtlCol="0">
            <a:spAutoFit/>
          </a:bodyPr>
          <a:lstStyle/>
          <a:p>
            <a:pPr marL="16933">
              <a:spcBef>
                <a:spcPts val="1733"/>
              </a:spcBef>
            </a:pPr>
            <a:r>
              <a:rPr sz="2667" spc="-7" dirty="0">
                <a:latin typeface="+mn-lt"/>
                <a:cs typeface="Arial"/>
              </a:rPr>
              <a:t>All activations</a:t>
            </a:r>
            <a:r>
              <a:rPr sz="2667" spc="-53" dirty="0">
                <a:latin typeface="+mn-lt"/>
                <a:cs typeface="Arial"/>
              </a:rPr>
              <a:t> </a:t>
            </a:r>
            <a:r>
              <a:rPr sz="2667" dirty="0">
                <a:latin typeface="+mn-lt"/>
                <a:cs typeface="Arial"/>
              </a:rPr>
              <a:t>saturate</a:t>
            </a:r>
            <a:endParaRPr sz="2667">
              <a:latin typeface="+mn-lt"/>
              <a:cs typeface="Arial"/>
            </a:endParaRPr>
          </a:p>
          <a:p>
            <a:pPr marL="16933" marR="6773">
              <a:spcBef>
                <a:spcPts val="1600"/>
              </a:spcBef>
            </a:pPr>
            <a:r>
              <a:rPr sz="2667" b="1" spc="-7" dirty="0">
                <a:latin typeface="+mn-lt"/>
                <a:cs typeface="Arial"/>
              </a:rPr>
              <a:t>Q</a:t>
            </a:r>
            <a:r>
              <a:rPr sz="2667" spc="-7" dirty="0">
                <a:latin typeface="+mn-lt"/>
                <a:cs typeface="Arial"/>
              </a:rPr>
              <a:t>: What do the</a:t>
            </a:r>
            <a:r>
              <a:rPr sz="2667" spc="-120" dirty="0">
                <a:latin typeface="+mn-lt"/>
                <a:cs typeface="Arial"/>
              </a:rPr>
              <a:t> </a:t>
            </a:r>
            <a:r>
              <a:rPr sz="2667" spc="-7" dirty="0">
                <a:latin typeface="+mn-lt"/>
                <a:cs typeface="Arial"/>
              </a:rPr>
              <a:t>gradients  look</a:t>
            </a:r>
            <a:r>
              <a:rPr sz="2667" spc="-13" dirty="0">
                <a:latin typeface="+mn-lt"/>
                <a:cs typeface="Arial"/>
              </a:rPr>
              <a:t> </a:t>
            </a:r>
            <a:r>
              <a:rPr sz="2667" spc="-7">
                <a:latin typeface="+mn-lt"/>
                <a:cs typeface="Arial"/>
              </a:rPr>
              <a:t>like?</a:t>
            </a:r>
            <a:endParaRPr lang="en-US" sz="2667" spc="-7">
              <a:latin typeface="+mn-lt"/>
              <a:cs typeface="Arial"/>
            </a:endParaRPr>
          </a:p>
          <a:p>
            <a:pPr marL="16933" marR="6773">
              <a:spcBef>
                <a:spcPts val="1600"/>
              </a:spcBef>
            </a:pPr>
            <a:r>
              <a:rPr lang="en-US" sz="2667" b="1" spc="-7">
                <a:solidFill>
                  <a:srgbClr val="CC0000"/>
                </a:solidFill>
                <a:latin typeface="Arial"/>
                <a:cs typeface="Arial"/>
              </a:rPr>
              <a:t>A</a:t>
            </a:r>
            <a:r>
              <a:rPr lang="en-US" sz="2667" spc="-7">
                <a:solidFill>
                  <a:srgbClr val="CC0000"/>
                </a:solidFill>
                <a:latin typeface="Arial"/>
                <a:cs typeface="Arial"/>
              </a:rPr>
              <a:t>: Local gradients all</a:t>
            </a:r>
            <a:r>
              <a:rPr lang="en-US" sz="2667" spc="-113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lang="en-US" sz="2667">
                <a:solidFill>
                  <a:srgbClr val="CC0000"/>
                </a:solidFill>
                <a:latin typeface="Arial"/>
                <a:cs typeface="Arial"/>
              </a:rPr>
              <a:t>zero,  </a:t>
            </a:r>
            <a:r>
              <a:rPr lang="en-US" sz="2667" spc="-7">
                <a:solidFill>
                  <a:srgbClr val="CC0000"/>
                </a:solidFill>
                <a:latin typeface="Arial"/>
                <a:cs typeface="Arial"/>
              </a:rPr>
              <a:t>no learning</a:t>
            </a:r>
            <a:r>
              <a:rPr lang="en-US" sz="2667" spc="-20">
                <a:solidFill>
                  <a:srgbClr val="CC0000"/>
                </a:solidFill>
                <a:latin typeface="Arial"/>
                <a:cs typeface="Arial"/>
              </a:rPr>
              <a:t> </a:t>
            </a:r>
            <a:endParaRPr lang="en-US" sz="2667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23834" y="2472234"/>
            <a:ext cx="6259407" cy="351367"/>
          </a:xfrm>
          <a:custGeom>
            <a:avLst/>
            <a:gdLst/>
            <a:ahLst/>
            <a:cxnLst/>
            <a:rect l="l" t="t" r="r" b="b"/>
            <a:pathLst>
              <a:path w="4694555" h="263525">
                <a:moveTo>
                  <a:pt x="0" y="0"/>
                </a:moveTo>
                <a:lnTo>
                  <a:pt x="4694099" y="0"/>
                </a:lnTo>
                <a:lnTo>
                  <a:pt x="46940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631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8167" y="1997502"/>
            <a:ext cx="10714235" cy="32168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54097" y="3810000"/>
            <a:ext cx="10023503" cy="533400"/>
          </a:xfrm>
          <a:custGeom>
            <a:avLst/>
            <a:gdLst/>
            <a:ahLst/>
            <a:cxnLst/>
            <a:rect l="l" t="t" r="r" b="b"/>
            <a:pathLst>
              <a:path w="4980940" h="263525">
                <a:moveTo>
                  <a:pt x="0" y="0"/>
                </a:moveTo>
                <a:lnTo>
                  <a:pt x="4980599" y="0"/>
                </a:lnTo>
                <a:lnTo>
                  <a:pt x="49805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20000" y="5072289"/>
            <a:ext cx="3962400" cy="1014807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29633" rIns="0" bIns="0" rtlCol="0">
            <a:spAutoFit/>
          </a:bodyPr>
          <a:lstStyle/>
          <a:p>
            <a:pPr marL="16933" marR="6773">
              <a:spcBef>
                <a:spcPts val="233"/>
              </a:spcBef>
            </a:pPr>
            <a:r>
              <a:rPr sz="3200" dirty="0">
                <a:solidFill>
                  <a:srgbClr val="0000FF"/>
                </a:solidFill>
                <a:latin typeface="+mn-lt"/>
                <a:cs typeface="Arial"/>
              </a:rPr>
              <a:t>“Xavier”</a:t>
            </a:r>
            <a:r>
              <a:rPr sz="3200" spc="-127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z="3200" spc="-7" dirty="0">
                <a:solidFill>
                  <a:srgbClr val="0000FF"/>
                </a:solidFill>
                <a:latin typeface="+mn-lt"/>
                <a:cs typeface="Arial"/>
              </a:rPr>
              <a:t>initialization:  </a:t>
            </a:r>
            <a:r>
              <a:rPr sz="3200" dirty="0">
                <a:solidFill>
                  <a:srgbClr val="0000FF"/>
                </a:solidFill>
                <a:latin typeface="+mn-lt"/>
                <a:cs typeface="Arial"/>
              </a:rPr>
              <a:t>std =</a:t>
            </a:r>
            <a:r>
              <a:rPr sz="3200" spc="-47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z="3200" spc="-7" dirty="0">
                <a:solidFill>
                  <a:srgbClr val="0000FF"/>
                </a:solidFill>
                <a:latin typeface="+mn-lt"/>
                <a:cs typeface="Arial"/>
              </a:rPr>
              <a:t>1/sqrt(Din)</a:t>
            </a:r>
            <a:endParaRPr sz="3200">
              <a:latin typeface="+mn-lt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69970" y="6582842"/>
            <a:ext cx="8100060" cy="205976"/>
          </a:xfrm>
          <a:prstGeom prst="rect">
            <a:avLst/>
          </a:prstGeom>
        </p:spPr>
        <p:txBody>
          <a:bodyPr vert="horz" wrap="square" lIns="0" tIns="847" rIns="0" bIns="0" rtlCol="0">
            <a:spAutoFit/>
          </a:bodyPr>
          <a:lstStyle/>
          <a:p>
            <a:pPr marL="16933">
              <a:spcBef>
                <a:spcPts val="7"/>
              </a:spcBef>
            </a:pPr>
            <a:r>
              <a:rPr sz="1333" i="1" spc="-7" dirty="0">
                <a:latin typeface="+mn-lt"/>
                <a:cs typeface="Arial"/>
              </a:rPr>
              <a:t>Glorot and Bengio, </a:t>
            </a:r>
            <a:r>
              <a:rPr sz="1333" i="1" dirty="0">
                <a:latin typeface="+mn-lt"/>
                <a:cs typeface="Arial"/>
              </a:rPr>
              <a:t>“Understanding </a:t>
            </a:r>
            <a:r>
              <a:rPr sz="1333" i="1" spc="-7" dirty="0">
                <a:latin typeface="+mn-lt"/>
                <a:cs typeface="Arial"/>
              </a:rPr>
              <a:t>the </a:t>
            </a:r>
            <a:r>
              <a:rPr sz="1333" i="1" spc="-13" dirty="0">
                <a:latin typeface="+mn-lt"/>
                <a:cs typeface="Arial"/>
              </a:rPr>
              <a:t>difficulty </a:t>
            </a:r>
            <a:r>
              <a:rPr sz="1333" i="1" spc="-7" dirty="0">
                <a:latin typeface="+mn-lt"/>
                <a:cs typeface="Arial"/>
              </a:rPr>
              <a:t>of training deep feedforward neural networks”, </a:t>
            </a:r>
            <a:r>
              <a:rPr sz="1333" i="1" spc="-40" dirty="0">
                <a:latin typeface="+mn-lt"/>
                <a:cs typeface="Arial"/>
              </a:rPr>
              <a:t>AISTAT</a:t>
            </a:r>
            <a:r>
              <a:rPr sz="1333" i="1" spc="-100" dirty="0">
                <a:latin typeface="+mn-lt"/>
                <a:cs typeface="Arial"/>
              </a:rPr>
              <a:t> </a:t>
            </a:r>
            <a:r>
              <a:rPr sz="1333" i="1" spc="-7" dirty="0">
                <a:latin typeface="+mn-lt"/>
                <a:cs typeface="Arial"/>
              </a:rPr>
              <a:t>2010</a:t>
            </a:r>
            <a:endParaRPr sz="1333" i="1">
              <a:latin typeface="+mn-lt"/>
              <a:cs typeface="Arial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39974DB-E1DA-477A-BE16-D291315C7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20" dirty="0">
                <a:solidFill>
                  <a:schemeClr val="accent2"/>
                </a:solidFill>
                <a:latin typeface="+mn-lt"/>
                <a:cs typeface="Arial"/>
              </a:rPr>
              <a:t>Weight </a:t>
            </a:r>
            <a:r>
              <a:rPr lang="en-US" sz="4400" spc="-7" dirty="0">
                <a:solidFill>
                  <a:schemeClr val="accent2"/>
                </a:solidFill>
                <a:latin typeface="+mn-lt"/>
                <a:cs typeface="Arial"/>
              </a:rPr>
              <a:t>Initialization: </a:t>
            </a:r>
            <a:r>
              <a:rPr lang="en-US" sz="4400" dirty="0">
                <a:solidFill>
                  <a:schemeClr val="accent2"/>
                </a:solidFill>
                <a:latin typeface="+mn-lt"/>
                <a:cs typeface="Arial"/>
              </a:rPr>
              <a:t>“Xavier”</a:t>
            </a:r>
            <a:r>
              <a:rPr lang="en-US" sz="4400" spc="-107" dirty="0">
                <a:solidFill>
                  <a:schemeClr val="accent2"/>
                </a:solidFill>
                <a:latin typeface="+mn-lt"/>
                <a:cs typeface="Arial"/>
              </a:rPr>
              <a:t> </a:t>
            </a:r>
            <a:r>
              <a:rPr lang="en-US" sz="4400" spc="-7" dirty="0">
                <a:solidFill>
                  <a:schemeClr val="accent2"/>
                </a:solidFill>
                <a:latin typeface="+mn-lt"/>
                <a:cs typeface="Arial"/>
              </a:rPr>
              <a:t>Initialization</a:t>
            </a:r>
            <a:endParaRPr lang="en-US" dirty="0">
              <a:latin typeface="+mn-lt"/>
            </a:endParaRPr>
          </a:p>
        </p:txBody>
      </p:sp>
      <p:sp>
        <p:nvSpPr>
          <p:cNvPr id="8" name="Date Placeholder 119">
            <a:extLst>
              <a:ext uri="{FF2B5EF4-FFF2-40B4-BE49-F238E27FC236}">
                <a16:creationId xmlns:a16="http://schemas.microsoft.com/office/drawing/2014/main" id="{AA50CCC1-6EF0-4173-BAB6-E279A80C6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10" name="Slide Number Placeholder 120">
            <a:extLst>
              <a:ext uri="{FF2B5EF4-FFF2-40B4-BE49-F238E27FC236}">
                <a16:creationId xmlns:a16="http://schemas.microsoft.com/office/drawing/2014/main" id="{778C5C66-8005-4A78-B755-7CFCA6873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>
                <a:latin typeface="+mn-lt"/>
              </a:rPr>
              <a:pPr>
                <a:defRPr/>
              </a:pPr>
              <a:t>107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622968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530" y="4050208"/>
            <a:ext cx="11418341" cy="2121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634" y="1205306"/>
            <a:ext cx="6952707" cy="20874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82341" y="1210014"/>
            <a:ext cx="4953000" cy="1617536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2800" spc="-7" dirty="0">
                <a:latin typeface="+mn-lt"/>
                <a:cs typeface="Arial"/>
              </a:rPr>
              <a:t>Activations</a:t>
            </a:r>
            <a:r>
              <a:rPr sz="2800" spc="-300" dirty="0">
                <a:latin typeface="+mn-lt"/>
                <a:cs typeface="Arial"/>
              </a:rPr>
              <a:t> </a:t>
            </a:r>
            <a:r>
              <a:rPr sz="2800" spc="-7">
                <a:latin typeface="+mn-lt"/>
                <a:cs typeface="Arial"/>
              </a:rPr>
              <a:t>are nicely </a:t>
            </a:r>
            <a:r>
              <a:rPr sz="2800" dirty="0">
                <a:latin typeface="+mn-lt"/>
                <a:cs typeface="Arial"/>
              </a:rPr>
              <a:t>scaled </a:t>
            </a:r>
            <a:r>
              <a:rPr sz="2800" spc="-7" dirty="0">
                <a:latin typeface="+mn-lt"/>
                <a:cs typeface="Arial"/>
              </a:rPr>
              <a:t>for all</a:t>
            </a:r>
            <a:r>
              <a:rPr sz="2800" spc="-120" dirty="0">
                <a:latin typeface="+mn-lt"/>
                <a:cs typeface="Arial"/>
              </a:rPr>
              <a:t> </a:t>
            </a:r>
            <a:r>
              <a:rPr sz="2800" spc="-7">
                <a:latin typeface="+mn-lt"/>
                <a:cs typeface="Arial"/>
              </a:rPr>
              <a:t>layers!</a:t>
            </a:r>
            <a:endParaRPr lang="en-US" sz="2800" spc="-7">
              <a:latin typeface="+mn-lt"/>
              <a:cs typeface="Arial"/>
            </a:endParaRPr>
          </a:p>
          <a:p>
            <a:pPr marL="524932" indent="-457200">
              <a:buFont typeface="Arial" panose="020B0604020202020204" pitchFamily="34" charset="0"/>
              <a:buChar char="•"/>
            </a:pPr>
            <a:r>
              <a:rPr lang="en-US" spc="-7">
                <a:latin typeface="+mn-lt"/>
                <a:cs typeface="Arial"/>
              </a:rPr>
              <a:t>For </a:t>
            </a:r>
            <a:r>
              <a:rPr lang="en-US">
                <a:latin typeface="+mn-lt"/>
                <a:cs typeface="Arial"/>
              </a:rPr>
              <a:t>conv </a:t>
            </a:r>
            <a:r>
              <a:rPr lang="en-US" spc="-7">
                <a:latin typeface="+mn-lt"/>
                <a:cs typeface="Arial"/>
              </a:rPr>
              <a:t>layers: </a:t>
            </a:r>
            <a:br>
              <a:rPr lang="en-US" spc="-7">
                <a:latin typeface="+mn-lt"/>
                <a:cs typeface="Arial"/>
              </a:rPr>
            </a:br>
            <a:r>
              <a:rPr lang="en-US" i="1" spc="-7">
                <a:latin typeface="+mn-lt"/>
                <a:cs typeface="Arial"/>
              </a:rPr>
              <a:t>Din</a:t>
            </a:r>
            <a:r>
              <a:rPr lang="en-US" i="1" spc="-53">
                <a:latin typeface="+mn-lt"/>
                <a:cs typeface="Arial"/>
              </a:rPr>
              <a:t> </a:t>
            </a:r>
            <a:r>
              <a:rPr lang="en-US" i="1" spc="-7">
                <a:latin typeface="+mn-lt"/>
                <a:cs typeface="Arial"/>
              </a:rPr>
              <a:t>= </a:t>
            </a:r>
            <a:r>
              <a:rPr lang="en-US" i="1">
                <a:latin typeface="+mn-lt"/>
                <a:cs typeface="Arial"/>
              </a:rPr>
              <a:t>kernel_size</a:t>
            </a:r>
            <a:r>
              <a:rPr lang="en-US" i="1" baseline="30092">
                <a:latin typeface="+mn-lt"/>
                <a:cs typeface="Arial"/>
              </a:rPr>
              <a:t>2 </a:t>
            </a:r>
            <a:r>
              <a:rPr lang="en-US" i="1">
                <a:latin typeface="+mn-lt"/>
                <a:cs typeface="Arial"/>
              </a:rPr>
              <a:t>*</a:t>
            </a:r>
            <a:r>
              <a:rPr lang="en-US" i="1" spc="-327">
                <a:latin typeface="+mn-lt"/>
                <a:cs typeface="Arial"/>
              </a:rPr>
              <a:t> </a:t>
            </a:r>
            <a:r>
              <a:rPr lang="en-US" i="1" spc="-7">
                <a:latin typeface="+mn-lt"/>
                <a:cs typeface="Arial"/>
              </a:rPr>
              <a:t>input_channels</a:t>
            </a:r>
            <a:endParaRPr lang="en-US" i="1">
              <a:latin typeface="+mn-lt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9634" y="2389299"/>
            <a:ext cx="6392707" cy="353901"/>
          </a:xfrm>
          <a:custGeom>
            <a:avLst/>
            <a:gdLst/>
            <a:ahLst/>
            <a:cxnLst/>
            <a:rect l="l" t="t" r="r" b="b"/>
            <a:pathLst>
              <a:path w="4980940" h="263525">
                <a:moveTo>
                  <a:pt x="0" y="0"/>
                </a:moveTo>
                <a:lnTo>
                  <a:pt x="4980599" y="0"/>
                </a:lnTo>
                <a:lnTo>
                  <a:pt x="49805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32367" y="1181502"/>
            <a:ext cx="2688167" cy="722420"/>
          </a:xfrm>
          <a:prstGeom prst="rect">
            <a:avLst/>
          </a:prstGeom>
        </p:spPr>
        <p:txBody>
          <a:bodyPr vert="horz" wrap="square" lIns="0" tIns="29633" rIns="0" bIns="0" rtlCol="0">
            <a:spAutoFit/>
          </a:bodyPr>
          <a:lstStyle/>
          <a:p>
            <a:pPr marL="16933" marR="6773">
              <a:lnSpc>
                <a:spcPts val="2707"/>
              </a:lnSpc>
              <a:spcBef>
                <a:spcPts val="233"/>
              </a:spcBef>
            </a:pPr>
            <a:r>
              <a:rPr sz="2267" dirty="0">
                <a:solidFill>
                  <a:srgbClr val="0000FF"/>
                </a:solidFill>
                <a:latin typeface="+mn-lt"/>
                <a:cs typeface="Arial"/>
              </a:rPr>
              <a:t>“Xavier”</a:t>
            </a:r>
            <a:r>
              <a:rPr sz="2267" spc="-127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z="2267" spc="-7" dirty="0">
                <a:solidFill>
                  <a:srgbClr val="0000FF"/>
                </a:solidFill>
                <a:latin typeface="+mn-lt"/>
                <a:cs typeface="Arial"/>
              </a:rPr>
              <a:t>initialization:  </a:t>
            </a:r>
            <a:r>
              <a:rPr sz="2267" dirty="0">
                <a:solidFill>
                  <a:srgbClr val="0000FF"/>
                </a:solidFill>
                <a:latin typeface="+mn-lt"/>
                <a:cs typeface="Arial"/>
              </a:rPr>
              <a:t>std =</a:t>
            </a:r>
            <a:r>
              <a:rPr sz="2267" spc="-47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z="2267" spc="-7" dirty="0">
                <a:solidFill>
                  <a:srgbClr val="0000FF"/>
                </a:solidFill>
                <a:latin typeface="+mn-lt"/>
                <a:cs typeface="Arial"/>
              </a:rPr>
              <a:t>1/sqrt(Din)</a:t>
            </a:r>
            <a:endParaRPr sz="2267">
              <a:latin typeface="+mn-lt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87547" y="6522256"/>
            <a:ext cx="8100060" cy="205976"/>
          </a:xfrm>
          <a:prstGeom prst="rect">
            <a:avLst/>
          </a:prstGeom>
        </p:spPr>
        <p:txBody>
          <a:bodyPr vert="horz" wrap="square" lIns="0" tIns="847" rIns="0" bIns="0" rtlCol="0">
            <a:spAutoFit/>
          </a:bodyPr>
          <a:lstStyle/>
          <a:p>
            <a:pPr marL="16933">
              <a:spcBef>
                <a:spcPts val="7"/>
              </a:spcBef>
            </a:pPr>
            <a:r>
              <a:rPr sz="1333" i="1" spc="-7" dirty="0">
                <a:latin typeface="+mn-lt"/>
                <a:cs typeface="Arial"/>
              </a:rPr>
              <a:t>Glorot and Bengio, </a:t>
            </a:r>
            <a:r>
              <a:rPr sz="1333" i="1" dirty="0">
                <a:latin typeface="+mn-lt"/>
                <a:cs typeface="Arial"/>
              </a:rPr>
              <a:t>“Understanding </a:t>
            </a:r>
            <a:r>
              <a:rPr sz="1333" i="1" spc="-7" dirty="0">
                <a:latin typeface="+mn-lt"/>
                <a:cs typeface="Arial"/>
              </a:rPr>
              <a:t>the </a:t>
            </a:r>
            <a:r>
              <a:rPr sz="1333" i="1" spc="-13" dirty="0">
                <a:latin typeface="+mn-lt"/>
                <a:cs typeface="Arial"/>
              </a:rPr>
              <a:t>difficulty </a:t>
            </a:r>
            <a:r>
              <a:rPr sz="1333" i="1" spc="-7" dirty="0">
                <a:latin typeface="+mn-lt"/>
                <a:cs typeface="Arial"/>
              </a:rPr>
              <a:t>of training deep feedforward neural networks”, </a:t>
            </a:r>
            <a:r>
              <a:rPr sz="1333" i="1" spc="-40" dirty="0">
                <a:latin typeface="+mn-lt"/>
                <a:cs typeface="Arial"/>
              </a:rPr>
              <a:t>AISTAT</a:t>
            </a:r>
            <a:r>
              <a:rPr sz="1333" i="1" spc="-100" dirty="0">
                <a:latin typeface="+mn-lt"/>
                <a:cs typeface="Arial"/>
              </a:rPr>
              <a:t> </a:t>
            </a:r>
            <a:r>
              <a:rPr sz="1333" i="1" spc="-7" dirty="0">
                <a:latin typeface="+mn-lt"/>
                <a:cs typeface="Arial"/>
              </a:rPr>
              <a:t>2010</a:t>
            </a:r>
            <a:endParaRPr sz="1333" i="1">
              <a:latin typeface="+mn-lt"/>
              <a:cs typeface="Arial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96FA330-5035-42A1-84F2-F27C90165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55400" cy="685800"/>
          </a:xfrm>
        </p:spPr>
        <p:txBody>
          <a:bodyPr/>
          <a:lstStyle/>
          <a:p>
            <a:r>
              <a:rPr lang="en-US" dirty="0">
                <a:latin typeface="+mn-lt"/>
              </a:rPr>
              <a:t>Weight Initialization: “Xavier” Initialization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B8AAF34-0B4E-407D-9F02-127B78D8FE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r>
              <a:rPr lang="nl-NL">
                <a:latin typeface="+mn-lt"/>
              </a:rPr>
              <a:t>IA 5LIL0 Learning Principles</a:t>
            </a:r>
            <a:endParaRPr lang="en-US" dirty="0">
              <a:latin typeface="+mn-lt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EE818B3-10F3-4F7D-8CBE-C85C5D3BE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81D60167-4931-47E6-BA6A-407CBD079E47}" type="slidenum">
              <a:rPr lang="en-US" smtClean="0">
                <a:latin typeface="+mn-lt"/>
              </a:rPr>
              <a:pPr/>
              <a:t>108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825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29634" y="1205306"/>
            <a:ext cx="6952707" cy="20874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82341" y="1210014"/>
            <a:ext cx="4953000" cy="1617536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2800" spc="-7" dirty="0">
                <a:latin typeface="+mn-lt"/>
                <a:cs typeface="Arial"/>
              </a:rPr>
              <a:t>Activations</a:t>
            </a:r>
            <a:r>
              <a:rPr sz="2800" spc="-300" dirty="0">
                <a:latin typeface="+mn-lt"/>
                <a:cs typeface="Arial"/>
              </a:rPr>
              <a:t> </a:t>
            </a:r>
            <a:r>
              <a:rPr sz="2800" spc="-7">
                <a:latin typeface="+mn-lt"/>
                <a:cs typeface="Arial"/>
              </a:rPr>
              <a:t>are nicely </a:t>
            </a:r>
            <a:r>
              <a:rPr sz="2800" dirty="0">
                <a:latin typeface="+mn-lt"/>
                <a:cs typeface="Arial"/>
              </a:rPr>
              <a:t>scaled </a:t>
            </a:r>
            <a:r>
              <a:rPr sz="2800" spc="-7" dirty="0">
                <a:latin typeface="+mn-lt"/>
                <a:cs typeface="Arial"/>
              </a:rPr>
              <a:t>for all</a:t>
            </a:r>
            <a:r>
              <a:rPr sz="2800" spc="-120" dirty="0">
                <a:latin typeface="+mn-lt"/>
                <a:cs typeface="Arial"/>
              </a:rPr>
              <a:t> </a:t>
            </a:r>
            <a:r>
              <a:rPr sz="2800" spc="-7">
                <a:latin typeface="+mn-lt"/>
                <a:cs typeface="Arial"/>
              </a:rPr>
              <a:t>layers!</a:t>
            </a:r>
            <a:endParaRPr lang="en-US" sz="2800" spc="-7">
              <a:latin typeface="+mn-lt"/>
              <a:cs typeface="Arial"/>
            </a:endParaRPr>
          </a:p>
          <a:p>
            <a:pPr marL="524932" indent="-457200">
              <a:buFont typeface="Arial" panose="020B0604020202020204" pitchFamily="34" charset="0"/>
              <a:buChar char="•"/>
            </a:pPr>
            <a:r>
              <a:rPr lang="en-US" spc="-7">
                <a:latin typeface="+mn-lt"/>
                <a:cs typeface="Arial"/>
              </a:rPr>
              <a:t>For </a:t>
            </a:r>
            <a:r>
              <a:rPr lang="en-US">
                <a:latin typeface="+mn-lt"/>
                <a:cs typeface="Arial"/>
              </a:rPr>
              <a:t>conv </a:t>
            </a:r>
            <a:r>
              <a:rPr lang="en-US" spc="-7">
                <a:latin typeface="+mn-lt"/>
                <a:cs typeface="Arial"/>
              </a:rPr>
              <a:t>layers: </a:t>
            </a:r>
            <a:br>
              <a:rPr lang="en-US" spc="-7">
                <a:latin typeface="+mn-lt"/>
                <a:cs typeface="Arial"/>
              </a:rPr>
            </a:br>
            <a:r>
              <a:rPr lang="en-US" i="1" spc="-7">
                <a:latin typeface="+mn-lt"/>
                <a:cs typeface="Arial"/>
              </a:rPr>
              <a:t>Din</a:t>
            </a:r>
            <a:r>
              <a:rPr lang="en-US" i="1" spc="-53">
                <a:latin typeface="+mn-lt"/>
                <a:cs typeface="Arial"/>
              </a:rPr>
              <a:t> </a:t>
            </a:r>
            <a:r>
              <a:rPr lang="en-US" i="1" spc="-7">
                <a:latin typeface="+mn-lt"/>
                <a:cs typeface="Arial"/>
              </a:rPr>
              <a:t>= </a:t>
            </a:r>
            <a:r>
              <a:rPr lang="en-US" i="1">
                <a:latin typeface="+mn-lt"/>
                <a:cs typeface="Arial"/>
              </a:rPr>
              <a:t>kernel_size</a:t>
            </a:r>
            <a:r>
              <a:rPr lang="en-US" i="1" baseline="30092">
                <a:latin typeface="+mn-lt"/>
                <a:cs typeface="Arial"/>
              </a:rPr>
              <a:t>2 </a:t>
            </a:r>
            <a:r>
              <a:rPr lang="en-US" i="1">
                <a:latin typeface="+mn-lt"/>
                <a:cs typeface="Arial"/>
              </a:rPr>
              <a:t>*</a:t>
            </a:r>
            <a:r>
              <a:rPr lang="en-US" i="1" spc="-327">
                <a:latin typeface="+mn-lt"/>
                <a:cs typeface="Arial"/>
              </a:rPr>
              <a:t> </a:t>
            </a:r>
            <a:r>
              <a:rPr lang="en-US" i="1" spc="-7">
                <a:latin typeface="+mn-lt"/>
                <a:cs typeface="Arial"/>
              </a:rPr>
              <a:t>input_channels</a:t>
            </a:r>
            <a:endParaRPr lang="en-US" i="1">
              <a:latin typeface="+mn-lt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9634" y="2389299"/>
            <a:ext cx="6392707" cy="353901"/>
          </a:xfrm>
          <a:custGeom>
            <a:avLst/>
            <a:gdLst/>
            <a:ahLst/>
            <a:cxnLst/>
            <a:rect l="l" t="t" r="r" b="b"/>
            <a:pathLst>
              <a:path w="4980940" h="263525">
                <a:moveTo>
                  <a:pt x="0" y="0"/>
                </a:moveTo>
                <a:lnTo>
                  <a:pt x="4980599" y="0"/>
                </a:lnTo>
                <a:lnTo>
                  <a:pt x="49805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32367" y="1181502"/>
            <a:ext cx="2688167" cy="722420"/>
          </a:xfrm>
          <a:prstGeom prst="rect">
            <a:avLst/>
          </a:prstGeom>
        </p:spPr>
        <p:txBody>
          <a:bodyPr vert="horz" wrap="square" lIns="0" tIns="29633" rIns="0" bIns="0" rtlCol="0">
            <a:spAutoFit/>
          </a:bodyPr>
          <a:lstStyle/>
          <a:p>
            <a:pPr marL="16933" marR="6773">
              <a:lnSpc>
                <a:spcPts val="2707"/>
              </a:lnSpc>
              <a:spcBef>
                <a:spcPts val="233"/>
              </a:spcBef>
            </a:pPr>
            <a:r>
              <a:rPr sz="2267" dirty="0">
                <a:solidFill>
                  <a:srgbClr val="0000FF"/>
                </a:solidFill>
                <a:latin typeface="+mn-lt"/>
                <a:cs typeface="Arial"/>
              </a:rPr>
              <a:t>“Xavier”</a:t>
            </a:r>
            <a:r>
              <a:rPr sz="2267" spc="-127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z="2267" spc="-7" dirty="0">
                <a:solidFill>
                  <a:srgbClr val="0000FF"/>
                </a:solidFill>
                <a:latin typeface="+mn-lt"/>
                <a:cs typeface="Arial"/>
              </a:rPr>
              <a:t>initialization:  </a:t>
            </a:r>
            <a:r>
              <a:rPr sz="2267" dirty="0">
                <a:solidFill>
                  <a:srgbClr val="0000FF"/>
                </a:solidFill>
                <a:latin typeface="+mn-lt"/>
                <a:cs typeface="Arial"/>
              </a:rPr>
              <a:t>std =</a:t>
            </a:r>
            <a:r>
              <a:rPr sz="2267" spc="-47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z="2267" spc="-7" dirty="0">
                <a:solidFill>
                  <a:srgbClr val="0000FF"/>
                </a:solidFill>
                <a:latin typeface="+mn-lt"/>
                <a:cs typeface="Arial"/>
              </a:rPr>
              <a:t>1/sqrt(Din)</a:t>
            </a:r>
            <a:endParaRPr sz="2267">
              <a:latin typeface="+mn-lt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87547" y="6522256"/>
            <a:ext cx="8100060" cy="205976"/>
          </a:xfrm>
          <a:prstGeom prst="rect">
            <a:avLst/>
          </a:prstGeom>
        </p:spPr>
        <p:txBody>
          <a:bodyPr vert="horz" wrap="square" lIns="0" tIns="847" rIns="0" bIns="0" rtlCol="0">
            <a:spAutoFit/>
          </a:bodyPr>
          <a:lstStyle/>
          <a:p>
            <a:pPr marL="16933">
              <a:spcBef>
                <a:spcPts val="7"/>
              </a:spcBef>
            </a:pPr>
            <a:r>
              <a:rPr sz="1333" i="1" spc="-7" dirty="0">
                <a:latin typeface="+mn-lt"/>
                <a:cs typeface="Arial"/>
              </a:rPr>
              <a:t>Glorot and Bengio, </a:t>
            </a:r>
            <a:r>
              <a:rPr sz="1333" i="1" dirty="0">
                <a:latin typeface="+mn-lt"/>
                <a:cs typeface="Arial"/>
              </a:rPr>
              <a:t>“Understanding </a:t>
            </a:r>
            <a:r>
              <a:rPr sz="1333" i="1" spc="-7" dirty="0">
                <a:latin typeface="+mn-lt"/>
                <a:cs typeface="Arial"/>
              </a:rPr>
              <a:t>the </a:t>
            </a:r>
            <a:r>
              <a:rPr sz="1333" i="1" spc="-13" dirty="0">
                <a:latin typeface="+mn-lt"/>
                <a:cs typeface="Arial"/>
              </a:rPr>
              <a:t>difficulty </a:t>
            </a:r>
            <a:r>
              <a:rPr sz="1333" i="1" spc="-7" dirty="0">
                <a:latin typeface="+mn-lt"/>
                <a:cs typeface="Arial"/>
              </a:rPr>
              <a:t>of training deep feedforward neural networks”, </a:t>
            </a:r>
            <a:r>
              <a:rPr sz="1333" i="1" spc="-40" dirty="0">
                <a:latin typeface="+mn-lt"/>
                <a:cs typeface="Arial"/>
              </a:rPr>
              <a:t>AISTAT</a:t>
            </a:r>
            <a:r>
              <a:rPr sz="1333" i="1" spc="-100" dirty="0">
                <a:latin typeface="+mn-lt"/>
                <a:cs typeface="Arial"/>
              </a:rPr>
              <a:t> </a:t>
            </a:r>
            <a:r>
              <a:rPr sz="1333" i="1" spc="-7" dirty="0">
                <a:latin typeface="+mn-lt"/>
                <a:cs typeface="Arial"/>
              </a:rPr>
              <a:t>2010</a:t>
            </a:r>
            <a:endParaRPr sz="1333" i="1">
              <a:latin typeface="+mn-lt"/>
              <a:cs typeface="Arial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96FA330-5035-42A1-84F2-F27C90165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55400" cy="685800"/>
          </a:xfrm>
        </p:spPr>
        <p:txBody>
          <a:bodyPr/>
          <a:lstStyle/>
          <a:p>
            <a:r>
              <a:rPr lang="en-US" dirty="0">
                <a:latin typeface="+mn-lt"/>
              </a:rPr>
              <a:t>Weight Initialization: “Xavier” Initialization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B8AAF34-0B4E-407D-9F02-127B78D8FE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r>
              <a:rPr lang="nl-NL">
                <a:latin typeface="+mn-lt"/>
              </a:rPr>
              <a:t>IA 5LIL0 Learning Principles</a:t>
            </a:r>
            <a:endParaRPr lang="en-US" dirty="0">
              <a:latin typeface="+mn-lt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EE818B3-10F3-4F7D-8CBE-C85C5D3BE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81D60167-4931-47E6-BA6A-407CBD079E47}" type="slidenum">
              <a:rPr lang="en-US" smtClean="0">
                <a:latin typeface="+mn-lt"/>
              </a:rPr>
              <a:pPr/>
              <a:t>109</a:t>
            </a:fld>
            <a:endParaRPr lang="en-US" dirty="0">
              <a:latin typeface="+mn-lt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3B6D5DF6-4949-4628-9693-A9067F7A0D86}"/>
              </a:ext>
            </a:extLst>
          </p:cNvPr>
          <p:cNvSpPr txBox="1"/>
          <p:nvPr/>
        </p:nvSpPr>
        <p:spPr>
          <a:xfrm>
            <a:off x="8726633" y="5322174"/>
            <a:ext cx="3308708" cy="773459"/>
          </a:xfrm>
          <a:prstGeom prst="rect">
            <a:avLst/>
          </a:prstGeom>
          <a:noFill/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y </a:t>
            </a:r>
            <a:r>
              <a:rPr b="1" i="1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b="1" i="1" spc="-133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b="1" i="1" spc="-7">
                <a:latin typeface="Courier New" panose="02070309020205020404" pitchFamily="49" charset="0"/>
                <a:cs typeface="Courier New" panose="02070309020205020404" pitchFamily="49" charset="0"/>
              </a:rPr>
              <a:t>Wx</a:t>
            </a:r>
            <a:r>
              <a:rPr lang="en-US" b="1" i="1" spc="-7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l-GR" b="1" i="1" spc="-7">
                <a:latin typeface="Courier New" panose="02070309020205020404" pitchFamily="49" charset="0"/>
                <a:cs typeface="Courier New" panose="02070309020205020404" pitchFamily="49" charset="0"/>
              </a:rPr>
              <a:t>Σ</a:t>
            </a:r>
            <a:r>
              <a:rPr lang="en-US" b="1" i="1" spc="-7" baseline="-2500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b="1" i="1" spc="-7">
                <a:latin typeface="Courier New" panose="02070309020205020404" pitchFamily="49" charset="0"/>
                <a:cs typeface="Courier New" panose="02070309020205020404" pitchFamily="49" charset="0"/>
              </a:rPr>
              <a:t>(x</a:t>
            </a:r>
            <a:r>
              <a:rPr lang="en-US" b="1" i="1" spc="-7" baseline="-2500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b="1" i="1" spc="-7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b="1" i="1" spc="-7" baseline="-2500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b="1" i="1" spc="-7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b="1" i="1" spc="-7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endParaRPr lang="en-US" b="1" i="1" spc="-7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b="1" i="1">
                <a:latin typeface="Courier New" panose="02070309020205020404" pitchFamily="49" charset="0"/>
                <a:cs typeface="Courier New" panose="02070309020205020404" pitchFamily="49" charset="0"/>
              </a:rPr>
              <a:t>h </a:t>
            </a:r>
            <a:r>
              <a:rPr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b="1" i="1" spc="-147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b="1" i="1" spc="-7" dirty="0">
                <a:latin typeface="Courier New" panose="02070309020205020404" pitchFamily="49" charset="0"/>
                <a:cs typeface="Courier New" panose="02070309020205020404" pitchFamily="49" charset="0"/>
              </a:rPr>
              <a:t>f(y)</a:t>
            </a:r>
            <a:endParaRPr b="1" i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AE2657C3-2C18-4588-A89B-73D2709FEA44}"/>
              </a:ext>
            </a:extLst>
          </p:cNvPr>
          <p:cNvSpPr txBox="1"/>
          <p:nvPr/>
        </p:nvSpPr>
        <p:spPr>
          <a:xfrm>
            <a:off x="8726633" y="3970698"/>
            <a:ext cx="3465367" cy="1138239"/>
          </a:xfrm>
          <a:prstGeom prst="rect">
            <a:avLst/>
          </a:prstGeom>
          <a:noFill/>
        </p:spPr>
        <p:txBody>
          <a:bodyPr vert="horz" wrap="square" lIns="0" tIns="14393" rIns="0" bIns="0" rtlCol="0">
            <a:spAutoFit/>
          </a:bodyPr>
          <a:lstStyle/>
          <a:p>
            <a:pPr marL="25399" marR="6773" indent="-9313">
              <a:lnSpc>
                <a:spcPct val="100699"/>
              </a:lnSpc>
              <a:spcBef>
                <a:spcPts val="113"/>
              </a:spcBef>
            </a:pPr>
            <a:r>
              <a:rPr i="1" spc="-7">
                <a:latin typeface="+mn-lt"/>
                <a:cs typeface="Arial"/>
              </a:rPr>
              <a:t>Assume </a:t>
            </a:r>
            <a:r>
              <a:rPr i="1">
                <a:latin typeface="+mn-lt"/>
                <a:cs typeface="Arial"/>
              </a:rPr>
              <a:t>x</a:t>
            </a:r>
            <a:r>
              <a:rPr lang="en-US" i="1">
                <a:latin typeface="+mn-lt"/>
                <a:cs typeface="Arial"/>
              </a:rPr>
              <a:t> &amp;</a:t>
            </a:r>
            <a:r>
              <a:rPr i="1">
                <a:latin typeface="+mn-lt"/>
                <a:cs typeface="Arial"/>
              </a:rPr>
              <a:t> </a:t>
            </a:r>
            <a:r>
              <a:rPr i="1" dirty="0">
                <a:latin typeface="+mn-lt"/>
                <a:cs typeface="Arial"/>
              </a:rPr>
              <a:t>w </a:t>
            </a:r>
            <a:r>
              <a:rPr i="1" spc="-7">
                <a:latin typeface="+mn-lt"/>
                <a:cs typeface="Arial"/>
              </a:rPr>
              <a:t>are iid</a:t>
            </a:r>
            <a:r>
              <a:rPr lang="en-US" i="1" spc="-7">
                <a:latin typeface="+mn-lt"/>
                <a:cs typeface="Arial"/>
              </a:rPr>
              <a:t> =</a:t>
            </a:r>
            <a:r>
              <a:rPr i="1" spc="-7">
                <a:latin typeface="+mn-lt"/>
                <a:cs typeface="Arial"/>
              </a:rPr>
              <a:t> </a:t>
            </a:r>
            <a:endParaRPr lang="en-US" i="1" spc="-7">
              <a:latin typeface="+mn-lt"/>
              <a:cs typeface="Arial"/>
            </a:endParaRPr>
          </a:p>
          <a:p>
            <a:pPr marL="358986" marR="6773" indent="-342900">
              <a:lnSpc>
                <a:spcPct val="100699"/>
              </a:lnSpc>
              <a:spcBef>
                <a:spcPts val="113"/>
              </a:spcBef>
              <a:buFont typeface="Arial" panose="020B0604020202020204" pitchFamily="34" charset="0"/>
              <a:buChar char="•"/>
            </a:pPr>
            <a:r>
              <a:rPr i="1">
                <a:latin typeface="+mn-lt"/>
                <a:cs typeface="Arial"/>
              </a:rPr>
              <a:t>x</a:t>
            </a:r>
            <a:r>
              <a:rPr lang="en-US" i="1">
                <a:latin typeface="+mn-lt"/>
                <a:cs typeface="Arial"/>
              </a:rPr>
              <a:t> &amp; </a:t>
            </a:r>
            <a:r>
              <a:rPr i="1">
                <a:latin typeface="+mn-lt"/>
                <a:cs typeface="Arial"/>
              </a:rPr>
              <a:t>w </a:t>
            </a:r>
            <a:r>
              <a:rPr i="1" spc="-7">
                <a:latin typeface="+mn-lt"/>
                <a:cs typeface="Arial"/>
              </a:rPr>
              <a:t>independant</a:t>
            </a:r>
            <a:endParaRPr lang="en-US" i="1" spc="-7">
              <a:latin typeface="+mn-lt"/>
              <a:cs typeface="Arial"/>
            </a:endParaRPr>
          </a:p>
          <a:p>
            <a:pPr marL="358986" marR="6773" indent="-342900">
              <a:lnSpc>
                <a:spcPct val="100699"/>
              </a:lnSpc>
              <a:spcBef>
                <a:spcPts val="113"/>
              </a:spcBef>
              <a:buFont typeface="Arial" panose="020B0604020202020204" pitchFamily="34" charset="0"/>
              <a:buChar char="•"/>
            </a:pPr>
            <a:r>
              <a:rPr i="1">
                <a:latin typeface="+mn-lt"/>
                <a:cs typeface="Arial"/>
              </a:rPr>
              <a:t>x</a:t>
            </a:r>
            <a:r>
              <a:rPr lang="en-US" i="1">
                <a:latin typeface="+mn-lt"/>
                <a:cs typeface="Arial"/>
              </a:rPr>
              <a:t> &amp; </a:t>
            </a:r>
            <a:r>
              <a:rPr i="1">
                <a:latin typeface="+mn-lt"/>
                <a:cs typeface="Arial"/>
              </a:rPr>
              <a:t>w </a:t>
            </a:r>
            <a:r>
              <a:rPr i="1" spc="-7">
                <a:latin typeface="+mn-lt"/>
                <a:cs typeface="Arial"/>
              </a:rPr>
              <a:t>are</a:t>
            </a:r>
            <a:r>
              <a:rPr i="1" spc="-60">
                <a:latin typeface="+mn-lt"/>
                <a:cs typeface="Arial"/>
              </a:rPr>
              <a:t> </a:t>
            </a:r>
            <a:r>
              <a:rPr i="1">
                <a:latin typeface="+mn-lt"/>
                <a:cs typeface="Arial"/>
              </a:rPr>
              <a:t>zero-mean</a:t>
            </a: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B19AA6E1-24C6-4CDD-AD54-96467D3F0C17}"/>
              </a:ext>
            </a:extLst>
          </p:cNvPr>
          <p:cNvSpPr txBox="1"/>
          <p:nvPr/>
        </p:nvSpPr>
        <p:spPr>
          <a:xfrm>
            <a:off x="381001" y="3694075"/>
            <a:ext cx="7924800" cy="2115109"/>
          </a:xfrm>
          <a:prstGeom prst="rect">
            <a:avLst/>
          </a:prstGeom>
          <a:solidFill>
            <a:srgbClr val="CCFFFF"/>
          </a:solidFill>
        </p:spPr>
        <p:txBody>
          <a:bodyPr vert="horz" wrap="square" lIns="0" tIns="62653" rIns="0" bIns="0" rtlCol="0">
            <a:spAutoFit/>
          </a:bodyPr>
          <a:lstStyle/>
          <a:p>
            <a:pPr marL="50799">
              <a:spcBef>
                <a:spcPts val="493"/>
              </a:spcBef>
            </a:pPr>
            <a:r>
              <a:rPr b="1" spc="-7" dirty="0">
                <a:latin typeface="+mn-lt"/>
                <a:cs typeface="Arial"/>
              </a:rPr>
              <a:t>Derivation:</a:t>
            </a:r>
            <a:endParaRPr>
              <a:latin typeface="+mn-lt"/>
              <a:cs typeface="Arial"/>
            </a:endParaRPr>
          </a:p>
          <a:p>
            <a:pPr marL="50799">
              <a:spcBef>
                <a:spcPts val="360"/>
              </a:spcBef>
            </a:pPr>
            <a:r>
              <a:rPr spc="-33" dirty="0">
                <a:latin typeface="Courier New" panose="02070309020205020404" pitchFamily="49" charset="0"/>
                <a:cs typeface="Courier New" panose="02070309020205020404" pitchFamily="49" charset="0"/>
              </a:rPr>
              <a:t>Var(y</a:t>
            </a:r>
            <a:r>
              <a:rPr spc="-49" baseline="-32407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spc="-33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spc="-7" dirty="0">
                <a:latin typeface="Courier New" panose="02070309020205020404" pitchFamily="49" charset="0"/>
                <a:cs typeface="Courier New" panose="02070309020205020404" pitchFamily="49" charset="0"/>
              </a:rPr>
              <a:t>Din </a:t>
            </a:r>
            <a:r>
              <a:rPr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spc="-27" dirty="0">
                <a:latin typeface="Courier New" panose="02070309020205020404" pitchFamily="49" charset="0"/>
                <a:cs typeface="Courier New" panose="02070309020205020404" pitchFamily="49" charset="0"/>
              </a:rPr>
              <a:t> Var(</a:t>
            </a:r>
            <a:r>
              <a:rPr spc="-27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spc="-40" baseline="-32407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spc="-27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spc="-40" baseline="-32407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spc="-27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pc="-27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</a:p>
          <a:p>
            <a:pPr marL="50799">
              <a:spcBef>
                <a:spcPts val="360"/>
              </a:spcBef>
            </a:pPr>
            <a:r>
              <a:rPr lang="nl-NL">
                <a:latin typeface="Courier New" panose="02070309020205020404" pitchFamily="49" charset="0"/>
                <a:cs typeface="Courier New" panose="02070309020205020404" pitchFamily="49" charset="0"/>
              </a:rPr>
              <a:t>	   =</a:t>
            </a:r>
            <a:r>
              <a:rPr lang="nl-NL" spc="-2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 spc="-7">
                <a:latin typeface="Courier New" panose="02070309020205020404" pitchFamily="49" charset="0"/>
                <a:cs typeface="Courier New" panose="02070309020205020404" pitchFamily="49" charset="0"/>
              </a:rPr>
              <a:t>Din</a:t>
            </a:r>
            <a:r>
              <a:rPr lang="nl-NL" spc="-2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nl-NL" spc="-2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>
                <a:latin typeface="Courier New" panose="02070309020205020404" pitchFamily="49" charset="0"/>
                <a:cs typeface="Courier New" panose="02070309020205020404" pitchFamily="49" charset="0"/>
              </a:rPr>
              <a:t>(E[x</a:t>
            </a:r>
            <a:r>
              <a:rPr lang="nl-NL" baseline="-2500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nl-NL" spc="-9" baseline="30092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nl-NL" spc="-7">
                <a:latin typeface="Courier New" panose="02070309020205020404" pitchFamily="49" charset="0"/>
                <a:cs typeface="Courier New" panose="02070309020205020404" pitchFamily="49" charset="0"/>
              </a:rPr>
              <a:t>]E[w</a:t>
            </a:r>
            <a:r>
              <a:rPr lang="nl-NL" baseline="-2500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nl-NL" baseline="30092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nl-NL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  <a:r>
              <a:rPr lang="nl-NL" spc="-2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nl-NL" spc="-2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 spc="-7">
                <a:latin typeface="Courier New" panose="02070309020205020404" pitchFamily="49" charset="0"/>
                <a:cs typeface="Courier New" panose="02070309020205020404" pitchFamily="49" charset="0"/>
              </a:rPr>
              <a:t>E[x</a:t>
            </a:r>
            <a:r>
              <a:rPr lang="nl-NL" baseline="-2500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nl-NL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  <a:r>
              <a:rPr lang="nl-NL" baseline="30092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nl-NL" spc="320" baseline="30092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 spc="-7">
                <a:latin typeface="Courier New" panose="02070309020205020404" pitchFamily="49" charset="0"/>
                <a:cs typeface="Courier New" panose="02070309020205020404" pitchFamily="49" charset="0"/>
              </a:rPr>
              <a:t>E[w</a:t>
            </a:r>
            <a:r>
              <a:rPr lang="nl-NL" baseline="-2500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nl-NL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  <a:r>
              <a:rPr lang="nl-NL" baseline="30092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nl-NL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50799">
              <a:spcBef>
                <a:spcPts val="360"/>
              </a:spcBef>
            </a:pPr>
            <a:r>
              <a:rPr lang="nl-NL">
                <a:latin typeface="Courier New" panose="02070309020205020404" pitchFamily="49" charset="0"/>
                <a:cs typeface="Courier New" panose="02070309020205020404" pitchFamily="49" charset="0"/>
              </a:rPr>
              <a:t>	   = </a:t>
            </a:r>
            <a:r>
              <a:rPr lang="nl-NL" spc="-7">
                <a:latin typeface="Courier New" panose="02070309020205020404" pitchFamily="49" charset="0"/>
                <a:cs typeface="Courier New" panose="02070309020205020404" pitchFamily="49" charset="0"/>
              </a:rPr>
              <a:t>Din </a:t>
            </a:r>
            <a:r>
              <a:rPr lang="nl-NL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nl-NL" spc="-27">
                <a:latin typeface="Courier New" panose="02070309020205020404" pitchFamily="49" charset="0"/>
                <a:cs typeface="Courier New" panose="02070309020205020404" pitchFamily="49" charset="0"/>
              </a:rPr>
              <a:t>Var(x</a:t>
            </a:r>
            <a:r>
              <a:rPr lang="nl-NL" spc="-40" baseline="-32407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nl-NL" spc="-27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nl-NL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nl-NL" spc="-6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 spc="-33">
                <a:latin typeface="Courier New" panose="02070309020205020404" pitchFamily="49" charset="0"/>
                <a:cs typeface="Courier New" panose="02070309020205020404" pitchFamily="49" charset="0"/>
              </a:rPr>
              <a:t>Var(w</a:t>
            </a:r>
            <a:r>
              <a:rPr lang="nl-NL" spc="-49" baseline="-32407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nl-NL" spc="-33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50799">
              <a:spcBef>
                <a:spcPts val="360"/>
              </a:spcBef>
            </a:pPr>
            <a:r>
              <a:rPr lang="nl-NL" spc="-7">
                <a:latin typeface="Courier New" panose="02070309020205020404" pitchFamily="49" charset="0"/>
                <a:cs typeface="Courier New" panose="02070309020205020404" pitchFamily="49" charset="0"/>
              </a:rPr>
              <a:t>If </a:t>
            </a:r>
            <a:r>
              <a:rPr lang="nl-NL" spc="-33">
                <a:latin typeface="Courier New" panose="02070309020205020404" pitchFamily="49" charset="0"/>
                <a:cs typeface="Courier New" panose="02070309020205020404" pitchFamily="49" charset="0"/>
              </a:rPr>
              <a:t>Var(w</a:t>
            </a:r>
            <a:r>
              <a:rPr lang="nl-NL" spc="-49" baseline="-32407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nl-NL" spc="-33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nl-NL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nl-NL" spc="-7">
                <a:latin typeface="Courier New" panose="02070309020205020404" pitchFamily="49" charset="0"/>
                <a:cs typeface="Courier New" panose="02070309020205020404" pitchFamily="49" charset="0"/>
              </a:rPr>
              <a:t>1/Din then </a:t>
            </a:r>
            <a:r>
              <a:rPr lang="nl-NL" spc="-27">
                <a:latin typeface="Courier New" panose="02070309020205020404" pitchFamily="49" charset="0"/>
                <a:cs typeface="Courier New" panose="02070309020205020404" pitchFamily="49" charset="0"/>
              </a:rPr>
              <a:t>Var(y</a:t>
            </a:r>
            <a:r>
              <a:rPr lang="nl-NL" spc="-40" baseline="-32407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nl-NL" spc="-27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nl-NL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nl-NL" spc="2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 spc="-33">
                <a:latin typeface="Courier New" panose="02070309020205020404" pitchFamily="49" charset="0"/>
                <a:cs typeface="Courier New" panose="02070309020205020404" pitchFamily="49" charset="0"/>
              </a:rPr>
              <a:t>Var(x</a:t>
            </a:r>
            <a:r>
              <a:rPr lang="nl-NL" spc="-49" baseline="-32407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nl-NL" spc="-33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878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Score Function : Linear Classifier</a:t>
            </a:r>
            <a:endParaRPr lang="pl-PL" dirty="0"/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A75BB5EA-F0AD-4D84-855C-32DEBADEA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1088909"/>
          </a:xfrm>
        </p:spPr>
        <p:txBody>
          <a:bodyPr/>
          <a:lstStyle/>
          <a:p>
            <a:r>
              <a:rPr lang="en-US">
                <a:cs typeface="Arial"/>
              </a:rPr>
              <a:t>Recall :</a:t>
            </a:r>
          </a:p>
          <a:p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899D2-FE1C-493F-892C-DBA2C153D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F2E6A-157C-4041-B378-163AEC4A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4A2711-4304-4C31-BB66-B4886BDF0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570" y="1264349"/>
            <a:ext cx="4581230" cy="233791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399F442-6612-4B0C-8F99-4646D93F515E}"/>
              </a:ext>
            </a:extLst>
          </p:cNvPr>
          <p:cNvGrpSpPr/>
          <p:nvPr/>
        </p:nvGrpSpPr>
        <p:grpSpPr>
          <a:xfrm>
            <a:off x="1066800" y="3969351"/>
            <a:ext cx="10902925" cy="2292961"/>
            <a:chOff x="630683" y="2222467"/>
            <a:chExt cx="10902925" cy="2292961"/>
          </a:xfrm>
        </p:grpSpPr>
        <p:sp>
          <p:nvSpPr>
            <p:cNvPr id="3" name="object 3"/>
            <p:cNvSpPr/>
            <p:nvPr/>
          </p:nvSpPr>
          <p:spPr>
            <a:xfrm>
              <a:off x="630683" y="2222467"/>
              <a:ext cx="1569887" cy="15371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8180808" y="2805977"/>
              <a:ext cx="3352800" cy="524930"/>
            </a:xfrm>
            <a:prstGeom prst="rect">
              <a:avLst/>
            </a:prstGeom>
          </p:spPr>
          <p:txBody>
            <a:bodyPr vert="horz" wrap="square" lIns="0" tIns="37253" rIns="0" bIns="0" rtlCol="0">
              <a:spAutoFit/>
            </a:bodyPr>
            <a:lstStyle/>
            <a:p>
              <a:pPr marL="16933" marR="6773">
                <a:lnSpc>
                  <a:spcPts val="3800"/>
                </a:lnSpc>
                <a:spcBef>
                  <a:spcPts val="293"/>
                </a:spcBef>
              </a:pPr>
              <a:r>
                <a:rPr lang="en-US" sz="3200" spc="-7" dirty="0">
                  <a:latin typeface="+mn-lt"/>
                  <a:cs typeface="Arial"/>
                </a:rPr>
                <a:t>Class Scores</a:t>
              </a:r>
              <a:endParaRPr lang="en-US" sz="3200" dirty="0">
                <a:latin typeface="+mn-lt"/>
                <a:cs typeface="Arial"/>
              </a:endParaRPr>
            </a:p>
          </p:txBody>
        </p:sp>
        <p:cxnSp>
          <p:nvCxnSpPr>
            <p:cNvPr id="22" name="Elbow Connector 21"/>
            <p:cNvCxnSpPr>
              <a:cxnSpLocks/>
            </p:cNvCxnSpPr>
            <p:nvPr/>
          </p:nvCxnSpPr>
          <p:spPr>
            <a:xfrm rot="5400000">
              <a:off x="7593734" y="1074756"/>
              <a:ext cx="7322" cy="4519627"/>
            </a:xfrm>
            <a:prstGeom prst="bentConnector3">
              <a:avLst>
                <a:gd name="adj1" fmla="val 6111199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2641600" y="3106367"/>
              <a:ext cx="812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7146205" y="3057415"/>
              <a:ext cx="812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lbow Connector 21">
              <a:extLst>
                <a:ext uri="{FF2B5EF4-FFF2-40B4-BE49-F238E27FC236}">
                  <a16:creationId xmlns:a16="http://schemas.microsoft.com/office/drawing/2014/main" id="{5BB62F92-5FDB-45AD-A61B-C89547A3C1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37581" y="3323555"/>
              <a:ext cx="1266420" cy="436111"/>
            </a:xfrm>
            <a:prstGeom prst="bentConnector3">
              <a:avLst>
                <a:gd name="adj1" fmla="val 100324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40BDB9F-B196-44A4-BEFD-0FB7EFC856FC}"/>
                </a:ext>
              </a:extLst>
            </p:cNvPr>
            <p:cNvSpPr txBox="1"/>
            <p:nvPr/>
          </p:nvSpPr>
          <p:spPr>
            <a:xfrm>
              <a:off x="3450083" y="2684576"/>
              <a:ext cx="32989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3600">
                  <a:solidFill>
                    <a:schemeClr val="accent2"/>
                  </a:solidFill>
                </a:rPr>
                <a:t>f(x,W) = Wx + b</a:t>
              </a:r>
              <a:endParaRPr lang="nl-NL" sz="3600">
                <a:solidFill>
                  <a:schemeClr val="accent2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187FE5B-E2CC-4504-A5F5-597A3DC1F6A4}"/>
                </a:ext>
              </a:extLst>
            </p:cNvPr>
            <p:cNvSpPr txBox="1"/>
            <p:nvPr/>
          </p:nvSpPr>
          <p:spPr>
            <a:xfrm>
              <a:off x="5327979" y="4053763"/>
              <a:ext cx="46875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Arial"/>
                  <a:cs typeface="Arial"/>
                </a:rPr>
                <a:t>Update Score Function/Classifier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905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93274"/>
            <a:ext cx="11404600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13" dirty="0">
                <a:latin typeface="+mn-lt"/>
                <a:cs typeface="Arial"/>
              </a:rPr>
              <a:t>Batch</a:t>
            </a:r>
            <a:r>
              <a:rPr spc="-113" dirty="0">
                <a:latin typeface="+mn-lt"/>
                <a:cs typeface="Arial"/>
              </a:rPr>
              <a:t> </a:t>
            </a:r>
            <a:r>
              <a:rPr spc="-7" dirty="0">
                <a:latin typeface="+mn-lt"/>
                <a:cs typeface="Arial"/>
              </a:rPr>
              <a:t>Normalization</a:t>
            </a:r>
            <a:endParaRPr dirty="0">
              <a:latin typeface="+mn-lt"/>
              <a:cs typeface="Arial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3CD30EE-5FF1-4DBF-AB74-43B45114B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Consider a batch of activations at some layer</a:t>
            </a:r>
          </a:p>
          <a:p>
            <a:r>
              <a:rPr lang="en-US"/>
              <a:t>To make each dimension </a:t>
            </a:r>
            <a:r>
              <a:rPr lang="en-US">
                <a:solidFill>
                  <a:srgbClr val="0000FF"/>
                </a:solidFill>
              </a:rPr>
              <a:t>zero-mean unit-variance</a:t>
            </a:r>
            <a:r>
              <a:rPr lang="en-US"/>
              <a:t>, apply:</a:t>
            </a:r>
          </a:p>
          <a:p>
            <a:pPr marL="0" indent="0">
              <a:buNone/>
            </a:pP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5C12F6-3908-4EA8-A61B-703EF02D5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1320453-D0F4-4F4B-BE3B-E14FF1DCC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110</a:t>
            </a:fld>
            <a:endParaRPr lang="en-US">
              <a:latin typeface="+mn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14400" y="2813050"/>
            <a:ext cx="4290115" cy="1377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88401" y="4695611"/>
            <a:ext cx="4217247" cy="1012243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933" marR="6773">
              <a:lnSpc>
                <a:spcPts val="3800"/>
              </a:lnSpc>
              <a:spcBef>
                <a:spcPts val="293"/>
              </a:spcBef>
            </a:pPr>
            <a:r>
              <a:rPr sz="3200" spc="-7" dirty="0">
                <a:solidFill>
                  <a:srgbClr val="37761C"/>
                </a:solidFill>
                <a:latin typeface="+mn-lt"/>
                <a:cs typeface="Arial"/>
              </a:rPr>
              <a:t>this is </a:t>
            </a:r>
            <a:r>
              <a:rPr sz="3200" dirty="0">
                <a:solidFill>
                  <a:srgbClr val="37761C"/>
                </a:solidFill>
                <a:latin typeface="+mn-lt"/>
                <a:cs typeface="Arial"/>
              </a:rPr>
              <a:t>a </a:t>
            </a:r>
            <a:r>
              <a:rPr sz="3200" spc="-13" dirty="0">
                <a:solidFill>
                  <a:srgbClr val="37761C"/>
                </a:solidFill>
                <a:latin typeface="+mn-lt"/>
                <a:cs typeface="Arial"/>
              </a:rPr>
              <a:t>differentiable</a:t>
            </a:r>
            <a:r>
              <a:rPr sz="3200" spc="-93" dirty="0">
                <a:solidFill>
                  <a:srgbClr val="37761C"/>
                </a:solidFill>
                <a:latin typeface="+mn-lt"/>
                <a:cs typeface="Arial"/>
              </a:rPr>
              <a:t> </a:t>
            </a:r>
            <a:r>
              <a:rPr sz="3200" spc="-7" dirty="0">
                <a:solidFill>
                  <a:srgbClr val="37761C"/>
                </a:solidFill>
                <a:latin typeface="+mn-lt"/>
                <a:cs typeface="Arial"/>
              </a:rPr>
              <a:t>function...</a:t>
            </a:r>
            <a:endParaRPr sz="3200" dirty="0">
              <a:latin typeface="+mn-lt"/>
              <a:cs typeface="Arial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A446B464-5F3A-464E-B157-C50B256E80FE}"/>
              </a:ext>
            </a:extLst>
          </p:cNvPr>
          <p:cNvSpPr txBox="1"/>
          <p:nvPr/>
        </p:nvSpPr>
        <p:spPr>
          <a:xfrm>
            <a:off x="9174694" y="6417677"/>
            <a:ext cx="2743200" cy="2940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00" i="1" spc="-13" dirty="0">
                <a:solidFill>
                  <a:schemeClr val="tx2"/>
                </a:solidFill>
                <a:latin typeface="+mn-lt"/>
                <a:cs typeface="Arial"/>
              </a:rPr>
              <a:t>[Ioffe </a:t>
            </a:r>
            <a:r>
              <a:rPr sz="1800" i="1" spc="-7" dirty="0">
                <a:solidFill>
                  <a:schemeClr val="tx2"/>
                </a:solidFill>
                <a:latin typeface="+mn-lt"/>
                <a:cs typeface="Arial"/>
              </a:rPr>
              <a:t>and </a:t>
            </a:r>
            <a:r>
              <a:rPr sz="1800" i="1" spc="-33" dirty="0">
                <a:solidFill>
                  <a:schemeClr val="tx2"/>
                </a:solidFill>
                <a:latin typeface="+mn-lt"/>
                <a:cs typeface="Arial"/>
              </a:rPr>
              <a:t>Szegedy,</a:t>
            </a:r>
            <a:r>
              <a:rPr sz="1800" i="1" spc="-67" dirty="0">
                <a:solidFill>
                  <a:schemeClr val="tx2"/>
                </a:solidFill>
                <a:latin typeface="+mn-lt"/>
                <a:cs typeface="Arial"/>
              </a:rPr>
              <a:t> </a:t>
            </a:r>
            <a:r>
              <a:rPr sz="1800" i="1" spc="-7" dirty="0">
                <a:solidFill>
                  <a:schemeClr val="tx2"/>
                </a:solidFill>
                <a:latin typeface="+mn-lt"/>
                <a:cs typeface="Arial"/>
              </a:rPr>
              <a:t>2015]</a:t>
            </a:r>
            <a:endParaRPr sz="1800" i="1">
              <a:solidFill>
                <a:schemeClr val="tx2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878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886967" y="1083364"/>
            <a:ext cx="4239556" cy="40284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81000" y="293274"/>
            <a:ext cx="11455400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13" dirty="0">
                <a:latin typeface="+mn-lt"/>
                <a:cs typeface="Arial"/>
              </a:rPr>
              <a:t>Batch</a:t>
            </a:r>
            <a:r>
              <a:rPr spc="-113" dirty="0">
                <a:latin typeface="+mn-lt"/>
                <a:cs typeface="Arial"/>
              </a:rPr>
              <a:t> </a:t>
            </a:r>
            <a:r>
              <a:rPr spc="-7" dirty="0">
                <a:latin typeface="+mn-lt"/>
                <a:cs typeface="Arial"/>
              </a:rPr>
              <a:t>Normalization</a:t>
            </a:r>
            <a:endParaRPr dirty="0">
              <a:latin typeface="+mn-lt"/>
              <a:cs typeface="Arial"/>
            </a:endParaRPr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B46D9004-68FB-4737-AF26-CAE294DEE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17303DDB-7ACF-4014-8EA1-647890ADE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111</a:t>
            </a:fld>
            <a:endParaRPr lang="en-US">
              <a:latin typeface="+mn-lt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6E467F1-22C9-4784-8727-4E0D571EEE07}"/>
              </a:ext>
            </a:extLst>
          </p:cNvPr>
          <p:cNvGrpSpPr/>
          <p:nvPr/>
        </p:nvGrpSpPr>
        <p:grpSpPr>
          <a:xfrm>
            <a:off x="502332" y="2304799"/>
            <a:ext cx="3162207" cy="3283825"/>
            <a:chOff x="502332" y="2304799"/>
            <a:chExt cx="3162207" cy="3283825"/>
          </a:xfrm>
        </p:grpSpPr>
        <p:sp>
          <p:nvSpPr>
            <p:cNvPr id="10" name="object 10"/>
            <p:cNvSpPr/>
            <p:nvPr/>
          </p:nvSpPr>
          <p:spPr>
            <a:xfrm>
              <a:off x="944199" y="2304799"/>
              <a:ext cx="2720340" cy="2756747"/>
            </a:xfrm>
            <a:custGeom>
              <a:avLst/>
              <a:gdLst/>
              <a:ahLst/>
              <a:cxnLst/>
              <a:rect l="l" t="t" r="r" b="b"/>
              <a:pathLst>
                <a:path w="2040255" h="2067560">
                  <a:moveTo>
                    <a:pt x="0" y="0"/>
                  </a:moveTo>
                  <a:lnTo>
                    <a:pt x="2039999" y="0"/>
                  </a:lnTo>
                  <a:lnTo>
                    <a:pt x="2039999" y="2067299"/>
                  </a:lnTo>
                  <a:lnTo>
                    <a:pt x="0" y="20672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944199" y="2304799"/>
              <a:ext cx="2720340" cy="2728952"/>
            </a:xfrm>
            <a:prstGeom prst="rect">
              <a:avLst/>
            </a:prstGeom>
            <a:ln w="9524">
              <a:solidFill>
                <a:srgbClr val="666666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sz="4400" i="1">
                <a:latin typeface="+mn-lt"/>
                <a:cs typeface="Times New Roman"/>
              </a:endParaRPr>
            </a:p>
            <a:p>
              <a:pPr algn="ctr">
                <a:spcBef>
                  <a:spcPts val="3233"/>
                </a:spcBef>
              </a:pPr>
              <a:r>
                <a:rPr sz="4000" i="1">
                  <a:latin typeface="+mn-lt"/>
                  <a:cs typeface="Arial"/>
                </a:rPr>
                <a:t>X</a:t>
              </a:r>
              <a:endParaRPr lang="en-US" sz="4000" i="1">
                <a:latin typeface="+mn-lt"/>
                <a:cs typeface="Arial"/>
              </a:endParaRPr>
            </a:p>
            <a:p>
              <a:pPr algn="ctr">
                <a:spcBef>
                  <a:spcPts val="3233"/>
                </a:spcBef>
              </a:pPr>
              <a:endParaRPr sz="4000" i="1">
                <a:latin typeface="+mn-lt"/>
                <a:cs typeface="Arial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502332" y="3391552"/>
              <a:ext cx="327660" cy="509541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sz="3200" i="1" dirty="0">
                  <a:latin typeface="+mn-lt"/>
                  <a:cs typeface="Arial"/>
                </a:rPr>
                <a:t>N</a:t>
              </a:r>
              <a:endParaRPr sz="3200" i="1">
                <a:latin typeface="+mn-lt"/>
                <a:cs typeface="Arial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2192765" y="5079083"/>
              <a:ext cx="327660" cy="509541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sz="3200" i="1" dirty="0">
                  <a:latin typeface="+mn-lt"/>
                  <a:cs typeface="Arial"/>
                </a:rPr>
                <a:t>D</a:t>
              </a:r>
              <a:endParaRPr sz="3200" i="1">
                <a:latin typeface="+mn-lt"/>
                <a:cs typeface="Arial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3442532" y="2658234"/>
              <a:ext cx="0" cy="2074333"/>
            </a:xfrm>
            <a:custGeom>
              <a:avLst/>
              <a:gdLst/>
              <a:ahLst/>
              <a:cxnLst/>
              <a:rect l="l" t="t" r="r" b="b"/>
              <a:pathLst>
                <a:path h="1555750">
                  <a:moveTo>
                    <a:pt x="0" y="1555499"/>
                  </a:moveTo>
                  <a:lnTo>
                    <a:pt x="0" y="0"/>
                  </a:lnTo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333225" y="4706833"/>
              <a:ext cx="218615" cy="2813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333225" y="2402298"/>
              <a:ext cx="218615" cy="28133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036132" y="2658234"/>
              <a:ext cx="0" cy="2074333"/>
            </a:xfrm>
            <a:custGeom>
              <a:avLst/>
              <a:gdLst/>
              <a:ahLst/>
              <a:cxnLst/>
              <a:rect l="l" t="t" r="r" b="b"/>
              <a:pathLst>
                <a:path h="1555750">
                  <a:moveTo>
                    <a:pt x="0" y="1555499"/>
                  </a:moveTo>
                  <a:lnTo>
                    <a:pt x="0" y="0"/>
                  </a:lnTo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926825" y="4706833"/>
              <a:ext cx="218615" cy="2813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926825" y="2402298"/>
              <a:ext cx="218615" cy="28133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629732" y="2658234"/>
              <a:ext cx="0" cy="2074333"/>
            </a:xfrm>
            <a:custGeom>
              <a:avLst/>
              <a:gdLst/>
              <a:ahLst/>
              <a:cxnLst/>
              <a:rect l="l" t="t" r="r" b="b"/>
              <a:pathLst>
                <a:path h="1555750">
                  <a:moveTo>
                    <a:pt x="0" y="1555499"/>
                  </a:moveTo>
                  <a:lnTo>
                    <a:pt x="0" y="0"/>
                  </a:lnTo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2520425" y="4706833"/>
              <a:ext cx="218615" cy="2813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2520425" y="2402298"/>
              <a:ext cx="218615" cy="28133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042887" y="5414561"/>
            <a:ext cx="432308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FF0000"/>
                </a:solidFill>
                <a:latin typeface="+mn-lt"/>
                <a:cs typeface="Arial"/>
              </a:rPr>
              <a:t>Problem: </a:t>
            </a:r>
            <a:r>
              <a:rPr lang="en-US" sz="2133" spc="-7" dirty="0">
                <a:solidFill>
                  <a:srgbClr val="FF0000"/>
                </a:solidFill>
                <a:latin typeface="+mn-lt"/>
                <a:cs typeface="Arial"/>
              </a:rPr>
              <a:t>Z</a:t>
            </a:r>
            <a:r>
              <a:rPr sz="2133" dirty="0">
                <a:solidFill>
                  <a:srgbClr val="FF0000"/>
                </a:solidFill>
                <a:latin typeface="+mn-lt"/>
                <a:cs typeface="Arial"/>
              </a:rPr>
              <a:t>ero-mean, </a:t>
            </a:r>
            <a:r>
              <a:rPr lang="en-US" sz="2133" dirty="0">
                <a:solidFill>
                  <a:srgbClr val="FF0000"/>
                </a:solidFill>
                <a:latin typeface="+mn-lt"/>
                <a:cs typeface="Arial"/>
              </a:rPr>
              <a:t>u</a:t>
            </a:r>
            <a:r>
              <a:rPr sz="2133" spc="-7" dirty="0">
                <a:solidFill>
                  <a:srgbClr val="FF0000"/>
                </a:solidFill>
                <a:latin typeface="+mn-lt"/>
                <a:cs typeface="Arial"/>
              </a:rPr>
              <a:t>nit  </a:t>
            </a:r>
            <a:r>
              <a:rPr sz="2133" dirty="0">
                <a:solidFill>
                  <a:srgbClr val="FF0000"/>
                </a:solidFill>
                <a:latin typeface="+mn-lt"/>
                <a:cs typeface="Arial"/>
              </a:rPr>
              <a:t>variance </a:t>
            </a:r>
            <a:r>
              <a:rPr lang="en-US" sz="2133" spc="-7" dirty="0">
                <a:solidFill>
                  <a:srgbClr val="FF0000"/>
                </a:solidFill>
                <a:latin typeface="+mn-lt"/>
                <a:cs typeface="Arial"/>
              </a:rPr>
              <a:t>are</a:t>
            </a:r>
            <a:r>
              <a:rPr sz="2133" spc="-7" dirty="0">
                <a:solidFill>
                  <a:srgbClr val="FF0000"/>
                </a:solidFill>
                <a:latin typeface="+mn-lt"/>
                <a:cs typeface="Arial"/>
              </a:rPr>
              <a:t> too hard of </a:t>
            </a:r>
            <a:r>
              <a:rPr sz="2133" dirty="0">
                <a:solidFill>
                  <a:srgbClr val="FF0000"/>
                </a:solidFill>
                <a:latin typeface="+mn-lt"/>
                <a:cs typeface="Arial"/>
              </a:rPr>
              <a:t>a</a:t>
            </a:r>
            <a:r>
              <a:rPr sz="2133" spc="-120" dirty="0">
                <a:solidFill>
                  <a:srgbClr val="FF0000"/>
                </a:solidFill>
                <a:latin typeface="+mn-lt"/>
                <a:cs typeface="Arial"/>
              </a:rPr>
              <a:t> </a:t>
            </a:r>
            <a:r>
              <a:rPr sz="2133" dirty="0">
                <a:solidFill>
                  <a:srgbClr val="FF0000"/>
                </a:solidFill>
                <a:latin typeface="+mn-lt"/>
                <a:cs typeface="Arial"/>
              </a:rPr>
              <a:t>constraint?</a:t>
            </a:r>
            <a:endParaRPr sz="2133" dirty="0">
              <a:latin typeface="+mn-lt"/>
              <a:cs typeface="Arial"/>
            </a:endParaRPr>
          </a:p>
        </p:txBody>
      </p:sp>
      <p:sp>
        <p:nvSpPr>
          <p:cNvPr id="27" name="object 5">
            <a:extLst>
              <a:ext uri="{FF2B5EF4-FFF2-40B4-BE49-F238E27FC236}">
                <a16:creationId xmlns:a16="http://schemas.microsoft.com/office/drawing/2014/main" id="{CD2EA83E-145B-4C59-BB12-292E7660C116}"/>
              </a:ext>
            </a:extLst>
          </p:cNvPr>
          <p:cNvSpPr txBox="1"/>
          <p:nvPr/>
        </p:nvSpPr>
        <p:spPr>
          <a:xfrm>
            <a:off x="9377894" y="1406041"/>
            <a:ext cx="2602652" cy="75236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>
                <a:latin typeface="+mn-lt"/>
                <a:cs typeface="Arial"/>
              </a:rPr>
              <a:t>Per-channel</a:t>
            </a:r>
            <a:r>
              <a:rPr spc="-133">
                <a:latin typeface="+mn-lt"/>
                <a:cs typeface="Arial"/>
              </a:rPr>
              <a:t> </a:t>
            </a:r>
            <a:r>
              <a:rPr>
                <a:latin typeface="+mn-lt"/>
                <a:cs typeface="Arial"/>
              </a:rPr>
              <a:t>mean</a:t>
            </a:r>
            <a:endParaRPr lang="en-US">
              <a:latin typeface="+mn-lt"/>
              <a:cs typeface="Arial"/>
            </a:endParaRPr>
          </a:p>
          <a:p>
            <a:pPr marL="359833" marR="6773" indent="-342900">
              <a:lnSpc>
                <a:spcPct val="100699"/>
              </a:lnSpc>
              <a:spcBef>
                <a:spcPts val="113"/>
              </a:spcBef>
              <a:buFont typeface="Arial" panose="020B0604020202020204" pitchFamily="34" charset="0"/>
              <a:buChar char="•"/>
            </a:pPr>
            <a:r>
              <a:rPr lang="en-US">
                <a:latin typeface="+mn-lt"/>
                <a:cs typeface="Arial"/>
              </a:rPr>
              <a:t>S</a:t>
            </a:r>
            <a:r>
              <a:rPr>
                <a:latin typeface="+mn-lt"/>
                <a:cs typeface="Arial"/>
              </a:rPr>
              <a:t>hape </a:t>
            </a:r>
            <a:r>
              <a:rPr spc="-7" dirty="0">
                <a:latin typeface="+mn-lt"/>
                <a:cs typeface="Arial"/>
              </a:rPr>
              <a:t>is</a:t>
            </a:r>
            <a:r>
              <a:rPr spc="-33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D</a:t>
            </a:r>
            <a:endParaRPr>
              <a:latin typeface="+mn-lt"/>
              <a:cs typeface="Arial"/>
            </a:endParaRPr>
          </a:p>
        </p:txBody>
      </p:sp>
      <p:sp>
        <p:nvSpPr>
          <p:cNvPr id="28" name="object 6">
            <a:extLst>
              <a:ext uri="{FF2B5EF4-FFF2-40B4-BE49-F238E27FC236}">
                <a16:creationId xmlns:a16="http://schemas.microsoft.com/office/drawing/2014/main" id="{59A84A8B-9F1B-4C7A-B1DA-7A0200209C8B}"/>
              </a:ext>
            </a:extLst>
          </p:cNvPr>
          <p:cNvSpPr txBox="1"/>
          <p:nvPr/>
        </p:nvSpPr>
        <p:spPr>
          <a:xfrm>
            <a:off x="9365967" y="2749575"/>
            <a:ext cx="2247052" cy="75236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>
                <a:latin typeface="+mn-lt"/>
                <a:cs typeface="Arial"/>
              </a:rPr>
              <a:t>Per-channel</a:t>
            </a:r>
            <a:r>
              <a:rPr spc="-133">
                <a:latin typeface="+mn-lt"/>
                <a:cs typeface="Arial"/>
              </a:rPr>
              <a:t> </a:t>
            </a:r>
            <a:r>
              <a:rPr spc="-33">
                <a:latin typeface="+mn-lt"/>
                <a:cs typeface="Arial"/>
              </a:rPr>
              <a:t>var</a:t>
            </a:r>
            <a:endParaRPr lang="en-US" spc="-33">
              <a:latin typeface="+mn-lt"/>
              <a:cs typeface="Arial"/>
            </a:endParaRPr>
          </a:p>
          <a:p>
            <a:pPr marL="359833" marR="6773" indent="-342900">
              <a:lnSpc>
                <a:spcPct val="100699"/>
              </a:lnSpc>
              <a:spcBef>
                <a:spcPts val="113"/>
              </a:spcBef>
              <a:buFont typeface="Arial" panose="020B0604020202020204" pitchFamily="34" charset="0"/>
              <a:buChar char="•"/>
            </a:pPr>
            <a:r>
              <a:rPr lang="en-US">
                <a:latin typeface="+mn-lt"/>
                <a:cs typeface="Arial"/>
              </a:rPr>
              <a:t>S</a:t>
            </a:r>
            <a:r>
              <a:rPr>
                <a:latin typeface="+mn-lt"/>
                <a:cs typeface="Arial"/>
              </a:rPr>
              <a:t>hape </a:t>
            </a:r>
            <a:r>
              <a:rPr spc="-7" dirty="0">
                <a:latin typeface="+mn-lt"/>
                <a:cs typeface="Arial"/>
              </a:rPr>
              <a:t>is</a:t>
            </a:r>
            <a:r>
              <a:rPr spc="-40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D</a:t>
            </a:r>
            <a:endParaRPr>
              <a:latin typeface="+mn-lt"/>
              <a:cs typeface="Arial"/>
            </a:endParaRPr>
          </a:p>
        </p:txBody>
      </p:sp>
      <p:sp>
        <p:nvSpPr>
          <p:cNvPr id="29" name="object 7">
            <a:extLst>
              <a:ext uri="{FF2B5EF4-FFF2-40B4-BE49-F238E27FC236}">
                <a16:creationId xmlns:a16="http://schemas.microsoft.com/office/drawing/2014/main" id="{64D9AA44-6829-43D3-AE6C-8925C03C7374}"/>
              </a:ext>
            </a:extLst>
          </p:cNvPr>
          <p:cNvSpPr txBox="1"/>
          <p:nvPr/>
        </p:nvSpPr>
        <p:spPr>
          <a:xfrm>
            <a:off x="9371268" y="4027208"/>
            <a:ext cx="2602652" cy="75236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>
                <a:latin typeface="+mn-lt"/>
                <a:cs typeface="Arial"/>
              </a:rPr>
              <a:t>Normalized </a:t>
            </a:r>
            <a:r>
              <a:rPr>
                <a:latin typeface="+mn-lt"/>
                <a:cs typeface="Arial"/>
              </a:rPr>
              <a:t>x</a:t>
            </a:r>
            <a:endParaRPr lang="en-US">
              <a:latin typeface="+mn-lt"/>
              <a:cs typeface="Arial"/>
            </a:endParaRPr>
          </a:p>
          <a:p>
            <a:pPr marL="359833" marR="6773" indent="-342900">
              <a:lnSpc>
                <a:spcPct val="100699"/>
              </a:lnSpc>
              <a:spcBef>
                <a:spcPts val="113"/>
              </a:spcBef>
              <a:buFont typeface="Arial" panose="020B0604020202020204" pitchFamily="34" charset="0"/>
              <a:buChar char="•"/>
            </a:pPr>
            <a:r>
              <a:rPr spc="-7">
                <a:latin typeface="+mn-lt"/>
                <a:cs typeface="Arial"/>
              </a:rPr>
              <a:t>Shape </a:t>
            </a:r>
            <a:r>
              <a:rPr spc="-7" dirty="0">
                <a:latin typeface="+mn-lt"/>
                <a:cs typeface="Arial"/>
              </a:rPr>
              <a:t>is </a:t>
            </a:r>
            <a:r>
              <a:rPr dirty="0">
                <a:latin typeface="+mn-lt"/>
                <a:cs typeface="Arial"/>
              </a:rPr>
              <a:t>N x</a:t>
            </a:r>
            <a:r>
              <a:rPr spc="-140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D</a:t>
            </a:r>
            <a:endParaRPr>
              <a:latin typeface="+mn-lt"/>
              <a:cs typeface="Arial"/>
            </a:endParaRPr>
          </a:p>
        </p:txBody>
      </p:sp>
      <p:sp>
        <p:nvSpPr>
          <p:cNvPr id="31" name="object 3">
            <a:extLst>
              <a:ext uri="{FF2B5EF4-FFF2-40B4-BE49-F238E27FC236}">
                <a16:creationId xmlns:a16="http://schemas.microsoft.com/office/drawing/2014/main" id="{A388984C-9FF7-483A-AB37-A1B2059491F1}"/>
              </a:ext>
            </a:extLst>
          </p:cNvPr>
          <p:cNvSpPr txBox="1"/>
          <p:nvPr/>
        </p:nvSpPr>
        <p:spPr>
          <a:xfrm>
            <a:off x="433636" y="1398149"/>
            <a:ext cx="3528762" cy="57109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600" b="1" spc="-7">
                <a:latin typeface="+mn-lt"/>
                <a:cs typeface="Arial"/>
              </a:rPr>
              <a:t>Inpu</a:t>
            </a:r>
            <a:r>
              <a:rPr sz="3600" b="1" spc="7">
                <a:latin typeface="+mn-lt"/>
                <a:cs typeface="Arial"/>
              </a:rPr>
              <a:t>t</a:t>
            </a:r>
            <a:r>
              <a:rPr sz="3600" b="1">
                <a:latin typeface="+mn-lt"/>
                <a:cs typeface="Arial"/>
              </a:rPr>
              <a:t>:</a:t>
            </a:r>
            <a:r>
              <a:rPr lang="en-US" sz="3600" b="1">
                <a:latin typeface="+mn-lt"/>
                <a:cs typeface="Arial"/>
              </a:rPr>
              <a:t>   </a:t>
            </a:r>
            <a:r>
              <a:rPr lang="en-US" sz="3600" i="1">
                <a:latin typeface="+mn-lt"/>
                <a:cs typeface="Arial"/>
              </a:rPr>
              <a:t>x: N x D </a:t>
            </a:r>
            <a:endParaRPr sz="3600" i="1">
              <a:latin typeface="+mn-lt"/>
              <a:cs typeface="Arial"/>
            </a:endParaRPr>
          </a:p>
        </p:txBody>
      </p:sp>
      <p:sp>
        <p:nvSpPr>
          <p:cNvPr id="32" name="object 3">
            <a:extLst>
              <a:ext uri="{FF2B5EF4-FFF2-40B4-BE49-F238E27FC236}">
                <a16:creationId xmlns:a16="http://schemas.microsoft.com/office/drawing/2014/main" id="{05A46E42-49C4-47D7-8A76-BE09748040C4}"/>
              </a:ext>
            </a:extLst>
          </p:cNvPr>
          <p:cNvSpPr txBox="1"/>
          <p:nvPr/>
        </p:nvSpPr>
        <p:spPr>
          <a:xfrm>
            <a:off x="9174694" y="6417677"/>
            <a:ext cx="2743200" cy="2940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00" i="1" spc="-13" dirty="0">
                <a:solidFill>
                  <a:schemeClr val="tx2"/>
                </a:solidFill>
                <a:latin typeface="+mn-lt"/>
                <a:cs typeface="Arial"/>
              </a:rPr>
              <a:t>[Ioffe </a:t>
            </a:r>
            <a:r>
              <a:rPr sz="1800" i="1" spc="-7" dirty="0">
                <a:solidFill>
                  <a:schemeClr val="tx2"/>
                </a:solidFill>
                <a:latin typeface="+mn-lt"/>
                <a:cs typeface="Arial"/>
              </a:rPr>
              <a:t>and </a:t>
            </a:r>
            <a:r>
              <a:rPr sz="1800" i="1" spc="-33" dirty="0">
                <a:solidFill>
                  <a:schemeClr val="tx2"/>
                </a:solidFill>
                <a:latin typeface="+mn-lt"/>
                <a:cs typeface="Arial"/>
              </a:rPr>
              <a:t>Szegedy,</a:t>
            </a:r>
            <a:r>
              <a:rPr sz="1800" i="1" spc="-67" dirty="0">
                <a:solidFill>
                  <a:schemeClr val="tx2"/>
                </a:solidFill>
                <a:latin typeface="+mn-lt"/>
                <a:cs typeface="Arial"/>
              </a:rPr>
              <a:t> </a:t>
            </a:r>
            <a:r>
              <a:rPr sz="1800" i="1" spc="-7" dirty="0">
                <a:solidFill>
                  <a:schemeClr val="tx2"/>
                </a:solidFill>
                <a:latin typeface="+mn-lt"/>
                <a:cs typeface="Arial"/>
              </a:rPr>
              <a:t>2015]</a:t>
            </a:r>
            <a:endParaRPr sz="1800" i="1">
              <a:solidFill>
                <a:schemeClr val="tx2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140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886967" y="1083368"/>
            <a:ext cx="4239556" cy="46564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77894" y="1406041"/>
            <a:ext cx="2602652" cy="75236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>
                <a:latin typeface="+mn-lt"/>
                <a:cs typeface="Arial"/>
              </a:rPr>
              <a:t>Per-channel</a:t>
            </a:r>
            <a:r>
              <a:rPr spc="-133">
                <a:latin typeface="+mn-lt"/>
                <a:cs typeface="Arial"/>
              </a:rPr>
              <a:t> </a:t>
            </a:r>
            <a:r>
              <a:rPr>
                <a:latin typeface="+mn-lt"/>
                <a:cs typeface="Arial"/>
              </a:rPr>
              <a:t>mean</a:t>
            </a:r>
            <a:endParaRPr lang="en-US">
              <a:latin typeface="+mn-lt"/>
              <a:cs typeface="Arial"/>
            </a:endParaRPr>
          </a:p>
          <a:p>
            <a:pPr marL="359833" marR="6773" indent="-342900">
              <a:lnSpc>
                <a:spcPct val="100699"/>
              </a:lnSpc>
              <a:spcBef>
                <a:spcPts val="113"/>
              </a:spcBef>
              <a:buFont typeface="Arial" panose="020B0604020202020204" pitchFamily="34" charset="0"/>
              <a:buChar char="•"/>
            </a:pPr>
            <a:r>
              <a:rPr lang="en-US">
                <a:latin typeface="+mn-lt"/>
                <a:cs typeface="Arial"/>
              </a:rPr>
              <a:t>S</a:t>
            </a:r>
            <a:r>
              <a:rPr>
                <a:latin typeface="+mn-lt"/>
                <a:cs typeface="Arial"/>
              </a:rPr>
              <a:t>hape </a:t>
            </a:r>
            <a:r>
              <a:rPr spc="-7" dirty="0">
                <a:latin typeface="+mn-lt"/>
                <a:cs typeface="Arial"/>
              </a:rPr>
              <a:t>is</a:t>
            </a:r>
            <a:r>
              <a:rPr spc="-33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D</a:t>
            </a:r>
            <a:endParaRPr>
              <a:latin typeface="+mn-lt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65967" y="2749575"/>
            <a:ext cx="2247052" cy="75236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>
                <a:latin typeface="+mn-lt"/>
                <a:cs typeface="Arial"/>
              </a:rPr>
              <a:t>Per-channel</a:t>
            </a:r>
            <a:r>
              <a:rPr spc="-133">
                <a:latin typeface="+mn-lt"/>
                <a:cs typeface="Arial"/>
              </a:rPr>
              <a:t> </a:t>
            </a:r>
            <a:r>
              <a:rPr spc="-33">
                <a:latin typeface="+mn-lt"/>
                <a:cs typeface="Arial"/>
              </a:rPr>
              <a:t>var</a:t>
            </a:r>
            <a:endParaRPr lang="en-US" spc="-33">
              <a:latin typeface="+mn-lt"/>
              <a:cs typeface="Arial"/>
            </a:endParaRPr>
          </a:p>
          <a:p>
            <a:pPr marL="359833" marR="6773" indent="-342900">
              <a:lnSpc>
                <a:spcPct val="100699"/>
              </a:lnSpc>
              <a:spcBef>
                <a:spcPts val="113"/>
              </a:spcBef>
              <a:buFont typeface="Arial" panose="020B0604020202020204" pitchFamily="34" charset="0"/>
              <a:buChar char="•"/>
            </a:pPr>
            <a:r>
              <a:rPr lang="en-US">
                <a:latin typeface="+mn-lt"/>
                <a:cs typeface="Arial"/>
              </a:rPr>
              <a:t>S</a:t>
            </a:r>
            <a:r>
              <a:rPr>
                <a:latin typeface="+mn-lt"/>
                <a:cs typeface="Arial"/>
              </a:rPr>
              <a:t>hape </a:t>
            </a:r>
            <a:r>
              <a:rPr spc="-7" dirty="0">
                <a:latin typeface="+mn-lt"/>
                <a:cs typeface="Arial"/>
              </a:rPr>
              <a:t>is</a:t>
            </a:r>
            <a:r>
              <a:rPr spc="-40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D</a:t>
            </a:r>
            <a:endParaRPr>
              <a:latin typeface="+mn-lt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371268" y="4027208"/>
            <a:ext cx="2602652" cy="75236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>
                <a:latin typeface="+mn-lt"/>
                <a:cs typeface="Arial"/>
              </a:rPr>
              <a:t>Normalized </a:t>
            </a:r>
            <a:r>
              <a:rPr>
                <a:latin typeface="+mn-lt"/>
                <a:cs typeface="Arial"/>
              </a:rPr>
              <a:t>x</a:t>
            </a:r>
            <a:endParaRPr lang="en-US">
              <a:latin typeface="+mn-lt"/>
              <a:cs typeface="Arial"/>
            </a:endParaRPr>
          </a:p>
          <a:p>
            <a:pPr marL="359833" marR="6773" indent="-342900">
              <a:lnSpc>
                <a:spcPct val="100699"/>
              </a:lnSpc>
              <a:spcBef>
                <a:spcPts val="113"/>
              </a:spcBef>
              <a:buFont typeface="Arial" panose="020B0604020202020204" pitchFamily="34" charset="0"/>
              <a:buChar char="•"/>
            </a:pPr>
            <a:r>
              <a:rPr spc="-7">
                <a:latin typeface="+mn-lt"/>
                <a:cs typeface="Arial"/>
              </a:rPr>
              <a:t>Shape </a:t>
            </a:r>
            <a:r>
              <a:rPr spc="-7" dirty="0">
                <a:latin typeface="+mn-lt"/>
                <a:cs typeface="Arial"/>
              </a:rPr>
              <a:t>is </a:t>
            </a:r>
            <a:r>
              <a:rPr dirty="0">
                <a:latin typeface="+mn-lt"/>
                <a:cs typeface="Arial"/>
              </a:rPr>
              <a:t>N x</a:t>
            </a:r>
            <a:r>
              <a:rPr spc="-140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D</a:t>
            </a:r>
            <a:endParaRPr>
              <a:latin typeface="+mn-lt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13" dirty="0">
                <a:latin typeface="+mn-lt"/>
                <a:cs typeface="Arial"/>
              </a:rPr>
              <a:t>Batch</a:t>
            </a:r>
            <a:r>
              <a:rPr spc="-113" dirty="0">
                <a:latin typeface="+mn-lt"/>
                <a:cs typeface="Arial"/>
              </a:rPr>
              <a:t> </a:t>
            </a:r>
            <a:r>
              <a:rPr spc="-7" dirty="0">
                <a:latin typeface="+mn-lt"/>
                <a:cs typeface="Arial"/>
              </a:rPr>
              <a:t>Normalization</a:t>
            </a:r>
            <a:endParaRPr dirty="0">
              <a:latin typeface="+mn-lt"/>
              <a:cs typeface="Arial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E36ECF-B319-4DC0-9A4D-247D7AADC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4419600" cy="5486400"/>
          </a:xfrm>
        </p:spPr>
        <p:txBody>
          <a:bodyPr/>
          <a:lstStyle/>
          <a:p>
            <a:r>
              <a:rPr lang="pt-BR" sz="2800" b="1" spc="-7">
                <a:latin typeface="+mn-lt"/>
                <a:cs typeface="Arial"/>
              </a:rPr>
              <a:t>Inpu</a:t>
            </a:r>
            <a:r>
              <a:rPr lang="pt-BR" sz="2800" b="1" spc="7">
                <a:latin typeface="+mn-lt"/>
                <a:cs typeface="Arial"/>
              </a:rPr>
              <a:t>t</a:t>
            </a:r>
            <a:r>
              <a:rPr lang="pt-BR" sz="2800" b="1">
                <a:latin typeface="+mn-lt"/>
                <a:cs typeface="Arial"/>
              </a:rPr>
              <a:t>   </a:t>
            </a:r>
            <a:r>
              <a:rPr lang="pt-BR" sz="2800" i="1">
                <a:latin typeface="+mn-lt"/>
                <a:cs typeface="Arial"/>
              </a:rPr>
              <a:t>x: N x D </a:t>
            </a:r>
          </a:p>
          <a:p>
            <a:endParaRPr lang="nl-NL"/>
          </a:p>
          <a:p>
            <a:pPr marR="6773">
              <a:lnSpc>
                <a:spcPts val="3800"/>
              </a:lnSpc>
              <a:spcBef>
                <a:spcPts val="293"/>
              </a:spcBef>
            </a:pPr>
            <a:r>
              <a:rPr lang="en-US" sz="2800" spc="-7">
                <a:latin typeface="+mn-lt"/>
                <a:cs typeface="Arial"/>
              </a:rPr>
              <a:t>Learnable scale</a:t>
            </a:r>
            <a:r>
              <a:rPr lang="en-US" sz="2800" spc="-133">
                <a:latin typeface="+mn-lt"/>
                <a:cs typeface="Arial"/>
              </a:rPr>
              <a:t> </a:t>
            </a:r>
            <a:r>
              <a:rPr lang="en-US" sz="2800" spc="-7">
                <a:latin typeface="+mn-lt"/>
                <a:cs typeface="Arial"/>
              </a:rPr>
              <a:t>and shift</a:t>
            </a:r>
            <a:r>
              <a:rPr lang="en-US" sz="2800" spc="-27">
                <a:latin typeface="+mn-lt"/>
                <a:cs typeface="Arial"/>
              </a:rPr>
              <a:t> </a:t>
            </a:r>
            <a:r>
              <a:rPr lang="en-US" sz="2800" spc="-7">
                <a:latin typeface="+mn-lt"/>
                <a:cs typeface="Arial"/>
              </a:rPr>
              <a:t>parameters: </a:t>
            </a:r>
          </a:p>
          <a:p>
            <a:pPr marL="874183" marR="6773" lvl="1" indent="-457200">
              <a:lnSpc>
                <a:spcPts val="3800"/>
              </a:lnSpc>
              <a:spcBef>
                <a:spcPts val="293"/>
              </a:spcBef>
              <a:buFont typeface="Arial" panose="020B0604020202020204" pitchFamily="34" charset="0"/>
              <a:buChar char="•"/>
            </a:pPr>
            <a:r>
              <a:rPr lang="en-US" sz="2800" spc="-7">
                <a:latin typeface="+mn-lt"/>
                <a:cs typeface="Arial"/>
              </a:rPr>
              <a:t>γ, β : D</a:t>
            </a:r>
            <a:endParaRPr lang="en-US" sz="2800">
              <a:latin typeface="+mn-lt"/>
              <a:cs typeface="Arial"/>
            </a:endParaRPr>
          </a:p>
          <a:p>
            <a:endParaRPr lang="nl-NL"/>
          </a:p>
          <a:p>
            <a:pPr>
              <a:spcBef>
                <a:spcPts val="133"/>
              </a:spcBef>
              <a:tabLst>
                <a:tab pos="2159793" algn="l"/>
                <a:tab pos="2846422" algn="l"/>
              </a:tabLst>
            </a:pPr>
            <a:r>
              <a:rPr lang="en-US" sz="2800" spc="-7">
                <a:latin typeface="+mn-lt"/>
                <a:cs typeface="Arial"/>
              </a:rPr>
              <a:t>Learnin</a:t>
            </a:r>
            <a:r>
              <a:rPr lang="en-US" sz="2800">
                <a:latin typeface="+mn-lt"/>
                <a:cs typeface="Arial"/>
              </a:rPr>
              <a:t>g </a:t>
            </a:r>
            <a:r>
              <a:rPr lang="en-US" spc="-7">
                <a:latin typeface="+mn-lt"/>
                <a:cs typeface="Arial"/>
              </a:rPr>
              <a:t>γ </a:t>
            </a:r>
            <a:r>
              <a:rPr lang="en-US" spc="-7">
                <a:cs typeface="Arial"/>
              </a:rPr>
              <a:t>= </a:t>
            </a:r>
            <a:r>
              <a:rPr lang="en-US" spc="-7">
                <a:latin typeface="+mn-lt"/>
                <a:cs typeface="Arial"/>
              </a:rPr>
              <a:t>β</a:t>
            </a:r>
            <a:r>
              <a:rPr lang="en-US">
                <a:latin typeface="+mn-lt"/>
                <a:cs typeface="Arial"/>
              </a:rPr>
              <a:t>, and </a:t>
            </a:r>
            <a:r>
              <a:rPr lang="en-US" spc="-7">
                <a:latin typeface="+mn-lt"/>
                <a:cs typeface="Arial"/>
              </a:rPr>
              <a:t>β </a:t>
            </a:r>
            <a:r>
              <a:rPr lang="en-US">
                <a:latin typeface="+mn-lt"/>
                <a:cs typeface="Arial"/>
              </a:rPr>
              <a:t>= </a:t>
            </a:r>
            <a:r>
              <a:rPr lang="en-US" spc="-7">
                <a:latin typeface="+mn-lt"/>
                <a:cs typeface="Arial"/>
              </a:rPr>
              <a:t>μ </a:t>
            </a:r>
            <a:br>
              <a:rPr lang="en-US" spc="-7">
                <a:latin typeface="+mn-lt"/>
                <a:cs typeface="Arial"/>
              </a:rPr>
            </a:br>
            <a:r>
              <a:rPr lang="en-US" spc="-7">
                <a:latin typeface="+mn-lt"/>
                <a:cs typeface="Arial"/>
              </a:rPr>
              <a:t>will </a:t>
            </a:r>
            <a:r>
              <a:rPr lang="en-US">
                <a:latin typeface="+mn-lt"/>
                <a:cs typeface="Arial"/>
              </a:rPr>
              <a:t>recover</a:t>
            </a:r>
            <a:r>
              <a:rPr lang="en-US" spc="-127">
                <a:latin typeface="+mn-lt"/>
                <a:cs typeface="Arial"/>
              </a:rPr>
              <a:t> </a:t>
            </a:r>
            <a:r>
              <a:rPr lang="en-US" spc="-7">
                <a:latin typeface="+mn-lt"/>
                <a:cs typeface="Arial"/>
              </a:rPr>
              <a:t>the</a:t>
            </a:r>
            <a:br>
              <a:rPr lang="en-US" spc="-7">
                <a:latin typeface="+mn-lt"/>
                <a:cs typeface="Arial"/>
              </a:rPr>
            </a:br>
            <a:r>
              <a:rPr lang="en-US" spc="-7">
                <a:latin typeface="+mn-lt"/>
                <a:cs typeface="Arial"/>
              </a:rPr>
              <a:t>identity</a:t>
            </a:r>
            <a:r>
              <a:rPr lang="en-US" spc="-113">
                <a:latin typeface="+mn-lt"/>
                <a:cs typeface="Arial"/>
              </a:rPr>
              <a:t> </a:t>
            </a:r>
            <a:r>
              <a:rPr lang="en-US" spc="-7">
                <a:latin typeface="+mn-lt"/>
                <a:cs typeface="Arial"/>
              </a:rPr>
              <a:t>function!</a:t>
            </a:r>
            <a:endParaRPr lang="en-US">
              <a:latin typeface="+mn-lt"/>
              <a:cs typeface="Arial"/>
            </a:endParaRPr>
          </a:p>
          <a:p>
            <a:endParaRPr lang="nl-NL"/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1FF56E81-F336-4AE1-9A16-384AC2DBF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B108E4C-8310-4878-A915-124BCB1C2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112</a:t>
            </a:fld>
            <a:endParaRPr lang="en-US">
              <a:latin typeface="+mn-l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377894" y="5098641"/>
            <a:ext cx="2540000" cy="7685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>
                <a:latin typeface="+mn-lt"/>
                <a:cs typeface="Arial"/>
              </a:rPr>
              <a:t>Output</a:t>
            </a:r>
            <a:endParaRPr lang="en-US" spc="-7">
              <a:latin typeface="+mn-lt"/>
              <a:cs typeface="Arial"/>
            </a:endParaRPr>
          </a:p>
          <a:p>
            <a:pPr marL="359833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spc="-7">
                <a:latin typeface="+mn-lt"/>
                <a:cs typeface="Arial"/>
              </a:rPr>
              <a:t>Shape </a:t>
            </a:r>
            <a:r>
              <a:rPr spc="-7" dirty="0">
                <a:latin typeface="+mn-lt"/>
                <a:cs typeface="Arial"/>
              </a:rPr>
              <a:t>is </a:t>
            </a:r>
            <a:r>
              <a:rPr dirty="0">
                <a:latin typeface="+mn-lt"/>
                <a:cs typeface="Arial"/>
              </a:rPr>
              <a:t>N x</a:t>
            </a:r>
            <a:r>
              <a:rPr spc="-133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D</a:t>
            </a:r>
            <a:endParaRPr>
              <a:latin typeface="+mn-lt"/>
              <a:cs typeface="Arial"/>
            </a:endParaRPr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5639A67D-37C4-482C-BF67-331A446363FC}"/>
              </a:ext>
            </a:extLst>
          </p:cNvPr>
          <p:cNvSpPr txBox="1"/>
          <p:nvPr/>
        </p:nvSpPr>
        <p:spPr>
          <a:xfrm>
            <a:off x="9174694" y="6417677"/>
            <a:ext cx="2743200" cy="2940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00" i="1" spc="-13" dirty="0">
                <a:solidFill>
                  <a:schemeClr val="tx2"/>
                </a:solidFill>
                <a:latin typeface="+mn-lt"/>
                <a:cs typeface="Arial"/>
              </a:rPr>
              <a:t>[Ioffe </a:t>
            </a:r>
            <a:r>
              <a:rPr sz="1800" i="1" spc="-7" dirty="0">
                <a:solidFill>
                  <a:schemeClr val="tx2"/>
                </a:solidFill>
                <a:latin typeface="+mn-lt"/>
                <a:cs typeface="Arial"/>
              </a:rPr>
              <a:t>and </a:t>
            </a:r>
            <a:r>
              <a:rPr sz="1800" i="1" spc="-33" dirty="0">
                <a:solidFill>
                  <a:schemeClr val="tx2"/>
                </a:solidFill>
                <a:latin typeface="+mn-lt"/>
                <a:cs typeface="Arial"/>
              </a:rPr>
              <a:t>Szegedy,</a:t>
            </a:r>
            <a:r>
              <a:rPr sz="1800" i="1" spc="-67" dirty="0">
                <a:solidFill>
                  <a:schemeClr val="tx2"/>
                </a:solidFill>
                <a:latin typeface="+mn-lt"/>
                <a:cs typeface="Arial"/>
              </a:rPr>
              <a:t> </a:t>
            </a:r>
            <a:r>
              <a:rPr sz="1800" i="1" spc="-7" dirty="0">
                <a:solidFill>
                  <a:schemeClr val="tx2"/>
                </a:solidFill>
                <a:latin typeface="+mn-lt"/>
                <a:cs typeface="Arial"/>
              </a:rPr>
              <a:t>2015]</a:t>
            </a:r>
            <a:endParaRPr sz="1800" i="1">
              <a:solidFill>
                <a:schemeClr val="tx2"/>
              </a:solidFill>
              <a:latin typeface="+mn-lt"/>
              <a:cs typeface="Arial"/>
            </a:endParaRPr>
          </a:p>
        </p:txBody>
      </p:sp>
      <p:sp>
        <p:nvSpPr>
          <p:cNvPr id="24" name="object 4">
            <a:extLst>
              <a:ext uri="{FF2B5EF4-FFF2-40B4-BE49-F238E27FC236}">
                <a16:creationId xmlns:a16="http://schemas.microsoft.com/office/drawing/2014/main" id="{630D4402-63A4-4870-AE86-E523629D8D89}"/>
              </a:ext>
            </a:extLst>
          </p:cNvPr>
          <p:cNvSpPr txBox="1"/>
          <p:nvPr/>
        </p:nvSpPr>
        <p:spPr>
          <a:xfrm>
            <a:off x="4899534" y="1083367"/>
            <a:ext cx="6858847" cy="2794633"/>
          </a:xfrm>
          <a:prstGeom prst="rect">
            <a:avLst/>
          </a:prstGeom>
          <a:ln w="76199">
            <a:solidFill>
              <a:srgbClr val="FF0000"/>
            </a:solidFill>
          </a:ln>
        </p:spPr>
        <p:txBody>
          <a:bodyPr vert="horz" wrap="square" lIns="0" tIns="5927" rIns="0" bIns="0" rtlCol="0">
            <a:spAutoFit/>
          </a:bodyPr>
          <a:lstStyle/>
          <a:p>
            <a:pPr>
              <a:spcBef>
                <a:spcPts val="47"/>
              </a:spcBef>
            </a:pPr>
            <a:endParaRPr sz="2267" dirty="0">
              <a:latin typeface="+mn-lt"/>
              <a:cs typeface="Times New Roman"/>
            </a:endParaRPr>
          </a:p>
          <a:p>
            <a:pPr marL="3295991" marR="983802">
              <a:lnSpc>
                <a:spcPct val="100699"/>
              </a:lnSpc>
            </a:pPr>
            <a:endParaRPr lang="en-US" sz="3200" spc="-7" dirty="0">
              <a:latin typeface="+mn-lt"/>
              <a:cs typeface="Arial"/>
            </a:endParaRPr>
          </a:p>
          <a:p>
            <a:pPr marL="3295991" marR="983802">
              <a:lnSpc>
                <a:spcPct val="100699"/>
              </a:lnSpc>
            </a:pPr>
            <a:endParaRPr dirty="0">
              <a:latin typeface="+mn-lt"/>
              <a:cs typeface="Arial"/>
            </a:endParaRPr>
          </a:p>
          <a:p>
            <a:pPr>
              <a:lnSpc>
                <a:spcPct val="100000"/>
              </a:lnSpc>
            </a:pPr>
            <a:endParaRPr sz="2667" dirty="0">
              <a:latin typeface="+mn-lt"/>
              <a:cs typeface="Times New Roman"/>
            </a:endParaRPr>
          </a:p>
          <a:p>
            <a:pPr marL="4482988" marR="152396">
              <a:lnSpc>
                <a:spcPct val="100699"/>
              </a:lnSpc>
              <a:spcBef>
                <a:spcPts val="1713"/>
              </a:spcBef>
            </a:pPr>
            <a:endParaRPr lang="en-US" dirty="0">
              <a:latin typeface="+mn-lt"/>
              <a:cs typeface="Arial"/>
            </a:endParaRPr>
          </a:p>
          <a:p>
            <a:pPr marL="4482988" marR="152396">
              <a:lnSpc>
                <a:spcPct val="100699"/>
              </a:lnSpc>
              <a:spcBef>
                <a:spcPts val="1713"/>
              </a:spcBef>
            </a:pPr>
            <a:endParaRPr dirty="0">
              <a:latin typeface="+mn-lt"/>
              <a:cs typeface="Arial"/>
            </a:endParaRPr>
          </a:p>
        </p:txBody>
      </p:sp>
      <p:sp>
        <p:nvSpPr>
          <p:cNvPr id="25" name="object 13">
            <a:extLst>
              <a:ext uri="{FF2B5EF4-FFF2-40B4-BE49-F238E27FC236}">
                <a16:creationId xmlns:a16="http://schemas.microsoft.com/office/drawing/2014/main" id="{F47C4441-D1D4-4E24-A749-37568B7D3281}"/>
              </a:ext>
            </a:extLst>
          </p:cNvPr>
          <p:cNvSpPr txBox="1"/>
          <p:nvPr/>
        </p:nvSpPr>
        <p:spPr>
          <a:xfrm>
            <a:off x="7680701" y="190162"/>
            <a:ext cx="388366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FF0000"/>
                </a:solidFill>
                <a:latin typeface="+mn-lt"/>
                <a:cs typeface="Arial"/>
              </a:rPr>
              <a:t>Estimates depend on</a:t>
            </a:r>
            <a:r>
              <a:rPr sz="2133" spc="-120" dirty="0">
                <a:solidFill>
                  <a:srgbClr val="FF0000"/>
                </a:solidFill>
                <a:latin typeface="+mn-lt"/>
                <a:cs typeface="Arial"/>
              </a:rPr>
              <a:t> </a:t>
            </a:r>
            <a:r>
              <a:rPr sz="2133" dirty="0">
                <a:solidFill>
                  <a:srgbClr val="FF0000"/>
                </a:solidFill>
                <a:latin typeface="+mn-lt"/>
                <a:cs typeface="Arial"/>
              </a:rPr>
              <a:t>minibatch;  can’t </a:t>
            </a:r>
            <a:r>
              <a:rPr sz="2133" spc="-7" dirty="0">
                <a:solidFill>
                  <a:srgbClr val="FF0000"/>
                </a:solidFill>
                <a:latin typeface="+mn-lt"/>
                <a:cs typeface="Arial"/>
              </a:rPr>
              <a:t>do this at</a:t>
            </a:r>
            <a:r>
              <a:rPr sz="2133" spc="-47" dirty="0">
                <a:solidFill>
                  <a:srgbClr val="FF0000"/>
                </a:solidFill>
                <a:latin typeface="+mn-lt"/>
                <a:cs typeface="Arial"/>
              </a:rPr>
              <a:t> </a:t>
            </a:r>
            <a:r>
              <a:rPr sz="2133" spc="-7" dirty="0">
                <a:solidFill>
                  <a:srgbClr val="FF0000"/>
                </a:solidFill>
                <a:latin typeface="+mn-lt"/>
                <a:cs typeface="Arial"/>
              </a:rPr>
              <a:t>test-time!</a:t>
            </a:r>
            <a:endParaRPr sz="2133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199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886967" y="1083368"/>
            <a:ext cx="4239556" cy="46564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78800" y="4027208"/>
            <a:ext cx="2062480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latin typeface="+mn-lt"/>
                <a:cs typeface="Arial"/>
              </a:rPr>
              <a:t>Normalized </a:t>
            </a:r>
            <a:r>
              <a:rPr dirty="0">
                <a:latin typeface="+mn-lt"/>
                <a:cs typeface="Arial"/>
              </a:rPr>
              <a:t>x,  </a:t>
            </a:r>
            <a:r>
              <a:rPr spc="-7" dirty="0">
                <a:latin typeface="+mn-lt"/>
                <a:cs typeface="Arial"/>
              </a:rPr>
              <a:t>Shape is </a:t>
            </a:r>
            <a:r>
              <a:rPr dirty="0">
                <a:latin typeface="+mn-lt"/>
                <a:cs typeface="Arial"/>
              </a:rPr>
              <a:t>N x</a:t>
            </a:r>
            <a:r>
              <a:rPr spc="-140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D</a:t>
            </a:r>
            <a:endParaRPr>
              <a:latin typeface="+mn-lt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13" dirty="0">
                <a:latin typeface="+mn-lt"/>
                <a:cs typeface="Arial"/>
              </a:rPr>
              <a:t>Batch </a:t>
            </a:r>
            <a:r>
              <a:rPr spc="-7" dirty="0">
                <a:latin typeface="+mn-lt"/>
                <a:cs typeface="Arial"/>
              </a:rPr>
              <a:t>Normalization:</a:t>
            </a:r>
            <a:r>
              <a:rPr spc="-173" dirty="0">
                <a:latin typeface="+mn-lt"/>
                <a:cs typeface="Arial"/>
              </a:rPr>
              <a:t> </a:t>
            </a:r>
            <a:r>
              <a:rPr spc="-73" dirty="0">
                <a:latin typeface="+mn-lt"/>
                <a:cs typeface="Arial"/>
              </a:rPr>
              <a:t>Test-Time</a:t>
            </a:r>
            <a:endParaRPr dirty="0">
              <a:latin typeface="+mn-lt"/>
              <a:cs typeface="Arial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9E5622-0C92-4A2B-9EBC-EF595C5A38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4514400" cy="5486400"/>
          </a:xfrm>
        </p:spPr>
        <p:txBody>
          <a:bodyPr/>
          <a:lstStyle/>
          <a:p>
            <a:r>
              <a:rPr lang="pt-BR" sz="2800" b="1" spc="-7">
                <a:latin typeface="+mn-lt"/>
                <a:cs typeface="Arial"/>
              </a:rPr>
              <a:t>Inpu</a:t>
            </a:r>
            <a:r>
              <a:rPr lang="pt-BR" sz="2800" b="1" spc="7">
                <a:latin typeface="+mn-lt"/>
                <a:cs typeface="Arial"/>
              </a:rPr>
              <a:t>t</a:t>
            </a:r>
            <a:r>
              <a:rPr lang="pt-BR" sz="2800" b="1">
                <a:latin typeface="+mn-lt"/>
                <a:cs typeface="Arial"/>
              </a:rPr>
              <a:t>   </a:t>
            </a:r>
            <a:r>
              <a:rPr lang="pt-BR" sz="2800" i="1">
                <a:latin typeface="+mn-lt"/>
                <a:cs typeface="Arial"/>
              </a:rPr>
              <a:t>x: N x D </a:t>
            </a:r>
          </a:p>
          <a:p>
            <a:endParaRPr lang="nl-NL"/>
          </a:p>
          <a:p>
            <a:pPr marR="6773">
              <a:lnSpc>
                <a:spcPts val="3800"/>
              </a:lnSpc>
              <a:spcBef>
                <a:spcPts val="293"/>
              </a:spcBef>
            </a:pPr>
            <a:r>
              <a:rPr lang="en-US" sz="2800" spc="-7">
                <a:latin typeface="+mn-lt"/>
                <a:cs typeface="Arial"/>
              </a:rPr>
              <a:t>Learnable scale</a:t>
            </a:r>
            <a:r>
              <a:rPr lang="en-US" sz="2800" spc="-133">
                <a:latin typeface="+mn-lt"/>
                <a:cs typeface="Arial"/>
              </a:rPr>
              <a:t> </a:t>
            </a:r>
            <a:r>
              <a:rPr lang="en-US" sz="2800" spc="-7">
                <a:latin typeface="+mn-lt"/>
                <a:cs typeface="Arial"/>
              </a:rPr>
              <a:t>and shift</a:t>
            </a:r>
            <a:r>
              <a:rPr lang="en-US" sz="2800" spc="-27">
                <a:latin typeface="+mn-lt"/>
                <a:cs typeface="Arial"/>
              </a:rPr>
              <a:t> </a:t>
            </a:r>
            <a:r>
              <a:rPr lang="en-US" sz="2800" spc="-7">
                <a:latin typeface="+mn-lt"/>
                <a:cs typeface="Arial"/>
              </a:rPr>
              <a:t>parameters: </a:t>
            </a:r>
          </a:p>
          <a:p>
            <a:pPr marL="874183" marR="6773" lvl="1" indent="-457200">
              <a:lnSpc>
                <a:spcPts val="3800"/>
              </a:lnSpc>
              <a:spcBef>
                <a:spcPts val="293"/>
              </a:spcBef>
              <a:buFont typeface="Arial" panose="020B0604020202020204" pitchFamily="34" charset="0"/>
              <a:buChar char="•"/>
            </a:pPr>
            <a:r>
              <a:rPr lang="en-US" sz="2800" spc="-7">
                <a:latin typeface="+mn-lt"/>
                <a:cs typeface="Arial"/>
              </a:rPr>
              <a:t>γ, β : D</a:t>
            </a:r>
            <a:endParaRPr lang="en-US" sz="2800">
              <a:latin typeface="+mn-lt"/>
              <a:cs typeface="Arial"/>
            </a:endParaRPr>
          </a:p>
          <a:p>
            <a:endParaRPr lang="nl-NL"/>
          </a:p>
          <a:p>
            <a:r>
              <a:rPr lang="en-US" spc="-7">
                <a:solidFill>
                  <a:srgbClr val="0000FF"/>
                </a:solidFill>
                <a:latin typeface="+mn-lt"/>
                <a:cs typeface="Arial"/>
              </a:rPr>
              <a:t>During testing batchnorm  becomes </a:t>
            </a:r>
            <a:r>
              <a:rPr lang="en-US">
                <a:solidFill>
                  <a:srgbClr val="0000FF"/>
                </a:solidFill>
                <a:latin typeface="+mn-lt"/>
                <a:cs typeface="Arial"/>
              </a:rPr>
              <a:t>a </a:t>
            </a:r>
            <a:r>
              <a:rPr lang="en-US" spc="-7">
                <a:solidFill>
                  <a:srgbClr val="0000FF"/>
                </a:solidFill>
                <a:latin typeface="+mn-lt"/>
                <a:cs typeface="Arial"/>
              </a:rPr>
              <a:t>linear operator!  Can be fused with the previous  fully-connected or </a:t>
            </a:r>
            <a:r>
              <a:rPr lang="en-US">
                <a:solidFill>
                  <a:srgbClr val="0000FF"/>
                </a:solidFill>
                <a:latin typeface="+mn-lt"/>
                <a:cs typeface="Arial"/>
              </a:rPr>
              <a:t>conv</a:t>
            </a:r>
            <a:r>
              <a:rPr lang="en-US" spc="-6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lang="en-US" spc="-7">
                <a:solidFill>
                  <a:srgbClr val="0000FF"/>
                </a:solidFill>
                <a:latin typeface="+mn-lt"/>
                <a:cs typeface="Arial"/>
              </a:rPr>
              <a:t>layer</a:t>
            </a:r>
            <a:endParaRPr lang="en-US">
              <a:solidFill>
                <a:srgbClr val="0000FF"/>
              </a:solidFill>
              <a:latin typeface="+mn-lt"/>
              <a:cs typeface="Arial"/>
            </a:endParaRPr>
          </a:p>
          <a:p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98DA4-017C-4430-B359-11B963479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0B893-30AF-48AA-AC9F-9252912FD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113</a:t>
            </a:fld>
            <a:endParaRPr lang="en-US">
              <a:latin typeface="+mn-l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78800" y="5098641"/>
            <a:ext cx="2062480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latin typeface="+mn-lt"/>
                <a:cs typeface="Arial"/>
              </a:rPr>
              <a:t>Output,</a:t>
            </a:r>
            <a:endParaRPr>
              <a:latin typeface="+mn-lt"/>
              <a:cs typeface="Arial"/>
            </a:endParaRPr>
          </a:p>
          <a:p>
            <a:pPr marL="16933">
              <a:spcBef>
                <a:spcPts val="20"/>
              </a:spcBef>
            </a:pPr>
            <a:r>
              <a:rPr spc="-7" dirty="0">
                <a:latin typeface="+mn-lt"/>
                <a:cs typeface="Arial"/>
              </a:rPr>
              <a:t>Shape is </a:t>
            </a:r>
            <a:r>
              <a:rPr dirty="0">
                <a:latin typeface="+mn-lt"/>
                <a:cs typeface="Arial"/>
              </a:rPr>
              <a:t>N x</a:t>
            </a:r>
            <a:r>
              <a:rPr spc="-133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D</a:t>
            </a:r>
            <a:endParaRPr>
              <a:latin typeface="+mn-lt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15971" y="1399329"/>
            <a:ext cx="2865120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1867" dirty="0">
                <a:latin typeface="+mn-lt"/>
                <a:cs typeface="Arial"/>
              </a:rPr>
              <a:t>(Running) </a:t>
            </a:r>
            <a:r>
              <a:rPr sz="1867" spc="-7" dirty="0">
                <a:latin typeface="+mn-lt"/>
                <a:cs typeface="Arial"/>
              </a:rPr>
              <a:t>average of  </a:t>
            </a:r>
            <a:r>
              <a:rPr sz="1867" dirty="0">
                <a:latin typeface="+mn-lt"/>
                <a:cs typeface="Arial"/>
              </a:rPr>
              <a:t>values seen </a:t>
            </a:r>
            <a:r>
              <a:rPr sz="1867" spc="-7" dirty="0">
                <a:latin typeface="+mn-lt"/>
                <a:cs typeface="Arial"/>
              </a:rPr>
              <a:t>during</a:t>
            </a:r>
            <a:r>
              <a:rPr sz="1867" spc="-140" dirty="0">
                <a:latin typeface="+mn-lt"/>
                <a:cs typeface="Arial"/>
              </a:rPr>
              <a:t> </a:t>
            </a:r>
            <a:r>
              <a:rPr sz="1867" spc="-7" dirty="0">
                <a:latin typeface="+mn-lt"/>
                <a:cs typeface="Arial"/>
              </a:rPr>
              <a:t>training</a:t>
            </a:r>
            <a:endParaRPr sz="1867" dirty="0">
              <a:latin typeface="+mn-lt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225599" y="2813830"/>
            <a:ext cx="2865120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1867" dirty="0">
                <a:latin typeface="+mn-lt"/>
                <a:cs typeface="Arial"/>
              </a:rPr>
              <a:t>(Running) </a:t>
            </a:r>
            <a:r>
              <a:rPr sz="1867" spc="-7" dirty="0">
                <a:latin typeface="+mn-lt"/>
                <a:cs typeface="Arial"/>
              </a:rPr>
              <a:t>average of  </a:t>
            </a:r>
            <a:r>
              <a:rPr sz="1867" dirty="0">
                <a:latin typeface="+mn-lt"/>
                <a:cs typeface="Arial"/>
              </a:rPr>
              <a:t>values seen </a:t>
            </a:r>
            <a:r>
              <a:rPr sz="1867" spc="-7" dirty="0">
                <a:latin typeface="+mn-lt"/>
                <a:cs typeface="Arial"/>
              </a:rPr>
              <a:t>during</a:t>
            </a:r>
            <a:r>
              <a:rPr sz="1867" spc="-140" dirty="0">
                <a:latin typeface="+mn-lt"/>
                <a:cs typeface="Arial"/>
              </a:rPr>
              <a:t> </a:t>
            </a:r>
            <a:r>
              <a:rPr sz="1867" spc="-7" dirty="0">
                <a:latin typeface="+mn-lt"/>
                <a:cs typeface="Arial"/>
              </a:rPr>
              <a:t>training</a:t>
            </a:r>
            <a:endParaRPr sz="1867" dirty="0">
              <a:latin typeface="+mn-lt"/>
              <a:cs typeface="Arial"/>
            </a:endParaRPr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3AB317B1-AE04-4006-837A-C28DC6383457}"/>
              </a:ext>
            </a:extLst>
          </p:cNvPr>
          <p:cNvSpPr txBox="1"/>
          <p:nvPr/>
        </p:nvSpPr>
        <p:spPr>
          <a:xfrm>
            <a:off x="9174694" y="6417677"/>
            <a:ext cx="2743200" cy="2940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00" i="1" spc="-13" dirty="0">
                <a:solidFill>
                  <a:schemeClr val="tx2"/>
                </a:solidFill>
                <a:latin typeface="+mn-lt"/>
                <a:cs typeface="Arial"/>
              </a:rPr>
              <a:t>[Ioffe </a:t>
            </a:r>
            <a:r>
              <a:rPr sz="1800" i="1" spc="-7" dirty="0">
                <a:solidFill>
                  <a:schemeClr val="tx2"/>
                </a:solidFill>
                <a:latin typeface="+mn-lt"/>
                <a:cs typeface="Arial"/>
              </a:rPr>
              <a:t>and </a:t>
            </a:r>
            <a:r>
              <a:rPr sz="1800" i="1" spc="-33" dirty="0">
                <a:solidFill>
                  <a:schemeClr val="tx2"/>
                </a:solidFill>
                <a:latin typeface="+mn-lt"/>
                <a:cs typeface="Arial"/>
              </a:rPr>
              <a:t>Szegedy,</a:t>
            </a:r>
            <a:r>
              <a:rPr sz="1800" i="1" spc="-67" dirty="0">
                <a:solidFill>
                  <a:schemeClr val="tx2"/>
                </a:solidFill>
                <a:latin typeface="+mn-lt"/>
                <a:cs typeface="Arial"/>
              </a:rPr>
              <a:t> </a:t>
            </a:r>
            <a:r>
              <a:rPr sz="1800" i="1" spc="-7" dirty="0">
                <a:solidFill>
                  <a:schemeClr val="tx2"/>
                </a:solidFill>
                <a:latin typeface="+mn-lt"/>
                <a:cs typeface="Arial"/>
              </a:rPr>
              <a:t>2015]</a:t>
            </a:r>
            <a:endParaRPr sz="1800" i="1">
              <a:solidFill>
                <a:schemeClr val="tx2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290042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latin typeface="+mn-lt"/>
              </a:rPr>
              <a:t>Batch Normalization for ConvNets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7BF93A8-4840-47D4-8874-477221C6D8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spcBef>
                <a:spcPts val="133"/>
              </a:spcBef>
              <a:buNone/>
            </a:pPr>
            <a:r>
              <a:rPr lang="en-US" spc="-7">
                <a:latin typeface="+mn-lt"/>
                <a:cs typeface="Arial"/>
              </a:rPr>
              <a:t>Batch Normalization</a:t>
            </a:r>
            <a:r>
              <a:rPr lang="en-US" spc="600">
                <a:cs typeface="Arial"/>
              </a:rPr>
              <a:t> </a:t>
            </a:r>
            <a:r>
              <a:rPr lang="en-US" spc="-7">
                <a:latin typeface="+mn-lt"/>
                <a:cs typeface="Arial"/>
              </a:rPr>
              <a:t>for</a:t>
            </a:r>
            <a:r>
              <a:rPr lang="en-US" spc="-7">
                <a:cs typeface="Arial"/>
              </a:rPr>
              <a:t> </a:t>
            </a:r>
            <a:r>
              <a:rPr lang="en-US" b="1">
                <a:latin typeface="+mn-lt"/>
                <a:cs typeface="Arial"/>
              </a:rPr>
              <a:t>fully-connected</a:t>
            </a:r>
            <a:r>
              <a:rPr lang="en-US" b="1" spc="-113">
                <a:latin typeface="+mn-lt"/>
                <a:cs typeface="Arial"/>
              </a:rPr>
              <a:t> </a:t>
            </a:r>
            <a:r>
              <a:rPr lang="en-US" spc="-7">
                <a:latin typeface="+mn-lt"/>
                <a:cs typeface="Arial"/>
              </a:rPr>
              <a:t>networks</a:t>
            </a:r>
            <a:endParaRPr lang="en-US">
              <a:latin typeface="+mn-lt"/>
              <a:cs typeface="Arial"/>
            </a:endParaRP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endParaRPr lang="nl-NL"/>
          </a:p>
          <a:p>
            <a:pPr marL="1117150" lvl="1" indent="0">
              <a:spcBef>
                <a:spcPts val="1707"/>
              </a:spcBef>
              <a:buNone/>
            </a:pPr>
            <a:r>
              <a:rPr lang="nl-NL" sz="3200" spc="-7">
                <a:latin typeface="+mn-lt"/>
                <a:cs typeface="Courier New"/>
              </a:rPr>
              <a:t>x:   </a:t>
            </a:r>
            <a:r>
              <a:rPr lang="nl-NL" sz="3200">
                <a:latin typeface="+mn-lt"/>
                <a:cs typeface="Courier New"/>
              </a:rPr>
              <a:t>N ×</a:t>
            </a:r>
            <a:r>
              <a:rPr lang="nl-NL" sz="3200" spc="-73">
                <a:latin typeface="+mn-lt"/>
                <a:cs typeface="Courier New"/>
              </a:rPr>
              <a:t> </a:t>
            </a:r>
            <a:r>
              <a:rPr lang="nl-NL" sz="3200">
                <a:latin typeface="+mn-lt"/>
                <a:cs typeface="Courier New"/>
              </a:rPr>
              <a:t>D</a:t>
            </a:r>
          </a:p>
          <a:p>
            <a:pPr marL="0" indent="0">
              <a:spcBef>
                <a:spcPts val="947"/>
              </a:spcBef>
              <a:buNone/>
            </a:pPr>
            <a:r>
              <a:rPr lang="nl-NL" spc="-7">
                <a:latin typeface="+mn-lt"/>
                <a:cs typeface="Arial"/>
              </a:rPr>
              <a:t>Normalize</a:t>
            </a:r>
            <a:endParaRPr lang="nl-NL">
              <a:latin typeface="+mn-lt"/>
              <a:cs typeface="Arial"/>
            </a:endParaRPr>
          </a:p>
          <a:p>
            <a:pPr marL="107515" indent="0">
              <a:spcBef>
                <a:spcPts val="973"/>
              </a:spcBef>
              <a:buNone/>
            </a:pPr>
            <a:r>
              <a:rPr lang="nl-NL" sz="2800" spc="-220">
                <a:latin typeface="+mn-lt"/>
                <a:cs typeface="Arial"/>
              </a:rPr>
              <a:t>	</a:t>
            </a:r>
            <a:r>
              <a:rPr lang="el-GR" sz="3200" spc="-220">
                <a:latin typeface="+mn-lt"/>
                <a:cs typeface="Arial"/>
              </a:rPr>
              <a:t>μ </a:t>
            </a:r>
            <a:r>
              <a:rPr lang="en-US" sz="3200" spc="-220">
                <a:latin typeface="+mn-lt"/>
                <a:cs typeface="Arial"/>
              </a:rPr>
              <a:t>, </a:t>
            </a:r>
            <a:r>
              <a:rPr lang="el-GR" sz="3200" spc="-220">
                <a:latin typeface="+mn-lt"/>
                <a:cs typeface="Arial"/>
              </a:rPr>
              <a:t>σ </a:t>
            </a:r>
            <a:r>
              <a:rPr lang="nl-NL" sz="3200" spc="-220">
                <a:latin typeface="+mn-lt"/>
                <a:cs typeface="Courier New"/>
              </a:rPr>
              <a:t>: </a:t>
            </a:r>
            <a:r>
              <a:rPr lang="nl-NL" sz="3200">
                <a:latin typeface="+mn-lt"/>
                <a:cs typeface="Courier New"/>
              </a:rPr>
              <a:t>1 ×</a:t>
            </a:r>
            <a:r>
              <a:rPr lang="nl-NL" sz="3200" spc="147">
                <a:latin typeface="+mn-lt"/>
                <a:cs typeface="Courier New"/>
              </a:rPr>
              <a:t> </a:t>
            </a:r>
            <a:r>
              <a:rPr lang="nl-NL" sz="3200">
                <a:latin typeface="+mn-lt"/>
                <a:cs typeface="Courier New"/>
              </a:rPr>
              <a:t>D</a:t>
            </a:r>
          </a:p>
          <a:p>
            <a:pPr marL="107515" indent="0">
              <a:buNone/>
            </a:pPr>
            <a:r>
              <a:rPr lang="nl-NL" sz="3200" spc="-13">
                <a:latin typeface="+mn-lt"/>
                <a:cs typeface="MS Gothic"/>
              </a:rPr>
              <a:t>	</a:t>
            </a:r>
            <a:r>
              <a:rPr lang="en-US" sz="3200" spc="-7">
                <a:latin typeface="+mn-lt"/>
                <a:cs typeface="Arial"/>
              </a:rPr>
              <a:t>γ</a:t>
            </a:r>
            <a:r>
              <a:rPr lang="nl-NL" sz="3200" spc="-13">
                <a:latin typeface="+mn-lt"/>
                <a:cs typeface="Courier New"/>
              </a:rPr>
              <a:t>, </a:t>
            </a:r>
            <a:r>
              <a:rPr lang="el-GR" sz="3200" spc="-13">
                <a:latin typeface="+mn-lt"/>
                <a:cs typeface="Courier New"/>
              </a:rPr>
              <a:t>β</a:t>
            </a:r>
            <a:r>
              <a:rPr lang="en-US" sz="3200" spc="-13">
                <a:latin typeface="+mn-lt"/>
                <a:cs typeface="Courier New"/>
              </a:rPr>
              <a:t> </a:t>
            </a:r>
            <a:r>
              <a:rPr lang="el-GR" sz="3200" spc="-13">
                <a:latin typeface="+mn-lt"/>
                <a:cs typeface="Courier New"/>
              </a:rPr>
              <a:t>: </a:t>
            </a:r>
            <a:r>
              <a:rPr lang="el-GR" sz="3200">
                <a:latin typeface="+mn-lt"/>
                <a:cs typeface="Courier New"/>
              </a:rPr>
              <a:t>1 ×</a:t>
            </a:r>
            <a:r>
              <a:rPr lang="el-GR" sz="3200" spc="-53">
                <a:latin typeface="+mn-lt"/>
                <a:cs typeface="Courier New"/>
              </a:rPr>
              <a:t> </a:t>
            </a:r>
            <a:r>
              <a:rPr lang="nl-NL" sz="3200">
                <a:latin typeface="+mn-lt"/>
                <a:cs typeface="Courier New"/>
              </a:rPr>
              <a:t>D</a:t>
            </a:r>
          </a:p>
          <a:p>
            <a:pPr marL="107515" indent="0">
              <a:buNone/>
            </a:pPr>
            <a:r>
              <a:rPr lang="nl-NL" sz="3200">
                <a:latin typeface="+mn-lt"/>
                <a:cs typeface="Courier New"/>
              </a:rPr>
              <a:t>	y =</a:t>
            </a:r>
            <a:r>
              <a:rPr lang="nl-NL" sz="3200" spc="-127">
                <a:latin typeface="+mn-lt"/>
                <a:cs typeface="Courier New"/>
              </a:rPr>
              <a:t> </a:t>
            </a:r>
            <a:r>
              <a:rPr lang="en-US" sz="3200" spc="-7">
                <a:latin typeface="+mn-lt"/>
                <a:cs typeface="Arial"/>
              </a:rPr>
              <a:t>γ </a:t>
            </a:r>
            <a:r>
              <a:rPr lang="nl-NL" sz="3200" spc="-93">
                <a:latin typeface="+mn-lt"/>
                <a:cs typeface="Courier New"/>
              </a:rPr>
              <a:t>(x-</a:t>
            </a:r>
            <a:r>
              <a:rPr lang="el-GR" sz="3200" spc="-220">
                <a:latin typeface="+mn-lt"/>
                <a:cs typeface="Arial"/>
              </a:rPr>
              <a:t>μ</a:t>
            </a:r>
            <a:r>
              <a:rPr lang="nl-NL" sz="3200" spc="-93">
                <a:latin typeface="+mn-lt"/>
                <a:cs typeface="Courier New"/>
              </a:rPr>
              <a:t>) / </a:t>
            </a:r>
            <a:r>
              <a:rPr lang="el-GR" sz="3200" spc="-220">
                <a:latin typeface="+mn-lt"/>
                <a:cs typeface="Arial"/>
              </a:rPr>
              <a:t>σ</a:t>
            </a:r>
            <a:r>
              <a:rPr lang="nl-NL" sz="3200" spc="-93">
                <a:latin typeface="+mn-lt"/>
                <a:cs typeface="Courier New"/>
              </a:rPr>
              <a:t>+</a:t>
            </a:r>
            <a:r>
              <a:rPr lang="el-GR" sz="3200" spc="-93">
                <a:latin typeface="+mn-lt"/>
                <a:cs typeface="Courier New"/>
              </a:rPr>
              <a:t>β</a:t>
            </a:r>
            <a:endParaRPr lang="el-GR" sz="3200">
              <a:latin typeface="+mn-lt"/>
              <a:cs typeface="Courier New"/>
            </a:endParaRPr>
          </a:p>
          <a:p>
            <a:endParaRPr lang="nl-NL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4E8CEA1-C82B-43A0-BA92-F530A265EB4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spcBef>
                <a:spcPts val="133"/>
              </a:spcBef>
              <a:buNone/>
            </a:pPr>
            <a:r>
              <a:rPr lang="en-US" spc="-7">
                <a:latin typeface="+mn-lt"/>
                <a:cs typeface="Arial"/>
              </a:rPr>
              <a:t>Batch Normalization</a:t>
            </a:r>
            <a:r>
              <a:rPr lang="en-US" spc="-27">
                <a:latin typeface="+mn-lt"/>
                <a:cs typeface="Arial"/>
              </a:rPr>
              <a:t> </a:t>
            </a:r>
            <a:r>
              <a:rPr lang="en-US" spc="-7">
                <a:latin typeface="+mn-lt"/>
                <a:cs typeface="Arial"/>
              </a:rPr>
              <a:t>for </a:t>
            </a:r>
            <a:r>
              <a:rPr lang="en-US" b="1" spc="-7">
                <a:latin typeface="+mn-lt"/>
                <a:cs typeface="Arial"/>
              </a:rPr>
              <a:t>convolutional </a:t>
            </a:r>
            <a:r>
              <a:rPr lang="en-US" spc="-7">
                <a:latin typeface="+mn-lt"/>
                <a:cs typeface="Arial"/>
              </a:rPr>
              <a:t>networks</a:t>
            </a:r>
            <a:endParaRPr lang="en-US">
              <a:latin typeface="+mn-lt"/>
              <a:cs typeface="Arial"/>
            </a:endParaRPr>
          </a:p>
          <a:p>
            <a:pPr>
              <a:spcBef>
                <a:spcPts val="20"/>
              </a:spcBef>
            </a:pPr>
            <a:r>
              <a:rPr lang="en-US">
                <a:latin typeface="+mn-lt"/>
                <a:cs typeface="Arial"/>
              </a:rPr>
              <a:t>Spatial </a:t>
            </a:r>
            <a:r>
              <a:rPr lang="en-US" spc="-7">
                <a:latin typeface="+mn-lt"/>
                <a:cs typeface="Arial"/>
              </a:rPr>
              <a:t>BatchNorm,</a:t>
            </a:r>
            <a:r>
              <a:rPr lang="en-US" spc="-133">
                <a:latin typeface="+mn-lt"/>
                <a:cs typeface="Arial"/>
              </a:rPr>
              <a:t> </a:t>
            </a:r>
            <a:r>
              <a:rPr lang="en-US" spc="-7">
                <a:latin typeface="+mn-lt"/>
                <a:cs typeface="Arial"/>
              </a:rPr>
              <a:t>BatchNorm2D</a:t>
            </a:r>
            <a:endParaRPr lang="en-US">
              <a:latin typeface="+mn-lt"/>
              <a:cs typeface="Arial"/>
            </a:endParaRPr>
          </a:p>
          <a:p>
            <a:endParaRPr lang="nl-NL"/>
          </a:p>
          <a:p>
            <a:pPr marL="786525" indent="0">
              <a:spcBef>
                <a:spcPts val="2073"/>
              </a:spcBef>
              <a:buNone/>
            </a:pPr>
            <a:r>
              <a:rPr lang="nl-NL" sz="3200" spc="-7">
                <a:latin typeface="+mn-lt"/>
                <a:cs typeface="Courier New"/>
              </a:rPr>
              <a:t>		x:</a:t>
            </a:r>
            <a:r>
              <a:rPr lang="nl-NL" sz="3200" spc="-53">
                <a:latin typeface="+mn-lt"/>
                <a:cs typeface="Courier New"/>
              </a:rPr>
              <a:t>    </a:t>
            </a:r>
            <a:r>
              <a:rPr lang="nl-NL" sz="3200" spc="-7">
                <a:latin typeface="+mn-lt"/>
                <a:cs typeface="Courier New"/>
              </a:rPr>
              <a:t>N×C×H×W</a:t>
            </a:r>
            <a:endParaRPr lang="nl-NL" sz="3200">
              <a:latin typeface="+mn-lt"/>
              <a:cs typeface="Courier New"/>
            </a:endParaRPr>
          </a:p>
          <a:p>
            <a:pPr marL="0" indent="0">
              <a:spcBef>
                <a:spcPts val="1167"/>
              </a:spcBef>
              <a:buNone/>
            </a:pPr>
            <a:r>
              <a:rPr lang="nl-NL" spc="-7">
                <a:latin typeface="+mn-lt"/>
                <a:cs typeface="Arial"/>
              </a:rPr>
              <a:t>Normalize</a:t>
            </a:r>
            <a:endParaRPr lang="nl-NL">
              <a:latin typeface="+mn-lt"/>
              <a:cs typeface="Arial"/>
            </a:endParaRPr>
          </a:p>
          <a:p>
            <a:pPr marL="176940" indent="0">
              <a:spcBef>
                <a:spcPts val="753"/>
              </a:spcBef>
              <a:buNone/>
            </a:pPr>
            <a:r>
              <a:rPr lang="en-US" sz="2800" spc="-220">
                <a:latin typeface="+mn-lt"/>
                <a:cs typeface="Arial"/>
              </a:rPr>
              <a:t>		</a:t>
            </a:r>
            <a:r>
              <a:rPr lang="el-GR" sz="3200" spc="-220">
                <a:latin typeface="+mn-lt"/>
                <a:cs typeface="Arial"/>
              </a:rPr>
              <a:t>μ </a:t>
            </a:r>
            <a:r>
              <a:rPr lang="en-US" sz="3200" spc="-220">
                <a:latin typeface="+mn-lt"/>
                <a:cs typeface="Arial"/>
              </a:rPr>
              <a:t>, </a:t>
            </a:r>
            <a:r>
              <a:rPr lang="el-GR" sz="3200" spc="-220">
                <a:latin typeface="+mn-lt"/>
                <a:cs typeface="Arial"/>
              </a:rPr>
              <a:t>σ </a:t>
            </a:r>
            <a:r>
              <a:rPr lang="nl-NL" sz="3200" spc="-220">
                <a:latin typeface="+mn-lt"/>
                <a:cs typeface="Courier New"/>
              </a:rPr>
              <a:t>:</a:t>
            </a:r>
            <a:r>
              <a:rPr lang="nl-NL" sz="3200" spc="-53">
                <a:latin typeface="+mn-lt"/>
                <a:cs typeface="Courier New"/>
              </a:rPr>
              <a:t> </a:t>
            </a:r>
            <a:r>
              <a:rPr lang="nl-NL" sz="3200" spc="-7">
                <a:latin typeface="+mn-lt"/>
                <a:cs typeface="Courier New"/>
              </a:rPr>
              <a:t>1×C×1×1</a:t>
            </a:r>
            <a:endParaRPr lang="nl-NL" sz="3200">
              <a:latin typeface="+mn-lt"/>
              <a:cs typeface="Courier New"/>
            </a:endParaRPr>
          </a:p>
          <a:p>
            <a:pPr marL="176940" indent="0">
              <a:buNone/>
            </a:pPr>
            <a:r>
              <a:rPr lang="en-US" sz="3200" spc="-7">
                <a:latin typeface="+mn-lt"/>
                <a:cs typeface="Arial"/>
              </a:rPr>
              <a:t>		γ</a:t>
            </a:r>
            <a:r>
              <a:rPr lang="nl-NL" sz="3200" spc="-13">
                <a:latin typeface="+mn-lt"/>
                <a:cs typeface="Courier New"/>
              </a:rPr>
              <a:t>, </a:t>
            </a:r>
            <a:r>
              <a:rPr lang="el-GR" sz="3200" spc="-13">
                <a:latin typeface="+mn-lt"/>
                <a:cs typeface="Courier New"/>
              </a:rPr>
              <a:t>β</a:t>
            </a:r>
            <a:r>
              <a:rPr lang="en-US" sz="3200" spc="-13">
                <a:latin typeface="+mn-lt"/>
                <a:cs typeface="Courier New"/>
              </a:rPr>
              <a:t> </a:t>
            </a:r>
            <a:r>
              <a:rPr lang="el-GR" sz="3200" spc="-13">
                <a:latin typeface="+mn-lt"/>
                <a:cs typeface="Courier New"/>
              </a:rPr>
              <a:t>:</a:t>
            </a:r>
            <a:r>
              <a:rPr lang="el-GR" sz="3200" spc="-47">
                <a:latin typeface="+mn-lt"/>
                <a:cs typeface="Courier New"/>
              </a:rPr>
              <a:t> </a:t>
            </a:r>
            <a:r>
              <a:rPr lang="el-GR" sz="3200" spc="-7">
                <a:latin typeface="+mn-lt"/>
                <a:cs typeface="Courier New"/>
              </a:rPr>
              <a:t>1×</a:t>
            </a:r>
            <a:r>
              <a:rPr lang="nl-NL" sz="3200" spc="-7">
                <a:latin typeface="+mn-lt"/>
                <a:cs typeface="Courier New"/>
              </a:rPr>
              <a:t>C×1×1</a:t>
            </a:r>
            <a:endParaRPr lang="nl-NL" sz="3200">
              <a:latin typeface="+mn-lt"/>
              <a:cs typeface="Courier New"/>
            </a:endParaRPr>
          </a:p>
          <a:p>
            <a:pPr marL="107515" indent="0">
              <a:buNone/>
            </a:pPr>
            <a:r>
              <a:rPr lang="nl-NL" sz="3200">
                <a:latin typeface="+mn-lt"/>
                <a:cs typeface="Courier New"/>
              </a:rPr>
              <a:t>		y =</a:t>
            </a:r>
            <a:r>
              <a:rPr lang="nl-NL" sz="3200" spc="-127">
                <a:latin typeface="+mn-lt"/>
                <a:cs typeface="Courier New"/>
              </a:rPr>
              <a:t> </a:t>
            </a:r>
            <a:r>
              <a:rPr lang="en-US" sz="3200" spc="-7">
                <a:latin typeface="+mn-lt"/>
                <a:cs typeface="Arial"/>
              </a:rPr>
              <a:t>γ </a:t>
            </a:r>
            <a:r>
              <a:rPr lang="nl-NL" sz="3200" spc="-93">
                <a:latin typeface="+mn-lt"/>
                <a:cs typeface="Courier New"/>
              </a:rPr>
              <a:t>(x-</a:t>
            </a:r>
            <a:r>
              <a:rPr lang="el-GR" sz="3200" spc="-220">
                <a:latin typeface="+mn-lt"/>
                <a:cs typeface="Arial"/>
              </a:rPr>
              <a:t>μ</a:t>
            </a:r>
            <a:r>
              <a:rPr lang="nl-NL" sz="3200" spc="-93">
                <a:latin typeface="+mn-lt"/>
                <a:cs typeface="Courier New"/>
              </a:rPr>
              <a:t>) / </a:t>
            </a:r>
            <a:r>
              <a:rPr lang="el-GR" sz="3200" spc="-220">
                <a:latin typeface="+mn-lt"/>
                <a:cs typeface="Arial"/>
              </a:rPr>
              <a:t>σ</a:t>
            </a:r>
            <a:r>
              <a:rPr lang="nl-NL" sz="3200" spc="-93">
                <a:latin typeface="+mn-lt"/>
                <a:cs typeface="Courier New"/>
              </a:rPr>
              <a:t>+</a:t>
            </a:r>
            <a:r>
              <a:rPr lang="el-GR" sz="3200" spc="-93">
                <a:latin typeface="+mn-lt"/>
                <a:cs typeface="Courier New"/>
              </a:rPr>
              <a:t>β</a:t>
            </a:r>
            <a:endParaRPr lang="el-GR" sz="2800">
              <a:latin typeface="+mn-lt"/>
              <a:cs typeface="Courier New"/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533A5DF-3169-4F72-8577-51AF19AA9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latin typeface="+mn-lt"/>
              </a:rPr>
              <a:t>IA 5LIL0 Learning Principles</a:t>
            </a:r>
            <a:endParaRPr lang="en-US" dirty="0">
              <a:latin typeface="+mn-lt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61A107-8CFE-49FA-A8DA-FB2A7BA2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0167-4931-47E6-BA6A-407CBD079E47}" type="slidenum">
              <a:rPr lang="en-US" smtClean="0">
                <a:latin typeface="+mn-lt"/>
              </a:rPr>
              <a:pPr/>
              <a:t>114</a:t>
            </a:fld>
            <a:endParaRPr lang="en-US" dirty="0">
              <a:latin typeface="+mn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79639" y="3739150"/>
            <a:ext cx="163961" cy="5197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871519" y="3718678"/>
            <a:ext cx="163961" cy="5197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748400" y="3736241"/>
            <a:ext cx="163961" cy="5197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363200" y="3708443"/>
            <a:ext cx="163961" cy="5197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929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5" grpId="0" animBg="1"/>
      <p:bldP spid="6" grpId="0" animBg="1"/>
      <p:bldP spid="7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93274"/>
            <a:ext cx="11455400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13" dirty="0">
                <a:latin typeface="+mn-lt"/>
                <a:cs typeface="Arial"/>
              </a:rPr>
              <a:t>Batch</a:t>
            </a:r>
            <a:r>
              <a:rPr spc="-113" dirty="0">
                <a:latin typeface="+mn-lt"/>
                <a:cs typeface="Arial"/>
              </a:rPr>
              <a:t> </a:t>
            </a:r>
            <a:r>
              <a:rPr spc="-7" dirty="0">
                <a:latin typeface="+mn-lt"/>
                <a:cs typeface="Arial"/>
              </a:rPr>
              <a:t>Normalization</a:t>
            </a:r>
            <a:endParaRPr dirty="0">
              <a:latin typeface="+mn-lt"/>
              <a:cs typeface="Arial"/>
            </a:endParaRP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9A0BE8CE-6352-48F0-B380-E7E167CF1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42" name="Slide Number Placeholder 41">
            <a:extLst>
              <a:ext uri="{FF2B5EF4-FFF2-40B4-BE49-F238E27FC236}">
                <a16:creationId xmlns:a16="http://schemas.microsoft.com/office/drawing/2014/main" id="{B7613EC1-5913-4B6C-8093-B284C9409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115</a:t>
            </a:fld>
            <a:endParaRPr lang="en-US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879766" y="4106949"/>
            <a:ext cx="3835399" cy="12318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73417" y="4100600"/>
            <a:ext cx="3848100" cy="1270000"/>
          </a:xfrm>
          <a:custGeom>
            <a:avLst/>
            <a:gdLst/>
            <a:ahLst/>
            <a:cxnLst/>
            <a:rect l="l" t="t" r="r" b="b"/>
            <a:pathLst>
              <a:path w="2886075" h="952500">
                <a:moveTo>
                  <a:pt x="0" y="0"/>
                </a:moveTo>
                <a:lnTo>
                  <a:pt x="2886074" y="0"/>
                </a:lnTo>
                <a:lnTo>
                  <a:pt x="2886074" y="952499"/>
                </a:lnTo>
                <a:lnTo>
                  <a:pt x="0" y="9524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373066" y="1459809"/>
            <a:ext cx="6354233" cy="2102285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933" marR="6773">
              <a:lnSpc>
                <a:spcPts val="3800"/>
              </a:lnSpc>
              <a:spcBef>
                <a:spcPts val="293"/>
              </a:spcBef>
            </a:pPr>
            <a:r>
              <a:rPr sz="3200" spc="-7">
                <a:latin typeface="+mn-lt"/>
                <a:cs typeface="Arial"/>
              </a:rPr>
              <a:t>Usually inserted</a:t>
            </a:r>
            <a:endParaRPr lang="en-US" sz="3200" spc="-7">
              <a:latin typeface="+mn-lt"/>
              <a:cs typeface="Arial"/>
            </a:endParaRPr>
          </a:p>
          <a:p>
            <a:pPr marL="474133" marR="6773" indent="-457200">
              <a:lnSpc>
                <a:spcPts val="3800"/>
              </a:lnSpc>
              <a:spcBef>
                <a:spcPts val="293"/>
              </a:spcBef>
              <a:buFont typeface="Arial" panose="020B0604020202020204" pitchFamily="34" charset="0"/>
              <a:buChar char="•"/>
            </a:pPr>
            <a:r>
              <a:rPr lang="nl-NL" sz="3200" spc="-7">
                <a:latin typeface="+mn-lt"/>
                <a:cs typeface="Arial"/>
              </a:rPr>
              <a:t>after </a:t>
            </a:r>
            <a:r>
              <a:rPr sz="3200" spc="-7">
                <a:latin typeface="+mn-lt"/>
                <a:cs typeface="Arial"/>
              </a:rPr>
              <a:t>Fully  </a:t>
            </a:r>
            <a:r>
              <a:rPr sz="3200" spc="-7" dirty="0">
                <a:latin typeface="+mn-lt"/>
                <a:cs typeface="Arial"/>
              </a:rPr>
              <a:t>Connected </a:t>
            </a:r>
            <a:r>
              <a:rPr sz="3200" spc="-7">
                <a:latin typeface="+mn-lt"/>
                <a:cs typeface="Arial"/>
              </a:rPr>
              <a:t>or </a:t>
            </a:r>
            <a:endParaRPr lang="en-US" sz="3200" spc="-7">
              <a:latin typeface="+mn-lt"/>
              <a:cs typeface="Arial"/>
            </a:endParaRPr>
          </a:p>
          <a:p>
            <a:pPr marL="474133" marR="6773" indent="-457200">
              <a:lnSpc>
                <a:spcPts val="3800"/>
              </a:lnSpc>
              <a:spcBef>
                <a:spcPts val="293"/>
              </a:spcBef>
              <a:buFont typeface="Arial" panose="020B0604020202020204" pitchFamily="34" charset="0"/>
              <a:buChar char="•"/>
            </a:pPr>
            <a:r>
              <a:rPr lang="nl-NL" sz="3200" spc="-7">
                <a:latin typeface="+mn-lt"/>
                <a:cs typeface="Arial"/>
              </a:rPr>
              <a:t>after </a:t>
            </a:r>
            <a:r>
              <a:rPr sz="3200" spc="-7">
                <a:latin typeface="+mn-lt"/>
                <a:cs typeface="Arial"/>
              </a:rPr>
              <a:t>Convolutional layers,</a:t>
            </a:r>
            <a:r>
              <a:rPr lang="en-US" sz="3200" spc="-7">
                <a:latin typeface="+mn-lt"/>
                <a:cs typeface="Arial"/>
              </a:rPr>
              <a:t> and</a:t>
            </a:r>
          </a:p>
          <a:p>
            <a:pPr marL="474133" marR="6773" indent="-457200">
              <a:lnSpc>
                <a:spcPts val="3800"/>
              </a:lnSpc>
              <a:spcBef>
                <a:spcPts val="293"/>
              </a:spcBef>
              <a:buFont typeface="Arial" panose="020B0604020202020204" pitchFamily="34" charset="0"/>
              <a:buChar char="•"/>
            </a:pPr>
            <a:r>
              <a:rPr lang="en-US" sz="3200" spc="-7">
                <a:latin typeface="+mn-lt"/>
                <a:cs typeface="Arial"/>
              </a:rPr>
              <a:t>b</a:t>
            </a:r>
            <a:r>
              <a:rPr sz="3200" spc="-7">
                <a:latin typeface="+mn-lt"/>
                <a:cs typeface="Arial"/>
              </a:rPr>
              <a:t>efore</a:t>
            </a:r>
            <a:r>
              <a:rPr sz="3200" spc="-20">
                <a:latin typeface="+mn-lt"/>
                <a:cs typeface="Arial"/>
              </a:rPr>
              <a:t> </a:t>
            </a:r>
            <a:r>
              <a:rPr lang="en-US" sz="3200" spc="-27">
                <a:latin typeface="+mn-lt"/>
                <a:cs typeface="Arial"/>
              </a:rPr>
              <a:t>N</a:t>
            </a:r>
            <a:r>
              <a:rPr sz="3200" spc="-27">
                <a:latin typeface="+mn-lt"/>
                <a:cs typeface="Arial"/>
              </a:rPr>
              <a:t>on</a:t>
            </a:r>
            <a:r>
              <a:rPr lang="en-US" sz="3200" spc="-27">
                <a:latin typeface="+mn-lt"/>
                <a:cs typeface="Arial"/>
              </a:rPr>
              <a:t>-L</a:t>
            </a:r>
            <a:r>
              <a:rPr sz="3200" spc="-27">
                <a:latin typeface="+mn-lt"/>
                <a:cs typeface="Arial"/>
              </a:rPr>
              <a:t>inearity</a:t>
            </a:r>
            <a:endParaRPr sz="3200">
              <a:latin typeface="+mn-lt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285816" y="2615924"/>
            <a:ext cx="606237" cy="49314"/>
          </a:xfrm>
          <a:custGeom>
            <a:avLst/>
            <a:gdLst/>
            <a:ahLst/>
            <a:cxnLst/>
            <a:rect l="l" t="t" r="r" b="b"/>
            <a:pathLst>
              <a:path w="380364">
                <a:moveTo>
                  <a:pt x="379949" y="0"/>
                </a:moveTo>
                <a:lnTo>
                  <a:pt x="0" y="0"/>
                </a:lnTo>
              </a:path>
            </a:pathLst>
          </a:custGeom>
          <a:ln w="50800">
            <a:solidFill>
              <a:srgbClr val="0000FF"/>
            </a:solidFill>
            <a:headEnd w="lg" len="med"/>
            <a:tailEnd type="stealth"/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52604FB-A638-4E93-ADD9-6D90582A3277}"/>
              </a:ext>
            </a:extLst>
          </p:cNvPr>
          <p:cNvGrpSpPr/>
          <p:nvPr/>
        </p:nvGrpSpPr>
        <p:grpSpPr>
          <a:xfrm>
            <a:off x="604721" y="1017466"/>
            <a:ext cx="2848232" cy="5839376"/>
            <a:chOff x="1007899" y="1017466"/>
            <a:chExt cx="2445054" cy="5012790"/>
          </a:xfrm>
        </p:grpSpPr>
        <p:sp>
          <p:nvSpPr>
            <p:cNvPr id="6" name="object 6"/>
            <p:cNvSpPr txBox="1"/>
            <p:nvPr/>
          </p:nvSpPr>
          <p:spPr>
            <a:xfrm>
              <a:off x="1007899" y="1512265"/>
              <a:ext cx="2065020" cy="363412"/>
            </a:xfrm>
            <a:prstGeom prst="rect">
              <a:avLst/>
            </a:prstGeom>
            <a:solidFill>
              <a:srgbClr val="F3F3F3"/>
            </a:solidFill>
            <a:ln w="9524">
              <a:solidFill>
                <a:srgbClr val="666666"/>
              </a:solidFill>
            </a:ln>
          </p:spPr>
          <p:txBody>
            <a:bodyPr vert="horz" wrap="square" lIns="0" tIns="75353" rIns="0" bIns="0" rtlCol="0">
              <a:spAutoFit/>
            </a:bodyPr>
            <a:lstStyle/>
            <a:p>
              <a:pPr algn="ctr">
                <a:spcBef>
                  <a:spcPts val="593"/>
                </a:spcBef>
              </a:pPr>
              <a:r>
                <a:rPr sz="1867" spc="-7" dirty="0">
                  <a:latin typeface="+mn-lt"/>
                  <a:cs typeface="Arial"/>
                </a:rPr>
                <a:t>FC</a:t>
              </a:r>
              <a:endParaRPr sz="1867">
                <a:latin typeface="+mn-lt"/>
                <a:cs typeface="Arial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1007899" y="2228679"/>
              <a:ext cx="2065020" cy="363412"/>
            </a:xfrm>
            <a:prstGeom prst="rect">
              <a:avLst/>
            </a:prstGeom>
            <a:solidFill>
              <a:srgbClr val="D9EAD3"/>
            </a:solidFill>
            <a:ln w="9524">
              <a:solidFill>
                <a:srgbClr val="666666"/>
              </a:solidFill>
            </a:ln>
          </p:spPr>
          <p:txBody>
            <a:bodyPr vert="horz" wrap="square" lIns="0" tIns="75353" rIns="0" bIns="0" rtlCol="0">
              <a:spAutoFit/>
            </a:bodyPr>
            <a:lstStyle/>
            <a:p>
              <a:pPr algn="ctr">
                <a:spcBef>
                  <a:spcPts val="593"/>
                </a:spcBef>
              </a:pPr>
              <a:r>
                <a:rPr sz="1867" spc="-7" dirty="0">
                  <a:latin typeface="+mn-lt"/>
                  <a:cs typeface="Arial"/>
                </a:rPr>
                <a:t>BN</a:t>
              </a:r>
              <a:endParaRPr sz="1867">
                <a:latin typeface="+mn-lt"/>
                <a:cs typeface="Arial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040100" y="1961468"/>
              <a:ext cx="0" cy="166793"/>
            </a:xfrm>
            <a:custGeom>
              <a:avLst/>
              <a:gdLst/>
              <a:ahLst/>
              <a:cxnLst/>
              <a:rect l="l" t="t" r="r" b="b"/>
              <a:pathLst>
                <a:path h="125094">
                  <a:moveTo>
                    <a:pt x="0" y="0"/>
                  </a:moveTo>
                  <a:lnTo>
                    <a:pt x="0" y="12494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2019123" y="2128066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019123" y="2128066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1007899" y="2898996"/>
              <a:ext cx="2065020" cy="363412"/>
            </a:xfrm>
            <a:prstGeom prst="rect">
              <a:avLst/>
            </a:prstGeom>
            <a:solidFill>
              <a:srgbClr val="F3F3F3"/>
            </a:solidFill>
            <a:ln w="9524">
              <a:solidFill>
                <a:srgbClr val="666666"/>
              </a:solidFill>
            </a:ln>
          </p:spPr>
          <p:txBody>
            <a:bodyPr vert="horz" wrap="square" lIns="0" tIns="75353" rIns="0" bIns="0" rtlCol="0">
              <a:spAutoFit/>
            </a:bodyPr>
            <a:lstStyle/>
            <a:p>
              <a:pPr algn="ctr">
                <a:spcBef>
                  <a:spcPts val="593"/>
                </a:spcBef>
              </a:pPr>
              <a:r>
                <a:rPr sz="1867" spc="-7" dirty="0">
                  <a:latin typeface="+mn-lt"/>
                  <a:cs typeface="Arial"/>
                </a:rPr>
                <a:t>tanh</a:t>
              </a:r>
              <a:endParaRPr sz="1867">
                <a:latin typeface="+mn-lt"/>
                <a:cs typeface="Arial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2040100" y="1017466"/>
              <a:ext cx="0" cy="419100"/>
            </a:xfrm>
            <a:custGeom>
              <a:avLst/>
              <a:gdLst/>
              <a:ahLst/>
              <a:cxnLst/>
              <a:rect l="l" t="t" r="r" b="b"/>
              <a:pathLst>
                <a:path h="314325">
                  <a:moveTo>
                    <a:pt x="0" y="0"/>
                  </a:moveTo>
                  <a:lnTo>
                    <a:pt x="0" y="31394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2019123" y="1436066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019123" y="1436066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2040100" y="2672666"/>
              <a:ext cx="0" cy="166793"/>
            </a:xfrm>
            <a:custGeom>
              <a:avLst/>
              <a:gdLst/>
              <a:ahLst/>
              <a:cxnLst/>
              <a:rect l="l" t="t" r="r" b="b"/>
              <a:pathLst>
                <a:path h="125094">
                  <a:moveTo>
                    <a:pt x="0" y="0"/>
                  </a:moveTo>
                  <a:lnTo>
                    <a:pt x="0" y="12494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2019123" y="283926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2019123" y="283926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1007899" y="3675465"/>
              <a:ext cx="2065020" cy="363412"/>
            </a:xfrm>
            <a:prstGeom prst="rect">
              <a:avLst/>
            </a:prstGeom>
            <a:solidFill>
              <a:srgbClr val="F3F3F3"/>
            </a:solidFill>
            <a:ln w="9524">
              <a:solidFill>
                <a:srgbClr val="666666"/>
              </a:solidFill>
            </a:ln>
          </p:spPr>
          <p:txBody>
            <a:bodyPr vert="horz" wrap="square" lIns="0" tIns="75353" rIns="0" bIns="0" rtlCol="0">
              <a:spAutoFit/>
            </a:bodyPr>
            <a:lstStyle/>
            <a:p>
              <a:pPr algn="ctr">
                <a:spcBef>
                  <a:spcPts val="593"/>
                </a:spcBef>
              </a:pPr>
              <a:r>
                <a:rPr sz="1867" spc="-7" dirty="0">
                  <a:latin typeface="+mn-lt"/>
                  <a:cs typeface="Arial"/>
                </a:rPr>
                <a:t>FC</a:t>
              </a:r>
              <a:endParaRPr sz="1867">
                <a:latin typeface="+mn-lt"/>
                <a:cs typeface="Arial"/>
              </a:endParaRP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1007899" y="4391879"/>
              <a:ext cx="2065020" cy="363412"/>
            </a:xfrm>
            <a:prstGeom prst="rect">
              <a:avLst/>
            </a:prstGeom>
            <a:solidFill>
              <a:srgbClr val="D9EAD3"/>
            </a:solidFill>
            <a:ln w="9524">
              <a:solidFill>
                <a:srgbClr val="666666"/>
              </a:solidFill>
            </a:ln>
          </p:spPr>
          <p:txBody>
            <a:bodyPr vert="horz" wrap="square" lIns="0" tIns="75353" rIns="0" bIns="0" rtlCol="0">
              <a:spAutoFit/>
            </a:bodyPr>
            <a:lstStyle/>
            <a:p>
              <a:pPr algn="ctr">
                <a:spcBef>
                  <a:spcPts val="593"/>
                </a:spcBef>
              </a:pPr>
              <a:r>
                <a:rPr sz="1867" spc="-7" dirty="0">
                  <a:latin typeface="+mn-lt"/>
                  <a:cs typeface="Arial"/>
                </a:rPr>
                <a:t>BN</a:t>
              </a:r>
              <a:endParaRPr sz="1867">
                <a:latin typeface="+mn-lt"/>
                <a:cs typeface="Arial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040100" y="4124666"/>
              <a:ext cx="0" cy="166793"/>
            </a:xfrm>
            <a:custGeom>
              <a:avLst/>
              <a:gdLst/>
              <a:ahLst/>
              <a:cxnLst/>
              <a:rect l="l" t="t" r="r" b="b"/>
              <a:pathLst>
                <a:path h="125094">
                  <a:moveTo>
                    <a:pt x="0" y="0"/>
                  </a:moveTo>
                  <a:lnTo>
                    <a:pt x="0" y="12494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2019123" y="429126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2019123" y="429126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2040100" y="3371723"/>
              <a:ext cx="0" cy="231987"/>
            </a:xfrm>
            <a:custGeom>
              <a:avLst/>
              <a:gdLst/>
              <a:ahLst/>
              <a:cxnLst/>
              <a:rect l="l" t="t" r="r" b="b"/>
              <a:pathLst>
                <a:path h="173989">
                  <a:moveTo>
                    <a:pt x="0" y="0"/>
                  </a:moveTo>
                  <a:lnTo>
                    <a:pt x="0" y="17354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2019123" y="360312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2019123" y="360312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2040100" y="4835866"/>
              <a:ext cx="0" cy="166793"/>
            </a:xfrm>
            <a:custGeom>
              <a:avLst/>
              <a:gdLst/>
              <a:ahLst/>
              <a:cxnLst/>
              <a:rect l="l" t="t" r="r" b="b"/>
              <a:pathLst>
                <a:path h="125095">
                  <a:moveTo>
                    <a:pt x="0" y="0"/>
                  </a:moveTo>
                  <a:lnTo>
                    <a:pt x="0" y="12494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2019123" y="500246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2019123" y="500246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1007899" y="5062196"/>
              <a:ext cx="2065020" cy="363412"/>
            </a:xfrm>
            <a:prstGeom prst="rect">
              <a:avLst/>
            </a:prstGeom>
            <a:solidFill>
              <a:srgbClr val="F3F3F3"/>
            </a:solidFill>
            <a:ln w="9524">
              <a:solidFill>
                <a:srgbClr val="666666"/>
              </a:solidFill>
            </a:ln>
          </p:spPr>
          <p:txBody>
            <a:bodyPr vert="horz" wrap="square" lIns="0" tIns="75353" rIns="0" bIns="0" rtlCol="0">
              <a:spAutoFit/>
            </a:bodyPr>
            <a:lstStyle/>
            <a:p>
              <a:pPr algn="ctr">
                <a:spcBef>
                  <a:spcPts val="593"/>
                </a:spcBef>
              </a:pPr>
              <a:r>
                <a:rPr sz="1867" spc="-7" dirty="0">
                  <a:latin typeface="+mn-lt"/>
                  <a:cs typeface="Arial"/>
                </a:rPr>
                <a:t>tanh</a:t>
              </a:r>
              <a:endParaRPr sz="1867">
                <a:latin typeface="+mn-lt"/>
                <a:cs typeface="Arial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2040100" y="5511396"/>
              <a:ext cx="0" cy="242147"/>
            </a:xfrm>
            <a:custGeom>
              <a:avLst/>
              <a:gdLst/>
              <a:ahLst/>
              <a:cxnLst/>
              <a:rect l="l" t="t" r="r" b="b"/>
              <a:pathLst>
                <a:path h="181610">
                  <a:moveTo>
                    <a:pt x="0" y="0"/>
                  </a:moveTo>
                  <a:lnTo>
                    <a:pt x="0" y="18104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2019123" y="575279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2019123" y="575279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3394533" y="2431990"/>
              <a:ext cx="58420" cy="42333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5" y="31465"/>
                  </a:moveTo>
                  <a:lnTo>
                    <a:pt x="0" y="15732"/>
                  </a:lnTo>
                  <a:lnTo>
                    <a:pt x="43225" y="0"/>
                  </a:lnTo>
                  <a:lnTo>
                    <a:pt x="43225" y="3146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3394533" y="2431990"/>
              <a:ext cx="58420" cy="42333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5" y="0"/>
                  </a:moveTo>
                  <a:lnTo>
                    <a:pt x="0" y="15732"/>
                  </a:lnTo>
                  <a:lnTo>
                    <a:pt x="43225" y="31465"/>
                  </a:lnTo>
                  <a:lnTo>
                    <a:pt x="43225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3309475" y="4438687"/>
              <a:ext cx="40640" cy="61807"/>
            </a:xfrm>
            <a:custGeom>
              <a:avLst/>
              <a:gdLst/>
              <a:ahLst/>
              <a:cxnLst/>
              <a:rect l="l" t="t" r="r" b="b"/>
              <a:pathLst>
                <a:path w="30480" h="46354">
                  <a:moveTo>
                    <a:pt x="0" y="45991"/>
                  </a:moveTo>
                  <a:lnTo>
                    <a:pt x="858" y="0"/>
                  </a:lnTo>
                  <a:lnTo>
                    <a:pt x="30220" y="11311"/>
                  </a:lnTo>
                  <a:lnTo>
                    <a:pt x="0" y="45991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3309475" y="4438687"/>
              <a:ext cx="40640" cy="61807"/>
            </a:xfrm>
            <a:custGeom>
              <a:avLst/>
              <a:gdLst/>
              <a:ahLst/>
              <a:cxnLst/>
              <a:rect l="l" t="t" r="r" b="b"/>
              <a:pathLst>
                <a:path w="30480" h="46354">
                  <a:moveTo>
                    <a:pt x="858" y="0"/>
                  </a:moveTo>
                  <a:lnTo>
                    <a:pt x="0" y="45991"/>
                  </a:lnTo>
                  <a:lnTo>
                    <a:pt x="30220" y="11311"/>
                  </a:lnTo>
                  <a:lnTo>
                    <a:pt x="858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41" name="object 41"/>
            <p:cNvSpPr txBox="1"/>
            <p:nvPr/>
          </p:nvSpPr>
          <p:spPr>
            <a:xfrm>
              <a:off x="1891351" y="5748127"/>
              <a:ext cx="231140" cy="28212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33">
                <a:lnSpc>
                  <a:spcPts val="2193"/>
                </a:lnSpc>
              </a:pPr>
              <a:r>
                <a:rPr sz="1867" spc="-7" dirty="0">
                  <a:latin typeface="+mn-lt"/>
                  <a:cs typeface="Arial"/>
                </a:rPr>
                <a:t>...</a:t>
              </a:r>
              <a:endParaRPr sz="1867">
                <a:latin typeface="+mn-lt"/>
                <a:cs typeface="Arial"/>
              </a:endParaRPr>
            </a:p>
          </p:txBody>
        </p:sp>
      </p:grpSp>
      <p:sp>
        <p:nvSpPr>
          <p:cNvPr id="44" name="object 34">
            <a:extLst>
              <a:ext uri="{FF2B5EF4-FFF2-40B4-BE49-F238E27FC236}">
                <a16:creationId xmlns:a16="http://schemas.microsoft.com/office/drawing/2014/main" id="{DC7FF707-65F9-4E60-A6C4-7EE425CAC0E4}"/>
              </a:ext>
            </a:extLst>
          </p:cNvPr>
          <p:cNvSpPr/>
          <p:nvPr/>
        </p:nvSpPr>
        <p:spPr>
          <a:xfrm rot="18031563" flipV="1">
            <a:off x="2451772" y="3690291"/>
            <a:ext cx="1715427" cy="708453"/>
          </a:xfrm>
          <a:custGeom>
            <a:avLst/>
            <a:gdLst/>
            <a:ahLst/>
            <a:cxnLst/>
            <a:rect l="l" t="t" r="r" b="b"/>
            <a:pathLst>
              <a:path w="380364">
                <a:moveTo>
                  <a:pt x="379949" y="0"/>
                </a:moveTo>
                <a:lnTo>
                  <a:pt x="0" y="0"/>
                </a:lnTo>
              </a:path>
            </a:pathLst>
          </a:custGeom>
          <a:ln w="50800">
            <a:solidFill>
              <a:srgbClr val="0000FF"/>
            </a:solidFill>
            <a:headEnd w="lg" len="med"/>
            <a:tailEnd type="stealth"/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46" name="object 3">
            <a:extLst>
              <a:ext uri="{FF2B5EF4-FFF2-40B4-BE49-F238E27FC236}">
                <a16:creationId xmlns:a16="http://schemas.microsoft.com/office/drawing/2014/main" id="{31C465D4-76A3-48C8-B072-A9B7EBB1729D}"/>
              </a:ext>
            </a:extLst>
          </p:cNvPr>
          <p:cNvSpPr txBox="1"/>
          <p:nvPr/>
        </p:nvSpPr>
        <p:spPr>
          <a:xfrm>
            <a:off x="9174694" y="6417677"/>
            <a:ext cx="2743200" cy="2940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00" i="1" spc="-13" dirty="0">
                <a:solidFill>
                  <a:schemeClr val="tx2"/>
                </a:solidFill>
                <a:latin typeface="+mn-lt"/>
                <a:cs typeface="Arial"/>
              </a:rPr>
              <a:t>[Ioffe </a:t>
            </a:r>
            <a:r>
              <a:rPr sz="1800" i="1" spc="-7" dirty="0">
                <a:solidFill>
                  <a:schemeClr val="tx2"/>
                </a:solidFill>
                <a:latin typeface="+mn-lt"/>
                <a:cs typeface="Arial"/>
              </a:rPr>
              <a:t>and </a:t>
            </a:r>
            <a:r>
              <a:rPr sz="1800" i="1" spc="-33" dirty="0">
                <a:solidFill>
                  <a:schemeClr val="tx2"/>
                </a:solidFill>
                <a:latin typeface="+mn-lt"/>
                <a:cs typeface="Arial"/>
              </a:rPr>
              <a:t>Szegedy,</a:t>
            </a:r>
            <a:r>
              <a:rPr sz="1800" i="1" spc="-67" dirty="0">
                <a:solidFill>
                  <a:schemeClr val="tx2"/>
                </a:solidFill>
                <a:latin typeface="+mn-lt"/>
                <a:cs typeface="Arial"/>
              </a:rPr>
              <a:t> </a:t>
            </a:r>
            <a:r>
              <a:rPr sz="1800" i="1" spc="-7" dirty="0">
                <a:solidFill>
                  <a:schemeClr val="tx2"/>
                </a:solidFill>
                <a:latin typeface="+mn-lt"/>
                <a:cs typeface="Arial"/>
              </a:rPr>
              <a:t>2015]</a:t>
            </a:r>
            <a:endParaRPr sz="1800" i="1">
              <a:solidFill>
                <a:schemeClr val="tx2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120676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13" dirty="0">
                <a:latin typeface="+mn-lt"/>
                <a:cs typeface="Arial"/>
              </a:rPr>
              <a:t>Batch</a:t>
            </a:r>
            <a:r>
              <a:rPr spc="-113" dirty="0">
                <a:latin typeface="+mn-lt"/>
                <a:cs typeface="Arial"/>
              </a:rPr>
              <a:t> </a:t>
            </a:r>
            <a:r>
              <a:rPr spc="-7" dirty="0">
                <a:latin typeface="+mn-lt"/>
                <a:cs typeface="Arial"/>
              </a:rPr>
              <a:t>Normalization</a:t>
            </a:r>
            <a:endParaRPr dirty="0">
              <a:latin typeface="+mn-lt"/>
              <a:cs typeface="Arial"/>
            </a:endParaRPr>
          </a:p>
        </p:txBody>
      </p:sp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CB04187A-C1AF-4C57-830C-ABF4D9CA0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F0E318B-C805-47D5-813C-D3EE672CD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116</a:t>
            </a:fld>
            <a:endParaRPr lang="en-US">
              <a:latin typeface="+mn-l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550132" y="1675220"/>
            <a:ext cx="8136467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34329" indent="-418243">
              <a:spcBef>
                <a:spcPts val="133"/>
              </a:spcBef>
              <a:buChar char="-"/>
              <a:tabLst>
                <a:tab pos="434329" algn="l"/>
                <a:tab pos="435176" algn="l"/>
              </a:tabLst>
            </a:pPr>
            <a:endParaRPr sz="2800">
              <a:solidFill>
                <a:srgbClr val="FF0000"/>
              </a:solidFill>
              <a:latin typeface="+mn-lt"/>
              <a:cs typeface="Arial"/>
            </a:endParaRPr>
          </a:p>
        </p:txBody>
      </p:sp>
      <p:sp>
        <p:nvSpPr>
          <p:cNvPr id="35" name="object 3">
            <a:extLst>
              <a:ext uri="{FF2B5EF4-FFF2-40B4-BE49-F238E27FC236}">
                <a16:creationId xmlns:a16="http://schemas.microsoft.com/office/drawing/2014/main" id="{C712BF33-388F-4B49-972B-B38F54CEE333}"/>
              </a:ext>
            </a:extLst>
          </p:cNvPr>
          <p:cNvSpPr txBox="1"/>
          <p:nvPr/>
        </p:nvSpPr>
        <p:spPr>
          <a:xfrm>
            <a:off x="7772401" y="6418825"/>
            <a:ext cx="2743200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000" i="1" spc="-13" dirty="0">
                <a:solidFill>
                  <a:schemeClr val="tx2"/>
                </a:solidFill>
                <a:latin typeface="+mn-lt"/>
                <a:cs typeface="Arial"/>
              </a:rPr>
              <a:t>[Ioffe </a:t>
            </a:r>
            <a:r>
              <a:rPr sz="2000" i="1" spc="-7" dirty="0">
                <a:solidFill>
                  <a:schemeClr val="tx2"/>
                </a:solidFill>
                <a:latin typeface="+mn-lt"/>
                <a:cs typeface="Arial"/>
              </a:rPr>
              <a:t>and </a:t>
            </a:r>
            <a:r>
              <a:rPr sz="2000" i="1" spc="-33" dirty="0">
                <a:solidFill>
                  <a:schemeClr val="tx2"/>
                </a:solidFill>
                <a:latin typeface="+mn-lt"/>
                <a:cs typeface="Arial"/>
              </a:rPr>
              <a:t>Szegedy,</a:t>
            </a:r>
            <a:r>
              <a:rPr sz="2000" i="1" spc="-67" dirty="0">
                <a:solidFill>
                  <a:schemeClr val="tx2"/>
                </a:solidFill>
                <a:latin typeface="+mn-lt"/>
                <a:cs typeface="Arial"/>
              </a:rPr>
              <a:t> </a:t>
            </a:r>
            <a:r>
              <a:rPr sz="2000" i="1" spc="-7" dirty="0">
                <a:solidFill>
                  <a:schemeClr val="tx2"/>
                </a:solidFill>
                <a:latin typeface="+mn-lt"/>
                <a:cs typeface="Arial"/>
              </a:rPr>
              <a:t>2015]</a:t>
            </a:r>
            <a:endParaRPr sz="2000" i="1">
              <a:solidFill>
                <a:schemeClr val="tx2"/>
              </a:solidFill>
              <a:latin typeface="+mn-lt"/>
              <a:cs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1EC9894-BC35-430E-BBB0-5BE5E7EE0A21}"/>
              </a:ext>
            </a:extLst>
          </p:cNvPr>
          <p:cNvGrpSpPr/>
          <p:nvPr/>
        </p:nvGrpSpPr>
        <p:grpSpPr>
          <a:xfrm>
            <a:off x="604721" y="1017466"/>
            <a:ext cx="2848232" cy="5839376"/>
            <a:chOff x="1007899" y="1017466"/>
            <a:chExt cx="2445054" cy="5012790"/>
          </a:xfrm>
        </p:grpSpPr>
        <p:sp>
          <p:nvSpPr>
            <p:cNvPr id="70" name="object 6">
              <a:extLst>
                <a:ext uri="{FF2B5EF4-FFF2-40B4-BE49-F238E27FC236}">
                  <a16:creationId xmlns:a16="http://schemas.microsoft.com/office/drawing/2014/main" id="{2E5507FC-5FCB-4578-877F-37FFEAF25A91}"/>
                </a:ext>
              </a:extLst>
            </p:cNvPr>
            <p:cNvSpPr txBox="1"/>
            <p:nvPr/>
          </p:nvSpPr>
          <p:spPr>
            <a:xfrm>
              <a:off x="1007899" y="1512265"/>
              <a:ext cx="2065020" cy="363412"/>
            </a:xfrm>
            <a:prstGeom prst="rect">
              <a:avLst/>
            </a:prstGeom>
            <a:solidFill>
              <a:srgbClr val="F3F3F3"/>
            </a:solidFill>
            <a:ln w="9524">
              <a:solidFill>
                <a:srgbClr val="666666"/>
              </a:solidFill>
            </a:ln>
          </p:spPr>
          <p:txBody>
            <a:bodyPr vert="horz" wrap="square" lIns="0" tIns="75353" rIns="0" bIns="0" rtlCol="0">
              <a:spAutoFit/>
            </a:bodyPr>
            <a:lstStyle/>
            <a:p>
              <a:pPr algn="ctr">
                <a:spcBef>
                  <a:spcPts val="593"/>
                </a:spcBef>
              </a:pPr>
              <a:r>
                <a:rPr sz="1867" spc="-7" dirty="0">
                  <a:latin typeface="+mn-lt"/>
                  <a:cs typeface="Arial"/>
                </a:rPr>
                <a:t>FC</a:t>
              </a:r>
              <a:endParaRPr sz="1867">
                <a:latin typeface="+mn-lt"/>
                <a:cs typeface="Arial"/>
              </a:endParaRPr>
            </a:p>
          </p:txBody>
        </p:sp>
        <p:sp>
          <p:nvSpPr>
            <p:cNvPr id="71" name="object 7">
              <a:extLst>
                <a:ext uri="{FF2B5EF4-FFF2-40B4-BE49-F238E27FC236}">
                  <a16:creationId xmlns:a16="http://schemas.microsoft.com/office/drawing/2014/main" id="{DF051192-FE59-4B5A-954F-43D83D465A29}"/>
                </a:ext>
              </a:extLst>
            </p:cNvPr>
            <p:cNvSpPr txBox="1"/>
            <p:nvPr/>
          </p:nvSpPr>
          <p:spPr>
            <a:xfrm>
              <a:off x="1007899" y="2228679"/>
              <a:ext cx="2065020" cy="363412"/>
            </a:xfrm>
            <a:prstGeom prst="rect">
              <a:avLst/>
            </a:prstGeom>
            <a:solidFill>
              <a:srgbClr val="D9EAD3"/>
            </a:solidFill>
            <a:ln w="9524">
              <a:solidFill>
                <a:srgbClr val="666666"/>
              </a:solidFill>
            </a:ln>
          </p:spPr>
          <p:txBody>
            <a:bodyPr vert="horz" wrap="square" lIns="0" tIns="75353" rIns="0" bIns="0" rtlCol="0">
              <a:spAutoFit/>
            </a:bodyPr>
            <a:lstStyle/>
            <a:p>
              <a:pPr algn="ctr">
                <a:spcBef>
                  <a:spcPts val="593"/>
                </a:spcBef>
              </a:pPr>
              <a:r>
                <a:rPr sz="1867" spc="-7" dirty="0">
                  <a:latin typeface="+mn-lt"/>
                  <a:cs typeface="Arial"/>
                </a:rPr>
                <a:t>BN</a:t>
              </a:r>
              <a:endParaRPr sz="1867">
                <a:latin typeface="+mn-lt"/>
                <a:cs typeface="Arial"/>
              </a:endParaRPr>
            </a:p>
          </p:txBody>
        </p:sp>
        <p:sp>
          <p:nvSpPr>
            <p:cNvPr id="72" name="object 8">
              <a:extLst>
                <a:ext uri="{FF2B5EF4-FFF2-40B4-BE49-F238E27FC236}">
                  <a16:creationId xmlns:a16="http://schemas.microsoft.com/office/drawing/2014/main" id="{B06339DC-5DFD-476D-9873-9945B079534B}"/>
                </a:ext>
              </a:extLst>
            </p:cNvPr>
            <p:cNvSpPr/>
            <p:nvPr/>
          </p:nvSpPr>
          <p:spPr>
            <a:xfrm>
              <a:off x="2040100" y="1961468"/>
              <a:ext cx="0" cy="166793"/>
            </a:xfrm>
            <a:custGeom>
              <a:avLst/>
              <a:gdLst/>
              <a:ahLst/>
              <a:cxnLst/>
              <a:rect l="l" t="t" r="r" b="b"/>
              <a:pathLst>
                <a:path h="125094">
                  <a:moveTo>
                    <a:pt x="0" y="0"/>
                  </a:moveTo>
                  <a:lnTo>
                    <a:pt x="0" y="12494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73" name="object 9">
              <a:extLst>
                <a:ext uri="{FF2B5EF4-FFF2-40B4-BE49-F238E27FC236}">
                  <a16:creationId xmlns:a16="http://schemas.microsoft.com/office/drawing/2014/main" id="{781466DE-EE4E-4303-8B02-E094EAAAD842}"/>
                </a:ext>
              </a:extLst>
            </p:cNvPr>
            <p:cNvSpPr/>
            <p:nvPr/>
          </p:nvSpPr>
          <p:spPr>
            <a:xfrm>
              <a:off x="2019123" y="2128066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74" name="object 10">
              <a:extLst>
                <a:ext uri="{FF2B5EF4-FFF2-40B4-BE49-F238E27FC236}">
                  <a16:creationId xmlns:a16="http://schemas.microsoft.com/office/drawing/2014/main" id="{6D822710-C436-4D4F-A301-C34621BF3C3D}"/>
                </a:ext>
              </a:extLst>
            </p:cNvPr>
            <p:cNvSpPr/>
            <p:nvPr/>
          </p:nvSpPr>
          <p:spPr>
            <a:xfrm>
              <a:off x="2019123" y="2128066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75" name="object 11">
              <a:extLst>
                <a:ext uri="{FF2B5EF4-FFF2-40B4-BE49-F238E27FC236}">
                  <a16:creationId xmlns:a16="http://schemas.microsoft.com/office/drawing/2014/main" id="{C33E79CE-E762-4679-AE68-7EC3A07F3012}"/>
                </a:ext>
              </a:extLst>
            </p:cNvPr>
            <p:cNvSpPr txBox="1"/>
            <p:nvPr/>
          </p:nvSpPr>
          <p:spPr>
            <a:xfrm>
              <a:off x="1007899" y="2898996"/>
              <a:ext cx="2065020" cy="363412"/>
            </a:xfrm>
            <a:prstGeom prst="rect">
              <a:avLst/>
            </a:prstGeom>
            <a:solidFill>
              <a:srgbClr val="F3F3F3"/>
            </a:solidFill>
            <a:ln w="9524">
              <a:solidFill>
                <a:srgbClr val="666666"/>
              </a:solidFill>
            </a:ln>
          </p:spPr>
          <p:txBody>
            <a:bodyPr vert="horz" wrap="square" lIns="0" tIns="75353" rIns="0" bIns="0" rtlCol="0">
              <a:spAutoFit/>
            </a:bodyPr>
            <a:lstStyle/>
            <a:p>
              <a:pPr algn="ctr">
                <a:spcBef>
                  <a:spcPts val="593"/>
                </a:spcBef>
              </a:pPr>
              <a:r>
                <a:rPr sz="1867" spc="-7" dirty="0">
                  <a:latin typeface="+mn-lt"/>
                  <a:cs typeface="Arial"/>
                </a:rPr>
                <a:t>tanh</a:t>
              </a:r>
              <a:endParaRPr sz="1867">
                <a:latin typeface="+mn-lt"/>
                <a:cs typeface="Arial"/>
              </a:endParaRPr>
            </a:p>
          </p:txBody>
        </p:sp>
        <p:sp>
          <p:nvSpPr>
            <p:cNvPr id="76" name="object 12">
              <a:extLst>
                <a:ext uri="{FF2B5EF4-FFF2-40B4-BE49-F238E27FC236}">
                  <a16:creationId xmlns:a16="http://schemas.microsoft.com/office/drawing/2014/main" id="{96F6315C-E6F1-400E-8AC9-738EDE6C3D34}"/>
                </a:ext>
              </a:extLst>
            </p:cNvPr>
            <p:cNvSpPr/>
            <p:nvPr/>
          </p:nvSpPr>
          <p:spPr>
            <a:xfrm>
              <a:off x="2040100" y="1017466"/>
              <a:ext cx="0" cy="419100"/>
            </a:xfrm>
            <a:custGeom>
              <a:avLst/>
              <a:gdLst/>
              <a:ahLst/>
              <a:cxnLst/>
              <a:rect l="l" t="t" r="r" b="b"/>
              <a:pathLst>
                <a:path h="314325">
                  <a:moveTo>
                    <a:pt x="0" y="0"/>
                  </a:moveTo>
                  <a:lnTo>
                    <a:pt x="0" y="31394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77" name="object 13">
              <a:extLst>
                <a:ext uri="{FF2B5EF4-FFF2-40B4-BE49-F238E27FC236}">
                  <a16:creationId xmlns:a16="http://schemas.microsoft.com/office/drawing/2014/main" id="{4680B405-41AA-4684-8B40-CFBE9AA415F0}"/>
                </a:ext>
              </a:extLst>
            </p:cNvPr>
            <p:cNvSpPr/>
            <p:nvPr/>
          </p:nvSpPr>
          <p:spPr>
            <a:xfrm>
              <a:off x="2019123" y="1436066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78" name="object 14">
              <a:extLst>
                <a:ext uri="{FF2B5EF4-FFF2-40B4-BE49-F238E27FC236}">
                  <a16:creationId xmlns:a16="http://schemas.microsoft.com/office/drawing/2014/main" id="{5C4CA8AA-F0F3-49F1-82F0-6C0FD84E21B6}"/>
                </a:ext>
              </a:extLst>
            </p:cNvPr>
            <p:cNvSpPr/>
            <p:nvPr/>
          </p:nvSpPr>
          <p:spPr>
            <a:xfrm>
              <a:off x="2019123" y="1436066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79" name="object 15">
              <a:extLst>
                <a:ext uri="{FF2B5EF4-FFF2-40B4-BE49-F238E27FC236}">
                  <a16:creationId xmlns:a16="http://schemas.microsoft.com/office/drawing/2014/main" id="{85645ED3-4A73-4538-8EB0-563ADC4E24C1}"/>
                </a:ext>
              </a:extLst>
            </p:cNvPr>
            <p:cNvSpPr/>
            <p:nvPr/>
          </p:nvSpPr>
          <p:spPr>
            <a:xfrm>
              <a:off x="2040100" y="2672666"/>
              <a:ext cx="0" cy="166793"/>
            </a:xfrm>
            <a:custGeom>
              <a:avLst/>
              <a:gdLst/>
              <a:ahLst/>
              <a:cxnLst/>
              <a:rect l="l" t="t" r="r" b="b"/>
              <a:pathLst>
                <a:path h="125094">
                  <a:moveTo>
                    <a:pt x="0" y="0"/>
                  </a:moveTo>
                  <a:lnTo>
                    <a:pt x="0" y="12494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80" name="object 16">
              <a:extLst>
                <a:ext uri="{FF2B5EF4-FFF2-40B4-BE49-F238E27FC236}">
                  <a16:creationId xmlns:a16="http://schemas.microsoft.com/office/drawing/2014/main" id="{0FE57D61-7465-4845-AD8B-99FE4DB625B8}"/>
                </a:ext>
              </a:extLst>
            </p:cNvPr>
            <p:cNvSpPr/>
            <p:nvPr/>
          </p:nvSpPr>
          <p:spPr>
            <a:xfrm>
              <a:off x="2019123" y="283926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81" name="object 17">
              <a:extLst>
                <a:ext uri="{FF2B5EF4-FFF2-40B4-BE49-F238E27FC236}">
                  <a16:creationId xmlns:a16="http://schemas.microsoft.com/office/drawing/2014/main" id="{0BC8D049-A666-4128-B50B-224295C571FD}"/>
                </a:ext>
              </a:extLst>
            </p:cNvPr>
            <p:cNvSpPr/>
            <p:nvPr/>
          </p:nvSpPr>
          <p:spPr>
            <a:xfrm>
              <a:off x="2019123" y="283926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82" name="object 18">
              <a:extLst>
                <a:ext uri="{FF2B5EF4-FFF2-40B4-BE49-F238E27FC236}">
                  <a16:creationId xmlns:a16="http://schemas.microsoft.com/office/drawing/2014/main" id="{60DE5380-C747-4ECC-9E99-FB2297942C1E}"/>
                </a:ext>
              </a:extLst>
            </p:cNvPr>
            <p:cNvSpPr txBox="1"/>
            <p:nvPr/>
          </p:nvSpPr>
          <p:spPr>
            <a:xfrm>
              <a:off x="1007899" y="3675465"/>
              <a:ext cx="2065020" cy="363412"/>
            </a:xfrm>
            <a:prstGeom prst="rect">
              <a:avLst/>
            </a:prstGeom>
            <a:solidFill>
              <a:srgbClr val="F3F3F3"/>
            </a:solidFill>
            <a:ln w="9524">
              <a:solidFill>
                <a:srgbClr val="666666"/>
              </a:solidFill>
            </a:ln>
          </p:spPr>
          <p:txBody>
            <a:bodyPr vert="horz" wrap="square" lIns="0" tIns="75353" rIns="0" bIns="0" rtlCol="0">
              <a:spAutoFit/>
            </a:bodyPr>
            <a:lstStyle/>
            <a:p>
              <a:pPr algn="ctr">
                <a:spcBef>
                  <a:spcPts val="593"/>
                </a:spcBef>
              </a:pPr>
              <a:r>
                <a:rPr sz="1867" spc="-7" dirty="0">
                  <a:latin typeface="+mn-lt"/>
                  <a:cs typeface="Arial"/>
                </a:rPr>
                <a:t>FC</a:t>
              </a:r>
              <a:endParaRPr sz="1867">
                <a:latin typeface="+mn-lt"/>
                <a:cs typeface="Arial"/>
              </a:endParaRPr>
            </a:p>
          </p:txBody>
        </p:sp>
        <p:sp>
          <p:nvSpPr>
            <p:cNvPr id="83" name="object 19">
              <a:extLst>
                <a:ext uri="{FF2B5EF4-FFF2-40B4-BE49-F238E27FC236}">
                  <a16:creationId xmlns:a16="http://schemas.microsoft.com/office/drawing/2014/main" id="{CA4BB581-3472-4E72-B5A2-4B057A875C7D}"/>
                </a:ext>
              </a:extLst>
            </p:cNvPr>
            <p:cNvSpPr txBox="1"/>
            <p:nvPr/>
          </p:nvSpPr>
          <p:spPr>
            <a:xfrm>
              <a:off x="1007899" y="4391879"/>
              <a:ext cx="2065020" cy="363412"/>
            </a:xfrm>
            <a:prstGeom prst="rect">
              <a:avLst/>
            </a:prstGeom>
            <a:solidFill>
              <a:srgbClr val="D9EAD3"/>
            </a:solidFill>
            <a:ln w="9524">
              <a:solidFill>
                <a:srgbClr val="666666"/>
              </a:solidFill>
            </a:ln>
          </p:spPr>
          <p:txBody>
            <a:bodyPr vert="horz" wrap="square" lIns="0" tIns="75353" rIns="0" bIns="0" rtlCol="0">
              <a:spAutoFit/>
            </a:bodyPr>
            <a:lstStyle/>
            <a:p>
              <a:pPr algn="ctr">
                <a:spcBef>
                  <a:spcPts val="593"/>
                </a:spcBef>
              </a:pPr>
              <a:r>
                <a:rPr sz="1867" spc="-7" dirty="0">
                  <a:latin typeface="+mn-lt"/>
                  <a:cs typeface="Arial"/>
                </a:rPr>
                <a:t>BN</a:t>
              </a:r>
              <a:endParaRPr sz="1867">
                <a:latin typeface="+mn-lt"/>
                <a:cs typeface="Arial"/>
              </a:endParaRPr>
            </a:p>
          </p:txBody>
        </p:sp>
        <p:sp>
          <p:nvSpPr>
            <p:cNvPr id="84" name="object 20">
              <a:extLst>
                <a:ext uri="{FF2B5EF4-FFF2-40B4-BE49-F238E27FC236}">
                  <a16:creationId xmlns:a16="http://schemas.microsoft.com/office/drawing/2014/main" id="{BF1E7BC6-34C3-4BD2-A9FC-BFA4E7F35213}"/>
                </a:ext>
              </a:extLst>
            </p:cNvPr>
            <p:cNvSpPr/>
            <p:nvPr/>
          </p:nvSpPr>
          <p:spPr>
            <a:xfrm>
              <a:off x="2040100" y="4124666"/>
              <a:ext cx="0" cy="166793"/>
            </a:xfrm>
            <a:custGeom>
              <a:avLst/>
              <a:gdLst/>
              <a:ahLst/>
              <a:cxnLst/>
              <a:rect l="l" t="t" r="r" b="b"/>
              <a:pathLst>
                <a:path h="125094">
                  <a:moveTo>
                    <a:pt x="0" y="0"/>
                  </a:moveTo>
                  <a:lnTo>
                    <a:pt x="0" y="12494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85" name="object 21">
              <a:extLst>
                <a:ext uri="{FF2B5EF4-FFF2-40B4-BE49-F238E27FC236}">
                  <a16:creationId xmlns:a16="http://schemas.microsoft.com/office/drawing/2014/main" id="{6B5501CD-A6CA-4FE6-B572-82F05959AECB}"/>
                </a:ext>
              </a:extLst>
            </p:cNvPr>
            <p:cNvSpPr/>
            <p:nvPr/>
          </p:nvSpPr>
          <p:spPr>
            <a:xfrm>
              <a:off x="2019123" y="429126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86" name="object 22">
              <a:extLst>
                <a:ext uri="{FF2B5EF4-FFF2-40B4-BE49-F238E27FC236}">
                  <a16:creationId xmlns:a16="http://schemas.microsoft.com/office/drawing/2014/main" id="{EDD8B7C4-1B91-4903-BCD2-2F7690050C5B}"/>
                </a:ext>
              </a:extLst>
            </p:cNvPr>
            <p:cNvSpPr/>
            <p:nvPr/>
          </p:nvSpPr>
          <p:spPr>
            <a:xfrm>
              <a:off x="2019123" y="429126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87" name="object 23">
              <a:extLst>
                <a:ext uri="{FF2B5EF4-FFF2-40B4-BE49-F238E27FC236}">
                  <a16:creationId xmlns:a16="http://schemas.microsoft.com/office/drawing/2014/main" id="{F47F1884-4590-41DD-81B6-7AB65C4864F5}"/>
                </a:ext>
              </a:extLst>
            </p:cNvPr>
            <p:cNvSpPr/>
            <p:nvPr/>
          </p:nvSpPr>
          <p:spPr>
            <a:xfrm>
              <a:off x="2040100" y="3371723"/>
              <a:ext cx="0" cy="231987"/>
            </a:xfrm>
            <a:custGeom>
              <a:avLst/>
              <a:gdLst/>
              <a:ahLst/>
              <a:cxnLst/>
              <a:rect l="l" t="t" r="r" b="b"/>
              <a:pathLst>
                <a:path h="173989">
                  <a:moveTo>
                    <a:pt x="0" y="0"/>
                  </a:moveTo>
                  <a:lnTo>
                    <a:pt x="0" y="17354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88" name="object 24">
              <a:extLst>
                <a:ext uri="{FF2B5EF4-FFF2-40B4-BE49-F238E27FC236}">
                  <a16:creationId xmlns:a16="http://schemas.microsoft.com/office/drawing/2014/main" id="{2A0EEB93-B04E-4D21-B8A9-97943C0133CE}"/>
                </a:ext>
              </a:extLst>
            </p:cNvPr>
            <p:cNvSpPr/>
            <p:nvPr/>
          </p:nvSpPr>
          <p:spPr>
            <a:xfrm>
              <a:off x="2019123" y="360312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89" name="object 25">
              <a:extLst>
                <a:ext uri="{FF2B5EF4-FFF2-40B4-BE49-F238E27FC236}">
                  <a16:creationId xmlns:a16="http://schemas.microsoft.com/office/drawing/2014/main" id="{FF4F6F6F-5CB3-4280-82A7-CA352CDC73EA}"/>
                </a:ext>
              </a:extLst>
            </p:cNvPr>
            <p:cNvSpPr/>
            <p:nvPr/>
          </p:nvSpPr>
          <p:spPr>
            <a:xfrm>
              <a:off x="2019123" y="360312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90" name="object 26">
              <a:extLst>
                <a:ext uri="{FF2B5EF4-FFF2-40B4-BE49-F238E27FC236}">
                  <a16:creationId xmlns:a16="http://schemas.microsoft.com/office/drawing/2014/main" id="{40402E95-5793-4DD8-8B91-BA8D04AF62A6}"/>
                </a:ext>
              </a:extLst>
            </p:cNvPr>
            <p:cNvSpPr/>
            <p:nvPr/>
          </p:nvSpPr>
          <p:spPr>
            <a:xfrm>
              <a:off x="2040100" y="4835866"/>
              <a:ext cx="0" cy="166793"/>
            </a:xfrm>
            <a:custGeom>
              <a:avLst/>
              <a:gdLst/>
              <a:ahLst/>
              <a:cxnLst/>
              <a:rect l="l" t="t" r="r" b="b"/>
              <a:pathLst>
                <a:path h="125095">
                  <a:moveTo>
                    <a:pt x="0" y="0"/>
                  </a:moveTo>
                  <a:lnTo>
                    <a:pt x="0" y="12494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91" name="object 27">
              <a:extLst>
                <a:ext uri="{FF2B5EF4-FFF2-40B4-BE49-F238E27FC236}">
                  <a16:creationId xmlns:a16="http://schemas.microsoft.com/office/drawing/2014/main" id="{7A4A3F9B-90EC-4F10-96FC-09F587B8C221}"/>
                </a:ext>
              </a:extLst>
            </p:cNvPr>
            <p:cNvSpPr/>
            <p:nvPr/>
          </p:nvSpPr>
          <p:spPr>
            <a:xfrm>
              <a:off x="2019123" y="500246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92" name="object 28">
              <a:extLst>
                <a:ext uri="{FF2B5EF4-FFF2-40B4-BE49-F238E27FC236}">
                  <a16:creationId xmlns:a16="http://schemas.microsoft.com/office/drawing/2014/main" id="{33B5F860-9696-48E4-A146-2A8C4C9A26DF}"/>
                </a:ext>
              </a:extLst>
            </p:cNvPr>
            <p:cNvSpPr/>
            <p:nvPr/>
          </p:nvSpPr>
          <p:spPr>
            <a:xfrm>
              <a:off x="2019123" y="500246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93" name="object 29">
              <a:extLst>
                <a:ext uri="{FF2B5EF4-FFF2-40B4-BE49-F238E27FC236}">
                  <a16:creationId xmlns:a16="http://schemas.microsoft.com/office/drawing/2014/main" id="{066398E5-C0EE-40FC-826D-8B334103C7C1}"/>
                </a:ext>
              </a:extLst>
            </p:cNvPr>
            <p:cNvSpPr txBox="1"/>
            <p:nvPr/>
          </p:nvSpPr>
          <p:spPr>
            <a:xfrm>
              <a:off x="1007899" y="5062196"/>
              <a:ext cx="2065020" cy="363412"/>
            </a:xfrm>
            <a:prstGeom prst="rect">
              <a:avLst/>
            </a:prstGeom>
            <a:solidFill>
              <a:srgbClr val="F3F3F3"/>
            </a:solidFill>
            <a:ln w="9524">
              <a:solidFill>
                <a:srgbClr val="666666"/>
              </a:solidFill>
            </a:ln>
          </p:spPr>
          <p:txBody>
            <a:bodyPr vert="horz" wrap="square" lIns="0" tIns="75353" rIns="0" bIns="0" rtlCol="0">
              <a:spAutoFit/>
            </a:bodyPr>
            <a:lstStyle/>
            <a:p>
              <a:pPr algn="ctr">
                <a:spcBef>
                  <a:spcPts val="593"/>
                </a:spcBef>
              </a:pPr>
              <a:r>
                <a:rPr sz="1867" spc="-7" dirty="0">
                  <a:latin typeface="+mn-lt"/>
                  <a:cs typeface="Arial"/>
                </a:rPr>
                <a:t>tanh</a:t>
              </a:r>
              <a:endParaRPr sz="1867">
                <a:latin typeface="+mn-lt"/>
                <a:cs typeface="Arial"/>
              </a:endParaRPr>
            </a:p>
          </p:txBody>
        </p:sp>
        <p:sp>
          <p:nvSpPr>
            <p:cNvPr id="94" name="object 30">
              <a:extLst>
                <a:ext uri="{FF2B5EF4-FFF2-40B4-BE49-F238E27FC236}">
                  <a16:creationId xmlns:a16="http://schemas.microsoft.com/office/drawing/2014/main" id="{1F51F9F7-CE2E-4B74-94EE-1B6707B2F3FE}"/>
                </a:ext>
              </a:extLst>
            </p:cNvPr>
            <p:cNvSpPr/>
            <p:nvPr/>
          </p:nvSpPr>
          <p:spPr>
            <a:xfrm>
              <a:off x="2040100" y="5511396"/>
              <a:ext cx="0" cy="242147"/>
            </a:xfrm>
            <a:custGeom>
              <a:avLst/>
              <a:gdLst/>
              <a:ahLst/>
              <a:cxnLst/>
              <a:rect l="l" t="t" r="r" b="b"/>
              <a:pathLst>
                <a:path h="181610">
                  <a:moveTo>
                    <a:pt x="0" y="0"/>
                  </a:moveTo>
                  <a:lnTo>
                    <a:pt x="0" y="18104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95" name="object 31">
              <a:extLst>
                <a:ext uri="{FF2B5EF4-FFF2-40B4-BE49-F238E27FC236}">
                  <a16:creationId xmlns:a16="http://schemas.microsoft.com/office/drawing/2014/main" id="{6B748489-5377-4B0B-9EA8-5DD572754195}"/>
                </a:ext>
              </a:extLst>
            </p:cNvPr>
            <p:cNvSpPr/>
            <p:nvPr/>
          </p:nvSpPr>
          <p:spPr>
            <a:xfrm>
              <a:off x="2019123" y="575279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96" name="object 32">
              <a:extLst>
                <a:ext uri="{FF2B5EF4-FFF2-40B4-BE49-F238E27FC236}">
                  <a16:creationId xmlns:a16="http://schemas.microsoft.com/office/drawing/2014/main" id="{6580485B-720D-46FE-BF80-5F3EACFC2919}"/>
                </a:ext>
              </a:extLst>
            </p:cNvPr>
            <p:cNvSpPr/>
            <p:nvPr/>
          </p:nvSpPr>
          <p:spPr>
            <a:xfrm>
              <a:off x="2019123" y="575279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97" name="object 35">
              <a:extLst>
                <a:ext uri="{FF2B5EF4-FFF2-40B4-BE49-F238E27FC236}">
                  <a16:creationId xmlns:a16="http://schemas.microsoft.com/office/drawing/2014/main" id="{ABCC9030-A2D7-4EE3-B56B-17DAA80AD733}"/>
                </a:ext>
              </a:extLst>
            </p:cNvPr>
            <p:cNvSpPr/>
            <p:nvPr/>
          </p:nvSpPr>
          <p:spPr>
            <a:xfrm>
              <a:off x="3394533" y="2431990"/>
              <a:ext cx="58420" cy="42333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5" y="31465"/>
                  </a:moveTo>
                  <a:lnTo>
                    <a:pt x="0" y="15732"/>
                  </a:lnTo>
                  <a:lnTo>
                    <a:pt x="43225" y="0"/>
                  </a:lnTo>
                  <a:lnTo>
                    <a:pt x="43225" y="3146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98" name="object 36">
              <a:extLst>
                <a:ext uri="{FF2B5EF4-FFF2-40B4-BE49-F238E27FC236}">
                  <a16:creationId xmlns:a16="http://schemas.microsoft.com/office/drawing/2014/main" id="{7368AF0A-7118-4F6A-908C-C437BB2DDEDA}"/>
                </a:ext>
              </a:extLst>
            </p:cNvPr>
            <p:cNvSpPr/>
            <p:nvPr/>
          </p:nvSpPr>
          <p:spPr>
            <a:xfrm>
              <a:off x="3394533" y="2431990"/>
              <a:ext cx="58420" cy="42333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5" y="0"/>
                  </a:moveTo>
                  <a:lnTo>
                    <a:pt x="0" y="15732"/>
                  </a:lnTo>
                  <a:lnTo>
                    <a:pt x="43225" y="31465"/>
                  </a:lnTo>
                  <a:lnTo>
                    <a:pt x="43225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99" name="object 38">
              <a:extLst>
                <a:ext uri="{FF2B5EF4-FFF2-40B4-BE49-F238E27FC236}">
                  <a16:creationId xmlns:a16="http://schemas.microsoft.com/office/drawing/2014/main" id="{9E46C353-E11F-4B8D-A6A4-2266BAEF486C}"/>
                </a:ext>
              </a:extLst>
            </p:cNvPr>
            <p:cNvSpPr/>
            <p:nvPr/>
          </p:nvSpPr>
          <p:spPr>
            <a:xfrm>
              <a:off x="3309475" y="4438687"/>
              <a:ext cx="40640" cy="61807"/>
            </a:xfrm>
            <a:custGeom>
              <a:avLst/>
              <a:gdLst/>
              <a:ahLst/>
              <a:cxnLst/>
              <a:rect l="l" t="t" r="r" b="b"/>
              <a:pathLst>
                <a:path w="30480" h="46354">
                  <a:moveTo>
                    <a:pt x="0" y="45991"/>
                  </a:moveTo>
                  <a:lnTo>
                    <a:pt x="858" y="0"/>
                  </a:lnTo>
                  <a:lnTo>
                    <a:pt x="30220" y="11311"/>
                  </a:lnTo>
                  <a:lnTo>
                    <a:pt x="0" y="45991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00" name="object 39">
              <a:extLst>
                <a:ext uri="{FF2B5EF4-FFF2-40B4-BE49-F238E27FC236}">
                  <a16:creationId xmlns:a16="http://schemas.microsoft.com/office/drawing/2014/main" id="{5DFEEEE5-0981-47FB-A4B5-DB1F80992DCD}"/>
                </a:ext>
              </a:extLst>
            </p:cNvPr>
            <p:cNvSpPr/>
            <p:nvPr/>
          </p:nvSpPr>
          <p:spPr>
            <a:xfrm>
              <a:off x="3309475" y="4438687"/>
              <a:ext cx="40640" cy="61807"/>
            </a:xfrm>
            <a:custGeom>
              <a:avLst/>
              <a:gdLst/>
              <a:ahLst/>
              <a:cxnLst/>
              <a:rect l="l" t="t" r="r" b="b"/>
              <a:pathLst>
                <a:path w="30480" h="46354">
                  <a:moveTo>
                    <a:pt x="858" y="0"/>
                  </a:moveTo>
                  <a:lnTo>
                    <a:pt x="0" y="45991"/>
                  </a:lnTo>
                  <a:lnTo>
                    <a:pt x="30220" y="11311"/>
                  </a:lnTo>
                  <a:lnTo>
                    <a:pt x="858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01" name="object 41">
              <a:extLst>
                <a:ext uri="{FF2B5EF4-FFF2-40B4-BE49-F238E27FC236}">
                  <a16:creationId xmlns:a16="http://schemas.microsoft.com/office/drawing/2014/main" id="{546F1573-89AB-4585-A4CE-69C8E4BDE08F}"/>
                </a:ext>
              </a:extLst>
            </p:cNvPr>
            <p:cNvSpPr txBox="1"/>
            <p:nvPr/>
          </p:nvSpPr>
          <p:spPr>
            <a:xfrm>
              <a:off x="1891351" y="5748127"/>
              <a:ext cx="231140" cy="28212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33">
                <a:lnSpc>
                  <a:spcPts val="2193"/>
                </a:lnSpc>
              </a:pPr>
              <a:r>
                <a:rPr sz="1867" spc="-7" dirty="0">
                  <a:latin typeface="+mn-lt"/>
                  <a:cs typeface="Arial"/>
                </a:rPr>
                <a:t>...</a:t>
              </a:r>
              <a:endParaRPr sz="1867">
                <a:latin typeface="+mn-lt"/>
                <a:cs typeface="Arial"/>
              </a:endParaRPr>
            </a:p>
          </p:txBody>
        </p:sp>
      </p:grpSp>
      <p:sp>
        <p:nvSpPr>
          <p:cNvPr id="105" name="Content Placeholder 104">
            <a:extLst>
              <a:ext uri="{FF2B5EF4-FFF2-40B4-BE49-F238E27FC236}">
                <a16:creationId xmlns:a16="http://schemas.microsoft.com/office/drawing/2014/main" id="{B165F5ED-3F4B-4FAB-AF0C-88EF165CB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2911" y="1447800"/>
            <a:ext cx="7528090" cy="5105400"/>
          </a:xfrm>
        </p:spPr>
        <p:txBody>
          <a:bodyPr/>
          <a:lstStyle/>
          <a:p>
            <a:pPr marL="434329" indent="-418243">
              <a:spcBef>
                <a:spcPts val="133"/>
              </a:spcBef>
              <a:buFontTx/>
              <a:buChar char="-"/>
              <a:tabLst>
                <a:tab pos="434329" algn="l"/>
                <a:tab pos="435176" algn="l"/>
              </a:tabLst>
            </a:pPr>
            <a:r>
              <a:rPr lang="en-US" kern="0">
                <a:cs typeface="Arial"/>
              </a:rPr>
              <a:t>Makes </a:t>
            </a:r>
            <a:r>
              <a:rPr lang="en-US" kern="0" spc="-7">
                <a:cs typeface="Arial"/>
              </a:rPr>
              <a:t>deep networks </a:t>
            </a:r>
            <a:r>
              <a:rPr lang="en-US" b="1" kern="0" spc="-7">
                <a:cs typeface="Arial"/>
              </a:rPr>
              <a:t>much </a:t>
            </a:r>
            <a:r>
              <a:rPr lang="en-US" kern="0" spc="-7">
                <a:cs typeface="Arial"/>
              </a:rPr>
              <a:t>easier to</a:t>
            </a:r>
            <a:r>
              <a:rPr lang="en-US" kern="0" spc="-40">
                <a:cs typeface="Arial"/>
              </a:rPr>
              <a:t> </a:t>
            </a:r>
            <a:r>
              <a:rPr lang="en-US" kern="0" spc="-7">
                <a:cs typeface="Arial"/>
              </a:rPr>
              <a:t>train!</a:t>
            </a:r>
            <a:endParaRPr lang="en-US" kern="0">
              <a:cs typeface="Arial"/>
            </a:endParaRPr>
          </a:p>
          <a:p>
            <a:pPr marL="434329" indent="-418243">
              <a:buFontTx/>
              <a:buChar char="-"/>
              <a:tabLst>
                <a:tab pos="434329" algn="l"/>
                <a:tab pos="435176" algn="l"/>
              </a:tabLst>
            </a:pPr>
            <a:r>
              <a:rPr lang="en-US" kern="0" spc="-7">
                <a:cs typeface="Arial"/>
              </a:rPr>
              <a:t>Improves gradient</a:t>
            </a:r>
            <a:r>
              <a:rPr lang="en-US" kern="0" spc="-13">
                <a:cs typeface="Arial"/>
              </a:rPr>
              <a:t> </a:t>
            </a:r>
            <a:r>
              <a:rPr lang="en-US" kern="0" spc="-7">
                <a:cs typeface="Arial"/>
              </a:rPr>
              <a:t>flow</a:t>
            </a:r>
            <a:endParaRPr lang="en-US" kern="0">
              <a:cs typeface="Arial"/>
            </a:endParaRPr>
          </a:p>
          <a:p>
            <a:pPr marL="434329" indent="-418243">
              <a:buFontTx/>
              <a:buChar char="-"/>
              <a:tabLst>
                <a:tab pos="434329" algn="l"/>
                <a:tab pos="435176" algn="l"/>
              </a:tabLst>
            </a:pPr>
            <a:r>
              <a:rPr lang="en-US" kern="0" spc="-7">
                <a:cs typeface="Arial"/>
              </a:rPr>
              <a:t>Allows higher learning </a:t>
            </a:r>
            <a:r>
              <a:rPr lang="en-US" kern="0">
                <a:cs typeface="Arial"/>
              </a:rPr>
              <a:t>rates, </a:t>
            </a:r>
            <a:r>
              <a:rPr lang="en-US" kern="0" spc="-7">
                <a:cs typeface="Arial"/>
              </a:rPr>
              <a:t>faster</a:t>
            </a:r>
            <a:r>
              <a:rPr lang="en-US" kern="0" spc="-73">
                <a:cs typeface="Arial"/>
              </a:rPr>
              <a:t> </a:t>
            </a:r>
            <a:r>
              <a:rPr lang="en-US" kern="0">
                <a:cs typeface="Arial"/>
              </a:rPr>
              <a:t>convergence</a:t>
            </a:r>
          </a:p>
          <a:p>
            <a:pPr marL="434329" indent="-418243">
              <a:buFontTx/>
              <a:buChar char="-"/>
              <a:tabLst>
                <a:tab pos="434329" algn="l"/>
                <a:tab pos="435176" algn="l"/>
              </a:tabLst>
            </a:pPr>
            <a:r>
              <a:rPr lang="en-US" kern="0" spc="-7">
                <a:cs typeface="Arial"/>
              </a:rPr>
              <a:t>Networks become </a:t>
            </a:r>
            <a:r>
              <a:rPr lang="en-US" kern="0">
                <a:cs typeface="Arial"/>
              </a:rPr>
              <a:t>more robust </a:t>
            </a:r>
            <a:r>
              <a:rPr lang="en-US" kern="0" spc="-7">
                <a:cs typeface="Arial"/>
              </a:rPr>
              <a:t>to</a:t>
            </a:r>
            <a:r>
              <a:rPr lang="en-US" kern="0" spc="-60">
                <a:cs typeface="Arial"/>
              </a:rPr>
              <a:t> </a:t>
            </a:r>
            <a:r>
              <a:rPr lang="en-US" kern="0" spc="-7">
                <a:cs typeface="Arial"/>
              </a:rPr>
              <a:t>initialization</a:t>
            </a:r>
            <a:endParaRPr lang="en-US" kern="0">
              <a:cs typeface="Arial"/>
            </a:endParaRPr>
          </a:p>
          <a:p>
            <a:pPr marL="434329" indent="-418243">
              <a:buFontTx/>
              <a:buChar char="-"/>
              <a:tabLst>
                <a:tab pos="434329" algn="l"/>
                <a:tab pos="435176" algn="l"/>
              </a:tabLst>
            </a:pPr>
            <a:r>
              <a:rPr lang="en-US" kern="0" spc="-7">
                <a:cs typeface="Arial"/>
              </a:rPr>
              <a:t>Acts as </a:t>
            </a:r>
            <a:r>
              <a:rPr lang="en-US" kern="0">
                <a:cs typeface="Arial"/>
              </a:rPr>
              <a:t>regularization </a:t>
            </a:r>
            <a:r>
              <a:rPr lang="en-US" kern="0" spc="-7">
                <a:cs typeface="Arial"/>
              </a:rPr>
              <a:t>during</a:t>
            </a:r>
            <a:r>
              <a:rPr lang="en-US" kern="0" spc="-40">
                <a:cs typeface="Arial"/>
              </a:rPr>
              <a:t> </a:t>
            </a:r>
            <a:r>
              <a:rPr lang="en-US" kern="0" spc="-7">
                <a:cs typeface="Arial"/>
              </a:rPr>
              <a:t>training</a:t>
            </a:r>
            <a:endParaRPr lang="en-US" kern="0">
              <a:cs typeface="Arial"/>
            </a:endParaRPr>
          </a:p>
          <a:p>
            <a:pPr marL="434329" indent="-418243">
              <a:buFontTx/>
              <a:buChar char="-"/>
              <a:tabLst>
                <a:tab pos="434329" algn="l"/>
                <a:tab pos="435176" algn="l"/>
              </a:tabLst>
            </a:pPr>
            <a:r>
              <a:rPr lang="en-US" kern="0" spc="-7">
                <a:cs typeface="Arial"/>
              </a:rPr>
              <a:t>Zero overhead at test-time: </a:t>
            </a:r>
            <a:r>
              <a:rPr lang="en-US" kern="0">
                <a:cs typeface="Arial"/>
              </a:rPr>
              <a:t>can </a:t>
            </a:r>
            <a:r>
              <a:rPr lang="en-US" kern="0" spc="-7">
                <a:cs typeface="Arial"/>
              </a:rPr>
              <a:t>be fused with</a:t>
            </a:r>
            <a:r>
              <a:rPr lang="en-US" kern="0" spc="-100">
                <a:cs typeface="Arial"/>
              </a:rPr>
              <a:t> </a:t>
            </a:r>
            <a:r>
              <a:rPr lang="en-US" kern="0">
                <a:cs typeface="Arial"/>
              </a:rPr>
              <a:t>conv!</a:t>
            </a:r>
          </a:p>
          <a:p>
            <a:pPr marL="434329" marR="132923" indent="-418243">
              <a:buFontTx/>
              <a:buChar char="-"/>
              <a:tabLst>
                <a:tab pos="434329" algn="l"/>
                <a:tab pos="435176" algn="l"/>
              </a:tabLst>
            </a:pPr>
            <a:r>
              <a:rPr lang="en-US" kern="0" spc="-7">
                <a:solidFill>
                  <a:srgbClr val="FF0000"/>
                </a:solidFill>
                <a:cs typeface="Arial"/>
              </a:rPr>
              <a:t>Behaves </a:t>
            </a:r>
            <a:r>
              <a:rPr lang="en-US" kern="0" spc="-13">
                <a:solidFill>
                  <a:srgbClr val="FF0000"/>
                </a:solidFill>
                <a:cs typeface="Arial"/>
              </a:rPr>
              <a:t>differently </a:t>
            </a:r>
            <a:r>
              <a:rPr lang="en-US" kern="0" spc="-7">
                <a:solidFill>
                  <a:srgbClr val="FF0000"/>
                </a:solidFill>
                <a:cs typeface="Arial"/>
              </a:rPr>
              <a:t>during training and testing: this  is </a:t>
            </a:r>
            <a:r>
              <a:rPr lang="en-US" kern="0">
                <a:solidFill>
                  <a:srgbClr val="FF0000"/>
                </a:solidFill>
                <a:cs typeface="Arial"/>
              </a:rPr>
              <a:t>a very common source </a:t>
            </a:r>
            <a:r>
              <a:rPr lang="en-US" kern="0" spc="-7">
                <a:solidFill>
                  <a:srgbClr val="FF0000"/>
                </a:solidFill>
                <a:cs typeface="Arial"/>
              </a:rPr>
              <a:t>of</a:t>
            </a:r>
            <a:r>
              <a:rPr lang="en-US" kern="0" spc="-60">
                <a:solidFill>
                  <a:srgbClr val="FF0000"/>
                </a:solidFill>
                <a:cs typeface="Arial"/>
              </a:rPr>
              <a:t> </a:t>
            </a:r>
            <a:r>
              <a:rPr lang="en-US" kern="0" spc="-7">
                <a:solidFill>
                  <a:srgbClr val="FF0000"/>
                </a:solidFill>
                <a:cs typeface="Arial"/>
              </a:rPr>
              <a:t>bugs!</a:t>
            </a:r>
            <a:endParaRPr lang="en-US" kern="0">
              <a:solidFill>
                <a:srgbClr val="FF0000"/>
              </a:solidFill>
              <a:cs typeface="Arial"/>
            </a:endParaRPr>
          </a:p>
          <a:p>
            <a:endParaRPr lang="nl-NL"/>
          </a:p>
        </p:txBody>
      </p:sp>
      <p:sp>
        <p:nvSpPr>
          <p:cNvPr id="107" name="Content Placeholder 102">
            <a:extLst>
              <a:ext uri="{FF2B5EF4-FFF2-40B4-BE49-F238E27FC236}">
                <a16:creationId xmlns:a16="http://schemas.microsoft.com/office/drawing/2014/main" id="{7F9EA9A0-8A07-47A2-AF99-F8F18376ED0E}"/>
              </a:ext>
            </a:extLst>
          </p:cNvPr>
          <p:cNvSpPr txBox="1">
            <a:spLocks/>
          </p:cNvSpPr>
          <p:nvPr/>
        </p:nvSpPr>
        <p:spPr bwMode="auto">
          <a:xfrm>
            <a:off x="7486717" y="-736301"/>
            <a:ext cx="731519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endParaRPr lang="nl-NL" kern="0"/>
          </a:p>
        </p:txBody>
      </p:sp>
      <p:sp>
        <p:nvSpPr>
          <p:cNvPr id="42" name="object 3">
            <a:extLst>
              <a:ext uri="{FF2B5EF4-FFF2-40B4-BE49-F238E27FC236}">
                <a16:creationId xmlns:a16="http://schemas.microsoft.com/office/drawing/2014/main" id="{FA7C73BE-F9EC-4301-91F7-EB7CDCAB6A79}"/>
              </a:ext>
            </a:extLst>
          </p:cNvPr>
          <p:cNvSpPr txBox="1"/>
          <p:nvPr/>
        </p:nvSpPr>
        <p:spPr>
          <a:xfrm>
            <a:off x="9174694" y="6417677"/>
            <a:ext cx="2743200" cy="2940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00" i="1" spc="-13" dirty="0">
                <a:solidFill>
                  <a:schemeClr val="tx2"/>
                </a:solidFill>
                <a:latin typeface="+mn-lt"/>
                <a:cs typeface="Arial"/>
              </a:rPr>
              <a:t>[Ioffe </a:t>
            </a:r>
            <a:r>
              <a:rPr sz="1800" i="1" spc="-7" dirty="0">
                <a:solidFill>
                  <a:schemeClr val="tx2"/>
                </a:solidFill>
                <a:latin typeface="+mn-lt"/>
                <a:cs typeface="Arial"/>
              </a:rPr>
              <a:t>and </a:t>
            </a:r>
            <a:r>
              <a:rPr sz="1800" i="1" spc="-33" dirty="0">
                <a:solidFill>
                  <a:schemeClr val="tx2"/>
                </a:solidFill>
                <a:latin typeface="+mn-lt"/>
                <a:cs typeface="Arial"/>
              </a:rPr>
              <a:t>Szegedy,</a:t>
            </a:r>
            <a:r>
              <a:rPr sz="1800" i="1" spc="-67" dirty="0">
                <a:solidFill>
                  <a:schemeClr val="tx2"/>
                </a:solidFill>
                <a:latin typeface="+mn-lt"/>
                <a:cs typeface="Arial"/>
              </a:rPr>
              <a:t> </a:t>
            </a:r>
            <a:r>
              <a:rPr sz="1800" i="1" spc="-7" dirty="0">
                <a:solidFill>
                  <a:schemeClr val="tx2"/>
                </a:solidFill>
                <a:latin typeface="+mn-lt"/>
                <a:cs typeface="Arial"/>
              </a:rPr>
              <a:t>2015]</a:t>
            </a:r>
            <a:endParaRPr sz="1800" i="1">
              <a:solidFill>
                <a:schemeClr val="tx2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999566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latin typeface="+mn-lt"/>
              </a:rPr>
              <a:t>Batch Normalization for ConvNets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7BF93A8-4840-47D4-8874-477221C6D8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spcBef>
                <a:spcPts val="133"/>
              </a:spcBef>
              <a:buNone/>
            </a:pPr>
            <a:r>
              <a:rPr lang="en-US" spc="-7">
                <a:latin typeface="+mn-lt"/>
                <a:cs typeface="Arial"/>
              </a:rPr>
              <a:t>Batch Normalization</a:t>
            </a:r>
            <a:r>
              <a:rPr lang="en-US" spc="600">
                <a:cs typeface="Arial"/>
              </a:rPr>
              <a:t> </a:t>
            </a:r>
            <a:r>
              <a:rPr lang="en-US" spc="-7">
                <a:latin typeface="+mn-lt"/>
                <a:cs typeface="Arial"/>
              </a:rPr>
              <a:t>for</a:t>
            </a:r>
            <a:r>
              <a:rPr lang="en-US" spc="-7">
                <a:cs typeface="Arial"/>
              </a:rPr>
              <a:t> </a:t>
            </a:r>
            <a:r>
              <a:rPr lang="en-US" b="1">
                <a:latin typeface="+mn-lt"/>
                <a:cs typeface="Arial"/>
              </a:rPr>
              <a:t>fully-connected</a:t>
            </a:r>
            <a:r>
              <a:rPr lang="en-US" b="1" spc="-113">
                <a:latin typeface="+mn-lt"/>
                <a:cs typeface="Arial"/>
              </a:rPr>
              <a:t> </a:t>
            </a:r>
            <a:r>
              <a:rPr lang="en-US" spc="-7">
                <a:latin typeface="+mn-lt"/>
                <a:cs typeface="Arial"/>
              </a:rPr>
              <a:t>networks</a:t>
            </a:r>
            <a:endParaRPr lang="en-US">
              <a:latin typeface="+mn-lt"/>
              <a:cs typeface="Arial"/>
            </a:endParaRP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endParaRPr lang="nl-NL"/>
          </a:p>
          <a:p>
            <a:pPr marL="1117150" lvl="1" indent="0">
              <a:spcBef>
                <a:spcPts val="1707"/>
              </a:spcBef>
              <a:buNone/>
            </a:pPr>
            <a:r>
              <a:rPr lang="nl-NL" sz="3200" spc="-7">
                <a:latin typeface="+mn-lt"/>
                <a:cs typeface="Courier New"/>
              </a:rPr>
              <a:t>x:   </a:t>
            </a:r>
            <a:r>
              <a:rPr lang="nl-NL" sz="3200">
                <a:latin typeface="+mn-lt"/>
                <a:cs typeface="Courier New"/>
              </a:rPr>
              <a:t>N ×</a:t>
            </a:r>
            <a:r>
              <a:rPr lang="nl-NL" sz="3200" spc="-73">
                <a:latin typeface="+mn-lt"/>
                <a:cs typeface="Courier New"/>
              </a:rPr>
              <a:t> </a:t>
            </a:r>
            <a:r>
              <a:rPr lang="nl-NL" sz="3200">
                <a:latin typeface="+mn-lt"/>
                <a:cs typeface="Courier New"/>
              </a:rPr>
              <a:t>D</a:t>
            </a:r>
          </a:p>
          <a:p>
            <a:pPr marL="0" indent="0">
              <a:spcBef>
                <a:spcPts val="947"/>
              </a:spcBef>
              <a:buNone/>
            </a:pPr>
            <a:r>
              <a:rPr lang="nl-NL" spc="-7">
                <a:latin typeface="+mn-lt"/>
                <a:cs typeface="Arial"/>
              </a:rPr>
              <a:t>Normalize</a:t>
            </a:r>
            <a:endParaRPr lang="nl-NL">
              <a:latin typeface="+mn-lt"/>
              <a:cs typeface="Arial"/>
            </a:endParaRPr>
          </a:p>
          <a:p>
            <a:pPr marL="107515" indent="0">
              <a:spcBef>
                <a:spcPts val="973"/>
              </a:spcBef>
              <a:buNone/>
            </a:pPr>
            <a:r>
              <a:rPr lang="nl-NL" sz="2800" spc="-220">
                <a:latin typeface="+mn-lt"/>
                <a:cs typeface="Arial"/>
              </a:rPr>
              <a:t>	</a:t>
            </a:r>
            <a:r>
              <a:rPr lang="el-GR" sz="3200" spc="-220">
                <a:latin typeface="+mn-lt"/>
                <a:cs typeface="Arial"/>
              </a:rPr>
              <a:t>μ </a:t>
            </a:r>
            <a:r>
              <a:rPr lang="en-US" sz="3200" spc="-220">
                <a:latin typeface="+mn-lt"/>
                <a:cs typeface="Arial"/>
              </a:rPr>
              <a:t>, </a:t>
            </a:r>
            <a:r>
              <a:rPr lang="el-GR" sz="3200" spc="-220">
                <a:latin typeface="+mn-lt"/>
                <a:cs typeface="Arial"/>
              </a:rPr>
              <a:t>σ </a:t>
            </a:r>
            <a:r>
              <a:rPr lang="nl-NL" sz="3200" spc="-220">
                <a:latin typeface="+mn-lt"/>
                <a:cs typeface="Courier New"/>
              </a:rPr>
              <a:t>: </a:t>
            </a:r>
            <a:r>
              <a:rPr lang="nl-NL" sz="3200">
                <a:latin typeface="+mn-lt"/>
                <a:cs typeface="Courier New"/>
              </a:rPr>
              <a:t>1 ×</a:t>
            </a:r>
            <a:r>
              <a:rPr lang="nl-NL" sz="3200" spc="147">
                <a:latin typeface="+mn-lt"/>
                <a:cs typeface="Courier New"/>
              </a:rPr>
              <a:t> </a:t>
            </a:r>
            <a:r>
              <a:rPr lang="nl-NL" sz="3200">
                <a:latin typeface="+mn-lt"/>
                <a:cs typeface="Courier New"/>
              </a:rPr>
              <a:t>D</a:t>
            </a:r>
          </a:p>
          <a:p>
            <a:pPr marL="107515" indent="0">
              <a:buNone/>
            </a:pPr>
            <a:r>
              <a:rPr lang="nl-NL" sz="3200" spc="-13">
                <a:latin typeface="+mn-lt"/>
                <a:cs typeface="MS Gothic"/>
              </a:rPr>
              <a:t>	</a:t>
            </a:r>
            <a:r>
              <a:rPr lang="en-US" sz="3200" spc="-7">
                <a:latin typeface="+mn-lt"/>
                <a:cs typeface="Arial"/>
              </a:rPr>
              <a:t>γ</a:t>
            </a:r>
            <a:r>
              <a:rPr lang="nl-NL" sz="3200" spc="-13">
                <a:latin typeface="+mn-lt"/>
                <a:cs typeface="Courier New"/>
              </a:rPr>
              <a:t>, </a:t>
            </a:r>
            <a:r>
              <a:rPr lang="el-GR" sz="3200" spc="-13">
                <a:latin typeface="+mn-lt"/>
                <a:cs typeface="Courier New"/>
              </a:rPr>
              <a:t>β</a:t>
            </a:r>
            <a:r>
              <a:rPr lang="en-US" sz="3200" spc="-13">
                <a:latin typeface="+mn-lt"/>
                <a:cs typeface="Courier New"/>
              </a:rPr>
              <a:t> </a:t>
            </a:r>
            <a:r>
              <a:rPr lang="el-GR" sz="3200" spc="-13">
                <a:latin typeface="+mn-lt"/>
                <a:cs typeface="Courier New"/>
              </a:rPr>
              <a:t>: </a:t>
            </a:r>
            <a:r>
              <a:rPr lang="el-GR" sz="3200">
                <a:latin typeface="+mn-lt"/>
                <a:cs typeface="Courier New"/>
              </a:rPr>
              <a:t>1 ×</a:t>
            </a:r>
            <a:r>
              <a:rPr lang="el-GR" sz="3200" spc="-53">
                <a:latin typeface="+mn-lt"/>
                <a:cs typeface="Courier New"/>
              </a:rPr>
              <a:t> </a:t>
            </a:r>
            <a:r>
              <a:rPr lang="nl-NL" sz="3200">
                <a:latin typeface="+mn-lt"/>
                <a:cs typeface="Courier New"/>
              </a:rPr>
              <a:t>D</a:t>
            </a:r>
          </a:p>
          <a:p>
            <a:pPr marL="107515" indent="0">
              <a:buNone/>
            </a:pPr>
            <a:r>
              <a:rPr lang="nl-NL" sz="3200">
                <a:latin typeface="+mn-lt"/>
                <a:cs typeface="Courier New"/>
              </a:rPr>
              <a:t>	y =</a:t>
            </a:r>
            <a:r>
              <a:rPr lang="nl-NL" sz="3200" spc="-127">
                <a:latin typeface="+mn-lt"/>
                <a:cs typeface="Courier New"/>
              </a:rPr>
              <a:t> </a:t>
            </a:r>
            <a:r>
              <a:rPr lang="en-US" sz="3200" spc="-7">
                <a:latin typeface="+mn-lt"/>
                <a:cs typeface="Arial"/>
              </a:rPr>
              <a:t>γ </a:t>
            </a:r>
            <a:r>
              <a:rPr lang="nl-NL" sz="3200" spc="-93">
                <a:latin typeface="+mn-lt"/>
                <a:cs typeface="Courier New"/>
              </a:rPr>
              <a:t>(x-</a:t>
            </a:r>
            <a:r>
              <a:rPr lang="el-GR" sz="3200" spc="-220">
                <a:latin typeface="+mn-lt"/>
                <a:cs typeface="Arial"/>
              </a:rPr>
              <a:t>μ</a:t>
            </a:r>
            <a:r>
              <a:rPr lang="nl-NL" sz="3200" spc="-93">
                <a:latin typeface="+mn-lt"/>
                <a:cs typeface="Courier New"/>
              </a:rPr>
              <a:t>) / </a:t>
            </a:r>
            <a:r>
              <a:rPr lang="el-GR" sz="3200" spc="-220">
                <a:latin typeface="+mn-lt"/>
                <a:cs typeface="Arial"/>
              </a:rPr>
              <a:t>σ</a:t>
            </a:r>
            <a:r>
              <a:rPr lang="nl-NL" sz="3200" spc="-93">
                <a:latin typeface="+mn-lt"/>
                <a:cs typeface="Courier New"/>
              </a:rPr>
              <a:t>+</a:t>
            </a:r>
            <a:r>
              <a:rPr lang="el-GR" sz="3200" spc="-93">
                <a:latin typeface="+mn-lt"/>
                <a:cs typeface="Courier New"/>
              </a:rPr>
              <a:t>β</a:t>
            </a:r>
            <a:endParaRPr lang="el-GR" sz="3200">
              <a:latin typeface="+mn-lt"/>
              <a:cs typeface="Courier New"/>
            </a:endParaRPr>
          </a:p>
          <a:p>
            <a:endParaRPr lang="nl-NL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4E8CEA1-C82B-43A0-BA92-F530A265EB4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1310607" indent="0">
              <a:lnSpc>
                <a:spcPct val="100699"/>
              </a:lnSpc>
              <a:spcBef>
                <a:spcPts val="113"/>
              </a:spcBef>
              <a:buNone/>
            </a:pPr>
            <a:r>
              <a:rPr lang="en-US" b="1" spc="-7">
                <a:cs typeface="Arial"/>
              </a:rPr>
              <a:t>Layer Normalization </a:t>
            </a:r>
            <a:r>
              <a:rPr lang="en-US" spc="-7">
                <a:cs typeface="Arial"/>
              </a:rPr>
              <a:t>for  fully-connected</a:t>
            </a:r>
            <a:r>
              <a:rPr lang="en-US" spc="-113">
                <a:cs typeface="Arial"/>
              </a:rPr>
              <a:t> </a:t>
            </a:r>
            <a:r>
              <a:rPr lang="en-US" spc="-7">
                <a:cs typeface="Arial"/>
              </a:rPr>
              <a:t>networks</a:t>
            </a:r>
            <a:endParaRPr lang="en-US">
              <a:cs typeface="Arial"/>
            </a:endParaRPr>
          </a:p>
          <a:p>
            <a:pPr marR="6773">
              <a:lnSpc>
                <a:spcPct val="100699"/>
              </a:lnSpc>
            </a:pPr>
            <a:r>
              <a:rPr lang="en-US" spc="-7">
                <a:cs typeface="Arial"/>
              </a:rPr>
              <a:t>Same behavior at train and test!  Can be used in </a:t>
            </a:r>
            <a:r>
              <a:rPr lang="en-US">
                <a:cs typeface="Arial"/>
              </a:rPr>
              <a:t>recurrent</a:t>
            </a:r>
            <a:r>
              <a:rPr lang="en-US" spc="-113">
                <a:cs typeface="Arial"/>
              </a:rPr>
              <a:t> </a:t>
            </a:r>
            <a:r>
              <a:rPr lang="en-US" spc="-7">
                <a:cs typeface="Arial"/>
              </a:rPr>
              <a:t>networks</a:t>
            </a:r>
            <a:endParaRPr lang="nl-NL"/>
          </a:p>
          <a:p>
            <a:pPr marL="786525" indent="0">
              <a:spcBef>
                <a:spcPts val="2073"/>
              </a:spcBef>
              <a:buNone/>
            </a:pPr>
            <a:r>
              <a:rPr lang="nl-NL" sz="3200" spc="-7">
                <a:latin typeface="+mn-lt"/>
                <a:cs typeface="Courier New"/>
              </a:rPr>
              <a:t>		x:</a:t>
            </a:r>
            <a:r>
              <a:rPr lang="nl-NL" sz="3200" spc="-53">
                <a:latin typeface="+mn-lt"/>
                <a:cs typeface="Courier New"/>
              </a:rPr>
              <a:t>    </a:t>
            </a:r>
            <a:r>
              <a:rPr lang="nl-NL" sz="3200" spc="-7">
                <a:latin typeface="+mn-lt"/>
                <a:cs typeface="Courier New"/>
              </a:rPr>
              <a:t>N × D</a:t>
            </a:r>
            <a:endParaRPr lang="nl-NL" sz="3200">
              <a:latin typeface="+mn-lt"/>
              <a:cs typeface="Courier New"/>
            </a:endParaRPr>
          </a:p>
          <a:p>
            <a:pPr marL="0" indent="0">
              <a:spcBef>
                <a:spcPts val="1167"/>
              </a:spcBef>
              <a:buNone/>
            </a:pPr>
            <a:r>
              <a:rPr lang="nl-NL" spc="-7">
                <a:latin typeface="+mn-lt"/>
                <a:cs typeface="Arial"/>
              </a:rPr>
              <a:t>Normalize</a:t>
            </a:r>
            <a:endParaRPr lang="nl-NL">
              <a:latin typeface="+mn-lt"/>
              <a:cs typeface="Arial"/>
            </a:endParaRPr>
          </a:p>
          <a:p>
            <a:pPr marL="176940" indent="0">
              <a:spcBef>
                <a:spcPts val="753"/>
              </a:spcBef>
              <a:buNone/>
            </a:pPr>
            <a:r>
              <a:rPr lang="en-US" sz="2800" spc="-220">
                <a:latin typeface="+mn-lt"/>
                <a:cs typeface="Arial"/>
              </a:rPr>
              <a:t>		</a:t>
            </a:r>
            <a:r>
              <a:rPr lang="el-GR" sz="3200" spc="-220">
                <a:latin typeface="+mn-lt"/>
                <a:cs typeface="Arial"/>
              </a:rPr>
              <a:t>μ </a:t>
            </a:r>
            <a:r>
              <a:rPr lang="en-US" sz="3200" spc="-220">
                <a:latin typeface="+mn-lt"/>
                <a:cs typeface="Arial"/>
              </a:rPr>
              <a:t>, </a:t>
            </a:r>
            <a:r>
              <a:rPr lang="el-GR" sz="3200" spc="-220">
                <a:latin typeface="+mn-lt"/>
                <a:cs typeface="Arial"/>
              </a:rPr>
              <a:t>σ </a:t>
            </a:r>
            <a:r>
              <a:rPr lang="nl-NL" sz="3200" spc="-220">
                <a:latin typeface="+mn-lt"/>
                <a:cs typeface="Courier New"/>
              </a:rPr>
              <a:t>:</a:t>
            </a:r>
            <a:r>
              <a:rPr lang="nl-NL" sz="3200" spc="-53">
                <a:latin typeface="+mn-lt"/>
                <a:cs typeface="Courier New"/>
              </a:rPr>
              <a:t> </a:t>
            </a:r>
            <a:r>
              <a:rPr lang="nl-NL" sz="3200" spc="-7">
                <a:cs typeface="Courier New"/>
              </a:rPr>
              <a:t>N</a:t>
            </a:r>
            <a:r>
              <a:rPr lang="el-GR" sz="3200" spc="-7">
                <a:cs typeface="Courier New"/>
              </a:rPr>
              <a:t> ×</a:t>
            </a:r>
            <a:r>
              <a:rPr lang="en-US" sz="3200" spc="-7">
                <a:cs typeface="Courier New"/>
              </a:rPr>
              <a:t> 1</a:t>
            </a:r>
            <a:endParaRPr lang="nl-NL" sz="3200">
              <a:latin typeface="+mn-lt"/>
              <a:cs typeface="Courier New"/>
            </a:endParaRPr>
          </a:p>
          <a:p>
            <a:pPr marL="107515" indent="0">
              <a:spcBef>
                <a:spcPts val="973"/>
              </a:spcBef>
              <a:buNone/>
            </a:pPr>
            <a:r>
              <a:rPr lang="en-US" sz="3200" spc="-7">
                <a:latin typeface="+mn-lt"/>
                <a:cs typeface="Arial"/>
              </a:rPr>
              <a:t>		γ</a:t>
            </a:r>
            <a:r>
              <a:rPr lang="nl-NL" sz="3200" spc="-13">
                <a:latin typeface="+mn-lt"/>
                <a:cs typeface="Courier New"/>
              </a:rPr>
              <a:t>, </a:t>
            </a:r>
            <a:r>
              <a:rPr lang="el-GR" sz="3200" spc="-13">
                <a:latin typeface="+mn-lt"/>
                <a:cs typeface="Courier New"/>
              </a:rPr>
              <a:t>β</a:t>
            </a:r>
            <a:r>
              <a:rPr lang="en-US" sz="3200" spc="-13">
                <a:latin typeface="+mn-lt"/>
                <a:cs typeface="Courier New"/>
              </a:rPr>
              <a:t> </a:t>
            </a:r>
            <a:r>
              <a:rPr lang="el-GR" sz="3200" spc="-13">
                <a:latin typeface="+mn-lt"/>
                <a:cs typeface="Courier New"/>
              </a:rPr>
              <a:t>:</a:t>
            </a:r>
            <a:r>
              <a:rPr lang="el-GR" sz="3200" spc="-47">
                <a:latin typeface="+mn-lt"/>
                <a:cs typeface="Courier New"/>
              </a:rPr>
              <a:t> </a:t>
            </a:r>
            <a:r>
              <a:rPr lang="nl-NL" sz="3200">
                <a:cs typeface="Courier New"/>
              </a:rPr>
              <a:t>1 ×</a:t>
            </a:r>
            <a:r>
              <a:rPr lang="nl-NL" sz="3200" spc="147">
                <a:cs typeface="Courier New"/>
              </a:rPr>
              <a:t> </a:t>
            </a:r>
            <a:r>
              <a:rPr lang="nl-NL" sz="3200">
                <a:cs typeface="Courier New"/>
              </a:rPr>
              <a:t>D</a:t>
            </a:r>
          </a:p>
          <a:p>
            <a:pPr marL="107515" indent="0">
              <a:buNone/>
            </a:pPr>
            <a:r>
              <a:rPr lang="nl-NL" sz="3200">
                <a:latin typeface="+mn-lt"/>
                <a:cs typeface="Courier New"/>
              </a:rPr>
              <a:t>		y =</a:t>
            </a:r>
            <a:r>
              <a:rPr lang="nl-NL" sz="3200" spc="-127">
                <a:latin typeface="+mn-lt"/>
                <a:cs typeface="Courier New"/>
              </a:rPr>
              <a:t> </a:t>
            </a:r>
            <a:r>
              <a:rPr lang="en-US" sz="3200" spc="-7">
                <a:latin typeface="+mn-lt"/>
                <a:cs typeface="Arial"/>
              </a:rPr>
              <a:t>γ </a:t>
            </a:r>
            <a:r>
              <a:rPr lang="nl-NL" sz="3200" spc="-93">
                <a:latin typeface="+mn-lt"/>
                <a:cs typeface="Courier New"/>
              </a:rPr>
              <a:t>(x-</a:t>
            </a:r>
            <a:r>
              <a:rPr lang="el-GR" sz="3200" spc="-220">
                <a:latin typeface="+mn-lt"/>
                <a:cs typeface="Arial"/>
              </a:rPr>
              <a:t>μ</a:t>
            </a:r>
            <a:r>
              <a:rPr lang="nl-NL" sz="3200" spc="-93">
                <a:latin typeface="+mn-lt"/>
                <a:cs typeface="Courier New"/>
              </a:rPr>
              <a:t>) / </a:t>
            </a:r>
            <a:r>
              <a:rPr lang="el-GR" sz="3200" spc="-220">
                <a:latin typeface="+mn-lt"/>
                <a:cs typeface="Arial"/>
              </a:rPr>
              <a:t>σ</a:t>
            </a:r>
            <a:r>
              <a:rPr lang="nl-NL" sz="3200" spc="-93">
                <a:latin typeface="+mn-lt"/>
                <a:cs typeface="Courier New"/>
              </a:rPr>
              <a:t>+</a:t>
            </a:r>
            <a:r>
              <a:rPr lang="el-GR" sz="3200" spc="-93">
                <a:latin typeface="+mn-lt"/>
                <a:cs typeface="Courier New"/>
              </a:rPr>
              <a:t>β</a:t>
            </a:r>
            <a:endParaRPr lang="el-GR" sz="2800">
              <a:latin typeface="+mn-lt"/>
              <a:cs typeface="Courier New"/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533A5DF-3169-4F72-8577-51AF19AA9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latin typeface="+mn-lt"/>
              </a:rPr>
              <a:t>IA 5LIL0 Learning Principles</a:t>
            </a:r>
            <a:endParaRPr lang="en-US" dirty="0">
              <a:latin typeface="+mn-lt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61A107-8CFE-49FA-A8DA-FB2A7BA2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0167-4931-47E6-BA6A-407CBD079E47}" type="slidenum">
              <a:rPr lang="en-US" smtClean="0">
                <a:latin typeface="+mn-lt"/>
              </a:rPr>
              <a:pPr/>
              <a:t>117</a:t>
            </a:fld>
            <a:endParaRPr lang="en-US" dirty="0">
              <a:latin typeface="+mn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79639" y="3739150"/>
            <a:ext cx="163961" cy="5197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570019" y="3739149"/>
            <a:ext cx="163961" cy="5197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AD0F6D90-DA14-48A7-9F9F-0D50E0D7937B}"/>
              </a:ext>
            </a:extLst>
          </p:cNvPr>
          <p:cNvSpPr txBox="1"/>
          <p:nvPr/>
        </p:nvSpPr>
        <p:spPr>
          <a:xfrm>
            <a:off x="5881793" y="6412135"/>
            <a:ext cx="5929207" cy="282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2193"/>
              </a:lnSpc>
            </a:pPr>
            <a:r>
              <a:rPr sz="1867" i="1" spc="-7" dirty="0">
                <a:latin typeface="+mn-lt"/>
                <a:cs typeface="Arial"/>
              </a:rPr>
              <a:t>Ba, Kiros, and Hinton, </a:t>
            </a:r>
            <a:r>
              <a:rPr sz="1867" i="1" dirty="0">
                <a:latin typeface="+mn-lt"/>
                <a:cs typeface="Arial"/>
              </a:rPr>
              <a:t>“Layer </a:t>
            </a:r>
            <a:r>
              <a:rPr sz="1867" i="1" spc="-7" dirty="0">
                <a:latin typeface="+mn-lt"/>
                <a:cs typeface="Arial"/>
              </a:rPr>
              <a:t>Normalization”, arXiv</a:t>
            </a:r>
            <a:r>
              <a:rPr sz="1867" i="1" spc="-100" dirty="0">
                <a:latin typeface="+mn-lt"/>
                <a:cs typeface="Arial"/>
              </a:rPr>
              <a:t> </a:t>
            </a:r>
            <a:r>
              <a:rPr sz="1867" i="1" spc="-7" dirty="0">
                <a:latin typeface="+mn-lt"/>
                <a:cs typeface="Arial"/>
              </a:rPr>
              <a:t>2016</a:t>
            </a:r>
            <a:endParaRPr sz="1867" i="1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739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5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latin typeface="+mn-lt"/>
              </a:rPr>
              <a:t>Batch Normalization for ConvNets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7BF93A8-4840-47D4-8874-477221C6D8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spcBef>
                <a:spcPts val="133"/>
              </a:spcBef>
              <a:buNone/>
            </a:pPr>
            <a:r>
              <a:rPr lang="en-US" spc="-7">
                <a:latin typeface="+mn-lt"/>
                <a:cs typeface="Arial"/>
              </a:rPr>
              <a:t>Batch Normalization</a:t>
            </a:r>
            <a:r>
              <a:rPr lang="en-US" spc="600">
                <a:cs typeface="Arial"/>
              </a:rPr>
              <a:t> </a:t>
            </a:r>
            <a:r>
              <a:rPr lang="en-US" spc="-7">
                <a:latin typeface="+mn-lt"/>
                <a:cs typeface="Arial"/>
              </a:rPr>
              <a:t>for</a:t>
            </a:r>
            <a:r>
              <a:rPr lang="en-US" spc="-7">
                <a:cs typeface="Arial"/>
              </a:rPr>
              <a:t> </a:t>
            </a:r>
            <a:r>
              <a:rPr lang="en-US" b="1">
                <a:latin typeface="+mn-lt"/>
                <a:cs typeface="Arial"/>
              </a:rPr>
              <a:t>fully-connected</a:t>
            </a:r>
            <a:r>
              <a:rPr lang="en-US" b="1" spc="-113">
                <a:latin typeface="+mn-lt"/>
                <a:cs typeface="Arial"/>
              </a:rPr>
              <a:t> </a:t>
            </a:r>
            <a:r>
              <a:rPr lang="en-US" spc="-7">
                <a:latin typeface="+mn-lt"/>
                <a:cs typeface="Arial"/>
              </a:rPr>
              <a:t>networks</a:t>
            </a:r>
            <a:endParaRPr lang="en-US">
              <a:latin typeface="+mn-lt"/>
              <a:cs typeface="Arial"/>
            </a:endParaRP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endParaRPr lang="nl-NL"/>
          </a:p>
          <a:p>
            <a:pPr marL="1117150" lvl="1" indent="0">
              <a:spcBef>
                <a:spcPts val="1707"/>
              </a:spcBef>
              <a:buNone/>
            </a:pPr>
            <a:r>
              <a:rPr lang="nl-NL" sz="3200" spc="-7">
                <a:latin typeface="+mn-lt"/>
                <a:cs typeface="Courier New"/>
              </a:rPr>
              <a:t>x:   </a:t>
            </a:r>
            <a:r>
              <a:rPr lang="nl-NL" sz="3200">
                <a:latin typeface="+mn-lt"/>
                <a:cs typeface="Courier New"/>
              </a:rPr>
              <a:t>N ×</a:t>
            </a:r>
            <a:r>
              <a:rPr lang="nl-NL" sz="3200" spc="-73">
                <a:latin typeface="+mn-lt"/>
                <a:cs typeface="Courier New"/>
              </a:rPr>
              <a:t> </a:t>
            </a:r>
            <a:r>
              <a:rPr lang="nl-NL" sz="3200">
                <a:latin typeface="+mn-lt"/>
                <a:cs typeface="Courier New"/>
              </a:rPr>
              <a:t>D</a:t>
            </a:r>
          </a:p>
          <a:p>
            <a:pPr marL="0" indent="0">
              <a:spcBef>
                <a:spcPts val="947"/>
              </a:spcBef>
              <a:buNone/>
            </a:pPr>
            <a:r>
              <a:rPr lang="nl-NL" spc="-7">
                <a:latin typeface="+mn-lt"/>
                <a:cs typeface="Arial"/>
              </a:rPr>
              <a:t>Normalize</a:t>
            </a:r>
            <a:endParaRPr lang="nl-NL">
              <a:latin typeface="+mn-lt"/>
              <a:cs typeface="Arial"/>
            </a:endParaRPr>
          </a:p>
          <a:p>
            <a:pPr marL="107515" indent="0">
              <a:spcBef>
                <a:spcPts val="973"/>
              </a:spcBef>
              <a:buNone/>
            </a:pPr>
            <a:r>
              <a:rPr lang="nl-NL" sz="2800" spc="-220">
                <a:latin typeface="+mn-lt"/>
                <a:cs typeface="Arial"/>
              </a:rPr>
              <a:t>	</a:t>
            </a:r>
            <a:r>
              <a:rPr lang="el-GR" sz="3200" spc="-220">
                <a:latin typeface="+mn-lt"/>
                <a:cs typeface="Arial"/>
              </a:rPr>
              <a:t>μ </a:t>
            </a:r>
            <a:r>
              <a:rPr lang="en-US" sz="3200" spc="-220">
                <a:latin typeface="+mn-lt"/>
                <a:cs typeface="Arial"/>
              </a:rPr>
              <a:t>, </a:t>
            </a:r>
            <a:r>
              <a:rPr lang="el-GR" sz="3200" spc="-220">
                <a:latin typeface="+mn-lt"/>
                <a:cs typeface="Arial"/>
              </a:rPr>
              <a:t>σ </a:t>
            </a:r>
            <a:r>
              <a:rPr lang="nl-NL" sz="3200" spc="-220">
                <a:latin typeface="+mn-lt"/>
                <a:cs typeface="Courier New"/>
              </a:rPr>
              <a:t>: </a:t>
            </a:r>
            <a:r>
              <a:rPr lang="nl-NL" sz="3200">
                <a:latin typeface="+mn-lt"/>
                <a:cs typeface="Courier New"/>
              </a:rPr>
              <a:t>1 ×</a:t>
            </a:r>
            <a:r>
              <a:rPr lang="nl-NL" sz="3200" spc="147">
                <a:latin typeface="+mn-lt"/>
                <a:cs typeface="Courier New"/>
              </a:rPr>
              <a:t> </a:t>
            </a:r>
            <a:r>
              <a:rPr lang="nl-NL" sz="3200">
                <a:latin typeface="+mn-lt"/>
                <a:cs typeface="Courier New"/>
              </a:rPr>
              <a:t>D</a:t>
            </a:r>
          </a:p>
          <a:p>
            <a:pPr marL="107515" indent="0">
              <a:buNone/>
            </a:pPr>
            <a:r>
              <a:rPr lang="nl-NL" sz="3200" spc="-13">
                <a:latin typeface="+mn-lt"/>
                <a:cs typeface="MS Gothic"/>
              </a:rPr>
              <a:t>	</a:t>
            </a:r>
            <a:r>
              <a:rPr lang="en-US" sz="3200" spc="-7">
                <a:latin typeface="+mn-lt"/>
                <a:cs typeface="Arial"/>
              </a:rPr>
              <a:t>γ</a:t>
            </a:r>
            <a:r>
              <a:rPr lang="nl-NL" sz="3200" spc="-13">
                <a:latin typeface="+mn-lt"/>
                <a:cs typeface="Courier New"/>
              </a:rPr>
              <a:t>, </a:t>
            </a:r>
            <a:r>
              <a:rPr lang="el-GR" sz="3200" spc="-13">
                <a:latin typeface="+mn-lt"/>
                <a:cs typeface="Courier New"/>
              </a:rPr>
              <a:t>β</a:t>
            </a:r>
            <a:r>
              <a:rPr lang="en-US" sz="3200" spc="-13">
                <a:latin typeface="+mn-lt"/>
                <a:cs typeface="Courier New"/>
              </a:rPr>
              <a:t> </a:t>
            </a:r>
            <a:r>
              <a:rPr lang="el-GR" sz="3200" spc="-13">
                <a:latin typeface="+mn-lt"/>
                <a:cs typeface="Courier New"/>
              </a:rPr>
              <a:t>: </a:t>
            </a:r>
            <a:r>
              <a:rPr lang="el-GR" sz="3200">
                <a:latin typeface="+mn-lt"/>
                <a:cs typeface="Courier New"/>
              </a:rPr>
              <a:t>1 ×</a:t>
            </a:r>
            <a:r>
              <a:rPr lang="el-GR" sz="3200" spc="-53">
                <a:latin typeface="+mn-lt"/>
                <a:cs typeface="Courier New"/>
              </a:rPr>
              <a:t> </a:t>
            </a:r>
            <a:r>
              <a:rPr lang="nl-NL" sz="3200">
                <a:latin typeface="+mn-lt"/>
                <a:cs typeface="Courier New"/>
              </a:rPr>
              <a:t>D</a:t>
            </a:r>
          </a:p>
          <a:p>
            <a:pPr marL="107515" indent="0">
              <a:buNone/>
            </a:pPr>
            <a:r>
              <a:rPr lang="nl-NL" sz="3200">
                <a:latin typeface="+mn-lt"/>
                <a:cs typeface="Courier New"/>
              </a:rPr>
              <a:t>	y =</a:t>
            </a:r>
            <a:r>
              <a:rPr lang="nl-NL" sz="3200" spc="-127">
                <a:latin typeface="+mn-lt"/>
                <a:cs typeface="Courier New"/>
              </a:rPr>
              <a:t> </a:t>
            </a:r>
            <a:r>
              <a:rPr lang="en-US" sz="3200" spc="-7">
                <a:latin typeface="+mn-lt"/>
                <a:cs typeface="Arial"/>
              </a:rPr>
              <a:t>γ </a:t>
            </a:r>
            <a:r>
              <a:rPr lang="nl-NL" sz="3200" spc="-93">
                <a:latin typeface="+mn-lt"/>
                <a:cs typeface="Courier New"/>
              </a:rPr>
              <a:t>(x-</a:t>
            </a:r>
            <a:r>
              <a:rPr lang="el-GR" sz="3200" spc="-220">
                <a:latin typeface="+mn-lt"/>
                <a:cs typeface="Arial"/>
              </a:rPr>
              <a:t>μ</a:t>
            </a:r>
            <a:r>
              <a:rPr lang="nl-NL" sz="3200" spc="-93">
                <a:latin typeface="+mn-lt"/>
                <a:cs typeface="Courier New"/>
              </a:rPr>
              <a:t>) / </a:t>
            </a:r>
            <a:r>
              <a:rPr lang="el-GR" sz="3200" spc="-220">
                <a:latin typeface="+mn-lt"/>
                <a:cs typeface="Arial"/>
              </a:rPr>
              <a:t>σ</a:t>
            </a:r>
            <a:r>
              <a:rPr lang="nl-NL" sz="3200" spc="-93">
                <a:latin typeface="+mn-lt"/>
                <a:cs typeface="Courier New"/>
              </a:rPr>
              <a:t>+</a:t>
            </a:r>
            <a:r>
              <a:rPr lang="el-GR" sz="3200" spc="-93">
                <a:latin typeface="+mn-lt"/>
                <a:cs typeface="Courier New"/>
              </a:rPr>
              <a:t>β</a:t>
            </a:r>
            <a:endParaRPr lang="el-GR" sz="3200">
              <a:latin typeface="+mn-lt"/>
              <a:cs typeface="Courier New"/>
            </a:endParaRPr>
          </a:p>
          <a:p>
            <a:endParaRPr lang="nl-NL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4E8CEA1-C82B-43A0-BA92-F530A265EB4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6773" indent="0">
              <a:lnSpc>
                <a:spcPct val="100699"/>
              </a:lnSpc>
              <a:spcBef>
                <a:spcPts val="113"/>
              </a:spcBef>
              <a:buNone/>
            </a:pPr>
            <a:r>
              <a:rPr lang="en-US" b="1" spc="-7">
                <a:cs typeface="Arial"/>
              </a:rPr>
              <a:t>Instance Normalization </a:t>
            </a:r>
            <a:r>
              <a:rPr lang="en-US" spc="-7">
                <a:cs typeface="Arial"/>
              </a:rPr>
              <a:t>for  </a:t>
            </a:r>
            <a:r>
              <a:rPr lang="en-US">
                <a:cs typeface="Arial"/>
              </a:rPr>
              <a:t>convolutional </a:t>
            </a:r>
            <a:r>
              <a:rPr lang="en-US" spc="-7">
                <a:cs typeface="Arial"/>
              </a:rPr>
              <a:t>networks  </a:t>
            </a:r>
          </a:p>
          <a:p>
            <a:pPr marR="6773">
              <a:lnSpc>
                <a:spcPct val="100699"/>
              </a:lnSpc>
              <a:spcBef>
                <a:spcPts val="113"/>
              </a:spcBef>
            </a:pPr>
            <a:r>
              <a:rPr lang="en-US" spc="-7">
                <a:cs typeface="Arial"/>
              </a:rPr>
              <a:t>Same behavior at train </a:t>
            </a:r>
            <a:r>
              <a:rPr lang="en-US">
                <a:cs typeface="Arial"/>
              </a:rPr>
              <a:t>/</a:t>
            </a:r>
            <a:r>
              <a:rPr lang="en-US" spc="-120">
                <a:cs typeface="Arial"/>
              </a:rPr>
              <a:t> </a:t>
            </a:r>
            <a:r>
              <a:rPr lang="en-US" spc="-7">
                <a:cs typeface="Arial"/>
              </a:rPr>
              <a:t>test!</a:t>
            </a:r>
            <a:endParaRPr lang="en-US">
              <a:cs typeface="Arial"/>
            </a:endParaRPr>
          </a:p>
          <a:p>
            <a:endParaRPr lang="nl-NL"/>
          </a:p>
          <a:p>
            <a:pPr marL="786525" indent="0">
              <a:spcBef>
                <a:spcPts val="2073"/>
              </a:spcBef>
              <a:buNone/>
            </a:pPr>
            <a:r>
              <a:rPr lang="nl-NL" sz="3200" spc="-7">
                <a:latin typeface="+mn-lt"/>
                <a:cs typeface="Courier New"/>
              </a:rPr>
              <a:t>		x:</a:t>
            </a:r>
            <a:r>
              <a:rPr lang="nl-NL" sz="3200" spc="-53">
                <a:latin typeface="+mn-lt"/>
                <a:cs typeface="Courier New"/>
              </a:rPr>
              <a:t>    </a:t>
            </a:r>
            <a:r>
              <a:rPr lang="nl-NL" sz="3200" spc="-7">
                <a:latin typeface="+mn-lt"/>
                <a:cs typeface="Courier New"/>
              </a:rPr>
              <a:t>N×C×H×W</a:t>
            </a:r>
            <a:endParaRPr lang="nl-NL" sz="3200">
              <a:latin typeface="+mn-lt"/>
              <a:cs typeface="Courier New"/>
            </a:endParaRPr>
          </a:p>
          <a:p>
            <a:pPr marL="0" indent="0">
              <a:spcBef>
                <a:spcPts val="1167"/>
              </a:spcBef>
              <a:buNone/>
            </a:pPr>
            <a:r>
              <a:rPr lang="nl-NL" spc="-7">
                <a:latin typeface="+mn-lt"/>
                <a:cs typeface="Arial"/>
              </a:rPr>
              <a:t>Normalize</a:t>
            </a:r>
            <a:endParaRPr lang="nl-NL">
              <a:latin typeface="+mn-lt"/>
              <a:cs typeface="Arial"/>
            </a:endParaRPr>
          </a:p>
          <a:p>
            <a:pPr marL="176940" indent="0">
              <a:spcBef>
                <a:spcPts val="753"/>
              </a:spcBef>
              <a:buNone/>
            </a:pPr>
            <a:r>
              <a:rPr lang="en-US" sz="2800" spc="-220">
                <a:latin typeface="+mn-lt"/>
                <a:cs typeface="Arial"/>
              </a:rPr>
              <a:t>		</a:t>
            </a:r>
            <a:r>
              <a:rPr lang="el-GR" sz="3200" spc="-220">
                <a:latin typeface="+mn-lt"/>
                <a:cs typeface="Arial"/>
              </a:rPr>
              <a:t>μ </a:t>
            </a:r>
            <a:r>
              <a:rPr lang="en-US" sz="3200" spc="-220">
                <a:latin typeface="+mn-lt"/>
                <a:cs typeface="Arial"/>
              </a:rPr>
              <a:t>, </a:t>
            </a:r>
            <a:r>
              <a:rPr lang="el-GR" sz="3200" spc="-220">
                <a:latin typeface="+mn-lt"/>
                <a:cs typeface="Arial"/>
              </a:rPr>
              <a:t>σ </a:t>
            </a:r>
            <a:r>
              <a:rPr lang="nl-NL" sz="3200" spc="-220">
                <a:latin typeface="+mn-lt"/>
                <a:cs typeface="Courier New"/>
              </a:rPr>
              <a:t>:</a:t>
            </a:r>
            <a:r>
              <a:rPr lang="nl-NL" sz="3200" spc="-53">
                <a:latin typeface="+mn-lt"/>
                <a:cs typeface="Courier New"/>
              </a:rPr>
              <a:t> </a:t>
            </a:r>
            <a:r>
              <a:rPr lang="nl-NL" sz="3200" spc="-7">
                <a:cs typeface="Courier New"/>
              </a:rPr>
              <a:t>N</a:t>
            </a:r>
            <a:r>
              <a:rPr lang="nl-NL" sz="3200" spc="-7">
                <a:latin typeface="+mn-lt"/>
                <a:cs typeface="Courier New"/>
              </a:rPr>
              <a:t>×C×1×1</a:t>
            </a:r>
            <a:endParaRPr lang="nl-NL" sz="3200">
              <a:latin typeface="+mn-lt"/>
              <a:cs typeface="Courier New"/>
            </a:endParaRPr>
          </a:p>
          <a:p>
            <a:pPr marL="176940" indent="0">
              <a:buNone/>
            </a:pPr>
            <a:r>
              <a:rPr lang="en-US" sz="3200" spc="-7">
                <a:latin typeface="+mn-lt"/>
                <a:cs typeface="Arial"/>
              </a:rPr>
              <a:t>		γ</a:t>
            </a:r>
            <a:r>
              <a:rPr lang="nl-NL" sz="3200" spc="-13">
                <a:latin typeface="+mn-lt"/>
                <a:cs typeface="Courier New"/>
              </a:rPr>
              <a:t>, </a:t>
            </a:r>
            <a:r>
              <a:rPr lang="el-GR" sz="3200" spc="-13">
                <a:latin typeface="+mn-lt"/>
                <a:cs typeface="Courier New"/>
              </a:rPr>
              <a:t>β</a:t>
            </a:r>
            <a:r>
              <a:rPr lang="en-US" sz="3200" spc="-13">
                <a:latin typeface="+mn-lt"/>
                <a:cs typeface="Courier New"/>
              </a:rPr>
              <a:t> </a:t>
            </a:r>
            <a:r>
              <a:rPr lang="el-GR" sz="3200" spc="-13">
                <a:latin typeface="+mn-lt"/>
                <a:cs typeface="Courier New"/>
              </a:rPr>
              <a:t>:</a:t>
            </a:r>
            <a:r>
              <a:rPr lang="el-GR" sz="3200" spc="-47">
                <a:latin typeface="+mn-lt"/>
                <a:cs typeface="Courier New"/>
              </a:rPr>
              <a:t> </a:t>
            </a:r>
            <a:r>
              <a:rPr lang="el-GR" sz="3200" spc="-7">
                <a:latin typeface="+mn-lt"/>
                <a:cs typeface="Courier New"/>
              </a:rPr>
              <a:t>1×</a:t>
            </a:r>
            <a:r>
              <a:rPr lang="nl-NL" sz="3200" spc="-7">
                <a:latin typeface="+mn-lt"/>
                <a:cs typeface="Courier New"/>
              </a:rPr>
              <a:t>C×1×1</a:t>
            </a:r>
            <a:endParaRPr lang="nl-NL" sz="3200">
              <a:latin typeface="+mn-lt"/>
              <a:cs typeface="Courier New"/>
            </a:endParaRPr>
          </a:p>
          <a:p>
            <a:pPr marL="107515" indent="0">
              <a:buNone/>
            </a:pPr>
            <a:r>
              <a:rPr lang="nl-NL" sz="3200">
                <a:latin typeface="+mn-lt"/>
                <a:cs typeface="Courier New"/>
              </a:rPr>
              <a:t>		y =</a:t>
            </a:r>
            <a:r>
              <a:rPr lang="nl-NL" sz="3200" spc="-127">
                <a:latin typeface="+mn-lt"/>
                <a:cs typeface="Courier New"/>
              </a:rPr>
              <a:t> </a:t>
            </a:r>
            <a:r>
              <a:rPr lang="en-US" sz="3200" spc="-7">
                <a:latin typeface="+mn-lt"/>
                <a:cs typeface="Arial"/>
              </a:rPr>
              <a:t>γ </a:t>
            </a:r>
            <a:r>
              <a:rPr lang="nl-NL" sz="3200" spc="-93">
                <a:latin typeface="+mn-lt"/>
                <a:cs typeface="Courier New"/>
              </a:rPr>
              <a:t>(x-</a:t>
            </a:r>
            <a:r>
              <a:rPr lang="el-GR" sz="3200" spc="-220">
                <a:latin typeface="+mn-lt"/>
                <a:cs typeface="Arial"/>
              </a:rPr>
              <a:t>μ</a:t>
            </a:r>
            <a:r>
              <a:rPr lang="nl-NL" sz="3200" spc="-93">
                <a:latin typeface="+mn-lt"/>
                <a:cs typeface="Courier New"/>
              </a:rPr>
              <a:t>) / </a:t>
            </a:r>
            <a:r>
              <a:rPr lang="el-GR" sz="3200" spc="-220">
                <a:latin typeface="+mn-lt"/>
                <a:cs typeface="Arial"/>
              </a:rPr>
              <a:t>σ</a:t>
            </a:r>
            <a:r>
              <a:rPr lang="nl-NL" sz="3200" spc="-93">
                <a:latin typeface="+mn-lt"/>
                <a:cs typeface="Courier New"/>
              </a:rPr>
              <a:t>+</a:t>
            </a:r>
            <a:r>
              <a:rPr lang="el-GR" sz="3200" spc="-93">
                <a:latin typeface="+mn-lt"/>
                <a:cs typeface="Courier New"/>
              </a:rPr>
              <a:t>β</a:t>
            </a:r>
            <a:endParaRPr lang="el-GR" sz="2800">
              <a:latin typeface="+mn-lt"/>
              <a:cs typeface="Courier New"/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533A5DF-3169-4F72-8577-51AF19AA9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latin typeface="+mn-lt"/>
              </a:rPr>
              <a:t>IA 5LIL0 Learning Principles</a:t>
            </a:r>
            <a:endParaRPr lang="en-US" dirty="0">
              <a:latin typeface="+mn-lt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61A107-8CFE-49FA-A8DA-FB2A7BA2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0167-4931-47E6-BA6A-407CBD079E47}" type="slidenum">
              <a:rPr lang="en-US" smtClean="0">
                <a:latin typeface="+mn-lt"/>
              </a:rPr>
              <a:pPr/>
              <a:t>118</a:t>
            </a:fld>
            <a:endParaRPr lang="en-US" dirty="0">
              <a:latin typeface="+mn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79639" y="3739150"/>
            <a:ext cx="163961" cy="5197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748400" y="3736241"/>
            <a:ext cx="163961" cy="5197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363200" y="3708443"/>
            <a:ext cx="163961" cy="5197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5E0A41BD-AFFD-446F-8972-DFEDC7B0B170}"/>
              </a:ext>
            </a:extLst>
          </p:cNvPr>
          <p:cNvSpPr txBox="1"/>
          <p:nvPr/>
        </p:nvSpPr>
        <p:spPr>
          <a:xfrm>
            <a:off x="4991172" y="6349668"/>
            <a:ext cx="6390093" cy="446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1753"/>
              </a:lnSpc>
            </a:pPr>
            <a:r>
              <a:rPr sz="1467" i="1" spc="-7" dirty="0">
                <a:latin typeface="+mn-lt"/>
                <a:cs typeface="Arial"/>
              </a:rPr>
              <a:t>Ulyanov et al, Improved </a:t>
            </a:r>
            <a:r>
              <a:rPr sz="1467" i="1" spc="-33" dirty="0">
                <a:latin typeface="+mn-lt"/>
                <a:cs typeface="Arial"/>
              </a:rPr>
              <a:t>Texture </a:t>
            </a:r>
            <a:r>
              <a:rPr sz="1467" i="1" spc="-7" dirty="0">
                <a:latin typeface="+mn-lt"/>
                <a:cs typeface="Arial"/>
              </a:rPr>
              <a:t>Networks: </a:t>
            </a:r>
            <a:r>
              <a:rPr sz="1467" i="1" dirty="0">
                <a:latin typeface="+mn-lt"/>
                <a:cs typeface="Arial"/>
              </a:rPr>
              <a:t>Maximizing </a:t>
            </a:r>
            <a:r>
              <a:rPr sz="1467" i="1" spc="-7" dirty="0">
                <a:latin typeface="+mn-lt"/>
                <a:cs typeface="Arial"/>
              </a:rPr>
              <a:t>Quality </a:t>
            </a:r>
            <a:r>
              <a:rPr sz="1467" i="1" spc="-7">
                <a:latin typeface="+mn-lt"/>
                <a:cs typeface="Arial"/>
              </a:rPr>
              <a:t>and Diversity</a:t>
            </a:r>
            <a:endParaRPr lang="en-US" sz="1467" i="1" spc="-7">
              <a:latin typeface="+mn-lt"/>
              <a:cs typeface="Arial"/>
            </a:endParaRPr>
          </a:p>
          <a:p>
            <a:pPr marL="16933">
              <a:lnSpc>
                <a:spcPts val="1753"/>
              </a:lnSpc>
            </a:pPr>
            <a:r>
              <a:rPr sz="1467" i="1" spc="-7">
                <a:latin typeface="+mn-lt"/>
                <a:cs typeface="Arial"/>
              </a:rPr>
              <a:t> </a:t>
            </a:r>
            <a:r>
              <a:rPr sz="1467" i="1" spc="-7" dirty="0">
                <a:latin typeface="+mn-lt"/>
                <a:cs typeface="Arial"/>
              </a:rPr>
              <a:t>in Feed-forward Stylization and </a:t>
            </a:r>
            <a:r>
              <a:rPr sz="1467" i="1" spc="-33" dirty="0">
                <a:latin typeface="+mn-lt"/>
                <a:cs typeface="Arial"/>
              </a:rPr>
              <a:t>Texture </a:t>
            </a:r>
            <a:r>
              <a:rPr sz="1467" i="1" spc="-7" dirty="0">
                <a:latin typeface="+mn-lt"/>
                <a:cs typeface="Arial"/>
              </a:rPr>
              <a:t>Synthesis, CVPR</a:t>
            </a:r>
            <a:r>
              <a:rPr sz="1467" i="1" spc="7" dirty="0">
                <a:latin typeface="+mn-lt"/>
                <a:cs typeface="Arial"/>
              </a:rPr>
              <a:t> </a:t>
            </a:r>
            <a:r>
              <a:rPr sz="1467" i="1" spc="-7" dirty="0">
                <a:latin typeface="+mn-lt"/>
                <a:cs typeface="Arial"/>
              </a:rPr>
              <a:t>2017</a:t>
            </a:r>
            <a:endParaRPr sz="1467" i="1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155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6" grpId="0" animBg="1"/>
      <p:bldP spid="7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8386" y="2019804"/>
            <a:ext cx="8061724" cy="28375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cs typeface="Arial"/>
              </a:rPr>
              <a:t>Comparison of Normalization</a:t>
            </a:r>
            <a:r>
              <a:rPr spc="-113" dirty="0">
                <a:cs typeface="Arial"/>
              </a:rPr>
              <a:t> </a:t>
            </a:r>
            <a:r>
              <a:rPr spc="-7" dirty="0">
                <a:cs typeface="Arial"/>
              </a:rPr>
              <a:t>Layers</a:t>
            </a:r>
            <a:endParaRPr dirty="0">
              <a:cs typeface="Arial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86B39-8919-4610-A80B-741E8686F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E55AF-738F-4948-ADCF-1750DA0A7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  <p:sp>
        <p:nvSpPr>
          <p:cNvPr id="5" name="object 5"/>
          <p:cNvSpPr txBox="1"/>
          <p:nvPr/>
        </p:nvSpPr>
        <p:spPr>
          <a:xfrm>
            <a:off x="7772400" y="6096000"/>
            <a:ext cx="3981873" cy="2159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1753"/>
              </a:lnSpc>
            </a:pPr>
            <a:r>
              <a:rPr sz="1467" i="1" spc="-20" dirty="0">
                <a:latin typeface="Arial"/>
                <a:cs typeface="Arial"/>
              </a:rPr>
              <a:t>Wu </a:t>
            </a:r>
            <a:r>
              <a:rPr sz="1467" i="1" spc="-7" dirty="0">
                <a:latin typeface="Arial"/>
                <a:cs typeface="Arial"/>
              </a:rPr>
              <a:t>and He, </a:t>
            </a:r>
            <a:r>
              <a:rPr sz="1467" i="1" dirty="0">
                <a:latin typeface="Arial"/>
                <a:cs typeface="Arial"/>
              </a:rPr>
              <a:t>“Group </a:t>
            </a:r>
            <a:r>
              <a:rPr sz="1467" i="1" spc="-7" dirty="0">
                <a:latin typeface="Arial"/>
                <a:cs typeface="Arial"/>
              </a:rPr>
              <a:t>Normalization”, ECCV</a:t>
            </a:r>
            <a:r>
              <a:rPr sz="1467" i="1" spc="-93" dirty="0">
                <a:latin typeface="Arial"/>
                <a:cs typeface="Arial"/>
              </a:rPr>
              <a:t> </a:t>
            </a:r>
            <a:r>
              <a:rPr sz="1467" i="1" spc="-7" dirty="0">
                <a:latin typeface="Arial"/>
                <a:cs typeface="Arial"/>
              </a:rPr>
              <a:t>2018</a:t>
            </a:r>
            <a:endParaRPr sz="1467" i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4378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71467" y="1282202"/>
            <a:ext cx="1569887" cy="1537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17160" y="1587865"/>
            <a:ext cx="1872881" cy="1012243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933" marR="6773">
              <a:lnSpc>
                <a:spcPts val="3800"/>
              </a:lnSpc>
              <a:spcBef>
                <a:spcPts val="293"/>
              </a:spcBef>
            </a:pPr>
            <a:r>
              <a:rPr lang="en-US" sz="3200" dirty="0">
                <a:latin typeface="+mn-lt"/>
                <a:cs typeface="Arial"/>
              </a:rPr>
              <a:t> C</a:t>
            </a:r>
            <a:r>
              <a:rPr sz="3200" dirty="0">
                <a:latin typeface="+mn-lt"/>
                <a:cs typeface="Arial"/>
              </a:rPr>
              <a:t>lass</a:t>
            </a:r>
            <a:r>
              <a:rPr sz="3200" spc="-20" dirty="0">
                <a:latin typeface="+mn-lt"/>
                <a:cs typeface="Arial"/>
              </a:rPr>
              <a:t> </a:t>
            </a:r>
            <a:r>
              <a:rPr lang="en-US" sz="3200" dirty="0">
                <a:latin typeface="+mn-lt"/>
                <a:cs typeface="Arial"/>
              </a:rPr>
              <a:t>S</a:t>
            </a:r>
            <a:r>
              <a:rPr sz="3200" dirty="0">
                <a:latin typeface="+mn-lt"/>
                <a:cs typeface="Arial"/>
              </a:rPr>
              <a:t>cores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73DF599-8849-4E4F-A96D-EF562EA30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Loss Function : Linear Classifier</a:t>
            </a:r>
            <a:endParaRPr lang="nl-NL">
              <a:latin typeface="+mn-l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D353523-2FC4-42D9-80F3-7EF3E4BE0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5364550"/>
            <a:ext cx="11404600" cy="1264849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Why a loss function is needed?</a:t>
            </a:r>
          </a:p>
          <a:p>
            <a:pPr lvl="1"/>
            <a:r>
              <a:rPr lang="en-US"/>
              <a:t>Optimizer requires a “hint” for update</a:t>
            </a:r>
          </a:p>
          <a:p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41FB6-51CD-4612-A49A-43A59184E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10C18-0894-4B46-8E67-FDB6399D4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>
                <a:latin typeface="+mn-lt"/>
              </a:rPr>
              <a:pPr/>
              <a:t>12</a:t>
            </a:fld>
            <a:endParaRPr lang="en-US">
              <a:latin typeface="+mn-lt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3356841" y="2102536"/>
            <a:ext cx="1286595" cy="56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010400" y="2102535"/>
            <a:ext cx="152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ject 13"/>
          <p:cNvSpPr txBox="1"/>
          <p:nvPr/>
        </p:nvSpPr>
        <p:spPr>
          <a:xfrm>
            <a:off x="6698434" y="3244362"/>
            <a:ext cx="2079884" cy="1012243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933" marR="6773">
              <a:lnSpc>
                <a:spcPts val="3800"/>
              </a:lnSpc>
              <a:spcBef>
                <a:spcPts val="293"/>
              </a:spcBef>
            </a:pPr>
            <a:r>
              <a:rPr lang="en-US" sz="3200" dirty="0">
                <a:latin typeface="+mn-lt"/>
                <a:cs typeface="Arial"/>
              </a:rPr>
              <a:t>Output Quality</a:t>
            </a:r>
            <a:endParaRPr sz="3200" dirty="0">
              <a:latin typeface="+mn-lt"/>
              <a:cs typeface="Arial"/>
            </a:endParaRPr>
          </a:p>
        </p:txBody>
      </p:sp>
      <p:cxnSp>
        <p:nvCxnSpPr>
          <p:cNvPr id="25" name="Straight Arrow Connector 24"/>
          <p:cNvCxnSpPr>
            <a:cxnSpLocks/>
            <a:stCxn id="13" idx="2"/>
          </p:cNvCxnSpPr>
          <p:nvPr/>
        </p:nvCxnSpPr>
        <p:spPr>
          <a:xfrm flipH="1">
            <a:off x="9753600" y="2600108"/>
            <a:ext cx="1" cy="9304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8734134" y="3632200"/>
            <a:ext cx="2038933" cy="13147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Loss Function L</a:t>
            </a:r>
            <a:endParaRPr lang="en-US" sz="3200" dirty="0"/>
          </a:p>
        </p:txBody>
      </p:sp>
      <p:cxnSp>
        <p:nvCxnSpPr>
          <p:cNvPr id="32" name="Straight Arrow Connector 31"/>
          <p:cNvCxnSpPr>
            <a:cxnSpLocks/>
          </p:cNvCxnSpPr>
          <p:nvPr/>
        </p:nvCxnSpPr>
        <p:spPr>
          <a:xfrm flipH="1" flipV="1">
            <a:off x="6149627" y="4309220"/>
            <a:ext cx="2432331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ject 13">
            <a:extLst>
              <a:ext uri="{FF2B5EF4-FFF2-40B4-BE49-F238E27FC236}">
                <a16:creationId xmlns:a16="http://schemas.microsoft.com/office/drawing/2014/main" id="{F1C489BD-B31E-4C83-9E94-F7F743FF981F}"/>
              </a:ext>
            </a:extLst>
          </p:cNvPr>
          <p:cNvSpPr txBox="1"/>
          <p:nvPr/>
        </p:nvSpPr>
        <p:spPr>
          <a:xfrm>
            <a:off x="10620533" y="1488357"/>
            <a:ext cx="1320800" cy="109925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wrap="square" lIns="0" tIns="37253" rIns="0" bIns="0" rtlCol="0">
            <a:spAutoFit/>
          </a:bodyPr>
          <a:lstStyle/>
          <a:p>
            <a:pPr marL="16933" marR="6773">
              <a:spcBef>
                <a:spcPts val="293"/>
              </a:spcBef>
            </a:pPr>
            <a:r>
              <a:rPr lang="en-US" sz="2133" dirty="0">
                <a:latin typeface="+mn-lt"/>
                <a:cs typeface="Arial"/>
              </a:rPr>
              <a:t>Cat   : 0.5</a:t>
            </a:r>
          </a:p>
          <a:p>
            <a:pPr marL="16933" marR="6773">
              <a:spcBef>
                <a:spcPts val="293"/>
              </a:spcBef>
            </a:pPr>
            <a:r>
              <a:rPr lang="en-US" sz="2133" dirty="0">
                <a:latin typeface="+mn-lt"/>
                <a:cs typeface="Arial"/>
              </a:rPr>
              <a:t>Car   : 0.4</a:t>
            </a:r>
          </a:p>
          <a:p>
            <a:pPr marL="16933" marR="6773">
              <a:spcBef>
                <a:spcPts val="293"/>
              </a:spcBef>
            </a:pPr>
            <a:r>
              <a:rPr lang="en-US" sz="2133" dirty="0">
                <a:latin typeface="+mn-lt"/>
                <a:cs typeface="Arial"/>
              </a:rPr>
              <a:t>Frog </a:t>
            </a:r>
            <a:r>
              <a:rPr lang="en-US" sz="267" dirty="0">
                <a:latin typeface="+mn-lt"/>
                <a:cs typeface="Arial"/>
              </a:rPr>
              <a:t>    </a:t>
            </a:r>
            <a:r>
              <a:rPr lang="en-US" sz="2133" dirty="0">
                <a:latin typeface="+mn-lt"/>
                <a:cs typeface="Arial"/>
              </a:rPr>
              <a:t>: 0.2</a:t>
            </a:r>
            <a:endParaRPr sz="2133" dirty="0">
              <a:latin typeface="+mn-lt"/>
              <a:cs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9691D5-B079-4EAF-9FA3-A268C2C7C90E}"/>
              </a:ext>
            </a:extLst>
          </p:cNvPr>
          <p:cNvSpPr/>
          <p:nvPr/>
        </p:nvSpPr>
        <p:spPr>
          <a:xfrm>
            <a:off x="3958518" y="3637022"/>
            <a:ext cx="2038933" cy="13147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Update</a:t>
            </a:r>
            <a:br>
              <a:rPr lang="en-US" sz="3200" dirty="0"/>
            </a:br>
            <a:r>
              <a:rPr lang="en-US" sz="2667" dirty="0"/>
              <a:t>(Optimizer)</a:t>
            </a:r>
            <a:endParaRPr lang="en-US" sz="32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9CD18DC-EBAB-4BCC-A965-B7646D64E2C8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4977984" y="2603768"/>
            <a:ext cx="0" cy="10332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83D2C60-DFAD-41CF-B517-569CB041AAF7}"/>
              </a:ext>
            </a:extLst>
          </p:cNvPr>
          <p:cNvSpPr txBox="1"/>
          <p:nvPr/>
        </p:nvSpPr>
        <p:spPr>
          <a:xfrm>
            <a:off x="4734152" y="1644273"/>
            <a:ext cx="19843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kern="0" spc="-13">
                <a:solidFill>
                  <a:srgbClr val="3333CC"/>
                </a:solidFill>
                <a:latin typeface="+mn-lt"/>
                <a:ea typeface="+mj-ea"/>
                <a:cs typeface="+mj-cs"/>
              </a:rPr>
              <a:t>f(x,W) </a:t>
            </a:r>
            <a:endParaRPr lang="nl-NL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439288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8319" y="2019802"/>
            <a:ext cx="10827111" cy="28375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13" dirty="0">
                <a:cs typeface="Arial"/>
              </a:rPr>
              <a:t>Group</a:t>
            </a:r>
            <a:r>
              <a:rPr spc="-120" dirty="0">
                <a:cs typeface="Arial"/>
              </a:rPr>
              <a:t> </a:t>
            </a:r>
            <a:r>
              <a:rPr spc="-7" dirty="0">
                <a:cs typeface="Arial"/>
              </a:rPr>
              <a:t>Normalization</a:t>
            </a:r>
            <a:endParaRPr dirty="0">
              <a:cs typeface="Arial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E5106-F84F-41B2-8C47-47399BC18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556DF-5DF8-4165-AA60-FBF9C530D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681D927E-7F08-41BE-9755-77ED1325FA26}"/>
              </a:ext>
            </a:extLst>
          </p:cNvPr>
          <p:cNvSpPr txBox="1"/>
          <p:nvPr/>
        </p:nvSpPr>
        <p:spPr>
          <a:xfrm>
            <a:off x="7772400" y="6096000"/>
            <a:ext cx="3981873" cy="2159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1753"/>
              </a:lnSpc>
            </a:pPr>
            <a:r>
              <a:rPr sz="1467" i="1" spc="-20" dirty="0">
                <a:latin typeface="Arial"/>
                <a:cs typeface="Arial"/>
              </a:rPr>
              <a:t>Wu </a:t>
            </a:r>
            <a:r>
              <a:rPr sz="1467" i="1" spc="-7" dirty="0">
                <a:latin typeface="Arial"/>
                <a:cs typeface="Arial"/>
              </a:rPr>
              <a:t>and He, </a:t>
            </a:r>
            <a:r>
              <a:rPr sz="1467" i="1" dirty="0">
                <a:latin typeface="Arial"/>
                <a:cs typeface="Arial"/>
              </a:rPr>
              <a:t>“Group </a:t>
            </a:r>
            <a:r>
              <a:rPr sz="1467" i="1" spc="-7" dirty="0">
                <a:latin typeface="Arial"/>
                <a:cs typeface="Arial"/>
              </a:rPr>
              <a:t>Normalization”, ECCV</a:t>
            </a:r>
            <a:r>
              <a:rPr sz="1467" i="1" spc="-93" dirty="0">
                <a:latin typeface="Arial"/>
                <a:cs typeface="Arial"/>
              </a:rPr>
              <a:t> </a:t>
            </a:r>
            <a:r>
              <a:rPr sz="1467" i="1" spc="-7" dirty="0">
                <a:latin typeface="Arial"/>
                <a:cs typeface="Arial"/>
              </a:rPr>
              <a:t>2018</a:t>
            </a:r>
            <a:endParaRPr sz="1467" i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521340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098B8DE7-7414-42A5-98BC-49DF612D25B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Recap, we covered: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2F1D544-04BE-479C-ABA7-0C24E0A90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Classifiers</a:t>
            </a:r>
          </a:p>
          <a:p>
            <a:pPr lvl="1"/>
            <a:r>
              <a:rPr lang="en-US"/>
              <a:t>Linear Classifiers, SVM</a:t>
            </a:r>
          </a:p>
          <a:p>
            <a:r>
              <a:rPr lang="en-US"/>
              <a:t>Loss functions</a:t>
            </a:r>
          </a:p>
          <a:p>
            <a:pPr lvl="1"/>
            <a:r>
              <a:rPr lang="en-US"/>
              <a:t>Loss function : Evaluates the mapping</a:t>
            </a:r>
          </a:p>
          <a:p>
            <a:pPr lvl="1"/>
            <a:r>
              <a:rPr lang="en-US"/>
              <a:t>SVM loss, Softmax loss commonly used</a:t>
            </a:r>
          </a:p>
          <a:p>
            <a:r>
              <a:rPr lang="en-US"/>
              <a:t>Optimization methods</a:t>
            </a:r>
          </a:p>
          <a:p>
            <a:pPr lvl="1"/>
            <a:r>
              <a:rPr lang="en-US"/>
              <a:t>We can have an analytical solution to optimization problem</a:t>
            </a:r>
          </a:p>
          <a:p>
            <a:pPr lvl="1"/>
            <a:r>
              <a:rPr lang="en-US"/>
              <a:t>Backpropagation -&gt; iteratively updates coefficients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569706-0083-48CF-A726-D905F193B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D4DB2E-3C88-44A2-8526-30DA42DF0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121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552EF3-7719-4012-9D45-43DB925D1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4883" y="163838"/>
            <a:ext cx="2141299" cy="16088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292538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14400" y="1245497"/>
            <a:ext cx="10668000" cy="149442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990575" lvl="1" indent="-38099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98B8DE7-7414-42A5-98BC-49DF612D25B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Recap, we covered: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BC3704-665E-4F22-B0A5-D63EAAE24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Optimization methods</a:t>
            </a:r>
          </a:p>
          <a:p>
            <a:pPr lvl="1"/>
            <a:r>
              <a:rPr lang="en-US"/>
              <a:t>Gradient descent</a:t>
            </a:r>
          </a:p>
          <a:p>
            <a:pPr lvl="2"/>
            <a:r>
              <a:rPr lang="en-US"/>
              <a:t>Momentum improves robustness to noise &amp; ability to avoid local minimums</a:t>
            </a:r>
          </a:p>
          <a:p>
            <a:pPr lvl="1"/>
            <a:r>
              <a:rPr lang="en-US"/>
              <a:t>SGD, ADAM, AdaProp, RMSProp are commonly used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53274A-A39F-46D9-AE15-2533B6836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CC15-728A-4812-9134-E3D8EB6AC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122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8A0B85-5D5E-4146-8603-35EDC8803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4883" y="163838"/>
            <a:ext cx="2141299" cy="16088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878792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14400" y="1245497"/>
            <a:ext cx="10668000" cy="149442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80990" indent="-38099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98B8DE7-7414-42A5-98BC-49DF612D25B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Recap, we covered: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4A0258D-CE11-4D27-980B-B5CE712AF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Regularization</a:t>
            </a:r>
          </a:p>
          <a:p>
            <a:pPr lvl="1"/>
            <a:r>
              <a:rPr lang="en-US"/>
              <a:t>Regularization prevents overfitting by reducing model complexity</a:t>
            </a:r>
          </a:p>
          <a:p>
            <a:pPr lvl="2"/>
            <a:r>
              <a:rPr lang="en-US"/>
              <a:t>L1 and L2 norm behave differently on how they modify coefficients</a:t>
            </a:r>
          </a:p>
          <a:p>
            <a:pPr lvl="1"/>
            <a:r>
              <a:rPr lang="en-US"/>
              <a:t>Dropout, data augmentation</a:t>
            </a:r>
          </a:p>
          <a:p>
            <a:r>
              <a:rPr lang="en-US"/>
              <a:t>Other key points</a:t>
            </a:r>
          </a:p>
          <a:p>
            <a:pPr lvl="1"/>
            <a:r>
              <a:rPr lang="en-US"/>
              <a:t>Hyperparameter selection</a:t>
            </a:r>
          </a:p>
          <a:p>
            <a:pPr lvl="1"/>
            <a:r>
              <a:rPr lang="en-US"/>
              <a:t>Weight initialization</a:t>
            </a:r>
          </a:p>
          <a:p>
            <a:pPr lvl="1"/>
            <a:r>
              <a:rPr lang="en-US"/>
              <a:t>Batch normalization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3FCCE6-799D-44B4-B6A1-2B916EC5F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D530C0-76EC-4FB3-9EB1-095F24761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123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637E1D-C048-4DA7-BE2E-5140A98F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4883" y="163838"/>
            <a:ext cx="2141299" cy="1608807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5C5A8E-CE36-4277-895D-3309E46BD1EF}"/>
              </a:ext>
            </a:extLst>
          </p:cNvPr>
          <p:cNvSpPr txBox="1"/>
          <p:nvPr/>
        </p:nvSpPr>
        <p:spPr>
          <a:xfrm>
            <a:off x="6477000" y="5296177"/>
            <a:ext cx="3893310" cy="632651"/>
          </a:xfrm>
          <a:prstGeom prst="rect">
            <a:avLst/>
          </a:prstGeom>
        </p:spPr>
        <p:txBody>
          <a:bodyPr vert="horz" wrap="none" lIns="0" tIns="16933" rIns="0" bIns="0" rtlCol="0">
            <a:spAutoFit/>
          </a:bodyPr>
          <a:lstStyle/>
          <a:p>
            <a:pPr marL="16933" marR="6773" algn="l">
              <a:spcBef>
                <a:spcPts val="133"/>
              </a:spcBef>
            </a:pPr>
            <a:r>
              <a:rPr lang="en-US" sz="4000" i="1" spc="-7">
                <a:solidFill>
                  <a:srgbClr val="009900"/>
                </a:solidFill>
                <a:latin typeface="+mn-lt"/>
                <a:cs typeface="Arial"/>
              </a:rPr>
              <a:t>The End of Topic 2</a:t>
            </a:r>
            <a:endParaRPr lang="nl-NL" sz="4000" i="1" spc="-7">
              <a:solidFill>
                <a:srgbClr val="009900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08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14400" y="1245497"/>
            <a:ext cx="11277600" cy="122819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lvl="0"/>
            <a:endParaRPr lang="en-US" sz="2133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457189" indent="-457189">
              <a:buFont typeface="+mj-lt"/>
              <a:buAutoNum type="arabicPeriod"/>
            </a:pPr>
            <a:endParaRPr lang="en-US" sz="2133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457189" indent="-457189">
              <a:lnSpc>
                <a:spcPct val="200000"/>
              </a:lnSpc>
              <a:buFont typeface="+mj-lt"/>
              <a:buAutoNum type="arabicPeriod"/>
            </a:pPr>
            <a:endParaRPr lang="en-US" sz="21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98B8DE7-7414-42A5-98BC-49DF612D25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00" y="293274"/>
            <a:ext cx="11404600" cy="632651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Further reading: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3B58E3C-C958-49A0-9DB9-0B8A4CEA2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i="1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Ian Goodfellow, Yoshua Bengio, and Aaron Courville (2016). Deep Learning. MIT Press.</a:t>
            </a:r>
            <a:endParaRPr lang="en-US" sz="2800" i="1">
              <a:solidFill>
                <a:srgbClr val="00B0F0"/>
              </a:solidFill>
            </a:endParaRPr>
          </a:p>
          <a:p>
            <a:r>
              <a:rPr lang="en-US" sz="2800" i="1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Goh, "Why Momentum Really Works", Distill, 2017.</a:t>
            </a:r>
            <a:endParaRPr lang="en-US" sz="2800" i="1">
              <a:solidFill>
                <a:srgbClr val="00B0F0"/>
              </a:solidFill>
            </a:endParaRPr>
          </a:p>
          <a:p>
            <a:r>
              <a:rPr lang="en-US" sz="2800" i="1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 et al., CS231n: Convolutional Neural Networks for Visual Recognition</a:t>
            </a:r>
            <a:endParaRPr lang="en-US" sz="2800" i="1">
              <a:solidFill>
                <a:srgbClr val="00B0F0"/>
              </a:solidFill>
            </a:endParaRPr>
          </a:p>
          <a:p>
            <a:r>
              <a:rPr lang="en-US" sz="2800" i="1">
                <a:solidFill>
                  <a:srgbClr val="00B0F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 et al., Deep Residual Learning for Image Recognition</a:t>
            </a:r>
            <a:endParaRPr lang="en-US" sz="2800" i="1">
              <a:solidFill>
                <a:srgbClr val="00B0F0"/>
              </a:solidFill>
            </a:endParaRPr>
          </a:p>
          <a:p>
            <a:r>
              <a:rPr lang="en-US" sz="2800" i="1">
                <a:solidFill>
                  <a:srgbClr val="00B0F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Tieleman and Hinton Lecture 6.5-rmsprop: Divide the gradient by a running average of its recent magnitude</a:t>
            </a:r>
            <a:endParaRPr lang="en-US" sz="2800" i="1">
              <a:solidFill>
                <a:srgbClr val="00B0F0"/>
              </a:solidFill>
            </a:endParaRPr>
          </a:p>
          <a:p>
            <a:endParaRPr lang="nl-NL" sz="2800" i="1">
              <a:solidFill>
                <a:srgbClr val="00B0F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8941EB-4892-4BFA-83D9-49A0FE220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B0ABF-ED7D-416B-8A42-1E37DE64F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5773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material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9972A-CCE0-46F2-BABE-CC03CDB5D1FB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b="1"/>
              <a:t>Optimization</a:t>
            </a:r>
          </a:p>
          <a:p>
            <a:pPr lvl="1"/>
            <a:r>
              <a:rPr lang="en-US" b="1"/>
              <a:t>Details on chain rule and back propagation</a:t>
            </a:r>
          </a:p>
          <a:p>
            <a:endParaRPr lang="en-US"/>
          </a:p>
          <a:p>
            <a:r>
              <a:rPr lang="en-US"/>
              <a:t>Details on:</a:t>
            </a:r>
          </a:p>
          <a:p>
            <a:pPr lvl="1"/>
            <a:r>
              <a:rPr lang="en-US"/>
              <a:t>SVM multiclass loss</a:t>
            </a:r>
          </a:p>
          <a:p>
            <a:pPr lvl="1"/>
            <a:r>
              <a:rPr lang="en-US"/>
              <a:t>Softmax theory</a:t>
            </a:r>
          </a:p>
          <a:p>
            <a:pPr lvl="1"/>
            <a:r>
              <a:rPr lang="en-US"/>
              <a:t>L1 vs L2 regularization</a:t>
            </a:r>
          </a:p>
          <a:p>
            <a:pPr lvl="1"/>
            <a:r>
              <a:rPr lang="en-US"/>
              <a:t>Dropout issues</a:t>
            </a:r>
            <a:endParaRPr lang="nl-NL"/>
          </a:p>
          <a:p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9E370-221E-42B5-9FDB-49F95255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79B6B-85A0-4E68-A37E-25FF09A6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125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764A80-D028-4BAD-B1F1-5E410EAF9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842" y="-1"/>
            <a:ext cx="1879157" cy="69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1963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n Optimization of Deep Neural Networks | by Parmeet Bhatia | Towards Data  Science">
            <a:extLst>
              <a:ext uri="{FF2B5EF4-FFF2-40B4-BE49-F238E27FC236}">
                <a16:creationId xmlns:a16="http://schemas.microsoft.com/office/drawing/2014/main" id="{9527E75C-6687-4DDB-880D-BB17C4E9C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845" y="1676400"/>
            <a:ext cx="4696486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743CC91C-AC9A-4855-94BB-1770890E7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/>
              <a:t>Optimization</a:t>
            </a:r>
            <a:endParaRPr lang="nl-NL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BE4F986-F0E8-4DBD-AD39-6758F8ECA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277600" cy="5486400"/>
          </a:xfrm>
        </p:spPr>
        <p:txBody>
          <a:bodyPr/>
          <a:lstStyle/>
          <a:p>
            <a:r>
              <a:rPr lang="en-US"/>
              <a:t>We need to find the (close to) optimal solution of weights</a:t>
            </a:r>
          </a:p>
          <a:p>
            <a:r>
              <a:rPr lang="en-US"/>
              <a:t>CNN training is an iterative process</a:t>
            </a:r>
          </a:p>
          <a:p>
            <a:pPr lvl="1"/>
            <a:r>
              <a:rPr lang="en-US"/>
              <a:t>We need a method to guide search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We want to achieve</a:t>
            </a:r>
          </a:p>
          <a:p>
            <a:pPr lvl="1"/>
            <a:r>
              <a:rPr lang="en-US"/>
              <a:t>Best solution possible – minimum loss at convergence</a:t>
            </a:r>
          </a:p>
          <a:p>
            <a:pPr lvl="1"/>
            <a:r>
              <a:rPr lang="en-US"/>
              <a:t>With minimum amount of computation (iteration steps)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1BDFC5-7942-47B2-9F3A-78B56B9385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B5CBB-AD6D-4B7A-85E6-9301D9DBA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5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dient descent - Wikipedia">
            <a:extLst>
              <a:ext uri="{FF2B5EF4-FFF2-40B4-BE49-F238E27FC236}">
                <a16:creationId xmlns:a16="http://schemas.microsoft.com/office/drawing/2014/main" id="{92D9E7A6-8428-458A-8797-068135E84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354528"/>
            <a:ext cx="3124200" cy="334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Visual Explanation of Gradient Descent Methods (Momentum, AdaGrad, RMSProp,  Adam) | by Lili Jiang | Towards Data Science">
            <a:extLst>
              <a:ext uri="{FF2B5EF4-FFF2-40B4-BE49-F238E27FC236}">
                <a16:creationId xmlns:a16="http://schemas.microsoft.com/office/drawing/2014/main" id="{2A48DC6C-D558-4CA6-ACCE-429FB6B33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3535020"/>
            <a:ext cx="3564712" cy="271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ckpropagation in Neural Networks: Process, Example &amp; Code - MissingLink.ai">
            <a:extLst>
              <a:ext uri="{FF2B5EF4-FFF2-40B4-BE49-F238E27FC236}">
                <a16:creationId xmlns:a16="http://schemas.microsoft.com/office/drawing/2014/main" id="{492FEDFB-85AD-40DF-A637-976767712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726" y="298169"/>
            <a:ext cx="3499273" cy="271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9813490-B857-43EA-8AFA-6529C4E1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/>
              <a:t>Optimization</a:t>
            </a:r>
            <a:endParaRPr lang="nl-NL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65C22E5-79D3-4BC0-B1F7-0E7324AAA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r>
              <a:rPr lang="en-US"/>
              <a:t>Weight update calculation:</a:t>
            </a:r>
          </a:p>
          <a:p>
            <a:pPr lvl="1"/>
            <a:r>
              <a:rPr lang="en-US"/>
              <a:t>Backpropagation</a:t>
            </a:r>
          </a:p>
          <a:p>
            <a:pPr lvl="1"/>
            <a:endParaRPr lang="en-US"/>
          </a:p>
          <a:p>
            <a:r>
              <a:rPr lang="en-US"/>
              <a:t>Gradient descent methods:</a:t>
            </a:r>
          </a:p>
          <a:p>
            <a:pPr lvl="1"/>
            <a:r>
              <a:rPr lang="en-US"/>
              <a:t>SGD</a:t>
            </a:r>
          </a:p>
          <a:p>
            <a:pPr lvl="1"/>
            <a:r>
              <a:rPr lang="en-US"/>
              <a:t>AdaGrad</a:t>
            </a:r>
          </a:p>
          <a:p>
            <a:pPr lvl="1"/>
            <a:r>
              <a:rPr lang="en-US"/>
              <a:t>RMSProp</a:t>
            </a:r>
          </a:p>
          <a:p>
            <a:pPr lvl="1"/>
            <a:r>
              <a:rPr lang="en-US"/>
              <a:t>ADAM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880DBF-7399-4541-A402-EF9F4706B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9249C-1690-4A10-ADDF-4DF79AF5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80533" y="1082777"/>
            <a:ext cx="8868268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34329" indent="-418243">
              <a:spcBef>
                <a:spcPts val="133"/>
              </a:spcBef>
              <a:buChar char="-"/>
              <a:tabLst>
                <a:tab pos="434329" algn="l"/>
                <a:tab pos="435176" algn="l"/>
              </a:tabLst>
            </a:pPr>
            <a:r>
              <a:rPr lang="en-US" sz="2667" spc="-7" dirty="0">
                <a:latin typeface="Arial"/>
                <a:cs typeface="Arial"/>
              </a:rPr>
              <a:t>How can we find best W for our score function</a:t>
            </a:r>
            <a:endParaRPr sz="2667" dirty="0">
              <a:latin typeface="Arial"/>
              <a:cs typeface="Arial"/>
            </a:endParaRPr>
          </a:p>
        </p:txBody>
      </p:sp>
      <p:sp>
        <p:nvSpPr>
          <p:cNvPr id="17" name="object 2"/>
          <p:cNvSpPr txBox="1">
            <a:spLocks/>
          </p:cNvSpPr>
          <p:nvPr/>
        </p:nvSpPr>
        <p:spPr>
          <a:xfrm>
            <a:off x="512968" y="180002"/>
            <a:ext cx="7411833" cy="6942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4400" kern="0" spc="-7" dirty="0">
                <a:solidFill>
                  <a:schemeClr val="accent2"/>
                </a:solidFill>
                <a:latin typeface="+mj-lt"/>
              </a:rPr>
              <a:t>Optimization</a:t>
            </a:r>
            <a:endParaRPr lang="en-US" sz="4400" kern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94315" y="1498600"/>
            <a:ext cx="1354485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0" name="object 3"/>
          <p:cNvSpPr txBox="1"/>
          <p:nvPr/>
        </p:nvSpPr>
        <p:spPr>
          <a:xfrm>
            <a:off x="1362033" y="2921000"/>
            <a:ext cx="3652633" cy="8379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2667" spc="-7" dirty="0">
                <a:solidFill>
                  <a:srgbClr val="0000FF"/>
                </a:solidFill>
                <a:latin typeface="Arial"/>
                <a:cs typeface="Arial"/>
              </a:rPr>
              <a:t>Naïve approach : Randomize</a:t>
            </a:r>
            <a:endParaRPr sz="2667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0" y="1701800"/>
            <a:ext cx="7524749" cy="5013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5562601"/>
            <a:ext cx="4355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Improving, but very slow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646066" y="5808821"/>
            <a:ext cx="681036" cy="56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FEBC8-D13F-4A06-BFD4-0DAB4C1B5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8DDC4-2D9F-4076-B9C1-56C845EF4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7625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80533" y="1082778"/>
            <a:ext cx="8868268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2667" dirty="0">
                <a:latin typeface="Arial"/>
                <a:cs typeface="Arial"/>
              </a:rPr>
              <a:t>Another approach : Local random search</a:t>
            </a:r>
            <a:endParaRPr sz="2667" dirty="0">
              <a:latin typeface="Arial"/>
              <a:cs typeface="Arial"/>
            </a:endParaRPr>
          </a:p>
        </p:txBody>
      </p:sp>
      <p:sp>
        <p:nvSpPr>
          <p:cNvPr id="17" name="object 2"/>
          <p:cNvSpPr txBox="1">
            <a:spLocks/>
          </p:cNvSpPr>
          <p:nvPr/>
        </p:nvSpPr>
        <p:spPr>
          <a:xfrm>
            <a:off x="512968" y="180002"/>
            <a:ext cx="7411833" cy="6942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4400" kern="0" spc="-7" dirty="0">
                <a:solidFill>
                  <a:schemeClr val="accent2"/>
                </a:solidFill>
                <a:latin typeface="+mj-lt"/>
              </a:rPr>
              <a:t>Optimization</a:t>
            </a:r>
            <a:endParaRPr lang="en-US" sz="4400" kern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94315" y="1498600"/>
            <a:ext cx="1354485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0" name="object 3"/>
          <p:cNvSpPr txBox="1"/>
          <p:nvPr/>
        </p:nvSpPr>
        <p:spPr>
          <a:xfrm>
            <a:off x="571762" y="1959956"/>
            <a:ext cx="3898639" cy="91997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2667" spc="-7" dirty="0">
                <a:latin typeface="Arial"/>
                <a:cs typeface="Arial"/>
              </a:rPr>
              <a:t>Add random perturbation:          		    W</a:t>
            </a:r>
            <a:r>
              <a:rPr lang="en-US" sz="3200" spc="-7" dirty="0">
                <a:latin typeface="Arial"/>
                <a:cs typeface="Arial"/>
              </a:rPr>
              <a:t>`</a:t>
            </a:r>
            <a:r>
              <a:rPr lang="en-US" sz="2667" spc="-7" dirty="0">
                <a:latin typeface="Arial"/>
                <a:cs typeface="Arial"/>
              </a:rPr>
              <a:t> = W + ∂W</a:t>
            </a:r>
            <a:endParaRPr sz="2667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1" y="5428975"/>
            <a:ext cx="11933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Better than weight randomization. But expensive and slow to converge.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1" y="2350323"/>
            <a:ext cx="6769100" cy="2595755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20" idx="2"/>
          </p:cNvCxnSpPr>
          <p:nvPr/>
        </p:nvCxnSpPr>
        <p:spPr>
          <a:xfrm>
            <a:off x="2521082" y="2879930"/>
            <a:ext cx="2762119" cy="65067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011EED-69FC-4876-A53E-D90BF2661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FBA04-D40F-42AA-82E0-8461952DE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39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Covered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9972A-CCE0-46F2-BABE-CC03CDB5D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Classifiers</a:t>
            </a:r>
          </a:p>
          <a:p>
            <a:r>
              <a:rPr lang="en-US" b="1"/>
              <a:t>Loss functions</a:t>
            </a:r>
          </a:p>
          <a:p>
            <a:pPr lvl="1"/>
            <a:r>
              <a:rPr lang="en-US" b="1"/>
              <a:t>Loss formulation</a:t>
            </a:r>
          </a:p>
          <a:p>
            <a:pPr lvl="1"/>
            <a:r>
              <a:rPr lang="en-US" b="1"/>
              <a:t>SVM Multiclass loss</a:t>
            </a:r>
          </a:p>
          <a:p>
            <a:pPr lvl="1"/>
            <a:r>
              <a:rPr lang="en-US" b="1"/>
              <a:t>Softmax + Cross Entropy loss</a:t>
            </a:r>
          </a:p>
          <a:p>
            <a:r>
              <a:rPr lang="en-US"/>
              <a:t>Basics of learning: Backpropagation</a:t>
            </a:r>
          </a:p>
          <a:p>
            <a:r>
              <a:rPr lang="en-US"/>
              <a:t>Optimization methods</a:t>
            </a:r>
          </a:p>
          <a:p>
            <a:r>
              <a:rPr lang="en-US"/>
              <a:t>Regularization</a:t>
            </a:r>
          </a:p>
          <a:p>
            <a:r>
              <a:rPr lang="en-US"/>
              <a:t>Other key concepts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9E370-221E-42B5-9FDB-49F95255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79B6B-85A0-4E68-A37E-25FF09A6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764A80-D028-4BAD-B1F1-5E410EAF9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842" y="-1"/>
            <a:ext cx="1879157" cy="69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8498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094315" y="1498600"/>
            <a:ext cx="1354485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object 3"/>
          <p:cNvSpPr txBox="1"/>
          <p:nvPr/>
        </p:nvSpPr>
        <p:spPr>
          <a:xfrm>
            <a:off x="533400" y="2182768"/>
            <a:ext cx="777155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>
                <a:latin typeface="Arial"/>
                <a:cs typeface="Arial"/>
              </a:rPr>
              <a:t>Derivative of score function :</a:t>
            </a:r>
            <a:endParaRPr dirty="0">
              <a:latin typeface="Arial"/>
              <a:cs typeface="Arial"/>
            </a:endParaRPr>
          </a:p>
        </p:txBody>
      </p:sp>
      <p:sp>
        <p:nvSpPr>
          <p:cNvPr id="11" name="object 5"/>
          <p:cNvSpPr txBox="1"/>
          <p:nvPr/>
        </p:nvSpPr>
        <p:spPr>
          <a:xfrm>
            <a:off x="485138" y="4033507"/>
            <a:ext cx="6738192" cy="223309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23706">
              <a:spcBef>
                <a:spcPts val="133"/>
              </a:spcBef>
            </a:pPr>
            <a:r>
              <a:rPr spc="-7" dirty="0">
                <a:latin typeface="Arial"/>
                <a:cs typeface="Arial"/>
              </a:rPr>
              <a:t>In </a:t>
            </a:r>
            <a:r>
              <a:rPr dirty="0">
                <a:latin typeface="Arial"/>
                <a:cs typeface="Arial"/>
              </a:rPr>
              <a:t>multiple </a:t>
            </a:r>
            <a:r>
              <a:rPr spc="-7" dirty="0">
                <a:latin typeface="Arial"/>
                <a:cs typeface="Arial"/>
              </a:rPr>
              <a:t>dimensions, the </a:t>
            </a:r>
            <a:r>
              <a:rPr b="1" spc="-7" dirty="0">
                <a:latin typeface="Arial"/>
                <a:cs typeface="Arial"/>
              </a:rPr>
              <a:t>gradient </a:t>
            </a:r>
            <a:r>
              <a:rPr spc="-7">
                <a:latin typeface="Arial"/>
                <a:cs typeface="Arial"/>
              </a:rPr>
              <a:t>is </a:t>
            </a:r>
            <a:r>
              <a:rPr lang="en-US" spc="-7">
                <a:latin typeface="Arial"/>
                <a:cs typeface="Arial"/>
              </a:rPr>
              <a:t>a</a:t>
            </a:r>
            <a:r>
              <a:rPr spc="-7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vector </a:t>
            </a:r>
            <a:r>
              <a:rPr spc="-7" dirty="0">
                <a:latin typeface="Arial"/>
                <a:cs typeface="Arial"/>
              </a:rPr>
              <a:t>of </a:t>
            </a:r>
            <a:r>
              <a:rPr dirty="0">
                <a:latin typeface="Arial"/>
                <a:cs typeface="Arial"/>
              </a:rPr>
              <a:t>(partial </a:t>
            </a:r>
            <a:r>
              <a:rPr spc="-7" dirty="0">
                <a:latin typeface="Arial"/>
                <a:cs typeface="Arial"/>
              </a:rPr>
              <a:t>derivatives) </a:t>
            </a:r>
            <a:r>
              <a:rPr spc="-7">
                <a:latin typeface="Arial"/>
                <a:cs typeface="Arial"/>
              </a:rPr>
              <a:t>along each</a:t>
            </a:r>
            <a:r>
              <a:rPr spc="-13">
                <a:latin typeface="Arial"/>
                <a:cs typeface="Arial"/>
              </a:rPr>
              <a:t> </a:t>
            </a:r>
            <a:r>
              <a:rPr spc="-7">
                <a:latin typeface="Arial"/>
                <a:cs typeface="Arial"/>
              </a:rPr>
              <a:t>dimension</a:t>
            </a:r>
            <a:r>
              <a:rPr lang="en-US" spc="-7">
                <a:latin typeface="Arial"/>
                <a:cs typeface="Arial"/>
              </a:rPr>
              <a:t>:</a:t>
            </a:r>
            <a:endParaRPr dirty="0">
              <a:latin typeface="Arial"/>
              <a:cs typeface="Arial"/>
            </a:endParaRPr>
          </a:p>
          <a:p>
            <a:pPr marL="359833" marR="6773" indent="-342900">
              <a:buFont typeface="Arial" panose="020B0604020202020204" pitchFamily="34" charset="0"/>
              <a:buChar char="•"/>
            </a:pPr>
            <a:r>
              <a:rPr spc="-7">
                <a:latin typeface="Arial"/>
                <a:cs typeface="Arial"/>
              </a:rPr>
              <a:t>The </a:t>
            </a:r>
            <a:r>
              <a:rPr dirty="0">
                <a:latin typeface="Arial"/>
                <a:cs typeface="Arial"/>
              </a:rPr>
              <a:t>slope </a:t>
            </a:r>
            <a:r>
              <a:rPr spc="-7" dirty="0">
                <a:latin typeface="Arial"/>
                <a:cs typeface="Arial"/>
              </a:rPr>
              <a:t>in any direction is the </a:t>
            </a:r>
            <a:r>
              <a:rPr b="1" spc="-7" dirty="0">
                <a:latin typeface="Arial"/>
                <a:cs typeface="Arial"/>
              </a:rPr>
              <a:t>dot product </a:t>
            </a:r>
            <a:r>
              <a:rPr spc="-7" dirty="0">
                <a:latin typeface="Arial"/>
                <a:cs typeface="Arial"/>
              </a:rPr>
              <a:t>of the direction with the </a:t>
            </a:r>
            <a:r>
              <a:rPr spc="-7">
                <a:latin typeface="Arial"/>
                <a:cs typeface="Arial"/>
              </a:rPr>
              <a:t>gradient  </a:t>
            </a:r>
            <a:endParaRPr lang="en-US" spc="-7">
              <a:latin typeface="Arial"/>
              <a:cs typeface="Arial"/>
            </a:endParaRPr>
          </a:p>
          <a:p>
            <a:pPr marL="359833" marR="6773" indent="-342900">
              <a:buFont typeface="Arial" panose="020B0604020202020204" pitchFamily="34" charset="0"/>
              <a:buChar char="•"/>
            </a:pPr>
            <a:r>
              <a:rPr spc="-7">
                <a:latin typeface="Arial"/>
                <a:cs typeface="Arial"/>
              </a:rPr>
              <a:t>The </a:t>
            </a:r>
            <a:r>
              <a:rPr spc="-7" dirty="0">
                <a:latin typeface="Arial"/>
                <a:cs typeface="Arial"/>
              </a:rPr>
              <a:t>direction of </a:t>
            </a:r>
            <a:r>
              <a:rPr dirty="0">
                <a:latin typeface="Arial"/>
                <a:cs typeface="Arial"/>
              </a:rPr>
              <a:t>steepest </a:t>
            </a:r>
            <a:r>
              <a:rPr spc="-7" dirty="0">
                <a:latin typeface="Arial"/>
                <a:cs typeface="Arial"/>
              </a:rPr>
              <a:t>descent is the </a:t>
            </a:r>
            <a:r>
              <a:rPr b="1" spc="-7" dirty="0">
                <a:latin typeface="Arial"/>
                <a:cs typeface="Arial"/>
              </a:rPr>
              <a:t>negative</a:t>
            </a:r>
            <a:r>
              <a:rPr b="1" spc="7" dirty="0">
                <a:latin typeface="Arial"/>
                <a:cs typeface="Arial"/>
              </a:rPr>
              <a:t> </a:t>
            </a:r>
            <a:r>
              <a:rPr b="1" spc="-7" dirty="0">
                <a:latin typeface="Arial"/>
                <a:cs typeface="Arial"/>
              </a:rPr>
              <a:t>gradient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2050" name="Picture 2" descr="gradient descent slope ile ilgili gÃ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077431"/>
            <a:ext cx="4693737" cy="254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62699F-140F-441E-B741-5E535B51BF8A}"/>
                  </a:ext>
                </a:extLst>
              </p:cNvPr>
              <p:cNvSpPr txBox="1"/>
              <p:nvPr/>
            </p:nvSpPr>
            <p:spPr>
              <a:xfrm>
                <a:off x="6212973" y="1508859"/>
                <a:ext cx="4926662" cy="166956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𝑑𝑓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𝑑𝑤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+∆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62699F-140F-441E-B741-5E535B51BF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973" y="1508859"/>
                <a:ext cx="4926662" cy="16695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C5C5745-5F19-4372-8E5C-28BF27F6C1E0}"/>
                  </a:ext>
                </a:extLst>
              </p:cNvPr>
              <p:cNvSpPr txBox="1"/>
              <p:nvPr/>
            </p:nvSpPr>
            <p:spPr>
              <a:xfrm>
                <a:off x="4635521" y="2144206"/>
                <a:ext cx="134350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C5C5745-5F19-4372-8E5C-28BF27F6C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521" y="2144206"/>
                <a:ext cx="1343508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7">
            <a:extLst>
              <a:ext uri="{FF2B5EF4-FFF2-40B4-BE49-F238E27FC236}">
                <a16:creationId xmlns:a16="http://schemas.microsoft.com/office/drawing/2014/main" id="{05622D50-FC05-4657-BB85-68FE3C5CF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kern="0" spc="-7">
                <a:solidFill>
                  <a:schemeClr val="accent2"/>
                </a:solidFill>
                <a:latin typeface="+mj-lt"/>
              </a:rPr>
              <a:t>Optimization: Following the gradient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9E751-5D28-4738-9CC6-7656B2CE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261A-5080-45BA-826F-AFD690CC6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0522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400" kern="0" spc="-7">
                <a:solidFill>
                  <a:schemeClr val="accent2"/>
                </a:solidFill>
                <a:latin typeface="+mj-lt"/>
              </a:rPr>
              <a:t>Optimization – Following gradient </a:t>
            </a:r>
            <a:endParaRPr lang="en-US" sz="4400" kern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370A1-3B72-4C94-9730-3D6FC8EE6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BACB6C3-7838-4B31-B95A-D4AD64C37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131</a:t>
            </a:fld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32845" y="2514601"/>
            <a:ext cx="2425700" cy="245366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lnSpc>
                <a:spcPts val="3820"/>
              </a:lnSpc>
              <a:spcBef>
                <a:spcPts val="133"/>
              </a:spcBef>
            </a:pPr>
            <a:r>
              <a:rPr sz="3200" spc="-7" dirty="0">
                <a:latin typeface="Arial"/>
                <a:cs typeface="Arial"/>
              </a:rPr>
              <a:t>[0.34,</a:t>
            </a: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r>
              <a:rPr sz="3200" dirty="0">
                <a:latin typeface="Arial"/>
                <a:cs typeface="Arial"/>
              </a:rPr>
              <a:t>-1.11,</a:t>
            </a:r>
          </a:p>
          <a:p>
            <a:pPr marL="16933">
              <a:lnSpc>
                <a:spcPts val="3800"/>
              </a:lnSpc>
            </a:pPr>
            <a:r>
              <a:rPr sz="3200" spc="-7" dirty="0">
                <a:latin typeface="Arial"/>
                <a:cs typeface="Arial"/>
              </a:rPr>
              <a:t>0.78</a:t>
            </a:r>
            <a:r>
              <a:rPr lang="en-US" sz="3200" spc="-7" dirty="0">
                <a:latin typeface="Arial"/>
                <a:cs typeface="Arial"/>
              </a:rPr>
              <a:t>]</a:t>
            </a:r>
          </a:p>
          <a:p>
            <a:pPr marL="16933">
              <a:lnSpc>
                <a:spcPts val="3800"/>
              </a:lnSpc>
            </a:pP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20"/>
              </a:lnSpc>
            </a:pPr>
            <a:r>
              <a:rPr sz="3200" b="1" spc="-7" dirty="0">
                <a:solidFill>
                  <a:srgbClr val="FF0000"/>
                </a:solidFill>
                <a:latin typeface="Arial"/>
                <a:cs typeface="Arial"/>
              </a:rPr>
              <a:t>loss</a:t>
            </a:r>
            <a:r>
              <a:rPr sz="3200" b="1" spc="-1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7" dirty="0">
                <a:solidFill>
                  <a:srgbClr val="FF0000"/>
                </a:solidFill>
                <a:latin typeface="Arial"/>
                <a:cs typeface="Arial"/>
              </a:rPr>
              <a:t>1.25347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51201" y="1905001"/>
            <a:ext cx="60959" cy="4044993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30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8174381" y="1905001"/>
            <a:ext cx="2510367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3200" b="1" spc="-7" dirty="0">
                <a:solidFill>
                  <a:srgbClr val="0000FF"/>
                </a:solidFill>
                <a:latin typeface="Arial"/>
                <a:cs typeface="Arial"/>
              </a:rPr>
              <a:t>gradient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40800" y="2542930"/>
            <a:ext cx="892387" cy="147903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lnSpc>
                <a:spcPts val="3820"/>
              </a:lnSpc>
              <a:spcBef>
                <a:spcPts val="133"/>
              </a:spcBef>
            </a:pP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[?,</a:t>
            </a: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?</a:t>
            </a:r>
            <a:r>
              <a:rPr lang="en-US" sz="3200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2" name="object 4"/>
          <p:cNvSpPr/>
          <p:nvPr/>
        </p:nvSpPr>
        <p:spPr>
          <a:xfrm>
            <a:off x="6967974" y="1905000"/>
            <a:ext cx="60959" cy="4044993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30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2"/>
              <p:cNvSpPr txBox="1">
                <a:spLocks/>
              </p:cNvSpPr>
              <p:nvPr/>
            </p:nvSpPr>
            <p:spPr>
              <a:xfrm>
                <a:off x="4331076" y="1904999"/>
                <a:ext cx="2064173" cy="386430"/>
              </a:xfrm>
              <a:prstGeom prst="rect">
                <a:avLst/>
              </a:prstGeom>
            </p:spPr>
            <p:txBody>
              <a:bodyPr vert="horz" wrap="square" lIns="0" tIns="16933" rIns="0" bIns="0" rtlCol="0">
                <a:spAutoFit/>
              </a:bodyPr>
              <a:lstStyle>
                <a:lvl1pPr>
                  <a:defRPr sz="1800" b="0" i="0">
                    <a:solidFill>
                      <a:schemeClr val="tx1"/>
                    </a:solidFill>
                    <a:latin typeface="Arial"/>
                    <a:ea typeface="+mj-ea"/>
                    <a:cs typeface="Arial"/>
                  </a:defRPr>
                </a:lvl1pPr>
              </a:lstStyle>
              <a:p>
                <a:pPr marL="16933">
                  <a:spcBef>
                    <a:spcPts val="133"/>
                  </a:spcBef>
                </a:pPr>
                <a:r>
                  <a:rPr lang="en-US" sz="2400" b="1" kern="0" spc="-7" dirty="0"/>
                  <a:t>W +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400" b="1" kern="0" spc="-7" dirty="0"/>
                  <a:t>:</a:t>
                </a:r>
              </a:p>
            </p:txBody>
          </p:sp>
        </mc:Choice>
        <mc:Fallback xmlns="">
          <p:sp>
            <p:nvSpPr>
              <p:cNvPr id="14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076" y="1904999"/>
                <a:ext cx="2064173" cy="386430"/>
              </a:xfrm>
              <a:prstGeom prst="rect">
                <a:avLst/>
              </a:prstGeom>
              <a:blipFill>
                <a:blip r:embed="rId2"/>
                <a:stretch>
                  <a:fillRect l="-7965" t="-17188" b="-4843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bject 2">
            <a:extLst>
              <a:ext uri="{FF2B5EF4-FFF2-40B4-BE49-F238E27FC236}">
                <a16:creationId xmlns:a16="http://schemas.microsoft.com/office/drawing/2014/main" id="{DBC0B56B-2185-4390-B245-ECFBE3CA8EE1}"/>
              </a:ext>
            </a:extLst>
          </p:cNvPr>
          <p:cNvSpPr txBox="1">
            <a:spLocks/>
          </p:cNvSpPr>
          <p:nvPr/>
        </p:nvSpPr>
        <p:spPr>
          <a:xfrm>
            <a:off x="614304" y="1860858"/>
            <a:ext cx="206417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2400" b="1" kern="0" spc="-7"/>
              <a:t>Current W</a:t>
            </a:r>
            <a:endParaRPr lang="en-US" sz="2400" b="1" kern="0" spc="-7" dirty="0"/>
          </a:p>
        </p:txBody>
      </p:sp>
    </p:spTree>
    <p:extLst>
      <p:ext uri="{BB962C8B-B14F-4D97-AF65-F5344CB8AC3E}">
        <p14:creationId xmlns:p14="http://schemas.microsoft.com/office/powerpoint/2010/main" val="894718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32845" y="2514601"/>
            <a:ext cx="2425700" cy="245366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lnSpc>
                <a:spcPts val="3820"/>
              </a:lnSpc>
              <a:spcBef>
                <a:spcPts val="133"/>
              </a:spcBef>
            </a:pPr>
            <a:r>
              <a:rPr sz="3200" spc="-7" dirty="0">
                <a:latin typeface="Arial"/>
                <a:cs typeface="Arial"/>
              </a:rPr>
              <a:t>[0.34,</a:t>
            </a: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r>
              <a:rPr sz="3200" dirty="0">
                <a:latin typeface="Arial"/>
                <a:cs typeface="Arial"/>
              </a:rPr>
              <a:t>-1.11,</a:t>
            </a:r>
          </a:p>
          <a:p>
            <a:pPr marL="16933">
              <a:lnSpc>
                <a:spcPts val="3800"/>
              </a:lnSpc>
            </a:pPr>
            <a:r>
              <a:rPr sz="3200" spc="-7" dirty="0">
                <a:latin typeface="Arial"/>
                <a:cs typeface="Arial"/>
              </a:rPr>
              <a:t>0.78</a:t>
            </a:r>
            <a:r>
              <a:rPr lang="en-US" sz="3200" spc="-7" dirty="0">
                <a:latin typeface="Arial"/>
                <a:cs typeface="Arial"/>
              </a:rPr>
              <a:t>]</a:t>
            </a:r>
          </a:p>
          <a:p>
            <a:pPr marL="16933">
              <a:lnSpc>
                <a:spcPts val="3800"/>
              </a:lnSpc>
            </a:pP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20"/>
              </a:lnSpc>
            </a:pPr>
            <a:r>
              <a:rPr sz="3200" b="1" spc="-7" dirty="0">
                <a:solidFill>
                  <a:srgbClr val="FF0000"/>
                </a:solidFill>
                <a:latin typeface="Arial"/>
                <a:cs typeface="Arial"/>
              </a:rPr>
              <a:t>loss</a:t>
            </a:r>
            <a:r>
              <a:rPr sz="3200" b="1" spc="-1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7" dirty="0">
                <a:solidFill>
                  <a:srgbClr val="FF0000"/>
                </a:solidFill>
                <a:latin typeface="Arial"/>
                <a:cs typeface="Arial"/>
              </a:rPr>
              <a:t>1.25347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51201" y="1905001"/>
            <a:ext cx="60959" cy="4044993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30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8174381" y="1905001"/>
            <a:ext cx="2510367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3200" b="1" spc="-7" dirty="0">
                <a:solidFill>
                  <a:srgbClr val="0000FF"/>
                </a:solidFill>
                <a:latin typeface="Arial"/>
                <a:cs typeface="Arial"/>
              </a:rPr>
              <a:t>gradient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40800" y="2542930"/>
            <a:ext cx="892387" cy="147903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lnSpc>
                <a:spcPts val="3820"/>
              </a:lnSpc>
              <a:spcBef>
                <a:spcPts val="133"/>
              </a:spcBef>
            </a:pP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[?,</a:t>
            </a: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?</a:t>
            </a:r>
            <a:r>
              <a:rPr lang="en-US" sz="3200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2" name="object 4"/>
          <p:cNvSpPr/>
          <p:nvPr/>
        </p:nvSpPr>
        <p:spPr>
          <a:xfrm>
            <a:off x="6967974" y="1905000"/>
            <a:ext cx="60959" cy="4044993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30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2"/>
              <p:cNvSpPr txBox="1">
                <a:spLocks/>
              </p:cNvSpPr>
              <p:nvPr/>
            </p:nvSpPr>
            <p:spPr>
              <a:xfrm>
                <a:off x="4331076" y="1904999"/>
                <a:ext cx="2064173" cy="386430"/>
              </a:xfrm>
              <a:prstGeom prst="rect">
                <a:avLst/>
              </a:prstGeom>
            </p:spPr>
            <p:txBody>
              <a:bodyPr vert="horz" wrap="square" lIns="0" tIns="16933" rIns="0" bIns="0" rtlCol="0">
                <a:spAutoFit/>
              </a:bodyPr>
              <a:lstStyle>
                <a:lvl1pPr>
                  <a:defRPr sz="1800" b="0" i="0">
                    <a:solidFill>
                      <a:schemeClr val="tx1"/>
                    </a:solidFill>
                    <a:latin typeface="Arial"/>
                    <a:ea typeface="+mj-ea"/>
                    <a:cs typeface="Arial"/>
                  </a:defRPr>
                </a:lvl1pPr>
              </a:lstStyle>
              <a:p>
                <a:pPr marL="16933">
                  <a:spcBef>
                    <a:spcPts val="133"/>
                  </a:spcBef>
                </a:pPr>
                <a:r>
                  <a:rPr lang="en-US" sz="2400" b="1" kern="0" spc="-7" dirty="0"/>
                  <a:t>W +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400" b="1" kern="0" spc="-7" dirty="0"/>
                  <a:t>:</a:t>
                </a:r>
              </a:p>
            </p:txBody>
          </p:sp>
        </mc:Choice>
        <mc:Fallback xmlns="">
          <p:sp>
            <p:nvSpPr>
              <p:cNvPr id="14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076" y="1904999"/>
                <a:ext cx="2064173" cy="386430"/>
              </a:xfrm>
              <a:prstGeom prst="rect">
                <a:avLst/>
              </a:prstGeom>
              <a:blipFill>
                <a:blip r:embed="rId2"/>
                <a:stretch>
                  <a:fillRect l="-7965" t="-17188" b="-4843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bject 6"/>
          <p:cNvSpPr txBox="1"/>
          <p:nvPr/>
        </p:nvSpPr>
        <p:spPr>
          <a:xfrm>
            <a:off x="3838244" y="2514600"/>
            <a:ext cx="2757593" cy="245366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lnSpc>
                <a:spcPts val="3820"/>
              </a:lnSpc>
              <a:spcBef>
                <a:spcPts val="133"/>
              </a:spcBef>
            </a:pPr>
            <a:r>
              <a:rPr sz="3200" spc="-7" dirty="0">
                <a:latin typeface="Arial"/>
                <a:cs typeface="Arial"/>
              </a:rPr>
              <a:t>[0.34 </a:t>
            </a:r>
            <a:r>
              <a:rPr sz="3200" dirty="0">
                <a:latin typeface="Arial"/>
                <a:cs typeface="Arial"/>
              </a:rPr>
              <a:t>+</a:t>
            </a:r>
            <a:r>
              <a:rPr sz="3200" spc="-87" dirty="0">
                <a:latin typeface="Arial"/>
                <a:cs typeface="Arial"/>
              </a:rPr>
              <a:t> </a:t>
            </a:r>
            <a:r>
              <a:rPr sz="3200" b="1" spc="-7" dirty="0">
                <a:latin typeface="Arial"/>
                <a:cs typeface="Arial"/>
              </a:rPr>
              <a:t>0.0001</a:t>
            </a:r>
            <a:r>
              <a:rPr sz="3200" spc="-7" dirty="0">
                <a:latin typeface="Arial"/>
                <a:cs typeface="Arial"/>
              </a:rPr>
              <a:t>,</a:t>
            </a: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r>
              <a:rPr sz="3200" dirty="0">
                <a:latin typeface="Arial"/>
                <a:cs typeface="Arial"/>
              </a:rPr>
              <a:t>-1.11,</a:t>
            </a:r>
          </a:p>
          <a:p>
            <a:pPr marL="16933">
              <a:lnSpc>
                <a:spcPts val="3800"/>
              </a:lnSpc>
            </a:pPr>
            <a:r>
              <a:rPr sz="3200" spc="-7" dirty="0">
                <a:latin typeface="Arial"/>
                <a:cs typeface="Arial"/>
              </a:rPr>
              <a:t>0.78]</a:t>
            </a:r>
            <a:endParaRPr lang="en-US" sz="3200" spc="-7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20"/>
              </a:lnSpc>
            </a:pPr>
            <a:r>
              <a:rPr sz="3200" b="1" spc="-7" dirty="0">
                <a:solidFill>
                  <a:srgbClr val="FF0000"/>
                </a:solidFill>
                <a:latin typeface="Arial"/>
                <a:cs typeface="Arial"/>
              </a:rPr>
              <a:t>loss</a:t>
            </a:r>
            <a:r>
              <a:rPr sz="3200" b="1" spc="-4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7" dirty="0">
                <a:solidFill>
                  <a:srgbClr val="FF0000"/>
                </a:solidFill>
                <a:latin typeface="Arial"/>
                <a:cs typeface="Arial"/>
              </a:rPr>
              <a:t>1.25322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FD30BF-139D-4635-9E27-9D9157E8B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4FF36A6-2CC9-4CED-8223-B555E927D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DF07A9D-6992-4245-A1A2-CA996CE50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0" spc="-7">
                <a:solidFill>
                  <a:schemeClr val="accent2"/>
                </a:solidFill>
                <a:latin typeface="+mj-lt"/>
              </a:rPr>
              <a:t>Optimization – Following gradient </a:t>
            </a:r>
            <a:endParaRPr lang="nl-NL"/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3EF8AC85-704A-49D5-B2E0-C236714C5753}"/>
              </a:ext>
            </a:extLst>
          </p:cNvPr>
          <p:cNvSpPr txBox="1">
            <a:spLocks/>
          </p:cNvSpPr>
          <p:nvPr/>
        </p:nvSpPr>
        <p:spPr>
          <a:xfrm>
            <a:off x="614304" y="1860858"/>
            <a:ext cx="206417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2400" b="1" kern="0" spc="-7"/>
              <a:t>Current W</a:t>
            </a:r>
            <a:endParaRPr lang="en-US" sz="2400" b="1" kern="0" spc="-7" dirty="0"/>
          </a:p>
        </p:txBody>
      </p:sp>
    </p:spTree>
    <p:extLst>
      <p:ext uri="{BB962C8B-B14F-4D97-AF65-F5344CB8AC3E}">
        <p14:creationId xmlns:p14="http://schemas.microsoft.com/office/powerpoint/2010/main" val="421282374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32845" y="2514601"/>
            <a:ext cx="2425700" cy="245366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lnSpc>
                <a:spcPts val="3820"/>
              </a:lnSpc>
              <a:spcBef>
                <a:spcPts val="133"/>
              </a:spcBef>
            </a:pPr>
            <a:r>
              <a:rPr sz="3200" spc="-7" dirty="0">
                <a:latin typeface="Arial"/>
                <a:cs typeface="Arial"/>
              </a:rPr>
              <a:t>[0.34,</a:t>
            </a: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r>
              <a:rPr sz="3200" dirty="0">
                <a:latin typeface="Arial"/>
                <a:cs typeface="Arial"/>
              </a:rPr>
              <a:t>-1.11,</a:t>
            </a:r>
          </a:p>
          <a:p>
            <a:pPr marL="16933">
              <a:lnSpc>
                <a:spcPts val="3800"/>
              </a:lnSpc>
            </a:pPr>
            <a:r>
              <a:rPr sz="3200" spc="-7" dirty="0">
                <a:latin typeface="Arial"/>
                <a:cs typeface="Arial"/>
              </a:rPr>
              <a:t>0.78</a:t>
            </a:r>
            <a:r>
              <a:rPr lang="en-US" sz="3200" spc="-7" dirty="0">
                <a:latin typeface="Arial"/>
                <a:cs typeface="Arial"/>
              </a:rPr>
              <a:t>]</a:t>
            </a:r>
          </a:p>
          <a:p>
            <a:pPr marL="16933">
              <a:lnSpc>
                <a:spcPts val="3800"/>
              </a:lnSpc>
            </a:pP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20"/>
              </a:lnSpc>
            </a:pPr>
            <a:r>
              <a:rPr sz="3200" b="1" spc="-7" dirty="0">
                <a:solidFill>
                  <a:srgbClr val="FF0000"/>
                </a:solidFill>
                <a:latin typeface="Arial"/>
                <a:cs typeface="Arial"/>
              </a:rPr>
              <a:t>loss</a:t>
            </a:r>
            <a:r>
              <a:rPr sz="3200" b="1" spc="-1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7" dirty="0">
                <a:solidFill>
                  <a:srgbClr val="FF0000"/>
                </a:solidFill>
                <a:latin typeface="Arial"/>
                <a:cs typeface="Arial"/>
              </a:rPr>
              <a:t>1.25347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51201" y="1905001"/>
            <a:ext cx="60959" cy="4044993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30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8174381" y="1905001"/>
            <a:ext cx="2510367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3200" b="1" spc="-7" dirty="0">
                <a:solidFill>
                  <a:srgbClr val="0000FF"/>
                </a:solidFill>
                <a:latin typeface="Arial"/>
                <a:cs typeface="Arial"/>
              </a:rPr>
              <a:t>gradient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34400" y="2514601"/>
            <a:ext cx="1310851" cy="147903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lnSpc>
                <a:spcPts val="3820"/>
              </a:lnSpc>
              <a:spcBef>
                <a:spcPts val="133"/>
              </a:spcBef>
            </a:pP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[</a:t>
            </a:r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-</a:t>
            </a:r>
            <a:r>
              <a:rPr lang="en-US" sz="3200" b="1" dirty="0">
                <a:solidFill>
                  <a:srgbClr val="37761C"/>
                </a:solidFill>
                <a:latin typeface="Arial"/>
                <a:cs typeface="Arial"/>
              </a:rPr>
              <a:t>2.5</a:t>
            </a: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,</a:t>
            </a: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?</a:t>
            </a:r>
            <a:r>
              <a:rPr lang="en-US" sz="3200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2" name="object 4"/>
          <p:cNvSpPr/>
          <p:nvPr/>
        </p:nvSpPr>
        <p:spPr>
          <a:xfrm>
            <a:off x="6967974" y="1905000"/>
            <a:ext cx="60959" cy="4044993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30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2"/>
              <p:cNvSpPr txBox="1">
                <a:spLocks/>
              </p:cNvSpPr>
              <p:nvPr/>
            </p:nvSpPr>
            <p:spPr>
              <a:xfrm>
                <a:off x="4331076" y="1904999"/>
                <a:ext cx="2064173" cy="386430"/>
              </a:xfrm>
              <a:prstGeom prst="rect">
                <a:avLst/>
              </a:prstGeom>
            </p:spPr>
            <p:txBody>
              <a:bodyPr vert="horz" wrap="square" lIns="0" tIns="16933" rIns="0" bIns="0" rtlCol="0">
                <a:spAutoFit/>
              </a:bodyPr>
              <a:lstStyle>
                <a:lvl1pPr>
                  <a:defRPr sz="1800" b="0" i="0">
                    <a:solidFill>
                      <a:schemeClr val="tx1"/>
                    </a:solidFill>
                    <a:latin typeface="Arial"/>
                    <a:ea typeface="+mj-ea"/>
                    <a:cs typeface="Arial"/>
                  </a:defRPr>
                </a:lvl1pPr>
              </a:lstStyle>
              <a:p>
                <a:pPr marL="16933">
                  <a:spcBef>
                    <a:spcPts val="133"/>
                  </a:spcBef>
                </a:pPr>
                <a:r>
                  <a:rPr lang="en-US" sz="2400" b="1" kern="0" spc="-7" dirty="0"/>
                  <a:t>W +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400" b="1" kern="0" spc="-7" dirty="0"/>
                  <a:t>:</a:t>
                </a:r>
              </a:p>
            </p:txBody>
          </p:sp>
        </mc:Choice>
        <mc:Fallback xmlns="">
          <p:sp>
            <p:nvSpPr>
              <p:cNvPr id="14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076" y="1904999"/>
                <a:ext cx="2064173" cy="386430"/>
              </a:xfrm>
              <a:prstGeom prst="rect">
                <a:avLst/>
              </a:prstGeom>
              <a:blipFill>
                <a:blip r:embed="rId2"/>
                <a:stretch>
                  <a:fillRect l="-7965" t="-17188" b="-4843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bject 6"/>
          <p:cNvSpPr txBox="1"/>
          <p:nvPr/>
        </p:nvSpPr>
        <p:spPr>
          <a:xfrm>
            <a:off x="3838244" y="2514600"/>
            <a:ext cx="2757593" cy="245366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lnSpc>
                <a:spcPts val="3820"/>
              </a:lnSpc>
              <a:spcBef>
                <a:spcPts val="133"/>
              </a:spcBef>
            </a:pPr>
            <a:r>
              <a:rPr sz="3200" spc="-7" dirty="0">
                <a:latin typeface="Arial"/>
                <a:cs typeface="Arial"/>
              </a:rPr>
              <a:t>[0.34 </a:t>
            </a:r>
            <a:r>
              <a:rPr sz="3200" dirty="0">
                <a:latin typeface="Arial"/>
                <a:cs typeface="Arial"/>
              </a:rPr>
              <a:t>+</a:t>
            </a:r>
            <a:r>
              <a:rPr sz="3200" spc="-87" dirty="0">
                <a:latin typeface="Arial"/>
                <a:cs typeface="Arial"/>
              </a:rPr>
              <a:t> </a:t>
            </a:r>
            <a:r>
              <a:rPr sz="3200" b="1" spc="-7" dirty="0">
                <a:latin typeface="Arial"/>
                <a:cs typeface="Arial"/>
              </a:rPr>
              <a:t>0.0001</a:t>
            </a:r>
            <a:r>
              <a:rPr sz="3200" spc="-7" dirty="0">
                <a:latin typeface="Arial"/>
                <a:cs typeface="Arial"/>
              </a:rPr>
              <a:t>,</a:t>
            </a: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r>
              <a:rPr sz="3200" dirty="0">
                <a:latin typeface="Arial"/>
                <a:cs typeface="Arial"/>
              </a:rPr>
              <a:t>-1.11,</a:t>
            </a:r>
          </a:p>
          <a:p>
            <a:pPr marL="16933">
              <a:lnSpc>
                <a:spcPts val="3800"/>
              </a:lnSpc>
            </a:pPr>
            <a:r>
              <a:rPr sz="3200" spc="-7" dirty="0">
                <a:latin typeface="Arial"/>
                <a:cs typeface="Arial"/>
              </a:rPr>
              <a:t>0.78]</a:t>
            </a:r>
            <a:endParaRPr lang="en-US" sz="3200" spc="-7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20"/>
              </a:lnSpc>
            </a:pPr>
            <a:r>
              <a:rPr sz="3200" b="1" spc="-7" dirty="0">
                <a:solidFill>
                  <a:srgbClr val="FF0000"/>
                </a:solidFill>
                <a:latin typeface="Arial"/>
                <a:cs typeface="Arial"/>
              </a:rPr>
              <a:t>loss</a:t>
            </a:r>
            <a:r>
              <a:rPr sz="3200" b="1" spc="-4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7" dirty="0">
                <a:solidFill>
                  <a:srgbClr val="FF0000"/>
                </a:solidFill>
                <a:latin typeface="Arial"/>
                <a:cs typeface="Arial"/>
              </a:rPr>
              <a:t>1.25322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7" name="object 9"/>
          <p:cNvSpPr txBox="1"/>
          <p:nvPr/>
        </p:nvSpPr>
        <p:spPr>
          <a:xfrm>
            <a:off x="6964661" y="4273099"/>
            <a:ext cx="5091909" cy="90636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84667" rIns="0" bIns="0" rtlCol="0">
            <a:spAutoFit/>
          </a:bodyPr>
          <a:lstStyle/>
          <a:p>
            <a:pPr marL="113450">
              <a:spcBef>
                <a:spcPts val="667"/>
              </a:spcBef>
            </a:pPr>
            <a:r>
              <a:rPr sz="2667" spc="-7" dirty="0">
                <a:solidFill>
                  <a:srgbClr val="37761C"/>
                </a:solidFill>
                <a:latin typeface="Arial"/>
                <a:cs typeface="Arial"/>
              </a:rPr>
              <a:t>(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1.25322 </a:t>
            </a:r>
            <a:r>
              <a:rPr sz="2667" dirty="0">
                <a:solidFill>
                  <a:srgbClr val="37761C"/>
                </a:solidFill>
                <a:latin typeface="Arial"/>
                <a:cs typeface="Arial"/>
              </a:rPr>
              <a:t>-</a:t>
            </a:r>
            <a:r>
              <a:rPr sz="2667" spc="-33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1.25347</a:t>
            </a:r>
            <a:r>
              <a:rPr sz="2667" spc="-7" dirty="0">
                <a:solidFill>
                  <a:srgbClr val="37761C"/>
                </a:solidFill>
                <a:latin typeface="Arial"/>
                <a:cs typeface="Arial"/>
              </a:rPr>
              <a:t>)/0.0001</a:t>
            </a:r>
            <a:endParaRPr sz="2667" dirty="0">
              <a:latin typeface="Arial"/>
              <a:cs typeface="Arial"/>
            </a:endParaRPr>
          </a:p>
          <a:p>
            <a:pPr marL="113450"/>
            <a:r>
              <a:rPr sz="2667" dirty="0">
                <a:solidFill>
                  <a:srgbClr val="37761C"/>
                </a:solidFill>
                <a:latin typeface="Arial"/>
                <a:cs typeface="Arial"/>
              </a:rPr>
              <a:t>=</a:t>
            </a:r>
            <a:r>
              <a:rPr sz="2667" spc="-20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37761C"/>
                </a:solidFill>
                <a:latin typeface="Arial"/>
                <a:cs typeface="Arial"/>
              </a:rPr>
              <a:t>-2.5</a:t>
            </a:r>
            <a:endParaRPr sz="2667" dirty="0"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40AB8E-D262-46B5-AECB-28EB37BA639F}"/>
                  </a:ext>
                </a:extLst>
              </p:cNvPr>
              <p:cNvSpPr txBox="1"/>
              <p:nvPr/>
            </p:nvSpPr>
            <p:spPr>
              <a:xfrm>
                <a:off x="6108700" y="5738190"/>
                <a:ext cx="5884370" cy="83619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𝑑𝑓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𝑑𝑤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+∆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40AB8E-D262-46B5-AECB-28EB37BA6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700" y="5738190"/>
                <a:ext cx="5884370" cy="8361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0">
            <a:extLst>
              <a:ext uri="{FF2B5EF4-FFF2-40B4-BE49-F238E27FC236}">
                <a16:creationId xmlns:a16="http://schemas.microsoft.com/office/drawing/2014/main" id="{9F47EE31-DBE8-483D-9325-7A5227C93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0" spc="-7">
                <a:solidFill>
                  <a:schemeClr val="accent2"/>
                </a:solidFill>
                <a:latin typeface="+mj-lt"/>
              </a:rPr>
              <a:t>Optimization – Following gradient </a:t>
            </a:r>
            <a:endParaRPr lang="nl-NL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755DE26-4228-432F-90A9-E110D5492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7C42EB-2241-46A4-AA31-2B85DDC9A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0258ECE1-3537-493F-BB0A-9EB311E422C7}"/>
              </a:ext>
            </a:extLst>
          </p:cNvPr>
          <p:cNvSpPr txBox="1">
            <a:spLocks/>
          </p:cNvSpPr>
          <p:nvPr/>
        </p:nvSpPr>
        <p:spPr>
          <a:xfrm>
            <a:off x="614304" y="1860858"/>
            <a:ext cx="206417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2400" b="1" kern="0" spc="-7"/>
              <a:t>Current W</a:t>
            </a:r>
            <a:endParaRPr lang="en-US" sz="2400" b="1" kern="0" spc="-7" dirty="0"/>
          </a:p>
        </p:txBody>
      </p:sp>
    </p:spTree>
    <p:extLst>
      <p:ext uri="{BB962C8B-B14F-4D97-AF65-F5344CB8AC3E}">
        <p14:creationId xmlns:p14="http://schemas.microsoft.com/office/powerpoint/2010/main" val="350886714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32845" y="2514601"/>
            <a:ext cx="2425700" cy="245366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lnSpc>
                <a:spcPts val="3820"/>
              </a:lnSpc>
              <a:spcBef>
                <a:spcPts val="133"/>
              </a:spcBef>
            </a:pPr>
            <a:r>
              <a:rPr sz="3200" spc="-7" dirty="0">
                <a:latin typeface="Arial"/>
                <a:cs typeface="Arial"/>
              </a:rPr>
              <a:t>[0.34,</a:t>
            </a: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r>
              <a:rPr sz="3200" dirty="0">
                <a:latin typeface="Arial"/>
                <a:cs typeface="Arial"/>
              </a:rPr>
              <a:t>-1.11,</a:t>
            </a:r>
          </a:p>
          <a:p>
            <a:pPr marL="16933">
              <a:lnSpc>
                <a:spcPts val="3800"/>
              </a:lnSpc>
            </a:pPr>
            <a:r>
              <a:rPr sz="3200" spc="-7" dirty="0">
                <a:latin typeface="Arial"/>
                <a:cs typeface="Arial"/>
              </a:rPr>
              <a:t>0.78</a:t>
            </a:r>
            <a:r>
              <a:rPr lang="en-US" sz="3200" spc="-7" dirty="0">
                <a:latin typeface="Arial"/>
                <a:cs typeface="Arial"/>
              </a:rPr>
              <a:t>]</a:t>
            </a:r>
          </a:p>
          <a:p>
            <a:pPr marL="16933">
              <a:lnSpc>
                <a:spcPts val="3800"/>
              </a:lnSpc>
            </a:pP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20"/>
              </a:lnSpc>
            </a:pPr>
            <a:r>
              <a:rPr sz="3200" b="1" spc="-7" dirty="0">
                <a:solidFill>
                  <a:srgbClr val="FF0000"/>
                </a:solidFill>
                <a:latin typeface="Arial"/>
                <a:cs typeface="Arial"/>
              </a:rPr>
              <a:t>loss</a:t>
            </a:r>
            <a:r>
              <a:rPr sz="3200" b="1" spc="-1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7" dirty="0">
                <a:solidFill>
                  <a:srgbClr val="FF0000"/>
                </a:solidFill>
                <a:latin typeface="Arial"/>
                <a:cs typeface="Arial"/>
              </a:rPr>
              <a:t>1.25347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51201" y="1905001"/>
            <a:ext cx="60959" cy="4044993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30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8174381" y="1905001"/>
            <a:ext cx="2510367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3200" b="1" spc="-7" dirty="0">
                <a:solidFill>
                  <a:srgbClr val="0000FF"/>
                </a:solidFill>
                <a:latin typeface="Arial"/>
                <a:cs typeface="Arial"/>
              </a:rPr>
              <a:t>gradient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34400" y="2514601"/>
            <a:ext cx="1310851" cy="147903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lnSpc>
                <a:spcPts val="3820"/>
              </a:lnSpc>
              <a:spcBef>
                <a:spcPts val="133"/>
              </a:spcBef>
            </a:pP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[</a:t>
            </a:r>
            <a:r>
              <a:rPr lang="en-US" sz="3200" spc="-7" dirty="0">
                <a:solidFill>
                  <a:srgbClr val="0000FF"/>
                </a:solidFill>
                <a:latin typeface="Arial"/>
                <a:cs typeface="Arial"/>
              </a:rPr>
              <a:t>-2.5</a:t>
            </a: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,</a:t>
            </a: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r>
              <a:rPr lang="en-US" sz="3200" b="1" spc="-7" dirty="0">
                <a:solidFill>
                  <a:srgbClr val="37761C"/>
                </a:solidFill>
                <a:latin typeface="Arial"/>
                <a:cs typeface="Arial"/>
              </a:rPr>
              <a:t>0.6</a:t>
            </a: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,</a:t>
            </a: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?</a:t>
            </a:r>
            <a:r>
              <a:rPr lang="en-US" sz="3200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2" name="object 4"/>
          <p:cNvSpPr/>
          <p:nvPr/>
        </p:nvSpPr>
        <p:spPr>
          <a:xfrm>
            <a:off x="6967974" y="1905000"/>
            <a:ext cx="60959" cy="4044993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30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2"/>
              <p:cNvSpPr txBox="1">
                <a:spLocks/>
              </p:cNvSpPr>
              <p:nvPr/>
            </p:nvSpPr>
            <p:spPr>
              <a:xfrm>
                <a:off x="4331076" y="1904999"/>
                <a:ext cx="2064173" cy="386430"/>
              </a:xfrm>
              <a:prstGeom prst="rect">
                <a:avLst/>
              </a:prstGeom>
            </p:spPr>
            <p:txBody>
              <a:bodyPr vert="horz" wrap="square" lIns="0" tIns="16933" rIns="0" bIns="0" rtlCol="0">
                <a:spAutoFit/>
              </a:bodyPr>
              <a:lstStyle>
                <a:lvl1pPr>
                  <a:defRPr sz="1800" b="0" i="0">
                    <a:solidFill>
                      <a:schemeClr val="tx1"/>
                    </a:solidFill>
                    <a:latin typeface="Arial"/>
                    <a:ea typeface="+mj-ea"/>
                    <a:cs typeface="Arial"/>
                  </a:defRPr>
                </a:lvl1pPr>
              </a:lstStyle>
              <a:p>
                <a:pPr marL="16933">
                  <a:spcBef>
                    <a:spcPts val="133"/>
                  </a:spcBef>
                </a:pPr>
                <a:r>
                  <a:rPr lang="en-US" sz="2400" b="1" kern="0" spc="-7" dirty="0"/>
                  <a:t>W +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400" b="1" kern="0" spc="-7" dirty="0"/>
                  <a:t>:</a:t>
                </a:r>
              </a:p>
            </p:txBody>
          </p:sp>
        </mc:Choice>
        <mc:Fallback xmlns="">
          <p:sp>
            <p:nvSpPr>
              <p:cNvPr id="14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076" y="1904999"/>
                <a:ext cx="2064173" cy="386430"/>
              </a:xfrm>
              <a:prstGeom prst="rect">
                <a:avLst/>
              </a:prstGeom>
              <a:blipFill>
                <a:blip r:embed="rId2"/>
                <a:stretch>
                  <a:fillRect l="-7965" t="-17188" b="-4843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bject 6"/>
          <p:cNvSpPr txBox="1"/>
          <p:nvPr/>
        </p:nvSpPr>
        <p:spPr>
          <a:xfrm>
            <a:off x="3838244" y="2514600"/>
            <a:ext cx="2757593" cy="245366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lnSpc>
                <a:spcPts val="3820"/>
              </a:lnSpc>
              <a:spcBef>
                <a:spcPts val="133"/>
              </a:spcBef>
            </a:pPr>
            <a:r>
              <a:rPr sz="3200" spc="-7" dirty="0">
                <a:latin typeface="Arial"/>
                <a:cs typeface="Arial"/>
              </a:rPr>
              <a:t>[0.34,</a:t>
            </a: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r>
              <a:rPr sz="3200" dirty="0">
                <a:latin typeface="Arial"/>
                <a:cs typeface="Arial"/>
              </a:rPr>
              <a:t>-1.11</a:t>
            </a:r>
            <a:r>
              <a:rPr lang="en-US" sz="3200" dirty="0">
                <a:latin typeface="Arial"/>
                <a:cs typeface="Arial"/>
              </a:rPr>
              <a:t> +</a:t>
            </a:r>
            <a:r>
              <a:rPr lang="en-US" sz="3200" spc="-87" dirty="0">
                <a:latin typeface="Arial"/>
                <a:cs typeface="Arial"/>
              </a:rPr>
              <a:t> </a:t>
            </a:r>
            <a:r>
              <a:rPr lang="en-US" sz="3200" b="1" spc="-7" dirty="0">
                <a:latin typeface="Arial"/>
                <a:cs typeface="Arial"/>
              </a:rPr>
              <a:t>0.0001</a:t>
            </a:r>
            <a:r>
              <a:rPr sz="3200" dirty="0">
                <a:latin typeface="Arial"/>
                <a:cs typeface="Arial"/>
              </a:rPr>
              <a:t>,</a:t>
            </a:r>
          </a:p>
          <a:p>
            <a:pPr marL="16933">
              <a:lnSpc>
                <a:spcPts val="3800"/>
              </a:lnSpc>
            </a:pPr>
            <a:r>
              <a:rPr sz="3200" spc="-7" dirty="0">
                <a:latin typeface="Arial"/>
                <a:cs typeface="Arial"/>
              </a:rPr>
              <a:t>0.78]</a:t>
            </a:r>
            <a:endParaRPr lang="en-US" sz="3200" spc="-7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20"/>
              </a:lnSpc>
            </a:pPr>
            <a:r>
              <a:rPr sz="3200" b="1" spc="-7" dirty="0">
                <a:solidFill>
                  <a:srgbClr val="FF0000"/>
                </a:solidFill>
                <a:latin typeface="Arial"/>
                <a:cs typeface="Arial"/>
              </a:rPr>
              <a:t>loss</a:t>
            </a:r>
            <a:r>
              <a:rPr sz="3200" b="1" spc="-4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7" dirty="0">
                <a:solidFill>
                  <a:srgbClr val="FF0000"/>
                </a:solidFill>
                <a:latin typeface="Arial"/>
                <a:cs typeface="Arial"/>
              </a:rPr>
              <a:t>1.253</a:t>
            </a:r>
            <a:r>
              <a:rPr lang="en-US" sz="3200" b="1" spc="-7" dirty="0">
                <a:solidFill>
                  <a:srgbClr val="FF0000"/>
                </a:solidFill>
                <a:latin typeface="Arial"/>
                <a:cs typeface="Arial"/>
              </a:rPr>
              <a:t>53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8" name="object 4"/>
          <p:cNvSpPr txBox="1"/>
          <p:nvPr/>
        </p:nvSpPr>
        <p:spPr>
          <a:xfrm>
            <a:off x="8557758" y="4701242"/>
            <a:ext cx="339513" cy="19107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20"/>
              </a:lnSpc>
            </a:pP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3200">
              <a:latin typeface="Arial"/>
              <a:cs typeface="Arial"/>
            </a:endParaRPr>
          </a:p>
          <a:p>
            <a:pPr>
              <a:lnSpc>
                <a:spcPts val="3800"/>
              </a:lnSpc>
            </a:pP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3200">
              <a:latin typeface="Arial"/>
              <a:cs typeface="Arial"/>
            </a:endParaRPr>
          </a:p>
          <a:p>
            <a:pPr>
              <a:lnSpc>
                <a:spcPts val="3800"/>
              </a:lnSpc>
            </a:pP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3200">
              <a:latin typeface="Arial"/>
              <a:cs typeface="Arial"/>
            </a:endParaRPr>
          </a:p>
          <a:p>
            <a:pPr>
              <a:lnSpc>
                <a:spcPts val="3820"/>
              </a:lnSpc>
            </a:pP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3200">
              <a:latin typeface="Arial"/>
              <a:cs typeface="Arial"/>
            </a:endParaRPr>
          </a:p>
        </p:txBody>
      </p:sp>
      <p:sp>
        <p:nvSpPr>
          <p:cNvPr id="19" name="object 6"/>
          <p:cNvSpPr/>
          <p:nvPr/>
        </p:nvSpPr>
        <p:spPr>
          <a:xfrm>
            <a:off x="7343923" y="4648201"/>
            <a:ext cx="4526280" cy="1987127"/>
          </a:xfrm>
          <a:custGeom>
            <a:avLst/>
            <a:gdLst/>
            <a:ahLst/>
            <a:cxnLst/>
            <a:rect l="l" t="t" r="r" b="b"/>
            <a:pathLst>
              <a:path w="3394709" h="1490345">
                <a:moveTo>
                  <a:pt x="0" y="0"/>
                </a:moveTo>
                <a:lnTo>
                  <a:pt x="3394499" y="0"/>
                </a:lnTo>
                <a:lnTo>
                  <a:pt x="3394499" y="1489799"/>
                </a:lnTo>
                <a:lnTo>
                  <a:pt x="0" y="14897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657933D-5CA9-4FF8-94EA-3E0E468F8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spc="-7"/>
              <a:t>Optimization – Following gradient </a:t>
            </a:r>
            <a:br>
              <a:rPr lang="en-US" kern="0"/>
            </a:b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8764A9-CEB2-4ADD-9CAE-EA1361BA6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15FF625-6C40-45DB-8838-1B4CDA26A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134</a:t>
            </a:fld>
            <a:endParaRPr lang="en-US"/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id="{F959D33D-09A5-4D58-B606-9DBCB5E4941E}"/>
              </a:ext>
            </a:extLst>
          </p:cNvPr>
          <p:cNvSpPr txBox="1">
            <a:spLocks/>
          </p:cNvSpPr>
          <p:nvPr/>
        </p:nvSpPr>
        <p:spPr>
          <a:xfrm>
            <a:off x="614304" y="1860858"/>
            <a:ext cx="206417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2400" b="1" kern="0" spc="-7"/>
              <a:t>Current W</a:t>
            </a:r>
            <a:endParaRPr lang="en-US" sz="2400" b="1" kern="0" spc="-7" dirty="0"/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A8BF724A-4F1A-47A6-A677-A381CD98178A}"/>
              </a:ext>
            </a:extLst>
          </p:cNvPr>
          <p:cNvSpPr txBox="1"/>
          <p:nvPr/>
        </p:nvSpPr>
        <p:spPr>
          <a:xfrm>
            <a:off x="6964661" y="4273099"/>
            <a:ext cx="5091909" cy="90636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84667" rIns="0" bIns="0" rtlCol="0">
            <a:spAutoFit/>
          </a:bodyPr>
          <a:lstStyle/>
          <a:p>
            <a:pPr marL="113450">
              <a:spcBef>
                <a:spcPts val="667"/>
              </a:spcBef>
            </a:pPr>
            <a:r>
              <a:rPr sz="2667" spc="-7" dirty="0">
                <a:solidFill>
                  <a:srgbClr val="37761C"/>
                </a:solidFill>
                <a:latin typeface="Arial"/>
                <a:cs typeface="Arial"/>
              </a:rPr>
              <a:t>(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1.25322 </a:t>
            </a:r>
            <a:r>
              <a:rPr sz="2667" dirty="0">
                <a:solidFill>
                  <a:srgbClr val="37761C"/>
                </a:solidFill>
                <a:latin typeface="Arial"/>
                <a:cs typeface="Arial"/>
              </a:rPr>
              <a:t>-</a:t>
            </a:r>
            <a:r>
              <a:rPr sz="2667" spc="-33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1.25347</a:t>
            </a:r>
            <a:r>
              <a:rPr sz="2667" spc="-7" dirty="0">
                <a:solidFill>
                  <a:srgbClr val="37761C"/>
                </a:solidFill>
                <a:latin typeface="Arial"/>
                <a:cs typeface="Arial"/>
              </a:rPr>
              <a:t>)/0.0001</a:t>
            </a:r>
            <a:endParaRPr sz="2667" dirty="0">
              <a:latin typeface="Arial"/>
              <a:cs typeface="Arial"/>
            </a:endParaRPr>
          </a:p>
          <a:p>
            <a:pPr marL="113450"/>
            <a:r>
              <a:rPr sz="2667" dirty="0">
                <a:solidFill>
                  <a:srgbClr val="37761C"/>
                </a:solidFill>
                <a:latin typeface="Arial"/>
                <a:cs typeface="Arial"/>
              </a:rPr>
              <a:t>=</a:t>
            </a:r>
            <a:r>
              <a:rPr sz="2667" spc="-20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37761C"/>
                </a:solidFill>
                <a:latin typeface="Arial"/>
                <a:cs typeface="Arial"/>
              </a:rPr>
              <a:t>-2.5</a:t>
            </a:r>
            <a:endParaRPr sz="2667" dirty="0"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6B421B-EE1F-4817-9081-3C6F424B5BF1}"/>
                  </a:ext>
                </a:extLst>
              </p:cNvPr>
              <p:cNvSpPr txBox="1"/>
              <p:nvPr/>
            </p:nvSpPr>
            <p:spPr>
              <a:xfrm>
                <a:off x="6108700" y="5738190"/>
                <a:ext cx="5884370" cy="83619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𝑑𝑓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𝑑𝑤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+∆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6B421B-EE1F-4817-9081-3C6F424B5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700" y="5738190"/>
                <a:ext cx="5884370" cy="8361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276925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80533" y="1082778"/>
            <a:ext cx="8868268" cy="661903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2800" dirty="0">
                <a:latin typeface="Arial"/>
                <a:cs typeface="Arial"/>
              </a:rPr>
              <a:t>Numerical</a:t>
            </a:r>
            <a:r>
              <a:rPr lang="en-US" sz="2667" dirty="0">
                <a:latin typeface="Arial"/>
                <a:cs typeface="Arial"/>
              </a:rPr>
              <a:t> evaluation of gradient :</a:t>
            </a:r>
          </a:p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endParaRPr lang="en-US" sz="2667" dirty="0">
              <a:latin typeface="Arial"/>
              <a:cs typeface="Arial"/>
            </a:endParaRPr>
          </a:p>
          <a:p>
            <a:pPr marL="397923" marR="23706" indent="-380990">
              <a:spcBef>
                <a:spcPts val="133"/>
              </a:spcBef>
              <a:buFontTx/>
              <a:buChar char="-"/>
            </a:pPr>
            <a:r>
              <a:rPr lang="en-US" sz="2800" spc="-7" dirty="0">
                <a:latin typeface="Arial"/>
                <a:cs typeface="Arial"/>
              </a:rPr>
              <a:t>Very slow </a:t>
            </a:r>
          </a:p>
          <a:p>
            <a:pPr marL="397923" marR="23706" indent="-380990">
              <a:spcBef>
                <a:spcPts val="133"/>
              </a:spcBef>
              <a:buFontTx/>
              <a:buChar char="-"/>
            </a:pPr>
            <a:r>
              <a:rPr lang="en-US" sz="2800" spc="-7" dirty="0">
                <a:latin typeface="Arial"/>
                <a:cs typeface="Arial"/>
              </a:rPr>
              <a:t>Need iteration for every dimension</a:t>
            </a:r>
          </a:p>
          <a:p>
            <a:pPr marL="397923" marR="23706" indent="-380990">
              <a:spcBef>
                <a:spcPts val="133"/>
              </a:spcBef>
              <a:buFontTx/>
              <a:buChar char="-"/>
            </a:pPr>
            <a:r>
              <a:rPr lang="en-US" sz="2800" spc="-7" dirty="0">
                <a:latin typeface="Arial"/>
                <a:cs typeface="Arial"/>
              </a:rPr>
              <a:t>Approximate</a:t>
            </a:r>
          </a:p>
          <a:p>
            <a:pPr marL="397923" marR="23706" indent="-380990">
              <a:spcBef>
                <a:spcPts val="133"/>
              </a:spcBef>
              <a:buFontTx/>
              <a:buChar char="-"/>
            </a:pPr>
            <a:endParaRPr lang="en-US" sz="2800" spc="-7" dirty="0">
              <a:latin typeface="Arial"/>
              <a:cs typeface="Arial"/>
            </a:endParaRPr>
          </a:p>
          <a:p>
            <a:pPr marL="16933" marR="23706">
              <a:spcBef>
                <a:spcPts val="133"/>
              </a:spcBef>
            </a:pPr>
            <a:r>
              <a:rPr lang="en-US" sz="2800" dirty="0">
                <a:latin typeface="Arial"/>
                <a:cs typeface="Arial"/>
              </a:rPr>
              <a:t>We need a function of W : Analytic gradient</a:t>
            </a:r>
          </a:p>
          <a:p>
            <a:pPr marL="397923" marR="23706" indent="-380990">
              <a:spcBef>
                <a:spcPts val="133"/>
              </a:spcBef>
              <a:buFontTx/>
              <a:buChar char="-"/>
            </a:pPr>
            <a:endParaRPr lang="en-US" sz="2800" spc="-7" dirty="0">
              <a:latin typeface="Arial"/>
              <a:cs typeface="Arial"/>
            </a:endParaRPr>
          </a:p>
          <a:p>
            <a:pPr marL="397923" marR="23706" indent="-380990">
              <a:spcBef>
                <a:spcPts val="133"/>
              </a:spcBef>
              <a:buFontTx/>
              <a:buChar char="-"/>
            </a:pPr>
            <a:r>
              <a:rPr lang="en-US" sz="2800" spc="-7" dirty="0">
                <a:latin typeface="Arial"/>
                <a:cs typeface="Arial"/>
              </a:rPr>
              <a:t>Exact</a:t>
            </a:r>
          </a:p>
          <a:p>
            <a:pPr marL="397923" marR="23706" indent="-380990">
              <a:spcBef>
                <a:spcPts val="133"/>
              </a:spcBef>
              <a:buFontTx/>
              <a:buChar char="-"/>
            </a:pPr>
            <a:r>
              <a:rPr lang="en-US" sz="2800" spc="-7" dirty="0">
                <a:latin typeface="Arial"/>
                <a:cs typeface="Arial"/>
              </a:rPr>
              <a:t>Fast, once expression is derived</a:t>
            </a:r>
          </a:p>
          <a:p>
            <a:pPr marL="397923" marR="23706" indent="-380990">
              <a:spcBef>
                <a:spcPts val="133"/>
              </a:spcBef>
              <a:buFontTx/>
              <a:buChar char="-"/>
            </a:pPr>
            <a:r>
              <a:rPr lang="en-US" sz="2800" spc="-7" dirty="0">
                <a:latin typeface="Arial"/>
                <a:cs typeface="Arial"/>
              </a:rPr>
              <a:t>Error-prone, Gradient Check with numerical gradient</a:t>
            </a:r>
            <a:endParaRPr lang="en-US" sz="2800" dirty="0">
              <a:latin typeface="Arial"/>
              <a:cs typeface="Arial"/>
            </a:endParaRPr>
          </a:p>
          <a:p>
            <a:pPr>
              <a:spcBef>
                <a:spcPts val="53"/>
              </a:spcBef>
            </a:pPr>
            <a:endParaRPr lang="en-US" sz="2800" dirty="0">
              <a:latin typeface="Times New Roman"/>
              <a:cs typeface="Times New Roman"/>
            </a:endParaRPr>
          </a:p>
          <a:p>
            <a:pPr marL="16933" marR="23706">
              <a:spcBef>
                <a:spcPts val="133"/>
              </a:spcBef>
            </a:pPr>
            <a:endParaRPr lang="en-US" sz="2800" dirty="0">
              <a:latin typeface="Arial"/>
              <a:cs typeface="Arial"/>
            </a:endParaRPr>
          </a:p>
          <a:p>
            <a:pPr marL="397923" marR="23706" indent="-380990">
              <a:spcBef>
                <a:spcPts val="133"/>
              </a:spcBef>
              <a:buFontTx/>
              <a:buChar char="-"/>
            </a:pPr>
            <a:endParaRPr lang="en-US" sz="2800" dirty="0">
              <a:latin typeface="Arial"/>
              <a:cs typeface="Arial"/>
            </a:endParaRPr>
          </a:p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endParaRPr sz="2667" dirty="0"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94315" y="1498600"/>
            <a:ext cx="1354485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object 2"/>
          <p:cNvSpPr txBox="1">
            <a:spLocks/>
          </p:cNvSpPr>
          <p:nvPr/>
        </p:nvSpPr>
        <p:spPr>
          <a:xfrm>
            <a:off x="512968" y="180001"/>
            <a:ext cx="8732632" cy="6942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4400" kern="0" spc="-7" dirty="0">
                <a:solidFill>
                  <a:schemeClr val="accent2"/>
                </a:solidFill>
                <a:latin typeface="+mj-lt"/>
              </a:rPr>
              <a:t>Optimization – Following gradient </a:t>
            </a:r>
            <a:endParaRPr lang="en-US" sz="4400" kern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7687915" y="3736692"/>
            <a:ext cx="812800" cy="40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129259-5C69-4981-B2F0-E759789BD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0685CC-54B1-4924-8EE0-AA0C05092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7167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>
            <a:spLocks/>
          </p:cNvSpPr>
          <p:nvPr/>
        </p:nvSpPr>
        <p:spPr>
          <a:xfrm>
            <a:off x="512968" y="180001"/>
            <a:ext cx="8554832" cy="6942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4400" kern="0" spc="-7" dirty="0">
                <a:solidFill>
                  <a:schemeClr val="accent2"/>
                </a:solidFill>
                <a:latin typeface="+mj-lt"/>
              </a:rPr>
              <a:t>Optimization – Following gradient </a:t>
            </a:r>
            <a:endParaRPr lang="en-US" sz="4400" kern="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3074" name="Picture 2" descr="alexnet ile ilgili gÃ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150510"/>
            <a:ext cx="1944360" cy="7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3"/>
          <p:cNvSpPr txBox="1"/>
          <p:nvPr/>
        </p:nvSpPr>
        <p:spPr>
          <a:xfrm>
            <a:off x="812801" y="1258152"/>
            <a:ext cx="8868268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2667" dirty="0">
                <a:latin typeface="Arial"/>
                <a:cs typeface="Arial"/>
              </a:rPr>
              <a:t>Numerical evaluation was simple on previous example</a:t>
            </a:r>
            <a:endParaRPr sz="2667" dirty="0">
              <a:latin typeface="Arial"/>
              <a:cs typeface="Arial"/>
            </a:endParaRPr>
          </a:p>
        </p:txBody>
      </p:sp>
      <p:sp>
        <p:nvSpPr>
          <p:cNvPr id="15" name="object 3"/>
          <p:cNvSpPr txBox="1"/>
          <p:nvPr/>
        </p:nvSpPr>
        <p:spPr>
          <a:xfrm>
            <a:off x="568929" y="5061608"/>
            <a:ext cx="1086623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2667" dirty="0">
                <a:latin typeface="Arial"/>
                <a:cs typeface="Arial"/>
              </a:rPr>
              <a:t>How about deriving analytic gradient of all weights for this network?</a:t>
            </a:r>
            <a:endParaRPr sz="2667" dirty="0">
              <a:latin typeface="Arial"/>
              <a:cs typeface="Arial"/>
            </a:endParaRPr>
          </a:p>
        </p:txBody>
      </p:sp>
      <p:pic>
        <p:nvPicPr>
          <p:cNvPr id="3076" name="Picture 4" descr="googlenet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57" y="2413000"/>
            <a:ext cx="11353976" cy="254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AD49FA-A28C-4D8B-9463-63C152C79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80DB89-6D96-4A3E-AF62-FB34AA25A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7331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93116" y="1486533"/>
            <a:ext cx="1993899" cy="62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2680417" y="1473832"/>
            <a:ext cx="2019300" cy="685800"/>
          </a:xfrm>
          <a:custGeom>
            <a:avLst/>
            <a:gdLst/>
            <a:ahLst/>
            <a:cxnLst/>
            <a:rect l="l" t="t" r="r" b="b"/>
            <a:pathLst>
              <a:path w="1514475" h="514350">
                <a:moveTo>
                  <a:pt x="0" y="0"/>
                </a:moveTo>
                <a:lnTo>
                  <a:pt x="1514474" y="0"/>
                </a:lnTo>
                <a:lnTo>
                  <a:pt x="1514474" y="514349"/>
                </a:lnTo>
                <a:lnTo>
                  <a:pt x="0" y="5143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1722632" y="2592633"/>
            <a:ext cx="500380" cy="800284"/>
          </a:xfrm>
          <a:prstGeom prst="rect">
            <a:avLst/>
          </a:prstGeom>
          <a:solidFill>
            <a:srgbClr val="F3F3F3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algn="ctr">
              <a:spcBef>
                <a:spcPts val="1553"/>
              </a:spcBef>
            </a:pPr>
            <a:r>
              <a:rPr sz="1867" dirty="0">
                <a:latin typeface="Arial"/>
                <a:cs typeface="Arial"/>
              </a:rPr>
              <a:t>x</a:t>
            </a:r>
            <a:endParaRPr sz="1867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27999" y="3177767"/>
            <a:ext cx="724747" cy="409787"/>
          </a:xfrm>
          <a:custGeom>
            <a:avLst/>
            <a:gdLst/>
            <a:ahLst/>
            <a:cxnLst/>
            <a:rect l="l" t="t" r="r" b="b"/>
            <a:pathLst>
              <a:path w="543560" h="307339">
                <a:moveTo>
                  <a:pt x="0" y="0"/>
                </a:moveTo>
                <a:lnTo>
                  <a:pt x="543048" y="306976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241741" y="3568808"/>
            <a:ext cx="60960" cy="47413"/>
          </a:xfrm>
          <a:custGeom>
            <a:avLst/>
            <a:gdLst/>
            <a:ahLst/>
            <a:cxnLst/>
            <a:rect l="l" t="t" r="r" b="b"/>
            <a:pathLst>
              <a:path w="45719" h="35560">
                <a:moveTo>
                  <a:pt x="45371" y="34967"/>
                </a:moveTo>
                <a:lnTo>
                  <a:pt x="0" y="27391"/>
                </a:lnTo>
                <a:lnTo>
                  <a:pt x="15484" y="0"/>
                </a:lnTo>
                <a:lnTo>
                  <a:pt x="45371" y="34967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3241741" y="3568808"/>
            <a:ext cx="60960" cy="47413"/>
          </a:xfrm>
          <a:custGeom>
            <a:avLst/>
            <a:gdLst/>
            <a:ahLst/>
            <a:cxnLst/>
            <a:rect l="l" t="t" r="r" b="b"/>
            <a:pathLst>
              <a:path w="45719" h="35560">
                <a:moveTo>
                  <a:pt x="0" y="27391"/>
                </a:moveTo>
                <a:lnTo>
                  <a:pt x="45371" y="34967"/>
                </a:lnTo>
                <a:lnTo>
                  <a:pt x="15484" y="0"/>
                </a:lnTo>
                <a:lnTo>
                  <a:pt x="0" y="27391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 txBox="1"/>
          <p:nvPr/>
        </p:nvSpPr>
        <p:spPr>
          <a:xfrm>
            <a:off x="977932" y="4040568"/>
            <a:ext cx="1245447" cy="800284"/>
          </a:xfrm>
          <a:prstGeom prst="rect">
            <a:avLst/>
          </a:prstGeom>
          <a:solidFill>
            <a:srgbClr val="F3F3F3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algn="ctr">
              <a:spcBef>
                <a:spcPts val="1553"/>
              </a:spcBef>
            </a:pPr>
            <a:r>
              <a:rPr sz="1867" dirty="0">
                <a:latin typeface="Arial"/>
                <a:cs typeface="Arial"/>
              </a:rPr>
              <a:t>W</a:t>
            </a:r>
            <a:endParaRPr sz="1867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56616" y="4085721"/>
            <a:ext cx="844127" cy="646007"/>
          </a:xfrm>
          <a:custGeom>
            <a:avLst/>
            <a:gdLst/>
            <a:ahLst/>
            <a:cxnLst/>
            <a:rect l="l" t="t" r="r" b="b"/>
            <a:pathLst>
              <a:path w="633094" h="484505">
                <a:moveTo>
                  <a:pt x="0" y="483984"/>
                </a:moveTo>
                <a:lnTo>
                  <a:pt x="632902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3287742" y="4050712"/>
            <a:ext cx="59267" cy="52493"/>
          </a:xfrm>
          <a:custGeom>
            <a:avLst/>
            <a:gdLst/>
            <a:ahLst/>
            <a:cxnLst/>
            <a:rect l="l" t="t" r="r" b="b"/>
            <a:pathLst>
              <a:path w="44450" h="39369">
                <a:moveTo>
                  <a:pt x="19113" y="38754"/>
                </a:moveTo>
                <a:lnTo>
                  <a:pt x="0" y="13759"/>
                </a:lnTo>
                <a:lnTo>
                  <a:pt x="43893" y="0"/>
                </a:lnTo>
                <a:lnTo>
                  <a:pt x="19113" y="38754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3287742" y="4050712"/>
            <a:ext cx="59267" cy="52493"/>
          </a:xfrm>
          <a:custGeom>
            <a:avLst/>
            <a:gdLst/>
            <a:ahLst/>
            <a:cxnLst/>
            <a:rect l="l" t="t" r="r" b="b"/>
            <a:pathLst>
              <a:path w="44450" h="39369">
                <a:moveTo>
                  <a:pt x="19113" y="38754"/>
                </a:moveTo>
                <a:lnTo>
                  <a:pt x="43893" y="0"/>
                </a:lnTo>
                <a:lnTo>
                  <a:pt x="0" y="13759"/>
                </a:lnTo>
                <a:lnTo>
                  <a:pt x="19113" y="38754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3520599" y="3429400"/>
            <a:ext cx="830580" cy="830580"/>
          </a:xfrm>
          <a:custGeom>
            <a:avLst/>
            <a:gdLst/>
            <a:ahLst/>
            <a:cxnLst/>
            <a:rect l="l" t="t" r="r" b="b"/>
            <a:pathLst>
              <a:path w="622935" h="622935">
                <a:moveTo>
                  <a:pt x="311249" y="622499"/>
                </a:moveTo>
                <a:lnTo>
                  <a:pt x="265255" y="619125"/>
                </a:lnTo>
                <a:lnTo>
                  <a:pt x="221356" y="609321"/>
                </a:lnTo>
                <a:lnTo>
                  <a:pt x="180034" y="593571"/>
                </a:lnTo>
                <a:lnTo>
                  <a:pt x="141771" y="572355"/>
                </a:lnTo>
                <a:lnTo>
                  <a:pt x="107047" y="546155"/>
                </a:lnTo>
                <a:lnTo>
                  <a:pt x="76344" y="515452"/>
                </a:lnTo>
                <a:lnTo>
                  <a:pt x="50144" y="480728"/>
                </a:lnTo>
                <a:lnTo>
                  <a:pt x="28928" y="442465"/>
                </a:lnTo>
                <a:lnTo>
                  <a:pt x="13178" y="401143"/>
                </a:lnTo>
                <a:lnTo>
                  <a:pt x="3374" y="357244"/>
                </a:lnTo>
                <a:lnTo>
                  <a:pt x="0" y="311249"/>
                </a:lnTo>
                <a:lnTo>
                  <a:pt x="3374" y="265255"/>
                </a:lnTo>
                <a:lnTo>
                  <a:pt x="13178" y="221356"/>
                </a:lnTo>
                <a:lnTo>
                  <a:pt x="28928" y="180034"/>
                </a:lnTo>
                <a:lnTo>
                  <a:pt x="50144" y="141771"/>
                </a:lnTo>
                <a:lnTo>
                  <a:pt x="76344" y="107047"/>
                </a:lnTo>
                <a:lnTo>
                  <a:pt x="107047" y="76344"/>
                </a:lnTo>
                <a:lnTo>
                  <a:pt x="141771" y="50144"/>
                </a:lnTo>
                <a:lnTo>
                  <a:pt x="180034" y="28928"/>
                </a:lnTo>
                <a:lnTo>
                  <a:pt x="221356" y="13178"/>
                </a:lnTo>
                <a:lnTo>
                  <a:pt x="265255" y="3374"/>
                </a:lnTo>
                <a:lnTo>
                  <a:pt x="311249" y="0"/>
                </a:lnTo>
                <a:lnTo>
                  <a:pt x="360234" y="3877"/>
                </a:lnTo>
                <a:lnTo>
                  <a:pt x="407570" y="15278"/>
                </a:lnTo>
                <a:lnTo>
                  <a:pt x="452424" y="33857"/>
                </a:lnTo>
                <a:lnTo>
                  <a:pt x="493958" y="59267"/>
                </a:lnTo>
                <a:lnTo>
                  <a:pt x="531336" y="91162"/>
                </a:lnTo>
                <a:lnTo>
                  <a:pt x="563232" y="128541"/>
                </a:lnTo>
                <a:lnTo>
                  <a:pt x="588642" y="170075"/>
                </a:lnTo>
                <a:lnTo>
                  <a:pt x="607221" y="214929"/>
                </a:lnTo>
                <a:lnTo>
                  <a:pt x="618622" y="262265"/>
                </a:lnTo>
                <a:lnTo>
                  <a:pt x="622499" y="311249"/>
                </a:lnTo>
                <a:lnTo>
                  <a:pt x="619125" y="357244"/>
                </a:lnTo>
                <a:lnTo>
                  <a:pt x="609321" y="401143"/>
                </a:lnTo>
                <a:lnTo>
                  <a:pt x="593571" y="442465"/>
                </a:lnTo>
                <a:lnTo>
                  <a:pt x="572355" y="480728"/>
                </a:lnTo>
                <a:lnTo>
                  <a:pt x="546155" y="515452"/>
                </a:lnTo>
                <a:lnTo>
                  <a:pt x="515452" y="546155"/>
                </a:lnTo>
                <a:lnTo>
                  <a:pt x="480728" y="572355"/>
                </a:lnTo>
                <a:lnTo>
                  <a:pt x="442465" y="593571"/>
                </a:lnTo>
                <a:lnTo>
                  <a:pt x="401143" y="609321"/>
                </a:lnTo>
                <a:lnTo>
                  <a:pt x="357244" y="619125"/>
                </a:lnTo>
                <a:lnTo>
                  <a:pt x="311249" y="622499"/>
                </a:lnTo>
                <a:close/>
              </a:path>
            </a:pathLst>
          </a:custGeom>
          <a:solidFill>
            <a:srgbClr val="C9DAF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3520599" y="3429400"/>
            <a:ext cx="830580" cy="830580"/>
          </a:xfrm>
          <a:custGeom>
            <a:avLst/>
            <a:gdLst/>
            <a:ahLst/>
            <a:cxnLst/>
            <a:rect l="l" t="t" r="r" b="b"/>
            <a:pathLst>
              <a:path w="622935" h="622935">
                <a:moveTo>
                  <a:pt x="0" y="311249"/>
                </a:moveTo>
                <a:lnTo>
                  <a:pt x="3374" y="265255"/>
                </a:lnTo>
                <a:lnTo>
                  <a:pt x="13178" y="221356"/>
                </a:lnTo>
                <a:lnTo>
                  <a:pt x="28928" y="180034"/>
                </a:lnTo>
                <a:lnTo>
                  <a:pt x="50144" y="141771"/>
                </a:lnTo>
                <a:lnTo>
                  <a:pt x="76344" y="107047"/>
                </a:lnTo>
                <a:lnTo>
                  <a:pt x="107047" y="76344"/>
                </a:lnTo>
                <a:lnTo>
                  <a:pt x="141771" y="50144"/>
                </a:lnTo>
                <a:lnTo>
                  <a:pt x="180034" y="28928"/>
                </a:lnTo>
                <a:lnTo>
                  <a:pt x="221356" y="13178"/>
                </a:lnTo>
                <a:lnTo>
                  <a:pt x="265255" y="3374"/>
                </a:lnTo>
                <a:lnTo>
                  <a:pt x="311249" y="0"/>
                </a:lnTo>
                <a:lnTo>
                  <a:pt x="360234" y="3877"/>
                </a:lnTo>
                <a:lnTo>
                  <a:pt x="407570" y="15278"/>
                </a:lnTo>
                <a:lnTo>
                  <a:pt x="452424" y="33857"/>
                </a:lnTo>
                <a:lnTo>
                  <a:pt x="493958" y="59267"/>
                </a:lnTo>
                <a:lnTo>
                  <a:pt x="531336" y="91162"/>
                </a:lnTo>
                <a:lnTo>
                  <a:pt x="563232" y="128541"/>
                </a:lnTo>
                <a:lnTo>
                  <a:pt x="588642" y="170075"/>
                </a:lnTo>
                <a:lnTo>
                  <a:pt x="607221" y="214929"/>
                </a:lnTo>
                <a:lnTo>
                  <a:pt x="618622" y="262265"/>
                </a:lnTo>
                <a:lnTo>
                  <a:pt x="622499" y="311249"/>
                </a:lnTo>
                <a:lnTo>
                  <a:pt x="619125" y="357244"/>
                </a:lnTo>
                <a:lnTo>
                  <a:pt x="609321" y="401143"/>
                </a:lnTo>
                <a:lnTo>
                  <a:pt x="593571" y="442465"/>
                </a:lnTo>
                <a:lnTo>
                  <a:pt x="572355" y="480728"/>
                </a:lnTo>
                <a:lnTo>
                  <a:pt x="546155" y="515452"/>
                </a:lnTo>
                <a:lnTo>
                  <a:pt x="515452" y="546155"/>
                </a:lnTo>
                <a:lnTo>
                  <a:pt x="480728" y="572355"/>
                </a:lnTo>
                <a:lnTo>
                  <a:pt x="442465" y="593571"/>
                </a:lnTo>
                <a:lnTo>
                  <a:pt x="401143" y="609321"/>
                </a:lnTo>
                <a:lnTo>
                  <a:pt x="357244" y="619125"/>
                </a:lnTo>
                <a:lnTo>
                  <a:pt x="311249" y="622499"/>
                </a:lnTo>
                <a:lnTo>
                  <a:pt x="265255" y="619125"/>
                </a:lnTo>
                <a:lnTo>
                  <a:pt x="221356" y="609321"/>
                </a:lnTo>
                <a:lnTo>
                  <a:pt x="180034" y="593571"/>
                </a:lnTo>
                <a:lnTo>
                  <a:pt x="141771" y="572355"/>
                </a:lnTo>
                <a:lnTo>
                  <a:pt x="107047" y="546155"/>
                </a:lnTo>
                <a:lnTo>
                  <a:pt x="76344" y="515452"/>
                </a:lnTo>
                <a:lnTo>
                  <a:pt x="50144" y="480728"/>
                </a:lnTo>
                <a:lnTo>
                  <a:pt x="28928" y="442465"/>
                </a:lnTo>
                <a:lnTo>
                  <a:pt x="13178" y="401143"/>
                </a:lnTo>
                <a:lnTo>
                  <a:pt x="3374" y="357244"/>
                </a:lnTo>
                <a:lnTo>
                  <a:pt x="0" y="311249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521883" y="3844399"/>
            <a:ext cx="1585807" cy="0"/>
          </a:xfrm>
          <a:custGeom>
            <a:avLst/>
            <a:gdLst/>
            <a:ahLst/>
            <a:cxnLst/>
            <a:rect l="l" t="t" r="r" b="b"/>
            <a:pathLst>
              <a:path w="1189354">
                <a:moveTo>
                  <a:pt x="0" y="0"/>
                </a:moveTo>
                <a:lnTo>
                  <a:pt x="1189350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6107683" y="3823424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6107683" y="3823424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5208033" y="1482481"/>
            <a:ext cx="5946432" cy="637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5195333" y="1469782"/>
            <a:ext cx="5972387" cy="662940"/>
          </a:xfrm>
          <a:custGeom>
            <a:avLst/>
            <a:gdLst/>
            <a:ahLst/>
            <a:cxnLst/>
            <a:rect l="l" t="t" r="r" b="b"/>
            <a:pathLst>
              <a:path w="4479290" h="497205">
                <a:moveTo>
                  <a:pt x="0" y="0"/>
                </a:moveTo>
                <a:lnTo>
                  <a:pt x="4478874" y="0"/>
                </a:lnTo>
                <a:lnTo>
                  <a:pt x="4478874" y="497174"/>
                </a:lnTo>
                <a:lnTo>
                  <a:pt x="0" y="4971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6281065" y="3429400"/>
            <a:ext cx="830580" cy="830580"/>
          </a:xfrm>
          <a:custGeom>
            <a:avLst/>
            <a:gdLst/>
            <a:ahLst/>
            <a:cxnLst/>
            <a:rect l="l" t="t" r="r" b="b"/>
            <a:pathLst>
              <a:path w="622935" h="622935">
                <a:moveTo>
                  <a:pt x="311249" y="622499"/>
                </a:moveTo>
                <a:lnTo>
                  <a:pt x="265255" y="619125"/>
                </a:lnTo>
                <a:lnTo>
                  <a:pt x="221356" y="609321"/>
                </a:lnTo>
                <a:lnTo>
                  <a:pt x="180034" y="593571"/>
                </a:lnTo>
                <a:lnTo>
                  <a:pt x="141771" y="572355"/>
                </a:lnTo>
                <a:lnTo>
                  <a:pt x="107047" y="546155"/>
                </a:lnTo>
                <a:lnTo>
                  <a:pt x="76344" y="515452"/>
                </a:lnTo>
                <a:lnTo>
                  <a:pt x="50144" y="480728"/>
                </a:lnTo>
                <a:lnTo>
                  <a:pt x="28928" y="442465"/>
                </a:lnTo>
                <a:lnTo>
                  <a:pt x="13178" y="401143"/>
                </a:lnTo>
                <a:lnTo>
                  <a:pt x="3374" y="357244"/>
                </a:lnTo>
                <a:lnTo>
                  <a:pt x="0" y="311249"/>
                </a:lnTo>
                <a:lnTo>
                  <a:pt x="3374" y="265255"/>
                </a:lnTo>
                <a:lnTo>
                  <a:pt x="13178" y="221356"/>
                </a:lnTo>
                <a:lnTo>
                  <a:pt x="28928" y="180034"/>
                </a:lnTo>
                <a:lnTo>
                  <a:pt x="50144" y="141771"/>
                </a:lnTo>
                <a:lnTo>
                  <a:pt x="76344" y="107047"/>
                </a:lnTo>
                <a:lnTo>
                  <a:pt x="107047" y="76344"/>
                </a:lnTo>
                <a:lnTo>
                  <a:pt x="141771" y="50144"/>
                </a:lnTo>
                <a:lnTo>
                  <a:pt x="180034" y="28928"/>
                </a:lnTo>
                <a:lnTo>
                  <a:pt x="221356" y="13178"/>
                </a:lnTo>
                <a:lnTo>
                  <a:pt x="265255" y="3374"/>
                </a:lnTo>
                <a:lnTo>
                  <a:pt x="311249" y="0"/>
                </a:lnTo>
                <a:lnTo>
                  <a:pt x="360234" y="3877"/>
                </a:lnTo>
                <a:lnTo>
                  <a:pt x="407570" y="15278"/>
                </a:lnTo>
                <a:lnTo>
                  <a:pt x="452424" y="33857"/>
                </a:lnTo>
                <a:lnTo>
                  <a:pt x="493958" y="59267"/>
                </a:lnTo>
                <a:lnTo>
                  <a:pt x="531336" y="91162"/>
                </a:lnTo>
                <a:lnTo>
                  <a:pt x="563232" y="128541"/>
                </a:lnTo>
                <a:lnTo>
                  <a:pt x="588642" y="170075"/>
                </a:lnTo>
                <a:lnTo>
                  <a:pt x="607221" y="214929"/>
                </a:lnTo>
                <a:lnTo>
                  <a:pt x="618622" y="262265"/>
                </a:lnTo>
                <a:lnTo>
                  <a:pt x="622499" y="311249"/>
                </a:lnTo>
                <a:lnTo>
                  <a:pt x="619125" y="357244"/>
                </a:lnTo>
                <a:lnTo>
                  <a:pt x="609321" y="401143"/>
                </a:lnTo>
                <a:lnTo>
                  <a:pt x="593571" y="442465"/>
                </a:lnTo>
                <a:lnTo>
                  <a:pt x="572355" y="480728"/>
                </a:lnTo>
                <a:lnTo>
                  <a:pt x="546155" y="515452"/>
                </a:lnTo>
                <a:lnTo>
                  <a:pt x="515452" y="546155"/>
                </a:lnTo>
                <a:lnTo>
                  <a:pt x="480728" y="572355"/>
                </a:lnTo>
                <a:lnTo>
                  <a:pt x="442465" y="593571"/>
                </a:lnTo>
                <a:lnTo>
                  <a:pt x="401143" y="609321"/>
                </a:lnTo>
                <a:lnTo>
                  <a:pt x="357244" y="619125"/>
                </a:lnTo>
                <a:lnTo>
                  <a:pt x="311249" y="622499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6281065" y="3429400"/>
            <a:ext cx="830580" cy="830580"/>
          </a:xfrm>
          <a:custGeom>
            <a:avLst/>
            <a:gdLst/>
            <a:ahLst/>
            <a:cxnLst/>
            <a:rect l="l" t="t" r="r" b="b"/>
            <a:pathLst>
              <a:path w="622935" h="622935">
                <a:moveTo>
                  <a:pt x="0" y="311249"/>
                </a:moveTo>
                <a:lnTo>
                  <a:pt x="3374" y="265255"/>
                </a:lnTo>
                <a:lnTo>
                  <a:pt x="13178" y="221356"/>
                </a:lnTo>
                <a:lnTo>
                  <a:pt x="28928" y="180034"/>
                </a:lnTo>
                <a:lnTo>
                  <a:pt x="50144" y="141771"/>
                </a:lnTo>
                <a:lnTo>
                  <a:pt x="76344" y="107047"/>
                </a:lnTo>
                <a:lnTo>
                  <a:pt x="107047" y="76344"/>
                </a:lnTo>
                <a:lnTo>
                  <a:pt x="141771" y="50144"/>
                </a:lnTo>
                <a:lnTo>
                  <a:pt x="180034" y="28928"/>
                </a:lnTo>
                <a:lnTo>
                  <a:pt x="221356" y="13178"/>
                </a:lnTo>
                <a:lnTo>
                  <a:pt x="265255" y="3374"/>
                </a:lnTo>
                <a:lnTo>
                  <a:pt x="311249" y="0"/>
                </a:lnTo>
                <a:lnTo>
                  <a:pt x="360234" y="3877"/>
                </a:lnTo>
                <a:lnTo>
                  <a:pt x="407570" y="15278"/>
                </a:lnTo>
                <a:lnTo>
                  <a:pt x="452424" y="33857"/>
                </a:lnTo>
                <a:lnTo>
                  <a:pt x="493958" y="59267"/>
                </a:lnTo>
                <a:lnTo>
                  <a:pt x="531336" y="91162"/>
                </a:lnTo>
                <a:lnTo>
                  <a:pt x="563232" y="128541"/>
                </a:lnTo>
                <a:lnTo>
                  <a:pt x="588642" y="170075"/>
                </a:lnTo>
                <a:lnTo>
                  <a:pt x="607221" y="214929"/>
                </a:lnTo>
                <a:lnTo>
                  <a:pt x="618622" y="262265"/>
                </a:lnTo>
                <a:lnTo>
                  <a:pt x="622499" y="311249"/>
                </a:lnTo>
                <a:lnTo>
                  <a:pt x="619125" y="357244"/>
                </a:lnTo>
                <a:lnTo>
                  <a:pt x="609321" y="401143"/>
                </a:lnTo>
                <a:lnTo>
                  <a:pt x="593571" y="442465"/>
                </a:lnTo>
                <a:lnTo>
                  <a:pt x="572355" y="480728"/>
                </a:lnTo>
                <a:lnTo>
                  <a:pt x="546155" y="515452"/>
                </a:lnTo>
                <a:lnTo>
                  <a:pt x="515452" y="546155"/>
                </a:lnTo>
                <a:lnTo>
                  <a:pt x="480728" y="572355"/>
                </a:lnTo>
                <a:lnTo>
                  <a:pt x="442465" y="593571"/>
                </a:lnTo>
                <a:lnTo>
                  <a:pt x="401143" y="609321"/>
                </a:lnTo>
                <a:lnTo>
                  <a:pt x="357244" y="619125"/>
                </a:lnTo>
                <a:lnTo>
                  <a:pt x="311249" y="622499"/>
                </a:lnTo>
                <a:lnTo>
                  <a:pt x="265255" y="619125"/>
                </a:lnTo>
                <a:lnTo>
                  <a:pt x="221356" y="609321"/>
                </a:lnTo>
                <a:lnTo>
                  <a:pt x="180034" y="593571"/>
                </a:lnTo>
                <a:lnTo>
                  <a:pt x="141771" y="572355"/>
                </a:lnTo>
                <a:lnTo>
                  <a:pt x="107047" y="546155"/>
                </a:lnTo>
                <a:lnTo>
                  <a:pt x="76344" y="515452"/>
                </a:lnTo>
                <a:lnTo>
                  <a:pt x="50144" y="480728"/>
                </a:lnTo>
                <a:lnTo>
                  <a:pt x="28928" y="442465"/>
                </a:lnTo>
                <a:lnTo>
                  <a:pt x="13178" y="401143"/>
                </a:lnTo>
                <a:lnTo>
                  <a:pt x="3374" y="357244"/>
                </a:lnTo>
                <a:lnTo>
                  <a:pt x="0" y="311249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 txBox="1"/>
          <p:nvPr/>
        </p:nvSpPr>
        <p:spPr>
          <a:xfrm>
            <a:off x="6403619" y="3630825"/>
            <a:ext cx="557308" cy="379313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61805" marR="6773" indent="-45719" algn="ctr">
              <a:lnSpc>
                <a:spcPct val="101600"/>
              </a:lnSpc>
              <a:spcBef>
                <a:spcPts val="113"/>
              </a:spcBef>
            </a:pPr>
            <a:r>
              <a:rPr lang="en-US" sz="1200" spc="-7" dirty="0">
                <a:latin typeface="Arial"/>
                <a:cs typeface="Arial"/>
              </a:rPr>
              <a:t>SVM Loss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367515" y="3844399"/>
            <a:ext cx="1005840" cy="0"/>
          </a:xfrm>
          <a:custGeom>
            <a:avLst/>
            <a:gdLst/>
            <a:ahLst/>
            <a:cxnLst/>
            <a:rect l="l" t="t" r="r" b="b"/>
            <a:pathLst>
              <a:path w="754379">
                <a:moveTo>
                  <a:pt x="0" y="0"/>
                </a:moveTo>
                <a:lnTo>
                  <a:pt x="7540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8372916" y="3823424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8372916" y="3823424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2540000" y="4191000"/>
            <a:ext cx="6398260" cy="891540"/>
          </a:xfrm>
          <a:custGeom>
            <a:avLst/>
            <a:gdLst/>
            <a:ahLst/>
            <a:cxnLst/>
            <a:rect l="l" t="t" r="r" b="b"/>
            <a:pathLst>
              <a:path w="4798695" h="668655">
                <a:moveTo>
                  <a:pt x="0" y="668249"/>
                </a:moveTo>
                <a:lnTo>
                  <a:pt x="4798199" y="668249"/>
                </a:lnTo>
                <a:lnTo>
                  <a:pt x="479819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8916622" y="4133367"/>
            <a:ext cx="42333" cy="58420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65" y="43225"/>
                </a:moveTo>
                <a:lnTo>
                  <a:pt x="0" y="43225"/>
                </a:lnTo>
                <a:lnTo>
                  <a:pt x="15732" y="0"/>
                </a:lnTo>
                <a:lnTo>
                  <a:pt x="31465" y="4322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8916622" y="4133367"/>
            <a:ext cx="42333" cy="58420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65" y="43225"/>
                </a:moveTo>
                <a:lnTo>
                  <a:pt x="15732" y="0"/>
                </a:lnTo>
                <a:lnTo>
                  <a:pt x="0" y="43225"/>
                </a:lnTo>
                <a:lnTo>
                  <a:pt x="31465" y="4322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6528865" y="4622000"/>
            <a:ext cx="830580" cy="830580"/>
          </a:xfrm>
          <a:custGeom>
            <a:avLst/>
            <a:gdLst/>
            <a:ahLst/>
            <a:cxnLst/>
            <a:rect l="l" t="t" r="r" b="b"/>
            <a:pathLst>
              <a:path w="622935" h="622935">
                <a:moveTo>
                  <a:pt x="311249" y="622499"/>
                </a:moveTo>
                <a:lnTo>
                  <a:pt x="265255" y="619125"/>
                </a:lnTo>
                <a:lnTo>
                  <a:pt x="221356" y="609321"/>
                </a:lnTo>
                <a:lnTo>
                  <a:pt x="180034" y="593571"/>
                </a:lnTo>
                <a:lnTo>
                  <a:pt x="141771" y="572355"/>
                </a:lnTo>
                <a:lnTo>
                  <a:pt x="107047" y="546155"/>
                </a:lnTo>
                <a:lnTo>
                  <a:pt x="76344" y="515452"/>
                </a:lnTo>
                <a:lnTo>
                  <a:pt x="50144" y="480728"/>
                </a:lnTo>
                <a:lnTo>
                  <a:pt x="28928" y="442465"/>
                </a:lnTo>
                <a:lnTo>
                  <a:pt x="13178" y="401143"/>
                </a:lnTo>
                <a:lnTo>
                  <a:pt x="3374" y="357244"/>
                </a:lnTo>
                <a:lnTo>
                  <a:pt x="0" y="311249"/>
                </a:lnTo>
                <a:lnTo>
                  <a:pt x="3374" y="265255"/>
                </a:lnTo>
                <a:lnTo>
                  <a:pt x="13178" y="221356"/>
                </a:lnTo>
                <a:lnTo>
                  <a:pt x="28928" y="180034"/>
                </a:lnTo>
                <a:lnTo>
                  <a:pt x="50144" y="141771"/>
                </a:lnTo>
                <a:lnTo>
                  <a:pt x="76344" y="107047"/>
                </a:lnTo>
                <a:lnTo>
                  <a:pt x="107047" y="76344"/>
                </a:lnTo>
                <a:lnTo>
                  <a:pt x="141771" y="50144"/>
                </a:lnTo>
                <a:lnTo>
                  <a:pt x="180034" y="28928"/>
                </a:lnTo>
                <a:lnTo>
                  <a:pt x="221356" y="13178"/>
                </a:lnTo>
                <a:lnTo>
                  <a:pt x="265255" y="3374"/>
                </a:lnTo>
                <a:lnTo>
                  <a:pt x="311249" y="0"/>
                </a:lnTo>
                <a:lnTo>
                  <a:pt x="360234" y="3877"/>
                </a:lnTo>
                <a:lnTo>
                  <a:pt x="407570" y="15278"/>
                </a:lnTo>
                <a:lnTo>
                  <a:pt x="452424" y="33857"/>
                </a:lnTo>
                <a:lnTo>
                  <a:pt x="493958" y="59267"/>
                </a:lnTo>
                <a:lnTo>
                  <a:pt x="531336" y="91162"/>
                </a:lnTo>
                <a:lnTo>
                  <a:pt x="563232" y="128541"/>
                </a:lnTo>
                <a:lnTo>
                  <a:pt x="588642" y="170075"/>
                </a:lnTo>
                <a:lnTo>
                  <a:pt x="607221" y="214929"/>
                </a:lnTo>
                <a:lnTo>
                  <a:pt x="618622" y="262265"/>
                </a:lnTo>
                <a:lnTo>
                  <a:pt x="622499" y="311249"/>
                </a:lnTo>
                <a:lnTo>
                  <a:pt x="619125" y="357244"/>
                </a:lnTo>
                <a:lnTo>
                  <a:pt x="609321" y="401143"/>
                </a:lnTo>
                <a:lnTo>
                  <a:pt x="593571" y="442465"/>
                </a:lnTo>
                <a:lnTo>
                  <a:pt x="572355" y="480728"/>
                </a:lnTo>
                <a:lnTo>
                  <a:pt x="546155" y="515452"/>
                </a:lnTo>
                <a:lnTo>
                  <a:pt x="515452" y="546155"/>
                </a:lnTo>
                <a:lnTo>
                  <a:pt x="480728" y="572355"/>
                </a:lnTo>
                <a:lnTo>
                  <a:pt x="442465" y="593571"/>
                </a:lnTo>
                <a:lnTo>
                  <a:pt x="401143" y="609321"/>
                </a:lnTo>
                <a:lnTo>
                  <a:pt x="357244" y="619125"/>
                </a:lnTo>
                <a:lnTo>
                  <a:pt x="311249" y="622499"/>
                </a:lnTo>
                <a:close/>
              </a:path>
            </a:pathLst>
          </a:custGeom>
          <a:solidFill>
            <a:srgbClr val="B6D7A8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6528865" y="4622000"/>
            <a:ext cx="830580" cy="830580"/>
          </a:xfrm>
          <a:custGeom>
            <a:avLst/>
            <a:gdLst/>
            <a:ahLst/>
            <a:cxnLst/>
            <a:rect l="l" t="t" r="r" b="b"/>
            <a:pathLst>
              <a:path w="622935" h="622935">
                <a:moveTo>
                  <a:pt x="0" y="311249"/>
                </a:moveTo>
                <a:lnTo>
                  <a:pt x="3374" y="265255"/>
                </a:lnTo>
                <a:lnTo>
                  <a:pt x="13178" y="221356"/>
                </a:lnTo>
                <a:lnTo>
                  <a:pt x="28928" y="180034"/>
                </a:lnTo>
                <a:lnTo>
                  <a:pt x="50144" y="141771"/>
                </a:lnTo>
                <a:lnTo>
                  <a:pt x="76344" y="107047"/>
                </a:lnTo>
                <a:lnTo>
                  <a:pt x="107047" y="76344"/>
                </a:lnTo>
                <a:lnTo>
                  <a:pt x="141771" y="50144"/>
                </a:lnTo>
                <a:lnTo>
                  <a:pt x="180034" y="28928"/>
                </a:lnTo>
                <a:lnTo>
                  <a:pt x="221356" y="13178"/>
                </a:lnTo>
                <a:lnTo>
                  <a:pt x="265255" y="3374"/>
                </a:lnTo>
                <a:lnTo>
                  <a:pt x="311249" y="0"/>
                </a:lnTo>
                <a:lnTo>
                  <a:pt x="360234" y="3877"/>
                </a:lnTo>
                <a:lnTo>
                  <a:pt x="407570" y="15278"/>
                </a:lnTo>
                <a:lnTo>
                  <a:pt x="452424" y="33857"/>
                </a:lnTo>
                <a:lnTo>
                  <a:pt x="493958" y="59267"/>
                </a:lnTo>
                <a:lnTo>
                  <a:pt x="531336" y="91162"/>
                </a:lnTo>
                <a:lnTo>
                  <a:pt x="563232" y="128541"/>
                </a:lnTo>
                <a:lnTo>
                  <a:pt x="588642" y="170075"/>
                </a:lnTo>
                <a:lnTo>
                  <a:pt x="607221" y="214929"/>
                </a:lnTo>
                <a:lnTo>
                  <a:pt x="618622" y="262265"/>
                </a:lnTo>
                <a:lnTo>
                  <a:pt x="622499" y="311249"/>
                </a:lnTo>
                <a:lnTo>
                  <a:pt x="619125" y="357244"/>
                </a:lnTo>
                <a:lnTo>
                  <a:pt x="609321" y="401143"/>
                </a:lnTo>
                <a:lnTo>
                  <a:pt x="593571" y="442465"/>
                </a:lnTo>
                <a:lnTo>
                  <a:pt x="572355" y="480728"/>
                </a:lnTo>
                <a:lnTo>
                  <a:pt x="546155" y="515452"/>
                </a:lnTo>
                <a:lnTo>
                  <a:pt x="515452" y="546155"/>
                </a:lnTo>
                <a:lnTo>
                  <a:pt x="480728" y="572355"/>
                </a:lnTo>
                <a:lnTo>
                  <a:pt x="442465" y="593571"/>
                </a:lnTo>
                <a:lnTo>
                  <a:pt x="401143" y="609321"/>
                </a:lnTo>
                <a:lnTo>
                  <a:pt x="357244" y="619125"/>
                </a:lnTo>
                <a:lnTo>
                  <a:pt x="311249" y="622499"/>
                </a:lnTo>
                <a:lnTo>
                  <a:pt x="265255" y="619125"/>
                </a:lnTo>
                <a:lnTo>
                  <a:pt x="221356" y="609321"/>
                </a:lnTo>
                <a:lnTo>
                  <a:pt x="180034" y="593571"/>
                </a:lnTo>
                <a:lnTo>
                  <a:pt x="141771" y="572355"/>
                </a:lnTo>
                <a:lnTo>
                  <a:pt x="107047" y="546155"/>
                </a:lnTo>
                <a:lnTo>
                  <a:pt x="76344" y="515452"/>
                </a:lnTo>
                <a:lnTo>
                  <a:pt x="50144" y="480728"/>
                </a:lnTo>
                <a:lnTo>
                  <a:pt x="28928" y="442465"/>
                </a:lnTo>
                <a:lnTo>
                  <a:pt x="13178" y="401143"/>
                </a:lnTo>
                <a:lnTo>
                  <a:pt x="3374" y="357244"/>
                </a:lnTo>
                <a:lnTo>
                  <a:pt x="0" y="311249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 txBox="1"/>
          <p:nvPr/>
        </p:nvSpPr>
        <p:spPr>
          <a:xfrm>
            <a:off x="6816874" y="4823725"/>
            <a:ext cx="25400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latin typeface="Arial"/>
                <a:cs typeface="Arial"/>
              </a:rPr>
              <a:t>R</a:t>
            </a:r>
            <a:endParaRPr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500267" y="5325464"/>
            <a:ext cx="1081599" cy="540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7487565" y="5312764"/>
            <a:ext cx="1107440" cy="566420"/>
          </a:xfrm>
          <a:custGeom>
            <a:avLst/>
            <a:gdLst/>
            <a:ahLst/>
            <a:cxnLst/>
            <a:rect l="l" t="t" r="r" b="b"/>
            <a:pathLst>
              <a:path w="830579" h="424814">
                <a:moveTo>
                  <a:pt x="0" y="0"/>
                </a:moveTo>
                <a:lnTo>
                  <a:pt x="830249" y="0"/>
                </a:lnTo>
                <a:lnTo>
                  <a:pt x="830249" y="424649"/>
                </a:lnTo>
                <a:lnTo>
                  <a:pt x="0" y="4246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8667200" y="3574001"/>
            <a:ext cx="541020" cy="541020"/>
          </a:xfrm>
          <a:custGeom>
            <a:avLst/>
            <a:gdLst/>
            <a:ahLst/>
            <a:cxnLst/>
            <a:rect l="l" t="t" r="r" b="b"/>
            <a:pathLst>
              <a:path w="405765" h="405764">
                <a:moveTo>
                  <a:pt x="202799" y="405599"/>
                </a:moveTo>
                <a:lnTo>
                  <a:pt x="156299" y="400243"/>
                </a:lnTo>
                <a:lnTo>
                  <a:pt x="113613" y="384987"/>
                </a:lnTo>
                <a:lnTo>
                  <a:pt x="75958" y="361047"/>
                </a:lnTo>
                <a:lnTo>
                  <a:pt x="44552" y="329641"/>
                </a:lnTo>
                <a:lnTo>
                  <a:pt x="20612" y="291986"/>
                </a:lnTo>
                <a:lnTo>
                  <a:pt x="5356" y="249300"/>
                </a:lnTo>
                <a:lnTo>
                  <a:pt x="0" y="202799"/>
                </a:lnTo>
                <a:lnTo>
                  <a:pt x="5356" y="156299"/>
                </a:lnTo>
                <a:lnTo>
                  <a:pt x="20612" y="113613"/>
                </a:lnTo>
                <a:lnTo>
                  <a:pt x="44552" y="75958"/>
                </a:lnTo>
                <a:lnTo>
                  <a:pt x="75958" y="44552"/>
                </a:lnTo>
                <a:lnTo>
                  <a:pt x="113613" y="20612"/>
                </a:lnTo>
                <a:lnTo>
                  <a:pt x="156299" y="5356"/>
                </a:lnTo>
                <a:lnTo>
                  <a:pt x="202799" y="0"/>
                </a:lnTo>
                <a:lnTo>
                  <a:pt x="242549" y="3932"/>
                </a:lnTo>
                <a:lnTo>
                  <a:pt x="280408" y="15437"/>
                </a:lnTo>
                <a:lnTo>
                  <a:pt x="315313" y="34072"/>
                </a:lnTo>
                <a:lnTo>
                  <a:pt x="346201" y="59398"/>
                </a:lnTo>
                <a:lnTo>
                  <a:pt x="371527" y="90286"/>
                </a:lnTo>
                <a:lnTo>
                  <a:pt x="390162" y="125191"/>
                </a:lnTo>
                <a:lnTo>
                  <a:pt x="401667" y="163050"/>
                </a:lnTo>
                <a:lnTo>
                  <a:pt x="405599" y="202799"/>
                </a:lnTo>
                <a:lnTo>
                  <a:pt x="400243" y="249300"/>
                </a:lnTo>
                <a:lnTo>
                  <a:pt x="384987" y="291986"/>
                </a:lnTo>
                <a:lnTo>
                  <a:pt x="361047" y="329641"/>
                </a:lnTo>
                <a:lnTo>
                  <a:pt x="329640" y="361047"/>
                </a:lnTo>
                <a:lnTo>
                  <a:pt x="291986" y="384987"/>
                </a:lnTo>
                <a:lnTo>
                  <a:pt x="249300" y="400243"/>
                </a:lnTo>
                <a:lnTo>
                  <a:pt x="202799" y="4055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8667200" y="3574001"/>
            <a:ext cx="541020" cy="541020"/>
          </a:xfrm>
          <a:custGeom>
            <a:avLst/>
            <a:gdLst/>
            <a:ahLst/>
            <a:cxnLst/>
            <a:rect l="l" t="t" r="r" b="b"/>
            <a:pathLst>
              <a:path w="405765" h="405764">
                <a:moveTo>
                  <a:pt x="0" y="202799"/>
                </a:moveTo>
                <a:lnTo>
                  <a:pt x="5356" y="156299"/>
                </a:lnTo>
                <a:lnTo>
                  <a:pt x="20612" y="113613"/>
                </a:lnTo>
                <a:lnTo>
                  <a:pt x="44552" y="75958"/>
                </a:lnTo>
                <a:lnTo>
                  <a:pt x="75958" y="44552"/>
                </a:lnTo>
                <a:lnTo>
                  <a:pt x="113613" y="20612"/>
                </a:lnTo>
                <a:lnTo>
                  <a:pt x="156299" y="5356"/>
                </a:lnTo>
                <a:lnTo>
                  <a:pt x="202799" y="0"/>
                </a:lnTo>
                <a:lnTo>
                  <a:pt x="242549" y="3932"/>
                </a:lnTo>
                <a:lnTo>
                  <a:pt x="280408" y="15437"/>
                </a:lnTo>
                <a:lnTo>
                  <a:pt x="315313" y="34072"/>
                </a:lnTo>
                <a:lnTo>
                  <a:pt x="346201" y="59398"/>
                </a:lnTo>
                <a:lnTo>
                  <a:pt x="371527" y="90286"/>
                </a:lnTo>
                <a:lnTo>
                  <a:pt x="390162" y="125191"/>
                </a:lnTo>
                <a:lnTo>
                  <a:pt x="401667" y="163050"/>
                </a:lnTo>
                <a:lnTo>
                  <a:pt x="405599" y="202799"/>
                </a:lnTo>
                <a:lnTo>
                  <a:pt x="400243" y="249300"/>
                </a:lnTo>
                <a:lnTo>
                  <a:pt x="384987" y="291986"/>
                </a:lnTo>
                <a:lnTo>
                  <a:pt x="361047" y="329641"/>
                </a:lnTo>
                <a:lnTo>
                  <a:pt x="329640" y="361047"/>
                </a:lnTo>
                <a:lnTo>
                  <a:pt x="291986" y="384987"/>
                </a:lnTo>
                <a:lnTo>
                  <a:pt x="249300" y="400243"/>
                </a:lnTo>
                <a:lnTo>
                  <a:pt x="202799" y="405599"/>
                </a:lnTo>
                <a:lnTo>
                  <a:pt x="156299" y="400243"/>
                </a:lnTo>
                <a:lnTo>
                  <a:pt x="113613" y="384987"/>
                </a:lnTo>
                <a:lnTo>
                  <a:pt x="75958" y="361047"/>
                </a:lnTo>
                <a:lnTo>
                  <a:pt x="44552" y="329641"/>
                </a:lnTo>
                <a:lnTo>
                  <a:pt x="20612" y="291986"/>
                </a:lnTo>
                <a:lnTo>
                  <a:pt x="5356" y="249300"/>
                </a:lnTo>
                <a:lnTo>
                  <a:pt x="0" y="202799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35"/>
          <p:cNvSpPr txBox="1"/>
          <p:nvPr/>
        </p:nvSpPr>
        <p:spPr>
          <a:xfrm>
            <a:off x="8876166" y="3732471"/>
            <a:ext cx="123613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200" dirty="0">
                <a:latin typeface="Arial"/>
                <a:cs typeface="Arial"/>
              </a:rPr>
              <a:t>+</a:t>
            </a:r>
            <a:endParaRPr sz="12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9277215" y="3844399"/>
            <a:ext cx="1005840" cy="0"/>
          </a:xfrm>
          <a:custGeom>
            <a:avLst/>
            <a:gdLst/>
            <a:ahLst/>
            <a:cxnLst/>
            <a:rect l="l" t="t" r="r" b="b"/>
            <a:pathLst>
              <a:path w="754379">
                <a:moveTo>
                  <a:pt x="0" y="0"/>
                </a:moveTo>
                <a:lnTo>
                  <a:pt x="7540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37"/>
          <p:cNvSpPr/>
          <p:nvPr/>
        </p:nvSpPr>
        <p:spPr>
          <a:xfrm>
            <a:off x="10282616" y="3823424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0" y="0"/>
                </a:lnTo>
                <a:lnTo>
                  <a:pt x="43224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/>
          <p:nvPr/>
        </p:nvSpPr>
        <p:spPr>
          <a:xfrm>
            <a:off x="10282616" y="3823424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 txBox="1"/>
          <p:nvPr/>
        </p:nvSpPr>
        <p:spPr>
          <a:xfrm>
            <a:off x="10612367" y="3659176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latin typeface="Arial"/>
                <a:cs typeface="Arial"/>
              </a:rPr>
              <a:t>L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4793100" y="3457976"/>
            <a:ext cx="1087967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b="1" dirty="0">
                <a:latin typeface="Arial"/>
                <a:cs typeface="Arial"/>
              </a:rPr>
              <a:t>s</a:t>
            </a:r>
            <a:r>
              <a:rPr sz="1867" b="1" spc="-11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(scores)</a:t>
            </a:r>
            <a:endParaRPr sz="1867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796098" y="3586180"/>
            <a:ext cx="231987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dirty="0">
                <a:latin typeface="Arial"/>
                <a:cs typeface="Arial"/>
              </a:rPr>
              <a:t>*</a:t>
            </a:r>
            <a:endParaRPr sz="4000">
              <a:latin typeface="Arial"/>
              <a:cs typeface="Arial"/>
            </a:endParaRPr>
          </a:p>
        </p:txBody>
      </p:sp>
      <p:sp>
        <p:nvSpPr>
          <p:cNvPr id="47" name="object 2"/>
          <p:cNvSpPr txBox="1">
            <a:spLocks/>
          </p:cNvSpPr>
          <p:nvPr/>
        </p:nvSpPr>
        <p:spPr>
          <a:xfrm>
            <a:off x="512968" y="180001"/>
            <a:ext cx="11780633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4000" kern="0" spc="-7" dirty="0">
                <a:solidFill>
                  <a:schemeClr val="accent2"/>
                </a:solidFill>
                <a:latin typeface="+mj-lt"/>
              </a:rPr>
              <a:t>Better Idea: Computational graphs + Backpropagation</a:t>
            </a:r>
            <a:endParaRPr lang="en-US" sz="4000" kern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1" name="Date Placeholder 40">
            <a:extLst>
              <a:ext uri="{FF2B5EF4-FFF2-40B4-BE49-F238E27FC236}">
                <a16:creationId xmlns:a16="http://schemas.microsoft.com/office/drawing/2014/main" id="{D497BF89-D7B1-4792-809B-63A09587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98E3300F-BF65-4688-8C10-4264BC39D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872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/>
              <a:t>Backpropagation: </a:t>
            </a:r>
            <a:r>
              <a:rPr dirty="0"/>
              <a:t>a simple</a:t>
            </a:r>
            <a:r>
              <a:rPr spc="-140" dirty="0"/>
              <a:t> </a:t>
            </a:r>
            <a:r>
              <a:rPr spc="-7" dirty="0"/>
              <a:t>example</a:t>
            </a:r>
            <a:endParaRPr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57F7F1-DEE7-4D10-8174-55549FCB1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A3058-1A39-4E4B-BA48-AE58D1820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  <p:sp>
        <p:nvSpPr>
          <p:cNvPr id="3" name="object 3"/>
          <p:cNvSpPr/>
          <p:nvPr/>
        </p:nvSpPr>
        <p:spPr>
          <a:xfrm>
            <a:off x="508001" y="1701801"/>
            <a:ext cx="3784599" cy="584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561BB634-723E-47D4-B625-5CCA80EB5878}"/>
              </a:ext>
            </a:extLst>
          </p:cNvPr>
          <p:cNvSpPr txBox="1"/>
          <p:nvPr/>
        </p:nvSpPr>
        <p:spPr>
          <a:xfrm>
            <a:off x="580533" y="1082778"/>
            <a:ext cx="8868268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2667" dirty="0">
                <a:latin typeface="Arial"/>
                <a:cs typeface="Arial"/>
              </a:rPr>
              <a:t>Given score function :</a:t>
            </a:r>
            <a:endParaRPr sz="2667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194827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07933" y="206233"/>
            <a:ext cx="6014267" cy="274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6001583" y="199883"/>
            <a:ext cx="6027420" cy="2755052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25" y="0"/>
                </a:lnTo>
                <a:lnTo>
                  <a:pt x="4520225" y="2066249"/>
                </a:lnTo>
                <a:lnTo>
                  <a:pt x="0" y="20662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6269399" y="607999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66233" y="1619733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8856733" y="1142066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1294101" y="1866567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6269399" y="2682567"/>
            <a:ext cx="500380" cy="210820"/>
          </a:xfrm>
          <a:custGeom>
            <a:avLst/>
            <a:gdLst/>
            <a:ahLst/>
            <a:cxnLst/>
            <a:rect l="l" t="t" r="r" b="b"/>
            <a:pathLst>
              <a:path w="375285" h="158114">
                <a:moveTo>
                  <a:pt x="0" y="0"/>
                </a:moveTo>
                <a:lnTo>
                  <a:pt x="374999" y="0"/>
                </a:lnTo>
                <a:lnTo>
                  <a:pt x="374999" y="158099"/>
                </a:lnTo>
                <a:lnTo>
                  <a:pt x="0" y="15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7" dirty="0"/>
              <a:t>Backpropagation: </a:t>
            </a:r>
            <a:r>
              <a:rPr sz="2800" dirty="0"/>
              <a:t>a simple</a:t>
            </a:r>
            <a:r>
              <a:rPr sz="2800" spc="-140" dirty="0"/>
              <a:t> </a:t>
            </a:r>
            <a:r>
              <a:rPr sz="2800" spc="-7" dirty="0"/>
              <a:t>example</a:t>
            </a:r>
            <a:endParaRPr sz="2800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86D623B7-8D01-4604-AA6E-88D6ADD8A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F077EFB-9529-4ECB-90B6-1EFB18775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139</a:t>
            </a:fld>
            <a:endParaRPr lang="en-US"/>
          </a:p>
        </p:txBody>
      </p:sp>
      <p:sp>
        <p:nvSpPr>
          <p:cNvPr id="10" name="object 10"/>
          <p:cNvSpPr/>
          <p:nvPr/>
        </p:nvSpPr>
        <p:spPr>
          <a:xfrm>
            <a:off x="6397534" y="268933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196214" h="196215">
                <a:moveTo>
                  <a:pt x="0" y="0"/>
                </a:moveTo>
                <a:lnTo>
                  <a:pt x="195599" y="0"/>
                </a:lnTo>
                <a:lnTo>
                  <a:pt x="195599" y="195599"/>
                </a:lnTo>
                <a:lnTo>
                  <a:pt x="0" y="195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6389001" y="1295267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196214" h="196215">
                <a:moveTo>
                  <a:pt x="0" y="0"/>
                </a:moveTo>
                <a:lnTo>
                  <a:pt x="195599" y="0"/>
                </a:lnTo>
                <a:lnTo>
                  <a:pt x="195599" y="195599"/>
                </a:lnTo>
                <a:lnTo>
                  <a:pt x="0" y="195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6389001" y="2321599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196214" h="196214">
                <a:moveTo>
                  <a:pt x="0" y="0"/>
                </a:moveTo>
                <a:lnTo>
                  <a:pt x="195599" y="0"/>
                </a:lnTo>
                <a:lnTo>
                  <a:pt x="195599" y="195599"/>
                </a:lnTo>
                <a:lnTo>
                  <a:pt x="0" y="195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8884667" y="790534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196215" h="196215">
                <a:moveTo>
                  <a:pt x="0" y="0"/>
                </a:moveTo>
                <a:lnTo>
                  <a:pt x="195599" y="0"/>
                </a:lnTo>
                <a:lnTo>
                  <a:pt x="195599" y="195599"/>
                </a:lnTo>
                <a:lnTo>
                  <a:pt x="0" y="195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11413700" y="1556066"/>
            <a:ext cx="381000" cy="261620"/>
          </a:xfrm>
          <a:custGeom>
            <a:avLst/>
            <a:gdLst/>
            <a:ahLst/>
            <a:cxnLst/>
            <a:rect l="l" t="t" r="r" b="b"/>
            <a:pathLst>
              <a:path w="285750" h="196215">
                <a:moveTo>
                  <a:pt x="0" y="0"/>
                </a:moveTo>
                <a:lnTo>
                  <a:pt x="285299" y="0"/>
                </a:lnTo>
                <a:lnTo>
                  <a:pt x="285299" y="195599"/>
                </a:lnTo>
                <a:lnTo>
                  <a:pt x="0" y="195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501701" y="919501"/>
            <a:ext cx="3784599" cy="584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</p:spTree>
    <p:extLst>
      <p:ext uri="{BB962C8B-B14F-4D97-AF65-F5344CB8AC3E}">
        <p14:creationId xmlns:p14="http://schemas.microsoft.com/office/powerpoint/2010/main" val="4269311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5">
            <a:extLst>
              <a:ext uri="{FF2B5EF4-FFF2-40B4-BE49-F238E27FC236}">
                <a16:creationId xmlns:a16="http://schemas.microsoft.com/office/drawing/2014/main" id="{4E3A0E63-0F2A-4062-9668-35E83174BA9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Functions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2F9E33AF-406D-4813-9F97-1158782CC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Loss function (</a:t>
            </a:r>
            <a:r>
              <a:rPr lang="en-US">
                <a:solidFill>
                  <a:srgbClr val="0000FF"/>
                </a:solidFill>
              </a:rPr>
              <a:t>L</a:t>
            </a:r>
            <a:r>
              <a:rPr lang="en-US"/>
              <a:t>) evaluates quality of overall mapping:</a:t>
            </a:r>
          </a:p>
          <a:p>
            <a:pPr lvl="1"/>
            <a:r>
              <a:rPr lang="en-US"/>
              <a:t>How well we find the correct label</a:t>
            </a:r>
          </a:p>
          <a:p>
            <a:pPr lvl="1"/>
            <a:r>
              <a:rPr lang="en-US"/>
              <a:t>How well we distinguish it from others</a:t>
            </a:r>
          </a:p>
          <a:p>
            <a:pPr lvl="1"/>
            <a:r>
              <a:rPr lang="en-US">
                <a:solidFill>
                  <a:srgbClr val="0000FF"/>
                </a:solidFill>
              </a:rPr>
              <a:t>Loss compares all scores (positives &amp; negatives) with ground truth</a:t>
            </a:r>
          </a:p>
          <a:p>
            <a:r>
              <a:rPr lang="en-US"/>
              <a:t>How to update W?</a:t>
            </a:r>
          </a:p>
          <a:p>
            <a:pPr lvl="1"/>
            <a:r>
              <a:rPr lang="en-US">
                <a:solidFill>
                  <a:srgbClr val="C00000"/>
                </a:solidFill>
              </a:rPr>
              <a:t>Higher accuracy means lower Loss! ‘Ideal’ classifier has 0 loss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C5A526-35A4-4F1F-BA46-92B135296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5D4661-D483-43FC-A2F9-FA8F26B19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8F677A1-ADA6-4579-B715-064B23F46BDB}"/>
              </a:ext>
            </a:extLst>
          </p:cNvPr>
          <p:cNvGrpSpPr/>
          <p:nvPr/>
        </p:nvGrpSpPr>
        <p:grpSpPr>
          <a:xfrm>
            <a:off x="990600" y="4252946"/>
            <a:ext cx="10445685" cy="2444693"/>
            <a:chOff x="222315" y="4133908"/>
            <a:chExt cx="10445685" cy="2444693"/>
          </a:xfrm>
        </p:grpSpPr>
        <p:pic>
          <p:nvPicPr>
            <p:cNvPr id="1026" name="Picture 2" descr="Quality Control – Maintaining a high quality service for our customers |  Princeenergy">
              <a:extLst>
                <a:ext uri="{FF2B5EF4-FFF2-40B4-BE49-F238E27FC236}">
                  <a16:creationId xmlns:a16="http://schemas.microsoft.com/office/drawing/2014/main" id="{5BED7168-8ACE-496F-BBC0-F7D342DDAD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7201" y="5605860"/>
              <a:ext cx="1142503" cy="887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bject 3">
              <a:extLst>
                <a:ext uri="{FF2B5EF4-FFF2-40B4-BE49-F238E27FC236}">
                  <a16:creationId xmlns:a16="http://schemas.microsoft.com/office/drawing/2014/main" id="{25993C58-C056-4863-865C-F051ECE91FBB}"/>
                </a:ext>
              </a:extLst>
            </p:cNvPr>
            <p:cNvSpPr/>
            <p:nvPr/>
          </p:nvSpPr>
          <p:spPr>
            <a:xfrm>
              <a:off x="2692660" y="4677413"/>
              <a:ext cx="655480" cy="62771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" name="object 13">
              <a:extLst>
                <a:ext uri="{FF2B5EF4-FFF2-40B4-BE49-F238E27FC236}">
                  <a16:creationId xmlns:a16="http://schemas.microsoft.com/office/drawing/2014/main" id="{CDD65691-3880-4F74-9251-A84B8EF3EE11}"/>
                </a:ext>
              </a:extLst>
            </p:cNvPr>
            <p:cNvSpPr txBox="1"/>
            <p:nvPr/>
          </p:nvSpPr>
          <p:spPr>
            <a:xfrm>
              <a:off x="6843348" y="4662926"/>
              <a:ext cx="2168243" cy="480943"/>
            </a:xfrm>
            <a:prstGeom prst="rect">
              <a:avLst/>
            </a:prstGeom>
          </p:spPr>
          <p:txBody>
            <a:bodyPr vert="horz" wrap="square" lIns="0" tIns="37253" rIns="0" bIns="0" rtlCol="0">
              <a:spAutoFit/>
            </a:bodyPr>
            <a:lstStyle/>
            <a:p>
              <a:pPr marL="16933" marR="6773">
                <a:lnSpc>
                  <a:spcPts val="3800"/>
                </a:lnSpc>
                <a:spcBef>
                  <a:spcPts val="293"/>
                </a:spcBef>
              </a:pPr>
              <a:r>
                <a:rPr lang="en-US" sz="2667" dirty="0">
                  <a:latin typeface="Arial"/>
                  <a:cs typeface="Arial"/>
                </a:rPr>
                <a:t> C</a:t>
              </a:r>
              <a:r>
                <a:rPr sz="2667" dirty="0">
                  <a:latin typeface="Arial"/>
                  <a:cs typeface="Arial"/>
                </a:rPr>
                <a:t>lass</a:t>
              </a:r>
              <a:r>
                <a:rPr sz="2667" spc="-20" dirty="0">
                  <a:latin typeface="Arial"/>
                  <a:cs typeface="Arial"/>
                </a:rPr>
                <a:t> </a:t>
              </a:r>
              <a:r>
                <a:rPr lang="en-US" sz="2667" dirty="0">
                  <a:latin typeface="Arial"/>
                  <a:cs typeface="Arial"/>
                </a:rPr>
                <a:t>S</a:t>
              </a:r>
              <a:r>
                <a:rPr sz="2667" dirty="0">
                  <a:latin typeface="Arial"/>
                  <a:cs typeface="Arial"/>
                </a:rPr>
                <a:t>cores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A128568-BD85-4D9F-B37A-019D6F737C3C}"/>
                </a:ext>
              </a:extLst>
            </p:cNvPr>
            <p:cNvCxnSpPr>
              <a:cxnSpLocks/>
            </p:cNvCxnSpPr>
            <p:nvPr/>
          </p:nvCxnSpPr>
          <p:spPr>
            <a:xfrm>
              <a:off x="3492651" y="4951752"/>
              <a:ext cx="906364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5977823-B002-40EB-8807-D38B555AF140}"/>
                </a:ext>
              </a:extLst>
            </p:cNvPr>
            <p:cNvCxnSpPr>
              <a:cxnSpLocks/>
            </p:cNvCxnSpPr>
            <p:nvPr/>
          </p:nvCxnSpPr>
          <p:spPr>
            <a:xfrm>
              <a:off x="5892801" y="4951751"/>
              <a:ext cx="90981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849DE01-A2C3-44AA-B015-9971DB95F5AB}"/>
                </a:ext>
              </a:extLst>
            </p:cNvPr>
            <p:cNvSpPr/>
            <p:nvPr/>
          </p:nvSpPr>
          <p:spPr>
            <a:xfrm>
              <a:off x="6961298" y="5549258"/>
              <a:ext cx="1676671" cy="102934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Loss Function</a:t>
              </a:r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7E4A4C26-0A3A-4EA7-A98E-936143700417}"/>
                </a:ext>
              </a:extLst>
            </p:cNvPr>
            <p:cNvSpPr txBox="1"/>
            <p:nvPr/>
          </p:nvSpPr>
          <p:spPr>
            <a:xfrm>
              <a:off x="2692661" y="4133908"/>
              <a:ext cx="754172" cy="465363"/>
            </a:xfrm>
            <a:prstGeom prst="rect">
              <a:avLst/>
            </a:prstGeom>
          </p:spPr>
          <p:txBody>
            <a:bodyPr vert="horz" wrap="square" lIns="0" tIns="37253" rIns="0" bIns="0" rtlCol="0">
              <a:spAutoFit/>
            </a:bodyPr>
            <a:lstStyle/>
            <a:p>
              <a:pPr marL="16933" marR="6773">
                <a:lnSpc>
                  <a:spcPts val="3800"/>
                </a:lnSpc>
                <a:spcBef>
                  <a:spcPts val="293"/>
                </a:spcBef>
              </a:pPr>
              <a:r>
                <a:rPr lang="en-US" sz="2133" dirty="0">
                  <a:latin typeface="Arial"/>
                  <a:cs typeface="Arial"/>
                </a:rPr>
                <a:t>Input</a:t>
              </a:r>
              <a:endParaRPr sz="2667" dirty="0">
                <a:latin typeface="Arial"/>
                <a:cs typeface="Arial"/>
              </a:endParaRPr>
            </a:p>
          </p:txBody>
        </p:sp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43510C9F-A24D-436F-A6BB-465E08FF4892}"/>
                </a:ext>
              </a:extLst>
            </p:cNvPr>
            <p:cNvSpPr txBox="1"/>
            <p:nvPr/>
          </p:nvSpPr>
          <p:spPr>
            <a:xfrm>
              <a:off x="3657601" y="5740897"/>
              <a:ext cx="1872881" cy="465363"/>
            </a:xfrm>
            <a:prstGeom prst="rect">
              <a:avLst/>
            </a:prstGeom>
          </p:spPr>
          <p:txBody>
            <a:bodyPr vert="horz" wrap="square" lIns="0" tIns="37253" rIns="0" bIns="0" rtlCol="0">
              <a:spAutoFit/>
            </a:bodyPr>
            <a:lstStyle/>
            <a:p>
              <a:pPr marL="16933" marR="6773">
                <a:lnSpc>
                  <a:spcPts val="3800"/>
                </a:lnSpc>
                <a:spcBef>
                  <a:spcPts val="293"/>
                </a:spcBef>
              </a:pPr>
              <a:r>
                <a:rPr lang="en-US" sz="2133" dirty="0">
                  <a:latin typeface="Arial"/>
                  <a:cs typeface="Arial"/>
                </a:rPr>
                <a:t>Labels (Cat)</a:t>
              </a:r>
              <a:endParaRPr sz="2133" dirty="0">
                <a:latin typeface="Arial"/>
                <a:cs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624C4BB-B467-4B87-8873-59109D31F415}"/>
                </a:ext>
              </a:extLst>
            </p:cNvPr>
            <p:cNvSpPr/>
            <p:nvPr/>
          </p:nvSpPr>
          <p:spPr>
            <a:xfrm>
              <a:off x="222315" y="5352994"/>
              <a:ext cx="1429332" cy="62771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Dataset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3E07924-BF26-4D26-872D-239D4D05C6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4926" y="4991269"/>
              <a:ext cx="798868" cy="49472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67B073A-26B8-41FA-8C05-695F73EE6E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3284" y="5824122"/>
              <a:ext cx="5049329" cy="2207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F932305-4A3C-4D90-B780-C1A32FEB5AB9}"/>
                </a:ext>
              </a:extLst>
            </p:cNvPr>
            <p:cNvCxnSpPr>
              <a:cxnSpLocks/>
            </p:cNvCxnSpPr>
            <p:nvPr/>
          </p:nvCxnSpPr>
          <p:spPr>
            <a:xfrm>
              <a:off x="7721600" y="5169951"/>
              <a:ext cx="0" cy="27034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9DA664B-1C5F-4286-9279-90910605E76D}"/>
                </a:ext>
              </a:extLst>
            </p:cNvPr>
            <p:cNvCxnSpPr>
              <a:cxnSpLocks/>
            </p:cNvCxnSpPr>
            <p:nvPr/>
          </p:nvCxnSpPr>
          <p:spPr>
            <a:xfrm>
              <a:off x="8637973" y="6046077"/>
              <a:ext cx="74723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bject 13">
              <a:extLst>
                <a:ext uri="{FF2B5EF4-FFF2-40B4-BE49-F238E27FC236}">
                  <a16:creationId xmlns:a16="http://schemas.microsoft.com/office/drawing/2014/main" id="{C07A613C-5160-4E73-8610-7CAA3547353E}"/>
                </a:ext>
              </a:extLst>
            </p:cNvPr>
            <p:cNvSpPr txBox="1"/>
            <p:nvPr/>
          </p:nvSpPr>
          <p:spPr>
            <a:xfrm>
              <a:off x="9347200" y="4584594"/>
              <a:ext cx="1320800" cy="8532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vert="horz" wrap="square" lIns="0" tIns="37253" rIns="0" bIns="0" rtlCol="0">
              <a:spAutoFit/>
            </a:bodyPr>
            <a:lstStyle/>
            <a:p>
              <a:pPr marL="16933" marR="6773">
                <a:spcBef>
                  <a:spcPts val="293"/>
                </a:spcBef>
              </a:pPr>
              <a:r>
                <a:rPr lang="en-US" sz="1600" dirty="0">
                  <a:latin typeface="+mn-lt"/>
                  <a:cs typeface="Arial"/>
                </a:rPr>
                <a:t>Cat   : 0.5</a:t>
              </a:r>
            </a:p>
            <a:p>
              <a:pPr marL="16933" marR="6773">
                <a:spcBef>
                  <a:spcPts val="293"/>
                </a:spcBef>
              </a:pPr>
              <a:r>
                <a:rPr lang="en-US" sz="1600" dirty="0">
                  <a:latin typeface="+mn-lt"/>
                  <a:cs typeface="Arial"/>
                </a:rPr>
                <a:t>Car   : 0.4</a:t>
              </a:r>
            </a:p>
            <a:p>
              <a:pPr marL="16933" marR="6773">
                <a:spcBef>
                  <a:spcPts val="293"/>
                </a:spcBef>
              </a:pPr>
              <a:r>
                <a:rPr lang="en-US" sz="1600" dirty="0">
                  <a:latin typeface="+mn-lt"/>
                  <a:cs typeface="Arial"/>
                </a:rPr>
                <a:t>Frog     : 0.2</a:t>
              </a:r>
              <a:endParaRPr sz="1600" dirty="0">
                <a:latin typeface="+mn-lt"/>
                <a:cs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2808B2-D2B0-41D1-910D-B618AB0AF7DC}"/>
                </a:ext>
              </a:extLst>
            </p:cNvPr>
            <p:cNvSpPr txBox="1"/>
            <p:nvPr/>
          </p:nvSpPr>
          <p:spPr>
            <a:xfrm>
              <a:off x="4424906" y="4429223"/>
              <a:ext cx="16140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733" kern="0" spc="-13">
                  <a:solidFill>
                    <a:srgbClr val="3333CC"/>
                  </a:solidFill>
                  <a:latin typeface="Times New Roman"/>
                  <a:ea typeface="+mj-ea"/>
                  <a:cs typeface="+mj-cs"/>
                </a:rPr>
                <a:t>f(x,W)</a:t>
              </a:r>
              <a:r>
                <a:rPr lang="nl-NL" sz="4800" kern="0" spc="-13">
                  <a:solidFill>
                    <a:srgbClr val="3333CC"/>
                  </a:solidFill>
                  <a:latin typeface="Times New Roman"/>
                  <a:ea typeface="+mj-ea"/>
                  <a:cs typeface="+mj-cs"/>
                </a:rPr>
                <a:t> </a:t>
              </a:r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67700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07933" y="206233"/>
            <a:ext cx="6014267" cy="274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6001583" y="199883"/>
            <a:ext cx="6027420" cy="2755052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25" y="0"/>
                </a:lnTo>
                <a:lnTo>
                  <a:pt x="4520225" y="2066249"/>
                </a:lnTo>
                <a:lnTo>
                  <a:pt x="0" y="20662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6269399" y="607999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66233" y="1619733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8856733" y="1142066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1294101" y="1866567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6269399" y="2682567"/>
            <a:ext cx="500380" cy="210820"/>
          </a:xfrm>
          <a:custGeom>
            <a:avLst/>
            <a:gdLst/>
            <a:ahLst/>
            <a:cxnLst/>
            <a:rect l="l" t="t" r="r" b="b"/>
            <a:pathLst>
              <a:path w="375285" h="158114">
                <a:moveTo>
                  <a:pt x="0" y="0"/>
                </a:moveTo>
                <a:lnTo>
                  <a:pt x="374999" y="0"/>
                </a:lnTo>
                <a:lnTo>
                  <a:pt x="374999" y="158099"/>
                </a:lnTo>
                <a:lnTo>
                  <a:pt x="0" y="15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501701" y="919501"/>
            <a:ext cx="3784599" cy="584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 txBox="1"/>
          <p:nvPr/>
        </p:nvSpPr>
        <p:spPr>
          <a:xfrm>
            <a:off x="1090506" y="2605475"/>
            <a:ext cx="421809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x = -2, y = </a:t>
            </a: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5,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z =</a:t>
            </a:r>
            <a:r>
              <a:rPr sz="3200" spc="-18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-4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65B911A0-E3CB-401A-A70C-F7BB8F91F8A1}"/>
              </a:ext>
            </a:extLst>
          </p:cNvPr>
          <p:cNvSpPr txBox="1"/>
          <p:nvPr/>
        </p:nvSpPr>
        <p:spPr>
          <a:xfrm>
            <a:off x="397521" y="1988237"/>
            <a:ext cx="8868268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2667" dirty="0">
                <a:latin typeface="Arial"/>
                <a:cs typeface="Arial"/>
              </a:rPr>
              <a:t>Given inputs :</a:t>
            </a:r>
            <a:endParaRPr sz="2667" dirty="0">
              <a:latin typeface="Arial"/>
              <a:cs typeface="Arial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4A464BA-AF67-459D-A01E-5A2B49BA5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800" noProof="0" dirty="0"/>
              <a:t>Backpropagation: a simple example</a:t>
            </a:r>
            <a:endParaRPr lang="en-US" sz="2800" dirty="0"/>
          </a:p>
        </p:txBody>
      </p:sp>
      <p:sp>
        <p:nvSpPr>
          <p:cNvPr id="14" name="Date Placeholder 15">
            <a:extLst>
              <a:ext uri="{FF2B5EF4-FFF2-40B4-BE49-F238E27FC236}">
                <a16:creationId xmlns:a16="http://schemas.microsoft.com/office/drawing/2014/main" id="{98D09EFE-6845-4751-8A84-979572F07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5" name="Slide Number Placeholder 16">
            <a:extLst>
              <a:ext uri="{FF2B5EF4-FFF2-40B4-BE49-F238E27FC236}">
                <a16:creationId xmlns:a16="http://schemas.microsoft.com/office/drawing/2014/main" id="{F72FCCBC-D1D6-4DB0-B75F-BC9715D9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78092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5734" y="36356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9" y="0"/>
                </a:lnTo>
                <a:lnTo>
                  <a:pt x="4166099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235734" y="2412483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100" y="0"/>
                </a:lnTo>
                <a:lnTo>
                  <a:pt x="4166100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501701" y="919501"/>
            <a:ext cx="3784599" cy="584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007933" y="206233"/>
            <a:ext cx="6014267" cy="2742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6001583" y="199883"/>
            <a:ext cx="6027420" cy="2755052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25" y="0"/>
                </a:lnTo>
                <a:lnTo>
                  <a:pt x="4520225" y="2066249"/>
                </a:lnTo>
                <a:lnTo>
                  <a:pt x="0" y="20662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6269399" y="607999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6366233" y="1619733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856733" y="1142066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294101" y="1866567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6269399" y="2682567"/>
            <a:ext cx="500380" cy="210820"/>
          </a:xfrm>
          <a:custGeom>
            <a:avLst/>
            <a:gdLst/>
            <a:ahLst/>
            <a:cxnLst/>
            <a:rect l="l" t="t" r="r" b="b"/>
            <a:pathLst>
              <a:path w="375285" h="158114">
                <a:moveTo>
                  <a:pt x="0" y="0"/>
                </a:moveTo>
                <a:lnTo>
                  <a:pt x="374999" y="0"/>
                </a:lnTo>
                <a:lnTo>
                  <a:pt x="374999" y="158099"/>
                </a:lnTo>
                <a:lnTo>
                  <a:pt x="0" y="15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 txBox="1"/>
          <p:nvPr/>
        </p:nvSpPr>
        <p:spPr>
          <a:xfrm>
            <a:off x="705463" y="1605794"/>
            <a:ext cx="421809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x = -2, y = </a:t>
            </a: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5,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z =</a:t>
            </a:r>
            <a:r>
              <a:rPr sz="3200" spc="-18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-4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7850" y="2664467"/>
            <a:ext cx="1879599" cy="5206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38933" y="3856301"/>
            <a:ext cx="1257299" cy="609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2769032" y="3767401"/>
            <a:ext cx="2730499" cy="7873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2831249" y="2512067"/>
            <a:ext cx="2679699" cy="8254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 txBox="1"/>
          <p:nvPr/>
        </p:nvSpPr>
        <p:spPr>
          <a:xfrm>
            <a:off x="665999" y="4985578"/>
            <a:ext cx="107950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127" dirty="0">
                <a:latin typeface="Arial"/>
                <a:cs typeface="Arial"/>
              </a:rPr>
              <a:t>W</a:t>
            </a:r>
            <a:r>
              <a:rPr sz="3200" spc="-7" dirty="0">
                <a:latin typeface="Arial"/>
                <a:cs typeface="Arial"/>
              </a:rPr>
              <a:t>ant:</a:t>
            </a:r>
            <a:endParaRPr sz="32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139734" y="4828567"/>
            <a:ext cx="2087588" cy="825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2800" spc="-7" dirty="0"/>
              <a:t>Backpropagation: </a:t>
            </a:r>
            <a:r>
              <a:rPr lang="en-US" sz="2800" dirty="0"/>
              <a:t>a simple</a:t>
            </a:r>
            <a:r>
              <a:rPr lang="en-US" sz="2800" spc="-140" dirty="0"/>
              <a:t> </a:t>
            </a:r>
            <a:r>
              <a:rPr lang="en-US" sz="2800" spc="-7" dirty="0"/>
              <a:t>example</a:t>
            </a:r>
            <a:endParaRPr lang="en-US" sz="2800" dirty="0"/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93364A4E-D293-4352-86BD-AE3E36FE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34201211-2283-4B84-B154-23419530C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1109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07933" y="206233"/>
            <a:ext cx="6014267" cy="274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6001583" y="199883"/>
            <a:ext cx="6027420" cy="2755052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25" y="0"/>
                </a:lnTo>
                <a:lnTo>
                  <a:pt x="4520225" y="2066249"/>
                </a:lnTo>
                <a:lnTo>
                  <a:pt x="0" y="20662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6269399" y="607999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66233" y="1619733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8856733" y="1142066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1294101" y="1866567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6269399" y="2682567"/>
            <a:ext cx="500380" cy="210820"/>
          </a:xfrm>
          <a:custGeom>
            <a:avLst/>
            <a:gdLst/>
            <a:ahLst/>
            <a:cxnLst/>
            <a:rect l="l" t="t" r="r" b="b"/>
            <a:pathLst>
              <a:path w="375285" h="158114">
                <a:moveTo>
                  <a:pt x="0" y="0"/>
                </a:moveTo>
                <a:lnTo>
                  <a:pt x="374999" y="0"/>
                </a:lnTo>
                <a:lnTo>
                  <a:pt x="374999" y="158099"/>
                </a:lnTo>
                <a:lnTo>
                  <a:pt x="0" y="15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11043530" y="3248167"/>
            <a:ext cx="462596" cy="787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030830" y="3235465"/>
            <a:ext cx="488527" cy="812800"/>
          </a:xfrm>
          <a:custGeom>
            <a:avLst/>
            <a:gdLst/>
            <a:ahLst/>
            <a:cxnLst/>
            <a:rect l="l" t="t" r="r" b="b"/>
            <a:pathLst>
              <a:path w="366395" h="609600">
                <a:moveTo>
                  <a:pt x="0" y="0"/>
                </a:moveTo>
                <a:lnTo>
                  <a:pt x="365997" y="0"/>
                </a:lnTo>
                <a:lnTo>
                  <a:pt x="365997" y="609599"/>
                </a:lnTo>
                <a:lnTo>
                  <a:pt x="0" y="609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1274829" y="2365218"/>
            <a:ext cx="231140" cy="883073"/>
          </a:xfrm>
          <a:custGeom>
            <a:avLst/>
            <a:gdLst/>
            <a:ahLst/>
            <a:cxnLst/>
            <a:rect l="l" t="t" r="r" b="b"/>
            <a:pathLst>
              <a:path w="173354" h="662305">
                <a:moveTo>
                  <a:pt x="0" y="662211"/>
                </a:moveTo>
                <a:lnTo>
                  <a:pt x="173007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1452214" y="2240993"/>
            <a:ext cx="106583" cy="1475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235734" y="36356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9" y="0"/>
                </a:lnTo>
                <a:lnTo>
                  <a:pt x="4166099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221733" y="24255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100" y="0"/>
                </a:lnTo>
                <a:lnTo>
                  <a:pt x="4166100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501701" y="919501"/>
            <a:ext cx="3784599" cy="584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 txBox="1"/>
          <p:nvPr/>
        </p:nvSpPr>
        <p:spPr>
          <a:xfrm>
            <a:off x="544199" y="1630645"/>
            <a:ext cx="421809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e.g.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x = -2, y = </a:t>
            </a: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5,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z =</a:t>
            </a:r>
            <a:r>
              <a:rPr sz="3200" spc="-18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-4</a:t>
            </a:r>
            <a:endParaRPr sz="32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77850" y="2664467"/>
            <a:ext cx="1879599" cy="5206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438933" y="3856301"/>
            <a:ext cx="1257299" cy="609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2769032" y="3767401"/>
            <a:ext cx="2730499" cy="787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2831249" y="2512067"/>
            <a:ext cx="2679699" cy="8254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 txBox="1"/>
          <p:nvPr/>
        </p:nvSpPr>
        <p:spPr>
          <a:xfrm>
            <a:off x="665999" y="4985578"/>
            <a:ext cx="107950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127" dirty="0">
                <a:latin typeface="Arial"/>
                <a:cs typeface="Arial"/>
              </a:rPr>
              <a:t>W</a:t>
            </a:r>
            <a:r>
              <a:rPr sz="3200" spc="-7" dirty="0">
                <a:latin typeface="Arial"/>
                <a:cs typeface="Arial"/>
              </a:rPr>
              <a:t>ant:</a:t>
            </a:r>
            <a:endParaRPr sz="32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139734" y="4828567"/>
            <a:ext cx="2087588" cy="8255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08167" y="181560"/>
            <a:ext cx="5387339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7" dirty="0"/>
              <a:t>Backpropagation: </a:t>
            </a:r>
            <a:r>
              <a:rPr sz="2800" dirty="0"/>
              <a:t>a simple</a:t>
            </a:r>
            <a:r>
              <a:rPr sz="2800" spc="-140" dirty="0"/>
              <a:t> </a:t>
            </a:r>
            <a:r>
              <a:rPr sz="2800" spc="-7" dirty="0"/>
              <a:t>example</a:t>
            </a:r>
            <a:endParaRPr sz="2800" dirty="0"/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B366F485-68B5-4D9C-96C0-FA4F0F82A187}"/>
              </a:ext>
            </a:extLst>
          </p:cNvPr>
          <p:cNvSpPr txBox="1"/>
          <p:nvPr/>
        </p:nvSpPr>
        <p:spPr>
          <a:xfrm>
            <a:off x="9245600" y="3472894"/>
            <a:ext cx="2470069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1867" dirty="0">
                <a:latin typeface="Arial"/>
                <a:cs typeface="Arial"/>
              </a:rPr>
              <a:t>Start from here:</a:t>
            </a:r>
            <a:endParaRPr sz="1867" dirty="0">
              <a:latin typeface="Arial"/>
              <a:cs typeface="Arial"/>
            </a:endParaRP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04FBD675-2A04-4DFF-A8DB-6DC61D275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38ECCA8E-DD84-4B4B-875A-B7FB803E4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8151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07933" y="206233"/>
            <a:ext cx="6014267" cy="274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6001583" y="199883"/>
            <a:ext cx="6027420" cy="2755052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25" y="0"/>
                </a:lnTo>
                <a:lnTo>
                  <a:pt x="4520225" y="2066249"/>
                </a:lnTo>
                <a:lnTo>
                  <a:pt x="0" y="20662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6269399" y="607999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66233" y="1619733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8856733" y="1142066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6269399" y="2682567"/>
            <a:ext cx="500380" cy="210820"/>
          </a:xfrm>
          <a:custGeom>
            <a:avLst/>
            <a:gdLst/>
            <a:ahLst/>
            <a:cxnLst/>
            <a:rect l="l" t="t" r="r" b="b"/>
            <a:pathLst>
              <a:path w="375285" h="158114">
                <a:moveTo>
                  <a:pt x="0" y="0"/>
                </a:moveTo>
                <a:lnTo>
                  <a:pt x="374999" y="0"/>
                </a:lnTo>
                <a:lnTo>
                  <a:pt x="374999" y="158099"/>
                </a:lnTo>
                <a:lnTo>
                  <a:pt x="0" y="15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1043530" y="3248167"/>
            <a:ext cx="462596" cy="787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11030830" y="3235465"/>
            <a:ext cx="488527" cy="812800"/>
          </a:xfrm>
          <a:custGeom>
            <a:avLst/>
            <a:gdLst/>
            <a:ahLst/>
            <a:cxnLst/>
            <a:rect l="l" t="t" r="r" b="b"/>
            <a:pathLst>
              <a:path w="366395" h="609600">
                <a:moveTo>
                  <a:pt x="0" y="0"/>
                </a:moveTo>
                <a:lnTo>
                  <a:pt x="365997" y="0"/>
                </a:lnTo>
                <a:lnTo>
                  <a:pt x="365997" y="609599"/>
                </a:lnTo>
                <a:lnTo>
                  <a:pt x="0" y="609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274829" y="2365218"/>
            <a:ext cx="231140" cy="883073"/>
          </a:xfrm>
          <a:custGeom>
            <a:avLst/>
            <a:gdLst/>
            <a:ahLst/>
            <a:cxnLst/>
            <a:rect l="l" t="t" r="r" b="b"/>
            <a:pathLst>
              <a:path w="173354" h="662305">
                <a:moveTo>
                  <a:pt x="0" y="662211"/>
                </a:moveTo>
                <a:lnTo>
                  <a:pt x="173007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1452214" y="2240993"/>
            <a:ext cx="106583" cy="1475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35734" y="36356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9" y="0"/>
                </a:lnTo>
                <a:lnTo>
                  <a:pt x="4166099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221733" y="24255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100" y="0"/>
                </a:lnTo>
                <a:lnTo>
                  <a:pt x="4166100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501701" y="919501"/>
            <a:ext cx="3784599" cy="584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 txBox="1"/>
          <p:nvPr/>
        </p:nvSpPr>
        <p:spPr>
          <a:xfrm>
            <a:off x="544199" y="1630645"/>
            <a:ext cx="421809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e.g.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x = -2, y = </a:t>
            </a: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5,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z =</a:t>
            </a:r>
            <a:r>
              <a:rPr sz="3200" spc="-18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-4</a:t>
            </a:r>
            <a:endParaRPr sz="3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77850" y="2664467"/>
            <a:ext cx="1879599" cy="5206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438933" y="3856301"/>
            <a:ext cx="1257299" cy="609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2769032" y="3767401"/>
            <a:ext cx="2730499" cy="787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2831249" y="2512067"/>
            <a:ext cx="2679699" cy="8254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 txBox="1"/>
          <p:nvPr/>
        </p:nvSpPr>
        <p:spPr>
          <a:xfrm>
            <a:off x="665999" y="4985578"/>
            <a:ext cx="107950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127" dirty="0">
                <a:latin typeface="Arial"/>
                <a:cs typeface="Arial"/>
              </a:rPr>
              <a:t>W</a:t>
            </a:r>
            <a:r>
              <a:rPr sz="3200" spc="-7" dirty="0">
                <a:latin typeface="Arial"/>
                <a:cs typeface="Arial"/>
              </a:rPr>
              <a:t>ant:</a:t>
            </a:r>
            <a:endParaRPr sz="32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139734" y="4828567"/>
            <a:ext cx="2087588" cy="8255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208167" y="181560"/>
            <a:ext cx="5387339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7" dirty="0"/>
              <a:t>Backpropagation: </a:t>
            </a:r>
            <a:r>
              <a:rPr sz="2800" dirty="0"/>
              <a:t>a simple</a:t>
            </a:r>
            <a:r>
              <a:rPr sz="2800" spc="-140" dirty="0"/>
              <a:t> </a:t>
            </a:r>
            <a:r>
              <a:rPr sz="2800" spc="-7" dirty="0"/>
              <a:t>example</a:t>
            </a:r>
            <a:endParaRPr sz="2800" dirty="0"/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id="{3A2339E9-776A-4DCF-9754-BD8211394733}"/>
              </a:ext>
            </a:extLst>
          </p:cNvPr>
          <p:cNvSpPr txBox="1"/>
          <p:nvPr/>
        </p:nvSpPr>
        <p:spPr>
          <a:xfrm>
            <a:off x="11570749" y="3429001"/>
            <a:ext cx="451451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1867" dirty="0">
                <a:latin typeface="Arial"/>
                <a:cs typeface="Arial"/>
              </a:rPr>
              <a:t> = 1</a:t>
            </a:r>
            <a:endParaRPr sz="1867" dirty="0">
              <a:latin typeface="Arial"/>
              <a:cs typeface="Arial"/>
            </a:endParaRPr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803D2683-38A2-44B1-9352-A42381A5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2E63E4A-BBCA-4ABD-A113-688AE61D3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2711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07933" y="206233"/>
            <a:ext cx="6014267" cy="274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6001583" y="199883"/>
            <a:ext cx="6027420" cy="2755052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25" y="0"/>
                </a:lnTo>
                <a:lnTo>
                  <a:pt x="4520225" y="2066249"/>
                </a:lnTo>
                <a:lnTo>
                  <a:pt x="0" y="20662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6269399" y="607999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66233" y="1619733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8856733" y="1142066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6269399" y="2682567"/>
            <a:ext cx="500380" cy="210820"/>
          </a:xfrm>
          <a:custGeom>
            <a:avLst/>
            <a:gdLst/>
            <a:ahLst/>
            <a:cxnLst/>
            <a:rect l="l" t="t" r="r" b="b"/>
            <a:pathLst>
              <a:path w="375285" h="158114">
                <a:moveTo>
                  <a:pt x="0" y="0"/>
                </a:moveTo>
                <a:lnTo>
                  <a:pt x="374999" y="0"/>
                </a:lnTo>
                <a:lnTo>
                  <a:pt x="374999" y="158099"/>
                </a:lnTo>
                <a:lnTo>
                  <a:pt x="0" y="15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170684" y="3258973"/>
            <a:ext cx="564195" cy="825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1157985" y="3246272"/>
            <a:ext cx="647700" cy="851747"/>
          </a:xfrm>
          <a:custGeom>
            <a:avLst/>
            <a:gdLst/>
            <a:ahLst/>
            <a:cxnLst/>
            <a:rect l="l" t="t" r="r" b="b"/>
            <a:pathLst>
              <a:path w="485775" h="638810">
                <a:moveTo>
                  <a:pt x="0" y="0"/>
                </a:moveTo>
                <a:lnTo>
                  <a:pt x="485374" y="0"/>
                </a:lnTo>
                <a:lnTo>
                  <a:pt x="485374" y="638249"/>
                </a:lnTo>
                <a:lnTo>
                  <a:pt x="0" y="6382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35734" y="36356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9" y="0"/>
                </a:lnTo>
                <a:lnTo>
                  <a:pt x="4166099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221733" y="24255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100" y="0"/>
                </a:lnTo>
                <a:lnTo>
                  <a:pt x="4166100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501701" y="919501"/>
            <a:ext cx="3784599" cy="584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 txBox="1"/>
          <p:nvPr/>
        </p:nvSpPr>
        <p:spPr>
          <a:xfrm>
            <a:off x="544199" y="1630645"/>
            <a:ext cx="421809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e.g.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x = -2, y = </a:t>
            </a: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5,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z =</a:t>
            </a:r>
            <a:r>
              <a:rPr sz="3200" spc="-18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-4</a:t>
            </a:r>
            <a:endParaRPr sz="3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77850" y="2664467"/>
            <a:ext cx="1879599" cy="520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438933" y="3856301"/>
            <a:ext cx="1257299" cy="609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2769032" y="3767401"/>
            <a:ext cx="2730499" cy="787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2831249" y="2512067"/>
            <a:ext cx="2679699" cy="8254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 txBox="1"/>
          <p:nvPr/>
        </p:nvSpPr>
        <p:spPr>
          <a:xfrm>
            <a:off x="665999" y="4985578"/>
            <a:ext cx="107950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127" dirty="0">
                <a:latin typeface="Arial"/>
                <a:cs typeface="Arial"/>
              </a:rPr>
              <a:t>W</a:t>
            </a:r>
            <a:r>
              <a:rPr sz="3200" spc="-7" dirty="0">
                <a:latin typeface="Arial"/>
                <a:cs typeface="Arial"/>
              </a:rPr>
              <a:t>ant:</a:t>
            </a:r>
            <a:endParaRPr sz="32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139734" y="4828567"/>
            <a:ext cx="2087588" cy="8255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208167" y="181560"/>
            <a:ext cx="5387339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7" dirty="0"/>
              <a:t>Backpropagation: </a:t>
            </a:r>
            <a:r>
              <a:rPr sz="2800" dirty="0"/>
              <a:t>a simple</a:t>
            </a:r>
            <a:r>
              <a:rPr sz="2800" spc="-140" dirty="0"/>
              <a:t> </a:t>
            </a:r>
            <a:r>
              <a:rPr sz="2800" spc="-7" dirty="0"/>
              <a:t>example</a:t>
            </a:r>
            <a:endParaRPr sz="28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A221903-47DA-4D75-8A99-A70211B75FBC}"/>
              </a:ext>
            </a:extLst>
          </p:cNvPr>
          <p:cNvCxnSpPr>
            <a:cxnSpLocks/>
          </p:cNvCxnSpPr>
          <p:nvPr/>
        </p:nvCxnSpPr>
        <p:spPr>
          <a:xfrm flipH="1" flipV="1">
            <a:off x="6866613" y="2682568"/>
            <a:ext cx="4291371" cy="563704"/>
          </a:xfrm>
          <a:prstGeom prst="straightConnector1">
            <a:avLst/>
          </a:prstGeom>
          <a:ln w="190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853C2A8-B9B7-4E6B-B0E1-6E2759C2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601076-CE4D-4648-A25F-F4994358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6739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07933" y="206233"/>
            <a:ext cx="6014267" cy="274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6001583" y="199883"/>
            <a:ext cx="6027420" cy="2755052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25" y="0"/>
                </a:lnTo>
                <a:lnTo>
                  <a:pt x="4520225" y="2066249"/>
                </a:lnTo>
                <a:lnTo>
                  <a:pt x="0" y="20662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6269399" y="607999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66233" y="1619733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8856733" y="1142066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1170684" y="3258973"/>
            <a:ext cx="564195" cy="825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1157985" y="3246272"/>
            <a:ext cx="647700" cy="851747"/>
          </a:xfrm>
          <a:custGeom>
            <a:avLst/>
            <a:gdLst/>
            <a:ahLst/>
            <a:cxnLst/>
            <a:rect l="l" t="t" r="r" b="b"/>
            <a:pathLst>
              <a:path w="485775" h="638810">
                <a:moveTo>
                  <a:pt x="0" y="0"/>
                </a:moveTo>
                <a:lnTo>
                  <a:pt x="485374" y="0"/>
                </a:lnTo>
                <a:lnTo>
                  <a:pt x="485374" y="638249"/>
                </a:lnTo>
                <a:lnTo>
                  <a:pt x="0" y="6382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7215439" y="2783498"/>
            <a:ext cx="4059767" cy="464820"/>
          </a:xfrm>
          <a:custGeom>
            <a:avLst/>
            <a:gdLst/>
            <a:ahLst/>
            <a:cxnLst/>
            <a:rect l="l" t="t" r="r" b="b"/>
            <a:pathLst>
              <a:path w="3044825" h="348614">
                <a:moveTo>
                  <a:pt x="3044541" y="348501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7088221" y="2729116"/>
            <a:ext cx="144689" cy="1087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35734" y="36356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9" y="0"/>
                </a:lnTo>
                <a:lnTo>
                  <a:pt x="4166099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21733" y="24255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100" y="0"/>
                </a:lnTo>
                <a:lnTo>
                  <a:pt x="4166100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501701" y="919501"/>
            <a:ext cx="3784599" cy="584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 txBox="1"/>
          <p:nvPr/>
        </p:nvSpPr>
        <p:spPr>
          <a:xfrm>
            <a:off x="544199" y="1630645"/>
            <a:ext cx="421809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e.g.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x = -2, y = </a:t>
            </a: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5,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z =</a:t>
            </a:r>
            <a:r>
              <a:rPr sz="3200" spc="-18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-4</a:t>
            </a:r>
            <a:endParaRPr sz="32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7850" y="2664467"/>
            <a:ext cx="1879599" cy="5206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438933" y="3856301"/>
            <a:ext cx="1257299" cy="609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2769032" y="3767401"/>
            <a:ext cx="2730499" cy="787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2831249" y="2512067"/>
            <a:ext cx="2679699" cy="8254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 txBox="1"/>
          <p:nvPr/>
        </p:nvSpPr>
        <p:spPr>
          <a:xfrm>
            <a:off x="665999" y="4985578"/>
            <a:ext cx="107950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127" dirty="0">
                <a:latin typeface="Arial"/>
                <a:cs typeface="Arial"/>
              </a:rPr>
              <a:t>W</a:t>
            </a:r>
            <a:r>
              <a:rPr sz="3200" spc="-7" dirty="0">
                <a:latin typeface="Arial"/>
                <a:cs typeface="Arial"/>
              </a:rPr>
              <a:t>ant:</a:t>
            </a:r>
            <a:endParaRPr sz="32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139734" y="4828567"/>
            <a:ext cx="2087588" cy="8255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08167" y="181560"/>
            <a:ext cx="5387339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7" dirty="0"/>
              <a:t>Backpropagation: </a:t>
            </a:r>
            <a:r>
              <a:rPr sz="2800" dirty="0"/>
              <a:t>a simple</a:t>
            </a:r>
            <a:r>
              <a:rPr sz="2800" spc="-140" dirty="0"/>
              <a:t> </a:t>
            </a:r>
            <a:r>
              <a:rPr sz="2800" spc="-7" dirty="0"/>
              <a:t>example</a:t>
            </a:r>
            <a:endParaRPr sz="28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266F0A2-0E7D-4C17-AE8C-F0545571B1E5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5499531" y="3090601"/>
            <a:ext cx="915760" cy="1070500"/>
          </a:xfrm>
          <a:prstGeom prst="straightConnector1">
            <a:avLst/>
          </a:prstGeom>
          <a:ln w="190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B5E69982-BA16-440C-8F11-0B584E495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F69E8759-534E-4306-94D3-9DF65957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0126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07933" y="206233"/>
            <a:ext cx="6014267" cy="274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6001583" y="199883"/>
            <a:ext cx="6027420" cy="2755052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25" y="0"/>
                </a:lnTo>
                <a:lnTo>
                  <a:pt x="4520225" y="2066249"/>
                </a:lnTo>
                <a:lnTo>
                  <a:pt x="0" y="20662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6269399" y="607999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66233" y="1619733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8856733" y="1142066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1014834" y="3248167"/>
            <a:ext cx="609599" cy="990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1002133" y="3235465"/>
            <a:ext cx="635000" cy="1016000"/>
          </a:xfrm>
          <a:custGeom>
            <a:avLst/>
            <a:gdLst/>
            <a:ahLst/>
            <a:cxnLst/>
            <a:rect l="l" t="t" r="r" b="b"/>
            <a:pathLst>
              <a:path w="476250" h="762000">
                <a:moveTo>
                  <a:pt x="0" y="0"/>
                </a:moveTo>
                <a:lnTo>
                  <a:pt x="476249" y="0"/>
                </a:lnTo>
                <a:lnTo>
                  <a:pt x="476249" y="761999"/>
                </a:lnTo>
                <a:lnTo>
                  <a:pt x="0" y="761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9380481" y="1569249"/>
            <a:ext cx="1894840" cy="1678940"/>
          </a:xfrm>
          <a:custGeom>
            <a:avLst/>
            <a:gdLst/>
            <a:ahLst/>
            <a:cxnLst/>
            <a:rect l="l" t="t" r="r" b="b"/>
            <a:pathLst>
              <a:path w="1421129" h="1259205">
                <a:moveTo>
                  <a:pt x="1420759" y="1259188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9281516" y="1480095"/>
            <a:ext cx="139491" cy="1332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35734" y="36356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9" y="0"/>
                </a:lnTo>
                <a:lnTo>
                  <a:pt x="4166099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21733" y="24255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100" y="0"/>
                </a:lnTo>
                <a:lnTo>
                  <a:pt x="4166100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501701" y="919501"/>
            <a:ext cx="3784599" cy="584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 txBox="1"/>
          <p:nvPr/>
        </p:nvSpPr>
        <p:spPr>
          <a:xfrm>
            <a:off x="544199" y="1630645"/>
            <a:ext cx="421809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e.g.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x = -2, y = </a:t>
            </a: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5,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z =</a:t>
            </a:r>
            <a:r>
              <a:rPr sz="3200" spc="-18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-4</a:t>
            </a:r>
            <a:endParaRPr sz="32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7850" y="2664467"/>
            <a:ext cx="1879599" cy="5206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438933" y="3856301"/>
            <a:ext cx="1257299" cy="609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2769032" y="3767401"/>
            <a:ext cx="2730499" cy="787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2831249" y="2512067"/>
            <a:ext cx="2679699" cy="8254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 txBox="1"/>
          <p:nvPr/>
        </p:nvSpPr>
        <p:spPr>
          <a:xfrm>
            <a:off x="665999" y="4985578"/>
            <a:ext cx="107950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127" dirty="0">
                <a:latin typeface="Arial"/>
                <a:cs typeface="Arial"/>
              </a:rPr>
              <a:t>W</a:t>
            </a:r>
            <a:r>
              <a:rPr sz="3200" spc="-7" dirty="0">
                <a:latin typeface="Arial"/>
                <a:cs typeface="Arial"/>
              </a:rPr>
              <a:t>ant:</a:t>
            </a:r>
            <a:endParaRPr sz="32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139734" y="4828567"/>
            <a:ext cx="2087588" cy="8255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08167" y="181560"/>
            <a:ext cx="5387339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7" dirty="0"/>
              <a:t>Backpropagation: </a:t>
            </a:r>
            <a:r>
              <a:rPr sz="2800" dirty="0"/>
              <a:t>a simple</a:t>
            </a:r>
            <a:r>
              <a:rPr sz="2800" spc="-140" dirty="0"/>
              <a:t> </a:t>
            </a:r>
            <a:r>
              <a:rPr sz="2800" spc="-7" dirty="0"/>
              <a:t>example</a:t>
            </a:r>
            <a:endParaRPr sz="2800" dirty="0"/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E4BDC8AF-6C30-497B-BB66-2990D03172C0}"/>
              </a:ext>
            </a:extLst>
          </p:cNvPr>
          <p:cNvSpPr txBox="1"/>
          <p:nvPr/>
        </p:nvSpPr>
        <p:spPr>
          <a:xfrm>
            <a:off x="8266096" y="3201568"/>
            <a:ext cx="2686555" cy="100179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2133" dirty="0">
                <a:latin typeface="Arial"/>
                <a:cs typeface="Arial"/>
              </a:rPr>
              <a:t>Chain rule, we first calculate partial derivative </a:t>
            </a:r>
            <a:r>
              <a:rPr lang="en-US" sz="2133" dirty="0" err="1">
                <a:latin typeface="Arial"/>
                <a:cs typeface="Arial"/>
              </a:rPr>
              <a:t>w.r.t.</a:t>
            </a:r>
            <a:r>
              <a:rPr lang="en-US" sz="2133" dirty="0">
                <a:latin typeface="Arial"/>
                <a:cs typeface="Arial"/>
              </a:rPr>
              <a:t> q</a:t>
            </a:r>
            <a:endParaRPr sz="2133" dirty="0">
              <a:latin typeface="Arial"/>
              <a:cs typeface="Arial"/>
            </a:endParaRP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F4B61A9A-40A1-4FEE-85F3-0EE565C80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4C9213CC-55D4-42A6-B79B-9A3C69FEA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7712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07933" y="206233"/>
            <a:ext cx="6014267" cy="274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6001583" y="199883"/>
            <a:ext cx="6027420" cy="2755052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25" y="0"/>
                </a:lnTo>
                <a:lnTo>
                  <a:pt x="4520225" y="2066249"/>
                </a:lnTo>
                <a:lnTo>
                  <a:pt x="0" y="20662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6269399" y="607999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66233" y="1619733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9380481" y="1569249"/>
            <a:ext cx="1894840" cy="1678940"/>
          </a:xfrm>
          <a:custGeom>
            <a:avLst/>
            <a:gdLst/>
            <a:ahLst/>
            <a:cxnLst/>
            <a:rect l="l" t="t" r="r" b="b"/>
            <a:pathLst>
              <a:path w="1421129" h="1259205">
                <a:moveTo>
                  <a:pt x="1420759" y="1259188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9281516" y="1480095"/>
            <a:ext cx="139491" cy="1332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1014834" y="3248167"/>
            <a:ext cx="609599" cy="990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11002133" y="3235465"/>
            <a:ext cx="635000" cy="1016000"/>
          </a:xfrm>
          <a:custGeom>
            <a:avLst/>
            <a:gdLst/>
            <a:ahLst/>
            <a:cxnLst/>
            <a:rect l="l" t="t" r="r" b="b"/>
            <a:pathLst>
              <a:path w="476250" h="762000">
                <a:moveTo>
                  <a:pt x="0" y="0"/>
                </a:moveTo>
                <a:lnTo>
                  <a:pt x="476249" y="0"/>
                </a:lnTo>
                <a:lnTo>
                  <a:pt x="476249" y="761999"/>
                </a:lnTo>
                <a:lnTo>
                  <a:pt x="0" y="761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35734" y="36356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9" y="0"/>
                </a:lnTo>
                <a:lnTo>
                  <a:pt x="4166099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21733" y="24255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100" y="0"/>
                </a:lnTo>
                <a:lnTo>
                  <a:pt x="4166100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501701" y="919501"/>
            <a:ext cx="3784599" cy="584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 txBox="1"/>
          <p:nvPr/>
        </p:nvSpPr>
        <p:spPr>
          <a:xfrm>
            <a:off x="544199" y="1630645"/>
            <a:ext cx="421809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e.g.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x = -2, y = </a:t>
            </a: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5,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z =</a:t>
            </a:r>
            <a:r>
              <a:rPr sz="3200" spc="-18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-4</a:t>
            </a:r>
            <a:endParaRPr sz="3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77850" y="2664467"/>
            <a:ext cx="1879599" cy="5206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438933" y="3856301"/>
            <a:ext cx="1257299" cy="609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2769032" y="3767401"/>
            <a:ext cx="2730499" cy="787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2831249" y="2512067"/>
            <a:ext cx="2679699" cy="8254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 txBox="1"/>
          <p:nvPr/>
        </p:nvSpPr>
        <p:spPr>
          <a:xfrm>
            <a:off x="665999" y="4985578"/>
            <a:ext cx="107950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127" dirty="0">
                <a:latin typeface="Arial"/>
                <a:cs typeface="Arial"/>
              </a:rPr>
              <a:t>W</a:t>
            </a:r>
            <a:r>
              <a:rPr sz="3200" spc="-7" dirty="0">
                <a:latin typeface="Arial"/>
                <a:cs typeface="Arial"/>
              </a:rPr>
              <a:t>ant:</a:t>
            </a:r>
            <a:endParaRPr sz="32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139734" y="4828567"/>
            <a:ext cx="2087588" cy="8255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08167" y="181560"/>
            <a:ext cx="5387339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7" dirty="0"/>
              <a:t>Backpropagation</a:t>
            </a:r>
            <a:r>
              <a:rPr sz="2667" spc="-7" dirty="0"/>
              <a:t>: </a:t>
            </a:r>
            <a:r>
              <a:rPr sz="2667" dirty="0"/>
              <a:t>a simple</a:t>
            </a:r>
            <a:r>
              <a:rPr sz="2667" spc="-140" dirty="0"/>
              <a:t> </a:t>
            </a:r>
            <a:r>
              <a:rPr sz="2667" spc="-7" dirty="0"/>
              <a:t>example</a:t>
            </a:r>
            <a:endParaRPr sz="2667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501AC93-5CC2-4C29-9539-26CBFEC2B62A}"/>
              </a:ext>
            </a:extLst>
          </p:cNvPr>
          <p:cNvCxnSpPr>
            <a:cxnSpLocks/>
          </p:cNvCxnSpPr>
          <p:nvPr/>
        </p:nvCxnSpPr>
        <p:spPr>
          <a:xfrm flipV="1">
            <a:off x="4064000" y="1569248"/>
            <a:ext cx="4572000" cy="2367752"/>
          </a:xfrm>
          <a:prstGeom prst="straightConnector1">
            <a:avLst/>
          </a:prstGeom>
          <a:ln w="190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70126FD8-1F41-4DA1-88E7-B3792F76E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4A922E35-7169-4C06-9FF9-E52F14AC7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4437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07933" y="206233"/>
            <a:ext cx="6014267" cy="274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6001583" y="199883"/>
            <a:ext cx="6027420" cy="2755052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25" y="0"/>
                </a:lnTo>
                <a:lnTo>
                  <a:pt x="4520225" y="2066249"/>
                </a:lnTo>
                <a:lnTo>
                  <a:pt x="0" y="20662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6269399" y="607999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66233" y="1619733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7010976" y="1843033"/>
            <a:ext cx="4263813" cy="1405467"/>
          </a:xfrm>
          <a:custGeom>
            <a:avLst/>
            <a:gdLst/>
            <a:ahLst/>
            <a:cxnLst/>
            <a:rect l="l" t="t" r="r" b="b"/>
            <a:pathLst>
              <a:path w="3197859" h="1054100">
                <a:moveTo>
                  <a:pt x="3197742" y="1053824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6888801" y="1790487"/>
            <a:ext cx="148007" cy="1050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1029163" y="3248166"/>
            <a:ext cx="609599" cy="825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11016463" y="3235465"/>
            <a:ext cx="635000" cy="851747"/>
          </a:xfrm>
          <a:custGeom>
            <a:avLst/>
            <a:gdLst/>
            <a:ahLst/>
            <a:cxnLst/>
            <a:rect l="l" t="t" r="r" b="b"/>
            <a:pathLst>
              <a:path w="476250" h="638810">
                <a:moveTo>
                  <a:pt x="0" y="0"/>
                </a:moveTo>
                <a:lnTo>
                  <a:pt x="476249" y="0"/>
                </a:lnTo>
                <a:lnTo>
                  <a:pt x="476249" y="638249"/>
                </a:lnTo>
                <a:lnTo>
                  <a:pt x="0" y="6382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35734" y="36356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9" y="0"/>
                </a:lnTo>
                <a:lnTo>
                  <a:pt x="4166099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21733" y="24255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100" y="0"/>
                </a:lnTo>
                <a:lnTo>
                  <a:pt x="4166100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501701" y="919501"/>
            <a:ext cx="3784599" cy="584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 txBox="1"/>
          <p:nvPr/>
        </p:nvSpPr>
        <p:spPr>
          <a:xfrm>
            <a:off x="544199" y="1630645"/>
            <a:ext cx="421809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e.g.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x = -2, y = </a:t>
            </a: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5,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z =</a:t>
            </a:r>
            <a:r>
              <a:rPr sz="3200" spc="-18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-4</a:t>
            </a:r>
            <a:endParaRPr sz="3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77850" y="2664467"/>
            <a:ext cx="1879599" cy="5206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438933" y="3856301"/>
            <a:ext cx="1257299" cy="609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2769032" y="3767401"/>
            <a:ext cx="2730499" cy="787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2831249" y="2512067"/>
            <a:ext cx="2679699" cy="8254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2139734" y="4828567"/>
            <a:ext cx="2087588" cy="8255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08167" y="181560"/>
            <a:ext cx="5387339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7" dirty="0"/>
              <a:t>Backpropagation: </a:t>
            </a:r>
            <a:r>
              <a:rPr sz="2800" dirty="0"/>
              <a:t>a simple</a:t>
            </a:r>
            <a:r>
              <a:rPr sz="2800" spc="-140" dirty="0"/>
              <a:t> </a:t>
            </a:r>
            <a:r>
              <a:rPr sz="2800" spc="-7" dirty="0"/>
              <a:t>example</a:t>
            </a:r>
            <a:endParaRPr sz="2800" dirty="0"/>
          </a:p>
        </p:txBody>
      </p:sp>
      <p:sp>
        <p:nvSpPr>
          <p:cNvPr id="20" name="object 20"/>
          <p:cNvSpPr/>
          <p:nvPr/>
        </p:nvSpPr>
        <p:spPr>
          <a:xfrm>
            <a:off x="7274167" y="4196601"/>
            <a:ext cx="2609199" cy="9962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7261467" y="4183899"/>
            <a:ext cx="2634827" cy="1021927"/>
          </a:xfrm>
          <a:custGeom>
            <a:avLst/>
            <a:gdLst/>
            <a:ahLst/>
            <a:cxnLst/>
            <a:rect l="l" t="t" r="r" b="b"/>
            <a:pathLst>
              <a:path w="1976120" h="766445">
                <a:moveTo>
                  <a:pt x="0" y="0"/>
                </a:moveTo>
                <a:lnTo>
                  <a:pt x="1975949" y="0"/>
                </a:lnTo>
                <a:lnTo>
                  <a:pt x="1975949" y="766229"/>
                </a:lnTo>
                <a:lnTo>
                  <a:pt x="0" y="76622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 txBox="1"/>
          <p:nvPr/>
        </p:nvSpPr>
        <p:spPr>
          <a:xfrm>
            <a:off x="7487434" y="3641811"/>
            <a:ext cx="199898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Chain</a:t>
            </a:r>
            <a:r>
              <a:rPr sz="3200" spc="-113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rule:</a:t>
            </a:r>
            <a:endParaRPr sz="32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347083" y="4228517"/>
            <a:ext cx="672607" cy="9109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9200133" y="4247901"/>
            <a:ext cx="672599" cy="9109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8613850" y="5242570"/>
            <a:ext cx="241781" cy="18244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9588421" y="5288974"/>
            <a:ext cx="112827" cy="1721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 txBox="1"/>
          <p:nvPr/>
        </p:nvSpPr>
        <p:spPr>
          <a:xfrm>
            <a:off x="665999" y="5024073"/>
            <a:ext cx="107950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3673"/>
              </a:lnSpc>
            </a:pPr>
            <a:r>
              <a:rPr sz="3200" spc="-127" dirty="0">
                <a:latin typeface="Arial"/>
                <a:cs typeface="Arial"/>
              </a:rPr>
              <a:t>W</a:t>
            </a:r>
            <a:r>
              <a:rPr sz="3200" spc="-7" dirty="0">
                <a:latin typeface="Arial"/>
                <a:cs typeface="Arial"/>
              </a:rPr>
              <a:t>ant:</a:t>
            </a:r>
            <a:endParaRPr sz="3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097017" y="5389974"/>
            <a:ext cx="1060873" cy="571951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6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438150" y="5389973"/>
            <a:ext cx="890693" cy="571951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6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3A438903-327F-4CDA-851F-D69CC4CA2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105DDC58-57B2-447D-9664-C1601E1E5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2245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07933" y="206233"/>
            <a:ext cx="6014267" cy="274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6001583" y="199883"/>
            <a:ext cx="6027420" cy="2755052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25" y="0"/>
                </a:lnTo>
                <a:lnTo>
                  <a:pt x="4520225" y="2066249"/>
                </a:lnTo>
                <a:lnTo>
                  <a:pt x="0" y="20662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6269399" y="607999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7274167" y="4196601"/>
            <a:ext cx="2609199" cy="9962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7261467" y="4183899"/>
            <a:ext cx="2634827" cy="1021927"/>
          </a:xfrm>
          <a:custGeom>
            <a:avLst/>
            <a:gdLst/>
            <a:ahLst/>
            <a:cxnLst/>
            <a:rect l="l" t="t" r="r" b="b"/>
            <a:pathLst>
              <a:path w="1976120" h="766445">
                <a:moveTo>
                  <a:pt x="0" y="0"/>
                </a:moveTo>
                <a:lnTo>
                  <a:pt x="1975949" y="0"/>
                </a:lnTo>
                <a:lnTo>
                  <a:pt x="1975949" y="766229"/>
                </a:lnTo>
                <a:lnTo>
                  <a:pt x="0" y="76622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7487434" y="3641811"/>
            <a:ext cx="199898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Chain</a:t>
            </a:r>
            <a:r>
              <a:rPr sz="3200" spc="-113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rule: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10976" y="1843033"/>
            <a:ext cx="4263813" cy="1405467"/>
          </a:xfrm>
          <a:custGeom>
            <a:avLst/>
            <a:gdLst/>
            <a:ahLst/>
            <a:cxnLst/>
            <a:rect l="l" t="t" r="r" b="b"/>
            <a:pathLst>
              <a:path w="3197859" h="1054100">
                <a:moveTo>
                  <a:pt x="3197742" y="1053824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6888801" y="1790487"/>
            <a:ext cx="148007" cy="1050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029163" y="3248166"/>
            <a:ext cx="609599" cy="825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1016463" y="3235465"/>
            <a:ext cx="635000" cy="851747"/>
          </a:xfrm>
          <a:custGeom>
            <a:avLst/>
            <a:gdLst/>
            <a:ahLst/>
            <a:cxnLst/>
            <a:rect l="l" t="t" r="r" b="b"/>
            <a:pathLst>
              <a:path w="476250" h="638810">
                <a:moveTo>
                  <a:pt x="0" y="0"/>
                </a:moveTo>
                <a:lnTo>
                  <a:pt x="476249" y="0"/>
                </a:lnTo>
                <a:lnTo>
                  <a:pt x="476249" y="638249"/>
                </a:lnTo>
                <a:lnTo>
                  <a:pt x="0" y="6382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7347083" y="4228517"/>
            <a:ext cx="672607" cy="9109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9200133" y="4247901"/>
            <a:ext cx="672599" cy="9109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235734" y="36356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9" y="0"/>
                </a:lnTo>
                <a:lnTo>
                  <a:pt x="4166099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221733" y="24255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100" y="0"/>
                </a:lnTo>
                <a:lnTo>
                  <a:pt x="4166100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501701" y="919501"/>
            <a:ext cx="3784599" cy="5841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 txBox="1"/>
          <p:nvPr/>
        </p:nvSpPr>
        <p:spPr>
          <a:xfrm>
            <a:off x="544199" y="1630645"/>
            <a:ext cx="421809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e.g.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x = -2, y = </a:t>
            </a: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5,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z =</a:t>
            </a:r>
            <a:r>
              <a:rPr sz="3200" spc="-18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-4</a:t>
            </a:r>
            <a:endParaRPr sz="32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77850" y="2664467"/>
            <a:ext cx="1879599" cy="5206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438933" y="3856301"/>
            <a:ext cx="1257299" cy="6095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2769032" y="3767401"/>
            <a:ext cx="2730499" cy="787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2831249" y="2512067"/>
            <a:ext cx="2679699" cy="8254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2139734" y="4828567"/>
            <a:ext cx="2087588" cy="8255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08167" y="181560"/>
            <a:ext cx="5387339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7" dirty="0"/>
              <a:t>Backpropagation: </a:t>
            </a:r>
            <a:r>
              <a:rPr sz="2800" dirty="0"/>
              <a:t>a simple</a:t>
            </a:r>
            <a:r>
              <a:rPr sz="2800" spc="-140" dirty="0"/>
              <a:t> </a:t>
            </a:r>
            <a:r>
              <a:rPr sz="2800" spc="-7" dirty="0"/>
              <a:t>example</a:t>
            </a:r>
            <a:endParaRPr sz="2800" dirty="0"/>
          </a:p>
        </p:txBody>
      </p:sp>
      <p:sp>
        <p:nvSpPr>
          <p:cNvPr id="24" name="object 24"/>
          <p:cNvSpPr/>
          <p:nvPr/>
        </p:nvSpPr>
        <p:spPr>
          <a:xfrm>
            <a:off x="8613850" y="5242570"/>
            <a:ext cx="241781" cy="18244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9588421" y="5288974"/>
            <a:ext cx="112827" cy="1721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 txBox="1"/>
          <p:nvPr/>
        </p:nvSpPr>
        <p:spPr>
          <a:xfrm>
            <a:off x="665999" y="5024073"/>
            <a:ext cx="107950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3673"/>
              </a:lnSpc>
            </a:pPr>
            <a:r>
              <a:rPr sz="3200" spc="-127" dirty="0">
                <a:latin typeface="Arial"/>
                <a:cs typeface="Arial"/>
              </a:rPr>
              <a:t>W</a:t>
            </a:r>
            <a:r>
              <a:rPr sz="3200" spc="-7" dirty="0">
                <a:latin typeface="Arial"/>
                <a:cs typeface="Arial"/>
              </a:rPr>
              <a:t>ant:</a:t>
            </a:r>
            <a:endParaRPr sz="3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97017" y="5389974"/>
            <a:ext cx="1060873" cy="571951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6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438150" y="5389973"/>
            <a:ext cx="890693" cy="571951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6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44A19261-971F-4654-831B-3F26B6018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A00512F9-3A9C-4F47-BA78-6E643C597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25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4"/>
          <p:cNvSpPr/>
          <p:nvPr/>
        </p:nvSpPr>
        <p:spPr>
          <a:xfrm>
            <a:off x="1881826" y="2324338"/>
            <a:ext cx="1569887" cy="1537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24" name="object 5"/>
          <p:cNvSpPr/>
          <p:nvPr/>
        </p:nvSpPr>
        <p:spPr>
          <a:xfrm>
            <a:off x="3584208" y="2312470"/>
            <a:ext cx="1678068" cy="1539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2D32A9D-A6B2-4E3D-8CD4-F85D8A412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7" dirty="0">
                <a:latin typeface="+mn-lt"/>
                <a:cs typeface="Arial"/>
              </a:rPr>
              <a:t>Loss Function : Linear</a:t>
            </a:r>
            <a:r>
              <a:rPr lang="en-US" spc="-100" dirty="0">
                <a:latin typeface="+mn-lt"/>
                <a:cs typeface="Arial"/>
              </a:rPr>
              <a:t> </a:t>
            </a:r>
            <a:r>
              <a:rPr lang="en-US" spc="-7" dirty="0">
                <a:latin typeface="+mn-lt"/>
                <a:cs typeface="Arial"/>
              </a:rPr>
              <a:t>Classifier</a:t>
            </a:r>
            <a:endParaRPr lang="en-US" dirty="0">
              <a:latin typeface="+mn-lt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62926CF0-317A-4FF8-83D7-C7863890E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90218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Scores from </a:t>
            </a:r>
            <a:r>
              <a:rPr lang="en-US" i="1"/>
              <a:t>f(x,W) = Wx </a:t>
            </a:r>
            <a:r>
              <a:rPr lang="en-US"/>
              <a:t>are: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1D4E0-9DA5-49C2-A093-7667227F0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DBA3EA-908A-4AFF-A990-C05590EDD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15</a:t>
            </a:fld>
            <a:endParaRPr lang="en-US">
              <a:latin typeface="+mn-lt"/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969DDEF6-9343-407F-8B06-B51B01DF3FCC}"/>
              </a:ext>
            </a:extLst>
          </p:cNvPr>
          <p:cNvSpPr/>
          <p:nvPr/>
        </p:nvSpPr>
        <p:spPr>
          <a:xfrm>
            <a:off x="5438019" y="2318789"/>
            <a:ext cx="1493105" cy="15395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53FF04-9CC0-4E6B-BA50-A1040B16BD2E}"/>
              </a:ext>
            </a:extLst>
          </p:cNvPr>
          <p:cNvGrpSpPr/>
          <p:nvPr/>
        </p:nvGrpSpPr>
        <p:grpSpPr>
          <a:xfrm>
            <a:off x="8031733" y="803050"/>
            <a:ext cx="4007867" cy="5262372"/>
            <a:chOff x="8001000" y="833628"/>
            <a:chExt cx="4007867" cy="52623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59F9588-727C-47C8-922C-BDFD37FFD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62993" y="3541072"/>
              <a:ext cx="2467522" cy="649928"/>
            </a:xfrm>
            <a:prstGeom prst="rect">
              <a:avLst/>
            </a:prstGeom>
          </p:spPr>
        </p:pic>
        <p:sp>
          <p:nvSpPr>
            <p:cNvPr id="18" name="object 15">
              <a:extLst>
                <a:ext uri="{FF2B5EF4-FFF2-40B4-BE49-F238E27FC236}">
                  <a16:creationId xmlns:a16="http://schemas.microsoft.com/office/drawing/2014/main" id="{0C6123C9-4677-4CDA-875E-6C2C2D31D703}"/>
                </a:ext>
              </a:extLst>
            </p:cNvPr>
            <p:cNvSpPr/>
            <p:nvPr/>
          </p:nvSpPr>
          <p:spPr>
            <a:xfrm>
              <a:off x="8656067" y="1158669"/>
              <a:ext cx="2409679" cy="63860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 dirty="0">
                <a:latin typeface="+mn-lt"/>
              </a:endParaRPr>
            </a:p>
          </p:txBody>
        </p:sp>
        <p:sp>
          <p:nvSpPr>
            <p:cNvPr id="19" name="object 12">
              <a:extLst>
                <a:ext uri="{FF2B5EF4-FFF2-40B4-BE49-F238E27FC236}">
                  <a16:creationId xmlns:a16="http://schemas.microsoft.com/office/drawing/2014/main" id="{2EA6F1C4-E082-4CD0-A294-9923FA40F333}"/>
                </a:ext>
              </a:extLst>
            </p:cNvPr>
            <p:cNvSpPr txBox="1"/>
            <p:nvPr/>
          </p:nvSpPr>
          <p:spPr>
            <a:xfrm>
              <a:off x="8821749" y="2045188"/>
              <a:ext cx="929640" cy="386430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lang="en-US" spc="-7" dirty="0">
                  <a:latin typeface="+mn-lt"/>
                  <a:cs typeface="Arial"/>
                </a:rPr>
                <a:t>w</a:t>
              </a:r>
              <a:r>
                <a:rPr spc="-7">
                  <a:latin typeface="+mn-lt"/>
                  <a:cs typeface="Arial"/>
                </a:rPr>
                <a:t>here</a:t>
              </a:r>
              <a:endParaRPr dirty="0">
                <a:latin typeface="+mn-lt"/>
                <a:cs typeface="Arial"/>
              </a:endParaRPr>
            </a:p>
          </p:txBody>
        </p:sp>
        <p:sp>
          <p:nvSpPr>
            <p:cNvPr id="21" name="object 13">
              <a:extLst>
                <a:ext uri="{FF2B5EF4-FFF2-40B4-BE49-F238E27FC236}">
                  <a16:creationId xmlns:a16="http://schemas.microsoft.com/office/drawing/2014/main" id="{159797A1-905E-4C09-9816-5F9D00F064C1}"/>
                </a:ext>
              </a:extLst>
            </p:cNvPr>
            <p:cNvSpPr txBox="1"/>
            <p:nvPr/>
          </p:nvSpPr>
          <p:spPr>
            <a:xfrm>
              <a:off x="10348305" y="1841279"/>
              <a:ext cx="1178553" cy="755762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lang="en-US" spc="-7" dirty="0">
                  <a:latin typeface="+mn-lt"/>
                  <a:cs typeface="Arial"/>
                </a:rPr>
                <a:t>:</a:t>
              </a:r>
              <a:r>
                <a:rPr spc="-7" dirty="0">
                  <a:latin typeface="+mn-lt"/>
                  <a:cs typeface="Arial"/>
                </a:rPr>
                <a:t> image</a:t>
              </a:r>
              <a:endParaRPr dirty="0">
                <a:latin typeface="+mn-lt"/>
                <a:cs typeface="Arial"/>
              </a:endParaRPr>
            </a:p>
            <a:p>
              <a:pPr marL="49952">
                <a:spcBef>
                  <a:spcPts val="20"/>
                </a:spcBef>
              </a:pPr>
              <a:r>
                <a:rPr lang="en-US" spc="-7" dirty="0">
                  <a:latin typeface="+mn-lt"/>
                  <a:cs typeface="Arial"/>
                </a:rPr>
                <a:t>:</a:t>
              </a:r>
              <a:r>
                <a:rPr spc="-7" dirty="0">
                  <a:latin typeface="+mn-lt"/>
                  <a:cs typeface="Arial"/>
                </a:rPr>
                <a:t> label</a:t>
              </a:r>
              <a:endParaRPr dirty="0">
                <a:latin typeface="+mn-lt"/>
                <a:cs typeface="Arial"/>
              </a:endParaRPr>
            </a:p>
          </p:txBody>
        </p:sp>
        <p:sp>
          <p:nvSpPr>
            <p:cNvPr id="22" name="object 16">
              <a:extLst>
                <a:ext uri="{FF2B5EF4-FFF2-40B4-BE49-F238E27FC236}">
                  <a16:creationId xmlns:a16="http://schemas.microsoft.com/office/drawing/2014/main" id="{B4CCD20A-1C61-475D-AD68-5BF115365E2B}"/>
                </a:ext>
              </a:extLst>
            </p:cNvPr>
            <p:cNvSpPr/>
            <p:nvPr/>
          </p:nvSpPr>
          <p:spPr>
            <a:xfrm>
              <a:off x="9858010" y="2142184"/>
              <a:ext cx="410632" cy="5248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25" name="object 17">
              <a:extLst>
                <a:ext uri="{FF2B5EF4-FFF2-40B4-BE49-F238E27FC236}">
                  <a16:creationId xmlns:a16="http://schemas.microsoft.com/office/drawing/2014/main" id="{2F20ADE9-B9CE-44F9-AB13-0B09B504A3FF}"/>
                </a:ext>
              </a:extLst>
            </p:cNvPr>
            <p:cNvSpPr/>
            <p:nvPr/>
          </p:nvSpPr>
          <p:spPr>
            <a:xfrm>
              <a:off x="9896754" y="1803593"/>
              <a:ext cx="410619" cy="52479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26" name="object 11">
              <a:extLst>
                <a:ext uri="{FF2B5EF4-FFF2-40B4-BE49-F238E27FC236}">
                  <a16:creationId xmlns:a16="http://schemas.microsoft.com/office/drawing/2014/main" id="{A9F041B3-CE6A-41AC-8A85-529EE983426D}"/>
                </a:ext>
              </a:extLst>
            </p:cNvPr>
            <p:cNvSpPr txBox="1"/>
            <p:nvPr/>
          </p:nvSpPr>
          <p:spPr>
            <a:xfrm>
              <a:off x="8001000" y="833628"/>
              <a:ext cx="3892127" cy="386430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spc="-7" dirty="0">
                  <a:latin typeface="+mn-lt"/>
                  <a:cs typeface="Arial"/>
                </a:rPr>
                <a:t>Given </a:t>
              </a:r>
              <a:r>
                <a:rPr dirty="0">
                  <a:latin typeface="+mn-lt"/>
                  <a:cs typeface="Arial"/>
                </a:rPr>
                <a:t>a </a:t>
              </a:r>
              <a:r>
                <a:rPr spc="-7" dirty="0">
                  <a:latin typeface="+mn-lt"/>
                  <a:cs typeface="Arial"/>
                </a:rPr>
                <a:t>dataset of</a:t>
              </a:r>
              <a:r>
                <a:rPr spc="-120" dirty="0">
                  <a:latin typeface="+mn-lt"/>
                  <a:cs typeface="Arial"/>
                </a:rPr>
                <a:t> </a:t>
              </a:r>
              <a:r>
                <a:rPr spc="-7" dirty="0">
                  <a:latin typeface="+mn-lt"/>
                  <a:cs typeface="Arial"/>
                </a:rPr>
                <a:t>examples</a:t>
              </a:r>
              <a:endParaRPr dirty="0">
                <a:latin typeface="+mn-lt"/>
                <a:cs typeface="Arial"/>
              </a:endParaRPr>
            </a:p>
          </p:txBody>
        </p:sp>
        <p:sp>
          <p:nvSpPr>
            <p:cNvPr id="27" name="object 11">
              <a:extLst>
                <a:ext uri="{FF2B5EF4-FFF2-40B4-BE49-F238E27FC236}">
                  <a16:creationId xmlns:a16="http://schemas.microsoft.com/office/drawing/2014/main" id="{F1A3DB1E-8885-4360-BA74-0968D04F263D}"/>
                </a:ext>
              </a:extLst>
            </p:cNvPr>
            <p:cNvSpPr txBox="1"/>
            <p:nvPr/>
          </p:nvSpPr>
          <p:spPr>
            <a:xfrm>
              <a:off x="8038483" y="3144832"/>
              <a:ext cx="3892127" cy="386430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lang="en-US" spc="-7" dirty="0">
                  <a:latin typeface="+mn-lt"/>
                  <a:cs typeface="Arial"/>
                </a:rPr>
                <a:t>Single </a:t>
              </a:r>
              <a:r>
                <a:rPr lang="en-US" spc="-7">
                  <a:latin typeface="+mn-lt"/>
                  <a:cs typeface="Arial"/>
                </a:rPr>
                <a:t>Sample Loss:</a:t>
              </a:r>
              <a:endParaRPr dirty="0">
                <a:latin typeface="+mn-lt"/>
                <a:cs typeface="Arial"/>
              </a:endParaRPr>
            </a:p>
          </p:txBody>
        </p:sp>
        <p:sp>
          <p:nvSpPr>
            <p:cNvPr id="28" name="object 11">
              <a:extLst>
                <a:ext uri="{FF2B5EF4-FFF2-40B4-BE49-F238E27FC236}">
                  <a16:creationId xmlns:a16="http://schemas.microsoft.com/office/drawing/2014/main" id="{8C322714-4E3A-4EDA-902D-9301B1B22948}"/>
                </a:ext>
              </a:extLst>
            </p:cNvPr>
            <p:cNvSpPr txBox="1"/>
            <p:nvPr/>
          </p:nvSpPr>
          <p:spPr>
            <a:xfrm>
              <a:off x="8016024" y="4795850"/>
              <a:ext cx="3992843" cy="386430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lang="en-US" spc="-7" dirty="0">
                  <a:latin typeface="+mn-lt"/>
                  <a:cs typeface="Arial"/>
                </a:rPr>
                <a:t>Loss </a:t>
              </a:r>
              <a:r>
                <a:rPr lang="en-US" spc="-7">
                  <a:latin typeface="+mn-lt"/>
                  <a:cs typeface="Arial"/>
                </a:rPr>
                <a:t>over total dataset:</a:t>
              </a:r>
              <a:endParaRPr dirty="0">
                <a:latin typeface="+mn-lt"/>
                <a:cs typeface="Arial"/>
              </a:endParaRPr>
            </a:p>
          </p:txBody>
        </p:sp>
        <p:sp>
          <p:nvSpPr>
            <p:cNvPr id="29" name="object 18">
              <a:extLst>
                <a:ext uri="{FF2B5EF4-FFF2-40B4-BE49-F238E27FC236}">
                  <a16:creationId xmlns:a16="http://schemas.microsoft.com/office/drawing/2014/main" id="{8BFC6D33-5B1B-475A-B159-1452FADDFAE8}"/>
                </a:ext>
              </a:extLst>
            </p:cNvPr>
            <p:cNvSpPr/>
            <p:nvPr/>
          </p:nvSpPr>
          <p:spPr>
            <a:xfrm>
              <a:off x="8032842" y="5326878"/>
              <a:ext cx="3650335" cy="76912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 dirty="0">
                <a:latin typeface="+mn-lt"/>
              </a:endParaRPr>
            </a:p>
          </p:txBody>
        </p:sp>
      </p:grp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845E555-BB4F-4481-A932-0812A6B024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922321"/>
              </p:ext>
            </p:extLst>
          </p:nvPr>
        </p:nvGraphicFramePr>
        <p:xfrm>
          <a:off x="550411" y="3983683"/>
          <a:ext cx="6487808" cy="2072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06208">
                  <a:extLst>
                    <a:ext uri="{9D8B030D-6E8A-4147-A177-3AD203B41FA5}">
                      <a16:colId xmlns:a16="http://schemas.microsoft.com/office/drawing/2014/main" val="119049480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87958580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91556462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778587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Class</a:t>
                      </a:r>
                      <a:endParaRPr lang="nl-NL" sz="28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spc="-7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Output labels</a:t>
                      </a:r>
                      <a:endParaRPr lang="nl-NL" sz="2800" spc="-7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473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cat</a:t>
                      </a:r>
                      <a:endParaRPr lang="nl-NL" sz="28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n-US" sz="28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3.2</a:t>
                      </a:r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n-US" sz="28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1.3</a:t>
                      </a:r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n-US" sz="28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2.2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487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car</a:t>
                      </a:r>
                      <a:endParaRPr lang="nl-NL" sz="28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/>
                        <a:t>5.1</a:t>
                      </a:r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/>
                        <a:t>4.9</a:t>
                      </a:r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/>
                        <a:t>2.5</a:t>
                      </a:r>
                      <a:endParaRPr lang="nl-NL" sz="2800" b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06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frog</a:t>
                      </a:r>
                      <a:endParaRPr lang="nl-NL" sz="28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spc="-7"/>
                        <a:t>-1.7</a:t>
                      </a:r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spc="-7"/>
                        <a:t>2.0</a:t>
                      </a:r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spc="-7"/>
                        <a:t>-3.1</a:t>
                      </a:r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47987"/>
                  </a:ext>
                </a:extLst>
              </a:tr>
            </a:tbl>
          </a:graphicData>
        </a:graphic>
      </p:graphicFrame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9B3C985-647A-470F-B249-EB1A4B63C926}"/>
              </a:ext>
            </a:extLst>
          </p:cNvPr>
          <p:cNvSpPr/>
          <p:nvPr/>
        </p:nvSpPr>
        <p:spPr>
          <a:xfrm>
            <a:off x="7340600" y="6142320"/>
            <a:ext cx="2260600" cy="573077"/>
          </a:xfrm>
          <a:prstGeom prst="wedgeRoundRectCallout">
            <a:avLst>
              <a:gd name="adj1" fmla="val -69337"/>
              <a:gd name="adj2" fmla="val -90728"/>
              <a:gd name="adj3" fmla="val 16667"/>
            </a:avLst>
          </a:prstGeom>
          <a:solidFill>
            <a:srgbClr val="BDF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Totally wrong!</a:t>
            </a:r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8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07933" y="206233"/>
            <a:ext cx="6014267" cy="274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6001583" y="199883"/>
            <a:ext cx="6027420" cy="2755052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25" y="0"/>
                </a:lnTo>
                <a:lnTo>
                  <a:pt x="4520225" y="2066249"/>
                </a:lnTo>
                <a:lnTo>
                  <a:pt x="0" y="20662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6269399" y="607999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903103" y="856738"/>
            <a:ext cx="4372187" cy="2391833"/>
          </a:xfrm>
          <a:custGeom>
            <a:avLst/>
            <a:gdLst/>
            <a:ahLst/>
            <a:cxnLst/>
            <a:rect l="l" t="t" r="r" b="b"/>
            <a:pathLst>
              <a:path w="3279140" h="1793875">
                <a:moveTo>
                  <a:pt x="3278622" y="1793446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6789277" y="788721"/>
            <a:ext cx="146660" cy="1175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1016935" y="3247999"/>
            <a:ext cx="568632" cy="825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1004235" y="3235299"/>
            <a:ext cx="594360" cy="851747"/>
          </a:xfrm>
          <a:custGeom>
            <a:avLst/>
            <a:gdLst/>
            <a:ahLst/>
            <a:cxnLst/>
            <a:rect l="l" t="t" r="r" b="b"/>
            <a:pathLst>
              <a:path w="445770" h="638810">
                <a:moveTo>
                  <a:pt x="0" y="0"/>
                </a:moveTo>
                <a:lnTo>
                  <a:pt x="445524" y="0"/>
                </a:lnTo>
                <a:lnTo>
                  <a:pt x="445524" y="638249"/>
                </a:lnTo>
                <a:lnTo>
                  <a:pt x="0" y="6382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235734" y="36356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9" y="0"/>
                </a:lnTo>
                <a:lnTo>
                  <a:pt x="4166099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21733" y="24255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100" y="0"/>
                </a:lnTo>
                <a:lnTo>
                  <a:pt x="4166100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501701" y="919501"/>
            <a:ext cx="3784599" cy="584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 txBox="1"/>
          <p:nvPr/>
        </p:nvSpPr>
        <p:spPr>
          <a:xfrm>
            <a:off x="544199" y="1630645"/>
            <a:ext cx="421809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e.g.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x = -2, y = </a:t>
            </a: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5,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z =</a:t>
            </a:r>
            <a:r>
              <a:rPr sz="3200" spc="-18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-4</a:t>
            </a:r>
            <a:endParaRPr sz="3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7850" y="2664467"/>
            <a:ext cx="1879599" cy="5206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38933" y="3856301"/>
            <a:ext cx="1257299" cy="609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2769032" y="3767401"/>
            <a:ext cx="2730499" cy="787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2831249" y="2512067"/>
            <a:ext cx="2679699" cy="8254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2139734" y="4828567"/>
            <a:ext cx="2087588" cy="8255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08167" y="181560"/>
            <a:ext cx="5387339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7" dirty="0"/>
              <a:t>Backpropagation: </a:t>
            </a:r>
            <a:r>
              <a:rPr sz="2800" dirty="0"/>
              <a:t>a simple</a:t>
            </a:r>
            <a:r>
              <a:rPr sz="2800" spc="-140" dirty="0"/>
              <a:t> </a:t>
            </a:r>
            <a:r>
              <a:rPr sz="2800" spc="-7" dirty="0"/>
              <a:t>example</a:t>
            </a:r>
            <a:endParaRPr sz="2800" dirty="0"/>
          </a:p>
        </p:txBody>
      </p:sp>
      <p:sp>
        <p:nvSpPr>
          <p:cNvPr id="19" name="object 19"/>
          <p:cNvSpPr/>
          <p:nvPr/>
        </p:nvSpPr>
        <p:spPr>
          <a:xfrm>
            <a:off x="7274167" y="4207239"/>
            <a:ext cx="2609199" cy="9962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7261467" y="4194539"/>
            <a:ext cx="2634827" cy="1021927"/>
          </a:xfrm>
          <a:custGeom>
            <a:avLst/>
            <a:gdLst/>
            <a:ahLst/>
            <a:cxnLst/>
            <a:rect l="l" t="t" r="r" b="b"/>
            <a:pathLst>
              <a:path w="1976120" h="766445">
                <a:moveTo>
                  <a:pt x="0" y="0"/>
                </a:moveTo>
                <a:lnTo>
                  <a:pt x="1975949" y="0"/>
                </a:lnTo>
                <a:lnTo>
                  <a:pt x="1975949" y="766229"/>
                </a:lnTo>
                <a:lnTo>
                  <a:pt x="0" y="76622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 txBox="1"/>
          <p:nvPr/>
        </p:nvSpPr>
        <p:spPr>
          <a:xfrm>
            <a:off x="7487434" y="3641811"/>
            <a:ext cx="199898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Chain</a:t>
            </a:r>
            <a:r>
              <a:rPr sz="3200" spc="-113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rule:</a:t>
            </a:r>
            <a:endParaRPr sz="32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715450" y="5242570"/>
            <a:ext cx="241781" cy="18244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9690021" y="5288974"/>
            <a:ext cx="112827" cy="1721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 txBox="1"/>
          <p:nvPr/>
        </p:nvSpPr>
        <p:spPr>
          <a:xfrm>
            <a:off x="665999" y="5024073"/>
            <a:ext cx="107950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3673"/>
              </a:lnSpc>
            </a:pPr>
            <a:r>
              <a:rPr sz="3200" spc="-127" dirty="0">
                <a:latin typeface="Arial"/>
                <a:cs typeface="Arial"/>
              </a:rPr>
              <a:t>W</a:t>
            </a:r>
            <a:r>
              <a:rPr sz="3200" spc="-7" dirty="0">
                <a:latin typeface="Arial"/>
                <a:cs typeface="Arial"/>
              </a:rPr>
              <a:t>ant:</a:t>
            </a:r>
            <a:endParaRPr sz="3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097017" y="5389974"/>
            <a:ext cx="1060873" cy="571951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6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438150" y="5389973"/>
            <a:ext cx="890693" cy="571951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6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7E3A49DA-E69D-4702-8B66-84F687557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160432BB-8EB4-4CB5-927B-96F2B90A3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4923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07933" y="206233"/>
            <a:ext cx="6014267" cy="274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6001583" y="199883"/>
            <a:ext cx="6027420" cy="2755052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25" y="0"/>
                </a:lnTo>
                <a:lnTo>
                  <a:pt x="4520225" y="2066249"/>
                </a:lnTo>
                <a:lnTo>
                  <a:pt x="0" y="20662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6903103" y="856738"/>
            <a:ext cx="4372187" cy="2391833"/>
          </a:xfrm>
          <a:custGeom>
            <a:avLst/>
            <a:gdLst/>
            <a:ahLst/>
            <a:cxnLst/>
            <a:rect l="l" t="t" r="r" b="b"/>
            <a:pathLst>
              <a:path w="3279140" h="1793875">
                <a:moveTo>
                  <a:pt x="3278622" y="1793446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789277" y="788721"/>
            <a:ext cx="146660" cy="1175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11016935" y="3247999"/>
            <a:ext cx="568632" cy="825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1004235" y="3235299"/>
            <a:ext cx="594360" cy="851747"/>
          </a:xfrm>
          <a:custGeom>
            <a:avLst/>
            <a:gdLst/>
            <a:ahLst/>
            <a:cxnLst/>
            <a:rect l="l" t="t" r="r" b="b"/>
            <a:pathLst>
              <a:path w="445770" h="638810">
                <a:moveTo>
                  <a:pt x="0" y="0"/>
                </a:moveTo>
                <a:lnTo>
                  <a:pt x="445524" y="0"/>
                </a:lnTo>
                <a:lnTo>
                  <a:pt x="445524" y="638249"/>
                </a:lnTo>
                <a:lnTo>
                  <a:pt x="0" y="6382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7274167" y="4207239"/>
            <a:ext cx="2609199" cy="9962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7261467" y="4194539"/>
            <a:ext cx="2634827" cy="1021927"/>
          </a:xfrm>
          <a:custGeom>
            <a:avLst/>
            <a:gdLst/>
            <a:ahLst/>
            <a:cxnLst/>
            <a:rect l="l" t="t" r="r" b="b"/>
            <a:pathLst>
              <a:path w="1976120" h="766445">
                <a:moveTo>
                  <a:pt x="0" y="0"/>
                </a:moveTo>
                <a:lnTo>
                  <a:pt x="1975949" y="0"/>
                </a:lnTo>
                <a:lnTo>
                  <a:pt x="1975949" y="766229"/>
                </a:lnTo>
                <a:lnTo>
                  <a:pt x="0" y="76622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 txBox="1"/>
          <p:nvPr/>
        </p:nvSpPr>
        <p:spPr>
          <a:xfrm>
            <a:off x="7487434" y="3641811"/>
            <a:ext cx="199898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Chain</a:t>
            </a:r>
            <a:r>
              <a:rPr sz="3200" spc="-113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rule: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5734" y="36356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9" y="0"/>
                </a:lnTo>
                <a:lnTo>
                  <a:pt x="4166099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21733" y="24255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100" y="0"/>
                </a:lnTo>
                <a:lnTo>
                  <a:pt x="4166100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501701" y="919501"/>
            <a:ext cx="3784599" cy="5841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 txBox="1"/>
          <p:nvPr/>
        </p:nvSpPr>
        <p:spPr>
          <a:xfrm>
            <a:off x="544199" y="1630645"/>
            <a:ext cx="421809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e.g.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x = -2, y = </a:t>
            </a: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5,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z =</a:t>
            </a:r>
            <a:r>
              <a:rPr sz="3200" spc="-18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-4</a:t>
            </a:r>
            <a:endParaRPr sz="32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7850" y="2664467"/>
            <a:ext cx="1879599" cy="5206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438933" y="3856301"/>
            <a:ext cx="1257299" cy="609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2769032" y="3767401"/>
            <a:ext cx="2730499" cy="7873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2831249" y="2512067"/>
            <a:ext cx="2679699" cy="8254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2139734" y="4828567"/>
            <a:ext cx="2087588" cy="8255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08167" y="181560"/>
            <a:ext cx="5387339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7" dirty="0"/>
              <a:t>Backpropagation: </a:t>
            </a:r>
            <a:r>
              <a:rPr sz="2800" dirty="0"/>
              <a:t>a simple</a:t>
            </a:r>
            <a:r>
              <a:rPr sz="2800" spc="-140" dirty="0"/>
              <a:t> </a:t>
            </a:r>
            <a:r>
              <a:rPr sz="2800" spc="-7" dirty="0"/>
              <a:t>example</a:t>
            </a:r>
            <a:endParaRPr sz="2800" dirty="0"/>
          </a:p>
        </p:txBody>
      </p:sp>
      <p:sp>
        <p:nvSpPr>
          <p:cNvPr id="21" name="object 21"/>
          <p:cNvSpPr/>
          <p:nvPr/>
        </p:nvSpPr>
        <p:spPr>
          <a:xfrm>
            <a:off x="8715450" y="5242570"/>
            <a:ext cx="241781" cy="18244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9690021" y="5288974"/>
            <a:ext cx="112827" cy="1721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 txBox="1"/>
          <p:nvPr/>
        </p:nvSpPr>
        <p:spPr>
          <a:xfrm>
            <a:off x="665999" y="5024073"/>
            <a:ext cx="107950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3673"/>
              </a:lnSpc>
            </a:pPr>
            <a:r>
              <a:rPr sz="3200" spc="-127" dirty="0">
                <a:latin typeface="Arial"/>
                <a:cs typeface="Arial"/>
              </a:rPr>
              <a:t>W</a:t>
            </a:r>
            <a:r>
              <a:rPr sz="3200" spc="-7" dirty="0">
                <a:latin typeface="Arial"/>
                <a:cs typeface="Arial"/>
              </a:rPr>
              <a:t>ant:</a:t>
            </a:r>
            <a:endParaRPr sz="3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097017" y="5389974"/>
            <a:ext cx="1060873" cy="571951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6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438150" y="5389973"/>
            <a:ext cx="890693" cy="571951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6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42654ED1-6D7E-4B4E-9256-179F26EF6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FBE29DD9-B58A-443B-B99D-846B4A535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4286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8266" y="1410547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1747349" y="3494699"/>
                </a:move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968266" y="1410547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9"/>
                </a:move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6168223" y="3201953"/>
            <a:ext cx="259927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dirty="0">
                <a:latin typeface="Arial"/>
                <a:cs typeface="Arial"/>
              </a:rPr>
              <a:t>f</a:t>
            </a:r>
          </a:p>
        </p:txBody>
      </p:sp>
      <p:sp>
        <p:nvSpPr>
          <p:cNvPr id="5" name="object 5"/>
          <p:cNvSpPr/>
          <p:nvPr/>
        </p:nvSpPr>
        <p:spPr>
          <a:xfrm>
            <a:off x="936234" y="4767879"/>
            <a:ext cx="3069167" cy="1037167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6"/>
                </a:moveTo>
                <a:lnTo>
                  <a:pt x="230160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978921" y="4715429"/>
            <a:ext cx="148031" cy="104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319232" y="1378580"/>
            <a:ext cx="2785533" cy="1185333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4" y="888849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075473" y="2512408"/>
            <a:ext cx="147891" cy="1091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627865" y="3740347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495167" y="3685693"/>
            <a:ext cx="140667" cy="109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840683" y="1061682"/>
            <a:ext cx="469899" cy="406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827983" y="1048980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733816" y="4832249"/>
            <a:ext cx="393699" cy="482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1721117" y="4819547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9661249" y="3095815"/>
            <a:ext cx="41909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648550" y="3083115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04444EB8-4E0B-45D9-A8EB-C7A0840CEA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/>
              <a:t>Chain Rule </a:t>
            </a:r>
            <a:endParaRPr dirty="0"/>
          </a:p>
        </p:txBody>
      </p:sp>
      <p:sp>
        <p:nvSpPr>
          <p:cNvPr id="18" name="Date Placeholder 15">
            <a:extLst>
              <a:ext uri="{FF2B5EF4-FFF2-40B4-BE49-F238E27FC236}">
                <a16:creationId xmlns:a16="http://schemas.microsoft.com/office/drawing/2014/main" id="{70AA707F-30B9-407B-964C-FC8579D80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9" name="Slide Number Placeholder 16">
            <a:extLst>
              <a:ext uri="{FF2B5EF4-FFF2-40B4-BE49-F238E27FC236}">
                <a16:creationId xmlns:a16="http://schemas.microsoft.com/office/drawing/2014/main" id="{0437247B-D3FD-4566-B08A-02CD9FA27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2462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8266" y="1410547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1747349" y="3494699"/>
                </a:move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968266" y="1410547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9"/>
                </a:move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224395"/>
            <a:ext cx="114554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/>
              <a:t>Chain Rule </a:t>
            </a:r>
            <a:endParaRPr dirty="0"/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F256372E-E727-4E03-83BE-D248D703F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C0D8967-8BE7-46B4-A8DA-642192BB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153</a:t>
            </a:fld>
            <a:endParaRPr lang="en-US"/>
          </a:p>
        </p:txBody>
      </p:sp>
      <p:sp>
        <p:nvSpPr>
          <p:cNvPr id="5" name="object 5"/>
          <p:cNvSpPr/>
          <p:nvPr/>
        </p:nvSpPr>
        <p:spPr>
          <a:xfrm>
            <a:off x="936234" y="4767879"/>
            <a:ext cx="3069167" cy="1037167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6"/>
                </a:moveTo>
                <a:lnTo>
                  <a:pt x="230160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978921" y="4715429"/>
            <a:ext cx="148031" cy="104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319232" y="1378580"/>
            <a:ext cx="2785533" cy="1185333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4" y="888849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075473" y="2512408"/>
            <a:ext cx="147891" cy="1091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627865" y="3740347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495167" y="3685693"/>
            <a:ext cx="140667" cy="109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840683" y="1061682"/>
            <a:ext cx="469899" cy="406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827983" y="1048980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733816" y="4832249"/>
            <a:ext cx="393699" cy="482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1721117" y="4819547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9661249" y="3095815"/>
            <a:ext cx="41909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648550" y="3083115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4531683" y="2471464"/>
            <a:ext cx="647699" cy="8508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4518983" y="2458765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4531683" y="4074931"/>
            <a:ext cx="546099" cy="9397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4518983" y="4062231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 txBox="1"/>
          <p:nvPr/>
        </p:nvSpPr>
        <p:spPr>
          <a:xfrm>
            <a:off x="5357734" y="2027621"/>
            <a:ext cx="20497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</a:t>
            </a:r>
            <a:r>
              <a:rPr spc="-11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>
              <a:latin typeface="Arial"/>
              <a:cs typeface="Arial"/>
            </a:endParaRPr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id="{F2826706-D37E-46D8-8FE7-4FE7BF1D56A0}"/>
              </a:ext>
            </a:extLst>
          </p:cNvPr>
          <p:cNvSpPr txBox="1"/>
          <p:nvPr/>
        </p:nvSpPr>
        <p:spPr>
          <a:xfrm>
            <a:off x="6168223" y="3201953"/>
            <a:ext cx="259927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dirty="0">
                <a:latin typeface="Arial"/>
                <a:cs typeface="Arial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61236095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8266" y="1413206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1747349" y="3494699"/>
                </a:move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968266" y="1413206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9"/>
                </a:move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936234" y="4770538"/>
            <a:ext cx="3069167" cy="1037167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6"/>
                </a:moveTo>
                <a:lnTo>
                  <a:pt x="230160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978921" y="4718088"/>
            <a:ext cx="148031" cy="104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319232" y="1381239"/>
            <a:ext cx="2785533" cy="1185333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4" y="888849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075473" y="2515067"/>
            <a:ext cx="147891" cy="1091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627865" y="3743005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495167" y="3688352"/>
            <a:ext cx="140667" cy="109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840683" y="1064341"/>
            <a:ext cx="469899" cy="406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827983" y="1051639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733816" y="4834907"/>
            <a:ext cx="393699" cy="482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1721117" y="482220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9661249" y="3098474"/>
            <a:ext cx="41909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648550" y="308577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4531683" y="2474123"/>
            <a:ext cx="647699" cy="8508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4518983" y="2461423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4531683" y="4077590"/>
            <a:ext cx="546099" cy="9397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4518983" y="4064889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 txBox="1"/>
          <p:nvPr/>
        </p:nvSpPr>
        <p:spPr>
          <a:xfrm>
            <a:off x="5357734" y="2030280"/>
            <a:ext cx="20497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</a:t>
            </a:r>
            <a:r>
              <a:rPr spc="-11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780550" y="3998372"/>
            <a:ext cx="2816013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8652581" y="3943719"/>
            <a:ext cx="140667" cy="1093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9553317" y="4160456"/>
            <a:ext cx="685799" cy="9016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9540616" y="4147757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 txBox="1"/>
          <p:nvPr/>
        </p:nvSpPr>
        <p:spPr>
          <a:xfrm>
            <a:off x="8675150" y="5302675"/>
            <a:ext cx="2247052" cy="1163438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87109" marR="6773" indent="-171022">
              <a:lnSpc>
                <a:spcPct val="100400"/>
              </a:lnSpc>
              <a:spcBef>
                <a:spcPts val="113"/>
              </a:spcBef>
            </a:pPr>
            <a:r>
              <a:rPr sz="3733" dirty="0">
                <a:solidFill>
                  <a:srgbClr val="FF0000"/>
                </a:solidFill>
                <a:latin typeface="Arial"/>
                <a:cs typeface="Arial"/>
              </a:rPr>
              <a:t>“Upstream  </a:t>
            </a:r>
            <a:r>
              <a:rPr sz="3733"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 sz="3733">
              <a:latin typeface="Arial"/>
              <a:cs typeface="Arial"/>
            </a:endParaRPr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B63C5885-A64C-4F2D-AE1F-3F9D47D5599F}"/>
              </a:ext>
            </a:extLst>
          </p:cNvPr>
          <p:cNvSpPr txBox="1"/>
          <p:nvPr/>
        </p:nvSpPr>
        <p:spPr>
          <a:xfrm>
            <a:off x="6168223" y="3201953"/>
            <a:ext cx="259927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dirty="0">
                <a:latin typeface="Arial"/>
                <a:cs typeface="Arial"/>
              </a:rPr>
              <a:t>f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0C754943-E316-45DF-9869-9D2696F7B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7" dirty="0"/>
              <a:t>Chain Rule </a:t>
            </a:r>
            <a:endParaRPr lang="en-US" dirty="0"/>
          </a:p>
        </p:txBody>
      </p:sp>
      <p:sp>
        <p:nvSpPr>
          <p:cNvPr id="29" name="Date Placeholder 15">
            <a:extLst>
              <a:ext uri="{FF2B5EF4-FFF2-40B4-BE49-F238E27FC236}">
                <a16:creationId xmlns:a16="http://schemas.microsoft.com/office/drawing/2014/main" id="{1416D02A-C5DB-4D8D-B1D5-AA69E0764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1" name="Slide Number Placeholder 16">
            <a:extLst>
              <a:ext uri="{FF2B5EF4-FFF2-40B4-BE49-F238E27FC236}">
                <a16:creationId xmlns:a16="http://schemas.microsoft.com/office/drawing/2014/main" id="{FF56F641-7B7C-4AD0-BC6A-944A76293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4302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8266" y="1413206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1747349" y="3494699"/>
                </a:move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968266" y="1413206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9"/>
                </a:move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71256762-9D9D-479B-9682-3D76F0BF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5FB3A1AF-32D0-4D24-A3E2-36D9F917D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155</a:t>
            </a:fld>
            <a:endParaRPr lang="en-US"/>
          </a:p>
        </p:txBody>
      </p:sp>
      <p:sp>
        <p:nvSpPr>
          <p:cNvPr id="5" name="object 5"/>
          <p:cNvSpPr/>
          <p:nvPr/>
        </p:nvSpPr>
        <p:spPr>
          <a:xfrm>
            <a:off x="936234" y="4770538"/>
            <a:ext cx="3069167" cy="1037167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6"/>
                </a:moveTo>
                <a:lnTo>
                  <a:pt x="230160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978921" y="4718088"/>
            <a:ext cx="148031" cy="104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319232" y="1381239"/>
            <a:ext cx="2785533" cy="1185333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4" y="888849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075473" y="2515067"/>
            <a:ext cx="147891" cy="1091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627865" y="3743005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495167" y="3688352"/>
            <a:ext cx="140667" cy="109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840683" y="1064341"/>
            <a:ext cx="469899" cy="406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827983" y="1051639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733816" y="4834907"/>
            <a:ext cx="393699" cy="482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1721117" y="482220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9661249" y="3098474"/>
            <a:ext cx="41909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648550" y="308577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780550" y="3998372"/>
            <a:ext cx="2816013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652581" y="3943719"/>
            <a:ext cx="140667" cy="1093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553317" y="4160456"/>
            <a:ext cx="685799" cy="9016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540616" y="4147757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4531683" y="2474123"/>
            <a:ext cx="647699" cy="8508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518983" y="2461423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531683" y="4077590"/>
            <a:ext cx="546099" cy="9397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518983" y="4064889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 txBox="1"/>
          <p:nvPr/>
        </p:nvSpPr>
        <p:spPr>
          <a:xfrm>
            <a:off x="5357734" y="2030280"/>
            <a:ext cx="20497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</a:t>
            </a:r>
            <a:r>
              <a:rPr spc="-11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66034" y="1702921"/>
            <a:ext cx="2839199" cy="20708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1046319" y="1742262"/>
            <a:ext cx="1082040" cy="1110825"/>
          </a:xfrm>
          <a:custGeom>
            <a:avLst/>
            <a:gdLst/>
            <a:ahLst/>
            <a:cxnLst/>
            <a:rect l="l" t="t" r="r" b="b"/>
            <a:pathLst>
              <a:path w="811530" h="833119">
                <a:moveTo>
                  <a:pt x="281399" y="0"/>
                </a:moveTo>
                <a:lnTo>
                  <a:pt x="811199" y="260400"/>
                </a:lnTo>
                <a:lnTo>
                  <a:pt x="529799" y="833100"/>
                </a:lnTo>
                <a:lnTo>
                  <a:pt x="0" y="572700"/>
                </a:lnTo>
                <a:lnTo>
                  <a:pt x="2813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1405082" y="1625292"/>
            <a:ext cx="2733885" cy="1181947"/>
          </a:xfrm>
          <a:custGeom>
            <a:avLst/>
            <a:gdLst/>
            <a:ahLst/>
            <a:cxnLst/>
            <a:rect l="l" t="t" r="r" b="b"/>
            <a:pathLst>
              <a:path w="2050414" h="886460">
                <a:moveTo>
                  <a:pt x="2049988" y="886435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1286581" y="1566844"/>
            <a:ext cx="147851" cy="1096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 txBox="1"/>
          <p:nvPr/>
        </p:nvSpPr>
        <p:spPr>
          <a:xfrm>
            <a:off x="8675150" y="5302675"/>
            <a:ext cx="2247052" cy="1163438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87109" marR="6773" indent="-171022">
              <a:lnSpc>
                <a:spcPct val="100400"/>
              </a:lnSpc>
              <a:spcBef>
                <a:spcPts val="113"/>
              </a:spcBef>
            </a:pPr>
            <a:r>
              <a:rPr sz="3733" dirty="0">
                <a:solidFill>
                  <a:srgbClr val="FF0000"/>
                </a:solidFill>
                <a:latin typeface="Arial"/>
                <a:cs typeface="Arial"/>
              </a:rPr>
              <a:t>“Upstream  </a:t>
            </a:r>
            <a:r>
              <a:rPr sz="3733"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 sz="3733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55813" y="3366617"/>
            <a:ext cx="2450252" cy="1012243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320879" marR="6773" indent="-304792">
              <a:lnSpc>
                <a:spcPts val="3800"/>
              </a:lnSpc>
              <a:spcBef>
                <a:spcPts val="293"/>
              </a:spcBef>
            </a:pP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“Downstream  </a:t>
            </a:r>
            <a:r>
              <a:rPr sz="3200"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 sz="3200">
              <a:latin typeface="Arial"/>
              <a:cs typeface="Arial"/>
            </a:endParaRPr>
          </a:p>
        </p:txBody>
      </p:sp>
      <p:sp>
        <p:nvSpPr>
          <p:cNvPr id="35" name="object 4">
            <a:extLst>
              <a:ext uri="{FF2B5EF4-FFF2-40B4-BE49-F238E27FC236}">
                <a16:creationId xmlns:a16="http://schemas.microsoft.com/office/drawing/2014/main" id="{AD2AEB03-A74E-4127-A788-48DD221D2CA2}"/>
              </a:ext>
            </a:extLst>
          </p:cNvPr>
          <p:cNvSpPr txBox="1"/>
          <p:nvPr/>
        </p:nvSpPr>
        <p:spPr>
          <a:xfrm>
            <a:off x="6168223" y="3201953"/>
            <a:ext cx="259927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dirty="0">
                <a:latin typeface="Arial"/>
                <a:cs typeface="Arial"/>
              </a:rPr>
              <a:t>f</a:t>
            </a:r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D5BF0D1E-685A-426A-9E94-157AD06B6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7" dirty="0"/>
              <a:t>Chain Rule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05795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8266" y="1428542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1747349" y="3494699"/>
                </a:move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968266" y="1428542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9"/>
                </a:move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AE53784E-7B59-465A-83ED-FE18D1455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09D3E103-0B3D-4236-AB0C-A995EA198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156</a:t>
            </a:fld>
            <a:endParaRPr lang="en-US"/>
          </a:p>
        </p:txBody>
      </p:sp>
      <p:sp>
        <p:nvSpPr>
          <p:cNvPr id="5" name="object 5"/>
          <p:cNvSpPr/>
          <p:nvPr/>
        </p:nvSpPr>
        <p:spPr>
          <a:xfrm>
            <a:off x="936234" y="4785874"/>
            <a:ext cx="3069167" cy="1037167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6"/>
                </a:moveTo>
                <a:lnTo>
                  <a:pt x="230160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978921" y="4733424"/>
            <a:ext cx="148031" cy="104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319232" y="1396575"/>
            <a:ext cx="2785533" cy="1185333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4" y="888849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075473" y="2530403"/>
            <a:ext cx="147891" cy="1091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627865" y="3758341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495167" y="3703688"/>
            <a:ext cx="140667" cy="109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840683" y="1079677"/>
            <a:ext cx="469899" cy="406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827983" y="1066975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733816" y="4850243"/>
            <a:ext cx="393699" cy="482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1721117" y="4837541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9661249" y="3113810"/>
            <a:ext cx="41909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648550" y="3101109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780550" y="4013708"/>
            <a:ext cx="2816013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652581" y="3959055"/>
            <a:ext cx="140667" cy="1093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553317" y="4175792"/>
            <a:ext cx="685799" cy="9016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540616" y="4163093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4531683" y="2489459"/>
            <a:ext cx="647699" cy="8508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518983" y="2476759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531683" y="4092926"/>
            <a:ext cx="546099" cy="9397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518983" y="4080225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 txBox="1"/>
          <p:nvPr/>
        </p:nvSpPr>
        <p:spPr>
          <a:xfrm>
            <a:off x="5357734" y="2045616"/>
            <a:ext cx="20497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</a:t>
            </a:r>
            <a:r>
              <a:rPr spc="-11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66034" y="1718257"/>
            <a:ext cx="2839199" cy="20708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1046319" y="1757598"/>
            <a:ext cx="1082040" cy="1110825"/>
          </a:xfrm>
          <a:custGeom>
            <a:avLst/>
            <a:gdLst/>
            <a:ahLst/>
            <a:cxnLst/>
            <a:rect l="l" t="t" r="r" b="b"/>
            <a:pathLst>
              <a:path w="811530" h="833119">
                <a:moveTo>
                  <a:pt x="281399" y="0"/>
                </a:moveTo>
                <a:lnTo>
                  <a:pt x="811199" y="260400"/>
                </a:lnTo>
                <a:lnTo>
                  <a:pt x="529799" y="833100"/>
                </a:lnTo>
                <a:lnTo>
                  <a:pt x="0" y="572700"/>
                </a:lnTo>
                <a:lnTo>
                  <a:pt x="2813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1603347" y="5021248"/>
            <a:ext cx="2843607" cy="176055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1594566" y="5663844"/>
            <a:ext cx="1022773" cy="1061720"/>
          </a:xfrm>
          <a:custGeom>
            <a:avLst/>
            <a:gdLst/>
            <a:ahLst/>
            <a:cxnLst/>
            <a:rect l="l" t="t" r="r" b="b"/>
            <a:pathLst>
              <a:path w="767080" h="796289">
                <a:moveTo>
                  <a:pt x="0" y="193199"/>
                </a:moveTo>
                <a:lnTo>
                  <a:pt x="557700" y="0"/>
                </a:lnTo>
                <a:lnTo>
                  <a:pt x="766800" y="602999"/>
                </a:lnTo>
                <a:lnTo>
                  <a:pt x="209099" y="796199"/>
                </a:lnTo>
                <a:lnTo>
                  <a:pt x="0" y="1931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1405082" y="1640628"/>
            <a:ext cx="2733885" cy="1181947"/>
          </a:xfrm>
          <a:custGeom>
            <a:avLst/>
            <a:gdLst/>
            <a:ahLst/>
            <a:cxnLst/>
            <a:rect l="l" t="t" r="r" b="b"/>
            <a:pathLst>
              <a:path w="2050414" h="886460">
                <a:moveTo>
                  <a:pt x="2049988" y="886435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1286581" y="1582180"/>
            <a:ext cx="147851" cy="10965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1133919" y="4909009"/>
            <a:ext cx="3080173" cy="1061720"/>
          </a:xfrm>
          <a:custGeom>
            <a:avLst/>
            <a:gdLst/>
            <a:ahLst/>
            <a:cxnLst/>
            <a:rect l="l" t="t" r="r" b="b"/>
            <a:pathLst>
              <a:path w="2310130" h="796289">
                <a:moveTo>
                  <a:pt x="2309635" y="0"/>
                </a:moveTo>
                <a:lnTo>
                  <a:pt x="0" y="795862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1012239" y="5917796"/>
            <a:ext cx="148047" cy="10472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 txBox="1"/>
          <p:nvPr/>
        </p:nvSpPr>
        <p:spPr>
          <a:xfrm>
            <a:off x="8675150" y="5318011"/>
            <a:ext cx="2247052" cy="1163438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87109" marR="6773" indent="-171022">
              <a:lnSpc>
                <a:spcPct val="100400"/>
              </a:lnSpc>
              <a:spcBef>
                <a:spcPts val="113"/>
              </a:spcBef>
            </a:pPr>
            <a:r>
              <a:rPr sz="3733" dirty="0">
                <a:solidFill>
                  <a:srgbClr val="FF0000"/>
                </a:solidFill>
                <a:latin typeface="Arial"/>
                <a:cs typeface="Arial"/>
              </a:rPr>
              <a:t>“Upstream  </a:t>
            </a:r>
            <a:r>
              <a:rPr sz="3733"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 sz="3733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55813" y="3381953"/>
            <a:ext cx="2450252" cy="1012243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320879" marR="6773" indent="-304792">
              <a:lnSpc>
                <a:spcPts val="3800"/>
              </a:lnSpc>
              <a:spcBef>
                <a:spcPts val="293"/>
              </a:spcBef>
            </a:pP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“Downstream  </a:t>
            </a:r>
            <a:r>
              <a:rPr sz="3200"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 sz="3200">
              <a:latin typeface="Arial"/>
              <a:cs typeface="Arial"/>
            </a:endParaRPr>
          </a:p>
        </p:txBody>
      </p:sp>
      <p:sp>
        <p:nvSpPr>
          <p:cNvPr id="39" name="object 4">
            <a:extLst>
              <a:ext uri="{FF2B5EF4-FFF2-40B4-BE49-F238E27FC236}">
                <a16:creationId xmlns:a16="http://schemas.microsoft.com/office/drawing/2014/main" id="{542B029B-5290-4E10-9829-10FD02E8E4EB}"/>
              </a:ext>
            </a:extLst>
          </p:cNvPr>
          <p:cNvSpPr txBox="1"/>
          <p:nvPr/>
        </p:nvSpPr>
        <p:spPr>
          <a:xfrm>
            <a:off x="6168223" y="3201953"/>
            <a:ext cx="259927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dirty="0">
                <a:latin typeface="Arial"/>
                <a:cs typeface="Arial"/>
              </a:rPr>
              <a:t>f</a:t>
            </a:r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147D57B0-D2CB-44CC-8E24-694B29F85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7" dirty="0"/>
              <a:t>Chain Rule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6558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6433" y="238412"/>
            <a:ext cx="6473232" cy="50954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3200" spc="-7" dirty="0"/>
              <a:t>Backpropagation sigmoid </a:t>
            </a:r>
            <a:r>
              <a:rPr sz="3200" spc="-120" dirty="0"/>
              <a:t> </a:t>
            </a:r>
            <a:r>
              <a:rPr sz="3200" spc="-7" dirty="0"/>
              <a:t>example:</a:t>
            </a:r>
            <a:endParaRPr sz="3200" dirty="0"/>
          </a:p>
        </p:txBody>
      </p:sp>
      <p:sp>
        <p:nvSpPr>
          <p:cNvPr id="4" name="object 4"/>
          <p:cNvSpPr/>
          <p:nvPr/>
        </p:nvSpPr>
        <p:spPr>
          <a:xfrm>
            <a:off x="1787634" y="1144568"/>
            <a:ext cx="8783599" cy="31594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3248399" y="308933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248399" y="179144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388900" y="245410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5584099" y="327789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6739665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7895232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9050799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40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0144832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40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2147566" y="1039201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2123549" y="1390400"/>
          <a:ext cx="426720" cy="29102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6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73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1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3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1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2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0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33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0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3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5" name="object 15"/>
          <p:cNvSpPr/>
          <p:nvPr/>
        </p:nvSpPr>
        <p:spPr>
          <a:xfrm>
            <a:off x="3248399" y="2704167"/>
            <a:ext cx="426720" cy="351367"/>
          </a:xfrm>
          <a:custGeom>
            <a:avLst/>
            <a:gdLst/>
            <a:ahLst/>
            <a:cxnLst/>
            <a:rect l="l" t="t" r="r" b="b"/>
            <a:pathLst>
              <a:path w="320039" h="263525">
                <a:moveTo>
                  <a:pt x="0" y="0"/>
                </a:moveTo>
                <a:lnTo>
                  <a:pt x="319799" y="0"/>
                </a:lnTo>
                <a:lnTo>
                  <a:pt x="3197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3308065" y="1367034"/>
            <a:ext cx="426720" cy="351367"/>
          </a:xfrm>
          <a:custGeom>
            <a:avLst/>
            <a:gdLst/>
            <a:ahLst/>
            <a:cxnLst/>
            <a:rect l="l" t="t" r="r" b="b"/>
            <a:pathLst>
              <a:path w="320039" h="263525">
                <a:moveTo>
                  <a:pt x="0" y="0"/>
                </a:moveTo>
                <a:lnTo>
                  <a:pt x="319799" y="0"/>
                </a:lnTo>
                <a:lnTo>
                  <a:pt x="3197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4388900" y="2026566"/>
            <a:ext cx="426720" cy="351367"/>
          </a:xfrm>
          <a:custGeom>
            <a:avLst/>
            <a:gdLst/>
            <a:ahLst/>
            <a:cxnLst/>
            <a:rect l="l" t="t" r="r" b="b"/>
            <a:pathLst>
              <a:path w="320039" h="263525">
                <a:moveTo>
                  <a:pt x="0" y="0"/>
                </a:moveTo>
                <a:lnTo>
                  <a:pt x="319799" y="0"/>
                </a:lnTo>
                <a:lnTo>
                  <a:pt x="3197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5584099" y="2857301"/>
            <a:ext cx="426720" cy="351367"/>
          </a:xfrm>
          <a:custGeom>
            <a:avLst/>
            <a:gdLst/>
            <a:ahLst/>
            <a:cxnLst/>
            <a:rect l="l" t="t" r="r" b="b"/>
            <a:pathLst>
              <a:path w="320039" h="263525">
                <a:moveTo>
                  <a:pt x="0" y="0"/>
                </a:moveTo>
                <a:lnTo>
                  <a:pt x="319799" y="0"/>
                </a:lnTo>
                <a:lnTo>
                  <a:pt x="3197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6739665" y="2857301"/>
            <a:ext cx="426720" cy="351367"/>
          </a:xfrm>
          <a:custGeom>
            <a:avLst/>
            <a:gdLst/>
            <a:ahLst/>
            <a:cxnLst/>
            <a:rect l="l" t="t" r="r" b="b"/>
            <a:pathLst>
              <a:path w="320039" h="263525">
                <a:moveTo>
                  <a:pt x="0" y="0"/>
                </a:moveTo>
                <a:lnTo>
                  <a:pt x="319799" y="0"/>
                </a:lnTo>
                <a:lnTo>
                  <a:pt x="3197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7803699" y="2857301"/>
            <a:ext cx="426720" cy="351367"/>
          </a:xfrm>
          <a:custGeom>
            <a:avLst/>
            <a:gdLst/>
            <a:ahLst/>
            <a:cxnLst/>
            <a:rect l="l" t="t" r="r" b="b"/>
            <a:pathLst>
              <a:path w="320039" h="263525">
                <a:moveTo>
                  <a:pt x="0" y="0"/>
                </a:moveTo>
                <a:lnTo>
                  <a:pt x="319799" y="0"/>
                </a:lnTo>
                <a:lnTo>
                  <a:pt x="3197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8961700" y="2857301"/>
            <a:ext cx="426720" cy="351367"/>
          </a:xfrm>
          <a:custGeom>
            <a:avLst/>
            <a:gdLst/>
            <a:ahLst/>
            <a:cxnLst/>
            <a:rect l="l" t="t" r="r" b="b"/>
            <a:pathLst>
              <a:path w="320040" h="263525">
                <a:moveTo>
                  <a:pt x="0" y="0"/>
                </a:moveTo>
                <a:lnTo>
                  <a:pt x="319799" y="0"/>
                </a:lnTo>
                <a:lnTo>
                  <a:pt x="3197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10119699" y="2857301"/>
            <a:ext cx="426720" cy="351367"/>
          </a:xfrm>
          <a:custGeom>
            <a:avLst/>
            <a:gdLst/>
            <a:ahLst/>
            <a:cxnLst/>
            <a:rect l="l" t="t" r="r" b="b"/>
            <a:pathLst>
              <a:path w="320040" h="263525">
                <a:moveTo>
                  <a:pt x="0" y="0"/>
                </a:moveTo>
                <a:lnTo>
                  <a:pt x="319799" y="0"/>
                </a:lnTo>
                <a:lnTo>
                  <a:pt x="3197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F4A4D903-AD29-4749-9AA6-64C953BF8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1726FA1B-9569-4483-A59F-6A379DD97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7960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787634" y="1144568"/>
            <a:ext cx="8783599" cy="3159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2103099" y="143843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2103099" y="209796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2103099" y="27574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2147565" y="343687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2147565" y="411623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3248399" y="308933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3248399" y="179144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4388900" y="245410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5584099" y="327789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6739665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7895232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050799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40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10144832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40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7763E62E-7697-4101-B711-99195C5ABAD1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92B99396-83ED-4C81-9262-9EDA0F5CCB3A}"/>
              </a:ext>
            </a:extLst>
          </p:cNvPr>
          <p:cNvSpPr txBox="1">
            <a:spLocks/>
          </p:cNvSpPr>
          <p:nvPr/>
        </p:nvSpPr>
        <p:spPr>
          <a:xfrm>
            <a:off x="266433" y="238411"/>
            <a:ext cx="6473232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sz="3200" kern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4D47E2-8E5D-44FA-9DD6-6D6A77546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915F00-90C8-4F05-9FC2-D4E67B38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9576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381070" y="4409367"/>
            <a:ext cx="5537959" cy="1328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356166" y="4409367"/>
            <a:ext cx="5227681" cy="13287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5990100" y="4460201"/>
            <a:ext cx="0" cy="1389380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787634" y="1144568"/>
            <a:ext cx="8783599" cy="31594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2103099" y="143843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2103099" y="209796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103099" y="27574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147565" y="343687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3248399" y="308933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3248399" y="179144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388900" y="245410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5584099" y="327789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6739665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7895232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9050799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40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10144832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40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2147565" y="411623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FE498DAA-7281-4C42-A423-045636E59907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82CEF2BF-3C7E-4A6E-B66C-5CD4B8D448EC}"/>
              </a:ext>
            </a:extLst>
          </p:cNvPr>
          <p:cNvSpPr txBox="1">
            <a:spLocks/>
          </p:cNvSpPr>
          <p:nvPr/>
        </p:nvSpPr>
        <p:spPr>
          <a:xfrm>
            <a:off x="266433" y="238411"/>
            <a:ext cx="6473232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sz="3200" kern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A648FB-618C-449C-BCA4-1C5059EBB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1E044-7960-44F7-9C0C-B12513EEA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15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37D70D-CFCE-41B7-BECA-37C629203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6673" y="1295401"/>
            <a:ext cx="3012193" cy="2330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8F026A-00A9-482C-9219-261CD7654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8373" y="3859949"/>
            <a:ext cx="3113548" cy="27291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D12630D-E12F-45B7-AC5C-4861C7AC6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Functions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6062A0-A4B7-424B-808A-ECA6FDE51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7848600" cy="5486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Widely used loss functions:</a:t>
            </a:r>
          </a:p>
          <a:p>
            <a:pPr marL="474121" indent="-457189">
              <a:lnSpc>
                <a:spcPct val="150000"/>
              </a:lnSpc>
              <a:spcBef>
                <a:spcPts val="133"/>
              </a:spcBef>
              <a:buFontTx/>
              <a:buChar char="-"/>
            </a:pPr>
            <a:r>
              <a:rPr lang="en-US" sz="2667" spc="-7" dirty="0">
                <a:cs typeface="Arial"/>
              </a:rPr>
              <a:t>SVM Multiclass Loss (Hinge Loss)</a:t>
            </a:r>
          </a:p>
          <a:p>
            <a:pPr marL="1083706" lvl="1" indent="-457189">
              <a:lnSpc>
                <a:spcPct val="150000"/>
              </a:lnSpc>
              <a:spcBef>
                <a:spcPts val="133"/>
              </a:spcBef>
              <a:buFontTx/>
              <a:buChar char="-"/>
            </a:pPr>
            <a:r>
              <a:rPr lang="en-US" sz="2133" spc="-7" dirty="0">
                <a:cs typeface="Arial"/>
              </a:rPr>
              <a:t>Intuitively, this loss functions checks to see if the correct score is a “margin” better than the other scores</a:t>
            </a:r>
          </a:p>
          <a:p>
            <a:pPr marL="1083706" lvl="1" indent="-457189">
              <a:lnSpc>
                <a:spcPct val="150000"/>
              </a:lnSpc>
              <a:spcBef>
                <a:spcPts val="133"/>
              </a:spcBef>
              <a:buFontTx/>
              <a:buChar char="-"/>
            </a:pPr>
            <a:endParaRPr lang="en-US" sz="3200" dirty="0">
              <a:cs typeface="Times New Roman"/>
            </a:endParaRPr>
          </a:p>
          <a:p>
            <a:pPr marL="474121" marR="6773" indent="-457189">
              <a:lnSpc>
                <a:spcPct val="150000"/>
              </a:lnSpc>
              <a:buFontTx/>
              <a:buChar char="-"/>
            </a:pPr>
            <a:r>
              <a:rPr lang="en-US" sz="2667" spc="-7" dirty="0" err="1">
                <a:cs typeface="Arial"/>
              </a:rPr>
              <a:t>Softmax</a:t>
            </a:r>
            <a:r>
              <a:rPr lang="en-US" sz="2667" spc="-7" dirty="0">
                <a:cs typeface="Arial"/>
              </a:rPr>
              <a:t> Regression : </a:t>
            </a:r>
            <a:r>
              <a:rPr lang="en-US" sz="2667" spc="-7" dirty="0" err="1">
                <a:cs typeface="Arial"/>
              </a:rPr>
              <a:t>Softmax</a:t>
            </a:r>
            <a:r>
              <a:rPr lang="en-US" sz="2667" spc="-7" dirty="0">
                <a:cs typeface="Arial"/>
              </a:rPr>
              <a:t> + Cross Entropy Loss</a:t>
            </a:r>
          </a:p>
          <a:p>
            <a:pPr marL="1083706" marR="6773" lvl="1" indent="-457189">
              <a:lnSpc>
                <a:spcPct val="150000"/>
              </a:lnSpc>
              <a:buFontTx/>
              <a:buChar char="-"/>
            </a:pPr>
            <a:r>
              <a:rPr lang="en-US" sz="2133" spc="-7" dirty="0">
                <a:cs typeface="Arial"/>
              </a:rPr>
              <a:t>Promises that the probability of each class is between 0 and 1, and that the sum of all probabilities equals 1</a:t>
            </a:r>
          </a:p>
          <a:p>
            <a:pPr marL="474121" marR="6773" indent="-457189">
              <a:lnSpc>
                <a:spcPts val="3800"/>
              </a:lnSpc>
              <a:buFontTx/>
              <a:buChar char="-"/>
            </a:pPr>
            <a:endParaRPr lang="en-US" sz="3200" dirty="0"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3955B7-2ACF-4DB3-A2CB-DCF8FA52B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dirty="0"/>
              <a:t>IA 5LIL0 Learning Principles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3AF15-DD68-4C07-AA0E-5B7FDAF84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016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787634" y="1144568"/>
            <a:ext cx="8783599" cy="3159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81070" y="4409367"/>
            <a:ext cx="5537959" cy="132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56166" y="4409367"/>
            <a:ext cx="5227681" cy="1328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5990100" y="4460201"/>
            <a:ext cx="0" cy="1389380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8943933" y="2742034"/>
            <a:ext cx="1730587" cy="952500"/>
          </a:xfrm>
          <a:custGeom>
            <a:avLst/>
            <a:gdLst/>
            <a:ahLst/>
            <a:cxnLst/>
            <a:rect l="l" t="t" r="r" b="b"/>
            <a:pathLst>
              <a:path w="1297940" h="714375">
                <a:moveTo>
                  <a:pt x="0" y="0"/>
                </a:moveTo>
                <a:lnTo>
                  <a:pt x="1297499" y="0"/>
                </a:lnTo>
                <a:lnTo>
                  <a:pt x="1297499" y="714299"/>
                </a:lnTo>
                <a:lnTo>
                  <a:pt x="0" y="7142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6342500" y="4263033"/>
            <a:ext cx="5630333" cy="876300"/>
          </a:xfrm>
          <a:custGeom>
            <a:avLst/>
            <a:gdLst/>
            <a:ahLst/>
            <a:cxnLst/>
            <a:rect l="l" t="t" r="r" b="b"/>
            <a:pathLst>
              <a:path w="4222750" h="657225">
                <a:moveTo>
                  <a:pt x="0" y="0"/>
                </a:moveTo>
                <a:lnTo>
                  <a:pt x="4222199" y="0"/>
                </a:lnTo>
                <a:lnTo>
                  <a:pt x="4222199" y="656699"/>
                </a:lnTo>
                <a:lnTo>
                  <a:pt x="0" y="656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103099" y="1438433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103099" y="209796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103099" y="2757499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2147565" y="343687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2147565" y="411623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3248399" y="308933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3248399" y="179144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4388900" y="245410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5584099" y="327789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6739665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7895232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9050799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40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">
            <a:extLst>
              <a:ext uri="{FF2B5EF4-FFF2-40B4-BE49-F238E27FC236}">
                <a16:creationId xmlns:a16="http://schemas.microsoft.com/office/drawing/2014/main" id="{BE157091-B978-40E6-B91F-E312DB1158C0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3">
            <a:extLst>
              <a:ext uri="{FF2B5EF4-FFF2-40B4-BE49-F238E27FC236}">
                <a16:creationId xmlns:a16="http://schemas.microsoft.com/office/drawing/2014/main" id="{2E1D4D8E-2DCB-4E22-86DD-BA60E7DC3E37}"/>
              </a:ext>
            </a:extLst>
          </p:cNvPr>
          <p:cNvSpPr txBox="1">
            <a:spLocks/>
          </p:cNvSpPr>
          <p:nvPr/>
        </p:nvSpPr>
        <p:spPr>
          <a:xfrm>
            <a:off x="266433" y="238411"/>
            <a:ext cx="6473232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sz="3200" kern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690D22-5BE7-416C-B719-56A5D197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8841E1-92E5-46BB-8FC1-61880ADE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1728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787634" y="1144568"/>
            <a:ext cx="8783599" cy="3159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81070" y="4409367"/>
            <a:ext cx="5537959" cy="132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56166" y="4409367"/>
            <a:ext cx="5227681" cy="1328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5990100" y="4460201"/>
            <a:ext cx="0" cy="1389380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8943933" y="2742034"/>
            <a:ext cx="1730587" cy="952500"/>
          </a:xfrm>
          <a:custGeom>
            <a:avLst/>
            <a:gdLst/>
            <a:ahLst/>
            <a:cxnLst/>
            <a:rect l="l" t="t" r="r" b="b"/>
            <a:pathLst>
              <a:path w="1297940" h="714375">
                <a:moveTo>
                  <a:pt x="0" y="0"/>
                </a:moveTo>
                <a:lnTo>
                  <a:pt x="1297499" y="0"/>
                </a:lnTo>
                <a:lnTo>
                  <a:pt x="1297499" y="714299"/>
                </a:lnTo>
                <a:lnTo>
                  <a:pt x="0" y="7142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6342500" y="4263033"/>
            <a:ext cx="5630333" cy="876300"/>
          </a:xfrm>
          <a:custGeom>
            <a:avLst/>
            <a:gdLst/>
            <a:ahLst/>
            <a:cxnLst/>
            <a:rect l="l" t="t" r="r" b="b"/>
            <a:pathLst>
              <a:path w="4222750" h="657225">
                <a:moveTo>
                  <a:pt x="0" y="0"/>
                </a:moveTo>
                <a:lnTo>
                  <a:pt x="4222199" y="0"/>
                </a:lnTo>
                <a:lnTo>
                  <a:pt x="4222199" y="656699"/>
                </a:lnTo>
                <a:lnTo>
                  <a:pt x="0" y="656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103099" y="209796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147565" y="343687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147565" y="411623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3248399" y="308933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3248399" y="179144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4388900" y="245410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5584099" y="327789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6739665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7895232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2103099" y="1438433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2103099" y="2757499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8660334" y="1999834"/>
            <a:ext cx="2438399" cy="533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 txBox="1"/>
          <p:nvPr/>
        </p:nvSpPr>
        <p:spPr>
          <a:xfrm>
            <a:off x="8183450" y="1265851"/>
            <a:ext cx="1060873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449084" y="1265851"/>
            <a:ext cx="890693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711350" y="1897950"/>
            <a:ext cx="244508" cy="1428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9659574" y="1862101"/>
            <a:ext cx="46567" cy="110913"/>
          </a:xfrm>
          <a:custGeom>
            <a:avLst/>
            <a:gdLst/>
            <a:ahLst/>
            <a:cxnLst/>
            <a:rect l="l" t="t" r="r" b="b"/>
            <a:pathLst>
              <a:path w="34925" h="83184">
                <a:moveTo>
                  <a:pt x="34694" y="0"/>
                </a:moveTo>
                <a:lnTo>
                  <a:pt x="0" y="83156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9637382" y="1964898"/>
            <a:ext cx="42333" cy="61807"/>
          </a:xfrm>
          <a:custGeom>
            <a:avLst/>
            <a:gdLst/>
            <a:ahLst/>
            <a:cxnLst/>
            <a:rect l="l" t="t" r="r" b="b"/>
            <a:pathLst>
              <a:path w="31750" h="46355">
                <a:moveTo>
                  <a:pt x="0" y="45950"/>
                </a:moveTo>
                <a:lnTo>
                  <a:pt x="2124" y="0"/>
                </a:lnTo>
                <a:lnTo>
                  <a:pt x="31163" y="12115"/>
                </a:lnTo>
                <a:lnTo>
                  <a:pt x="0" y="4595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9637383" y="1964898"/>
            <a:ext cx="42333" cy="61807"/>
          </a:xfrm>
          <a:custGeom>
            <a:avLst/>
            <a:gdLst/>
            <a:ahLst/>
            <a:cxnLst/>
            <a:rect l="l" t="t" r="r" b="b"/>
            <a:pathLst>
              <a:path w="31750" h="46355">
                <a:moveTo>
                  <a:pt x="2124" y="0"/>
                </a:moveTo>
                <a:lnTo>
                  <a:pt x="0" y="45950"/>
                </a:lnTo>
                <a:lnTo>
                  <a:pt x="31163" y="12115"/>
                </a:lnTo>
                <a:lnTo>
                  <a:pt x="21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A77B5BE2-3764-4083-9B09-CA2371572C1A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">
            <a:extLst>
              <a:ext uri="{FF2B5EF4-FFF2-40B4-BE49-F238E27FC236}">
                <a16:creationId xmlns:a16="http://schemas.microsoft.com/office/drawing/2014/main" id="{22DE2DCA-D31C-4214-8F7D-01408D5B54C0}"/>
              </a:ext>
            </a:extLst>
          </p:cNvPr>
          <p:cNvSpPr txBox="1">
            <a:spLocks/>
          </p:cNvSpPr>
          <p:nvPr/>
        </p:nvSpPr>
        <p:spPr>
          <a:xfrm>
            <a:off x="266433" y="238411"/>
            <a:ext cx="6473232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sz="3200" kern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6B1C0-97B7-40B6-AA36-D2E5E6D8C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7A0C39-951B-4841-BC46-912782AE7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2999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787634" y="1144568"/>
            <a:ext cx="8783599" cy="3159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81070" y="4409367"/>
            <a:ext cx="5537959" cy="132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56166" y="4409367"/>
            <a:ext cx="5227681" cy="1328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5990100" y="4460201"/>
            <a:ext cx="0" cy="1389380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7790633" y="2730267"/>
            <a:ext cx="1730587" cy="952500"/>
          </a:xfrm>
          <a:custGeom>
            <a:avLst/>
            <a:gdLst/>
            <a:ahLst/>
            <a:cxnLst/>
            <a:rect l="l" t="t" r="r" b="b"/>
            <a:pathLst>
              <a:path w="1297940" h="714375">
                <a:moveTo>
                  <a:pt x="0" y="0"/>
                </a:moveTo>
                <a:lnTo>
                  <a:pt x="1297499" y="0"/>
                </a:lnTo>
                <a:lnTo>
                  <a:pt x="1297499" y="714299"/>
                </a:lnTo>
                <a:lnTo>
                  <a:pt x="0" y="7142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6342500" y="5091066"/>
            <a:ext cx="5630333" cy="692573"/>
          </a:xfrm>
          <a:custGeom>
            <a:avLst/>
            <a:gdLst/>
            <a:ahLst/>
            <a:cxnLst/>
            <a:rect l="l" t="t" r="r" b="b"/>
            <a:pathLst>
              <a:path w="4222750" h="519429">
                <a:moveTo>
                  <a:pt x="0" y="0"/>
                </a:moveTo>
                <a:lnTo>
                  <a:pt x="4222199" y="0"/>
                </a:lnTo>
                <a:lnTo>
                  <a:pt x="4222199" y="518999"/>
                </a:lnTo>
                <a:lnTo>
                  <a:pt x="0" y="518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103099" y="209796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147565" y="343687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147565" y="411623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3248399" y="308933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3248399" y="179144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4388900" y="245410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5584099" y="327789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6739665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7895232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2103099" y="1438433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2103099" y="2757499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2261D703-48F7-489C-856F-08DA8F74C93F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6FF1B851-60E1-4FF8-959E-820710E0F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sz="32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D333CD-2699-4DEE-B8A8-963C3117A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C07F07-48EF-4AC1-BF7C-F4676EE49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1162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787634" y="1144568"/>
            <a:ext cx="8783599" cy="3159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81070" y="4409367"/>
            <a:ext cx="5537959" cy="132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56166" y="4409367"/>
            <a:ext cx="5227681" cy="1328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5990100" y="4460201"/>
            <a:ext cx="0" cy="1389380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7790633" y="2730267"/>
            <a:ext cx="1730587" cy="952500"/>
          </a:xfrm>
          <a:custGeom>
            <a:avLst/>
            <a:gdLst/>
            <a:ahLst/>
            <a:cxnLst/>
            <a:rect l="l" t="t" r="r" b="b"/>
            <a:pathLst>
              <a:path w="1297940" h="714375">
                <a:moveTo>
                  <a:pt x="0" y="0"/>
                </a:moveTo>
                <a:lnTo>
                  <a:pt x="1297499" y="0"/>
                </a:lnTo>
                <a:lnTo>
                  <a:pt x="1297499" y="714299"/>
                </a:lnTo>
                <a:lnTo>
                  <a:pt x="0" y="7142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6342500" y="5091066"/>
            <a:ext cx="5630333" cy="692573"/>
          </a:xfrm>
          <a:custGeom>
            <a:avLst/>
            <a:gdLst/>
            <a:ahLst/>
            <a:cxnLst/>
            <a:rect l="l" t="t" r="r" b="b"/>
            <a:pathLst>
              <a:path w="4222750" h="519429">
                <a:moveTo>
                  <a:pt x="0" y="0"/>
                </a:moveTo>
                <a:lnTo>
                  <a:pt x="4222199" y="0"/>
                </a:lnTo>
                <a:lnTo>
                  <a:pt x="4222199" y="518999"/>
                </a:lnTo>
                <a:lnTo>
                  <a:pt x="0" y="518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103099" y="209796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147565" y="343687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147565" y="411623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3248399" y="308933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3248399" y="179144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4388900" y="245410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5584099" y="327789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6739665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2103099" y="1438433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2103099" y="2757499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7529101" y="2306367"/>
            <a:ext cx="2133599" cy="253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 txBox="1"/>
          <p:nvPr/>
        </p:nvSpPr>
        <p:spPr>
          <a:xfrm>
            <a:off x="7072168" y="1457885"/>
            <a:ext cx="1060873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337800" y="1457885"/>
            <a:ext cx="890693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600067" y="2089983"/>
            <a:ext cx="244509" cy="1428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8548290" y="2054133"/>
            <a:ext cx="46567" cy="110913"/>
          </a:xfrm>
          <a:custGeom>
            <a:avLst/>
            <a:gdLst/>
            <a:ahLst/>
            <a:cxnLst/>
            <a:rect l="l" t="t" r="r" b="b"/>
            <a:pathLst>
              <a:path w="34925" h="83184">
                <a:moveTo>
                  <a:pt x="34694" y="0"/>
                </a:moveTo>
                <a:lnTo>
                  <a:pt x="0" y="83156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8526099" y="2156931"/>
            <a:ext cx="42333" cy="61807"/>
          </a:xfrm>
          <a:custGeom>
            <a:avLst/>
            <a:gdLst/>
            <a:ahLst/>
            <a:cxnLst/>
            <a:rect l="l" t="t" r="r" b="b"/>
            <a:pathLst>
              <a:path w="31750" h="46355">
                <a:moveTo>
                  <a:pt x="0" y="45950"/>
                </a:moveTo>
                <a:lnTo>
                  <a:pt x="2124" y="0"/>
                </a:lnTo>
                <a:lnTo>
                  <a:pt x="31163" y="12115"/>
                </a:lnTo>
                <a:lnTo>
                  <a:pt x="0" y="4595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8526099" y="2156931"/>
            <a:ext cx="42333" cy="61807"/>
          </a:xfrm>
          <a:custGeom>
            <a:avLst/>
            <a:gdLst/>
            <a:ahLst/>
            <a:cxnLst/>
            <a:rect l="l" t="t" r="r" b="b"/>
            <a:pathLst>
              <a:path w="31750" h="46355">
                <a:moveTo>
                  <a:pt x="2124" y="0"/>
                </a:moveTo>
                <a:lnTo>
                  <a:pt x="0" y="45950"/>
                </a:lnTo>
                <a:lnTo>
                  <a:pt x="31163" y="12115"/>
                </a:lnTo>
                <a:lnTo>
                  <a:pt x="21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">
            <a:extLst>
              <a:ext uri="{FF2B5EF4-FFF2-40B4-BE49-F238E27FC236}">
                <a16:creationId xmlns:a16="http://schemas.microsoft.com/office/drawing/2014/main" id="{09216349-9A00-4122-8A70-EAF0F82DCBC8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78C5F2FE-BD69-490E-B05D-D19A634D6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sz="3200" dirty="0"/>
          </a:p>
        </p:txBody>
      </p:sp>
      <p:sp>
        <p:nvSpPr>
          <p:cNvPr id="33" name="Date Placeholder 1">
            <a:extLst>
              <a:ext uri="{FF2B5EF4-FFF2-40B4-BE49-F238E27FC236}">
                <a16:creationId xmlns:a16="http://schemas.microsoft.com/office/drawing/2014/main" id="{94026440-0DC1-44CE-B1F8-87D990402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4" name="Slide Number Placeholder 2">
            <a:extLst>
              <a:ext uri="{FF2B5EF4-FFF2-40B4-BE49-F238E27FC236}">
                <a16:creationId xmlns:a16="http://schemas.microsoft.com/office/drawing/2014/main" id="{6B865D3E-373B-4EBE-8E91-AD4E27685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1563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787634" y="1144568"/>
            <a:ext cx="8783599" cy="3159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81070" y="4409367"/>
            <a:ext cx="5537959" cy="132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56166" y="4409367"/>
            <a:ext cx="5227681" cy="1328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5990100" y="4460201"/>
            <a:ext cx="0" cy="1389380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6673033" y="2730267"/>
            <a:ext cx="1730587" cy="952500"/>
          </a:xfrm>
          <a:custGeom>
            <a:avLst/>
            <a:gdLst/>
            <a:ahLst/>
            <a:cxnLst/>
            <a:rect l="l" t="t" r="r" b="b"/>
            <a:pathLst>
              <a:path w="1297939" h="714375">
                <a:moveTo>
                  <a:pt x="0" y="0"/>
                </a:moveTo>
                <a:lnTo>
                  <a:pt x="1297499" y="0"/>
                </a:lnTo>
                <a:lnTo>
                  <a:pt x="1297499" y="714299"/>
                </a:lnTo>
                <a:lnTo>
                  <a:pt x="0" y="7142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306200" y="4370532"/>
            <a:ext cx="5376333" cy="721360"/>
          </a:xfrm>
          <a:custGeom>
            <a:avLst/>
            <a:gdLst/>
            <a:ahLst/>
            <a:cxnLst/>
            <a:rect l="l" t="t" r="r" b="b"/>
            <a:pathLst>
              <a:path w="4032250" h="541020">
                <a:moveTo>
                  <a:pt x="0" y="0"/>
                </a:moveTo>
                <a:lnTo>
                  <a:pt x="4031699" y="0"/>
                </a:lnTo>
                <a:lnTo>
                  <a:pt x="4031699" y="540599"/>
                </a:lnTo>
                <a:lnTo>
                  <a:pt x="0" y="540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103099" y="209796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147565" y="343687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147565" y="411623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3248399" y="308933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3248399" y="179144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4388900" y="245410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5584099" y="327789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6739665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2103099" y="1438433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2103099" y="2757499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">
            <a:extLst>
              <a:ext uri="{FF2B5EF4-FFF2-40B4-BE49-F238E27FC236}">
                <a16:creationId xmlns:a16="http://schemas.microsoft.com/office/drawing/2014/main" id="{3F11B5DB-066A-48E0-B18B-0157B5122507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30C8FF72-CE24-401F-931F-1551B8A4E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sz="32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63E9E0-7A34-4AFF-8E6F-3A847F32A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4FACD7-C4B0-48FA-87F5-F9A39AB1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621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787634" y="1144568"/>
            <a:ext cx="8783599" cy="3159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81070" y="4409367"/>
            <a:ext cx="5537959" cy="132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56166" y="4409367"/>
            <a:ext cx="5227681" cy="1328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5990100" y="4460201"/>
            <a:ext cx="0" cy="1389380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6673033" y="2730267"/>
            <a:ext cx="1730587" cy="952500"/>
          </a:xfrm>
          <a:custGeom>
            <a:avLst/>
            <a:gdLst/>
            <a:ahLst/>
            <a:cxnLst/>
            <a:rect l="l" t="t" r="r" b="b"/>
            <a:pathLst>
              <a:path w="1297939" h="714375">
                <a:moveTo>
                  <a:pt x="0" y="0"/>
                </a:moveTo>
                <a:lnTo>
                  <a:pt x="1297499" y="0"/>
                </a:lnTo>
                <a:lnTo>
                  <a:pt x="1297499" y="714299"/>
                </a:lnTo>
                <a:lnTo>
                  <a:pt x="0" y="7142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306200" y="4370532"/>
            <a:ext cx="5376333" cy="721360"/>
          </a:xfrm>
          <a:custGeom>
            <a:avLst/>
            <a:gdLst/>
            <a:ahLst/>
            <a:cxnLst/>
            <a:rect l="l" t="t" r="r" b="b"/>
            <a:pathLst>
              <a:path w="4032250" h="541020">
                <a:moveTo>
                  <a:pt x="0" y="0"/>
                </a:moveTo>
                <a:lnTo>
                  <a:pt x="4031699" y="0"/>
                </a:lnTo>
                <a:lnTo>
                  <a:pt x="4031699" y="540599"/>
                </a:lnTo>
                <a:lnTo>
                  <a:pt x="0" y="540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103099" y="209796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147565" y="343687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147565" y="411623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3248399" y="308933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3248399" y="179144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4388900" y="245410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5584099" y="327789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2103099" y="1438433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2103099" y="2757499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6331534" y="2266634"/>
            <a:ext cx="2412999" cy="304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 txBox="1"/>
          <p:nvPr/>
        </p:nvSpPr>
        <p:spPr>
          <a:xfrm>
            <a:off x="5954568" y="1442051"/>
            <a:ext cx="1060873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220200" y="1442051"/>
            <a:ext cx="890693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482467" y="2074150"/>
            <a:ext cx="244509" cy="1428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7430690" y="2038301"/>
            <a:ext cx="46567" cy="110913"/>
          </a:xfrm>
          <a:custGeom>
            <a:avLst/>
            <a:gdLst/>
            <a:ahLst/>
            <a:cxnLst/>
            <a:rect l="l" t="t" r="r" b="b"/>
            <a:pathLst>
              <a:path w="34925" h="83184">
                <a:moveTo>
                  <a:pt x="34694" y="0"/>
                </a:moveTo>
                <a:lnTo>
                  <a:pt x="0" y="83156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7408499" y="2141098"/>
            <a:ext cx="42333" cy="61807"/>
          </a:xfrm>
          <a:custGeom>
            <a:avLst/>
            <a:gdLst/>
            <a:ahLst/>
            <a:cxnLst/>
            <a:rect l="l" t="t" r="r" b="b"/>
            <a:pathLst>
              <a:path w="31750" h="46355">
                <a:moveTo>
                  <a:pt x="0" y="45950"/>
                </a:moveTo>
                <a:lnTo>
                  <a:pt x="2124" y="0"/>
                </a:lnTo>
                <a:lnTo>
                  <a:pt x="31163" y="12115"/>
                </a:lnTo>
                <a:lnTo>
                  <a:pt x="0" y="4595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7408499" y="2141098"/>
            <a:ext cx="42333" cy="61807"/>
          </a:xfrm>
          <a:custGeom>
            <a:avLst/>
            <a:gdLst/>
            <a:ahLst/>
            <a:cxnLst/>
            <a:rect l="l" t="t" r="r" b="b"/>
            <a:pathLst>
              <a:path w="31750" h="46355">
                <a:moveTo>
                  <a:pt x="2124" y="0"/>
                </a:moveTo>
                <a:lnTo>
                  <a:pt x="0" y="45950"/>
                </a:lnTo>
                <a:lnTo>
                  <a:pt x="31163" y="12115"/>
                </a:lnTo>
                <a:lnTo>
                  <a:pt x="21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">
            <a:extLst>
              <a:ext uri="{FF2B5EF4-FFF2-40B4-BE49-F238E27FC236}">
                <a16:creationId xmlns:a16="http://schemas.microsoft.com/office/drawing/2014/main" id="{1969ECE5-3749-4C77-A429-78D4800EEF17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5AA88366-856F-43C9-BD2B-EA2E4B9C7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dirty="0"/>
          </a:p>
        </p:txBody>
      </p:sp>
      <p:sp>
        <p:nvSpPr>
          <p:cNvPr id="29" name="Date Placeholder 1">
            <a:extLst>
              <a:ext uri="{FF2B5EF4-FFF2-40B4-BE49-F238E27FC236}">
                <a16:creationId xmlns:a16="http://schemas.microsoft.com/office/drawing/2014/main" id="{BA169DAE-A3CA-4476-8096-BF351F650D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D3E056FF-3845-49DA-8930-C93DE6BF1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50135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787634" y="1144568"/>
            <a:ext cx="8783599" cy="3159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81070" y="4409367"/>
            <a:ext cx="5537959" cy="132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56166" y="4409367"/>
            <a:ext cx="5227681" cy="1328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5990100" y="4460201"/>
            <a:ext cx="0" cy="1389380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5512675" y="2730267"/>
            <a:ext cx="1730587" cy="952500"/>
          </a:xfrm>
          <a:custGeom>
            <a:avLst/>
            <a:gdLst/>
            <a:ahLst/>
            <a:cxnLst/>
            <a:rect l="l" t="t" r="r" b="b"/>
            <a:pathLst>
              <a:path w="1297939" h="714375">
                <a:moveTo>
                  <a:pt x="0" y="0"/>
                </a:moveTo>
                <a:lnTo>
                  <a:pt x="1297499" y="0"/>
                </a:lnTo>
                <a:lnTo>
                  <a:pt x="1297499" y="714299"/>
                </a:lnTo>
                <a:lnTo>
                  <a:pt x="0" y="7142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356133" y="5057114"/>
            <a:ext cx="5326380" cy="801793"/>
          </a:xfrm>
          <a:custGeom>
            <a:avLst/>
            <a:gdLst/>
            <a:ahLst/>
            <a:cxnLst/>
            <a:rect l="l" t="t" r="r" b="b"/>
            <a:pathLst>
              <a:path w="3994785" h="601345">
                <a:moveTo>
                  <a:pt x="0" y="0"/>
                </a:moveTo>
                <a:lnTo>
                  <a:pt x="3994199" y="0"/>
                </a:lnTo>
                <a:lnTo>
                  <a:pt x="3994199" y="600899"/>
                </a:lnTo>
                <a:lnTo>
                  <a:pt x="0" y="600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103099" y="209796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147565" y="343687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147565" y="411623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3248399" y="308933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3248399" y="179144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4388900" y="245410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5584099" y="327789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2103099" y="1438433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2103099" y="2757499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id="{57F7BB6B-88B5-4249-BBE9-0BE4EEF149D5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ED0534E9-7F5C-412A-B44F-6EB7166CF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AD8AD6-7FE3-4AAC-9BA6-DE4991EAB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8E5325-DB43-4FC8-882C-DB6304B5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514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787634" y="1144568"/>
            <a:ext cx="8783599" cy="3159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81070" y="4409367"/>
            <a:ext cx="5537959" cy="132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56166" y="4409367"/>
            <a:ext cx="5227681" cy="1328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5990100" y="4460201"/>
            <a:ext cx="0" cy="1389380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5512675" y="2730267"/>
            <a:ext cx="1730587" cy="952500"/>
          </a:xfrm>
          <a:custGeom>
            <a:avLst/>
            <a:gdLst/>
            <a:ahLst/>
            <a:cxnLst/>
            <a:rect l="l" t="t" r="r" b="b"/>
            <a:pathLst>
              <a:path w="1297939" h="714375">
                <a:moveTo>
                  <a:pt x="0" y="0"/>
                </a:moveTo>
                <a:lnTo>
                  <a:pt x="1297499" y="0"/>
                </a:lnTo>
                <a:lnTo>
                  <a:pt x="1297499" y="714299"/>
                </a:lnTo>
                <a:lnTo>
                  <a:pt x="0" y="7142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356133" y="5057114"/>
            <a:ext cx="5326380" cy="801793"/>
          </a:xfrm>
          <a:custGeom>
            <a:avLst/>
            <a:gdLst/>
            <a:ahLst/>
            <a:cxnLst/>
            <a:rect l="l" t="t" r="r" b="b"/>
            <a:pathLst>
              <a:path w="3994785" h="601345">
                <a:moveTo>
                  <a:pt x="0" y="0"/>
                </a:moveTo>
                <a:lnTo>
                  <a:pt x="3994199" y="0"/>
                </a:lnTo>
                <a:lnTo>
                  <a:pt x="3994199" y="600899"/>
                </a:lnTo>
                <a:lnTo>
                  <a:pt x="0" y="600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103099" y="209796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147565" y="343687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147565" y="411623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3248399" y="308933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3248399" y="179144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4388900" y="245410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2103099" y="1438433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2103099" y="2757499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5310867" y="2306381"/>
            <a:ext cx="2133599" cy="253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 txBox="1"/>
          <p:nvPr/>
        </p:nvSpPr>
        <p:spPr>
          <a:xfrm>
            <a:off x="4862634" y="1451851"/>
            <a:ext cx="1060873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28267" y="1451851"/>
            <a:ext cx="890693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390534" y="2083950"/>
            <a:ext cx="244509" cy="1428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6338757" y="2048101"/>
            <a:ext cx="46567" cy="110913"/>
          </a:xfrm>
          <a:custGeom>
            <a:avLst/>
            <a:gdLst/>
            <a:ahLst/>
            <a:cxnLst/>
            <a:rect l="l" t="t" r="r" b="b"/>
            <a:pathLst>
              <a:path w="34925" h="83184">
                <a:moveTo>
                  <a:pt x="34694" y="0"/>
                </a:moveTo>
                <a:lnTo>
                  <a:pt x="0" y="83156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6316566" y="2150898"/>
            <a:ext cx="42333" cy="61807"/>
          </a:xfrm>
          <a:custGeom>
            <a:avLst/>
            <a:gdLst/>
            <a:ahLst/>
            <a:cxnLst/>
            <a:rect l="l" t="t" r="r" b="b"/>
            <a:pathLst>
              <a:path w="31750" h="46355">
                <a:moveTo>
                  <a:pt x="0" y="45950"/>
                </a:moveTo>
                <a:lnTo>
                  <a:pt x="2124" y="0"/>
                </a:lnTo>
                <a:lnTo>
                  <a:pt x="31163" y="12115"/>
                </a:lnTo>
                <a:lnTo>
                  <a:pt x="0" y="4595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6316566" y="2150898"/>
            <a:ext cx="42333" cy="61807"/>
          </a:xfrm>
          <a:custGeom>
            <a:avLst/>
            <a:gdLst/>
            <a:ahLst/>
            <a:cxnLst/>
            <a:rect l="l" t="t" r="r" b="b"/>
            <a:pathLst>
              <a:path w="31750" h="46355">
                <a:moveTo>
                  <a:pt x="2124" y="0"/>
                </a:moveTo>
                <a:lnTo>
                  <a:pt x="0" y="45950"/>
                </a:lnTo>
                <a:lnTo>
                  <a:pt x="31163" y="12115"/>
                </a:lnTo>
                <a:lnTo>
                  <a:pt x="21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">
            <a:extLst>
              <a:ext uri="{FF2B5EF4-FFF2-40B4-BE49-F238E27FC236}">
                <a16:creationId xmlns:a16="http://schemas.microsoft.com/office/drawing/2014/main" id="{431C9EC4-FA8A-48DE-B243-FC362B0CECF8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1F89F04E-637E-4213-B559-5FA06E26D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dirty="0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3EBBAD41-ECEF-494B-BBA2-1F6B92720B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29" name="Slide Number Placeholder 2">
            <a:extLst>
              <a:ext uri="{FF2B5EF4-FFF2-40B4-BE49-F238E27FC236}">
                <a16:creationId xmlns:a16="http://schemas.microsoft.com/office/drawing/2014/main" id="{626295D8-2E1C-4263-A7E2-56336E732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7991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787634" y="1144568"/>
            <a:ext cx="8783599" cy="3159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81070" y="4409367"/>
            <a:ext cx="5537959" cy="132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56166" y="4409367"/>
            <a:ext cx="5227681" cy="1328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5990100" y="4460201"/>
            <a:ext cx="0" cy="1389380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377834" y="2094768"/>
            <a:ext cx="1612900" cy="1670473"/>
          </a:xfrm>
          <a:custGeom>
            <a:avLst/>
            <a:gdLst/>
            <a:ahLst/>
            <a:cxnLst/>
            <a:rect l="l" t="t" r="r" b="b"/>
            <a:pathLst>
              <a:path w="1209675" h="1252855">
                <a:moveTo>
                  <a:pt x="0" y="0"/>
                </a:moveTo>
                <a:lnTo>
                  <a:pt x="1209299" y="0"/>
                </a:lnTo>
                <a:lnTo>
                  <a:pt x="1209299" y="1252799"/>
                </a:lnTo>
                <a:lnTo>
                  <a:pt x="0" y="12527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1787633" y="3659967"/>
            <a:ext cx="1060873" cy="800947"/>
          </a:xfrm>
          <a:custGeom>
            <a:avLst/>
            <a:gdLst/>
            <a:ahLst/>
            <a:cxnLst/>
            <a:rect l="l" t="t" r="r" b="b"/>
            <a:pathLst>
              <a:path w="795655" h="600710">
                <a:moveTo>
                  <a:pt x="0" y="0"/>
                </a:moveTo>
                <a:lnTo>
                  <a:pt x="795299" y="0"/>
                </a:lnTo>
                <a:lnTo>
                  <a:pt x="795299" y="600299"/>
                </a:lnTo>
                <a:lnTo>
                  <a:pt x="0" y="6002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103099" y="209796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147565" y="343687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147565" y="411623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3248399" y="308933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3248399" y="179144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4388900" y="245410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2103099" y="1438433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2103099" y="2757499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C3ABB98E-64FD-44E4-8983-7AECB3CAA27A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AF1BB567-D974-4644-A94A-778C38413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198A55-2706-41C4-9EAA-283CA5D72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18BF13-77D1-4E3F-A26E-24B3B089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3308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787634" y="1144568"/>
            <a:ext cx="8783599" cy="3159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81070" y="4409367"/>
            <a:ext cx="5537959" cy="132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56166" y="4409367"/>
            <a:ext cx="5227681" cy="1328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5990100" y="4460201"/>
            <a:ext cx="0" cy="1389380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377834" y="2094768"/>
            <a:ext cx="1612900" cy="1670473"/>
          </a:xfrm>
          <a:custGeom>
            <a:avLst/>
            <a:gdLst/>
            <a:ahLst/>
            <a:cxnLst/>
            <a:rect l="l" t="t" r="r" b="b"/>
            <a:pathLst>
              <a:path w="1209675" h="1252855">
                <a:moveTo>
                  <a:pt x="0" y="0"/>
                </a:moveTo>
                <a:lnTo>
                  <a:pt x="1209299" y="0"/>
                </a:lnTo>
                <a:lnTo>
                  <a:pt x="1209299" y="1252799"/>
                </a:lnTo>
                <a:lnTo>
                  <a:pt x="0" y="12527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6278299" y="1563340"/>
            <a:ext cx="4954693" cy="1129967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latin typeface="Arial"/>
                <a:cs typeface="Arial"/>
              </a:rPr>
              <a:t>[upstream gradient] </a:t>
            </a:r>
            <a:r>
              <a:rPr dirty="0">
                <a:latin typeface="Arial"/>
                <a:cs typeface="Arial"/>
              </a:rPr>
              <a:t>x </a:t>
            </a:r>
            <a:r>
              <a:rPr spc="-7" dirty="0">
                <a:latin typeface="Arial"/>
                <a:cs typeface="Arial"/>
              </a:rPr>
              <a:t>[local gradient] 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[0.2]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x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[1]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=</a:t>
            </a:r>
            <a:r>
              <a:rPr spc="-2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0.2</a:t>
            </a:r>
            <a:endParaRPr>
              <a:latin typeface="Arial"/>
              <a:cs typeface="Arial"/>
            </a:endParaRPr>
          </a:p>
          <a:p>
            <a:pPr marL="16933">
              <a:spcBef>
                <a:spcPts val="20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[0.2]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x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[1]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=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0.2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(both</a:t>
            </a:r>
            <a:r>
              <a:rPr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inputs!)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87633" y="3659967"/>
            <a:ext cx="1060873" cy="800947"/>
          </a:xfrm>
          <a:custGeom>
            <a:avLst/>
            <a:gdLst/>
            <a:ahLst/>
            <a:cxnLst/>
            <a:rect l="l" t="t" r="r" b="b"/>
            <a:pathLst>
              <a:path w="795655" h="600710">
                <a:moveTo>
                  <a:pt x="0" y="0"/>
                </a:moveTo>
                <a:lnTo>
                  <a:pt x="795299" y="0"/>
                </a:lnTo>
                <a:lnTo>
                  <a:pt x="795299" y="600299"/>
                </a:lnTo>
                <a:lnTo>
                  <a:pt x="0" y="6002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103099" y="209796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147565" y="343687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3248399" y="308933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3248399" y="179144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2103099" y="1438433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2103099" y="2757499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04B65CBC-A8BC-4AC6-A856-582D4B72CEA9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E3C3BBAE-3050-4C3E-B526-8F12C665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3DFAAC-5273-4067-9A93-6D694171A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9219AA-452E-49BF-AD81-AEF603CF1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45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223266A-EF1C-432E-8264-8DD3101E2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Notation and terminology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11173AAE-F94A-4AB9-84CE-EA884608AA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6400" y="990600"/>
                <a:ext cx="11709400" cy="5486400"/>
              </a:xfrm>
            </p:spPr>
            <p:txBody>
              <a:bodyPr/>
              <a:lstStyle/>
              <a:p>
                <a:pPr marL="474121" indent="-457189">
                  <a:lnSpc>
                    <a:spcPct val="150000"/>
                  </a:lnSpc>
                  <a:spcBef>
                    <a:spcPts val="133"/>
                  </a:spcBef>
                  <a:buFontTx/>
                  <a:buChar char="-"/>
                </a:pPr>
                <a:r>
                  <a:rPr lang="en-US" sz="2800" spc="-7" dirty="0">
                    <a:cs typeface="Arial"/>
                  </a:rPr>
                  <a:t>Input : Can be a feature map, or input image </a:t>
                </a:r>
                <a:r>
                  <a:rPr lang="en-US" sz="2800" spc="-7" dirty="0" err="1">
                    <a:cs typeface="Arial"/>
                  </a:rPr>
                  <a:t>i</a:t>
                </a:r>
                <a:r>
                  <a:rPr lang="en-US" sz="2800" spc="-7" dirty="0">
                    <a:cs typeface="Arial"/>
                  </a:rPr>
                  <a:t> :</a:t>
                </a:r>
                <a:r>
                  <a:rPr lang="en-US" sz="2800" spc="-7">
                    <a:cs typeface="Arial"/>
                  </a:rPr>
                  <a:t>		</a:t>
                </a:r>
                <a:r>
                  <a:rPr lang="en-US" sz="3600" spc="-7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x</a:t>
                </a:r>
                <a:r>
                  <a:rPr lang="en-US" sz="3600" spc="-7" baseline="-25000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i</a:t>
                </a:r>
                <a:r>
                  <a:rPr lang="en-US" sz="2800" spc="-7">
                    <a:solidFill>
                      <a:srgbClr val="FF0000"/>
                    </a:solidFill>
                    <a:cs typeface="Arial"/>
                  </a:rPr>
                  <a:t> </a:t>
                </a:r>
                <a:r>
                  <a:rPr lang="en-US" sz="2800" spc="-7">
                    <a:cs typeface="Arial"/>
                  </a:rPr>
                  <a:t>  </a:t>
                </a:r>
                <a:endParaRPr lang="en-US" sz="2800" spc="-7" dirty="0">
                  <a:cs typeface="Arial"/>
                </a:endParaRPr>
              </a:p>
              <a:p>
                <a:pPr marL="474121" indent="-457189">
                  <a:lnSpc>
                    <a:spcPct val="150000"/>
                  </a:lnSpc>
                  <a:spcBef>
                    <a:spcPts val="133"/>
                  </a:spcBef>
                  <a:buFontTx/>
                  <a:buChar char="-"/>
                </a:pPr>
                <a:r>
                  <a:rPr lang="en-US" sz="2800" spc="-7" dirty="0">
                    <a:cs typeface="Arial"/>
                  </a:rPr>
                  <a:t>Labels : Correct class of object </a:t>
                </a:r>
                <a:r>
                  <a:rPr lang="en-US" sz="2800" spc="-7" dirty="0" err="1">
                    <a:cs typeface="Arial"/>
                  </a:rPr>
                  <a:t>i</a:t>
                </a:r>
                <a:r>
                  <a:rPr lang="en-US" sz="2800" spc="-7" dirty="0">
                    <a:cs typeface="Arial"/>
                  </a:rPr>
                  <a:t> from dataset :</a:t>
                </a:r>
                <a:r>
                  <a:rPr lang="en-US" sz="2800" spc="-7">
                    <a:cs typeface="Arial"/>
                  </a:rPr>
                  <a:t>		</a:t>
                </a:r>
                <a:r>
                  <a:rPr lang="en-US" sz="3600" spc="-7">
                    <a:solidFill>
                      <a:srgbClr val="FF0000"/>
                    </a:solidFill>
                    <a:cs typeface="Arial"/>
                  </a:rPr>
                  <a:t>y</a:t>
                </a:r>
                <a:r>
                  <a:rPr lang="en-US" sz="3600" spc="-7" baseline="-25000">
                    <a:solidFill>
                      <a:srgbClr val="FF0000"/>
                    </a:solidFill>
                    <a:cs typeface="Arial"/>
                  </a:rPr>
                  <a:t>i</a:t>
                </a:r>
                <a:r>
                  <a:rPr lang="en-US" sz="2800" spc="-7">
                    <a:solidFill>
                      <a:srgbClr val="FF0000"/>
                    </a:solidFill>
                    <a:cs typeface="Arial"/>
                  </a:rPr>
                  <a:t> </a:t>
                </a:r>
                <a:r>
                  <a:rPr lang="en-US" sz="2800" spc="-7">
                    <a:cs typeface="Arial"/>
                  </a:rPr>
                  <a:t> </a:t>
                </a:r>
                <a:endParaRPr lang="en-US" sz="2800" spc="-7" dirty="0">
                  <a:cs typeface="Arial"/>
                </a:endParaRPr>
              </a:p>
              <a:p>
                <a:pPr marL="474121" indent="-457189">
                  <a:lnSpc>
                    <a:spcPct val="150000"/>
                  </a:lnSpc>
                  <a:spcBef>
                    <a:spcPts val="133"/>
                  </a:spcBef>
                  <a:buFontTx/>
                  <a:buChar char="-"/>
                </a:pPr>
                <a:r>
                  <a:rPr lang="en-US" sz="2800" spc="-7" dirty="0">
                    <a:cs typeface="Arial"/>
                  </a:rPr>
                  <a:t>Weights : Learnable network parameters :	</a:t>
                </a:r>
                <a:r>
                  <a:rPr lang="en-US" sz="2800" spc="-7">
                    <a:cs typeface="Arial"/>
                  </a:rPr>
                  <a:t>	</a:t>
                </a:r>
                <a:r>
                  <a:rPr lang="en-US" sz="2800" spc="-7">
                    <a:solidFill>
                      <a:srgbClr val="FF0000"/>
                    </a:solidFill>
                    <a:cs typeface="Arial"/>
                  </a:rPr>
                  <a:t>w</a:t>
                </a:r>
                <a:r>
                  <a:rPr lang="en-US" sz="2800" spc="-7" baseline="-25000">
                    <a:solidFill>
                      <a:srgbClr val="FF0000"/>
                    </a:solidFill>
                    <a:cs typeface="Arial"/>
                  </a:rPr>
                  <a:t>i</a:t>
                </a:r>
                <a:r>
                  <a:rPr lang="en-US" sz="2800" spc="-7">
                    <a:solidFill>
                      <a:srgbClr val="FF0000"/>
                    </a:solidFill>
                    <a:cs typeface="Arial"/>
                  </a:rPr>
                  <a:t> </a:t>
                </a:r>
                <a:r>
                  <a:rPr lang="el-GR" sz="2800" spc="-7">
                    <a:solidFill>
                      <a:srgbClr val="FF0000"/>
                    </a:solidFill>
                    <a:cs typeface="Arial"/>
                  </a:rPr>
                  <a:t>ϵ</a:t>
                </a:r>
                <a:r>
                  <a:rPr lang="en-US" sz="2800" spc="-7">
                    <a:solidFill>
                      <a:srgbClr val="FF0000"/>
                    </a:solidFill>
                    <a:cs typeface="Arial"/>
                  </a:rPr>
                  <a:t> </a:t>
                </a:r>
                <a:r>
                  <a:rPr lang="en-US" sz="3600" spc="-7">
                    <a:solidFill>
                      <a:srgbClr val="FF0000"/>
                    </a:solidFill>
                    <a:cs typeface="Arial"/>
                  </a:rPr>
                  <a:t>W</a:t>
                </a:r>
                <a:r>
                  <a:rPr lang="en-US" sz="2800" spc="-7">
                    <a:solidFill>
                      <a:srgbClr val="FF0000"/>
                    </a:solidFill>
                    <a:cs typeface="Arial"/>
                  </a:rPr>
                  <a:t>  </a:t>
                </a:r>
                <a:r>
                  <a:rPr lang="en-US" sz="2800" spc="-7">
                    <a:cs typeface="Arial"/>
                  </a:rPr>
                  <a:t> </a:t>
                </a:r>
                <a:endParaRPr lang="en-US" sz="2800" spc="-7" dirty="0">
                  <a:cs typeface="Arial"/>
                </a:endParaRPr>
              </a:p>
              <a:p>
                <a:pPr marL="474121" indent="-457189">
                  <a:lnSpc>
                    <a:spcPct val="150000"/>
                  </a:lnSpc>
                  <a:spcBef>
                    <a:spcPts val="133"/>
                  </a:spcBef>
                  <a:buFontTx/>
                  <a:buChar char="-"/>
                </a:pPr>
                <a:r>
                  <a:rPr lang="en-US" sz="2800" spc="-7" dirty="0">
                    <a:cs typeface="Arial"/>
                  </a:rPr>
                  <a:t>Score function : Maps input to scores </a:t>
                </a:r>
                <a:r>
                  <a:rPr lang="en-US" sz="2800" spc="-7">
                    <a:cs typeface="Arial"/>
                  </a:rPr>
                  <a:t>:        	</a:t>
                </a:r>
                <a:r>
                  <a:rPr lang="en-US" sz="4000" spc="-7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f</a:t>
                </a:r>
                <a:r>
                  <a:rPr lang="en-US" sz="4000" spc="-7" dirty="0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(x</a:t>
                </a:r>
                <a:r>
                  <a:rPr lang="en-US" sz="4000" spc="-7" baseline="-25000" dirty="0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i</a:t>
                </a:r>
                <a:r>
                  <a:rPr lang="en-US" sz="4000" spc="-7" dirty="0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 , W)</a:t>
                </a:r>
                <a:r>
                  <a:rPr lang="en-US" sz="3600" spc="-7" dirty="0">
                    <a:ea typeface="Cambria Math" panose="02040503050406030204" pitchFamily="18" charset="0"/>
                    <a:cs typeface="Arial"/>
                  </a:rPr>
                  <a:t> </a:t>
                </a:r>
                <a:r>
                  <a:rPr lang="en-US" sz="2800" spc="-7" dirty="0">
                    <a:ea typeface="Cambria Math" panose="02040503050406030204" pitchFamily="18" charset="0"/>
                    <a:cs typeface="Arial"/>
                  </a:rPr>
                  <a:t>, </a:t>
                </a:r>
                <a:r>
                  <a:rPr lang="en-US" sz="4000" spc="-7" dirty="0" err="1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f</a:t>
                </a:r>
                <a:r>
                  <a:rPr lang="en-US" sz="4000" spc="-7" baseline="-25000" dirty="0" err="1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w</a:t>
                </a:r>
                <a:r>
                  <a:rPr lang="en-US" sz="4000" spc="-7" dirty="0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(x</a:t>
                </a:r>
                <a:r>
                  <a:rPr lang="en-US" sz="4000" spc="-7" baseline="-25000" dirty="0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i</a:t>
                </a:r>
                <a:r>
                  <a:rPr lang="en-US" sz="4000" spc="-7" dirty="0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) </a:t>
                </a:r>
                <a:r>
                  <a:rPr lang="en-US" sz="2800" spc="-7" dirty="0">
                    <a:ea typeface="Cambria Math" panose="02040503050406030204" pitchFamily="18" charset="0"/>
                    <a:cs typeface="Arial"/>
                  </a:rPr>
                  <a:t>or</a:t>
                </a:r>
                <a:r>
                  <a:rPr lang="en-US" sz="2800" spc="-7" dirty="0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 </a:t>
                </a:r>
                <a:r>
                  <a:rPr lang="en-US" sz="4000" spc="-7" dirty="0" err="1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s</a:t>
                </a:r>
                <a:r>
                  <a:rPr lang="en-US" sz="4000" spc="-7" baseline="-25000" dirty="0" err="1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i</a:t>
                </a:r>
                <a:r>
                  <a:rPr lang="en-US" sz="4000" spc="-7" baseline="-25000" dirty="0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 </a:t>
                </a:r>
                <a:r>
                  <a:rPr lang="en-US" sz="3600" spc="-7" dirty="0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 </a:t>
                </a:r>
                <a:r>
                  <a:rPr lang="en-US" sz="2800" spc="-7" dirty="0">
                    <a:solidFill>
                      <a:srgbClr val="FF0000"/>
                    </a:solidFill>
                    <a:cs typeface="Arial"/>
                  </a:rPr>
                  <a:t> </a:t>
                </a:r>
              </a:p>
              <a:p>
                <a:pPr marL="474121" indent="-457189">
                  <a:spcBef>
                    <a:spcPts val="133"/>
                  </a:spcBef>
                  <a:buFontTx/>
                  <a:buChar char="-"/>
                </a:pPr>
                <a:r>
                  <a:rPr lang="en-US" sz="2800" spc="-7" dirty="0">
                    <a:cs typeface="Arial"/>
                  </a:rPr>
                  <a:t>Gradients </a:t>
                </a:r>
                <a:r>
                  <a:rPr lang="en-US" sz="2800" spc="-7">
                    <a:cs typeface="Arial"/>
                  </a:rPr>
                  <a:t>: Partial derivative from loss </a:t>
                </a:r>
                <a:r>
                  <a:rPr lang="en-US" sz="2800" spc="-7" dirty="0">
                    <a:cs typeface="Arial"/>
                  </a:rPr>
                  <a:t>w.r.t weights :   </a:t>
                </a:r>
                <a14:m>
                  <m:oMath xmlns:m="http://schemas.openxmlformats.org/officeDocument/2006/math">
                    <m:r>
                      <a:rPr lang="en-US" sz="40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spc="-7" dirty="0">
                    <a:cs typeface="Arial"/>
                  </a:rPr>
                  <a:t> </a:t>
                </a:r>
                <a:r>
                  <a:rPr lang="en-US" sz="2800" spc="-7">
                    <a:cs typeface="Arial"/>
                  </a:rPr>
                  <a:t>or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ar-AE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ar-AE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AE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ar-AE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ar-AE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𝑤𝑖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l-GR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ar-AE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4400" b="0" i="1" baseline="-250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den>
                    </m:f>
                  </m:oMath>
                </a14:m>
                <a:r>
                  <a:rPr lang="ar-AE" sz="4400" spc="-7" dirty="0">
                    <a:cs typeface="Arial"/>
                  </a:rPr>
                  <a:t> </a:t>
                </a:r>
              </a:p>
              <a:p>
                <a:pPr marL="474121" indent="-457189">
                  <a:lnSpc>
                    <a:spcPct val="150000"/>
                  </a:lnSpc>
                  <a:spcBef>
                    <a:spcPts val="133"/>
                  </a:spcBef>
                  <a:buFontTx/>
                  <a:buChar char="-"/>
                </a:pPr>
                <a:r>
                  <a:rPr lang="en-US" sz="2800" spc="-7" dirty="0">
                    <a:cs typeface="Arial"/>
                  </a:rPr>
                  <a:t>Loss : Classification loss for input </a:t>
                </a:r>
                <a:r>
                  <a:rPr lang="en-US" sz="2800" spc="-7" dirty="0" err="1">
                    <a:cs typeface="Arial"/>
                  </a:rPr>
                  <a:t>i</a:t>
                </a:r>
                <a:r>
                  <a:rPr lang="en-US" sz="2800" spc="-7" dirty="0">
                    <a:cs typeface="Arial"/>
                  </a:rPr>
                  <a:t> :     	</a:t>
                </a:r>
                <a:r>
                  <a:rPr lang="en-US" sz="2800" spc="-7">
                    <a:cs typeface="Arial"/>
                  </a:rPr>
                  <a:t>		</a:t>
                </a:r>
                <a:r>
                  <a:rPr lang="en-US" sz="4000" spc="-7">
                    <a:solidFill>
                      <a:srgbClr val="FF0000"/>
                    </a:solidFill>
                    <a:cs typeface="Arial"/>
                  </a:rPr>
                  <a:t>L</a:t>
                </a:r>
                <a:r>
                  <a:rPr lang="en-US" sz="4000" spc="-7" baseline="-25000">
                    <a:solidFill>
                      <a:srgbClr val="FF0000"/>
                    </a:solidFill>
                    <a:cs typeface="Arial"/>
                  </a:rPr>
                  <a:t>i</a:t>
                </a:r>
                <a:r>
                  <a:rPr lang="en-US" sz="2800" spc="-7">
                    <a:cs typeface="Arial"/>
                  </a:rPr>
                  <a:t>  </a:t>
                </a:r>
                <a:endParaRPr lang="en-US" sz="2800" dirty="0">
                  <a:cs typeface="Arial"/>
                </a:endParaRPr>
              </a:p>
            </p:txBody>
          </p:sp>
        </mc:Choice>
        <mc:Fallback xmlns="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11173AAE-F94A-4AB9-84CE-EA884608AA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990600"/>
                <a:ext cx="11709400" cy="5486400"/>
              </a:xfrm>
              <a:blipFill>
                <a:blip r:embed="rId2"/>
                <a:stretch>
                  <a:fillRect l="-781" b="-211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5164D3-99DB-466F-B41C-169B742C0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975B6B-803A-4DDD-9F02-DDA2C178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1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787634" y="1144568"/>
            <a:ext cx="8783599" cy="3159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81070" y="4409367"/>
            <a:ext cx="5537959" cy="132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56166" y="4409367"/>
            <a:ext cx="5227681" cy="1328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5990100" y="4460201"/>
            <a:ext cx="0" cy="1389380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787633" y="965001"/>
            <a:ext cx="1978660" cy="1389380"/>
          </a:xfrm>
          <a:custGeom>
            <a:avLst/>
            <a:gdLst/>
            <a:ahLst/>
            <a:cxnLst/>
            <a:rect l="l" t="t" r="r" b="b"/>
            <a:pathLst>
              <a:path w="1483995" h="1042035">
                <a:moveTo>
                  <a:pt x="0" y="0"/>
                </a:moveTo>
                <a:lnTo>
                  <a:pt x="1483799" y="0"/>
                </a:lnTo>
                <a:lnTo>
                  <a:pt x="1483799" y="1041599"/>
                </a:lnTo>
                <a:lnTo>
                  <a:pt x="0" y="1041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2103099" y="209796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147565" y="343687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103099" y="1438433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103099" y="2757499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3ADD8980-868E-4A7E-9DBE-12F0DF83E7F1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B847A6E-6CC0-41D0-BA04-25B8928F6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5B1195-92D3-49AB-856F-BA98C2914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F9651D-25D9-4CB0-A3D2-4DDCE22AD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0951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935973" y="1238428"/>
            <a:ext cx="8603697" cy="30471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81070" y="4409367"/>
            <a:ext cx="5537959" cy="132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56166" y="4409367"/>
            <a:ext cx="5227681" cy="1328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5990100" y="4460201"/>
            <a:ext cx="0" cy="1389380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787633" y="965001"/>
            <a:ext cx="1978660" cy="1389380"/>
          </a:xfrm>
          <a:custGeom>
            <a:avLst/>
            <a:gdLst/>
            <a:ahLst/>
            <a:cxnLst/>
            <a:rect l="l" t="t" r="r" b="b"/>
            <a:pathLst>
              <a:path w="1483995" h="1042035">
                <a:moveTo>
                  <a:pt x="0" y="0"/>
                </a:moveTo>
                <a:lnTo>
                  <a:pt x="1483799" y="0"/>
                </a:lnTo>
                <a:lnTo>
                  <a:pt x="1483799" y="1041599"/>
                </a:lnTo>
                <a:lnTo>
                  <a:pt x="0" y="1041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6223767" y="1449974"/>
            <a:ext cx="4954693" cy="1129967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latin typeface="Arial"/>
                <a:cs typeface="Arial"/>
              </a:rPr>
              <a:t>[upstream gradient] </a:t>
            </a:r>
            <a:r>
              <a:rPr dirty="0">
                <a:latin typeface="Arial"/>
                <a:cs typeface="Arial"/>
              </a:rPr>
              <a:t>x </a:t>
            </a:r>
            <a:r>
              <a:rPr spc="-7" dirty="0">
                <a:latin typeface="Arial"/>
                <a:cs typeface="Arial"/>
              </a:rPr>
              <a:t>[local gradient] 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x0: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[0.2]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x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[2]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=</a:t>
            </a:r>
            <a:r>
              <a:rPr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0.4</a:t>
            </a:r>
            <a:endParaRPr>
              <a:latin typeface="Arial"/>
              <a:cs typeface="Arial"/>
            </a:endParaRPr>
          </a:p>
          <a:p>
            <a:pPr marL="16933">
              <a:spcBef>
                <a:spcPts val="20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w0: [0.2]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x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[-1]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=</a:t>
            </a:r>
            <a:r>
              <a:rPr spc="-3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-0.2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36232" y="347084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104365" y="2808117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2EB5CDC5-2C52-4227-9A9C-DB5C9AD8EEF7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F360CCF-3174-44E8-8423-1A00D17DE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7B946-15F2-4DD9-86A7-E307E1A7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7862C8-3E44-44DE-87ED-B924BF82E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9761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935973" y="1238428"/>
            <a:ext cx="8603697" cy="30471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2136232" y="347084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2104365" y="2808117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5991867" y="2422565"/>
            <a:ext cx="4036907" cy="471924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01600" rIns="0" bIns="0" rtlCol="0">
            <a:spAutoFit/>
          </a:bodyPr>
          <a:lstStyle/>
          <a:p>
            <a:pPr marR="157476" algn="ctr">
              <a:spcBef>
                <a:spcPts val="800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Sigmoid</a:t>
            </a:r>
            <a:endParaRPr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59934" y="1218800"/>
            <a:ext cx="2108199" cy="825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6353583" y="1212449"/>
            <a:ext cx="2120900" cy="838200"/>
          </a:xfrm>
          <a:custGeom>
            <a:avLst/>
            <a:gdLst/>
            <a:ahLst/>
            <a:cxnLst/>
            <a:rect l="l" t="t" r="r" b="b"/>
            <a:pathLst>
              <a:path w="1590675" h="628650">
                <a:moveTo>
                  <a:pt x="0" y="0"/>
                </a:moveTo>
                <a:lnTo>
                  <a:pt x="1590674" y="0"/>
                </a:lnTo>
                <a:lnTo>
                  <a:pt x="1590674" y="628649"/>
                </a:lnTo>
                <a:lnTo>
                  <a:pt x="0" y="6286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 txBox="1"/>
          <p:nvPr/>
        </p:nvSpPr>
        <p:spPr>
          <a:xfrm>
            <a:off x="4873832" y="1240524"/>
            <a:ext cx="1131147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Sigmoid  function</a:t>
            </a:r>
            <a:endParaRPr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08801" y="4131637"/>
            <a:ext cx="2954020" cy="1999179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Computational graph  </a:t>
            </a: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representation may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not  be unique. Choose one  where local gradients at  each node </a:t>
            </a: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can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be</a:t>
            </a:r>
            <a:r>
              <a:rPr sz="2133" spc="-12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easily  expressed!</a:t>
            </a:r>
            <a:endParaRPr sz="2133" dirty="0">
              <a:latin typeface="Arial"/>
              <a:cs typeface="Arial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AB17A6B1-99AA-4A8B-8A8B-F3BFE83D0790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C16EFAD-7791-439A-8B40-AAB523B04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A99F3B-B0C3-492B-AB18-448A6B80E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1B85E7-EF4C-4E53-9A2A-13570600C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1338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935973" y="1238428"/>
            <a:ext cx="8603697" cy="30471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2136232" y="347084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2104365" y="2808117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5991867" y="2422565"/>
            <a:ext cx="4036907" cy="471924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01600" rIns="0" bIns="0" rtlCol="0">
            <a:spAutoFit/>
          </a:bodyPr>
          <a:lstStyle/>
          <a:p>
            <a:pPr marR="157476" algn="ctr">
              <a:spcBef>
                <a:spcPts val="800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Sigmoid</a:t>
            </a:r>
            <a:endParaRPr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59934" y="1218800"/>
            <a:ext cx="2108199" cy="825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6353583" y="1212449"/>
            <a:ext cx="2120900" cy="838200"/>
          </a:xfrm>
          <a:custGeom>
            <a:avLst/>
            <a:gdLst/>
            <a:ahLst/>
            <a:cxnLst/>
            <a:rect l="l" t="t" r="r" b="b"/>
            <a:pathLst>
              <a:path w="1590675" h="628650">
                <a:moveTo>
                  <a:pt x="0" y="0"/>
                </a:moveTo>
                <a:lnTo>
                  <a:pt x="1590674" y="0"/>
                </a:lnTo>
                <a:lnTo>
                  <a:pt x="1590674" y="628649"/>
                </a:lnTo>
                <a:lnTo>
                  <a:pt x="0" y="6286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 txBox="1"/>
          <p:nvPr/>
        </p:nvSpPr>
        <p:spPr>
          <a:xfrm>
            <a:off x="4873832" y="1240524"/>
            <a:ext cx="1131147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Sigmoid  function</a:t>
            </a:r>
            <a:endParaRPr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15917" y="4924083"/>
            <a:ext cx="8996767" cy="825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 txBox="1"/>
          <p:nvPr/>
        </p:nvSpPr>
        <p:spPr>
          <a:xfrm>
            <a:off x="576683" y="4945791"/>
            <a:ext cx="1842347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Sigmoid</a:t>
            </a:r>
            <a:r>
              <a:rPr spc="-13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local  gradient:</a:t>
            </a:r>
            <a:endParaRPr>
              <a:latin typeface="Arial"/>
              <a:cs typeface="Arial"/>
            </a:endParaRPr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BAA38D55-FC2F-4332-B1ED-25A266E74524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47D8586-C1F5-4742-A473-7FED9C9B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AD7AA2-E8BD-465C-AFAD-7DCCD79A7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9E9E9F-1FFE-4544-9FCC-D96C1FC9B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01930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935973" y="1238428"/>
            <a:ext cx="8603697" cy="30471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2136232" y="347084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2104365" y="2808117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5991867" y="2422566"/>
            <a:ext cx="4036907" cy="1529927"/>
          </a:xfrm>
          <a:custGeom>
            <a:avLst/>
            <a:gdLst/>
            <a:ahLst/>
            <a:cxnLst/>
            <a:rect l="l" t="t" r="r" b="b"/>
            <a:pathLst>
              <a:path w="3027679" h="1147445">
                <a:moveTo>
                  <a:pt x="0" y="0"/>
                </a:moveTo>
                <a:lnTo>
                  <a:pt x="3027299" y="0"/>
                </a:lnTo>
                <a:lnTo>
                  <a:pt x="3027299" y="1147199"/>
                </a:lnTo>
                <a:lnTo>
                  <a:pt x="0" y="1147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 txBox="1"/>
          <p:nvPr/>
        </p:nvSpPr>
        <p:spPr>
          <a:xfrm>
            <a:off x="6010699" y="2507742"/>
            <a:ext cx="40055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R="163403" algn="ctr">
              <a:spcBef>
                <a:spcPts val="133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Sigmoid</a:t>
            </a:r>
            <a:endParaRPr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59934" y="1218800"/>
            <a:ext cx="2108199" cy="825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6353583" y="1212449"/>
            <a:ext cx="2120900" cy="838200"/>
          </a:xfrm>
          <a:custGeom>
            <a:avLst/>
            <a:gdLst/>
            <a:ahLst/>
            <a:cxnLst/>
            <a:rect l="l" t="t" r="r" b="b"/>
            <a:pathLst>
              <a:path w="1590675" h="628650">
                <a:moveTo>
                  <a:pt x="0" y="0"/>
                </a:moveTo>
                <a:lnTo>
                  <a:pt x="1590674" y="0"/>
                </a:lnTo>
                <a:lnTo>
                  <a:pt x="1590674" y="628649"/>
                </a:lnTo>
                <a:lnTo>
                  <a:pt x="0" y="6286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 txBox="1"/>
          <p:nvPr/>
        </p:nvSpPr>
        <p:spPr>
          <a:xfrm>
            <a:off x="4873832" y="1240524"/>
            <a:ext cx="1131147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Sigmoid  function</a:t>
            </a:r>
            <a:endParaRPr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715917" y="4924083"/>
            <a:ext cx="8996767" cy="825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 txBox="1"/>
          <p:nvPr/>
        </p:nvSpPr>
        <p:spPr>
          <a:xfrm>
            <a:off x="576683" y="4945791"/>
            <a:ext cx="1842347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Sigmoid</a:t>
            </a:r>
            <a:r>
              <a:rPr spc="-13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local  gradient:</a:t>
            </a:r>
            <a:endParaRPr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86634" y="3937642"/>
            <a:ext cx="4960620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[upstream gradient] </a:t>
            </a:r>
            <a:r>
              <a:rPr dirty="0">
                <a:latin typeface="Arial"/>
                <a:cs typeface="Arial"/>
              </a:rPr>
              <a:t>x </a:t>
            </a:r>
            <a:r>
              <a:rPr spc="-7" dirty="0">
                <a:latin typeface="Arial"/>
                <a:cs typeface="Arial"/>
              </a:rPr>
              <a:t>[local gradient] 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[1.00] </a:t>
            </a:r>
            <a:r>
              <a:rPr dirty="0">
                <a:latin typeface="Arial"/>
                <a:cs typeface="Arial"/>
              </a:rPr>
              <a:t>x </a:t>
            </a:r>
            <a:r>
              <a:rPr spc="-7" dirty="0">
                <a:latin typeface="Arial"/>
                <a:cs typeface="Arial"/>
              </a:rPr>
              <a:t>[(1 </a:t>
            </a:r>
            <a:r>
              <a:rPr dirty="0">
                <a:latin typeface="Arial"/>
                <a:cs typeface="Arial"/>
              </a:rPr>
              <a:t>- </a:t>
            </a:r>
            <a:r>
              <a:rPr spc="-7" dirty="0">
                <a:solidFill>
                  <a:srgbClr val="9900FF"/>
                </a:solidFill>
                <a:latin typeface="Arial"/>
                <a:cs typeface="Arial"/>
              </a:rPr>
              <a:t>0.73</a:t>
            </a:r>
            <a:r>
              <a:rPr spc="-7" dirty="0">
                <a:latin typeface="Arial"/>
                <a:cs typeface="Arial"/>
              </a:rPr>
              <a:t>) (</a:t>
            </a:r>
            <a:r>
              <a:rPr spc="-7" dirty="0">
                <a:solidFill>
                  <a:srgbClr val="9900FF"/>
                </a:solidFill>
                <a:latin typeface="Arial"/>
                <a:cs typeface="Arial"/>
              </a:rPr>
              <a:t>0.73</a:t>
            </a:r>
            <a:r>
              <a:rPr spc="-7" dirty="0">
                <a:latin typeface="Arial"/>
                <a:cs typeface="Arial"/>
              </a:rPr>
              <a:t>)] </a:t>
            </a:r>
            <a:r>
              <a:rPr dirty="0">
                <a:latin typeface="Arial"/>
                <a:cs typeface="Arial"/>
              </a:rPr>
              <a:t>=</a:t>
            </a:r>
            <a:r>
              <a:rPr spc="-20" dirty="0">
                <a:latin typeface="Arial"/>
                <a:cs typeface="Arial"/>
              </a:rPr>
              <a:t> </a:t>
            </a:r>
            <a:r>
              <a:rPr spc="-7" dirty="0">
                <a:solidFill>
                  <a:srgbClr val="6AA84F"/>
                </a:solidFill>
                <a:latin typeface="Arial"/>
                <a:cs typeface="Arial"/>
              </a:rPr>
              <a:t>0.2</a:t>
            </a:r>
            <a:endParaRPr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066766" y="3262047"/>
            <a:ext cx="515620" cy="294639"/>
          </a:xfrm>
          <a:custGeom>
            <a:avLst/>
            <a:gdLst/>
            <a:ahLst/>
            <a:cxnLst/>
            <a:rect l="l" t="t" r="r" b="b"/>
            <a:pathLst>
              <a:path w="386715" h="220980">
                <a:moveTo>
                  <a:pt x="0" y="0"/>
                </a:moveTo>
                <a:lnTo>
                  <a:pt x="386699" y="0"/>
                </a:lnTo>
                <a:lnTo>
                  <a:pt x="386699" y="220499"/>
                </a:lnTo>
                <a:lnTo>
                  <a:pt x="0" y="220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10062501" y="2921854"/>
            <a:ext cx="515620" cy="294639"/>
          </a:xfrm>
          <a:custGeom>
            <a:avLst/>
            <a:gdLst/>
            <a:ahLst/>
            <a:cxnLst/>
            <a:rect l="l" t="t" r="r" b="b"/>
            <a:pathLst>
              <a:path w="386715" h="220980">
                <a:moveTo>
                  <a:pt x="0" y="0"/>
                </a:moveTo>
                <a:lnTo>
                  <a:pt x="386699" y="0"/>
                </a:lnTo>
                <a:lnTo>
                  <a:pt x="386699" y="220499"/>
                </a:lnTo>
                <a:lnTo>
                  <a:pt x="0" y="220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5464001" y="2947221"/>
            <a:ext cx="515620" cy="294639"/>
          </a:xfrm>
          <a:custGeom>
            <a:avLst/>
            <a:gdLst/>
            <a:ahLst/>
            <a:cxnLst/>
            <a:rect l="l" t="t" r="r" b="b"/>
            <a:pathLst>
              <a:path w="386714" h="220980">
                <a:moveTo>
                  <a:pt x="0" y="0"/>
                </a:moveTo>
                <a:lnTo>
                  <a:pt x="386699" y="0"/>
                </a:lnTo>
                <a:lnTo>
                  <a:pt x="386699" y="220499"/>
                </a:lnTo>
                <a:lnTo>
                  <a:pt x="0" y="220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6AA84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id="{DA8AE909-EFB8-4C82-AF29-FE6309A90959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E0B635F-EC44-46C3-ABC7-B24E78F3F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0A2D3B-0A42-4A87-A761-313B81CA5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B6B81B-AAE4-4E12-AD4A-B52E35B5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42966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1800" y="224396"/>
            <a:ext cx="114554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13" dirty="0"/>
              <a:t>Patterns </a:t>
            </a:r>
            <a:r>
              <a:rPr lang="en-US" spc="-7" dirty="0"/>
              <a:t>in gradient</a:t>
            </a:r>
            <a:r>
              <a:rPr lang="en-US" spc="-107" dirty="0"/>
              <a:t> </a:t>
            </a:r>
            <a:r>
              <a:rPr lang="en-US" spc="-7" dirty="0"/>
              <a:t>flow</a:t>
            </a:r>
            <a:endParaRPr lang="en-US" sz="4800" spc="-7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D22C7490-BC59-4079-ADDE-69490D68D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C91DF6A2-1948-4FF2-8A87-6816CDB0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175</a:t>
            </a:fld>
            <a:endParaRPr lang="en-US"/>
          </a:p>
        </p:txBody>
      </p:sp>
      <p:sp>
        <p:nvSpPr>
          <p:cNvPr id="3" name="object 3"/>
          <p:cNvSpPr/>
          <p:nvPr/>
        </p:nvSpPr>
        <p:spPr>
          <a:xfrm>
            <a:off x="3263059" y="2356173"/>
            <a:ext cx="602827" cy="602827"/>
          </a:xfrm>
          <a:custGeom>
            <a:avLst/>
            <a:gdLst/>
            <a:ahLst/>
            <a:cxnLst/>
            <a:rect l="l" t="t" r="r" b="b"/>
            <a:pathLst>
              <a:path w="452119" h="452119">
                <a:moveTo>
                  <a:pt x="0" y="226049"/>
                </a:moveTo>
                <a:lnTo>
                  <a:pt x="4592" y="180493"/>
                </a:lnTo>
                <a:lnTo>
                  <a:pt x="17764" y="138061"/>
                </a:lnTo>
                <a:lnTo>
                  <a:pt x="38605" y="99663"/>
                </a:lnTo>
                <a:lnTo>
                  <a:pt x="66208" y="66208"/>
                </a:lnTo>
                <a:lnTo>
                  <a:pt x="99663" y="38605"/>
                </a:lnTo>
                <a:lnTo>
                  <a:pt x="138061" y="17764"/>
                </a:lnTo>
                <a:lnTo>
                  <a:pt x="180493" y="4592"/>
                </a:lnTo>
                <a:lnTo>
                  <a:pt x="226049" y="0"/>
                </a:lnTo>
                <a:lnTo>
                  <a:pt x="270355" y="4383"/>
                </a:lnTo>
                <a:lnTo>
                  <a:pt x="312555" y="17207"/>
                </a:lnTo>
                <a:lnTo>
                  <a:pt x="351462" y="37979"/>
                </a:lnTo>
                <a:lnTo>
                  <a:pt x="385891" y="66208"/>
                </a:lnTo>
                <a:lnTo>
                  <a:pt x="414120" y="100637"/>
                </a:lnTo>
                <a:lnTo>
                  <a:pt x="434892" y="139544"/>
                </a:lnTo>
                <a:lnTo>
                  <a:pt x="447716" y="181743"/>
                </a:lnTo>
                <a:lnTo>
                  <a:pt x="452099" y="226049"/>
                </a:lnTo>
                <a:lnTo>
                  <a:pt x="447507" y="271606"/>
                </a:lnTo>
                <a:lnTo>
                  <a:pt x="434335" y="314038"/>
                </a:lnTo>
                <a:lnTo>
                  <a:pt x="413494" y="352436"/>
                </a:lnTo>
                <a:lnTo>
                  <a:pt x="385891" y="385891"/>
                </a:lnTo>
                <a:lnTo>
                  <a:pt x="352436" y="413494"/>
                </a:lnTo>
                <a:lnTo>
                  <a:pt x="314038" y="434335"/>
                </a:lnTo>
                <a:lnTo>
                  <a:pt x="271606" y="447507"/>
                </a:lnTo>
                <a:lnTo>
                  <a:pt x="226049" y="452099"/>
                </a:lnTo>
                <a:lnTo>
                  <a:pt x="180493" y="447507"/>
                </a:lnTo>
                <a:lnTo>
                  <a:pt x="138061" y="434335"/>
                </a:lnTo>
                <a:lnTo>
                  <a:pt x="99663" y="413494"/>
                </a:lnTo>
                <a:lnTo>
                  <a:pt x="66208" y="385891"/>
                </a:lnTo>
                <a:lnTo>
                  <a:pt x="38605" y="352436"/>
                </a:lnTo>
                <a:lnTo>
                  <a:pt x="17764" y="314038"/>
                </a:lnTo>
                <a:lnTo>
                  <a:pt x="4592" y="271606"/>
                </a:lnTo>
                <a:lnTo>
                  <a:pt x="0" y="2260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572000" y="2528881"/>
            <a:ext cx="140667" cy="109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1934966" y="3164279"/>
            <a:ext cx="870373" cy="0"/>
          </a:xfrm>
          <a:custGeom>
            <a:avLst/>
            <a:gdLst/>
            <a:ahLst/>
            <a:cxnLst/>
            <a:rect l="l" t="t" r="r" b="b"/>
            <a:pathLst>
              <a:path w="652780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1934966" y="2107380"/>
            <a:ext cx="870373" cy="0"/>
          </a:xfrm>
          <a:custGeom>
            <a:avLst/>
            <a:gdLst/>
            <a:ahLst/>
            <a:cxnLst/>
            <a:rect l="l" t="t" r="r" b="b"/>
            <a:pathLst>
              <a:path w="652780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2804578" y="2945785"/>
            <a:ext cx="366607" cy="212513"/>
          </a:xfrm>
          <a:custGeom>
            <a:avLst/>
            <a:gdLst/>
            <a:ahLst/>
            <a:cxnLst/>
            <a:rect l="l" t="t" r="r" b="b"/>
            <a:pathLst>
              <a:path w="274955" h="159385">
                <a:moveTo>
                  <a:pt x="0" y="158812"/>
                </a:moveTo>
                <a:lnTo>
                  <a:pt x="27483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3137334" y="2875414"/>
            <a:ext cx="146193" cy="1193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2814293" y="2103001"/>
            <a:ext cx="391160" cy="226060"/>
          </a:xfrm>
          <a:custGeom>
            <a:avLst/>
            <a:gdLst/>
            <a:ahLst/>
            <a:cxnLst/>
            <a:rect l="l" t="t" r="r" b="b"/>
            <a:pathLst>
              <a:path w="293369" h="169544">
                <a:moveTo>
                  <a:pt x="0" y="0"/>
                </a:moveTo>
                <a:lnTo>
                  <a:pt x="292812" y="16905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3171034" y="2279368"/>
            <a:ext cx="146201" cy="119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 txBox="1"/>
          <p:nvPr/>
        </p:nvSpPr>
        <p:spPr>
          <a:xfrm>
            <a:off x="1375433" y="1019547"/>
            <a:ext cx="3945467" cy="99198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850879" marR="6773" indent="-834792">
              <a:lnSpc>
                <a:spcPct val="139700"/>
              </a:lnSpc>
              <a:spcBef>
                <a:spcPts val="133"/>
              </a:spcBef>
            </a:pPr>
            <a:r>
              <a:rPr b="1" spc="-7" dirty="0">
                <a:latin typeface="Arial"/>
                <a:cs typeface="Arial"/>
              </a:rPr>
              <a:t>add </a:t>
            </a:r>
            <a:r>
              <a:rPr spc="-7" dirty="0">
                <a:latin typeface="Arial"/>
                <a:cs typeface="Arial"/>
              </a:rPr>
              <a:t>gate: gradient distributor  </a:t>
            </a: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3</a:t>
            </a:r>
            <a:endParaRPr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52286" y="2035620"/>
            <a:ext cx="130810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  <a:tabLst>
                <a:tab pos="796693" algn="l"/>
                <a:tab pos="1255575" algn="l"/>
              </a:tabLst>
            </a:pPr>
            <a:r>
              <a:rPr sz="6000" baseline="-29629" dirty="0">
                <a:latin typeface="Arial"/>
                <a:cs typeface="Arial"/>
              </a:rPr>
              <a:t>+</a:t>
            </a:r>
            <a:r>
              <a:rPr sz="4000"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7	</a:t>
            </a:r>
            <a:endParaRPr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45433" y="2638188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2</a:t>
            </a:r>
            <a:endParaRPr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10133" y="2081087"/>
            <a:ext cx="205740" cy="9994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8626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2</a:t>
            </a:r>
            <a:endParaRPr dirty="0">
              <a:latin typeface="Arial"/>
              <a:cs typeface="Arial"/>
            </a:endParaRPr>
          </a:p>
          <a:p>
            <a:pPr marL="16933">
              <a:spcBef>
                <a:spcPts val="1927"/>
              </a:spcBef>
            </a:pP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4</a:t>
            </a:r>
            <a:endParaRPr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12333" y="3130974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2</a:t>
            </a:r>
            <a:endParaRPr dirty="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DE4A90-1555-4C8E-A815-EE0B33A0EDDE}"/>
              </a:ext>
            </a:extLst>
          </p:cNvPr>
          <p:cNvSpPr txBox="1"/>
          <p:nvPr/>
        </p:nvSpPr>
        <p:spPr>
          <a:xfrm>
            <a:off x="3291938" y="3489975"/>
            <a:ext cx="190468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FF0000"/>
                </a:solidFill>
              </a:rPr>
              <a:t>upstream gradient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3044775-3CA3-4D45-A94A-7626888BED4D}"/>
              </a:ext>
            </a:extLst>
          </p:cNvPr>
          <p:cNvCxnSpPr>
            <a:stCxn id="16" idx="0"/>
            <a:endCxn id="13" idx="2"/>
          </p:cNvCxnSpPr>
          <p:nvPr/>
        </p:nvCxnSpPr>
        <p:spPr>
          <a:xfrm flipV="1">
            <a:off x="4244283" y="3024618"/>
            <a:ext cx="3174" cy="4653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F9CE5A0-5532-44E3-9091-24DF7B56407E}"/>
              </a:ext>
            </a:extLst>
          </p:cNvPr>
          <p:cNvSpPr txBox="1"/>
          <p:nvPr/>
        </p:nvSpPr>
        <p:spPr>
          <a:xfrm>
            <a:off x="424150" y="2535415"/>
            <a:ext cx="76976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accent3">
                    <a:lumMod val="75000"/>
                  </a:schemeClr>
                </a:solidFill>
              </a:rPr>
              <a:t>inputs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448B771-6760-497A-BBB9-9B8AE3FC593B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1193913" y="1789903"/>
            <a:ext cx="883531" cy="9353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FBD60AF-F0C6-4082-8EF6-70284F12927D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1193913" y="2725243"/>
            <a:ext cx="903877" cy="150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891874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1800" y="224397"/>
            <a:ext cx="114554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13" dirty="0"/>
              <a:t>Patterns </a:t>
            </a:r>
            <a:r>
              <a:rPr spc="-7" dirty="0"/>
              <a:t>in gradient</a:t>
            </a:r>
            <a:r>
              <a:rPr spc="-107" dirty="0"/>
              <a:t> </a:t>
            </a:r>
            <a:r>
              <a:rPr spc="-7" dirty="0"/>
              <a:t>flow</a:t>
            </a:r>
          </a:p>
        </p:txBody>
      </p:sp>
      <p:sp>
        <p:nvSpPr>
          <p:cNvPr id="3" name="object 3"/>
          <p:cNvSpPr/>
          <p:nvPr/>
        </p:nvSpPr>
        <p:spPr>
          <a:xfrm>
            <a:off x="3263059" y="2356160"/>
            <a:ext cx="602827" cy="602827"/>
          </a:xfrm>
          <a:custGeom>
            <a:avLst/>
            <a:gdLst/>
            <a:ahLst/>
            <a:cxnLst/>
            <a:rect l="l" t="t" r="r" b="b"/>
            <a:pathLst>
              <a:path w="452119" h="452119">
                <a:moveTo>
                  <a:pt x="0" y="226049"/>
                </a:moveTo>
                <a:lnTo>
                  <a:pt x="4592" y="180493"/>
                </a:lnTo>
                <a:lnTo>
                  <a:pt x="17764" y="138061"/>
                </a:lnTo>
                <a:lnTo>
                  <a:pt x="38605" y="99663"/>
                </a:lnTo>
                <a:lnTo>
                  <a:pt x="66208" y="66208"/>
                </a:lnTo>
                <a:lnTo>
                  <a:pt x="99663" y="38605"/>
                </a:lnTo>
                <a:lnTo>
                  <a:pt x="138061" y="17764"/>
                </a:lnTo>
                <a:lnTo>
                  <a:pt x="180493" y="4592"/>
                </a:lnTo>
                <a:lnTo>
                  <a:pt x="226049" y="0"/>
                </a:lnTo>
                <a:lnTo>
                  <a:pt x="270355" y="4383"/>
                </a:lnTo>
                <a:lnTo>
                  <a:pt x="312555" y="17207"/>
                </a:lnTo>
                <a:lnTo>
                  <a:pt x="351462" y="37979"/>
                </a:lnTo>
                <a:lnTo>
                  <a:pt x="385891" y="66208"/>
                </a:lnTo>
                <a:lnTo>
                  <a:pt x="414120" y="100637"/>
                </a:lnTo>
                <a:lnTo>
                  <a:pt x="434892" y="139544"/>
                </a:lnTo>
                <a:lnTo>
                  <a:pt x="447716" y="181743"/>
                </a:lnTo>
                <a:lnTo>
                  <a:pt x="452099" y="226049"/>
                </a:lnTo>
                <a:lnTo>
                  <a:pt x="447507" y="271606"/>
                </a:lnTo>
                <a:lnTo>
                  <a:pt x="434335" y="314038"/>
                </a:lnTo>
                <a:lnTo>
                  <a:pt x="413494" y="352436"/>
                </a:lnTo>
                <a:lnTo>
                  <a:pt x="385891" y="385891"/>
                </a:lnTo>
                <a:lnTo>
                  <a:pt x="352436" y="413494"/>
                </a:lnTo>
                <a:lnTo>
                  <a:pt x="314038" y="434335"/>
                </a:lnTo>
                <a:lnTo>
                  <a:pt x="271606" y="447507"/>
                </a:lnTo>
                <a:lnTo>
                  <a:pt x="226049" y="452099"/>
                </a:lnTo>
                <a:lnTo>
                  <a:pt x="180493" y="447507"/>
                </a:lnTo>
                <a:lnTo>
                  <a:pt x="138061" y="434335"/>
                </a:lnTo>
                <a:lnTo>
                  <a:pt x="99663" y="413494"/>
                </a:lnTo>
                <a:lnTo>
                  <a:pt x="66208" y="385891"/>
                </a:lnTo>
                <a:lnTo>
                  <a:pt x="38605" y="352436"/>
                </a:lnTo>
                <a:lnTo>
                  <a:pt x="17764" y="314038"/>
                </a:lnTo>
                <a:lnTo>
                  <a:pt x="4592" y="271606"/>
                </a:lnTo>
                <a:lnTo>
                  <a:pt x="0" y="2260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585509" y="2522117"/>
            <a:ext cx="140667" cy="109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1934966" y="3164265"/>
            <a:ext cx="870373" cy="0"/>
          </a:xfrm>
          <a:custGeom>
            <a:avLst/>
            <a:gdLst/>
            <a:ahLst/>
            <a:cxnLst/>
            <a:rect l="l" t="t" r="r" b="b"/>
            <a:pathLst>
              <a:path w="652780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1934966" y="2107367"/>
            <a:ext cx="870373" cy="0"/>
          </a:xfrm>
          <a:custGeom>
            <a:avLst/>
            <a:gdLst/>
            <a:ahLst/>
            <a:cxnLst/>
            <a:rect l="l" t="t" r="r" b="b"/>
            <a:pathLst>
              <a:path w="652780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2804578" y="2945772"/>
            <a:ext cx="366607" cy="212513"/>
          </a:xfrm>
          <a:custGeom>
            <a:avLst/>
            <a:gdLst/>
            <a:ahLst/>
            <a:cxnLst/>
            <a:rect l="l" t="t" r="r" b="b"/>
            <a:pathLst>
              <a:path w="274955" h="159385">
                <a:moveTo>
                  <a:pt x="0" y="158812"/>
                </a:moveTo>
                <a:lnTo>
                  <a:pt x="27483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3137334" y="2875401"/>
            <a:ext cx="146193" cy="1193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2814293" y="2102987"/>
            <a:ext cx="391160" cy="226060"/>
          </a:xfrm>
          <a:custGeom>
            <a:avLst/>
            <a:gdLst/>
            <a:ahLst/>
            <a:cxnLst/>
            <a:rect l="l" t="t" r="r" b="b"/>
            <a:pathLst>
              <a:path w="293369" h="169544">
                <a:moveTo>
                  <a:pt x="0" y="0"/>
                </a:moveTo>
                <a:lnTo>
                  <a:pt x="292812" y="16905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3171034" y="2279355"/>
            <a:ext cx="146201" cy="119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 txBox="1"/>
          <p:nvPr/>
        </p:nvSpPr>
        <p:spPr>
          <a:xfrm>
            <a:off x="1375433" y="1019534"/>
            <a:ext cx="3945467" cy="99198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850879" marR="6773" indent="-834792">
              <a:lnSpc>
                <a:spcPct val="139700"/>
              </a:lnSpc>
              <a:spcBef>
                <a:spcPts val="133"/>
              </a:spcBef>
            </a:pPr>
            <a:r>
              <a:rPr b="1" spc="-7" dirty="0">
                <a:latin typeface="Arial"/>
                <a:cs typeface="Arial"/>
              </a:rPr>
              <a:t>add </a:t>
            </a:r>
            <a:r>
              <a:rPr spc="-7" dirty="0">
                <a:latin typeface="Arial"/>
                <a:cs typeface="Arial"/>
              </a:rPr>
              <a:t>gate: gradient distributor  </a:t>
            </a: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3</a:t>
            </a:r>
            <a:endParaRPr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52286" y="2035607"/>
            <a:ext cx="130810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  <a:tabLst>
                <a:tab pos="796693" algn="l"/>
                <a:tab pos="1255575" algn="l"/>
              </a:tabLst>
            </a:pPr>
            <a:r>
              <a:rPr sz="6000" baseline="-29629" dirty="0">
                <a:latin typeface="Arial"/>
                <a:cs typeface="Arial"/>
              </a:rPr>
              <a:t>+</a:t>
            </a:r>
            <a:r>
              <a:rPr sz="4000"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7	</a:t>
            </a:r>
            <a:endParaRPr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45433" y="2638175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10133" y="2081073"/>
            <a:ext cx="205740" cy="9994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8626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  <a:p>
            <a:pPr marL="16933">
              <a:spcBef>
                <a:spcPts val="1927"/>
              </a:spcBef>
            </a:pP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4</a:t>
            </a:r>
            <a:endParaRPr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12333" y="3130960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647859" y="2356160"/>
            <a:ext cx="602827" cy="602827"/>
          </a:xfrm>
          <a:custGeom>
            <a:avLst/>
            <a:gdLst/>
            <a:ahLst/>
            <a:cxnLst/>
            <a:rect l="l" t="t" r="r" b="b"/>
            <a:pathLst>
              <a:path w="452120" h="452119">
                <a:moveTo>
                  <a:pt x="0" y="226049"/>
                </a:moveTo>
                <a:lnTo>
                  <a:pt x="4592" y="180493"/>
                </a:lnTo>
                <a:lnTo>
                  <a:pt x="17764" y="138061"/>
                </a:lnTo>
                <a:lnTo>
                  <a:pt x="38605" y="99663"/>
                </a:lnTo>
                <a:lnTo>
                  <a:pt x="66208" y="66208"/>
                </a:lnTo>
                <a:lnTo>
                  <a:pt x="99663" y="38605"/>
                </a:lnTo>
                <a:lnTo>
                  <a:pt x="138060" y="17764"/>
                </a:lnTo>
                <a:lnTo>
                  <a:pt x="180492" y="4592"/>
                </a:lnTo>
                <a:lnTo>
                  <a:pt x="226049" y="0"/>
                </a:lnTo>
                <a:lnTo>
                  <a:pt x="270355" y="4383"/>
                </a:lnTo>
                <a:lnTo>
                  <a:pt x="312555" y="17207"/>
                </a:lnTo>
                <a:lnTo>
                  <a:pt x="351462" y="37979"/>
                </a:lnTo>
                <a:lnTo>
                  <a:pt x="385891" y="66208"/>
                </a:lnTo>
                <a:lnTo>
                  <a:pt x="414120" y="100637"/>
                </a:lnTo>
                <a:lnTo>
                  <a:pt x="434892" y="139544"/>
                </a:lnTo>
                <a:lnTo>
                  <a:pt x="447715" y="181743"/>
                </a:lnTo>
                <a:lnTo>
                  <a:pt x="452099" y="226049"/>
                </a:lnTo>
                <a:lnTo>
                  <a:pt x="447506" y="271606"/>
                </a:lnTo>
                <a:lnTo>
                  <a:pt x="434335" y="314038"/>
                </a:lnTo>
                <a:lnTo>
                  <a:pt x="413493" y="352436"/>
                </a:lnTo>
                <a:lnTo>
                  <a:pt x="385891" y="385891"/>
                </a:lnTo>
                <a:lnTo>
                  <a:pt x="352436" y="413494"/>
                </a:lnTo>
                <a:lnTo>
                  <a:pt x="314038" y="434335"/>
                </a:lnTo>
                <a:lnTo>
                  <a:pt x="271606" y="447507"/>
                </a:lnTo>
                <a:lnTo>
                  <a:pt x="226049" y="452099"/>
                </a:lnTo>
                <a:lnTo>
                  <a:pt x="180492" y="447507"/>
                </a:lnTo>
                <a:lnTo>
                  <a:pt x="138060" y="434335"/>
                </a:lnTo>
                <a:lnTo>
                  <a:pt x="99663" y="413494"/>
                </a:lnTo>
                <a:lnTo>
                  <a:pt x="66208" y="385891"/>
                </a:lnTo>
                <a:lnTo>
                  <a:pt x="38605" y="352436"/>
                </a:lnTo>
                <a:lnTo>
                  <a:pt x="17764" y="314038"/>
                </a:lnTo>
                <a:lnTo>
                  <a:pt x="4592" y="271606"/>
                </a:lnTo>
                <a:lnTo>
                  <a:pt x="0" y="2260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9989637" y="2522117"/>
            <a:ext cx="140667" cy="109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7319766" y="3164265"/>
            <a:ext cx="870373" cy="0"/>
          </a:xfrm>
          <a:custGeom>
            <a:avLst/>
            <a:gdLst/>
            <a:ahLst/>
            <a:cxnLst/>
            <a:rect l="l" t="t" r="r" b="b"/>
            <a:pathLst>
              <a:path w="652779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7319766" y="2107367"/>
            <a:ext cx="870373" cy="0"/>
          </a:xfrm>
          <a:custGeom>
            <a:avLst/>
            <a:gdLst/>
            <a:ahLst/>
            <a:cxnLst/>
            <a:rect l="l" t="t" r="r" b="b"/>
            <a:pathLst>
              <a:path w="652779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8189378" y="2945772"/>
            <a:ext cx="366607" cy="212513"/>
          </a:xfrm>
          <a:custGeom>
            <a:avLst/>
            <a:gdLst/>
            <a:ahLst/>
            <a:cxnLst/>
            <a:rect l="l" t="t" r="r" b="b"/>
            <a:pathLst>
              <a:path w="274954" h="159385">
                <a:moveTo>
                  <a:pt x="0" y="158812"/>
                </a:moveTo>
                <a:lnTo>
                  <a:pt x="27483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8522134" y="2875401"/>
            <a:ext cx="146193" cy="1193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8199093" y="2102987"/>
            <a:ext cx="391160" cy="226060"/>
          </a:xfrm>
          <a:custGeom>
            <a:avLst/>
            <a:gdLst/>
            <a:ahLst/>
            <a:cxnLst/>
            <a:rect l="l" t="t" r="r" b="b"/>
            <a:pathLst>
              <a:path w="293370" h="169544">
                <a:moveTo>
                  <a:pt x="0" y="0"/>
                </a:moveTo>
                <a:lnTo>
                  <a:pt x="292812" y="16905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8555833" y="2279355"/>
            <a:ext cx="146201" cy="119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 txBox="1"/>
          <p:nvPr/>
        </p:nvSpPr>
        <p:spPr>
          <a:xfrm>
            <a:off x="6676767" y="1034554"/>
            <a:ext cx="3640667" cy="97909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934697" marR="6773" indent="-918610">
              <a:lnSpc>
                <a:spcPct val="137600"/>
              </a:lnSpc>
              <a:spcBef>
                <a:spcPts val="133"/>
              </a:spcBef>
            </a:pPr>
            <a:r>
              <a:rPr b="1" spc="-7" dirty="0">
                <a:latin typeface="Arial"/>
                <a:cs typeface="Arial"/>
              </a:rPr>
              <a:t>mul </a:t>
            </a:r>
            <a:r>
              <a:rPr spc="-7" dirty="0">
                <a:latin typeface="Arial"/>
                <a:cs typeface="Arial"/>
              </a:rPr>
              <a:t>gate: </a:t>
            </a:r>
            <a:r>
              <a:rPr dirty="0">
                <a:latin typeface="Arial"/>
                <a:cs typeface="Arial"/>
              </a:rPr>
              <a:t>“swap</a:t>
            </a:r>
            <a:r>
              <a:rPr spc="-127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multiplier”  </a:t>
            </a: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2</a:t>
            </a:r>
            <a:endParaRPr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737086" y="2035607"/>
            <a:ext cx="130810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  <a:tabLst>
                <a:tab pos="796693" algn="l"/>
                <a:tab pos="1255575" algn="l"/>
              </a:tabLst>
            </a:pPr>
            <a:r>
              <a:rPr sz="6000" baseline="-29629" dirty="0">
                <a:latin typeface="Arial"/>
                <a:cs typeface="Arial"/>
              </a:rPr>
              <a:t>×</a:t>
            </a:r>
            <a:r>
              <a:rPr sz="4000"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6	</a:t>
            </a:r>
            <a:endParaRPr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530234" y="2638175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5</a:t>
            </a:r>
            <a:endParaRPr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166631" y="2081075"/>
            <a:ext cx="1008380" cy="9994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spc="-7" dirty="0">
                <a:solidFill>
                  <a:srgbClr val="CC4125"/>
                </a:solidFill>
                <a:latin typeface="Arial"/>
                <a:cs typeface="Arial"/>
              </a:rPr>
              <a:t>5*3=15</a:t>
            </a:r>
            <a:endParaRPr>
              <a:latin typeface="Arial"/>
              <a:cs typeface="Arial"/>
            </a:endParaRPr>
          </a:p>
          <a:p>
            <a:pPr marL="51645" algn="ctr">
              <a:spcBef>
                <a:spcPts val="1927"/>
              </a:spcBef>
            </a:pP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3</a:t>
            </a:r>
            <a:endParaRPr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222334" y="3130973"/>
            <a:ext cx="10083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CC4125"/>
                </a:solidFill>
                <a:latin typeface="Arial"/>
                <a:cs typeface="Arial"/>
              </a:rPr>
              <a:t>2*5=10</a:t>
            </a:r>
            <a:endParaRPr>
              <a:latin typeface="Arial"/>
              <a:cs typeface="Arial"/>
            </a:endParaRPr>
          </a:p>
        </p:txBody>
      </p:sp>
      <p:sp>
        <p:nvSpPr>
          <p:cNvPr id="31" name="Date Placeholder 2">
            <a:extLst>
              <a:ext uri="{FF2B5EF4-FFF2-40B4-BE49-F238E27FC236}">
                <a16:creationId xmlns:a16="http://schemas.microsoft.com/office/drawing/2014/main" id="{E7393E52-FD64-469B-A1F8-A07FC1BD2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2" name="Slide Number Placeholder 3">
            <a:extLst>
              <a:ext uri="{FF2B5EF4-FFF2-40B4-BE49-F238E27FC236}">
                <a16:creationId xmlns:a16="http://schemas.microsoft.com/office/drawing/2014/main" id="{3538F796-703D-417A-89E5-15D07DA88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44347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D078FFF-013C-4A48-AC4E-38F673F8F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Patterns in gradient flow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73A01-45BE-41D0-A3BB-E4B2C925E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C53D0-E3B4-43F2-94A6-54978A5D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177</a:t>
            </a:fld>
            <a:endParaRPr lang="en-US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9F3E55AD-F310-4C2D-8A40-160F47AAD342}"/>
              </a:ext>
            </a:extLst>
          </p:cNvPr>
          <p:cNvSpPr/>
          <p:nvPr/>
        </p:nvSpPr>
        <p:spPr>
          <a:xfrm>
            <a:off x="3263059" y="2356159"/>
            <a:ext cx="602827" cy="602827"/>
          </a:xfrm>
          <a:custGeom>
            <a:avLst/>
            <a:gdLst/>
            <a:ahLst/>
            <a:cxnLst/>
            <a:rect l="l" t="t" r="r" b="b"/>
            <a:pathLst>
              <a:path w="452119" h="452119">
                <a:moveTo>
                  <a:pt x="0" y="226049"/>
                </a:moveTo>
                <a:lnTo>
                  <a:pt x="4592" y="180493"/>
                </a:lnTo>
                <a:lnTo>
                  <a:pt x="17764" y="138061"/>
                </a:lnTo>
                <a:lnTo>
                  <a:pt x="38605" y="99663"/>
                </a:lnTo>
                <a:lnTo>
                  <a:pt x="66208" y="66208"/>
                </a:lnTo>
                <a:lnTo>
                  <a:pt x="99663" y="38605"/>
                </a:lnTo>
                <a:lnTo>
                  <a:pt x="138061" y="17764"/>
                </a:lnTo>
                <a:lnTo>
                  <a:pt x="180493" y="4592"/>
                </a:lnTo>
                <a:lnTo>
                  <a:pt x="226049" y="0"/>
                </a:lnTo>
                <a:lnTo>
                  <a:pt x="270355" y="4383"/>
                </a:lnTo>
                <a:lnTo>
                  <a:pt x="312555" y="17207"/>
                </a:lnTo>
                <a:lnTo>
                  <a:pt x="351462" y="37979"/>
                </a:lnTo>
                <a:lnTo>
                  <a:pt x="385891" y="66208"/>
                </a:lnTo>
                <a:lnTo>
                  <a:pt x="414120" y="100637"/>
                </a:lnTo>
                <a:lnTo>
                  <a:pt x="434892" y="139544"/>
                </a:lnTo>
                <a:lnTo>
                  <a:pt x="447716" y="181743"/>
                </a:lnTo>
                <a:lnTo>
                  <a:pt x="452099" y="226049"/>
                </a:lnTo>
                <a:lnTo>
                  <a:pt x="447507" y="271606"/>
                </a:lnTo>
                <a:lnTo>
                  <a:pt x="434335" y="314038"/>
                </a:lnTo>
                <a:lnTo>
                  <a:pt x="413494" y="352436"/>
                </a:lnTo>
                <a:lnTo>
                  <a:pt x="385891" y="385891"/>
                </a:lnTo>
                <a:lnTo>
                  <a:pt x="352436" y="413494"/>
                </a:lnTo>
                <a:lnTo>
                  <a:pt x="314038" y="434335"/>
                </a:lnTo>
                <a:lnTo>
                  <a:pt x="271606" y="447507"/>
                </a:lnTo>
                <a:lnTo>
                  <a:pt x="226049" y="452099"/>
                </a:lnTo>
                <a:lnTo>
                  <a:pt x="180493" y="447507"/>
                </a:lnTo>
                <a:lnTo>
                  <a:pt x="138061" y="434335"/>
                </a:lnTo>
                <a:lnTo>
                  <a:pt x="99663" y="413494"/>
                </a:lnTo>
                <a:lnTo>
                  <a:pt x="66208" y="385891"/>
                </a:lnTo>
                <a:lnTo>
                  <a:pt x="38605" y="352436"/>
                </a:lnTo>
                <a:lnTo>
                  <a:pt x="17764" y="314038"/>
                </a:lnTo>
                <a:lnTo>
                  <a:pt x="4592" y="271606"/>
                </a:lnTo>
                <a:lnTo>
                  <a:pt x="0" y="2260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65897CB5-F3A3-4E07-8DFF-514F6DAF71C3}"/>
              </a:ext>
            </a:extLst>
          </p:cNvPr>
          <p:cNvSpPr/>
          <p:nvPr/>
        </p:nvSpPr>
        <p:spPr>
          <a:xfrm>
            <a:off x="4596097" y="2532965"/>
            <a:ext cx="140667" cy="109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24C2A2E1-959C-4E52-92AB-23B8CE29CD6D}"/>
              </a:ext>
            </a:extLst>
          </p:cNvPr>
          <p:cNvSpPr/>
          <p:nvPr/>
        </p:nvSpPr>
        <p:spPr>
          <a:xfrm>
            <a:off x="1934966" y="3164264"/>
            <a:ext cx="870373" cy="0"/>
          </a:xfrm>
          <a:custGeom>
            <a:avLst/>
            <a:gdLst/>
            <a:ahLst/>
            <a:cxnLst/>
            <a:rect l="l" t="t" r="r" b="b"/>
            <a:pathLst>
              <a:path w="652780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8A1CEA24-F271-4086-B4F1-25F22AD7DF97}"/>
              </a:ext>
            </a:extLst>
          </p:cNvPr>
          <p:cNvSpPr/>
          <p:nvPr/>
        </p:nvSpPr>
        <p:spPr>
          <a:xfrm>
            <a:off x="1934966" y="2107365"/>
            <a:ext cx="870373" cy="0"/>
          </a:xfrm>
          <a:custGeom>
            <a:avLst/>
            <a:gdLst/>
            <a:ahLst/>
            <a:cxnLst/>
            <a:rect l="l" t="t" r="r" b="b"/>
            <a:pathLst>
              <a:path w="652780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429B7455-FE37-492B-A695-B5BA99D80A49}"/>
              </a:ext>
            </a:extLst>
          </p:cNvPr>
          <p:cNvSpPr/>
          <p:nvPr/>
        </p:nvSpPr>
        <p:spPr>
          <a:xfrm>
            <a:off x="2804578" y="2945770"/>
            <a:ext cx="366607" cy="212513"/>
          </a:xfrm>
          <a:custGeom>
            <a:avLst/>
            <a:gdLst/>
            <a:ahLst/>
            <a:cxnLst/>
            <a:rect l="l" t="t" r="r" b="b"/>
            <a:pathLst>
              <a:path w="274955" h="159385">
                <a:moveTo>
                  <a:pt x="0" y="158812"/>
                </a:moveTo>
                <a:lnTo>
                  <a:pt x="27483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20F3035A-C165-472E-AB5C-E9C52DDC85DF}"/>
              </a:ext>
            </a:extLst>
          </p:cNvPr>
          <p:cNvSpPr/>
          <p:nvPr/>
        </p:nvSpPr>
        <p:spPr>
          <a:xfrm>
            <a:off x="3137334" y="2875399"/>
            <a:ext cx="146193" cy="1193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E09A3E50-4529-4B04-9811-6C57C7C257F6}"/>
              </a:ext>
            </a:extLst>
          </p:cNvPr>
          <p:cNvSpPr/>
          <p:nvPr/>
        </p:nvSpPr>
        <p:spPr>
          <a:xfrm>
            <a:off x="2814293" y="2102986"/>
            <a:ext cx="391160" cy="226060"/>
          </a:xfrm>
          <a:custGeom>
            <a:avLst/>
            <a:gdLst/>
            <a:ahLst/>
            <a:cxnLst/>
            <a:rect l="l" t="t" r="r" b="b"/>
            <a:pathLst>
              <a:path w="293369" h="169544">
                <a:moveTo>
                  <a:pt x="0" y="0"/>
                </a:moveTo>
                <a:lnTo>
                  <a:pt x="292812" y="16905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B44CD2F2-3632-4A39-8069-F582C7BCD1D1}"/>
              </a:ext>
            </a:extLst>
          </p:cNvPr>
          <p:cNvSpPr/>
          <p:nvPr/>
        </p:nvSpPr>
        <p:spPr>
          <a:xfrm>
            <a:off x="3171034" y="2279354"/>
            <a:ext cx="146201" cy="119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1CF1DC8B-2FE8-4304-981C-9B309620EFBD}"/>
              </a:ext>
            </a:extLst>
          </p:cNvPr>
          <p:cNvSpPr txBox="1"/>
          <p:nvPr/>
        </p:nvSpPr>
        <p:spPr>
          <a:xfrm>
            <a:off x="1375433" y="1019532"/>
            <a:ext cx="3945467" cy="99198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850879" marR="6773" indent="-834792">
              <a:lnSpc>
                <a:spcPct val="139700"/>
              </a:lnSpc>
              <a:spcBef>
                <a:spcPts val="133"/>
              </a:spcBef>
            </a:pPr>
            <a:r>
              <a:rPr b="1" spc="-7" dirty="0">
                <a:latin typeface="Arial"/>
                <a:cs typeface="Arial"/>
              </a:rPr>
              <a:t>add </a:t>
            </a:r>
            <a:r>
              <a:rPr spc="-7" dirty="0">
                <a:latin typeface="Arial"/>
                <a:cs typeface="Arial"/>
              </a:rPr>
              <a:t>gate: gradient distributor  </a:t>
            </a: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3</a:t>
            </a:r>
            <a:endParaRPr dirty="0">
              <a:latin typeface="Arial"/>
              <a:cs typeface="Arial"/>
            </a:endParaRPr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1BA32772-F314-4B43-B24F-ECB13B2DA47A}"/>
              </a:ext>
            </a:extLst>
          </p:cNvPr>
          <p:cNvSpPr txBox="1"/>
          <p:nvPr/>
        </p:nvSpPr>
        <p:spPr>
          <a:xfrm>
            <a:off x="3352286" y="2035605"/>
            <a:ext cx="130810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  <a:tabLst>
                <a:tab pos="796693" algn="l"/>
                <a:tab pos="1255575" algn="l"/>
              </a:tabLst>
            </a:pPr>
            <a:r>
              <a:rPr sz="6000" baseline="-29629" dirty="0">
                <a:latin typeface="Arial"/>
                <a:cs typeface="Arial"/>
              </a:rPr>
              <a:t>+</a:t>
            </a:r>
            <a:r>
              <a:rPr sz="4000"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7	</a:t>
            </a:r>
            <a:endParaRPr>
              <a:latin typeface="Arial"/>
              <a:cs typeface="Arial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B87A6E85-E9FC-4C1C-BC5F-B0C36D8CF5BB}"/>
              </a:ext>
            </a:extLst>
          </p:cNvPr>
          <p:cNvSpPr txBox="1"/>
          <p:nvPr/>
        </p:nvSpPr>
        <p:spPr>
          <a:xfrm>
            <a:off x="4145433" y="2638174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6209A2C5-799B-4C49-91B4-BCAB84455C45}"/>
              </a:ext>
            </a:extLst>
          </p:cNvPr>
          <p:cNvSpPr txBox="1"/>
          <p:nvPr/>
        </p:nvSpPr>
        <p:spPr>
          <a:xfrm>
            <a:off x="2210133" y="2081072"/>
            <a:ext cx="205740" cy="9994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8626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  <a:p>
            <a:pPr marL="16933">
              <a:spcBef>
                <a:spcPts val="1927"/>
              </a:spcBef>
            </a:pP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4</a:t>
            </a:r>
            <a:endParaRPr>
              <a:latin typeface="Arial"/>
              <a:cs typeface="Arial"/>
            </a:endParaRP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63A973A2-2F72-4340-97CA-2E7923C7B758}"/>
              </a:ext>
            </a:extLst>
          </p:cNvPr>
          <p:cNvSpPr/>
          <p:nvPr/>
        </p:nvSpPr>
        <p:spPr>
          <a:xfrm>
            <a:off x="8647859" y="2356159"/>
            <a:ext cx="602827" cy="602827"/>
          </a:xfrm>
          <a:custGeom>
            <a:avLst/>
            <a:gdLst/>
            <a:ahLst/>
            <a:cxnLst/>
            <a:rect l="l" t="t" r="r" b="b"/>
            <a:pathLst>
              <a:path w="452120" h="452119">
                <a:moveTo>
                  <a:pt x="0" y="226049"/>
                </a:moveTo>
                <a:lnTo>
                  <a:pt x="4592" y="180493"/>
                </a:lnTo>
                <a:lnTo>
                  <a:pt x="17764" y="138061"/>
                </a:lnTo>
                <a:lnTo>
                  <a:pt x="38605" y="99663"/>
                </a:lnTo>
                <a:lnTo>
                  <a:pt x="66208" y="66208"/>
                </a:lnTo>
                <a:lnTo>
                  <a:pt x="99663" y="38605"/>
                </a:lnTo>
                <a:lnTo>
                  <a:pt x="138060" y="17764"/>
                </a:lnTo>
                <a:lnTo>
                  <a:pt x="180492" y="4592"/>
                </a:lnTo>
                <a:lnTo>
                  <a:pt x="226049" y="0"/>
                </a:lnTo>
                <a:lnTo>
                  <a:pt x="270355" y="4383"/>
                </a:lnTo>
                <a:lnTo>
                  <a:pt x="312555" y="17207"/>
                </a:lnTo>
                <a:lnTo>
                  <a:pt x="351462" y="37979"/>
                </a:lnTo>
                <a:lnTo>
                  <a:pt x="385891" y="66208"/>
                </a:lnTo>
                <a:lnTo>
                  <a:pt x="414120" y="100637"/>
                </a:lnTo>
                <a:lnTo>
                  <a:pt x="434892" y="139544"/>
                </a:lnTo>
                <a:lnTo>
                  <a:pt x="447715" y="181743"/>
                </a:lnTo>
                <a:lnTo>
                  <a:pt x="452099" y="226049"/>
                </a:lnTo>
                <a:lnTo>
                  <a:pt x="447506" y="271606"/>
                </a:lnTo>
                <a:lnTo>
                  <a:pt x="434335" y="314038"/>
                </a:lnTo>
                <a:lnTo>
                  <a:pt x="413493" y="352436"/>
                </a:lnTo>
                <a:lnTo>
                  <a:pt x="385891" y="385891"/>
                </a:lnTo>
                <a:lnTo>
                  <a:pt x="352436" y="413494"/>
                </a:lnTo>
                <a:lnTo>
                  <a:pt x="314038" y="434335"/>
                </a:lnTo>
                <a:lnTo>
                  <a:pt x="271606" y="447507"/>
                </a:lnTo>
                <a:lnTo>
                  <a:pt x="226049" y="452099"/>
                </a:lnTo>
                <a:lnTo>
                  <a:pt x="180492" y="447507"/>
                </a:lnTo>
                <a:lnTo>
                  <a:pt x="138060" y="434335"/>
                </a:lnTo>
                <a:lnTo>
                  <a:pt x="99663" y="413494"/>
                </a:lnTo>
                <a:lnTo>
                  <a:pt x="66208" y="385891"/>
                </a:lnTo>
                <a:lnTo>
                  <a:pt x="38605" y="352436"/>
                </a:lnTo>
                <a:lnTo>
                  <a:pt x="17764" y="314038"/>
                </a:lnTo>
                <a:lnTo>
                  <a:pt x="4592" y="271606"/>
                </a:lnTo>
                <a:lnTo>
                  <a:pt x="0" y="2260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093A7D29-141C-415F-9B74-069D34ED630E}"/>
              </a:ext>
            </a:extLst>
          </p:cNvPr>
          <p:cNvSpPr/>
          <p:nvPr/>
        </p:nvSpPr>
        <p:spPr>
          <a:xfrm>
            <a:off x="9980899" y="2523816"/>
            <a:ext cx="140667" cy="109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18">
            <a:extLst>
              <a:ext uri="{FF2B5EF4-FFF2-40B4-BE49-F238E27FC236}">
                <a16:creationId xmlns:a16="http://schemas.microsoft.com/office/drawing/2014/main" id="{A38D7934-C738-4548-939F-44115D4E20B9}"/>
              </a:ext>
            </a:extLst>
          </p:cNvPr>
          <p:cNvSpPr/>
          <p:nvPr/>
        </p:nvSpPr>
        <p:spPr>
          <a:xfrm>
            <a:off x="7319766" y="3164264"/>
            <a:ext cx="870373" cy="0"/>
          </a:xfrm>
          <a:custGeom>
            <a:avLst/>
            <a:gdLst/>
            <a:ahLst/>
            <a:cxnLst/>
            <a:rect l="l" t="t" r="r" b="b"/>
            <a:pathLst>
              <a:path w="652779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5D3E0E4C-CB74-4917-81C9-8F698E4FA561}"/>
              </a:ext>
            </a:extLst>
          </p:cNvPr>
          <p:cNvSpPr/>
          <p:nvPr/>
        </p:nvSpPr>
        <p:spPr>
          <a:xfrm>
            <a:off x="7319766" y="2107365"/>
            <a:ext cx="870373" cy="0"/>
          </a:xfrm>
          <a:custGeom>
            <a:avLst/>
            <a:gdLst/>
            <a:ahLst/>
            <a:cxnLst/>
            <a:rect l="l" t="t" r="r" b="b"/>
            <a:pathLst>
              <a:path w="652779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0">
            <a:extLst>
              <a:ext uri="{FF2B5EF4-FFF2-40B4-BE49-F238E27FC236}">
                <a16:creationId xmlns:a16="http://schemas.microsoft.com/office/drawing/2014/main" id="{FDCE3992-6201-474B-9443-FED8B46D2776}"/>
              </a:ext>
            </a:extLst>
          </p:cNvPr>
          <p:cNvSpPr/>
          <p:nvPr/>
        </p:nvSpPr>
        <p:spPr>
          <a:xfrm>
            <a:off x="8189378" y="2945770"/>
            <a:ext cx="366607" cy="212513"/>
          </a:xfrm>
          <a:custGeom>
            <a:avLst/>
            <a:gdLst/>
            <a:ahLst/>
            <a:cxnLst/>
            <a:rect l="l" t="t" r="r" b="b"/>
            <a:pathLst>
              <a:path w="274954" h="159385">
                <a:moveTo>
                  <a:pt x="0" y="158812"/>
                </a:moveTo>
                <a:lnTo>
                  <a:pt x="27483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1">
            <a:extLst>
              <a:ext uri="{FF2B5EF4-FFF2-40B4-BE49-F238E27FC236}">
                <a16:creationId xmlns:a16="http://schemas.microsoft.com/office/drawing/2014/main" id="{594CEB4A-DD62-46B0-9AB7-3B0F1978EA43}"/>
              </a:ext>
            </a:extLst>
          </p:cNvPr>
          <p:cNvSpPr/>
          <p:nvPr/>
        </p:nvSpPr>
        <p:spPr>
          <a:xfrm>
            <a:off x="8522134" y="2875399"/>
            <a:ext cx="146193" cy="1193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id="{C2A978CD-72A0-4785-B391-207641084A55}"/>
              </a:ext>
            </a:extLst>
          </p:cNvPr>
          <p:cNvSpPr/>
          <p:nvPr/>
        </p:nvSpPr>
        <p:spPr>
          <a:xfrm>
            <a:off x="8199093" y="2102986"/>
            <a:ext cx="391160" cy="226060"/>
          </a:xfrm>
          <a:custGeom>
            <a:avLst/>
            <a:gdLst/>
            <a:ahLst/>
            <a:cxnLst/>
            <a:rect l="l" t="t" r="r" b="b"/>
            <a:pathLst>
              <a:path w="293370" h="169544">
                <a:moveTo>
                  <a:pt x="0" y="0"/>
                </a:moveTo>
                <a:lnTo>
                  <a:pt x="292812" y="16905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3">
            <a:extLst>
              <a:ext uri="{FF2B5EF4-FFF2-40B4-BE49-F238E27FC236}">
                <a16:creationId xmlns:a16="http://schemas.microsoft.com/office/drawing/2014/main" id="{32F25DF9-7230-4774-B6CD-15D8A188A387}"/>
              </a:ext>
            </a:extLst>
          </p:cNvPr>
          <p:cNvSpPr/>
          <p:nvPr/>
        </p:nvSpPr>
        <p:spPr>
          <a:xfrm>
            <a:off x="8555833" y="2279354"/>
            <a:ext cx="146201" cy="119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id="{43C447F3-D05E-49B8-AC49-394F08AA171E}"/>
              </a:ext>
            </a:extLst>
          </p:cNvPr>
          <p:cNvSpPr txBox="1"/>
          <p:nvPr/>
        </p:nvSpPr>
        <p:spPr>
          <a:xfrm>
            <a:off x="6676767" y="1034553"/>
            <a:ext cx="3640667" cy="97909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934697" marR="6773" indent="-918610">
              <a:lnSpc>
                <a:spcPct val="137600"/>
              </a:lnSpc>
              <a:spcBef>
                <a:spcPts val="133"/>
              </a:spcBef>
            </a:pPr>
            <a:r>
              <a:rPr b="1" spc="-7" dirty="0">
                <a:latin typeface="Arial"/>
                <a:cs typeface="Arial"/>
              </a:rPr>
              <a:t>mul </a:t>
            </a:r>
            <a:r>
              <a:rPr spc="-7" dirty="0">
                <a:latin typeface="Arial"/>
                <a:cs typeface="Arial"/>
              </a:rPr>
              <a:t>gate: </a:t>
            </a:r>
            <a:r>
              <a:rPr dirty="0">
                <a:latin typeface="Arial"/>
                <a:cs typeface="Arial"/>
              </a:rPr>
              <a:t>“swap</a:t>
            </a:r>
            <a:r>
              <a:rPr spc="-127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multiplier”  </a:t>
            </a: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  <p:sp>
        <p:nvSpPr>
          <p:cNvPr id="28" name="object 25">
            <a:extLst>
              <a:ext uri="{FF2B5EF4-FFF2-40B4-BE49-F238E27FC236}">
                <a16:creationId xmlns:a16="http://schemas.microsoft.com/office/drawing/2014/main" id="{EEBA3B86-0B9E-48B7-AAAF-34B606E2AC2A}"/>
              </a:ext>
            </a:extLst>
          </p:cNvPr>
          <p:cNvSpPr txBox="1"/>
          <p:nvPr/>
        </p:nvSpPr>
        <p:spPr>
          <a:xfrm>
            <a:off x="8737086" y="2035605"/>
            <a:ext cx="130810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  <a:tabLst>
                <a:tab pos="796693" algn="l"/>
                <a:tab pos="1255575" algn="l"/>
              </a:tabLst>
            </a:pPr>
            <a:r>
              <a:rPr sz="6000" baseline="-29629" dirty="0">
                <a:latin typeface="Arial"/>
                <a:cs typeface="Arial"/>
              </a:rPr>
              <a:t>×</a:t>
            </a:r>
            <a:r>
              <a:rPr sz="4000"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6	</a:t>
            </a:r>
            <a:endParaRPr>
              <a:latin typeface="Arial"/>
              <a:cs typeface="Arial"/>
            </a:endParaRPr>
          </a:p>
        </p:txBody>
      </p:sp>
      <p:sp>
        <p:nvSpPr>
          <p:cNvPr id="29" name="object 26">
            <a:extLst>
              <a:ext uri="{FF2B5EF4-FFF2-40B4-BE49-F238E27FC236}">
                <a16:creationId xmlns:a16="http://schemas.microsoft.com/office/drawing/2014/main" id="{7E385AB2-C4A9-400B-8C60-14A94C435B1F}"/>
              </a:ext>
            </a:extLst>
          </p:cNvPr>
          <p:cNvSpPr txBox="1"/>
          <p:nvPr/>
        </p:nvSpPr>
        <p:spPr>
          <a:xfrm>
            <a:off x="9530234" y="2638174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5</a:t>
            </a:r>
            <a:endParaRPr>
              <a:latin typeface="Arial"/>
              <a:cs typeface="Arial"/>
            </a:endParaRPr>
          </a:p>
        </p:txBody>
      </p:sp>
      <p:sp>
        <p:nvSpPr>
          <p:cNvPr id="30" name="object 27">
            <a:extLst>
              <a:ext uri="{FF2B5EF4-FFF2-40B4-BE49-F238E27FC236}">
                <a16:creationId xmlns:a16="http://schemas.microsoft.com/office/drawing/2014/main" id="{3492B3D0-A007-4CD0-BD9B-47B03544F727}"/>
              </a:ext>
            </a:extLst>
          </p:cNvPr>
          <p:cNvSpPr txBox="1"/>
          <p:nvPr/>
        </p:nvSpPr>
        <p:spPr>
          <a:xfrm>
            <a:off x="7166631" y="2081074"/>
            <a:ext cx="1008380" cy="9994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spc="-7" dirty="0">
                <a:solidFill>
                  <a:srgbClr val="CC4125"/>
                </a:solidFill>
                <a:latin typeface="Arial"/>
                <a:cs typeface="Arial"/>
              </a:rPr>
              <a:t>5*3=15</a:t>
            </a:r>
            <a:endParaRPr>
              <a:latin typeface="Arial"/>
              <a:cs typeface="Arial"/>
            </a:endParaRPr>
          </a:p>
          <a:p>
            <a:pPr marL="51645" algn="ctr">
              <a:spcBef>
                <a:spcPts val="1927"/>
              </a:spcBef>
            </a:pP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3</a:t>
            </a:r>
            <a:endParaRPr>
              <a:latin typeface="Arial"/>
              <a:cs typeface="Arial"/>
            </a:endParaRPr>
          </a:p>
        </p:txBody>
      </p:sp>
      <p:sp>
        <p:nvSpPr>
          <p:cNvPr id="31" name="object 36">
            <a:extLst>
              <a:ext uri="{FF2B5EF4-FFF2-40B4-BE49-F238E27FC236}">
                <a16:creationId xmlns:a16="http://schemas.microsoft.com/office/drawing/2014/main" id="{5C51912B-5924-45CF-A4CE-44CB81C73A90}"/>
              </a:ext>
            </a:extLst>
          </p:cNvPr>
          <p:cNvSpPr txBox="1"/>
          <p:nvPr/>
        </p:nvSpPr>
        <p:spPr>
          <a:xfrm>
            <a:off x="6760234" y="3130972"/>
            <a:ext cx="34721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78355">
              <a:spcBef>
                <a:spcPts val="133"/>
              </a:spcBef>
            </a:pPr>
            <a:r>
              <a:rPr spc="-7" dirty="0">
                <a:solidFill>
                  <a:srgbClr val="CC4125"/>
                </a:solidFill>
                <a:latin typeface="Arial"/>
                <a:cs typeface="Arial"/>
              </a:rPr>
              <a:t>2*5=10</a:t>
            </a:r>
            <a:endParaRPr dirty="0">
              <a:latin typeface="Arial"/>
              <a:cs typeface="Arial"/>
            </a:endParaRPr>
          </a:p>
        </p:txBody>
      </p:sp>
      <p:sp>
        <p:nvSpPr>
          <p:cNvPr id="32" name="object 40">
            <a:extLst>
              <a:ext uri="{FF2B5EF4-FFF2-40B4-BE49-F238E27FC236}">
                <a16:creationId xmlns:a16="http://schemas.microsoft.com/office/drawing/2014/main" id="{8863CB31-4FE3-48A8-B909-6D794B337517}"/>
              </a:ext>
            </a:extLst>
          </p:cNvPr>
          <p:cNvSpPr/>
          <p:nvPr/>
        </p:nvSpPr>
        <p:spPr>
          <a:xfrm>
            <a:off x="2856659" y="4896157"/>
            <a:ext cx="602827" cy="602827"/>
          </a:xfrm>
          <a:custGeom>
            <a:avLst/>
            <a:gdLst/>
            <a:ahLst/>
            <a:cxnLst/>
            <a:rect l="l" t="t" r="r" b="b"/>
            <a:pathLst>
              <a:path w="452119" h="452120">
                <a:moveTo>
                  <a:pt x="0" y="226049"/>
                </a:moveTo>
                <a:lnTo>
                  <a:pt x="4592" y="180493"/>
                </a:lnTo>
                <a:lnTo>
                  <a:pt x="17764" y="138061"/>
                </a:lnTo>
                <a:lnTo>
                  <a:pt x="38605" y="99663"/>
                </a:lnTo>
                <a:lnTo>
                  <a:pt x="66208" y="66208"/>
                </a:lnTo>
                <a:lnTo>
                  <a:pt x="99663" y="38605"/>
                </a:lnTo>
                <a:lnTo>
                  <a:pt x="138061" y="17764"/>
                </a:lnTo>
                <a:lnTo>
                  <a:pt x="180493" y="4592"/>
                </a:lnTo>
                <a:lnTo>
                  <a:pt x="226049" y="0"/>
                </a:lnTo>
                <a:lnTo>
                  <a:pt x="270355" y="4383"/>
                </a:lnTo>
                <a:lnTo>
                  <a:pt x="312555" y="17207"/>
                </a:lnTo>
                <a:lnTo>
                  <a:pt x="351462" y="37979"/>
                </a:lnTo>
                <a:lnTo>
                  <a:pt x="385891" y="66208"/>
                </a:lnTo>
                <a:lnTo>
                  <a:pt x="414120" y="100637"/>
                </a:lnTo>
                <a:lnTo>
                  <a:pt x="434892" y="139544"/>
                </a:lnTo>
                <a:lnTo>
                  <a:pt x="447716" y="181743"/>
                </a:lnTo>
                <a:lnTo>
                  <a:pt x="452099" y="226049"/>
                </a:lnTo>
                <a:lnTo>
                  <a:pt x="447507" y="271606"/>
                </a:lnTo>
                <a:lnTo>
                  <a:pt x="434335" y="314038"/>
                </a:lnTo>
                <a:lnTo>
                  <a:pt x="413494" y="352436"/>
                </a:lnTo>
                <a:lnTo>
                  <a:pt x="385891" y="385891"/>
                </a:lnTo>
                <a:lnTo>
                  <a:pt x="352436" y="413494"/>
                </a:lnTo>
                <a:lnTo>
                  <a:pt x="314038" y="434335"/>
                </a:lnTo>
                <a:lnTo>
                  <a:pt x="271606" y="447507"/>
                </a:lnTo>
                <a:lnTo>
                  <a:pt x="226049" y="452099"/>
                </a:lnTo>
                <a:lnTo>
                  <a:pt x="180493" y="447507"/>
                </a:lnTo>
                <a:lnTo>
                  <a:pt x="138061" y="434335"/>
                </a:lnTo>
                <a:lnTo>
                  <a:pt x="99663" y="413494"/>
                </a:lnTo>
                <a:lnTo>
                  <a:pt x="66208" y="385891"/>
                </a:lnTo>
                <a:lnTo>
                  <a:pt x="38605" y="352436"/>
                </a:lnTo>
                <a:lnTo>
                  <a:pt x="17764" y="314038"/>
                </a:lnTo>
                <a:lnTo>
                  <a:pt x="4592" y="271606"/>
                </a:lnTo>
                <a:lnTo>
                  <a:pt x="0" y="2260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41">
            <a:extLst>
              <a:ext uri="{FF2B5EF4-FFF2-40B4-BE49-F238E27FC236}">
                <a16:creationId xmlns:a16="http://schemas.microsoft.com/office/drawing/2014/main" id="{6FAA5D92-F8E5-4BFE-81BA-92E0657A48A0}"/>
              </a:ext>
            </a:extLst>
          </p:cNvPr>
          <p:cNvSpPr/>
          <p:nvPr/>
        </p:nvSpPr>
        <p:spPr>
          <a:xfrm>
            <a:off x="2665700" y="5142911"/>
            <a:ext cx="140667" cy="109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42">
            <a:extLst>
              <a:ext uri="{FF2B5EF4-FFF2-40B4-BE49-F238E27FC236}">
                <a16:creationId xmlns:a16="http://schemas.microsoft.com/office/drawing/2014/main" id="{4DC400B9-CD4A-4387-81E6-8375EE98C6C3}"/>
              </a:ext>
            </a:extLst>
          </p:cNvPr>
          <p:cNvSpPr/>
          <p:nvPr/>
        </p:nvSpPr>
        <p:spPr>
          <a:xfrm>
            <a:off x="3959886" y="5664744"/>
            <a:ext cx="717973" cy="0"/>
          </a:xfrm>
          <a:custGeom>
            <a:avLst/>
            <a:gdLst/>
            <a:ahLst/>
            <a:cxnLst/>
            <a:rect l="l" t="t" r="r" b="b"/>
            <a:pathLst>
              <a:path w="538479">
                <a:moveTo>
                  <a:pt x="0" y="0"/>
                </a:moveTo>
                <a:lnTo>
                  <a:pt x="5378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43">
            <a:extLst>
              <a:ext uri="{FF2B5EF4-FFF2-40B4-BE49-F238E27FC236}">
                <a16:creationId xmlns:a16="http://schemas.microsoft.com/office/drawing/2014/main" id="{A77D4FAB-F3D1-4799-A453-766EEF6DCF13}"/>
              </a:ext>
            </a:extLst>
          </p:cNvPr>
          <p:cNvSpPr/>
          <p:nvPr/>
        </p:nvSpPr>
        <p:spPr>
          <a:xfrm>
            <a:off x="4664385" y="5610091"/>
            <a:ext cx="140667" cy="1093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44">
            <a:extLst>
              <a:ext uri="{FF2B5EF4-FFF2-40B4-BE49-F238E27FC236}">
                <a16:creationId xmlns:a16="http://schemas.microsoft.com/office/drawing/2014/main" id="{C51C89E9-6703-4627-8860-103E03EA6D3B}"/>
              </a:ext>
            </a:extLst>
          </p:cNvPr>
          <p:cNvSpPr/>
          <p:nvPr/>
        </p:nvSpPr>
        <p:spPr>
          <a:xfrm>
            <a:off x="3927446" y="4696765"/>
            <a:ext cx="717973" cy="0"/>
          </a:xfrm>
          <a:custGeom>
            <a:avLst/>
            <a:gdLst/>
            <a:ahLst/>
            <a:cxnLst/>
            <a:rect l="l" t="t" r="r" b="b"/>
            <a:pathLst>
              <a:path w="538479">
                <a:moveTo>
                  <a:pt x="0" y="0"/>
                </a:moveTo>
                <a:lnTo>
                  <a:pt x="5378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45">
            <a:extLst>
              <a:ext uri="{FF2B5EF4-FFF2-40B4-BE49-F238E27FC236}">
                <a16:creationId xmlns:a16="http://schemas.microsoft.com/office/drawing/2014/main" id="{308827E3-0080-4A13-80C3-268C4E670039}"/>
              </a:ext>
            </a:extLst>
          </p:cNvPr>
          <p:cNvSpPr/>
          <p:nvPr/>
        </p:nvSpPr>
        <p:spPr>
          <a:xfrm>
            <a:off x="4631945" y="4642111"/>
            <a:ext cx="140667" cy="1093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46">
            <a:extLst>
              <a:ext uri="{FF2B5EF4-FFF2-40B4-BE49-F238E27FC236}">
                <a16:creationId xmlns:a16="http://schemas.microsoft.com/office/drawing/2014/main" id="{ED20D542-6704-422A-B50E-237B9262C927}"/>
              </a:ext>
            </a:extLst>
          </p:cNvPr>
          <p:cNvSpPr/>
          <p:nvPr/>
        </p:nvSpPr>
        <p:spPr>
          <a:xfrm>
            <a:off x="3414178" y="4698321"/>
            <a:ext cx="498687" cy="288713"/>
          </a:xfrm>
          <a:custGeom>
            <a:avLst/>
            <a:gdLst/>
            <a:ahLst/>
            <a:cxnLst/>
            <a:rect l="l" t="t" r="r" b="b"/>
            <a:pathLst>
              <a:path w="374014" h="216535">
                <a:moveTo>
                  <a:pt x="0" y="215999"/>
                </a:moveTo>
                <a:lnTo>
                  <a:pt x="3737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47">
            <a:extLst>
              <a:ext uri="{FF2B5EF4-FFF2-40B4-BE49-F238E27FC236}">
                <a16:creationId xmlns:a16="http://schemas.microsoft.com/office/drawing/2014/main" id="{FE5FC778-EE8C-452C-99C3-2DBFE07EE6EA}"/>
              </a:ext>
            </a:extLst>
          </p:cNvPr>
          <p:cNvSpPr/>
          <p:nvPr/>
        </p:nvSpPr>
        <p:spPr>
          <a:xfrm>
            <a:off x="3423894" y="5354186"/>
            <a:ext cx="522393" cy="302260"/>
          </a:xfrm>
          <a:custGeom>
            <a:avLst/>
            <a:gdLst/>
            <a:ahLst/>
            <a:cxnLst/>
            <a:rect l="l" t="t" r="r" b="b"/>
            <a:pathLst>
              <a:path w="391794" h="226695">
                <a:moveTo>
                  <a:pt x="0" y="0"/>
                </a:moveTo>
                <a:lnTo>
                  <a:pt x="391799" y="2261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8">
            <a:extLst>
              <a:ext uri="{FF2B5EF4-FFF2-40B4-BE49-F238E27FC236}">
                <a16:creationId xmlns:a16="http://schemas.microsoft.com/office/drawing/2014/main" id="{231B1BCB-608C-4E18-8F13-4C0A31025459}"/>
              </a:ext>
            </a:extLst>
          </p:cNvPr>
          <p:cNvSpPr txBox="1"/>
          <p:nvPr/>
        </p:nvSpPr>
        <p:spPr>
          <a:xfrm>
            <a:off x="1477034" y="3130959"/>
            <a:ext cx="3556847" cy="248963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51821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  <a:p>
            <a:pPr>
              <a:spcBef>
                <a:spcPts val="60"/>
              </a:spcBef>
            </a:pPr>
            <a:endParaRPr sz="2067">
              <a:latin typeface="Times New Roman"/>
              <a:cs typeface="Times New Roman"/>
            </a:endParaRPr>
          </a:p>
          <a:p>
            <a:pPr marL="16933"/>
            <a:r>
              <a:rPr b="1" spc="-7" dirty="0">
                <a:latin typeface="Arial"/>
                <a:cs typeface="Arial"/>
              </a:rPr>
              <a:t>copy </a:t>
            </a:r>
            <a:r>
              <a:rPr spc="-7" dirty="0">
                <a:latin typeface="Arial"/>
                <a:cs typeface="Arial"/>
              </a:rPr>
              <a:t>gate: gradient</a:t>
            </a:r>
            <a:r>
              <a:rPr spc="-107" dirty="0">
                <a:latin typeface="Arial"/>
                <a:cs typeface="Arial"/>
              </a:rPr>
              <a:t> </a:t>
            </a:r>
            <a:r>
              <a:rPr spc="-7" dirty="0">
                <a:latin typeface="Arial"/>
                <a:cs typeface="Arial"/>
              </a:rPr>
              <a:t>adder</a:t>
            </a:r>
            <a:endParaRPr>
              <a:latin typeface="Arial"/>
              <a:cs typeface="Arial"/>
            </a:endParaRPr>
          </a:p>
          <a:p>
            <a:pPr marL="2742283">
              <a:spcBef>
                <a:spcPts val="727"/>
              </a:spcBef>
            </a:pP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7</a:t>
            </a:r>
            <a:endParaRPr>
              <a:latin typeface="Arial"/>
              <a:cs typeface="Arial"/>
            </a:endParaRPr>
          </a:p>
          <a:p>
            <a:pPr marL="483435">
              <a:spcBef>
                <a:spcPts val="1173"/>
              </a:spcBef>
              <a:tabLst>
                <a:tab pos="741661" algn="l"/>
                <a:tab pos="1200543" algn="l"/>
              </a:tabLst>
            </a:pPr>
            <a:r>
              <a:rPr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7	</a:t>
            </a:r>
            <a:endParaRPr>
              <a:latin typeface="Arial"/>
              <a:cs typeface="Arial"/>
            </a:endParaRPr>
          </a:p>
          <a:p>
            <a:pPr marL="333578">
              <a:spcBef>
                <a:spcPts val="367"/>
              </a:spcBef>
            </a:pPr>
            <a:r>
              <a:rPr spc="-7" dirty="0">
                <a:solidFill>
                  <a:srgbClr val="CC4125"/>
                </a:solidFill>
                <a:latin typeface="Arial"/>
                <a:cs typeface="Arial"/>
              </a:rPr>
              <a:t>4+2=6</a:t>
            </a:r>
            <a:endParaRPr>
              <a:latin typeface="Arial"/>
              <a:cs typeface="Arial"/>
            </a:endParaRPr>
          </a:p>
        </p:txBody>
      </p:sp>
      <p:sp>
        <p:nvSpPr>
          <p:cNvPr id="41" name="object 49">
            <a:extLst>
              <a:ext uri="{FF2B5EF4-FFF2-40B4-BE49-F238E27FC236}">
                <a16:creationId xmlns:a16="http://schemas.microsoft.com/office/drawing/2014/main" id="{CA69E50A-0AB5-4FA2-82D4-B4C228A4F3D9}"/>
              </a:ext>
            </a:extLst>
          </p:cNvPr>
          <p:cNvSpPr txBox="1"/>
          <p:nvPr/>
        </p:nvSpPr>
        <p:spPr>
          <a:xfrm>
            <a:off x="4192513" y="4544522"/>
            <a:ext cx="246380" cy="1038746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L="16933">
              <a:spcBef>
                <a:spcPts val="1240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4</a:t>
            </a:r>
            <a:endParaRPr dirty="0">
              <a:latin typeface="Arial"/>
              <a:cs typeface="Arial"/>
            </a:endParaRPr>
          </a:p>
          <a:p>
            <a:pPr marL="59265">
              <a:spcBef>
                <a:spcPts val="1107"/>
              </a:spcBef>
            </a:pP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7</a:t>
            </a:r>
            <a:endParaRPr dirty="0">
              <a:latin typeface="Arial"/>
              <a:cs typeface="Arial"/>
            </a:endParaRPr>
          </a:p>
        </p:txBody>
      </p:sp>
      <p:sp>
        <p:nvSpPr>
          <p:cNvPr id="42" name="object 50">
            <a:extLst>
              <a:ext uri="{FF2B5EF4-FFF2-40B4-BE49-F238E27FC236}">
                <a16:creationId xmlns:a16="http://schemas.microsoft.com/office/drawing/2014/main" id="{C9D20E82-A5C3-4B60-A7DB-5CA33D9E8729}"/>
              </a:ext>
            </a:extLst>
          </p:cNvPr>
          <p:cNvSpPr txBox="1"/>
          <p:nvPr/>
        </p:nvSpPr>
        <p:spPr>
          <a:xfrm>
            <a:off x="4239213" y="5631452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748805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D078FFF-013C-4A48-AC4E-38F673F8F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Patterns in gradient flow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73A01-45BE-41D0-A3BB-E4B2C925E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C53D0-E3B4-43F2-94A6-54978A5D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178</a:t>
            </a:fld>
            <a:endParaRPr lang="en-US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9F3E55AD-F310-4C2D-8A40-160F47AAD342}"/>
              </a:ext>
            </a:extLst>
          </p:cNvPr>
          <p:cNvSpPr/>
          <p:nvPr/>
        </p:nvSpPr>
        <p:spPr>
          <a:xfrm>
            <a:off x="3263059" y="2356159"/>
            <a:ext cx="602827" cy="602827"/>
          </a:xfrm>
          <a:custGeom>
            <a:avLst/>
            <a:gdLst/>
            <a:ahLst/>
            <a:cxnLst/>
            <a:rect l="l" t="t" r="r" b="b"/>
            <a:pathLst>
              <a:path w="452119" h="452119">
                <a:moveTo>
                  <a:pt x="0" y="226049"/>
                </a:moveTo>
                <a:lnTo>
                  <a:pt x="4592" y="180493"/>
                </a:lnTo>
                <a:lnTo>
                  <a:pt x="17764" y="138061"/>
                </a:lnTo>
                <a:lnTo>
                  <a:pt x="38605" y="99663"/>
                </a:lnTo>
                <a:lnTo>
                  <a:pt x="66208" y="66208"/>
                </a:lnTo>
                <a:lnTo>
                  <a:pt x="99663" y="38605"/>
                </a:lnTo>
                <a:lnTo>
                  <a:pt x="138061" y="17764"/>
                </a:lnTo>
                <a:lnTo>
                  <a:pt x="180493" y="4592"/>
                </a:lnTo>
                <a:lnTo>
                  <a:pt x="226049" y="0"/>
                </a:lnTo>
                <a:lnTo>
                  <a:pt x="270355" y="4383"/>
                </a:lnTo>
                <a:lnTo>
                  <a:pt x="312555" y="17207"/>
                </a:lnTo>
                <a:lnTo>
                  <a:pt x="351462" y="37979"/>
                </a:lnTo>
                <a:lnTo>
                  <a:pt x="385891" y="66208"/>
                </a:lnTo>
                <a:lnTo>
                  <a:pt x="414120" y="100637"/>
                </a:lnTo>
                <a:lnTo>
                  <a:pt x="434892" y="139544"/>
                </a:lnTo>
                <a:lnTo>
                  <a:pt x="447716" y="181743"/>
                </a:lnTo>
                <a:lnTo>
                  <a:pt x="452099" y="226049"/>
                </a:lnTo>
                <a:lnTo>
                  <a:pt x="447507" y="271606"/>
                </a:lnTo>
                <a:lnTo>
                  <a:pt x="434335" y="314038"/>
                </a:lnTo>
                <a:lnTo>
                  <a:pt x="413494" y="352436"/>
                </a:lnTo>
                <a:lnTo>
                  <a:pt x="385891" y="385891"/>
                </a:lnTo>
                <a:lnTo>
                  <a:pt x="352436" y="413494"/>
                </a:lnTo>
                <a:lnTo>
                  <a:pt x="314038" y="434335"/>
                </a:lnTo>
                <a:lnTo>
                  <a:pt x="271606" y="447507"/>
                </a:lnTo>
                <a:lnTo>
                  <a:pt x="226049" y="452099"/>
                </a:lnTo>
                <a:lnTo>
                  <a:pt x="180493" y="447507"/>
                </a:lnTo>
                <a:lnTo>
                  <a:pt x="138061" y="434335"/>
                </a:lnTo>
                <a:lnTo>
                  <a:pt x="99663" y="413494"/>
                </a:lnTo>
                <a:lnTo>
                  <a:pt x="66208" y="385891"/>
                </a:lnTo>
                <a:lnTo>
                  <a:pt x="38605" y="352436"/>
                </a:lnTo>
                <a:lnTo>
                  <a:pt x="17764" y="314038"/>
                </a:lnTo>
                <a:lnTo>
                  <a:pt x="4592" y="271606"/>
                </a:lnTo>
                <a:lnTo>
                  <a:pt x="0" y="2260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65897CB5-F3A3-4E07-8DFF-514F6DAF71C3}"/>
              </a:ext>
            </a:extLst>
          </p:cNvPr>
          <p:cNvSpPr/>
          <p:nvPr/>
        </p:nvSpPr>
        <p:spPr>
          <a:xfrm>
            <a:off x="4596097" y="2532965"/>
            <a:ext cx="140667" cy="109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24C2A2E1-959C-4E52-92AB-23B8CE29CD6D}"/>
              </a:ext>
            </a:extLst>
          </p:cNvPr>
          <p:cNvSpPr/>
          <p:nvPr/>
        </p:nvSpPr>
        <p:spPr>
          <a:xfrm>
            <a:off x="1934966" y="3164264"/>
            <a:ext cx="870373" cy="0"/>
          </a:xfrm>
          <a:custGeom>
            <a:avLst/>
            <a:gdLst/>
            <a:ahLst/>
            <a:cxnLst/>
            <a:rect l="l" t="t" r="r" b="b"/>
            <a:pathLst>
              <a:path w="652780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8A1CEA24-F271-4086-B4F1-25F22AD7DF97}"/>
              </a:ext>
            </a:extLst>
          </p:cNvPr>
          <p:cNvSpPr/>
          <p:nvPr/>
        </p:nvSpPr>
        <p:spPr>
          <a:xfrm>
            <a:off x="1934966" y="2107365"/>
            <a:ext cx="870373" cy="0"/>
          </a:xfrm>
          <a:custGeom>
            <a:avLst/>
            <a:gdLst/>
            <a:ahLst/>
            <a:cxnLst/>
            <a:rect l="l" t="t" r="r" b="b"/>
            <a:pathLst>
              <a:path w="652780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429B7455-FE37-492B-A695-B5BA99D80A49}"/>
              </a:ext>
            </a:extLst>
          </p:cNvPr>
          <p:cNvSpPr/>
          <p:nvPr/>
        </p:nvSpPr>
        <p:spPr>
          <a:xfrm>
            <a:off x="2804578" y="2945770"/>
            <a:ext cx="366607" cy="212513"/>
          </a:xfrm>
          <a:custGeom>
            <a:avLst/>
            <a:gdLst/>
            <a:ahLst/>
            <a:cxnLst/>
            <a:rect l="l" t="t" r="r" b="b"/>
            <a:pathLst>
              <a:path w="274955" h="159385">
                <a:moveTo>
                  <a:pt x="0" y="158812"/>
                </a:moveTo>
                <a:lnTo>
                  <a:pt x="27483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20F3035A-C165-472E-AB5C-E9C52DDC85DF}"/>
              </a:ext>
            </a:extLst>
          </p:cNvPr>
          <p:cNvSpPr/>
          <p:nvPr/>
        </p:nvSpPr>
        <p:spPr>
          <a:xfrm>
            <a:off x="3137334" y="2875399"/>
            <a:ext cx="146193" cy="1193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E09A3E50-4529-4B04-9811-6C57C7C257F6}"/>
              </a:ext>
            </a:extLst>
          </p:cNvPr>
          <p:cNvSpPr/>
          <p:nvPr/>
        </p:nvSpPr>
        <p:spPr>
          <a:xfrm>
            <a:off x="2814293" y="2102986"/>
            <a:ext cx="391160" cy="226060"/>
          </a:xfrm>
          <a:custGeom>
            <a:avLst/>
            <a:gdLst/>
            <a:ahLst/>
            <a:cxnLst/>
            <a:rect l="l" t="t" r="r" b="b"/>
            <a:pathLst>
              <a:path w="293369" h="169544">
                <a:moveTo>
                  <a:pt x="0" y="0"/>
                </a:moveTo>
                <a:lnTo>
                  <a:pt x="292812" y="16905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B44CD2F2-3632-4A39-8069-F582C7BCD1D1}"/>
              </a:ext>
            </a:extLst>
          </p:cNvPr>
          <p:cNvSpPr/>
          <p:nvPr/>
        </p:nvSpPr>
        <p:spPr>
          <a:xfrm>
            <a:off x="3171034" y="2279354"/>
            <a:ext cx="146201" cy="119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1CF1DC8B-2FE8-4304-981C-9B309620EFBD}"/>
              </a:ext>
            </a:extLst>
          </p:cNvPr>
          <p:cNvSpPr txBox="1"/>
          <p:nvPr/>
        </p:nvSpPr>
        <p:spPr>
          <a:xfrm>
            <a:off x="1375433" y="1019532"/>
            <a:ext cx="3945467" cy="99198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850879" marR="6773" indent="-834792">
              <a:lnSpc>
                <a:spcPct val="139700"/>
              </a:lnSpc>
              <a:spcBef>
                <a:spcPts val="133"/>
              </a:spcBef>
            </a:pPr>
            <a:r>
              <a:rPr b="1" spc="-7" dirty="0">
                <a:latin typeface="Arial"/>
                <a:cs typeface="Arial"/>
              </a:rPr>
              <a:t>add </a:t>
            </a:r>
            <a:r>
              <a:rPr spc="-7" dirty="0">
                <a:latin typeface="Arial"/>
                <a:cs typeface="Arial"/>
              </a:rPr>
              <a:t>gate: gradient distributor  </a:t>
            </a: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3</a:t>
            </a:r>
            <a:endParaRPr dirty="0">
              <a:latin typeface="Arial"/>
              <a:cs typeface="Arial"/>
            </a:endParaRPr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1BA32772-F314-4B43-B24F-ECB13B2DA47A}"/>
              </a:ext>
            </a:extLst>
          </p:cNvPr>
          <p:cNvSpPr txBox="1"/>
          <p:nvPr/>
        </p:nvSpPr>
        <p:spPr>
          <a:xfrm>
            <a:off x="3352286" y="2035605"/>
            <a:ext cx="130810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  <a:tabLst>
                <a:tab pos="796693" algn="l"/>
                <a:tab pos="1255575" algn="l"/>
              </a:tabLst>
            </a:pPr>
            <a:r>
              <a:rPr sz="6000" baseline="-29629" dirty="0">
                <a:latin typeface="Arial"/>
                <a:cs typeface="Arial"/>
              </a:rPr>
              <a:t>+</a:t>
            </a:r>
            <a:r>
              <a:rPr sz="4000"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7	</a:t>
            </a:r>
            <a:endParaRPr>
              <a:latin typeface="Arial"/>
              <a:cs typeface="Arial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B87A6E85-E9FC-4C1C-BC5F-B0C36D8CF5BB}"/>
              </a:ext>
            </a:extLst>
          </p:cNvPr>
          <p:cNvSpPr txBox="1"/>
          <p:nvPr/>
        </p:nvSpPr>
        <p:spPr>
          <a:xfrm>
            <a:off x="4145433" y="2638174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6209A2C5-799B-4C49-91B4-BCAB84455C45}"/>
              </a:ext>
            </a:extLst>
          </p:cNvPr>
          <p:cNvSpPr txBox="1"/>
          <p:nvPr/>
        </p:nvSpPr>
        <p:spPr>
          <a:xfrm>
            <a:off x="2210133" y="2081072"/>
            <a:ext cx="205740" cy="9994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8626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  <a:p>
            <a:pPr marL="16933">
              <a:spcBef>
                <a:spcPts val="1927"/>
              </a:spcBef>
            </a:pP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4</a:t>
            </a:r>
            <a:endParaRPr>
              <a:latin typeface="Arial"/>
              <a:cs typeface="Arial"/>
            </a:endParaRP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63A973A2-2F72-4340-97CA-2E7923C7B758}"/>
              </a:ext>
            </a:extLst>
          </p:cNvPr>
          <p:cNvSpPr/>
          <p:nvPr/>
        </p:nvSpPr>
        <p:spPr>
          <a:xfrm>
            <a:off x="8647859" y="2356159"/>
            <a:ext cx="602827" cy="602827"/>
          </a:xfrm>
          <a:custGeom>
            <a:avLst/>
            <a:gdLst/>
            <a:ahLst/>
            <a:cxnLst/>
            <a:rect l="l" t="t" r="r" b="b"/>
            <a:pathLst>
              <a:path w="452120" h="452119">
                <a:moveTo>
                  <a:pt x="0" y="226049"/>
                </a:moveTo>
                <a:lnTo>
                  <a:pt x="4592" y="180493"/>
                </a:lnTo>
                <a:lnTo>
                  <a:pt x="17764" y="138061"/>
                </a:lnTo>
                <a:lnTo>
                  <a:pt x="38605" y="99663"/>
                </a:lnTo>
                <a:lnTo>
                  <a:pt x="66208" y="66208"/>
                </a:lnTo>
                <a:lnTo>
                  <a:pt x="99663" y="38605"/>
                </a:lnTo>
                <a:lnTo>
                  <a:pt x="138060" y="17764"/>
                </a:lnTo>
                <a:lnTo>
                  <a:pt x="180492" y="4592"/>
                </a:lnTo>
                <a:lnTo>
                  <a:pt x="226049" y="0"/>
                </a:lnTo>
                <a:lnTo>
                  <a:pt x="270355" y="4383"/>
                </a:lnTo>
                <a:lnTo>
                  <a:pt x="312555" y="17207"/>
                </a:lnTo>
                <a:lnTo>
                  <a:pt x="351462" y="37979"/>
                </a:lnTo>
                <a:lnTo>
                  <a:pt x="385891" y="66208"/>
                </a:lnTo>
                <a:lnTo>
                  <a:pt x="414120" y="100637"/>
                </a:lnTo>
                <a:lnTo>
                  <a:pt x="434892" y="139544"/>
                </a:lnTo>
                <a:lnTo>
                  <a:pt x="447715" y="181743"/>
                </a:lnTo>
                <a:lnTo>
                  <a:pt x="452099" y="226049"/>
                </a:lnTo>
                <a:lnTo>
                  <a:pt x="447506" y="271606"/>
                </a:lnTo>
                <a:lnTo>
                  <a:pt x="434335" y="314038"/>
                </a:lnTo>
                <a:lnTo>
                  <a:pt x="413493" y="352436"/>
                </a:lnTo>
                <a:lnTo>
                  <a:pt x="385891" y="385891"/>
                </a:lnTo>
                <a:lnTo>
                  <a:pt x="352436" y="413494"/>
                </a:lnTo>
                <a:lnTo>
                  <a:pt x="314038" y="434335"/>
                </a:lnTo>
                <a:lnTo>
                  <a:pt x="271606" y="447507"/>
                </a:lnTo>
                <a:lnTo>
                  <a:pt x="226049" y="452099"/>
                </a:lnTo>
                <a:lnTo>
                  <a:pt x="180492" y="447507"/>
                </a:lnTo>
                <a:lnTo>
                  <a:pt x="138060" y="434335"/>
                </a:lnTo>
                <a:lnTo>
                  <a:pt x="99663" y="413494"/>
                </a:lnTo>
                <a:lnTo>
                  <a:pt x="66208" y="385891"/>
                </a:lnTo>
                <a:lnTo>
                  <a:pt x="38605" y="352436"/>
                </a:lnTo>
                <a:lnTo>
                  <a:pt x="17764" y="314038"/>
                </a:lnTo>
                <a:lnTo>
                  <a:pt x="4592" y="271606"/>
                </a:lnTo>
                <a:lnTo>
                  <a:pt x="0" y="2260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093A7D29-141C-415F-9B74-069D34ED630E}"/>
              </a:ext>
            </a:extLst>
          </p:cNvPr>
          <p:cNvSpPr/>
          <p:nvPr/>
        </p:nvSpPr>
        <p:spPr>
          <a:xfrm>
            <a:off x="9980899" y="2523816"/>
            <a:ext cx="140667" cy="109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18">
            <a:extLst>
              <a:ext uri="{FF2B5EF4-FFF2-40B4-BE49-F238E27FC236}">
                <a16:creationId xmlns:a16="http://schemas.microsoft.com/office/drawing/2014/main" id="{A38D7934-C738-4548-939F-44115D4E20B9}"/>
              </a:ext>
            </a:extLst>
          </p:cNvPr>
          <p:cNvSpPr/>
          <p:nvPr/>
        </p:nvSpPr>
        <p:spPr>
          <a:xfrm>
            <a:off x="7319766" y="3164264"/>
            <a:ext cx="870373" cy="0"/>
          </a:xfrm>
          <a:custGeom>
            <a:avLst/>
            <a:gdLst/>
            <a:ahLst/>
            <a:cxnLst/>
            <a:rect l="l" t="t" r="r" b="b"/>
            <a:pathLst>
              <a:path w="652779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5D3E0E4C-CB74-4917-81C9-8F698E4FA561}"/>
              </a:ext>
            </a:extLst>
          </p:cNvPr>
          <p:cNvSpPr/>
          <p:nvPr/>
        </p:nvSpPr>
        <p:spPr>
          <a:xfrm>
            <a:off x="7319766" y="2107365"/>
            <a:ext cx="870373" cy="0"/>
          </a:xfrm>
          <a:custGeom>
            <a:avLst/>
            <a:gdLst/>
            <a:ahLst/>
            <a:cxnLst/>
            <a:rect l="l" t="t" r="r" b="b"/>
            <a:pathLst>
              <a:path w="652779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0">
            <a:extLst>
              <a:ext uri="{FF2B5EF4-FFF2-40B4-BE49-F238E27FC236}">
                <a16:creationId xmlns:a16="http://schemas.microsoft.com/office/drawing/2014/main" id="{FDCE3992-6201-474B-9443-FED8B46D2776}"/>
              </a:ext>
            </a:extLst>
          </p:cNvPr>
          <p:cNvSpPr/>
          <p:nvPr/>
        </p:nvSpPr>
        <p:spPr>
          <a:xfrm>
            <a:off x="8189378" y="2945770"/>
            <a:ext cx="366607" cy="212513"/>
          </a:xfrm>
          <a:custGeom>
            <a:avLst/>
            <a:gdLst/>
            <a:ahLst/>
            <a:cxnLst/>
            <a:rect l="l" t="t" r="r" b="b"/>
            <a:pathLst>
              <a:path w="274954" h="159385">
                <a:moveTo>
                  <a:pt x="0" y="158812"/>
                </a:moveTo>
                <a:lnTo>
                  <a:pt x="27483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1">
            <a:extLst>
              <a:ext uri="{FF2B5EF4-FFF2-40B4-BE49-F238E27FC236}">
                <a16:creationId xmlns:a16="http://schemas.microsoft.com/office/drawing/2014/main" id="{594CEB4A-DD62-46B0-9AB7-3B0F1978EA43}"/>
              </a:ext>
            </a:extLst>
          </p:cNvPr>
          <p:cNvSpPr/>
          <p:nvPr/>
        </p:nvSpPr>
        <p:spPr>
          <a:xfrm>
            <a:off x="8522134" y="2875399"/>
            <a:ext cx="146193" cy="1193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id="{C2A978CD-72A0-4785-B391-207641084A55}"/>
              </a:ext>
            </a:extLst>
          </p:cNvPr>
          <p:cNvSpPr/>
          <p:nvPr/>
        </p:nvSpPr>
        <p:spPr>
          <a:xfrm>
            <a:off x="8199093" y="2102986"/>
            <a:ext cx="391160" cy="226060"/>
          </a:xfrm>
          <a:custGeom>
            <a:avLst/>
            <a:gdLst/>
            <a:ahLst/>
            <a:cxnLst/>
            <a:rect l="l" t="t" r="r" b="b"/>
            <a:pathLst>
              <a:path w="293370" h="169544">
                <a:moveTo>
                  <a:pt x="0" y="0"/>
                </a:moveTo>
                <a:lnTo>
                  <a:pt x="292812" y="16905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3">
            <a:extLst>
              <a:ext uri="{FF2B5EF4-FFF2-40B4-BE49-F238E27FC236}">
                <a16:creationId xmlns:a16="http://schemas.microsoft.com/office/drawing/2014/main" id="{32F25DF9-7230-4774-B6CD-15D8A188A387}"/>
              </a:ext>
            </a:extLst>
          </p:cNvPr>
          <p:cNvSpPr/>
          <p:nvPr/>
        </p:nvSpPr>
        <p:spPr>
          <a:xfrm>
            <a:off x="8555833" y="2279354"/>
            <a:ext cx="146201" cy="119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id="{43C447F3-D05E-49B8-AC49-394F08AA171E}"/>
              </a:ext>
            </a:extLst>
          </p:cNvPr>
          <p:cNvSpPr txBox="1"/>
          <p:nvPr/>
        </p:nvSpPr>
        <p:spPr>
          <a:xfrm>
            <a:off x="6676767" y="1034553"/>
            <a:ext cx="3640667" cy="97909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934697" marR="6773" indent="-918610">
              <a:lnSpc>
                <a:spcPct val="137600"/>
              </a:lnSpc>
              <a:spcBef>
                <a:spcPts val="133"/>
              </a:spcBef>
            </a:pPr>
            <a:r>
              <a:rPr b="1" spc="-7" dirty="0">
                <a:latin typeface="Arial"/>
                <a:cs typeface="Arial"/>
              </a:rPr>
              <a:t>mul </a:t>
            </a:r>
            <a:r>
              <a:rPr spc="-7" dirty="0">
                <a:latin typeface="Arial"/>
                <a:cs typeface="Arial"/>
              </a:rPr>
              <a:t>gate: </a:t>
            </a:r>
            <a:r>
              <a:rPr dirty="0">
                <a:latin typeface="Arial"/>
                <a:cs typeface="Arial"/>
              </a:rPr>
              <a:t>“swap</a:t>
            </a:r>
            <a:r>
              <a:rPr spc="-127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multiplier”  </a:t>
            </a: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  <p:sp>
        <p:nvSpPr>
          <p:cNvPr id="28" name="object 25">
            <a:extLst>
              <a:ext uri="{FF2B5EF4-FFF2-40B4-BE49-F238E27FC236}">
                <a16:creationId xmlns:a16="http://schemas.microsoft.com/office/drawing/2014/main" id="{EEBA3B86-0B9E-48B7-AAAF-34B606E2AC2A}"/>
              </a:ext>
            </a:extLst>
          </p:cNvPr>
          <p:cNvSpPr txBox="1"/>
          <p:nvPr/>
        </p:nvSpPr>
        <p:spPr>
          <a:xfrm>
            <a:off x="8737086" y="2035605"/>
            <a:ext cx="130810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  <a:tabLst>
                <a:tab pos="796693" algn="l"/>
                <a:tab pos="1255575" algn="l"/>
              </a:tabLst>
            </a:pPr>
            <a:r>
              <a:rPr sz="6000" baseline="-29629" dirty="0">
                <a:latin typeface="Arial"/>
                <a:cs typeface="Arial"/>
              </a:rPr>
              <a:t>×</a:t>
            </a:r>
            <a:r>
              <a:rPr sz="4000"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6	</a:t>
            </a:r>
            <a:endParaRPr>
              <a:latin typeface="Arial"/>
              <a:cs typeface="Arial"/>
            </a:endParaRPr>
          </a:p>
        </p:txBody>
      </p:sp>
      <p:sp>
        <p:nvSpPr>
          <p:cNvPr id="29" name="object 26">
            <a:extLst>
              <a:ext uri="{FF2B5EF4-FFF2-40B4-BE49-F238E27FC236}">
                <a16:creationId xmlns:a16="http://schemas.microsoft.com/office/drawing/2014/main" id="{7E385AB2-C4A9-400B-8C60-14A94C435B1F}"/>
              </a:ext>
            </a:extLst>
          </p:cNvPr>
          <p:cNvSpPr txBox="1"/>
          <p:nvPr/>
        </p:nvSpPr>
        <p:spPr>
          <a:xfrm>
            <a:off x="9530234" y="2638174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5</a:t>
            </a:r>
            <a:endParaRPr>
              <a:latin typeface="Arial"/>
              <a:cs typeface="Arial"/>
            </a:endParaRPr>
          </a:p>
        </p:txBody>
      </p:sp>
      <p:sp>
        <p:nvSpPr>
          <p:cNvPr id="30" name="object 27">
            <a:extLst>
              <a:ext uri="{FF2B5EF4-FFF2-40B4-BE49-F238E27FC236}">
                <a16:creationId xmlns:a16="http://schemas.microsoft.com/office/drawing/2014/main" id="{3492B3D0-A007-4CD0-BD9B-47B03544F727}"/>
              </a:ext>
            </a:extLst>
          </p:cNvPr>
          <p:cNvSpPr txBox="1"/>
          <p:nvPr/>
        </p:nvSpPr>
        <p:spPr>
          <a:xfrm>
            <a:off x="7166631" y="2081074"/>
            <a:ext cx="1008380" cy="9994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spc="-7" dirty="0">
                <a:solidFill>
                  <a:srgbClr val="CC4125"/>
                </a:solidFill>
                <a:latin typeface="Arial"/>
                <a:cs typeface="Arial"/>
              </a:rPr>
              <a:t>5*3=15</a:t>
            </a:r>
            <a:endParaRPr>
              <a:latin typeface="Arial"/>
              <a:cs typeface="Arial"/>
            </a:endParaRPr>
          </a:p>
          <a:p>
            <a:pPr marL="51645" algn="ctr">
              <a:spcBef>
                <a:spcPts val="1927"/>
              </a:spcBef>
            </a:pP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3</a:t>
            </a:r>
            <a:endParaRPr>
              <a:latin typeface="Arial"/>
              <a:cs typeface="Arial"/>
            </a:endParaRPr>
          </a:p>
        </p:txBody>
      </p:sp>
      <p:sp>
        <p:nvSpPr>
          <p:cNvPr id="31" name="object 36">
            <a:extLst>
              <a:ext uri="{FF2B5EF4-FFF2-40B4-BE49-F238E27FC236}">
                <a16:creationId xmlns:a16="http://schemas.microsoft.com/office/drawing/2014/main" id="{5C51912B-5924-45CF-A4CE-44CB81C73A90}"/>
              </a:ext>
            </a:extLst>
          </p:cNvPr>
          <p:cNvSpPr txBox="1"/>
          <p:nvPr/>
        </p:nvSpPr>
        <p:spPr>
          <a:xfrm>
            <a:off x="6760234" y="3130972"/>
            <a:ext cx="34721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78355">
              <a:spcBef>
                <a:spcPts val="133"/>
              </a:spcBef>
            </a:pPr>
            <a:r>
              <a:rPr spc="-7" dirty="0">
                <a:solidFill>
                  <a:srgbClr val="CC4125"/>
                </a:solidFill>
                <a:latin typeface="Arial"/>
                <a:cs typeface="Arial"/>
              </a:rPr>
              <a:t>2*5=10</a:t>
            </a:r>
            <a:endParaRPr dirty="0">
              <a:latin typeface="Arial"/>
              <a:cs typeface="Arial"/>
            </a:endParaRPr>
          </a:p>
        </p:txBody>
      </p:sp>
      <p:sp>
        <p:nvSpPr>
          <p:cNvPr id="32" name="object 40">
            <a:extLst>
              <a:ext uri="{FF2B5EF4-FFF2-40B4-BE49-F238E27FC236}">
                <a16:creationId xmlns:a16="http://schemas.microsoft.com/office/drawing/2014/main" id="{8863CB31-4FE3-48A8-B909-6D794B337517}"/>
              </a:ext>
            </a:extLst>
          </p:cNvPr>
          <p:cNvSpPr/>
          <p:nvPr/>
        </p:nvSpPr>
        <p:spPr>
          <a:xfrm>
            <a:off x="2856659" y="4896157"/>
            <a:ext cx="602827" cy="602827"/>
          </a:xfrm>
          <a:custGeom>
            <a:avLst/>
            <a:gdLst/>
            <a:ahLst/>
            <a:cxnLst/>
            <a:rect l="l" t="t" r="r" b="b"/>
            <a:pathLst>
              <a:path w="452119" h="452120">
                <a:moveTo>
                  <a:pt x="0" y="226049"/>
                </a:moveTo>
                <a:lnTo>
                  <a:pt x="4592" y="180493"/>
                </a:lnTo>
                <a:lnTo>
                  <a:pt x="17764" y="138061"/>
                </a:lnTo>
                <a:lnTo>
                  <a:pt x="38605" y="99663"/>
                </a:lnTo>
                <a:lnTo>
                  <a:pt x="66208" y="66208"/>
                </a:lnTo>
                <a:lnTo>
                  <a:pt x="99663" y="38605"/>
                </a:lnTo>
                <a:lnTo>
                  <a:pt x="138061" y="17764"/>
                </a:lnTo>
                <a:lnTo>
                  <a:pt x="180493" y="4592"/>
                </a:lnTo>
                <a:lnTo>
                  <a:pt x="226049" y="0"/>
                </a:lnTo>
                <a:lnTo>
                  <a:pt x="270355" y="4383"/>
                </a:lnTo>
                <a:lnTo>
                  <a:pt x="312555" y="17207"/>
                </a:lnTo>
                <a:lnTo>
                  <a:pt x="351462" y="37979"/>
                </a:lnTo>
                <a:lnTo>
                  <a:pt x="385891" y="66208"/>
                </a:lnTo>
                <a:lnTo>
                  <a:pt x="414120" y="100637"/>
                </a:lnTo>
                <a:lnTo>
                  <a:pt x="434892" y="139544"/>
                </a:lnTo>
                <a:lnTo>
                  <a:pt x="447716" y="181743"/>
                </a:lnTo>
                <a:lnTo>
                  <a:pt x="452099" y="226049"/>
                </a:lnTo>
                <a:lnTo>
                  <a:pt x="447507" y="271606"/>
                </a:lnTo>
                <a:lnTo>
                  <a:pt x="434335" y="314038"/>
                </a:lnTo>
                <a:lnTo>
                  <a:pt x="413494" y="352436"/>
                </a:lnTo>
                <a:lnTo>
                  <a:pt x="385891" y="385891"/>
                </a:lnTo>
                <a:lnTo>
                  <a:pt x="352436" y="413494"/>
                </a:lnTo>
                <a:lnTo>
                  <a:pt x="314038" y="434335"/>
                </a:lnTo>
                <a:lnTo>
                  <a:pt x="271606" y="447507"/>
                </a:lnTo>
                <a:lnTo>
                  <a:pt x="226049" y="452099"/>
                </a:lnTo>
                <a:lnTo>
                  <a:pt x="180493" y="447507"/>
                </a:lnTo>
                <a:lnTo>
                  <a:pt x="138061" y="434335"/>
                </a:lnTo>
                <a:lnTo>
                  <a:pt x="99663" y="413494"/>
                </a:lnTo>
                <a:lnTo>
                  <a:pt x="66208" y="385891"/>
                </a:lnTo>
                <a:lnTo>
                  <a:pt x="38605" y="352436"/>
                </a:lnTo>
                <a:lnTo>
                  <a:pt x="17764" y="314038"/>
                </a:lnTo>
                <a:lnTo>
                  <a:pt x="4592" y="271606"/>
                </a:lnTo>
                <a:lnTo>
                  <a:pt x="0" y="2260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41">
            <a:extLst>
              <a:ext uri="{FF2B5EF4-FFF2-40B4-BE49-F238E27FC236}">
                <a16:creationId xmlns:a16="http://schemas.microsoft.com/office/drawing/2014/main" id="{6FAA5D92-F8E5-4BFE-81BA-92E0657A48A0}"/>
              </a:ext>
            </a:extLst>
          </p:cNvPr>
          <p:cNvSpPr/>
          <p:nvPr/>
        </p:nvSpPr>
        <p:spPr>
          <a:xfrm>
            <a:off x="2665700" y="5142911"/>
            <a:ext cx="140667" cy="109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42">
            <a:extLst>
              <a:ext uri="{FF2B5EF4-FFF2-40B4-BE49-F238E27FC236}">
                <a16:creationId xmlns:a16="http://schemas.microsoft.com/office/drawing/2014/main" id="{4DC400B9-CD4A-4387-81E6-8375EE98C6C3}"/>
              </a:ext>
            </a:extLst>
          </p:cNvPr>
          <p:cNvSpPr/>
          <p:nvPr/>
        </p:nvSpPr>
        <p:spPr>
          <a:xfrm>
            <a:off x="3959886" y="5664744"/>
            <a:ext cx="717973" cy="0"/>
          </a:xfrm>
          <a:custGeom>
            <a:avLst/>
            <a:gdLst/>
            <a:ahLst/>
            <a:cxnLst/>
            <a:rect l="l" t="t" r="r" b="b"/>
            <a:pathLst>
              <a:path w="538479">
                <a:moveTo>
                  <a:pt x="0" y="0"/>
                </a:moveTo>
                <a:lnTo>
                  <a:pt x="5378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43">
            <a:extLst>
              <a:ext uri="{FF2B5EF4-FFF2-40B4-BE49-F238E27FC236}">
                <a16:creationId xmlns:a16="http://schemas.microsoft.com/office/drawing/2014/main" id="{A77D4FAB-F3D1-4799-A453-766EEF6DCF13}"/>
              </a:ext>
            </a:extLst>
          </p:cNvPr>
          <p:cNvSpPr/>
          <p:nvPr/>
        </p:nvSpPr>
        <p:spPr>
          <a:xfrm>
            <a:off x="4664385" y="5610091"/>
            <a:ext cx="140667" cy="1093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44">
            <a:extLst>
              <a:ext uri="{FF2B5EF4-FFF2-40B4-BE49-F238E27FC236}">
                <a16:creationId xmlns:a16="http://schemas.microsoft.com/office/drawing/2014/main" id="{C51C89E9-6703-4627-8860-103E03EA6D3B}"/>
              </a:ext>
            </a:extLst>
          </p:cNvPr>
          <p:cNvSpPr/>
          <p:nvPr/>
        </p:nvSpPr>
        <p:spPr>
          <a:xfrm>
            <a:off x="3927446" y="4696765"/>
            <a:ext cx="717973" cy="0"/>
          </a:xfrm>
          <a:custGeom>
            <a:avLst/>
            <a:gdLst/>
            <a:ahLst/>
            <a:cxnLst/>
            <a:rect l="l" t="t" r="r" b="b"/>
            <a:pathLst>
              <a:path w="538479">
                <a:moveTo>
                  <a:pt x="0" y="0"/>
                </a:moveTo>
                <a:lnTo>
                  <a:pt x="5378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45">
            <a:extLst>
              <a:ext uri="{FF2B5EF4-FFF2-40B4-BE49-F238E27FC236}">
                <a16:creationId xmlns:a16="http://schemas.microsoft.com/office/drawing/2014/main" id="{308827E3-0080-4A13-80C3-268C4E670039}"/>
              </a:ext>
            </a:extLst>
          </p:cNvPr>
          <p:cNvSpPr/>
          <p:nvPr/>
        </p:nvSpPr>
        <p:spPr>
          <a:xfrm>
            <a:off x="4631945" y="4642111"/>
            <a:ext cx="140667" cy="1093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46">
            <a:extLst>
              <a:ext uri="{FF2B5EF4-FFF2-40B4-BE49-F238E27FC236}">
                <a16:creationId xmlns:a16="http://schemas.microsoft.com/office/drawing/2014/main" id="{ED20D542-6704-422A-B50E-237B9262C927}"/>
              </a:ext>
            </a:extLst>
          </p:cNvPr>
          <p:cNvSpPr/>
          <p:nvPr/>
        </p:nvSpPr>
        <p:spPr>
          <a:xfrm>
            <a:off x="3414178" y="4698321"/>
            <a:ext cx="498687" cy="288713"/>
          </a:xfrm>
          <a:custGeom>
            <a:avLst/>
            <a:gdLst/>
            <a:ahLst/>
            <a:cxnLst/>
            <a:rect l="l" t="t" r="r" b="b"/>
            <a:pathLst>
              <a:path w="374014" h="216535">
                <a:moveTo>
                  <a:pt x="0" y="215999"/>
                </a:moveTo>
                <a:lnTo>
                  <a:pt x="3737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47">
            <a:extLst>
              <a:ext uri="{FF2B5EF4-FFF2-40B4-BE49-F238E27FC236}">
                <a16:creationId xmlns:a16="http://schemas.microsoft.com/office/drawing/2014/main" id="{FE5FC778-EE8C-452C-99C3-2DBFE07EE6EA}"/>
              </a:ext>
            </a:extLst>
          </p:cNvPr>
          <p:cNvSpPr/>
          <p:nvPr/>
        </p:nvSpPr>
        <p:spPr>
          <a:xfrm>
            <a:off x="3423894" y="5354186"/>
            <a:ext cx="522393" cy="302260"/>
          </a:xfrm>
          <a:custGeom>
            <a:avLst/>
            <a:gdLst/>
            <a:ahLst/>
            <a:cxnLst/>
            <a:rect l="l" t="t" r="r" b="b"/>
            <a:pathLst>
              <a:path w="391794" h="226695">
                <a:moveTo>
                  <a:pt x="0" y="0"/>
                </a:moveTo>
                <a:lnTo>
                  <a:pt x="391799" y="2261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8">
            <a:extLst>
              <a:ext uri="{FF2B5EF4-FFF2-40B4-BE49-F238E27FC236}">
                <a16:creationId xmlns:a16="http://schemas.microsoft.com/office/drawing/2014/main" id="{231B1BCB-608C-4E18-8F13-4C0A31025459}"/>
              </a:ext>
            </a:extLst>
          </p:cNvPr>
          <p:cNvSpPr txBox="1"/>
          <p:nvPr/>
        </p:nvSpPr>
        <p:spPr>
          <a:xfrm>
            <a:off x="1477034" y="3130959"/>
            <a:ext cx="3556847" cy="248963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51821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  <a:p>
            <a:pPr>
              <a:spcBef>
                <a:spcPts val="60"/>
              </a:spcBef>
            </a:pPr>
            <a:endParaRPr sz="2067">
              <a:latin typeface="Times New Roman"/>
              <a:cs typeface="Times New Roman"/>
            </a:endParaRPr>
          </a:p>
          <a:p>
            <a:pPr marL="16933"/>
            <a:r>
              <a:rPr b="1" spc="-7" dirty="0">
                <a:latin typeface="Arial"/>
                <a:cs typeface="Arial"/>
              </a:rPr>
              <a:t>copy </a:t>
            </a:r>
            <a:r>
              <a:rPr spc="-7" dirty="0">
                <a:latin typeface="Arial"/>
                <a:cs typeface="Arial"/>
              </a:rPr>
              <a:t>gate: gradient</a:t>
            </a:r>
            <a:r>
              <a:rPr spc="-107" dirty="0">
                <a:latin typeface="Arial"/>
                <a:cs typeface="Arial"/>
              </a:rPr>
              <a:t> </a:t>
            </a:r>
            <a:r>
              <a:rPr spc="-7" dirty="0">
                <a:latin typeface="Arial"/>
                <a:cs typeface="Arial"/>
              </a:rPr>
              <a:t>adder</a:t>
            </a:r>
            <a:endParaRPr>
              <a:latin typeface="Arial"/>
              <a:cs typeface="Arial"/>
            </a:endParaRPr>
          </a:p>
          <a:p>
            <a:pPr marL="2742283">
              <a:spcBef>
                <a:spcPts val="727"/>
              </a:spcBef>
            </a:pP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7</a:t>
            </a:r>
            <a:endParaRPr>
              <a:latin typeface="Arial"/>
              <a:cs typeface="Arial"/>
            </a:endParaRPr>
          </a:p>
          <a:p>
            <a:pPr marL="483435">
              <a:spcBef>
                <a:spcPts val="1173"/>
              </a:spcBef>
              <a:tabLst>
                <a:tab pos="741661" algn="l"/>
                <a:tab pos="1200543" algn="l"/>
              </a:tabLst>
            </a:pPr>
            <a:r>
              <a:rPr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7	</a:t>
            </a:r>
            <a:endParaRPr>
              <a:latin typeface="Arial"/>
              <a:cs typeface="Arial"/>
            </a:endParaRPr>
          </a:p>
          <a:p>
            <a:pPr marL="333578">
              <a:spcBef>
                <a:spcPts val="367"/>
              </a:spcBef>
            </a:pPr>
            <a:r>
              <a:rPr spc="-7" dirty="0">
                <a:solidFill>
                  <a:srgbClr val="CC4125"/>
                </a:solidFill>
                <a:latin typeface="Arial"/>
                <a:cs typeface="Arial"/>
              </a:rPr>
              <a:t>4+2=6</a:t>
            </a:r>
            <a:endParaRPr>
              <a:latin typeface="Arial"/>
              <a:cs typeface="Arial"/>
            </a:endParaRPr>
          </a:p>
        </p:txBody>
      </p:sp>
      <p:sp>
        <p:nvSpPr>
          <p:cNvPr id="41" name="object 49">
            <a:extLst>
              <a:ext uri="{FF2B5EF4-FFF2-40B4-BE49-F238E27FC236}">
                <a16:creationId xmlns:a16="http://schemas.microsoft.com/office/drawing/2014/main" id="{CA69E50A-0AB5-4FA2-82D4-B4C228A4F3D9}"/>
              </a:ext>
            </a:extLst>
          </p:cNvPr>
          <p:cNvSpPr txBox="1"/>
          <p:nvPr/>
        </p:nvSpPr>
        <p:spPr>
          <a:xfrm>
            <a:off x="4192513" y="4544522"/>
            <a:ext cx="246380" cy="1038746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L="16933">
              <a:spcBef>
                <a:spcPts val="1240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4</a:t>
            </a:r>
            <a:endParaRPr dirty="0">
              <a:latin typeface="Arial"/>
              <a:cs typeface="Arial"/>
            </a:endParaRPr>
          </a:p>
          <a:p>
            <a:pPr marL="59265">
              <a:spcBef>
                <a:spcPts val="1107"/>
              </a:spcBef>
            </a:pP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7</a:t>
            </a:r>
            <a:endParaRPr dirty="0">
              <a:latin typeface="Arial"/>
              <a:cs typeface="Arial"/>
            </a:endParaRPr>
          </a:p>
        </p:txBody>
      </p:sp>
      <p:sp>
        <p:nvSpPr>
          <p:cNvPr id="42" name="object 50">
            <a:extLst>
              <a:ext uri="{FF2B5EF4-FFF2-40B4-BE49-F238E27FC236}">
                <a16:creationId xmlns:a16="http://schemas.microsoft.com/office/drawing/2014/main" id="{C9D20E82-A5C3-4B60-A7DB-5CA33D9E8729}"/>
              </a:ext>
            </a:extLst>
          </p:cNvPr>
          <p:cNvSpPr txBox="1"/>
          <p:nvPr/>
        </p:nvSpPr>
        <p:spPr>
          <a:xfrm>
            <a:off x="4239213" y="5631452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  <p:sp>
        <p:nvSpPr>
          <p:cNvPr id="43" name="object 15">
            <a:extLst>
              <a:ext uri="{FF2B5EF4-FFF2-40B4-BE49-F238E27FC236}">
                <a16:creationId xmlns:a16="http://schemas.microsoft.com/office/drawing/2014/main" id="{E2C66122-7D76-454D-A76E-F31E552D2B4C}"/>
              </a:ext>
            </a:extLst>
          </p:cNvPr>
          <p:cNvSpPr txBox="1"/>
          <p:nvPr/>
        </p:nvSpPr>
        <p:spPr>
          <a:xfrm>
            <a:off x="8712128" y="5000910"/>
            <a:ext cx="481753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dirty="0">
                <a:latin typeface="Arial"/>
                <a:cs typeface="Arial"/>
              </a:rPr>
              <a:t>max</a:t>
            </a:r>
            <a:endParaRPr sz="1867">
              <a:latin typeface="Arial"/>
              <a:cs typeface="Arial"/>
            </a:endParaRPr>
          </a:p>
        </p:txBody>
      </p:sp>
      <p:sp>
        <p:nvSpPr>
          <p:cNvPr id="44" name="object 28">
            <a:extLst>
              <a:ext uri="{FF2B5EF4-FFF2-40B4-BE49-F238E27FC236}">
                <a16:creationId xmlns:a16="http://schemas.microsoft.com/office/drawing/2014/main" id="{B3842BB4-346A-4A76-9A31-903A367D31FA}"/>
              </a:ext>
            </a:extLst>
          </p:cNvPr>
          <p:cNvSpPr/>
          <p:nvPr/>
        </p:nvSpPr>
        <p:spPr>
          <a:xfrm>
            <a:off x="8647859" y="4896157"/>
            <a:ext cx="602827" cy="602827"/>
          </a:xfrm>
          <a:custGeom>
            <a:avLst/>
            <a:gdLst/>
            <a:ahLst/>
            <a:cxnLst/>
            <a:rect l="l" t="t" r="r" b="b"/>
            <a:pathLst>
              <a:path w="452120" h="452120">
                <a:moveTo>
                  <a:pt x="0" y="226049"/>
                </a:moveTo>
                <a:lnTo>
                  <a:pt x="4592" y="180493"/>
                </a:lnTo>
                <a:lnTo>
                  <a:pt x="17764" y="138061"/>
                </a:lnTo>
                <a:lnTo>
                  <a:pt x="38605" y="99663"/>
                </a:lnTo>
                <a:lnTo>
                  <a:pt x="66208" y="66208"/>
                </a:lnTo>
                <a:lnTo>
                  <a:pt x="99663" y="38605"/>
                </a:lnTo>
                <a:lnTo>
                  <a:pt x="138060" y="17764"/>
                </a:lnTo>
                <a:lnTo>
                  <a:pt x="180492" y="4592"/>
                </a:lnTo>
                <a:lnTo>
                  <a:pt x="226049" y="0"/>
                </a:lnTo>
                <a:lnTo>
                  <a:pt x="270355" y="4383"/>
                </a:lnTo>
                <a:lnTo>
                  <a:pt x="312555" y="17207"/>
                </a:lnTo>
                <a:lnTo>
                  <a:pt x="351462" y="37979"/>
                </a:lnTo>
                <a:lnTo>
                  <a:pt x="385891" y="66208"/>
                </a:lnTo>
                <a:lnTo>
                  <a:pt x="414120" y="100637"/>
                </a:lnTo>
                <a:lnTo>
                  <a:pt x="434892" y="139544"/>
                </a:lnTo>
                <a:lnTo>
                  <a:pt x="447715" y="181743"/>
                </a:lnTo>
                <a:lnTo>
                  <a:pt x="452099" y="226049"/>
                </a:lnTo>
                <a:lnTo>
                  <a:pt x="447506" y="271606"/>
                </a:lnTo>
                <a:lnTo>
                  <a:pt x="434335" y="314038"/>
                </a:lnTo>
                <a:lnTo>
                  <a:pt x="413493" y="352436"/>
                </a:lnTo>
                <a:lnTo>
                  <a:pt x="385891" y="385891"/>
                </a:lnTo>
                <a:lnTo>
                  <a:pt x="352436" y="413494"/>
                </a:lnTo>
                <a:lnTo>
                  <a:pt x="314038" y="434335"/>
                </a:lnTo>
                <a:lnTo>
                  <a:pt x="271606" y="447507"/>
                </a:lnTo>
                <a:lnTo>
                  <a:pt x="226049" y="452099"/>
                </a:lnTo>
                <a:lnTo>
                  <a:pt x="180492" y="447507"/>
                </a:lnTo>
                <a:lnTo>
                  <a:pt x="138060" y="434335"/>
                </a:lnTo>
                <a:lnTo>
                  <a:pt x="99663" y="413494"/>
                </a:lnTo>
                <a:lnTo>
                  <a:pt x="66208" y="385891"/>
                </a:lnTo>
                <a:lnTo>
                  <a:pt x="38605" y="352436"/>
                </a:lnTo>
                <a:lnTo>
                  <a:pt x="17764" y="314038"/>
                </a:lnTo>
                <a:lnTo>
                  <a:pt x="4592" y="271606"/>
                </a:lnTo>
                <a:lnTo>
                  <a:pt x="0" y="2260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5" name="object 29">
            <a:extLst>
              <a:ext uri="{FF2B5EF4-FFF2-40B4-BE49-F238E27FC236}">
                <a16:creationId xmlns:a16="http://schemas.microsoft.com/office/drawing/2014/main" id="{A5F2E932-D491-4EB3-990D-F6F0D79D606A}"/>
              </a:ext>
            </a:extLst>
          </p:cNvPr>
          <p:cNvSpPr/>
          <p:nvPr/>
        </p:nvSpPr>
        <p:spPr>
          <a:xfrm>
            <a:off x="10011307" y="5079093"/>
            <a:ext cx="140667" cy="109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6" name="object 30">
            <a:extLst>
              <a:ext uri="{FF2B5EF4-FFF2-40B4-BE49-F238E27FC236}">
                <a16:creationId xmlns:a16="http://schemas.microsoft.com/office/drawing/2014/main" id="{DDBC551B-C7FA-46EC-A3A7-E0882586D01E}"/>
              </a:ext>
            </a:extLst>
          </p:cNvPr>
          <p:cNvSpPr/>
          <p:nvPr/>
        </p:nvSpPr>
        <p:spPr>
          <a:xfrm>
            <a:off x="7319766" y="5704264"/>
            <a:ext cx="870373" cy="0"/>
          </a:xfrm>
          <a:custGeom>
            <a:avLst/>
            <a:gdLst/>
            <a:ahLst/>
            <a:cxnLst/>
            <a:rect l="l" t="t" r="r" b="b"/>
            <a:pathLst>
              <a:path w="652779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7" name="object 31">
            <a:extLst>
              <a:ext uri="{FF2B5EF4-FFF2-40B4-BE49-F238E27FC236}">
                <a16:creationId xmlns:a16="http://schemas.microsoft.com/office/drawing/2014/main" id="{A78057F4-BAEA-4576-BD4C-E43AA855BB4E}"/>
              </a:ext>
            </a:extLst>
          </p:cNvPr>
          <p:cNvSpPr/>
          <p:nvPr/>
        </p:nvSpPr>
        <p:spPr>
          <a:xfrm>
            <a:off x="7319766" y="4647365"/>
            <a:ext cx="870373" cy="0"/>
          </a:xfrm>
          <a:custGeom>
            <a:avLst/>
            <a:gdLst/>
            <a:ahLst/>
            <a:cxnLst/>
            <a:rect l="l" t="t" r="r" b="b"/>
            <a:pathLst>
              <a:path w="652779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8" name="object 32">
            <a:extLst>
              <a:ext uri="{FF2B5EF4-FFF2-40B4-BE49-F238E27FC236}">
                <a16:creationId xmlns:a16="http://schemas.microsoft.com/office/drawing/2014/main" id="{306BFA0E-81F4-4BC8-8383-45536133BDD9}"/>
              </a:ext>
            </a:extLst>
          </p:cNvPr>
          <p:cNvSpPr/>
          <p:nvPr/>
        </p:nvSpPr>
        <p:spPr>
          <a:xfrm>
            <a:off x="8189378" y="5485770"/>
            <a:ext cx="366607" cy="212513"/>
          </a:xfrm>
          <a:custGeom>
            <a:avLst/>
            <a:gdLst/>
            <a:ahLst/>
            <a:cxnLst/>
            <a:rect l="l" t="t" r="r" b="b"/>
            <a:pathLst>
              <a:path w="274954" h="159385">
                <a:moveTo>
                  <a:pt x="0" y="158812"/>
                </a:moveTo>
                <a:lnTo>
                  <a:pt x="27483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9" name="object 33">
            <a:extLst>
              <a:ext uri="{FF2B5EF4-FFF2-40B4-BE49-F238E27FC236}">
                <a16:creationId xmlns:a16="http://schemas.microsoft.com/office/drawing/2014/main" id="{9B7EFCF2-A485-4B55-BCBE-CB7E2AEC8FA9}"/>
              </a:ext>
            </a:extLst>
          </p:cNvPr>
          <p:cNvSpPr/>
          <p:nvPr/>
        </p:nvSpPr>
        <p:spPr>
          <a:xfrm>
            <a:off x="8522134" y="5415399"/>
            <a:ext cx="146193" cy="1193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0" name="object 34">
            <a:extLst>
              <a:ext uri="{FF2B5EF4-FFF2-40B4-BE49-F238E27FC236}">
                <a16:creationId xmlns:a16="http://schemas.microsoft.com/office/drawing/2014/main" id="{C8DF8E93-14CF-4A7F-B322-5FB5326D3A20}"/>
              </a:ext>
            </a:extLst>
          </p:cNvPr>
          <p:cNvSpPr/>
          <p:nvPr/>
        </p:nvSpPr>
        <p:spPr>
          <a:xfrm>
            <a:off x="8199093" y="4642986"/>
            <a:ext cx="391160" cy="226060"/>
          </a:xfrm>
          <a:custGeom>
            <a:avLst/>
            <a:gdLst/>
            <a:ahLst/>
            <a:cxnLst/>
            <a:rect l="l" t="t" r="r" b="b"/>
            <a:pathLst>
              <a:path w="293370" h="169545">
                <a:moveTo>
                  <a:pt x="0" y="0"/>
                </a:moveTo>
                <a:lnTo>
                  <a:pt x="292812" y="16905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1" name="object 35">
            <a:extLst>
              <a:ext uri="{FF2B5EF4-FFF2-40B4-BE49-F238E27FC236}">
                <a16:creationId xmlns:a16="http://schemas.microsoft.com/office/drawing/2014/main" id="{024A56A2-9CC7-4B7A-BE03-DA35FAEC6181}"/>
              </a:ext>
            </a:extLst>
          </p:cNvPr>
          <p:cNvSpPr/>
          <p:nvPr/>
        </p:nvSpPr>
        <p:spPr>
          <a:xfrm>
            <a:off x="8555833" y="4819354"/>
            <a:ext cx="146201" cy="119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2" name="object 36">
            <a:extLst>
              <a:ext uri="{FF2B5EF4-FFF2-40B4-BE49-F238E27FC236}">
                <a16:creationId xmlns:a16="http://schemas.microsoft.com/office/drawing/2014/main" id="{0EA2CA59-AFB4-4437-B4E8-A88AC003E6E7}"/>
              </a:ext>
            </a:extLst>
          </p:cNvPr>
          <p:cNvSpPr txBox="1"/>
          <p:nvPr/>
        </p:nvSpPr>
        <p:spPr>
          <a:xfrm>
            <a:off x="6760234" y="3130972"/>
            <a:ext cx="3472180" cy="144967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78355">
              <a:spcBef>
                <a:spcPts val="133"/>
              </a:spcBef>
            </a:pPr>
            <a:r>
              <a:rPr spc="-7" dirty="0">
                <a:solidFill>
                  <a:srgbClr val="CC4125"/>
                </a:solidFill>
                <a:latin typeface="Arial"/>
                <a:cs typeface="Arial"/>
              </a:rPr>
              <a:t>2*5=10</a:t>
            </a:r>
            <a:endParaRPr dirty="0">
              <a:latin typeface="Arial"/>
              <a:cs typeface="Arial"/>
            </a:endParaRPr>
          </a:p>
          <a:p>
            <a:pPr marL="850879" marR="6773" indent="-834792">
              <a:lnSpc>
                <a:spcPct val="111900"/>
              </a:lnSpc>
              <a:spcBef>
                <a:spcPts val="2093"/>
              </a:spcBef>
            </a:pPr>
            <a:r>
              <a:rPr b="1" spc="-7" dirty="0">
                <a:latin typeface="Arial"/>
                <a:cs typeface="Arial"/>
              </a:rPr>
              <a:t>max </a:t>
            </a:r>
            <a:r>
              <a:rPr spc="-7" dirty="0">
                <a:latin typeface="Arial"/>
                <a:cs typeface="Arial"/>
              </a:rPr>
              <a:t>gate: gradient</a:t>
            </a:r>
            <a:r>
              <a:rPr spc="-1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router  </a:t>
            </a: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4</a:t>
            </a:r>
            <a:endParaRPr dirty="0">
              <a:latin typeface="Arial"/>
              <a:cs typeface="Arial"/>
            </a:endParaRPr>
          </a:p>
        </p:txBody>
      </p:sp>
      <p:sp>
        <p:nvSpPr>
          <p:cNvPr id="53" name="object 37">
            <a:extLst>
              <a:ext uri="{FF2B5EF4-FFF2-40B4-BE49-F238E27FC236}">
                <a16:creationId xmlns:a16="http://schemas.microsoft.com/office/drawing/2014/main" id="{79EF1B68-73AE-48E4-AEBF-CE7C70E54E1B}"/>
              </a:ext>
            </a:extLst>
          </p:cNvPr>
          <p:cNvSpPr txBox="1"/>
          <p:nvPr/>
        </p:nvSpPr>
        <p:spPr>
          <a:xfrm>
            <a:off x="9259467" y="4745199"/>
            <a:ext cx="751840" cy="827577"/>
          </a:xfrm>
          <a:prstGeom prst="rect">
            <a:avLst/>
          </a:prstGeom>
        </p:spPr>
        <p:txBody>
          <a:bodyPr vert="horz" wrap="square" lIns="0" tIns="49953" rIns="0" bIns="0" rtlCol="0">
            <a:spAutoFit/>
          </a:bodyPr>
          <a:lstStyle/>
          <a:p>
            <a:pPr algn="ctr">
              <a:spcBef>
                <a:spcPts val="393"/>
              </a:spcBef>
              <a:tabLst>
                <a:tab pos="257380" algn="l"/>
                <a:tab pos="716262" algn="l"/>
              </a:tabLst>
            </a:pPr>
            <a:r>
              <a:rPr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5	</a:t>
            </a:r>
            <a:endParaRPr>
              <a:latin typeface="Arial"/>
              <a:cs typeface="Arial"/>
            </a:endParaRPr>
          </a:p>
          <a:p>
            <a:pPr algn="ctr">
              <a:spcBef>
                <a:spcPts val="267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9</a:t>
            </a:r>
            <a:endParaRPr>
              <a:latin typeface="Arial"/>
              <a:cs typeface="Arial"/>
            </a:endParaRPr>
          </a:p>
        </p:txBody>
      </p:sp>
      <p:sp>
        <p:nvSpPr>
          <p:cNvPr id="54" name="object 38">
            <a:extLst>
              <a:ext uri="{FF2B5EF4-FFF2-40B4-BE49-F238E27FC236}">
                <a16:creationId xmlns:a16="http://schemas.microsoft.com/office/drawing/2014/main" id="{14894B92-8015-4B75-8445-E90848FE8626}"/>
              </a:ext>
            </a:extLst>
          </p:cNvPr>
          <p:cNvSpPr txBox="1"/>
          <p:nvPr/>
        </p:nvSpPr>
        <p:spPr>
          <a:xfrm>
            <a:off x="7584834" y="4635907"/>
            <a:ext cx="214207" cy="98659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0</a:t>
            </a:r>
            <a:endParaRPr>
              <a:latin typeface="Arial"/>
              <a:cs typeface="Arial"/>
            </a:endParaRPr>
          </a:p>
          <a:p>
            <a:pPr marL="26246">
              <a:spcBef>
                <a:spcPts val="1807"/>
              </a:spcBef>
            </a:pP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5</a:t>
            </a:r>
            <a:endParaRPr>
              <a:latin typeface="Arial"/>
              <a:cs typeface="Arial"/>
            </a:endParaRPr>
          </a:p>
        </p:txBody>
      </p:sp>
      <p:sp>
        <p:nvSpPr>
          <p:cNvPr id="55" name="object 39">
            <a:extLst>
              <a:ext uri="{FF2B5EF4-FFF2-40B4-BE49-F238E27FC236}">
                <a16:creationId xmlns:a16="http://schemas.microsoft.com/office/drawing/2014/main" id="{8AD3791D-BE18-42CC-92BC-7F0C540DDAD2}"/>
              </a:ext>
            </a:extLst>
          </p:cNvPr>
          <p:cNvSpPr txBox="1"/>
          <p:nvPr/>
        </p:nvSpPr>
        <p:spPr>
          <a:xfrm>
            <a:off x="7599093" y="5670974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9</a:t>
            </a:r>
            <a:endParaRPr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918035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40847" y="98767"/>
            <a:ext cx="3813165" cy="5593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5968" y="1716928"/>
            <a:ext cx="4079227" cy="30471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990771" y="3569298"/>
            <a:ext cx="442776" cy="3797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4515199" y="3497533"/>
            <a:ext cx="474980" cy="436033"/>
          </a:xfrm>
          <a:custGeom>
            <a:avLst/>
            <a:gdLst/>
            <a:ahLst/>
            <a:cxnLst/>
            <a:rect l="l" t="t" r="r" b="b"/>
            <a:pathLst>
              <a:path w="356235" h="327025">
                <a:moveTo>
                  <a:pt x="0" y="163499"/>
                </a:moveTo>
                <a:lnTo>
                  <a:pt x="5840" y="120035"/>
                </a:lnTo>
                <a:lnTo>
                  <a:pt x="22322" y="80978"/>
                </a:lnTo>
                <a:lnTo>
                  <a:pt x="47888" y="47888"/>
                </a:lnTo>
                <a:lnTo>
                  <a:pt x="80978" y="22322"/>
                </a:lnTo>
                <a:lnTo>
                  <a:pt x="120035" y="5840"/>
                </a:lnTo>
                <a:lnTo>
                  <a:pt x="163499" y="0"/>
                </a:lnTo>
                <a:lnTo>
                  <a:pt x="192599" y="0"/>
                </a:lnTo>
                <a:lnTo>
                  <a:pt x="255168" y="12445"/>
                </a:lnTo>
                <a:lnTo>
                  <a:pt x="308211" y="47887"/>
                </a:lnTo>
                <a:lnTo>
                  <a:pt x="343654" y="100931"/>
                </a:lnTo>
                <a:lnTo>
                  <a:pt x="356099" y="163499"/>
                </a:lnTo>
                <a:lnTo>
                  <a:pt x="350259" y="206964"/>
                </a:lnTo>
                <a:lnTo>
                  <a:pt x="333777" y="246021"/>
                </a:lnTo>
                <a:lnTo>
                  <a:pt x="308211" y="279111"/>
                </a:lnTo>
                <a:lnTo>
                  <a:pt x="275121" y="304677"/>
                </a:lnTo>
                <a:lnTo>
                  <a:pt x="236064" y="321159"/>
                </a:lnTo>
                <a:lnTo>
                  <a:pt x="192599" y="326999"/>
                </a:lnTo>
                <a:lnTo>
                  <a:pt x="163499" y="326999"/>
                </a:lnTo>
                <a:lnTo>
                  <a:pt x="120035" y="321159"/>
                </a:lnTo>
                <a:lnTo>
                  <a:pt x="80978" y="304677"/>
                </a:lnTo>
                <a:lnTo>
                  <a:pt x="47888" y="279111"/>
                </a:lnTo>
                <a:lnTo>
                  <a:pt x="22322" y="246021"/>
                </a:lnTo>
                <a:lnTo>
                  <a:pt x="5840" y="206964"/>
                </a:lnTo>
                <a:lnTo>
                  <a:pt x="0" y="1634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651349" y="3587100"/>
            <a:ext cx="202499" cy="2568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8056766" y="446534"/>
            <a:ext cx="2357119" cy="1713653"/>
          </a:xfrm>
          <a:custGeom>
            <a:avLst/>
            <a:gdLst/>
            <a:ahLst/>
            <a:cxnLst/>
            <a:rect l="l" t="t" r="r" b="b"/>
            <a:pathLst>
              <a:path w="1767840" h="1285240">
                <a:moveTo>
                  <a:pt x="0" y="0"/>
                </a:moveTo>
                <a:lnTo>
                  <a:pt x="1767599" y="0"/>
                </a:lnTo>
                <a:lnTo>
                  <a:pt x="1767599" y="1284899"/>
                </a:lnTo>
                <a:lnTo>
                  <a:pt x="0" y="1284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5758700" y="892197"/>
            <a:ext cx="196088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2133"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2133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56765" y="2339234"/>
            <a:ext cx="3810000" cy="3377353"/>
          </a:xfrm>
          <a:custGeom>
            <a:avLst/>
            <a:gdLst/>
            <a:ahLst/>
            <a:cxnLst/>
            <a:rect l="l" t="t" r="r" b="b"/>
            <a:pathLst>
              <a:path w="2857500" h="2533015">
                <a:moveTo>
                  <a:pt x="0" y="0"/>
                </a:moveTo>
                <a:lnTo>
                  <a:pt x="2856899" y="0"/>
                </a:lnTo>
                <a:lnTo>
                  <a:pt x="2856899" y="2532899"/>
                </a:lnTo>
                <a:lnTo>
                  <a:pt x="0" y="2532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 txBox="1"/>
          <p:nvPr/>
        </p:nvSpPr>
        <p:spPr>
          <a:xfrm>
            <a:off x="5817967" y="3506130"/>
            <a:ext cx="1942253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Backward</a:t>
            </a:r>
            <a:r>
              <a:rPr sz="2133" spc="-12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pass:  Compute</a:t>
            </a:r>
            <a:r>
              <a:rPr sz="2133" spc="-7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grads</a:t>
            </a:r>
            <a:endParaRPr sz="2133">
              <a:latin typeface="Arial"/>
              <a:cs typeface="Arial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D8B3E70-ECD9-47B7-B0D8-A6E82A3C0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</a:t>
            </a:r>
            <a:r>
              <a:rPr lang="en-US" sz="4400" spc="-140" dirty="0">
                <a:cs typeface="Arial"/>
              </a:rPr>
              <a:t> </a:t>
            </a:r>
            <a:r>
              <a:rPr lang="en-US" sz="4400" spc="-7" dirty="0">
                <a:cs typeface="Arial"/>
              </a:rPr>
              <a:t>Implementation:  </a:t>
            </a:r>
            <a:endParaRPr lang="en-US" dirty="0"/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6B9D231D-6C7C-4121-8B8E-758BBAFB8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DE303377-255A-491E-9F91-794BD9FF0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76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9"/>
          <p:cNvSpPr/>
          <p:nvPr/>
        </p:nvSpPr>
        <p:spPr>
          <a:xfrm>
            <a:off x="513406" y="3688736"/>
            <a:ext cx="6151507" cy="22548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414D9AF-BFA7-485B-88DE-82B9D97C6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SVM Multiclass </a:t>
            </a:r>
            <a:r>
              <a:rPr lang="en-US"/>
              <a:t>Loss Definition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ED33A81E-186C-41B6-A1EB-B3CAC8812D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000" y="1143000"/>
                <a:ext cx="6591768" cy="5486400"/>
              </a:xfrm>
            </p:spPr>
            <p:txBody>
              <a:bodyPr/>
              <a:lstStyle/>
              <a:p>
                <a:r>
                  <a:rPr lang="en-US" sz="3200" spc="-7">
                    <a:latin typeface="+mn-lt"/>
                    <a:cs typeface="Arial"/>
                  </a:rPr>
                  <a:t>Given:</a:t>
                </a:r>
              </a:p>
              <a:p>
                <a:pPr lvl="1"/>
                <a:r>
                  <a:rPr lang="en-US" spc="-7">
                    <a:latin typeface="+mn-lt"/>
                    <a:cs typeface="Arial"/>
                  </a:rPr>
                  <a:t>Scores </a:t>
                </a:r>
                <a:r>
                  <a:rPr lang="en-US">
                    <a:latin typeface="+mn-lt"/>
                    <a:cs typeface="Arial"/>
                  </a:rPr>
                  <a:t>vector:  </a:t>
                </a:r>
                <a:r>
                  <a:rPr lang="en-US" i="1">
                    <a:latin typeface="+mn-lt"/>
                    <a:cs typeface="Arial"/>
                  </a:rPr>
                  <a:t>s = f(x</a:t>
                </a:r>
                <a:r>
                  <a:rPr lang="en-US" i="1" baseline="-25000">
                    <a:latin typeface="+mn-lt"/>
                    <a:cs typeface="Arial"/>
                  </a:rPr>
                  <a:t>i </a:t>
                </a:r>
                <a:r>
                  <a:rPr lang="en-US" i="1">
                    <a:latin typeface="+mn-lt"/>
                    <a:cs typeface="Arial"/>
                  </a:rPr>
                  <a:t>, W)</a:t>
                </a:r>
              </a:p>
              <a:p>
                <a:pPr lvl="1"/>
                <a:r>
                  <a:rPr lang="en-US" spc="-7" dirty="0">
                    <a:latin typeface="+mn-lt"/>
                    <a:cs typeface="Arial"/>
                  </a:rPr>
                  <a:t>Object labels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 spc="-7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ar-AE" i="1" spc="-7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ar-AE" i="1" spc="-7">
                            <a:latin typeface="Cambria Math" panose="02040503050406030204" pitchFamily="18" charset="0"/>
                            <a:cs typeface="Arial"/>
                          </a:rPr>
                          <m:t>𝑦</m:t>
                        </m:r>
                      </m:e>
                      <m:sub>
                        <m:r>
                          <a:rPr lang="ar-AE" i="1" spc="-7">
                            <a:latin typeface="Cambria Math" panose="02040503050406030204" pitchFamily="18" charset="0"/>
                            <a:cs typeface="Arial"/>
                          </a:rPr>
                          <m:t>𝑖</m:t>
                        </m:r>
                      </m:sub>
                    </m:sSub>
                  </m:oMath>
                </a14:m>
                <a:endParaRPr lang="ar-AE" dirty="0">
                  <a:latin typeface="+mn-lt"/>
                  <a:cs typeface="Calibri" panose="020F0502020204030204" pitchFamily="34" charset="0"/>
                </a:endParaRPr>
              </a:p>
              <a:p>
                <a:r>
                  <a:rPr lang="en-US" sz="3200" spc="-7">
                    <a:latin typeface="+mn-lt"/>
                    <a:cs typeface="Arial"/>
                  </a:rPr>
                  <a:t>SVM loss </a:t>
                </a:r>
                <a:r>
                  <a:rPr lang="en-US" sz="3200" i="1" spc="-7">
                    <a:solidFill>
                      <a:srgbClr val="0000FF"/>
                    </a:solidFill>
                    <a:latin typeface="+mn-lt"/>
                    <a:cs typeface="Arial"/>
                  </a:rPr>
                  <a:t>L</a:t>
                </a:r>
                <a:r>
                  <a:rPr lang="en-US" sz="3200" i="1" spc="-7" baseline="-25000">
                    <a:solidFill>
                      <a:srgbClr val="0000FF"/>
                    </a:solidFill>
                    <a:latin typeface="+mn-lt"/>
                    <a:cs typeface="Arial"/>
                  </a:rPr>
                  <a:t>i</a:t>
                </a:r>
                <a:r>
                  <a:rPr lang="en-US" sz="3200" i="1" spc="-7">
                    <a:solidFill>
                      <a:srgbClr val="0000FF"/>
                    </a:solidFill>
                    <a:latin typeface="+mn-lt"/>
                    <a:cs typeface="Arial"/>
                  </a:rPr>
                  <a:t> </a:t>
                </a:r>
                <a:r>
                  <a:rPr lang="en-US" sz="3200" spc="-7">
                    <a:latin typeface="+mn-lt"/>
                    <a:cs typeface="Arial"/>
                  </a:rPr>
                  <a:t>has the</a:t>
                </a:r>
                <a:r>
                  <a:rPr lang="en-US" sz="3200" spc="-100">
                    <a:latin typeface="+mn-lt"/>
                    <a:cs typeface="Arial"/>
                  </a:rPr>
                  <a:t> </a:t>
                </a:r>
                <a:r>
                  <a:rPr lang="en-US" sz="3200" spc="-7">
                    <a:latin typeface="+mn-lt"/>
                    <a:cs typeface="Arial"/>
                  </a:rPr>
                  <a:t>form:</a:t>
                </a:r>
                <a:endParaRPr lang="en-US" sz="3200">
                  <a:latin typeface="+mn-lt"/>
                  <a:cs typeface="Arial"/>
                </a:endParaRPr>
              </a:p>
              <a:p>
                <a:endParaRPr lang="nl-NL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ED33A81E-186C-41B6-A1EB-B3CAC8812D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143000"/>
                <a:ext cx="6591768" cy="5486400"/>
              </a:xfrm>
              <a:blipFill>
                <a:blip r:embed="rId3"/>
                <a:stretch>
                  <a:fillRect l="-2128" t="-155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24759F-01E3-42F4-B5C6-7406E8C9D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dirty="0"/>
              <a:t>IA 5LIL0 Learning Principles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9715C-67C3-49D0-B107-6EB830DD7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18</a:t>
            </a:fld>
            <a:endParaRPr lang="en-US">
              <a:latin typeface="+mn-lt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4C2D1E6-7E3D-4F54-B160-AC5A5E87176A}"/>
              </a:ext>
            </a:extLst>
          </p:cNvPr>
          <p:cNvGrpSpPr/>
          <p:nvPr/>
        </p:nvGrpSpPr>
        <p:grpSpPr>
          <a:xfrm>
            <a:off x="7091517" y="2971799"/>
            <a:ext cx="4889087" cy="2971799"/>
            <a:chOff x="7467600" y="2971800"/>
            <a:chExt cx="4262284" cy="2590801"/>
          </a:xfrm>
        </p:grpSpPr>
        <p:sp>
          <p:nvSpPr>
            <p:cNvPr id="2" name="Rectangle 1"/>
            <p:cNvSpPr/>
            <p:nvPr/>
          </p:nvSpPr>
          <p:spPr>
            <a:xfrm>
              <a:off x="7467600" y="2971800"/>
              <a:ext cx="4262284" cy="2590801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6" name="object 15"/>
            <p:cNvSpPr/>
            <p:nvPr/>
          </p:nvSpPr>
          <p:spPr>
            <a:xfrm>
              <a:off x="10003979" y="3077044"/>
              <a:ext cx="1607394" cy="3354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 dirty="0">
                <a:latin typeface="+mn-lt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8035648" y="4731139"/>
              <a:ext cx="1718843" cy="0"/>
            </a:xfrm>
            <a:custGeom>
              <a:avLst/>
              <a:gdLst/>
              <a:ahLst/>
              <a:cxnLst/>
              <a:rect l="l" t="t" r="r" b="b"/>
              <a:pathLst>
                <a:path w="1175384">
                  <a:moveTo>
                    <a:pt x="0" y="0"/>
                  </a:moveTo>
                  <a:lnTo>
                    <a:pt x="1174900" y="0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3200" dirty="0">
                <a:latin typeface="+mn-lt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9259658" y="3528865"/>
              <a:ext cx="0" cy="1306543"/>
            </a:xfrm>
            <a:custGeom>
              <a:avLst/>
              <a:gdLst/>
              <a:ahLst/>
              <a:cxnLst/>
              <a:rect l="l" t="t" r="r" b="b"/>
              <a:pathLst>
                <a:path h="893444">
                  <a:moveTo>
                    <a:pt x="0" y="89315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3200" dirty="0">
                <a:latin typeface="+mn-lt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8926623" y="4626765"/>
              <a:ext cx="0" cy="208936"/>
            </a:xfrm>
            <a:custGeom>
              <a:avLst/>
              <a:gdLst/>
              <a:ahLst/>
              <a:cxnLst/>
              <a:rect l="l" t="t" r="r" b="b"/>
              <a:pathLst>
                <a:path h="142875">
                  <a:moveTo>
                    <a:pt x="0" y="142746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3200" dirty="0">
                <a:latin typeface="+mn-lt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8692896" y="4329701"/>
              <a:ext cx="364375" cy="39750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 dirty="0">
                <a:latin typeface="+mn-lt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0445553" y="4856653"/>
              <a:ext cx="652126" cy="53704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 dirty="0">
                <a:latin typeface="+mn-lt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9753782" y="4735077"/>
              <a:ext cx="783741" cy="0"/>
            </a:xfrm>
            <a:custGeom>
              <a:avLst/>
              <a:gdLst/>
              <a:ahLst/>
              <a:cxnLst/>
              <a:rect l="l" t="t" r="r" b="b"/>
              <a:pathLst>
                <a:path w="535940">
                  <a:moveTo>
                    <a:pt x="0" y="0"/>
                  </a:moveTo>
                  <a:lnTo>
                    <a:pt x="535560" y="0"/>
                  </a:lnTo>
                </a:path>
              </a:pathLst>
            </a:custGeom>
            <a:ln w="761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3200" dirty="0">
                <a:latin typeface="+mn-lt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8635182" y="3612537"/>
              <a:ext cx="1118965" cy="1118966"/>
            </a:xfrm>
            <a:custGeom>
              <a:avLst/>
              <a:gdLst/>
              <a:ahLst/>
              <a:cxnLst/>
              <a:rect l="l" t="t" r="r" b="b"/>
              <a:pathLst>
                <a:path w="765175" h="765175">
                  <a:moveTo>
                    <a:pt x="0" y="0"/>
                  </a:moveTo>
                  <a:lnTo>
                    <a:pt x="764908" y="764908"/>
                  </a:lnTo>
                </a:path>
              </a:pathLst>
            </a:custGeom>
            <a:ln w="761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3200" dirty="0">
                <a:latin typeface="+mn-lt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8962643" y="4785142"/>
              <a:ext cx="737310" cy="234008"/>
            </a:xfrm>
            <a:custGeom>
              <a:avLst/>
              <a:gdLst/>
              <a:ahLst/>
              <a:cxnLst/>
              <a:rect l="l" t="t" r="r" b="b"/>
              <a:pathLst>
                <a:path w="504190" h="160019">
                  <a:moveTo>
                    <a:pt x="504069" y="0"/>
                  </a:moveTo>
                  <a:lnTo>
                    <a:pt x="502279" y="15674"/>
                  </a:lnTo>
                  <a:lnTo>
                    <a:pt x="497043" y="30603"/>
                  </a:lnTo>
                  <a:lnTo>
                    <a:pt x="462978" y="66535"/>
                  </a:lnTo>
                  <a:lnTo>
                    <a:pt x="411770" y="79971"/>
                  </a:lnTo>
                  <a:lnTo>
                    <a:pt x="344332" y="79971"/>
                  </a:lnTo>
                  <a:lnTo>
                    <a:pt x="308406" y="86256"/>
                  </a:lnTo>
                  <a:lnTo>
                    <a:pt x="279068" y="103394"/>
                  </a:lnTo>
                  <a:lnTo>
                    <a:pt x="259288" y="128814"/>
                  </a:lnTo>
                  <a:lnTo>
                    <a:pt x="252034" y="159942"/>
                  </a:lnTo>
                  <a:lnTo>
                    <a:pt x="244781" y="128814"/>
                  </a:lnTo>
                  <a:lnTo>
                    <a:pt x="225001" y="103394"/>
                  </a:lnTo>
                  <a:lnTo>
                    <a:pt x="195663" y="86256"/>
                  </a:lnTo>
                  <a:lnTo>
                    <a:pt x="159736" y="79971"/>
                  </a:lnTo>
                  <a:lnTo>
                    <a:pt x="92298" y="79971"/>
                  </a:lnTo>
                  <a:lnTo>
                    <a:pt x="56371" y="73686"/>
                  </a:lnTo>
                  <a:lnTo>
                    <a:pt x="27033" y="56548"/>
                  </a:lnTo>
                  <a:lnTo>
                    <a:pt x="7253" y="31128"/>
                  </a:lnTo>
                  <a:lnTo>
                    <a:pt x="0" y="0"/>
                  </a:lnTo>
                </a:path>
              </a:pathLst>
            </a:custGeom>
            <a:ln w="2857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3200" dirty="0"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294B5D-2A73-4C39-A9E4-C4144D87B10B}"/>
                </a:ext>
              </a:extLst>
            </p:cNvPr>
            <p:cNvSpPr txBox="1"/>
            <p:nvPr/>
          </p:nvSpPr>
          <p:spPr>
            <a:xfrm>
              <a:off x="9288711" y="3301666"/>
              <a:ext cx="277768" cy="454398"/>
            </a:xfrm>
            <a:prstGeom prst="rect">
              <a:avLst/>
            </a:prstGeom>
          </p:spPr>
          <p:txBody>
            <a:bodyPr vert="horz" wrap="none" lIns="0" tIns="16933" rIns="0" bIns="0" rtlCol="0">
              <a:spAutoFit/>
            </a:bodyPr>
            <a:lstStyle/>
            <a:p>
              <a:pPr marL="16933" marR="6773" algn="l">
                <a:lnSpc>
                  <a:spcPct val="115999"/>
                </a:lnSpc>
                <a:spcBef>
                  <a:spcPts val="133"/>
                </a:spcBef>
              </a:pPr>
              <a:r>
                <a:rPr lang="en-US" sz="2667" i="1" spc="-7">
                  <a:latin typeface="+mn-lt"/>
                  <a:cs typeface="Arial"/>
                </a:rPr>
                <a:t>L</a:t>
              </a:r>
              <a:r>
                <a:rPr lang="en-US" sz="2667" i="1" spc="-7" baseline="-25000">
                  <a:latin typeface="+mn-lt"/>
                  <a:cs typeface="Arial"/>
                </a:rPr>
                <a:t>i</a:t>
              </a:r>
              <a:endParaRPr lang="nl-NL" sz="2667" i="1" spc="-7" baseline="-25000" dirty="0">
                <a:latin typeface="+mn-lt"/>
                <a:cs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48A171-BE6A-47F6-A0C3-3044C74C7EA9}"/>
                </a:ext>
              </a:extLst>
            </p:cNvPr>
            <p:cNvSpPr txBox="1"/>
            <p:nvPr/>
          </p:nvSpPr>
          <p:spPr>
            <a:xfrm>
              <a:off x="9222369" y="5004358"/>
              <a:ext cx="194990" cy="454398"/>
            </a:xfrm>
            <a:prstGeom prst="rect">
              <a:avLst/>
            </a:prstGeom>
          </p:spPr>
          <p:txBody>
            <a:bodyPr vert="horz" wrap="none" lIns="0" tIns="16933" rIns="0" bIns="0" rtlCol="0">
              <a:spAutoFit/>
            </a:bodyPr>
            <a:lstStyle/>
            <a:p>
              <a:pPr marL="16933" marR="6773" algn="l">
                <a:lnSpc>
                  <a:spcPct val="115999"/>
                </a:lnSpc>
                <a:spcBef>
                  <a:spcPts val="133"/>
                </a:spcBef>
              </a:pPr>
              <a:r>
                <a:rPr lang="en-US" sz="2667" spc="-7">
                  <a:latin typeface="+mn-lt"/>
                  <a:cs typeface="Arial"/>
                </a:rPr>
                <a:t>1</a:t>
              </a:r>
              <a:endParaRPr lang="nl-NL" sz="2667" spc="-7" dirty="0">
                <a:latin typeface="+mn-lt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478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40847" y="98767"/>
            <a:ext cx="3813165" cy="5593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5968" y="1716928"/>
            <a:ext cx="4079227" cy="30471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990771" y="3569298"/>
            <a:ext cx="442776" cy="3797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4515199" y="3497533"/>
            <a:ext cx="474980" cy="436033"/>
          </a:xfrm>
          <a:custGeom>
            <a:avLst/>
            <a:gdLst/>
            <a:ahLst/>
            <a:cxnLst/>
            <a:rect l="l" t="t" r="r" b="b"/>
            <a:pathLst>
              <a:path w="356235" h="327025">
                <a:moveTo>
                  <a:pt x="0" y="163499"/>
                </a:moveTo>
                <a:lnTo>
                  <a:pt x="5840" y="120035"/>
                </a:lnTo>
                <a:lnTo>
                  <a:pt x="22322" y="80978"/>
                </a:lnTo>
                <a:lnTo>
                  <a:pt x="47888" y="47888"/>
                </a:lnTo>
                <a:lnTo>
                  <a:pt x="80978" y="22322"/>
                </a:lnTo>
                <a:lnTo>
                  <a:pt x="120035" y="5840"/>
                </a:lnTo>
                <a:lnTo>
                  <a:pt x="163499" y="0"/>
                </a:lnTo>
                <a:lnTo>
                  <a:pt x="192599" y="0"/>
                </a:lnTo>
                <a:lnTo>
                  <a:pt x="255168" y="12445"/>
                </a:lnTo>
                <a:lnTo>
                  <a:pt x="308211" y="47887"/>
                </a:lnTo>
                <a:lnTo>
                  <a:pt x="343654" y="100931"/>
                </a:lnTo>
                <a:lnTo>
                  <a:pt x="356099" y="163499"/>
                </a:lnTo>
                <a:lnTo>
                  <a:pt x="350259" y="206964"/>
                </a:lnTo>
                <a:lnTo>
                  <a:pt x="333777" y="246021"/>
                </a:lnTo>
                <a:lnTo>
                  <a:pt x="308211" y="279111"/>
                </a:lnTo>
                <a:lnTo>
                  <a:pt x="275121" y="304677"/>
                </a:lnTo>
                <a:lnTo>
                  <a:pt x="236064" y="321159"/>
                </a:lnTo>
                <a:lnTo>
                  <a:pt x="192599" y="326999"/>
                </a:lnTo>
                <a:lnTo>
                  <a:pt x="163499" y="326999"/>
                </a:lnTo>
                <a:lnTo>
                  <a:pt x="120035" y="321159"/>
                </a:lnTo>
                <a:lnTo>
                  <a:pt x="80978" y="304677"/>
                </a:lnTo>
                <a:lnTo>
                  <a:pt x="47888" y="279111"/>
                </a:lnTo>
                <a:lnTo>
                  <a:pt x="22322" y="246021"/>
                </a:lnTo>
                <a:lnTo>
                  <a:pt x="5840" y="206964"/>
                </a:lnTo>
                <a:lnTo>
                  <a:pt x="0" y="1634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651349" y="3587100"/>
            <a:ext cx="202499" cy="2568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8056766" y="446534"/>
            <a:ext cx="2357119" cy="1713653"/>
          </a:xfrm>
          <a:custGeom>
            <a:avLst/>
            <a:gdLst/>
            <a:ahLst/>
            <a:cxnLst/>
            <a:rect l="l" t="t" r="r" b="b"/>
            <a:pathLst>
              <a:path w="1767840" h="1285240">
                <a:moveTo>
                  <a:pt x="0" y="0"/>
                </a:moveTo>
                <a:lnTo>
                  <a:pt x="1767599" y="0"/>
                </a:lnTo>
                <a:lnTo>
                  <a:pt x="1767599" y="1284899"/>
                </a:lnTo>
                <a:lnTo>
                  <a:pt x="0" y="1284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5758700" y="892197"/>
            <a:ext cx="196088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2133"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2133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56765" y="2339234"/>
            <a:ext cx="3810000" cy="397933"/>
          </a:xfrm>
          <a:custGeom>
            <a:avLst/>
            <a:gdLst/>
            <a:ahLst/>
            <a:cxnLst/>
            <a:rect l="l" t="t" r="r" b="b"/>
            <a:pathLst>
              <a:path w="2857500" h="298450">
                <a:moveTo>
                  <a:pt x="0" y="0"/>
                </a:moveTo>
                <a:lnTo>
                  <a:pt x="2856899" y="0"/>
                </a:lnTo>
                <a:lnTo>
                  <a:pt x="2856899" y="298199"/>
                </a:lnTo>
                <a:lnTo>
                  <a:pt x="0" y="298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 txBox="1"/>
          <p:nvPr/>
        </p:nvSpPr>
        <p:spPr>
          <a:xfrm>
            <a:off x="6450267" y="2335962"/>
            <a:ext cx="1297092" cy="3453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Base</a:t>
            </a:r>
            <a:r>
              <a:rPr sz="2133" spc="-11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33" dirty="0">
                <a:solidFill>
                  <a:srgbClr val="FF0000"/>
                </a:solidFill>
                <a:latin typeface="Arial"/>
                <a:cs typeface="Arial"/>
              </a:rPr>
              <a:t>case</a:t>
            </a:r>
            <a:endParaRPr sz="2133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28099" y="3352600"/>
            <a:ext cx="437727" cy="728133"/>
          </a:xfrm>
          <a:custGeom>
            <a:avLst/>
            <a:gdLst/>
            <a:ahLst/>
            <a:cxnLst/>
            <a:rect l="l" t="t" r="r" b="b"/>
            <a:pathLst>
              <a:path w="328295" h="546100">
                <a:moveTo>
                  <a:pt x="0" y="0"/>
                </a:moveTo>
                <a:lnTo>
                  <a:pt x="328199" y="0"/>
                </a:lnTo>
                <a:lnTo>
                  <a:pt x="328199" y="545999"/>
                </a:lnTo>
                <a:lnTo>
                  <a:pt x="0" y="545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0F8933-083B-49B1-809A-87DFD6C2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</a:t>
            </a:r>
            <a:r>
              <a:rPr lang="en-US" sz="4400" spc="-140" dirty="0">
                <a:cs typeface="Arial"/>
              </a:rPr>
              <a:t> </a:t>
            </a:r>
            <a:r>
              <a:rPr lang="en-US" sz="4400" spc="-7" dirty="0">
                <a:cs typeface="Arial"/>
              </a:rPr>
              <a:t>Implementation:  </a:t>
            </a:r>
            <a:endParaRPr lang="en-US" dirty="0"/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28F1B1DF-0B66-4577-937B-6B55AC6EA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5331E49-BFC2-4EEC-9928-20C59390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6276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40847" y="98767"/>
            <a:ext cx="3813165" cy="5593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5968" y="1716928"/>
            <a:ext cx="4079227" cy="30471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990771" y="3569298"/>
            <a:ext cx="442776" cy="3797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4515199" y="3497533"/>
            <a:ext cx="474980" cy="436033"/>
          </a:xfrm>
          <a:custGeom>
            <a:avLst/>
            <a:gdLst/>
            <a:ahLst/>
            <a:cxnLst/>
            <a:rect l="l" t="t" r="r" b="b"/>
            <a:pathLst>
              <a:path w="356235" h="327025">
                <a:moveTo>
                  <a:pt x="0" y="163499"/>
                </a:moveTo>
                <a:lnTo>
                  <a:pt x="5840" y="120035"/>
                </a:lnTo>
                <a:lnTo>
                  <a:pt x="22322" y="80978"/>
                </a:lnTo>
                <a:lnTo>
                  <a:pt x="47888" y="47888"/>
                </a:lnTo>
                <a:lnTo>
                  <a:pt x="80978" y="22322"/>
                </a:lnTo>
                <a:lnTo>
                  <a:pt x="120035" y="5840"/>
                </a:lnTo>
                <a:lnTo>
                  <a:pt x="163499" y="0"/>
                </a:lnTo>
                <a:lnTo>
                  <a:pt x="192599" y="0"/>
                </a:lnTo>
                <a:lnTo>
                  <a:pt x="255168" y="12445"/>
                </a:lnTo>
                <a:lnTo>
                  <a:pt x="308211" y="47887"/>
                </a:lnTo>
                <a:lnTo>
                  <a:pt x="343654" y="100931"/>
                </a:lnTo>
                <a:lnTo>
                  <a:pt x="356099" y="163499"/>
                </a:lnTo>
                <a:lnTo>
                  <a:pt x="350259" y="206964"/>
                </a:lnTo>
                <a:lnTo>
                  <a:pt x="333777" y="246021"/>
                </a:lnTo>
                <a:lnTo>
                  <a:pt x="308211" y="279111"/>
                </a:lnTo>
                <a:lnTo>
                  <a:pt x="275121" y="304677"/>
                </a:lnTo>
                <a:lnTo>
                  <a:pt x="236064" y="321159"/>
                </a:lnTo>
                <a:lnTo>
                  <a:pt x="192599" y="326999"/>
                </a:lnTo>
                <a:lnTo>
                  <a:pt x="163499" y="326999"/>
                </a:lnTo>
                <a:lnTo>
                  <a:pt x="120035" y="321159"/>
                </a:lnTo>
                <a:lnTo>
                  <a:pt x="80978" y="304677"/>
                </a:lnTo>
                <a:lnTo>
                  <a:pt x="47888" y="279111"/>
                </a:lnTo>
                <a:lnTo>
                  <a:pt x="22322" y="246021"/>
                </a:lnTo>
                <a:lnTo>
                  <a:pt x="5840" y="206964"/>
                </a:lnTo>
                <a:lnTo>
                  <a:pt x="0" y="1634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651349" y="3587100"/>
            <a:ext cx="202499" cy="2568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8056766" y="446534"/>
            <a:ext cx="2357119" cy="1713653"/>
          </a:xfrm>
          <a:custGeom>
            <a:avLst/>
            <a:gdLst/>
            <a:ahLst/>
            <a:cxnLst/>
            <a:rect l="l" t="t" r="r" b="b"/>
            <a:pathLst>
              <a:path w="1767840" h="1285240">
                <a:moveTo>
                  <a:pt x="0" y="0"/>
                </a:moveTo>
                <a:lnTo>
                  <a:pt x="1767599" y="0"/>
                </a:lnTo>
                <a:lnTo>
                  <a:pt x="1767599" y="1284899"/>
                </a:lnTo>
                <a:lnTo>
                  <a:pt x="0" y="1284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5758700" y="892197"/>
            <a:ext cx="196088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2133"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2133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56765" y="2703314"/>
            <a:ext cx="3810000" cy="397933"/>
          </a:xfrm>
          <a:custGeom>
            <a:avLst/>
            <a:gdLst/>
            <a:ahLst/>
            <a:cxnLst/>
            <a:rect l="l" t="t" r="r" b="b"/>
            <a:pathLst>
              <a:path w="2857500" h="298450">
                <a:moveTo>
                  <a:pt x="0" y="0"/>
                </a:moveTo>
                <a:lnTo>
                  <a:pt x="2856899" y="0"/>
                </a:lnTo>
                <a:lnTo>
                  <a:pt x="2856899" y="298199"/>
                </a:lnTo>
                <a:lnTo>
                  <a:pt x="0" y="298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 txBox="1"/>
          <p:nvPr/>
        </p:nvSpPr>
        <p:spPr>
          <a:xfrm>
            <a:off x="6450267" y="2692962"/>
            <a:ext cx="1010920" cy="3453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Sigmoid</a:t>
            </a:r>
            <a:endParaRPr sz="2133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012101" y="3352600"/>
            <a:ext cx="1392767" cy="728133"/>
          </a:xfrm>
          <a:custGeom>
            <a:avLst/>
            <a:gdLst/>
            <a:ahLst/>
            <a:cxnLst/>
            <a:rect l="l" t="t" r="r" b="b"/>
            <a:pathLst>
              <a:path w="1044575" h="546100">
                <a:moveTo>
                  <a:pt x="0" y="0"/>
                </a:moveTo>
                <a:lnTo>
                  <a:pt x="1044299" y="0"/>
                </a:lnTo>
                <a:lnTo>
                  <a:pt x="1044299" y="545999"/>
                </a:lnTo>
                <a:lnTo>
                  <a:pt x="0" y="545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8099966" y="1707667"/>
            <a:ext cx="1888913" cy="397933"/>
          </a:xfrm>
          <a:custGeom>
            <a:avLst/>
            <a:gdLst/>
            <a:ahLst/>
            <a:cxnLst/>
            <a:rect l="l" t="t" r="r" b="b"/>
            <a:pathLst>
              <a:path w="1416684" h="298450">
                <a:moveTo>
                  <a:pt x="0" y="0"/>
                </a:moveTo>
                <a:lnTo>
                  <a:pt x="1416599" y="0"/>
                </a:lnTo>
                <a:lnTo>
                  <a:pt x="1416599" y="298199"/>
                </a:lnTo>
                <a:lnTo>
                  <a:pt x="0" y="298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7C1B27-0980-4F4D-82B1-253DBBAFA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 Implementation: 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5BF38D80-C6E0-4257-9F8E-A5FBD30A22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036E0E8B-BE2A-4C23-B889-49BBC2D5A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92520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40847" y="98767"/>
            <a:ext cx="3813165" cy="5593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5968" y="1716928"/>
            <a:ext cx="4079227" cy="30471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990771" y="3569298"/>
            <a:ext cx="442776" cy="3797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4515199" y="3497533"/>
            <a:ext cx="474980" cy="436033"/>
          </a:xfrm>
          <a:custGeom>
            <a:avLst/>
            <a:gdLst/>
            <a:ahLst/>
            <a:cxnLst/>
            <a:rect l="l" t="t" r="r" b="b"/>
            <a:pathLst>
              <a:path w="356235" h="327025">
                <a:moveTo>
                  <a:pt x="0" y="163499"/>
                </a:moveTo>
                <a:lnTo>
                  <a:pt x="5840" y="120035"/>
                </a:lnTo>
                <a:lnTo>
                  <a:pt x="22322" y="80978"/>
                </a:lnTo>
                <a:lnTo>
                  <a:pt x="47888" y="47888"/>
                </a:lnTo>
                <a:lnTo>
                  <a:pt x="80978" y="22322"/>
                </a:lnTo>
                <a:lnTo>
                  <a:pt x="120035" y="5840"/>
                </a:lnTo>
                <a:lnTo>
                  <a:pt x="163499" y="0"/>
                </a:lnTo>
                <a:lnTo>
                  <a:pt x="192599" y="0"/>
                </a:lnTo>
                <a:lnTo>
                  <a:pt x="255168" y="12445"/>
                </a:lnTo>
                <a:lnTo>
                  <a:pt x="308211" y="47887"/>
                </a:lnTo>
                <a:lnTo>
                  <a:pt x="343654" y="100931"/>
                </a:lnTo>
                <a:lnTo>
                  <a:pt x="356099" y="163499"/>
                </a:lnTo>
                <a:lnTo>
                  <a:pt x="350259" y="206964"/>
                </a:lnTo>
                <a:lnTo>
                  <a:pt x="333777" y="246021"/>
                </a:lnTo>
                <a:lnTo>
                  <a:pt x="308211" y="279111"/>
                </a:lnTo>
                <a:lnTo>
                  <a:pt x="275121" y="304677"/>
                </a:lnTo>
                <a:lnTo>
                  <a:pt x="236064" y="321159"/>
                </a:lnTo>
                <a:lnTo>
                  <a:pt x="192599" y="326999"/>
                </a:lnTo>
                <a:lnTo>
                  <a:pt x="163499" y="326999"/>
                </a:lnTo>
                <a:lnTo>
                  <a:pt x="120035" y="321159"/>
                </a:lnTo>
                <a:lnTo>
                  <a:pt x="80978" y="304677"/>
                </a:lnTo>
                <a:lnTo>
                  <a:pt x="47888" y="279111"/>
                </a:lnTo>
                <a:lnTo>
                  <a:pt x="22322" y="246021"/>
                </a:lnTo>
                <a:lnTo>
                  <a:pt x="5840" y="206964"/>
                </a:lnTo>
                <a:lnTo>
                  <a:pt x="0" y="1634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651349" y="3587100"/>
            <a:ext cx="202499" cy="2568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8056766" y="446534"/>
            <a:ext cx="2357119" cy="1713653"/>
          </a:xfrm>
          <a:custGeom>
            <a:avLst/>
            <a:gdLst/>
            <a:ahLst/>
            <a:cxnLst/>
            <a:rect l="l" t="t" r="r" b="b"/>
            <a:pathLst>
              <a:path w="1767840" h="1285240">
                <a:moveTo>
                  <a:pt x="0" y="0"/>
                </a:moveTo>
                <a:lnTo>
                  <a:pt x="1767599" y="0"/>
                </a:lnTo>
                <a:lnTo>
                  <a:pt x="1767599" y="1284899"/>
                </a:lnTo>
                <a:lnTo>
                  <a:pt x="0" y="1284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5758700" y="892197"/>
            <a:ext cx="196088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2133"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2133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56765" y="3008088"/>
            <a:ext cx="3810000" cy="728133"/>
          </a:xfrm>
          <a:custGeom>
            <a:avLst/>
            <a:gdLst/>
            <a:ahLst/>
            <a:cxnLst/>
            <a:rect l="l" t="t" r="r" b="b"/>
            <a:pathLst>
              <a:path w="2857500" h="546100">
                <a:moveTo>
                  <a:pt x="0" y="0"/>
                </a:moveTo>
                <a:lnTo>
                  <a:pt x="2856899" y="0"/>
                </a:lnTo>
                <a:lnTo>
                  <a:pt x="2856899" y="545999"/>
                </a:lnTo>
                <a:lnTo>
                  <a:pt x="0" y="545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 txBox="1"/>
          <p:nvPr/>
        </p:nvSpPr>
        <p:spPr>
          <a:xfrm>
            <a:off x="6450268" y="3129002"/>
            <a:ext cx="1116753" cy="3453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Add</a:t>
            </a:r>
            <a:r>
              <a:rPr sz="2133" spc="-10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gate</a:t>
            </a:r>
            <a:endParaRPr sz="2133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34366" y="2677499"/>
            <a:ext cx="1472353" cy="1524000"/>
          </a:xfrm>
          <a:custGeom>
            <a:avLst/>
            <a:gdLst/>
            <a:ahLst/>
            <a:cxnLst/>
            <a:rect l="l" t="t" r="r" b="b"/>
            <a:pathLst>
              <a:path w="1104264" h="1143000">
                <a:moveTo>
                  <a:pt x="0" y="0"/>
                </a:moveTo>
                <a:lnTo>
                  <a:pt x="1103999" y="0"/>
                </a:lnTo>
                <a:lnTo>
                  <a:pt x="1103999" y="1142999"/>
                </a:lnTo>
                <a:lnTo>
                  <a:pt x="0" y="1142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647799" y="4201632"/>
            <a:ext cx="3759200" cy="577427"/>
          </a:xfrm>
          <a:custGeom>
            <a:avLst/>
            <a:gdLst/>
            <a:ahLst/>
            <a:cxnLst/>
            <a:rect l="l" t="t" r="r" b="b"/>
            <a:pathLst>
              <a:path w="2819400" h="433070">
                <a:moveTo>
                  <a:pt x="0" y="0"/>
                </a:moveTo>
                <a:lnTo>
                  <a:pt x="2818799" y="0"/>
                </a:lnTo>
                <a:lnTo>
                  <a:pt x="2818799" y="432899"/>
                </a:lnTo>
                <a:lnTo>
                  <a:pt x="0" y="432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2964033" y="4100232"/>
            <a:ext cx="1433407" cy="208280"/>
          </a:xfrm>
          <a:custGeom>
            <a:avLst/>
            <a:gdLst/>
            <a:ahLst/>
            <a:cxnLst/>
            <a:rect l="l" t="t" r="r" b="b"/>
            <a:pathLst>
              <a:path w="1075054" h="156210">
                <a:moveTo>
                  <a:pt x="0" y="0"/>
                </a:moveTo>
                <a:lnTo>
                  <a:pt x="1074599" y="0"/>
                </a:lnTo>
                <a:lnTo>
                  <a:pt x="1074599" y="155699"/>
                </a:lnTo>
                <a:lnTo>
                  <a:pt x="0" y="1556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8140599" y="1432600"/>
            <a:ext cx="1551940" cy="372533"/>
          </a:xfrm>
          <a:custGeom>
            <a:avLst/>
            <a:gdLst/>
            <a:ahLst/>
            <a:cxnLst/>
            <a:rect l="l" t="t" r="r" b="b"/>
            <a:pathLst>
              <a:path w="1163954" h="279400">
                <a:moveTo>
                  <a:pt x="0" y="0"/>
                </a:moveTo>
                <a:lnTo>
                  <a:pt x="1163699" y="0"/>
                </a:lnTo>
                <a:lnTo>
                  <a:pt x="1163699" y="279299"/>
                </a:lnTo>
                <a:lnTo>
                  <a:pt x="0" y="2792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E2E2F6-6CF4-4569-84CD-56EECE7B0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</a:t>
            </a:r>
            <a:r>
              <a:rPr lang="en-US" sz="4400" spc="-140" dirty="0">
                <a:cs typeface="Arial"/>
              </a:rPr>
              <a:t> </a:t>
            </a:r>
            <a:r>
              <a:rPr lang="en-US" sz="4400" spc="-7" dirty="0">
                <a:cs typeface="Arial"/>
              </a:rPr>
              <a:t>Implementation:  </a:t>
            </a:r>
            <a:endParaRPr lang="en-US" dirty="0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77CDE74F-E70F-40A3-8E4A-9CF77451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21C64AF-9304-4996-958F-53565D41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5365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40847" y="98767"/>
            <a:ext cx="3813165" cy="5593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5968" y="1716928"/>
            <a:ext cx="4079227" cy="30471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990771" y="3569298"/>
            <a:ext cx="442776" cy="3797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4515199" y="3497533"/>
            <a:ext cx="474980" cy="436033"/>
          </a:xfrm>
          <a:custGeom>
            <a:avLst/>
            <a:gdLst/>
            <a:ahLst/>
            <a:cxnLst/>
            <a:rect l="l" t="t" r="r" b="b"/>
            <a:pathLst>
              <a:path w="356235" h="327025">
                <a:moveTo>
                  <a:pt x="0" y="163499"/>
                </a:moveTo>
                <a:lnTo>
                  <a:pt x="5840" y="120035"/>
                </a:lnTo>
                <a:lnTo>
                  <a:pt x="22322" y="80978"/>
                </a:lnTo>
                <a:lnTo>
                  <a:pt x="47888" y="47888"/>
                </a:lnTo>
                <a:lnTo>
                  <a:pt x="80978" y="22322"/>
                </a:lnTo>
                <a:lnTo>
                  <a:pt x="120035" y="5840"/>
                </a:lnTo>
                <a:lnTo>
                  <a:pt x="163499" y="0"/>
                </a:lnTo>
                <a:lnTo>
                  <a:pt x="192599" y="0"/>
                </a:lnTo>
                <a:lnTo>
                  <a:pt x="255168" y="12445"/>
                </a:lnTo>
                <a:lnTo>
                  <a:pt x="308211" y="47887"/>
                </a:lnTo>
                <a:lnTo>
                  <a:pt x="343654" y="100931"/>
                </a:lnTo>
                <a:lnTo>
                  <a:pt x="356099" y="163499"/>
                </a:lnTo>
                <a:lnTo>
                  <a:pt x="350259" y="206964"/>
                </a:lnTo>
                <a:lnTo>
                  <a:pt x="333777" y="246021"/>
                </a:lnTo>
                <a:lnTo>
                  <a:pt x="308211" y="279111"/>
                </a:lnTo>
                <a:lnTo>
                  <a:pt x="275121" y="304677"/>
                </a:lnTo>
                <a:lnTo>
                  <a:pt x="236064" y="321159"/>
                </a:lnTo>
                <a:lnTo>
                  <a:pt x="192599" y="326999"/>
                </a:lnTo>
                <a:lnTo>
                  <a:pt x="163499" y="326999"/>
                </a:lnTo>
                <a:lnTo>
                  <a:pt x="120035" y="321159"/>
                </a:lnTo>
                <a:lnTo>
                  <a:pt x="80978" y="304677"/>
                </a:lnTo>
                <a:lnTo>
                  <a:pt x="47888" y="279111"/>
                </a:lnTo>
                <a:lnTo>
                  <a:pt x="22322" y="246021"/>
                </a:lnTo>
                <a:lnTo>
                  <a:pt x="5840" y="206964"/>
                </a:lnTo>
                <a:lnTo>
                  <a:pt x="0" y="1634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651349" y="3587100"/>
            <a:ext cx="202499" cy="2568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8056766" y="446534"/>
            <a:ext cx="2357119" cy="1713653"/>
          </a:xfrm>
          <a:custGeom>
            <a:avLst/>
            <a:gdLst/>
            <a:ahLst/>
            <a:cxnLst/>
            <a:rect l="l" t="t" r="r" b="b"/>
            <a:pathLst>
              <a:path w="1767840" h="1285240">
                <a:moveTo>
                  <a:pt x="0" y="0"/>
                </a:moveTo>
                <a:lnTo>
                  <a:pt x="1767599" y="0"/>
                </a:lnTo>
                <a:lnTo>
                  <a:pt x="1767599" y="1284899"/>
                </a:lnTo>
                <a:lnTo>
                  <a:pt x="0" y="1284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5758700" y="892197"/>
            <a:ext cx="196088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2133"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2133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56765" y="3719288"/>
            <a:ext cx="3810000" cy="728133"/>
          </a:xfrm>
          <a:custGeom>
            <a:avLst/>
            <a:gdLst/>
            <a:ahLst/>
            <a:cxnLst/>
            <a:rect l="l" t="t" r="r" b="b"/>
            <a:pathLst>
              <a:path w="2857500" h="546100">
                <a:moveTo>
                  <a:pt x="0" y="0"/>
                </a:moveTo>
                <a:lnTo>
                  <a:pt x="2856899" y="0"/>
                </a:lnTo>
                <a:lnTo>
                  <a:pt x="2856899" y="545999"/>
                </a:lnTo>
                <a:lnTo>
                  <a:pt x="0" y="545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 txBox="1"/>
          <p:nvPr/>
        </p:nvSpPr>
        <p:spPr>
          <a:xfrm>
            <a:off x="6450268" y="3840203"/>
            <a:ext cx="1116753" cy="3453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Add</a:t>
            </a:r>
            <a:r>
              <a:rPr sz="2133" spc="-10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gate</a:t>
            </a:r>
            <a:endParaRPr sz="2133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709667" y="1887099"/>
            <a:ext cx="1630680" cy="1916853"/>
          </a:xfrm>
          <a:custGeom>
            <a:avLst/>
            <a:gdLst/>
            <a:ahLst/>
            <a:cxnLst/>
            <a:rect l="l" t="t" r="r" b="b"/>
            <a:pathLst>
              <a:path w="1223010" h="1437639">
                <a:moveTo>
                  <a:pt x="0" y="0"/>
                </a:moveTo>
                <a:lnTo>
                  <a:pt x="1222499" y="0"/>
                </a:lnTo>
                <a:lnTo>
                  <a:pt x="1222499" y="1437599"/>
                </a:lnTo>
                <a:lnTo>
                  <a:pt x="0" y="1437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8140599" y="1098159"/>
            <a:ext cx="1551940" cy="372533"/>
          </a:xfrm>
          <a:custGeom>
            <a:avLst/>
            <a:gdLst/>
            <a:ahLst/>
            <a:cxnLst/>
            <a:rect l="l" t="t" r="r" b="b"/>
            <a:pathLst>
              <a:path w="1163954" h="279400">
                <a:moveTo>
                  <a:pt x="0" y="0"/>
                </a:moveTo>
                <a:lnTo>
                  <a:pt x="1163699" y="0"/>
                </a:lnTo>
                <a:lnTo>
                  <a:pt x="1163699" y="279299"/>
                </a:lnTo>
                <a:lnTo>
                  <a:pt x="0" y="2792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9B97B2-8660-4E9C-A170-406B6F646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</a:t>
            </a:r>
            <a:r>
              <a:rPr lang="en-US" sz="4400" spc="-140" dirty="0">
                <a:cs typeface="Arial"/>
              </a:rPr>
              <a:t> </a:t>
            </a:r>
            <a:r>
              <a:rPr lang="en-US" sz="4400" spc="-7" dirty="0">
                <a:cs typeface="Arial"/>
              </a:rPr>
              <a:t>Implementation:  </a:t>
            </a:r>
            <a:endParaRPr lang="en-US" dirty="0"/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E1B6B095-EE71-449E-BAFA-1B49B6D3F2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F15770E0-D6C9-41A3-9C5E-6E6E6A96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59450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40847" y="98767"/>
            <a:ext cx="3813165" cy="5593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5968" y="1716928"/>
            <a:ext cx="4079227" cy="30471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990771" y="3569298"/>
            <a:ext cx="442776" cy="3797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4515199" y="3497533"/>
            <a:ext cx="474980" cy="436033"/>
          </a:xfrm>
          <a:custGeom>
            <a:avLst/>
            <a:gdLst/>
            <a:ahLst/>
            <a:cxnLst/>
            <a:rect l="l" t="t" r="r" b="b"/>
            <a:pathLst>
              <a:path w="356235" h="327025">
                <a:moveTo>
                  <a:pt x="0" y="163499"/>
                </a:moveTo>
                <a:lnTo>
                  <a:pt x="5840" y="120035"/>
                </a:lnTo>
                <a:lnTo>
                  <a:pt x="22322" y="80978"/>
                </a:lnTo>
                <a:lnTo>
                  <a:pt x="47888" y="47888"/>
                </a:lnTo>
                <a:lnTo>
                  <a:pt x="80978" y="22322"/>
                </a:lnTo>
                <a:lnTo>
                  <a:pt x="120035" y="5840"/>
                </a:lnTo>
                <a:lnTo>
                  <a:pt x="163499" y="0"/>
                </a:lnTo>
                <a:lnTo>
                  <a:pt x="192599" y="0"/>
                </a:lnTo>
                <a:lnTo>
                  <a:pt x="255168" y="12445"/>
                </a:lnTo>
                <a:lnTo>
                  <a:pt x="308211" y="47887"/>
                </a:lnTo>
                <a:lnTo>
                  <a:pt x="343654" y="100931"/>
                </a:lnTo>
                <a:lnTo>
                  <a:pt x="356099" y="163499"/>
                </a:lnTo>
                <a:lnTo>
                  <a:pt x="350259" y="206964"/>
                </a:lnTo>
                <a:lnTo>
                  <a:pt x="333777" y="246021"/>
                </a:lnTo>
                <a:lnTo>
                  <a:pt x="308211" y="279111"/>
                </a:lnTo>
                <a:lnTo>
                  <a:pt x="275121" y="304677"/>
                </a:lnTo>
                <a:lnTo>
                  <a:pt x="236064" y="321159"/>
                </a:lnTo>
                <a:lnTo>
                  <a:pt x="192599" y="326999"/>
                </a:lnTo>
                <a:lnTo>
                  <a:pt x="163499" y="326999"/>
                </a:lnTo>
                <a:lnTo>
                  <a:pt x="120035" y="321159"/>
                </a:lnTo>
                <a:lnTo>
                  <a:pt x="80978" y="304677"/>
                </a:lnTo>
                <a:lnTo>
                  <a:pt x="47888" y="279111"/>
                </a:lnTo>
                <a:lnTo>
                  <a:pt x="22322" y="246021"/>
                </a:lnTo>
                <a:lnTo>
                  <a:pt x="5840" y="206964"/>
                </a:lnTo>
                <a:lnTo>
                  <a:pt x="0" y="1634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651349" y="3587100"/>
            <a:ext cx="202499" cy="2568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8056766" y="446534"/>
            <a:ext cx="2357119" cy="1713653"/>
          </a:xfrm>
          <a:custGeom>
            <a:avLst/>
            <a:gdLst/>
            <a:ahLst/>
            <a:cxnLst/>
            <a:rect l="l" t="t" r="r" b="b"/>
            <a:pathLst>
              <a:path w="1767840" h="1285240">
                <a:moveTo>
                  <a:pt x="0" y="0"/>
                </a:moveTo>
                <a:lnTo>
                  <a:pt x="1767599" y="0"/>
                </a:lnTo>
                <a:lnTo>
                  <a:pt x="1767599" y="1284899"/>
                </a:lnTo>
                <a:lnTo>
                  <a:pt x="0" y="1284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5758700" y="892197"/>
            <a:ext cx="196088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2133"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2133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56765" y="4328888"/>
            <a:ext cx="3810000" cy="728133"/>
          </a:xfrm>
          <a:custGeom>
            <a:avLst/>
            <a:gdLst/>
            <a:ahLst/>
            <a:cxnLst/>
            <a:rect l="l" t="t" r="r" b="b"/>
            <a:pathLst>
              <a:path w="2857500" h="546100">
                <a:moveTo>
                  <a:pt x="0" y="0"/>
                </a:moveTo>
                <a:lnTo>
                  <a:pt x="2856899" y="0"/>
                </a:lnTo>
                <a:lnTo>
                  <a:pt x="2856899" y="545999"/>
                </a:lnTo>
                <a:lnTo>
                  <a:pt x="0" y="545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 txBox="1"/>
          <p:nvPr/>
        </p:nvSpPr>
        <p:spPr>
          <a:xfrm>
            <a:off x="6084667" y="4490830"/>
            <a:ext cx="1554480" cy="3453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133" dirty="0">
                <a:solidFill>
                  <a:srgbClr val="FF0000"/>
                </a:solidFill>
                <a:latin typeface="Arial"/>
                <a:cs typeface="Arial"/>
              </a:rPr>
              <a:t>Multiply</a:t>
            </a:r>
            <a:r>
              <a:rPr sz="2133" spc="-11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gate</a:t>
            </a:r>
            <a:endParaRPr sz="2133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7103" y="2981287"/>
            <a:ext cx="1906693" cy="1176020"/>
          </a:xfrm>
          <a:custGeom>
            <a:avLst/>
            <a:gdLst/>
            <a:ahLst/>
            <a:cxnLst/>
            <a:rect l="l" t="t" r="r" b="b"/>
            <a:pathLst>
              <a:path w="1430020" h="882014">
                <a:moveTo>
                  <a:pt x="0" y="0"/>
                </a:moveTo>
                <a:lnTo>
                  <a:pt x="1429799" y="0"/>
                </a:lnTo>
                <a:lnTo>
                  <a:pt x="1429799" y="881699"/>
                </a:lnTo>
                <a:lnTo>
                  <a:pt x="0" y="881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8140599" y="763719"/>
            <a:ext cx="1551940" cy="372533"/>
          </a:xfrm>
          <a:custGeom>
            <a:avLst/>
            <a:gdLst/>
            <a:ahLst/>
            <a:cxnLst/>
            <a:rect l="l" t="t" r="r" b="b"/>
            <a:pathLst>
              <a:path w="1163954" h="279400">
                <a:moveTo>
                  <a:pt x="0" y="0"/>
                </a:moveTo>
                <a:lnTo>
                  <a:pt x="1163699" y="0"/>
                </a:lnTo>
                <a:lnTo>
                  <a:pt x="1163699" y="279300"/>
                </a:lnTo>
                <a:lnTo>
                  <a:pt x="0" y="2793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6F8776DC-C1C5-4A83-9705-9A2392537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</a:t>
            </a:r>
            <a:r>
              <a:rPr lang="en-US" sz="4400" spc="-140" dirty="0">
                <a:cs typeface="Arial"/>
              </a:rPr>
              <a:t> </a:t>
            </a:r>
            <a:r>
              <a:rPr lang="en-US" sz="4400" spc="-7" dirty="0">
                <a:cs typeface="Arial"/>
              </a:rPr>
              <a:t>Implementation: 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2D6D7F-B342-4DB7-ADC5-6FA7CA5CE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A7BB48A-5079-4C7E-B77B-7A661A49D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99130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81105" y="685800"/>
            <a:ext cx="3813165" cy="5593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8097024" y="1033567"/>
            <a:ext cx="2357119" cy="1713653"/>
          </a:xfrm>
          <a:custGeom>
            <a:avLst/>
            <a:gdLst/>
            <a:ahLst/>
            <a:cxnLst/>
            <a:rect l="l" t="t" r="r" b="b"/>
            <a:pathLst>
              <a:path w="1767840" h="1285240">
                <a:moveTo>
                  <a:pt x="0" y="0"/>
                </a:moveTo>
                <a:lnTo>
                  <a:pt x="1767599" y="0"/>
                </a:lnTo>
                <a:lnTo>
                  <a:pt x="1767599" y="1284899"/>
                </a:lnTo>
                <a:lnTo>
                  <a:pt x="0" y="1284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5798958" y="1479230"/>
            <a:ext cx="196088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2133"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2133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97023" y="5607361"/>
            <a:ext cx="3810000" cy="728133"/>
          </a:xfrm>
          <a:custGeom>
            <a:avLst/>
            <a:gdLst/>
            <a:ahLst/>
            <a:cxnLst/>
            <a:rect l="l" t="t" r="r" b="b"/>
            <a:pathLst>
              <a:path w="2857500" h="546100">
                <a:moveTo>
                  <a:pt x="0" y="0"/>
                </a:moveTo>
                <a:lnTo>
                  <a:pt x="2856899" y="0"/>
                </a:lnTo>
                <a:lnTo>
                  <a:pt x="2856899" y="545999"/>
                </a:lnTo>
                <a:lnTo>
                  <a:pt x="0" y="545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 txBox="1"/>
          <p:nvPr/>
        </p:nvSpPr>
        <p:spPr>
          <a:xfrm>
            <a:off x="6124925" y="5769301"/>
            <a:ext cx="1554480" cy="3453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133" dirty="0">
                <a:solidFill>
                  <a:srgbClr val="FF0000"/>
                </a:solidFill>
                <a:latin typeface="Arial"/>
                <a:cs typeface="Arial"/>
              </a:rPr>
              <a:t>Multiply</a:t>
            </a:r>
            <a:r>
              <a:rPr sz="2133" spc="-11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gate</a:t>
            </a:r>
            <a:endParaRPr sz="2133">
              <a:latin typeface="Arial"/>
              <a:cs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67DC92B-5400-48D2-BB6E-D608EA757AC7}"/>
              </a:ext>
            </a:extLst>
          </p:cNvPr>
          <p:cNvGrpSpPr/>
          <p:nvPr/>
        </p:nvGrpSpPr>
        <p:grpSpPr>
          <a:xfrm>
            <a:off x="365370" y="1590336"/>
            <a:ext cx="5735994" cy="3591931"/>
            <a:chOff x="365370" y="1590337"/>
            <a:chExt cx="5068177" cy="3173738"/>
          </a:xfrm>
        </p:grpSpPr>
        <p:sp>
          <p:nvSpPr>
            <p:cNvPr id="4" name="object 4"/>
            <p:cNvSpPr/>
            <p:nvPr/>
          </p:nvSpPr>
          <p:spPr>
            <a:xfrm>
              <a:off x="435968" y="1716928"/>
              <a:ext cx="4079227" cy="30471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" name="object 5"/>
            <p:cNvSpPr/>
            <p:nvPr/>
          </p:nvSpPr>
          <p:spPr>
            <a:xfrm>
              <a:off x="4990771" y="3569298"/>
              <a:ext cx="442776" cy="37973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" name="object 6"/>
            <p:cNvSpPr/>
            <p:nvPr/>
          </p:nvSpPr>
          <p:spPr>
            <a:xfrm>
              <a:off x="4515199" y="3497533"/>
              <a:ext cx="474980" cy="436033"/>
            </a:xfrm>
            <a:custGeom>
              <a:avLst/>
              <a:gdLst/>
              <a:ahLst/>
              <a:cxnLst/>
              <a:rect l="l" t="t" r="r" b="b"/>
              <a:pathLst>
                <a:path w="356235" h="327025">
                  <a:moveTo>
                    <a:pt x="0" y="163499"/>
                  </a:moveTo>
                  <a:lnTo>
                    <a:pt x="5840" y="120035"/>
                  </a:lnTo>
                  <a:lnTo>
                    <a:pt x="22322" y="80978"/>
                  </a:lnTo>
                  <a:lnTo>
                    <a:pt x="47888" y="47888"/>
                  </a:lnTo>
                  <a:lnTo>
                    <a:pt x="80978" y="22322"/>
                  </a:lnTo>
                  <a:lnTo>
                    <a:pt x="120035" y="5840"/>
                  </a:lnTo>
                  <a:lnTo>
                    <a:pt x="163499" y="0"/>
                  </a:lnTo>
                  <a:lnTo>
                    <a:pt x="192599" y="0"/>
                  </a:lnTo>
                  <a:lnTo>
                    <a:pt x="255168" y="12445"/>
                  </a:lnTo>
                  <a:lnTo>
                    <a:pt x="308211" y="47887"/>
                  </a:lnTo>
                  <a:lnTo>
                    <a:pt x="343654" y="100931"/>
                  </a:lnTo>
                  <a:lnTo>
                    <a:pt x="356099" y="163499"/>
                  </a:lnTo>
                  <a:lnTo>
                    <a:pt x="350259" y="206964"/>
                  </a:lnTo>
                  <a:lnTo>
                    <a:pt x="333777" y="246021"/>
                  </a:lnTo>
                  <a:lnTo>
                    <a:pt x="308211" y="279111"/>
                  </a:lnTo>
                  <a:lnTo>
                    <a:pt x="275121" y="304677"/>
                  </a:lnTo>
                  <a:lnTo>
                    <a:pt x="236064" y="321159"/>
                  </a:lnTo>
                  <a:lnTo>
                    <a:pt x="192599" y="326999"/>
                  </a:lnTo>
                  <a:lnTo>
                    <a:pt x="163499" y="326999"/>
                  </a:lnTo>
                  <a:lnTo>
                    <a:pt x="120035" y="321159"/>
                  </a:lnTo>
                  <a:lnTo>
                    <a:pt x="80978" y="304677"/>
                  </a:lnTo>
                  <a:lnTo>
                    <a:pt x="47888" y="279111"/>
                  </a:lnTo>
                  <a:lnTo>
                    <a:pt x="22322" y="246021"/>
                  </a:lnTo>
                  <a:lnTo>
                    <a:pt x="5840" y="206964"/>
                  </a:lnTo>
                  <a:lnTo>
                    <a:pt x="0" y="1634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" name="object 7"/>
            <p:cNvSpPr/>
            <p:nvPr/>
          </p:nvSpPr>
          <p:spPr>
            <a:xfrm>
              <a:off x="4651349" y="3587100"/>
              <a:ext cx="202499" cy="25686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365370" y="1590337"/>
              <a:ext cx="1906693" cy="1176020"/>
            </a:xfrm>
            <a:custGeom>
              <a:avLst/>
              <a:gdLst/>
              <a:ahLst/>
              <a:cxnLst/>
              <a:rect l="l" t="t" r="r" b="b"/>
              <a:pathLst>
                <a:path w="1430020" h="882014">
                  <a:moveTo>
                    <a:pt x="0" y="0"/>
                  </a:moveTo>
                  <a:lnTo>
                    <a:pt x="1429799" y="0"/>
                  </a:lnTo>
                  <a:lnTo>
                    <a:pt x="1429799" y="881699"/>
                  </a:lnTo>
                  <a:lnTo>
                    <a:pt x="0" y="8816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</p:grpSp>
      <p:sp>
        <p:nvSpPr>
          <p:cNvPr id="13" name="object 13"/>
          <p:cNvSpPr/>
          <p:nvPr/>
        </p:nvSpPr>
        <p:spPr>
          <a:xfrm>
            <a:off x="8180857" y="1072798"/>
            <a:ext cx="1551940" cy="320039"/>
          </a:xfrm>
          <a:custGeom>
            <a:avLst/>
            <a:gdLst/>
            <a:ahLst/>
            <a:cxnLst/>
            <a:rect l="l" t="t" r="r" b="b"/>
            <a:pathLst>
              <a:path w="1163954" h="240029">
                <a:moveTo>
                  <a:pt x="0" y="0"/>
                </a:moveTo>
                <a:lnTo>
                  <a:pt x="1163699" y="0"/>
                </a:lnTo>
                <a:lnTo>
                  <a:pt x="1163699" y="239999"/>
                </a:lnTo>
                <a:lnTo>
                  <a:pt x="0" y="239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80A2ADA-7738-4271-A5D0-9F2170B90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55400" cy="685800"/>
          </a:xfrm>
        </p:spPr>
        <p:txBody>
          <a:bodyPr/>
          <a:lstStyle/>
          <a:p>
            <a:r>
              <a:rPr lang="en-US" dirty="0"/>
              <a:t>Backprop Implementation: 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nl-NL"/>
              <a:t>IA 5LIL0 Learning Principles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1B07A8-4A41-4242-AFE3-1EF886BC1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04355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615567" y="1535883"/>
            <a:ext cx="7386832" cy="4068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4619601" y="1057575"/>
            <a:ext cx="587840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3048770" algn="l"/>
              </a:tabLst>
            </a:pPr>
            <a:r>
              <a:rPr spc="-7" dirty="0">
                <a:latin typeface="Arial"/>
                <a:cs typeface="Arial"/>
              </a:rPr>
              <a:t>Graph </a:t>
            </a:r>
            <a:r>
              <a:rPr dirty="0">
                <a:latin typeface="Arial"/>
                <a:cs typeface="Arial"/>
              </a:rPr>
              <a:t>(or </a:t>
            </a:r>
            <a:r>
              <a:rPr spc="-7" dirty="0">
                <a:latin typeface="Arial"/>
                <a:cs typeface="Arial"/>
              </a:rPr>
              <a:t>Net) object	</a:t>
            </a:r>
            <a:r>
              <a:rPr i="1" dirty="0">
                <a:latin typeface="Arial"/>
                <a:cs typeface="Arial"/>
              </a:rPr>
              <a:t>(rough </a:t>
            </a:r>
            <a:r>
              <a:rPr i="1" spc="-7" dirty="0">
                <a:latin typeface="Arial"/>
                <a:cs typeface="Arial"/>
              </a:rPr>
              <a:t>pseudo</a:t>
            </a:r>
            <a:r>
              <a:rPr i="1" spc="-120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code)</a:t>
            </a:r>
            <a:endParaRPr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3931" y="2297415"/>
            <a:ext cx="3198115" cy="23889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974897" y="3749673"/>
            <a:ext cx="347137" cy="2977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3602048" y="3693410"/>
            <a:ext cx="372533" cy="342053"/>
          </a:xfrm>
          <a:custGeom>
            <a:avLst/>
            <a:gdLst/>
            <a:ahLst/>
            <a:cxnLst/>
            <a:rect l="l" t="t" r="r" b="b"/>
            <a:pathLst>
              <a:path w="279400" h="256539">
                <a:moveTo>
                  <a:pt x="0" y="128183"/>
                </a:moveTo>
                <a:lnTo>
                  <a:pt x="10073" y="78288"/>
                </a:lnTo>
                <a:lnTo>
                  <a:pt x="37544" y="37544"/>
                </a:lnTo>
                <a:lnTo>
                  <a:pt x="78288" y="10073"/>
                </a:lnTo>
                <a:lnTo>
                  <a:pt x="128183" y="0"/>
                </a:lnTo>
                <a:lnTo>
                  <a:pt x="150998" y="0"/>
                </a:lnTo>
                <a:lnTo>
                  <a:pt x="200052" y="9757"/>
                </a:lnTo>
                <a:lnTo>
                  <a:pt x="241638" y="37544"/>
                </a:lnTo>
                <a:lnTo>
                  <a:pt x="269424" y="79130"/>
                </a:lnTo>
                <a:lnTo>
                  <a:pt x="279182" y="128183"/>
                </a:lnTo>
                <a:lnTo>
                  <a:pt x="269109" y="178078"/>
                </a:lnTo>
                <a:lnTo>
                  <a:pt x="241638" y="218823"/>
                </a:lnTo>
                <a:lnTo>
                  <a:pt x="200893" y="246294"/>
                </a:lnTo>
                <a:lnTo>
                  <a:pt x="150998" y="256367"/>
                </a:lnTo>
                <a:lnTo>
                  <a:pt x="128183" y="256367"/>
                </a:lnTo>
                <a:lnTo>
                  <a:pt x="78288" y="246294"/>
                </a:lnTo>
                <a:lnTo>
                  <a:pt x="37544" y="218823"/>
                </a:lnTo>
                <a:lnTo>
                  <a:pt x="10073" y="178078"/>
                </a:lnTo>
                <a:lnTo>
                  <a:pt x="0" y="128183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3708790" y="3763630"/>
            <a:ext cx="158759" cy="2013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D5E50A4-EE01-4B23-9F09-E34EBA823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13" dirty="0">
                <a:cs typeface="Arial"/>
              </a:rPr>
              <a:t>Backprop </a:t>
            </a:r>
            <a:r>
              <a:rPr lang="en-US" sz="4400" spc="-7" dirty="0">
                <a:cs typeface="Arial"/>
              </a:rPr>
              <a:t>Implementation: </a:t>
            </a:r>
            <a:r>
              <a:rPr lang="en-US" sz="4400" dirty="0">
                <a:cs typeface="Arial"/>
              </a:rPr>
              <a:t>Modularized</a:t>
            </a:r>
            <a:r>
              <a:rPr lang="en-US" sz="4400" spc="-313" dirty="0">
                <a:cs typeface="Arial"/>
              </a:rPr>
              <a:t> </a:t>
            </a:r>
            <a:r>
              <a:rPr lang="en-US" sz="4400" spc="-7" dirty="0">
                <a:cs typeface="Arial"/>
              </a:rPr>
              <a:t>API</a:t>
            </a:r>
            <a:endParaRPr lang="en-US" dirty="0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4833482F-B399-4844-9D7A-7E7CAD6605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B21602BB-FB71-41CD-92A3-31288F297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81261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46768" y="1883833"/>
            <a:ext cx="5519873" cy="4398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4134065" y="1871133"/>
            <a:ext cx="5611707" cy="4453467"/>
          </a:xfrm>
          <a:custGeom>
            <a:avLst/>
            <a:gdLst/>
            <a:ahLst/>
            <a:cxnLst/>
            <a:rect l="l" t="t" r="r" b="b"/>
            <a:pathLst>
              <a:path w="4208780" h="3340100">
                <a:moveTo>
                  <a:pt x="0" y="0"/>
                </a:moveTo>
                <a:lnTo>
                  <a:pt x="4208436" y="0"/>
                </a:lnTo>
                <a:lnTo>
                  <a:pt x="4208436" y="3339799"/>
                </a:lnTo>
                <a:lnTo>
                  <a:pt x="0" y="33397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1571099" y="2799401"/>
            <a:ext cx="732367" cy="732367"/>
          </a:xfrm>
          <a:custGeom>
            <a:avLst/>
            <a:gdLst/>
            <a:ahLst/>
            <a:cxnLst/>
            <a:rect l="l" t="t" r="r" b="b"/>
            <a:pathLst>
              <a:path w="549275" h="549275">
                <a:moveTo>
                  <a:pt x="0" y="274349"/>
                </a:moveTo>
                <a:lnTo>
                  <a:pt x="4420" y="225035"/>
                </a:lnTo>
                <a:lnTo>
                  <a:pt x="17164" y="178620"/>
                </a:lnTo>
                <a:lnTo>
                  <a:pt x="37456" y="135880"/>
                </a:lnTo>
                <a:lnTo>
                  <a:pt x="64523" y="97589"/>
                </a:lnTo>
                <a:lnTo>
                  <a:pt x="97589" y="64523"/>
                </a:lnTo>
                <a:lnTo>
                  <a:pt x="135880" y="37456"/>
                </a:lnTo>
                <a:lnTo>
                  <a:pt x="178620" y="17164"/>
                </a:lnTo>
                <a:lnTo>
                  <a:pt x="225035" y="4420"/>
                </a:lnTo>
                <a:lnTo>
                  <a:pt x="274349" y="0"/>
                </a:lnTo>
                <a:lnTo>
                  <a:pt x="328122" y="5320"/>
                </a:lnTo>
                <a:lnTo>
                  <a:pt x="379339" y="20883"/>
                </a:lnTo>
                <a:lnTo>
                  <a:pt x="426559" y="46094"/>
                </a:lnTo>
                <a:lnTo>
                  <a:pt x="468344" y="80355"/>
                </a:lnTo>
                <a:lnTo>
                  <a:pt x="502605" y="122140"/>
                </a:lnTo>
                <a:lnTo>
                  <a:pt x="527816" y="169360"/>
                </a:lnTo>
                <a:lnTo>
                  <a:pt x="543379" y="220577"/>
                </a:lnTo>
                <a:lnTo>
                  <a:pt x="548699" y="274349"/>
                </a:lnTo>
                <a:lnTo>
                  <a:pt x="544279" y="323664"/>
                </a:lnTo>
                <a:lnTo>
                  <a:pt x="531535" y="370079"/>
                </a:lnTo>
                <a:lnTo>
                  <a:pt x="511243" y="412819"/>
                </a:lnTo>
                <a:lnTo>
                  <a:pt x="484176" y="451110"/>
                </a:lnTo>
                <a:lnTo>
                  <a:pt x="451110" y="484176"/>
                </a:lnTo>
                <a:lnTo>
                  <a:pt x="412819" y="511243"/>
                </a:lnTo>
                <a:lnTo>
                  <a:pt x="370079" y="531535"/>
                </a:lnTo>
                <a:lnTo>
                  <a:pt x="323664" y="544279"/>
                </a:lnTo>
                <a:lnTo>
                  <a:pt x="274349" y="548699"/>
                </a:lnTo>
                <a:lnTo>
                  <a:pt x="225035" y="544279"/>
                </a:lnTo>
                <a:lnTo>
                  <a:pt x="178620" y="531535"/>
                </a:lnTo>
                <a:lnTo>
                  <a:pt x="135880" y="511243"/>
                </a:lnTo>
                <a:lnTo>
                  <a:pt x="97589" y="484176"/>
                </a:lnTo>
                <a:lnTo>
                  <a:pt x="64523" y="451110"/>
                </a:lnTo>
                <a:lnTo>
                  <a:pt x="37456" y="412819"/>
                </a:lnTo>
                <a:lnTo>
                  <a:pt x="17164" y="370079"/>
                </a:lnTo>
                <a:lnTo>
                  <a:pt x="4420" y="323664"/>
                </a:lnTo>
                <a:lnTo>
                  <a:pt x="0" y="274349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1106640" y="2476941"/>
            <a:ext cx="511387" cy="384387"/>
          </a:xfrm>
          <a:custGeom>
            <a:avLst/>
            <a:gdLst/>
            <a:ahLst/>
            <a:cxnLst/>
            <a:rect l="l" t="t" r="r" b="b"/>
            <a:pathLst>
              <a:path w="383540" h="288289">
                <a:moveTo>
                  <a:pt x="0" y="0"/>
                </a:moveTo>
                <a:lnTo>
                  <a:pt x="383014" y="287863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1604723" y="2843991"/>
            <a:ext cx="59267" cy="51647"/>
          </a:xfrm>
          <a:custGeom>
            <a:avLst/>
            <a:gdLst/>
            <a:ahLst/>
            <a:cxnLst/>
            <a:rect l="l" t="t" r="r" b="b"/>
            <a:pathLst>
              <a:path w="44450" h="38735">
                <a:moveTo>
                  <a:pt x="44006" y="38546"/>
                </a:moveTo>
                <a:lnTo>
                  <a:pt x="0" y="25153"/>
                </a:lnTo>
                <a:lnTo>
                  <a:pt x="18904" y="0"/>
                </a:lnTo>
                <a:lnTo>
                  <a:pt x="44006" y="38546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604723" y="2843991"/>
            <a:ext cx="59267" cy="51647"/>
          </a:xfrm>
          <a:custGeom>
            <a:avLst/>
            <a:gdLst/>
            <a:ahLst/>
            <a:cxnLst/>
            <a:rect l="l" t="t" r="r" b="b"/>
            <a:pathLst>
              <a:path w="44450" h="38735">
                <a:moveTo>
                  <a:pt x="0" y="25153"/>
                </a:moveTo>
                <a:lnTo>
                  <a:pt x="44006" y="38546"/>
                </a:lnTo>
                <a:lnTo>
                  <a:pt x="18904" y="0"/>
                </a:lnTo>
                <a:lnTo>
                  <a:pt x="0" y="25153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011840" y="3462348"/>
            <a:ext cx="601133" cy="352213"/>
          </a:xfrm>
          <a:custGeom>
            <a:avLst/>
            <a:gdLst/>
            <a:ahLst/>
            <a:cxnLst/>
            <a:rect l="l" t="t" r="r" b="b"/>
            <a:pathLst>
              <a:path w="450850" h="264160">
                <a:moveTo>
                  <a:pt x="0" y="263633"/>
                </a:moveTo>
                <a:lnTo>
                  <a:pt x="450475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1601879" y="3433237"/>
            <a:ext cx="60960" cy="47413"/>
          </a:xfrm>
          <a:custGeom>
            <a:avLst/>
            <a:gdLst/>
            <a:ahLst/>
            <a:cxnLst/>
            <a:rect l="l" t="t" r="r" b="b"/>
            <a:pathLst>
              <a:path w="45719" h="35560">
                <a:moveTo>
                  <a:pt x="15893" y="35411"/>
                </a:moveTo>
                <a:lnTo>
                  <a:pt x="0" y="8254"/>
                </a:lnTo>
                <a:lnTo>
                  <a:pt x="45252" y="0"/>
                </a:lnTo>
                <a:lnTo>
                  <a:pt x="15893" y="35411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601879" y="3433237"/>
            <a:ext cx="60960" cy="47413"/>
          </a:xfrm>
          <a:custGeom>
            <a:avLst/>
            <a:gdLst/>
            <a:ahLst/>
            <a:cxnLst/>
            <a:rect l="l" t="t" r="r" b="b"/>
            <a:pathLst>
              <a:path w="45719" h="35560">
                <a:moveTo>
                  <a:pt x="15893" y="35411"/>
                </a:moveTo>
                <a:lnTo>
                  <a:pt x="45252" y="0"/>
                </a:lnTo>
                <a:lnTo>
                  <a:pt x="0" y="8254"/>
                </a:lnTo>
                <a:lnTo>
                  <a:pt x="15893" y="35411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302701" y="3165199"/>
            <a:ext cx="737447" cy="0"/>
          </a:xfrm>
          <a:custGeom>
            <a:avLst/>
            <a:gdLst/>
            <a:ahLst/>
            <a:cxnLst/>
            <a:rect l="l" t="t" r="r" b="b"/>
            <a:pathLst>
              <a:path w="553085">
                <a:moveTo>
                  <a:pt x="0" y="0"/>
                </a:moveTo>
                <a:lnTo>
                  <a:pt x="5530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3040099" y="3144224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3040099" y="3144224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 txBox="1"/>
          <p:nvPr/>
        </p:nvSpPr>
        <p:spPr>
          <a:xfrm>
            <a:off x="1260800" y="2105779"/>
            <a:ext cx="237067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dirty="0">
                <a:latin typeface="Arial"/>
                <a:cs typeface="Arial"/>
              </a:rPr>
              <a:t>x</a:t>
            </a:r>
            <a:endParaRPr sz="3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7001" y="3445092"/>
            <a:ext cx="3208020" cy="1417482"/>
          </a:xfrm>
          <a:prstGeom prst="rect">
            <a:avLst/>
          </a:prstGeom>
        </p:spPr>
        <p:txBody>
          <a:bodyPr vert="horz" wrap="square" lIns="0" tIns="225213" rIns="0" bIns="0" rtlCol="0">
            <a:spAutoFit/>
          </a:bodyPr>
          <a:lstStyle/>
          <a:p>
            <a:pPr marL="782300">
              <a:spcBef>
                <a:spcPts val="1773"/>
              </a:spcBef>
            </a:pPr>
            <a:r>
              <a:rPr sz="3200" dirty="0">
                <a:latin typeface="Arial"/>
                <a:cs typeface="Arial"/>
              </a:rPr>
              <a:t>y</a:t>
            </a:r>
            <a:endParaRPr sz="3200">
              <a:latin typeface="Arial"/>
              <a:cs typeface="Arial"/>
            </a:endParaRPr>
          </a:p>
          <a:p>
            <a:pPr marL="16933">
              <a:spcBef>
                <a:spcPts val="1647"/>
              </a:spcBef>
            </a:pPr>
            <a:r>
              <a:rPr sz="3200" spc="-47" dirty="0">
                <a:latin typeface="Arial"/>
                <a:cs typeface="Arial"/>
              </a:rPr>
              <a:t>(x,y,z </a:t>
            </a:r>
            <a:r>
              <a:rPr sz="3200" spc="-7" dirty="0">
                <a:latin typeface="Arial"/>
                <a:cs typeface="Arial"/>
              </a:rPr>
              <a:t>are</a:t>
            </a:r>
            <a:r>
              <a:rPr sz="3200" spc="-6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scalars)</a:t>
            </a:r>
            <a:endParaRPr sz="3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682867" y="2615046"/>
            <a:ext cx="237067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dirty="0">
                <a:latin typeface="Arial"/>
                <a:cs typeface="Arial"/>
              </a:rPr>
              <a:t>z</a:t>
            </a:r>
            <a:endParaRPr sz="3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02033" y="2914581"/>
            <a:ext cx="231987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dirty="0">
                <a:latin typeface="Arial"/>
                <a:cs typeface="Arial"/>
              </a:rPr>
              <a:t>*</a:t>
            </a:r>
            <a:endParaRPr sz="40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/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Modularized implementation: forward / backward API</a:t>
            </a:r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04BF76A6-8DF8-462B-BFCB-AD178AD7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65A4EB43-505B-42CE-A074-ED10CEA1F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187</a:t>
            </a:fld>
            <a:endParaRPr lang="en-US"/>
          </a:p>
        </p:txBody>
      </p:sp>
      <p:sp>
        <p:nvSpPr>
          <p:cNvPr id="19" name="object 19"/>
          <p:cNvSpPr txBox="1"/>
          <p:nvPr/>
        </p:nvSpPr>
        <p:spPr>
          <a:xfrm>
            <a:off x="9829966" y="2732085"/>
            <a:ext cx="1746673" cy="877163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Need to </a:t>
            </a:r>
            <a:r>
              <a:rPr sz="1867" dirty="0">
                <a:solidFill>
                  <a:srgbClr val="FF0000"/>
                </a:solidFill>
                <a:latin typeface="Arial"/>
                <a:cs typeface="Arial"/>
              </a:rPr>
              <a:t>stash  some values </a:t>
            </a: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for  use in</a:t>
            </a:r>
            <a:r>
              <a:rPr sz="1867" spc="-1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backward</a:t>
            </a:r>
            <a:endParaRPr sz="1867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582000" y="3165199"/>
            <a:ext cx="1080347" cy="0"/>
          </a:xfrm>
          <a:custGeom>
            <a:avLst/>
            <a:gdLst/>
            <a:ahLst/>
            <a:cxnLst/>
            <a:rect l="l" t="t" r="r" b="b"/>
            <a:pathLst>
              <a:path w="810259">
                <a:moveTo>
                  <a:pt x="8096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8454032" y="3110546"/>
            <a:ext cx="140667" cy="109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 txBox="1"/>
          <p:nvPr/>
        </p:nvSpPr>
        <p:spPr>
          <a:xfrm>
            <a:off x="3453450" y="1246142"/>
            <a:ext cx="69299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latin typeface="Arial"/>
                <a:cs typeface="Arial"/>
              </a:rPr>
              <a:t>Gate </a:t>
            </a:r>
            <a:r>
              <a:rPr dirty="0">
                <a:latin typeface="Arial"/>
                <a:cs typeface="Arial"/>
              </a:rPr>
              <a:t>/ </a:t>
            </a:r>
            <a:r>
              <a:rPr spc="-7" dirty="0">
                <a:latin typeface="Arial"/>
                <a:cs typeface="Arial"/>
              </a:rPr>
              <a:t>Node </a:t>
            </a:r>
            <a:r>
              <a:rPr dirty="0">
                <a:latin typeface="Arial"/>
                <a:cs typeface="Arial"/>
              </a:rPr>
              <a:t>/ </a:t>
            </a:r>
            <a:r>
              <a:rPr spc="-7" dirty="0">
                <a:latin typeface="Arial"/>
                <a:cs typeface="Arial"/>
              </a:rPr>
              <a:t>Function object: Actual </a:t>
            </a:r>
            <a:r>
              <a:rPr spc="-47" dirty="0">
                <a:latin typeface="Arial"/>
                <a:cs typeface="Arial"/>
              </a:rPr>
              <a:t>PyTorch</a:t>
            </a:r>
            <a:r>
              <a:rPr spc="-113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code</a:t>
            </a:r>
            <a:endParaRPr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978533" y="4356985"/>
            <a:ext cx="1060873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132366" y="4644066"/>
            <a:ext cx="1749213" cy="0"/>
          </a:xfrm>
          <a:custGeom>
            <a:avLst/>
            <a:gdLst/>
            <a:ahLst/>
            <a:cxnLst/>
            <a:rect l="l" t="t" r="r" b="b"/>
            <a:pathLst>
              <a:path w="1311909">
                <a:moveTo>
                  <a:pt x="13115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8004399" y="4589413"/>
            <a:ext cx="140667" cy="109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 txBox="1"/>
          <p:nvPr/>
        </p:nvSpPr>
        <p:spPr>
          <a:xfrm>
            <a:off x="9895166" y="5271219"/>
            <a:ext cx="2022687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1867" dirty="0">
                <a:solidFill>
                  <a:srgbClr val="FF0000"/>
                </a:solidFill>
                <a:latin typeface="Arial"/>
                <a:cs typeface="Arial"/>
              </a:rPr>
              <a:t>Multiply </a:t>
            </a: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upstream  and local</a:t>
            </a:r>
            <a:r>
              <a:rPr sz="1867" spc="-1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gradients</a:t>
            </a:r>
            <a:endParaRPr sz="1867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3711409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0934" y="1092201"/>
            <a:ext cx="6466367" cy="56588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893567" y="2284600"/>
            <a:ext cx="2108199" cy="825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4880865" y="2271899"/>
            <a:ext cx="2133600" cy="850900"/>
          </a:xfrm>
          <a:custGeom>
            <a:avLst/>
            <a:gdLst/>
            <a:ahLst/>
            <a:cxnLst/>
            <a:rect l="l" t="t" r="r" b="b"/>
            <a:pathLst>
              <a:path w="1600200" h="638175">
                <a:moveTo>
                  <a:pt x="0" y="0"/>
                </a:moveTo>
                <a:lnTo>
                  <a:pt x="1600199" y="0"/>
                </a:lnTo>
                <a:lnTo>
                  <a:pt x="1600199" y="638174"/>
                </a:lnTo>
                <a:lnTo>
                  <a:pt x="0" y="6381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438366" y="1845033"/>
            <a:ext cx="3573780" cy="1589193"/>
          </a:xfrm>
          <a:custGeom>
            <a:avLst/>
            <a:gdLst/>
            <a:ahLst/>
            <a:cxnLst/>
            <a:rect l="l" t="t" r="r" b="b"/>
            <a:pathLst>
              <a:path w="2680335" h="1191895">
                <a:moveTo>
                  <a:pt x="0" y="0"/>
                </a:moveTo>
                <a:lnTo>
                  <a:pt x="2680199" y="0"/>
                </a:lnTo>
                <a:lnTo>
                  <a:pt x="2680199" y="1191899"/>
                </a:lnTo>
                <a:lnTo>
                  <a:pt x="0" y="1191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182167" y="2697365"/>
            <a:ext cx="712047" cy="0"/>
          </a:xfrm>
          <a:custGeom>
            <a:avLst/>
            <a:gdLst/>
            <a:ahLst/>
            <a:cxnLst/>
            <a:rect l="l" t="t" r="r" b="b"/>
            <a:pathLst>
              <a:path w="534035">
                <a:moveTo>
                  <a:pt x="533549" y="0"/>
                </a:moveTo>
                <a:lnTo>
                  <a:pt x="0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4124533" y="26763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4124533" y="26763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 txBox="1"/>
          <p:nvPr/>
        </p:nvSpPr>
        <p:spPr>
          <a:xfrm>
            <a:off x="5371810" y="1844975"/>
            <a:ext cx="115062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Forward</a:t>
            </a:r>
            <a:endParaRPr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44500" y="191162"/>
            <a:ext cx="5588000" cy="5915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3733" spc="-60" dirty="0"/>
              <a:t>PyTorch </a:t>
            </a:r>
            <a:r>
              <a:rPr sz="3733" dirty="0"/>
              <a:t>sigmoid</a:t>
            </a:r>
            <a:r>
              <a:rPr sz="3733" spc="-80" dirty="0"/>
              <a:t> </a:t>
            </a:r>
            <a:r>
              <a:rPr sz="3733" spc="-7" dirty="0"/>
              <a:t>layer</a:t>
            </a:r>
            <a:endParaRPr sz="3733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7B2416-CCF7-48E0-A068-2DD48510F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06468-B9A5-4523-BA45-E28150FB4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98964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63234" y="786800"/>
            <a:ext cx="4875247" cy="24957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150934" y="1092201"/>
            <a:ext cx="6466367" cy="56588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893567" y="2284600"/>
            <a:ext cx="2108199" cy="825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4880865" y="2271899"/>
            <a:ext cx="2133600" cy="850900"/>
          </a:xfrm>
          <a:custGeom>
            <a:avLst/>
            <a:gdLst/>
            <a:ahLst/>
            <a:cxnLst/>
            <a:rect l="l" t="t" r="r" b="b"/>
            <a:pathLst>
              <a:path w="1600200" h="638175">
                <a:moveTo>
                  <a:pt x="0" y="0"/>
                </a:moveTo>
                <a:lnTo>
                  <a:pt x="1600199" y="0"/>
                </a:lnTo>
                <a:lnTo>
                  <a:pt x="1600199" y="638174"/>
                </a:lnTo>
                <a:lnTo>
                  <a:pt x="0" y="6381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438366" y="1845033"/>
            <a:ext cx="3573780" cy="1589193"/>
          </a:xfrm>
          <a:custGeom>
            <a:avLst/>
            <a:gdLst/>
            <a:ahLst/>
            <a:cxnLst/>
            <a:rect l="l" t="t" r="r" b="b"/>
            <a:pathLst>
              <a:path w="2680335" h="1191895">
                <a:moveTo>
                  <a:pt x="0" y="0"/>
                </a:moveTo>
                <a:lnTo>
                  <a:pt x="2680199" y="0"/>
                </a:lnTo>
                <a:lnTo>
                  <a:pt x="2680199" y="1191899"/>
                </a:lnTo>
                <a:lnTo>
                  <a:pt x="0" y="1191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182167" y="2697365"/>
            <a:ext cx="712047" cy="0"/>
          </a:xfrm>
          <a:custGeom>
            <a:avLst/>
            <a:gdLst/>
            <a:ahLst/>
            <a:cxnLst/>
            <a:rect l="l" t="t" r="r" b="b"/>
            <a:pathLst>
              <a:path w="534035">
                <a:moveTo>
                  <a:pt x="533549" y="0"/>
                </a:moveTo>
                <a:lnTo>
                  <a:pt x="0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4124533" y="26763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4124533" y="26763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 txBox="1"/>
          <p:nvPr/>
        </p:nvSpPr>
        <p:spPr>
          <a:xfrm>
            <a:off x="5371810" y="1844975"/>
            <a:ext cx="115062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Forward</a:t>
            </a:r>
            <a:endParaRPr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44500" y="191162"/>
            <a:ext cx="5588000" cy="5915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3733" spc="-60" dirty="0"/>
              <a:t>PyTorch </a:t>
            </a:r>
            <a:r>
              <a:rPr sz="3733" dirty="0"/>
              <a:t>sigmoid</a:t>
            </a:r>
            <a:r>
              <a:rPr sz="3733" spc="-80" dirty="0"/>
              <a:t> </a:t>
            </a:r>
            <a:r>
              <a:rPr sz="3733" spc="-7" dirty="0"/>
              <a:t>layer</a:t>
            </a:r>
            <a:endParaRPr sz="3733" dirty="0"/>
          </a:p>
        </p:txBody>
      </p:sp>
      <p:sp>
        <p:nvSpPr>
          <p:cNvPr id="19" name="object 14"/>
          <p:cNvSpPr/>
          <p:nvPr/>
        </p:nvSpPr>
        <p:spPr>
          <a:xfrm>
            <a:off x="6467233" y="3310249"/>
            <a:ext cx="5470332" cy="498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16"/>
          <p:cNvSpPr/>
          <p:nvPr/>
        </p:nvSpPr>
        <p:spPr>
          <a:xfrm>
            <a:off x="9642933" y="1491867"/>
            <a:ext cx="2227580" cy="174413"/>
          </a:xfrm>
          <a:custGeom>
            <a:avLst/>
            <a:gdLst/>
            <a:ahLst/>
            <a:cxnLst/>
            <a:rect l="l" t="t" r="r" b="b"/>
            <a:pathLst>
              <a:path w="1670684" h="130809">
                <a:moveTo>
                  <a:pt x="0" y="0"/>
                </a:moveTo>
                <a:lnTo>
                  <a:pt x="1670099" y="0"/>
                </a:lnTo>
                <a:lnTo>
                  <a:pt x="1670099" y="130799"/>
                </a:lnTo>
                <a:lnTo>
                  <a:pt x="0" y="1307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C29D1-A18C-46FF-A7BE-7A4580FB1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6CBA6-EFE5-4E37-8D6F-1A57EE62B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1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961101" y="1980654"/>
            <a:ext cx="1569887" cy="1537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63484" y="1968787"/>
            <a:ext cx="1678068" cy="1539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>
              <a:latin typeface="+mn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17295" y="1975106"/>
            <a:ext cx="1493105" cy="15395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>
              <a:latin typeface="+mn-l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85369" y="2220965"/>
            <a:ext cx="3570641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7" dirty="0">
                <a:latin typeface="+mn-lt"/>
                <a:cs typeface="Arial"/>
              </a:rPr>
              <a:t>SVM loss has the</a:t>
            </a:r>
            <a:r>
              <a:rPr sz="2800" spc="-100" dirty="0">
                <a:latin typeface="+mn-lt"/>
                <a:cs typeface="Arial"/>
              </a:rPr>
              <a:t> </a:t>
            </a:r>
            <a:r>
              <a:rPr sz="2800" spc="-7" dirty="0">
                <a:latin typeface="+mn-lt"/>
                <a:cs typeface="Arial"/>
              </a:rPr>
              <a:t>form:</a:t>
            </a:r>
            <a:endParaRPr sz="2800" dirty="0">
              <a:latin typeface="+mn-lt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74412" y="3980841"/>
            <a:ext cx="4402358" cy="87887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7">
                <a:latin typeface="+mn-lt"/>
                <a:cs typeface="Arial"/>
              </a:rPr>
              <a:t>Loss </a:t>
            </a:r>
            <a:r>
              <a:rPr sz="2800" spc="-7" dirty="0">
                <a:latin typeface="+mn-lt"/>
                <a:cs typeface="Arial"/>
              </a:rPr>
              <a:t>over </a:t>
            </a:r>
            <a:r>
              <a:rPr sz="2800" spc="-7">
                <a:latin typeface="+mn-lt"/>
                <a:cs typeface="Arial"/>
              </a:rPr>
              <a:t>full dataset </a:t>
            </a:r>
            <a:r>
              <a:rPr sz="2800" spc="-7" dirty="0">
                <a:latin typeface="+mn-lt"/>
                <a:cs typeface="Arial"/>
              </a:rPr>
              <a:t>is</a:t>
            </a:r>
            <a:r>
              <a:rPr sz="2800" spc="-100" dirty="0">
                <a:latin typeface="+mn-lt"/>
                <a:cs typeface="Arial"/>
              </a:rPr>
              <a:t> </a:t>
            </a:r>
            <a:r>
              <a:rPr sz="2800" spc="-7" dirty="0">
                <a:latin typeface="+mn-lt"/>
                <a:cs typeface="Arial"/>
              </a:rPr>
              <a:t>average:</a:t>
            </a:r>
            <a:endParaRPr sz="2800" dirty="0">
              <a:latin typeface="+mn-lt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655362" y="3047698"/>
            <a:ext cx="4421408" cy="473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>
              <a:latin typeface="+mn-l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629232" y="3022163"/>
            <a:ext cx="4447539" cy="499533"/>
          </a:xfrm>
          <a:custGeom>
            <a:avLst/>
            <a:gdLst/>
            <a:ahLst/>
            <a:cxnLst/>
            <a:rect l="l" t="t" r="r" b="b"/>
            <a:pathLst>
              <a:path w="3335654" h="374650">
                <a:moveTo>
                  <a:pt x="0" y="0"/>
                </a:moveTo>
                <a:lnTo>
                  <a:pt x="3335106" y="0"/>
                </a:lnTo>
                <a:lnTo>
                  <a:pt x="3335106" y="374549"/>
                </a:lnTo>
                <a:lnTo>
                  <a:pt x="0" y="3745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 dirty="0">
              <a:latin typeface="+mn-l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717174" y="4969695"/>
            <a:ext cx="2702164" cy="6433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>
              <a:latin typeface="+mn-l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731756" y="5857184"/>
            <a:ext cx="1738933" cy="46593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lnSpc>
                <a:spcPts val="3513"/>
              </a:lnSpc>
              <a:spcBef>
                <a:spcPts val="133"/>
              </a:spcBef>
            </a:pPr>
            <a:r>
              <a:rPr sz="3200" b="1" i="1" dirty="0">
                <a:solidFill>
                  <a:srgbClr val="0000FF"/>
                </a:solidFill>
                <a:latin typeface="+mn-lt"/>
                <a:cs typeface="Arial"/>
              </a:rPr>
              <a:t>L=</a:t>
            </a:r>
            <a:r>
              <a:rPr sz="3200" b="1" i="1" spc="-7" dirty="0">
                <a:solidFill>
                  <a:srgbClr val="0000FF"/>
                </a:solidFill>
                <a:latin typeface="+mn-lt"/>
                <a:cs typeface="Arial"/>
              </a:rPr>
              <a:t> 5.27</a:t>
            </a:r>
            <a:endParaRPr sz="3200" b="1" i="1" dirty="0">
              <a:latin typeface="+mn-lt"/>
              <a:cs typeface="Arial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68791B1-1B91-4AD1-B507-8A3F2507D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latin typeface="+mn-lt"/>
                <a:cs typeface="Arial"/>
              </a:rPr>
              <a:t>SVM Multiclass Loss Example</a:t>
            </a:r>
            <a:endParaRPr lang="en-US" dirty="0">
              <a:latin typeface="+mn-lt"/>
            </a:endParaRPr>
          </a:p>
        </p:txBody>
      </p:sp>
      <p:sp>
        <p:nvSpPr>
          <p:cNvPr id="28" name="Date Placeholder 2">
            <a:extLst>
              <a:ext uri="{FF2B5EF4-FFF2-40B4-BE49-F238E27FC236}">
                <a16:creationId xmlns:a16="http://schemas.microsoft.com/office/drawing/2014/main" id="{B46B87A5-8AC6-4314-B827-4F1E1EB1D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 dirty="0">
                <a:latin typeface="+mn-lt"/>
              </a:rPr>
              <a:t>IA 5LIL0 Learning Principles</a:t>
            </a:r>
            <a:endParaRPr lang="en-US" dirty="0">
              <a:latin typeface="+mn-lt"/>
            </a:endParaRP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7BC5D485-DCCF-4706-8577-1D563B9C3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19</a:t>
            </a:fld>
            <a:endParaRPr lang="en-US">
              <a:latin typeface="+mn-lt"/>
            </a:endParaRPr>
          </a:p>
        </p:txBody>
      </p:sp>
      <p:graphicFrame>
        <p:nvGraphicFramePr>
          <p:cNvPr id="27" name="Table 7">
            <a:extLst>
              <a:ext uri="{FF2B5EF4-FFF2-40B4-BE49-F238E27FC236}">
                <a16:creationId xmlns:a16="http://schemas.microsoft.com/office/drawing/2014/main" id="{735E0A0D-E811-4613-92BD-1F969070D2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814210"/>
              </p:ext>
            </p:extLst>
          </p:nvPr>
        </p:nvGraphicFramePr>
        <p:xfrm>
          <a:off x="609600" y="3749383"/>
          <a:ext cx="6487808" cy="2590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1190494802"/>
                    </a:ext>
                  </a:extLst>
                </a:gridCol>
                <a:gridCol w="1458608">
                  <a:extLst>
                    <a:ext uri="{9D8B030D-6E8A-4147-A177-3AD203B41FA5}">
                      <a16:colId xmlns:a16="http://schemas.microsoft.com/office/drawing/2014/main" val="87958580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91556462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778587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Class</a:t>
                      </a:r>
                      <a:endParaRPr lang="nl-NL" sz="28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spc="-7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Output labels:</a:t>
                      </a:r>
                      <a:endParaRPr lang="nl-NL" sz="2800" spc="-7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473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cat</a:t>
                      </a:r>
                      <a:endParaRPr lang="nl-NL" sz="28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n-US" sz="28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3.2</a:t>
                      </a:r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n-US" sz="28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1.3</a:t>
                      </a:r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n-US" sz="28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2.2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487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car</a:t>
                      </a:r>
                      <a:endParaRPr lang="nl-NL" sz="28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/>
                        <a:t>5.1</a:t>
                      </a:r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/>
                        <a:t>4.9</a:t>
                      </a:r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/>
                        <a:t>2.5</a:t>
                      </a:r>
                      <a:endParaRPr lang="nl-NL" sz="2800" b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06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frog</a:t>
                      </a:r>
                      <a:endParaRPr lang="nl-NL" sz="28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spc="-7"/>
                        <a:t>-1.7</a:t>
                      </a:r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spc="-7"/>
                        <a:t>2.0</a:t>
                      </a:r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spc="-7"/>
                        <a:t>-3.1</a:t>
                      </a:r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47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00FF"/>
                          </a:solidFill>
                        </a:rPr>
                        <a:t>Loss L</a:t>
                      </a:r>
                      <a:r>
                        <a:rPr lang="en-US" sz="2800" b="1" baseline="-25000">
                          <a:solidFill>
                            <a:srgbClr val="0000FF"/>
                          </a:solidFill>
                        </a:rPr>
                        <a:t>i</a:t>
                      </a:r>
                      <a:r>
                        <a:rPr lang="en-US" sz="2800" b="1">
                          <a:solidFill>
                            <a:srgbClr val="0000FF"/>
                          </a:solidFill>
                        </a:rPr>
                        <a:t>:</a:t>
                      </a:r>
                      <a:endParaRPr lang="nl-NL" sz="2800" b="1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>
                          <a:solidFill>
                            <a:srgbClr val="0000FF"/>
                          </a:solidFill>
                        </a:rPr>
                        <a:t>2.9</a:t>
                      </a:r>
                      <a:endParaRPr lang="nl-NL" sz="280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>
                          <a:solidFill>
                            <a:srgbClr val="0000FF"/>
                          </a:solidFill>
                        </a:rPr>
                        <a:t>0</a:t>
                      </a:r>
                      <a:endParaRPr lang="nl-NL" sz="280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>
                          <a:solidFill>
                            <a:srgbClr val="0000FF"/>
                          </a:solidFill>
                        </a:rPr>
                        <a:t>12.9</a:t>
                      </a:r>
                      <a:endParaRPr lang="nl-NL" sz="280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05386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6542880-0F8A-4A61-8B42-058AC78C4311}"/>
              </a:ext>
            </a:extLst>
          </p:cNvPr>
          <p:cNvSpPr txBox="1"/>
          <p:nvPr/>
        </p:nvSpPr>
        <p:spPr>
          <a:xfrm>
            <a:off x="2438400" y="6456927"/>
            <a:ext cx="4735784" cy="344945"/>
          </a:xfrm>
          <a:prstGeom prst="rect">
            <a:avLst/>
          </a:prstGeom>
        </p:spPr>
        <p:txBody>
          <a:bodyPr vert="horz" wrap="none" lIns="0" tIns="16933" rIns="0" bIns="0" rtlCol="0">
            <a:spAutoFit/>
          </a:bodyPr>
          <a:lstStyle/>
          <a:p>
            <a:pPr marL="16933" marR="6773" algn="l">
              <a:lnSpc>
                <a:spcPct val="115999"/>
              </a:lnSpc>
              <a:spcBef>
                <a:spcPts val="133"/>
              </a:spcBef>
            </a:pPr>
            <a:r>
              <a:rPr lang="en-US" sz="2000" i="1" spc="-7">
                <a:latin typeface="+mn-lt"/>
                <a:cs typeface="Arial"/>
              </a:rPr>
              <a:t>e.g. 12.9 = (2.2- (-3.1)+1 ) + (2.5 – (-3.1)+1) </a:t>
            </a:r>
            <a:endParaRPr lang="nl-NL" sz="2000" i="1" spc="-7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848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63234" y="786800"/>
            <a:ext cx="4875247" cy="24957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150934" y="1092201"/>
            <a:ext cx="6466367" cy="56588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893567" y="2284600"/>
            <a:ext cx="2108199" cy="825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4880865" y="2271899"/>
            <a:ext cx="2133600" cy="850900"/>
          </a:xfrm>
          <a:custGeom>
            <a:avLst/>
            <a:gdLst/>
            <a:ahLst/>
            <a:cxnLst/>
            <a:rect l="l" t="t" r="r" b="b"/>
            <a:pathLst>
              <a:path w="1600200" h="638175">
                <a:moveTo>
                  <a:pt x="0" y="0"/>
                </a:moveTo>
                <a:lnTo>
                  <a:pt x="1600199" y="0"/>
                </a:lnTo>
                <a:lnTo>
                  <a:pt x="1600199" y="638174"/>
                </a:lnTo>
                <a:lnTo>
                  <a:pt x="0" y="6381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7857267" y="5664201"/>
            <a:ext cx="2108199" cy="431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7844567" y="5461001"/>
            <a:ext cx="2133600" cy="901700"/>
          </a:xfrm>
          <a:custGeom>
            <a:avLst/>
            <a:gdLst/>
            <a:ahLst/>
            <a:cxnLst/>
            <a:rect l="l" t="t" r="r" b="b"/>
            <a:pathLst>
              <a:path w="1600200" h="676275">
                <a:moveTo>
                  <a:pt x="0" y="0"/>
                </a:moveTo>
                <a:lnTo>
                  <a:pt x="1600199" y="0"/>
                </a:lnTo>
                <a:lnTo>
                  <a:pt x="1600199" y="676274"/>
                </a:lnTo>
                <a:lnTo>
                  <a:pt x="0" y="6762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438366" y="1845033"/>
            <a:ext cx="3573780" cy="1589193"/>
          </a:xfrm>
          <a:custGeom>
            <a:avLst/>
            <a:gdLst/>
            <a:ahLst/>
            <a:cxnLst/>
            <a:rect l="l" t="t" r="r" b="b"/>
            <a:pathLst>
              <a:path w="2680335" h="1191895">
                <a:moveTo>
                  <a:pt x="0" y="0"/>
                </a:moveTo>
                <a:lnTo>
                  <a:pt x="2680199" y="0"/>
                </a:lnTo>
                <a:lnTo>
                  <a:pt x="2680199" y="1191899"/>
                </a:lnTo>
                <a:lnTo>
                  <a:pt x="0" y="1191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438366" y="3528499"/>
            <a:ext cx="6178973" cy="2888827"/>
          </a:xfrm>
          <a:custGeom>
            <a:avLst/>
            <a:gdLst/>
            <a:ahLst/>
            <a:cxnLst/>
            <a:rect l="l" t="t" r="r" b="b"/>
            <a:pathLst>
              <a:path w="4634230" h="2166620">
                <a:moveTo>
                  <a:pt x="0" y="0"/>
                </a:moveTo>
                <a:lnTo>
                  <a:pt x="4634099" y="0"/>
                </a:lnTo>
                <a:lnTo>
                  <a:pt x="4634099" y="2166299"/>
                </a:lnTo>
                <a:lnTo>
                  <a:pt x="0" y="21662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6778667" y="5911849"/>
            <a:ext cx="1078653" cy="0"/>
          </a:xfrm>
          <a:custGeom>
            <a:avLst/>
            <a:gdLst/>
            <a:ahLst/>
            <a:cxnLst/>
            <a:rect l="l" t="t" r="r" b="b"/>
            <a:pathLst>
              <a:path w="808989">
                <a:moveTo>
                  <a:pt x="808949" y="0"/>
                </a:moveTo>
                <a:lnTo>
                  <a:pt x="0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6721034" y="588817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6721034" y="588817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182167" y="2697365"/>
            <a:ext cx="712047" cy="0"/>
          </a:xfrm>
          <a:custGeom>
            <a:avLst/>
            <a:gdLst/>
            <a:ahLst/>
            <a:cxnLst/>
            <a:rect l="l" t="t" r="r" b="b"/>
            <a:pathLst>
              <a:path w="534035">
                <a:moveTo>
                  <a:pt x="533549" y="0"/>
                </a:moveTo>
                <a:lnTo>
                  <a:pt x="0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4124533" y="26763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4124533" y="26763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 txBox="1"/>
          <p:nvPr/>
        </p:nvSpPr>
        <p:spPr>
          <a:xfrm>
            <a:off x="5371810" y="1844975"/>
            <a:ext cx="115062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Forward</a:t>
            </a:r>
            <a:endParaRPr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44500" y="191162"/>
            <a:ext cx="5588000" cy="5915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3733" spc="-60" dirty="0"/>
              <a:t>PyTorch </a:t>
            </a:r>
            <a:r>
              <a:rPr sz="3733" dirty="0"/>
              <a:t>sigmoid</a:t>
            </a:r>
            <a:r>
              <a:rPr sz="3733" spc="-80" dirty="0"/>
              <a:t> </a:t>
            </a:r>
            <a:r>
              <a:rPr sz="3733" spc="-7" dirty="0"/>
              <a:t>layer</a:t>
            </a:r>
            <a:endParaRPr sz="3733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17CE8-71DE-453A-AB01-3BF11768C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434311F-B767-4AB8-8B40-6F6447221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2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5334" y="160979"/>
            <a:ext cx="5790353" cy="5915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3733" spc="-47" dirty="0">
                <a:latin typeface="+mn-lt"/>
              </a:rPr>
              <a:t>Vector</a:t>
            </a:r>
            <a:r>
              <a:rPr sz="3733" spc="-100" dirty="0">
                <a:latin typeface="+mn-lt"/>
              </a:rPr>
              <a:t> </a:t>
            </a:r>
            <a:r>
              <a:rPr sz="3733" spc="-7" dirty="0">
                <a:latin typeface="+mn-lt"/>
              </a:rPr>
              <a:t>derivatives</a:t>
            </a:r>
            <a:endParaRPr sz="3733" dirty="0">
              <a:latin typeface="+mn-l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0667" y="1045511"/>
            <a:ext cx="3643266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3623643" algn="l"/>
              </a:tabLst>
            </a:pPr>
            <a:r>
              <a:rPr sz="3200" spc="-7">
                <a:latin typeface="+mn-lt"/>
                <a:cs typeface="Arial"/>
              </a:rPr>
              <a:t>	</a:t>
            </a:r>
            <a:endParaRPr sz="3200">
              <a:latin typeface="+mn-lt"/>
              <a:cs typeface="Arial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63B22F1-AA49-476F-8CA3-3CC6DA27DD00}"/>
              </a:ext>
            </a:extLst>
          </p:cNvPr>
          <p:cNvGrpSpPr/>
          <p:nvPr/>
        </p:nvGrpSpPr>
        <p:grpSpPr>
          <a:xfrm>
            <a:off x="7848600" y="1045511"/>
            <a:ext cx="4188787" cy="4727471"/>
            <a:chOff x="7848600" y="1045511"/>
            <a:chExt cx="4188787" cy="4727471"/>
          </a:xfrm>
        </p:grpSpPr>
        <p:sp>
          <p:nvSpPr>
            <p:cNvPr id="12" name="object 12"/>
            <p:cNvSpPr txBox="1"/>
            <p:nvPr/>
          </p:nvSpPr>
          <p:spPr>
            <a:xfrm>
              <a:off x="7848600" y="1045511"/>
              <a:ext cx="2899833" cy="509541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sz="3200" spc="-40" dirty="0">
                  <a:latin typeface="+mn-lt"/>
                  <a:cs typeface="Arial"/>
                </a:rPr>
                <a:t>Vector </a:t>
              </a:r>
              <a:r>
                <a:rPr sz="3200" spc="-7" dirty="0">
                  <a:latin typeface="+mn-lt"/>
                  <a:cs typeface="Arial"/>
                </a:rPr>
                <a:t>to</a:t>
              </a:r>
              <a:r>
                <a:rPr sz="3200" spc="-40" dirty="0">
                  <a:latin typeface="+mn-lt"/>
                  <a:cs typeface="Arial"/>
                </a:rPr>
                <a:t> Vector</a:t>
              </a:r>
              <a:endParaRPr sz="3200">
                <a:latin typeface="+mn-lt"/>
                <a:cs typeface="Arial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8310580" y="1769712"/>
              <a:ext cx="2852563" cy="4991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7904068" y="2458117"/>
              <a:ext cx="3185160" cy="386430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spc="-7" dirty="0">
                  <a:latin typeface="+mn-lt"/>
                  <a:cs typeface="Arial"/>
                </a:rPr>
                <a:t>Derivative is</a:t>
              </a:r>
              <a:r>
                <a:rPr spc="-87" dirty="0">
                  <a:latin typeface="+mn-lt"/>
                  <a:cs typeface="Arial"/>
                </a:rPr>
                <a:t> </a:t>
              </a:r>
              <a:r>
                <a:rPr b="1" spc="-7" dirty="0">
                  <a:solidFill>
                    <a:srgbClr val="0000FF"/>
                  </a:solidFill>
                  <a:latin typeface="+mn-lt"/>
                  <a:cs typeface="Arial"/>
                </a:rPr>
                <a:t>Jacobian</a:t>
              </a:r>
              <a:r>
                <a:rPr spc="-7" dirty="0">
                  <a:latin typeface="+mn-lt"/>
                  <a:cs typeface="Arial"/>
                </a:rPr>
                <a:t>:</a:t>
              </a:r>
              <a:endParaRPr>
                <a:latin typeface="+mn-lt"/>
                <a:cs typeface="Arial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7848600" y="3105888"/>
              <a:ext cx="1774292" cy="7207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9652000" y="3072406"/>
              <a:ext cx="2385387" cy="86741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7904068" y="4289457"/>
              <a:ext cx="3743113" cy="1483525"/>
            </a:xfrm>
            <a:prstGeom prst="rect">
              <a:avLst/>
            </a:prstGeom>
          </p:spPr>
          <p:txBody>
            <a:bodyPr vert="horz" wrap="square" lIns="0" tIns="14393" rIns="0" bIns="0" rtlCol="0">
              <a:spAutoFit/>
            </a:bodyPr>
            <a:lstStyle/>
            <a:p>
              <a:pPr marL="16933" marR="6773">
                <a:lnSpc>
                  <a:spcPct val="100699"/>
                </a:lnSpc>
                <a:spcBef>
                  <a:spcPts val="113"/>
                </a:spcBef>
              </a:pPr>
              <a:r>
                <a:rPr spc="-7" dirty="0">
                  <a:latin typeface="+mn-lt"/>
                  <a:cs typeface="Arial"/>
                </a:rPr>
                <a:t>For </a:t>
              </a:r>
              <a:r>
                <a:rPr spc="-7" dirty="0">
                  <a:solidFill>
                    <a:srgbClr val="0000FF"/>
                  </a:solidFill>
                  <a:latin typeface="+mn-lt"/>
                  <a:cs typeface="Arial"/>
                </a:rPr>
                <a:t>each</a:t>
              </a:r>
              <a:r>
                <a:rPr spc="-7" dirty="0">
                  <a:latin typeface="+mn-lt"/>
                  <a:cs typeface="Arial"/>
                </a:rPr>
                <a:t> element of </a:t>
              </a:r>
              <a:r>
                <a:rPr dirty="0">
                  <a:latin typeface="+mn-lt"/>
                  <a:cs typeface="Arial"/>
                </a:rPr>
                <a:t>x, </a:t>
              </a:r>
              <a:r>
                <a:rPr spc="-7" dirty="0">
                  <a:latin typeface="+mn-lt"/>
                  <a:cs typeface="Arial"/>
                </a:rPr>
                <a:t>if it  </a:t>
              </a:r>
              <a:r>
                <a:rPr dirty="0">
                  <a:latin typeface="+mn-lt"/>
                  <a:cs typeface="Arial"/>
                </a:rPr>
                <a:t>changes </a:t>
              </a:r>
              <a:r>
                <a:rPr spc="-7" dirty="0">
                  <a:latin typeface="+mn-lt"/>
                  <a:cs typeface="Arial"/>
                </a:rPr>
                <a:t>by </a:t>
              </a:r>
              <a:r>
                <a:rPr dirty="0">
                  <a:latin typeface="+mn-lt"/>
                  <a:cs typeface="Arial"/>
                </a:rPr>
                <a:t>a small</a:t>
              </a:r>
              <a:r>
                <a:rPr spc="-147" dirty="0">
                  <a:latin typeface="+mn-lt"/>
                  <a:cs typeface="Arial"/>
                </a:rPr>
                <a:t> </a:t>
              </a:r>
              <a:r>
                <a:rPr spc="-7" dirty="0">
                  <a:latin typeface="+mn-lt"/>
                  <a:cs typeface="Arial"/>
                </a:rPr>
                <a:t>amount  then how </a:t>
              </a:r>
              <a:r>
                <a:rPr dirty="0">
                  <a:latin typeface="+mn-lt"/>
                  <a:cs typeface="Arial"/>
                </a:rPr>
                <a:t>much </a:t>
              </a:r>
              <a:r>
                <a:rPr spc="-7" dirty="0">
                  <a:latin typeface="+mn-lt"/>
                  <a:cs typeface="Arial"/>
                </a:rPr>
                <a:t>will </a:t>
              </a:r>
              <a:r>
                <a:rPr spc="-7" dirty="0">
                  <a:solidFill>
                    <a:srgbClr val="0000FF"/>
                  </a:solidFill>
                  <a:latin typeface="+mn-lt"/>
                  <a:cs typeface="Arial"/>
                </a:rPr>
                <a:t>each</a:t>
              </a:r>
              <a:r>
                <a:rPr spc="-7" dirty="0">
                  <a:latin typeface="+mn-lt"/>
                  <a:cs typeface="Arial"/>
                </a:rPr>
                <a:t>  element of </a:t>
              </a:r>
              <a:r>
                <a:rPr dirty="0">
                  <a:latin typeface="+mn-lt"/>
                  <a:cs typeface="Arial"/>
                </a:rPr>
                <a:t>y</a:t>
              </a:r>
              <a:r>
                <a:rPr spc="-40" dirty="0">
                  <a:latin typeface="+mn-lt"/>
                  <a:cs typeface="Arial"/>
                </a:rPr>
                <a:t> </a:t>
              </a:r>
              <a:r>
                <a:rPr dirty="0">
                  <a:latin typeface="+mn-lt"/>
                  <a:cs typeface="Arial"/>
                </a:rPr>
                <a:t>change?</a:t>
              </a:r>
              <a:endParaRPr>
                <a:latin typeface="+mn-lt"/>
                <a:cs typeface="Arial"/>
              </a:endParaRPr>
            </a:p>
          </p:txBody>
        </p:sp>
      </p:grp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F936D61A-425C-40F9-9390-562434B61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23852D-632B-40DD-A3FA-E1280FAD4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191</a:t>
            </a:fld>
            <a:endParaRPr lang="en-US">
              <a:latin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33FC27-D187-4CDF-8DA2-5A430BAB8722}"/>
              </a:ext>
            </a:extLst>
          </p:cNvPr>
          <p:cNvGrpSpPr/>
          <p:nvPr/>
        </p:nvGrpSpPr>
        <p:grpSpPr>
          <a:xfrm>
            <a:off x="3659269" y="1066801"/>
            <a:ext cx="3557461" cy="4717032"/>
            <a:chOff x="3659269" y="1066801"/>
            <a:chExt cx="3557461" cy="4717032"/>
          </a:xfrm>
        </p:grpSpPr>
        <p:sp>
          <p:nvSpPr>
            <p:cNvPr id="8" name="object 8"/>
            <p:cNvSpPr/>
            <p:nvPr/>
          </p:nvSpPr>
          <p:spPr>
            <a:xfrm>
              <a:off x="4133660" y="1796297"/>
              <a:ext cx="2574409" cy="48825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711997" y="3061773"/>
              <a:ext cx="1485764" cy="83978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3659269" y="2441823"/>
              <a:ext cx="3116580" cy="386430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spc="-7" dirty="0">
                  <a:latin typeface="+mn-lt"/>
                  <a:cs typeface="Arial"/>
                </a:rPr>
                <a:t>Derivative is</a:t>
              </a:r>
              <a:r>
                <a:rPr spc="-73" dirty="0">
                  <a:latin typeface="+mn-lt"/>
                  <a:cs typeface="Arial"/>
                </a:rPr>
                <a:t> </a:t>
              </a:r>
              <a:r>
                <a:rPr b="1" spc="-7" dirty="0">
                  <a:solidFill>
                    <a:srgbClr val="0000FF"/>
                  </a:solidFill>
                  <a:latin typeface="+mn-lt"/>
                  <a:cs typeface="Arial"/>
                </a:rPr>
                <a:t>Gradient</a:t>
              </a:r>
              <a:r>
                <a:rPr spc="-7" dirty="0">
                  <a:latin typeface="+mn-lt"/>
                  <a:cs typeface="Arial"/>
                </a:rPr>
                <a:t>:</a:t>
              </a:r>
              <a:endParaRPr>
                <a:latin typeface="+mn-lt"/>
                <a:cs typeface="Arial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3674054" y="4300308"/>
              <a:ext cx="3198707" cy="1483525"/>
            </a:xfrm>
            <a:prstGeom prst="rect">
              <a:avLst/>
            </a:prstGeom>
          </p:spPr>
          <p:txBody>
            <a:bodyPr vert="horz" wrap="square" lIns="0" tIns="14393" rIns="0" bIns="0" rtlCol="0">
              <a:spAutoFit/>
            </a:bodyPr>
            <a:lstStyle/>
            <a:p>
              <a:pPr marL="16933" marR="6773" algn="just">
                <a:lnSpc>
                  <a:spcPct val="100699"/>
                </a:lnSpc>
                <a:spcBef>
                  <a:spcPts val="113"/>
                </a:spcBef>
              </a:pPr>
              <a:r>
                <a:rPr spc="-7" dirty="0">
                  <a:latin typeface="+mn-lt"/>
                  <a:cs typeface="Arial"/>
                </a:rPr>
                <a:t>For </a:t>
              </a:r>
              <a:r>
                <a:rPr spc="-7" dirty="0">
                  <a:solidFill>
                    <a:srgbClr val="0000FF"/>
                  </a:solidFill>
                  <a:latin typeface="+mn-lt"/>
                  <a:cs typeface="Arial"/>
                </a:rPr>
                <a:t>each</a:t>
              </a:r>
              <a:r>
                <a:rPr spc="-7" dirty="0">
                  <a:latin typeface="+mn-lt"/>
                  <a:cs typeface="Arial"/>
                </a:rPr>
                <a:t> element of </a:t>
              </a:r>
              <a:r>
                <a:rPr dirty="0">
                  <a:latin typeface="+mn-lt"/>
                  <a:cs typeface="Arial"/>
                </a:rPr>
                <a:t>x,  </a:t>
              </a:r>
              <a:r>
                <a:rPr spc="-7" dirty="0">
                  <a:latin typeface="+mn-lt"/>
                  <a:cs typeface="Arial"/>
                </a:rPr>
                <a:t>if it </a:t>
              </a:r>
              <a:r>
                <a:rPr dirty="0">
                  <a:latin typeface="+mn-lt"/>
                  <a:cs typeface="Arial"/>
                </a:rPr>
                <a:t>changes </a:t>
              </a:r>
              <a:r>
                <a:rPr spc="-7" dirty="0">
                  <a:latin typeface="+mn-lt"/>
                  <a:cs typeface="Arial"/>
                </a:rPr>
                <a:t>by </a:t>
              </a:r>
              <a:r>
                <a:rPr dirty="0">
                  <a:latin typeface="+mn-lt"/>
                  <a:cs typeface="Arial"/>
                </a:rPr>
                <a:t>a small  </a:t>
              </a:r>
              <a:r>
                <a:rPr spc="-7" dirty="0">
                  <a:latin typeface="+mn-lt"/>
                  <a:cs typeface="Arial"/>
                </a:rPr>
                <a:t>amount then how</a:t>
              </a:r>
              <a:r>
                <a:rPr spc="-120" dirty="0">
                  <a:latin typeface="+mn-lt"/>
                  <a:cs typeface="Arial"/>
                </a:rPr>
                <a:t> </a:t>
              </a:r>
              <a:r>
                <a:rPr dirty="0">
                  <a:latin typeface="+mn-lt"/>
                  <a:cs typeface="Arial"/>
                </a:rPr>
                <a:t>much  </a:t>
              </a:r>
              <a:r>
                <a:rPr spc="-7" dirty="0">
                  <a:latin typeface="+mn-lt"/>
                  <a:cs typeface="Arial"/>
                </a:rPr>
                <a:t>will </a:t>
              </a:r>
              <a:r>
                <a:rPr dirty="0">
                  <a:latin typeface="+mn-lt"/>
                  <a:cs typeface="Arial"/>
                </a:rPr>
                <a:t>y</a:t>
              </a:r>
              <a:r>
                <a:rPr spc="-27" dirty="0">
                  <a:latin typeface="+mn-lt"/>
                  <a:cs typeface="Arial"/>
                </a:rPr>
                <a:t> </a:t>
              </a:r>
              <a:r>
                <a:rPr dirty="0">
                  <a:latin typeface="+mn-lt"/>
                  <a:cs typeface="Arial"/>
                </a:rPr>
                <a:t>change?</a:t>
              </a:r>
              <a:endParaRPr>
                <a:latin typeface="+mn-lt"/>
                <a:cs typeface="Arial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322895" y="3141675"/>
              <a:ext cx="1893835" cy="74755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016841E-4709-464B-9991-E2AE44BD1EED}"/>
                </a:ext>
              </a:extLst>
            </p:cNvPr>
            <p:cNvSpPr txBox="1"/>
            <p:nvPr/>
          </p:nvSpPr>
          <p:spPr>
            <a:xfrm>
              <a:off x="3675191" y="1066801"/>
              <a:ext cx="2594621" cy="541729"/>
            </a:xfrm>
            <a:prstGeom prst="rect">
              <a:avLst/>
            </a:prstGeom>
          </p:spPr>
          <p:txBody>
            <a:bodyPr vert="horz" wrap="none" lIns="0" tIns="16933" rIns="0" bIns="0" rtlCol="0">
              <a:spAutoFit/>
            </a:bodyPr>
            <a:lstStyle/>
            <a:p>
              <a:pPr marL="16933" marR="6773" algn="l">
                <a:lnSpc>
                  <a:spcPct val="115999"/>
                </a:lnSpc>
                <a:spcBef>
                  <a:spcPts val="133"/>
                </a:spcBef>
              </a:pPr>
              <a:r>
                <a:rPr lang="nl-NL" sz="3200" spc="-40">
                  <a:latin typeface="+mn-lt"/>
                  <a:cs typeface="Arial"/>
                </a:rPr>
                <a:t>Vector </a:t>
              </a:r>
              <a:r>
                <a:rPr lang="nl-NL" sz="3200" spc="-7">
                  <a:latin typeface="+mn-lt"/>
                  <a:cs typeface="Arial"/>
                </a:rPr>
                <a:t>to</a:t>
              </a:r>
              <a:r>
                <a:rPr lang="nl-NL" sz="3200" spc="-67">
                  <a:latin typeface="+mn-lt"/>
                  <a:cs typeface="Arial"/>
                </a:rPr>
                <a:t> </a:t>
              </a:r>
              <a:r>
                <a:rPr lang="nl-NL" sz="3200" spc="-7">
                  <a:latin typeface="+mn-lt"/>
                  <a:cs typeface="Arial"/>
                </a:rPr>
                <a:t>Scalar</a:t>
              </a:r>
              <a:endParaRPr lang="nl-NL" sz="2800" spc="-7" dirty="0">
                <a:latin typeface="+mn-lt"/>
                <a:cs typeface="Arial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C5D8148-1D4D-4895-81EE-00A1BB92B3C1}"/>
              </a:ext>
            </a:extLst>
          </p:cNvPr>
          <p:cNvGrpSpPr/>
          <p:nvPr/>
        </p:nvGrpSpPr>
        <p:grpSpPr>
          <a:xfrm>
            <a:off x="377268" y="1066800"/>
            <a:ext cx="2777913" cy="4343984"/>
            <a:chOff x="377268" y="1066800"/>
            <a:chExt cx="2777913" cy="434398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DB337DF-FDE8-4305-A41F-A9951983D511}"/>
                </a:ext>
              </a:extLst>
            </p:cNvPr>
            <p:cNvGrpSpPr/>
            <p:nvPr/>
          </p:nvGrpSpPr>
          <p:grpSpPr>
            <a:xfrm>
              <a:off x="377268" y="1793069"/>
              <a:ext cx="2777913" cy="3617715"/>
              <a:chOff x="377268" y="1793069"/>
              <a:chExt cx="2777913" cy="3617715"/>
            </a:xfrm>
          </p:grpSpPr>
          <p:sp>
            <p:nvSpPr>
              <p:cNvPr id="3" name="object 3"/>
              <p:cNvSpPr/>
              <p:nvPr/>
            </p:nvSpPr>
            <p:spPr>
              <a:xfrm>
                <a:off x="469746" y="1793069"/>
                <a:ext cx="2460977" cy="473260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3200">
                  <a:latin typeface="+mn-lt"/>
                </a:endParaRPr>
              </a:p>
            </p:txBody>
          </p:sp>
          <p:sp>
            <p:nvSpPr>
              <p:cNvPr id="4" name="object 4"/>
              <p:cNvSpPr/>
              <p:nvPr/>
            </p:nvSpPr>
            <p:spPr>
              <a:xfrm>
                <a:off x="1044486" y="3111052"/>
                <a:ext cx="1285036" cy="870515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3200">
                  <a:latin typeface="+mn-lt"/>
                </a:endParaRPr>
              </a:p>
            </p:txBody>
          </p:sp>
          <p:sp>
            <p:nvSpPr>
              <p:cNvPr id="5" name="object 5"/>
              <p:cNvSpPr txBox="1"/>
              <p:nvPr/>
            </p:nvSpPr>
            <p:spPr>
              <a:xfrm>
                <a:off x="490467" y="2404208"/>
                <a:ext cx="2573867" cy="386430"/>
              </a:xfrm>
              <a:prstGeom prst="rect">
                <a:avLst/>
              </a:prstGeom>
            </p:spPr>
            <p:txBody>
              <a:bodyPr vert="horz" wrap="square" lIns="0" tIns="16933" rIns="0" bIns="0" rtlCol="0">
                <a:spAutoFit/>
              </a:bodyPr>
              <a:lstStyle/>
              <a:p>
                <a:pPr marL="16933">
                  <a:spcBef>
                    <a:spcPts val="133"/>
                  </a:spcBef>
                </a:pPr>
                <a:r>
                  <a:rPr spc="-7" dirty="0">
                    <a:latin typeface="+mn-lt"/>
                    <a:cs typeface="Arial"/>
                  </a:rPr>
                  <a:t>Regular</a:t>
                </a:r>
                <a:r>
                  <a:rPr spc="-100" dirty="0">
                    <a:latin typeface="+mn-lt"/>
                    <a:cs typeface="Arial"/>
                  </a:rPr>
                  <a:t> </a:t>
                </a:r>
                <a:r>
                  <a:rPr spc="-7" dirty="0">
                    <a:latin typeface="+mn-lt"/>
                    <a:cs typeface="Arial"/>
                  </a:rPr>
                  <a:t>derivative:</a:t>
                </a:r>
                <a:endParaRPr>
                  <a:latin typeface="+mn-lt"/>
                  <a:cs typeface="Arial"/>
                </a:endParaRPr>
              </a:p>
            </p:txBody>
          </p:sp>
          <p:sp>
            <p:nvSpPr>
              <p:cNvPr id="6" name="object 6"/>
              <p:cNvSpPr txBox="1"/>
              <p:nvPr/>
            </p:nvSpPr>
            <p:spPr>
              <a:xfrm>
                <a:off x="377268" y="4300309"/>
                <a:ext cx="2777913" cy="1110475"/>
              </a:xfrm>
              <a:prstGeom prst="rect">
                <a:avLst/>
              </a:prstGeom>
            </p:spPr>
            <p:txBody>
              <a:bodyPr vert="horz" wrap="square" lIns="0" tIns="14393" rIns="0" bIns="0" rtlCol="0">
                <a:spAutoFit/>
              </a:bodyPr>
              <a:lstStyle/>
              <a:p>
                <a:pPr marL="16933" marR="6773">
                  <a:lnSpc>
                    <a:spcPct val="100699"/>
                  </a:lnSpc>
                  <a:spcBef>
                    <a:spcPts val="113"/>
                  </a:spcBef>
                </a:pPr>
                <a:r>
                  <a:rPr spc="-7" dirty="0">
                    <a:latin typeface="+mn-lt"/>
                    <a:cs typeface="Arial"/>
                  </a:rPr>
                  <a:t>If </a:t>
                </a:r>
                <a:r>
                  <a:rPr dirty="0">
                    <a:latin typeface="+mn-lt"/>
                    <a:cs typeface="Arial"/>
                  </a:rPr>
                  <a:t>x changes </a:t>
                </a:r>
                <a:r>
                  <a:rPr spc="-7" dirty="0">
                    <a:latin typeface="+mn-lt"/>
                    <a:cs typeface="Arial"/>
                  </a:rPr>
                  <a:t>by </a:t>
                </a:r>
                <a:r>
                  <a:rPr dirty="0">
                    <a:latin typeface="+mn-lt"/>
                    <a:cs typeface="Arial"/>
                  </a:rPr>
                  <a:t>a  small </a:t>
                </a:r>
                <a:r>
                  <a:rPr spc="-7" dirty="0">
                    <a:latin typeface="+mn-lt"/>
                    <a:cs typeface="Arial"/>
                  </a:rPr>
                  <a:t>amount, how  </a:t>
                </a:r>
                <a:r>
                  <a:rPr dirty="0">
                    <a:latin typeface="+mn-lt"/>
                    <a:cs typeface="Arial"/>
                  </a:rPr>
                  <a:t>much </a:t>
                </a:r>
                <a:r>
                  <a:rPr spc="-7" dirty="0">
                    <a:latin typeface="+mn-lt"/>
                    <a:cs typeface="Arial"/>
                  </a:rPr>
                  <a:t>will </a:t>
                </a:r>
                <a:r>
                  <a:rPr dirty="0">
                    <a:latin typeface="+mn-lt"/>
                    <a:cs typeface="Arial"/>
                  </a:rPr>
                  <a:t>y</a:t>
                </a:r>
                <a:r>
                  <a:rPr spc="-140" dirty="0">
                    <a:latin typeface="+mn-lt"/>
                    <a:cs typeface="Arial"/>
                  </a:rPr>
                  <a:t> </a:t>
                </a:r>
                <a:r>
                  <a:rPr dirty="0">
                    <a:latin typeface="+mn-lt"/>
                    <a:cs typeface="Arial"/>
                  </a:rPr>
                  <a:t>change?</a:t>
                </a:r>
                <a:endParaRPr>
                  <a:latin typeface="+mn-lt"/>
                  <a:cs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51C7597-CF64-4303-B873-4972614BDC0A}"/>
                </a:ext>
              </a:extLst>
            </p:cNvPr>
            <p:cNvSpPr txBox="1"/>
            <p:nvPr/>
          </p:nvSpPr>
          <p:spPr>
            <a:xfrm>
              <a:off x="457200" y="1066800"/>
              <a:ext cx="2585260" cy="541729"/>
            </a:xfrm>
            <a:prstGeom prst="rect">
              <a:avLst/>
            </a:prstGeom>
          </p:spPr>
          <p:txBody>
            <a:bodyPr vert="horz" wrap="none" lIns="0" tIns="16933" rIns="0" bIns="0" rtlCol="0">
              <a:spAutoFit/>
            </a:bodyPr>
            <a:lstStyle/>
            <a:p>
              <a:pPr marL="16933" marR="6773" algn="l">
                <a:lnSpc>
                  <a:spcPct val="115999"/>
                </a:lnSpc>
                <a:spcBef>
                  <a:spcPts val="133"/>
                </a:spcBef>
              </a:pPr>
              <a:r>
                <a:rPr lang="nl-NL" sz="3200" spc="-7">
                  <a:latin typeface="+mn-lt"/>
                  <a:cs typeface="Arial"/>
                </a:rPr>
                <a:t>Scalar</a:t>
              </a:r>
              <a:r>
                <a:rPr lang="nl-NL" sz="3200" spc="-13">
                  <a:latin typeface="+mn-lt"/>
                  <a:cs typeface="Arial"/>
                </a:rPr>
                <a:t> </a:t>
              </a:r>
              <a:r>
                <a:rPr lang="nl-NL" sz="3200" spc="-7">
                  <a:latin typeface="+mn-lt"/>
                  <a:cs typeface="Arial"/>
                </a:rPr>
                <a:t>to Scalar</a:t>
              </a:r>
              <a:endParaRPr lang="nl-NL" sz="2800" spc="-7" dirty="0">
                <a:latin typeface="+mn-lt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504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23602" y="1862115"/>
            <a:ext cx="2311069" cy="14457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1921712" y="4253454"/>
            <a:ext cx="2106685" cy="13931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1489349" y="2978699"/>
                </a:move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0" y="1489349"/>
                </a:move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6230623" y="2591738"/>
            <a:ext cx="259927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dirty="0">
                <a:latin typeface="Arial"/>
                <a:cs typeface="Arial"/>
              </a:rPr>
              <a:t>f</a:t>
            </a:r>
            <a:endParaRPr sz="6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29533" y="3721793"/>
            <a:ext cx="2747433" cy="675640"/>
          </a:xfrm>
          <a:custGeom>
            <a:avLst/>
            <a:gdLst/>
            <a:ahLst/>
            <a:cxnLst/>
            <a:rect l="l" t="t" r="r" b="b"/>
            <a:pathLst>
              <a:path w="2060575" h="506729">
                <a:moveTo>
                  <a:pt x="0" y="506129"/>
                </a:moveTo>
                <a:lnTo>
                  <a:pt x="2060100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053625" y="3668351"/>
            <a:ext cx="147348" cy="1068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1566661" y="1354885"/>
            <a:ext cx="2755900" cy="821267"/>
          </a:xfrm>
          <a:custGeom>
            <a:avLst/>
            <a:gdLst/>
            <a:ahLst/>
            <a:cxnLst/>
            <a:rect l="l" t="t" r="r" b="b"/>
            <a:pathLst>
              <a:path w="2066925" h="615950">
                <a:moveTo>
                  <a:pt x="0" y="0"/>
                </a:moveTo>
                <a:lnTo>
                  <a:pt x="2066362" y="615948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4297125" y="2123245"/>
            <a:ext cx="147848" cy="1058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8346267" y="3130132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1213567" y="3075479"/>
            <a:ext cx="140667" cy="1093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946043" y="1165919"/>
            <a:ext cx="41909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933343" y="1153219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809936" y="4115637"/>
            <a:ext cx="393699" cy="482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797237" y="410293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9966049" y="2344934"/>
            <a:ext cx="419099" cy="4063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9953350" y="233223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8678950" y="3448032"/>
            <a:ext cx="2816013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8550981" y="3393379"/>
            <a:ext cx="140667" cy="1093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9858117" y="3610116"/>
            <a:ext cx="685799" cy="9016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9845416" y="3597417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705683" y="2219683"/>
            <a:ext cx="647699" cy="8508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692983" y="2206983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4807283" y="3222717"/>
            <a:ext cx="546099" cy="93979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4794583" y="3210016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 txBox="1"/>
          <p:nvPr/>
        </p:nvSpPr>
        <p:spPr>
          <a:xfrm>
            <a:off x="5674845" y="1211507"/>
            <a:ext cx="1389380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 indent="313259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 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703801" y="4494403"/>
            <a:ext cx="982980" cy="1169247"/>
          </a:xfrm>
          <a:custGeom>
            <a:avLst/>
            <a:gdLst/>
            <a:ahLst/>
            <a:cxnLst/>
            <a:rect l="l" t="t" r="r" b="b"/>
            <a:pathLst>
              <a:path w="737235" h="876935">
                <a:moveTo>
                  <a:pt x="0" y="144599"/>
                </a:moveTo>
                <a:lnTo>
                  <a:pt x="540600" y="0"/>
                </a:lnTo>
                <a:lnTo>
                  <a:pt x="736800" y="732299"/>
                </a:lnTo>
                <a:lnTo>
                  <a:pt x="196199" y="876899"/>
                </a:lnTo>
                <a:lnTo>
                  <a:pt x="0" y="1445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1673909" y="1661983"/>
            <a:ext cx="2688167" cy="739140"/>
          </a:xfrm>
          <a:custGeom>
            <a:avLst/>
            <a:gdLst/>
            <a:ahLst/>
            <a:cxnLst/>
            <a:rect l="l" t="t" r="r" b="b"/>
            <a:pathLst>
              <a:path w="2016125" h="554355">
                <a:moveTo>
                  <a:pt x="2015588" y="554101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1550064" y="1608830"/>
            <a:ext cx="147664" cy="10630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1526170" y="3892752"/>
            <a:ext cx="2708485" cy="702733"/>
          </a:xfrm>
          <a:custGeom>
            <a:avLst/>
            <a:gdLst/>
            <a:ahLst/>
            <a:cxnLst/>
            <a:rect l="l" t="t" r="r" b="b"/>
            <a:pathLst>
              <a:path w="2031364" h="527050">
                <a:moveTo>
                  <a:pt x="2031062" y="0"/>
                </a:moveTo>
                <a:lnTo>
                  <a:pt x="0" y="526898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1401895" y="4541973"/>
            <a:ext cx="147509" cy="10661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 txBox="1"/>
          <p:nvPr/>
        </p:nvSpPr>
        <p:spPr>
          <a:xfrm>
            <a:off x="8964662" y="4657608"/>
            <a:ext cx="274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“Upstream</a:t>
            </a:r>
            <a:r>
              <a:rPr spc="-11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20367" y="1097756"/>
            <a:ext cx="352213" cy="5506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endParaRPr sz="3467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38217" y="1409611"/>
            <a:ext cx="181187" cy="371106"/>
          </a:xfrm>
          <a:prstGeom prst="rect">
            <a:avLst/>
          </a:prstGeom>
        </p:spPr>
        <p:txBody>
          <a:bodyPr vert="horz" wrap="square" lIns="0" tIns="22013" rIns="0" bIns="0" rtlCol="0">
            <a:spAutoFit/>
          </a:bodyPr>
          <a:lstStyle/>
          <a:p>
            <a:pPr marL="16933">
              <a:spcBef>
                <a:spcPts val="173"/>
              </a:spcBef>
            </a:pPr>
            <a:r>
              <a:rPr sz="2267" spc="20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 sz="2267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1633" y="3857599"/>
            <a:ext cx="1272540" cy="727614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2193" rIns="0" bIns="0" rtlCol="0">
            <a:spAutoFit/>
          </a:bodyPr>
          <a:lstStyle/>
          <a:p>
            <a:pPr marL="145623">
              <a:spcBef>
                <a:spcPts val="151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739434" y="2035132"/>
            <a:ext cx="1660313" cy="744713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209127" rIns="0" bIns="0" rtlCol="0">
            <a:spAutoFit/>
          </a:bodyPr>
          <a:lstStyle/>
          <a:p>
            <a:pPr marL="874585">
              <a:spcBef>
                <a:spcPts val="1647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84134" y="870700"/>
            <a:ext cx="1342813" cy="1026160"/>
          </a:xfrm>
          <a:custGeom>
            <a:avLst/>
            <a:gdLst/>
            <a:ahLst/>
            <a:cxnLst/>
            <a:rect l="l" t="t" r="r" b="b"/>
            <a:pathLst>
              <a:path w="1007110" h="769619">
                <a:moveTo>
                  <a:pt x="0" y="0"/>
                </a:moveTo>
                <a:lnTo>
                  <a:pt x="1007099" y="0"/>
                </a:lnTo>
                <a:lnTo>
                  <a:pt x="1007099" y="769499"/>
                </a:lnTo>
                <a:lnTo>
                  <a:pt x="0" y="769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 txBox="1"/>
          <p:nvPr/>
        </p:nvSpPr>
        <p:spPr>
          <a:xfrm>
            <a:off x="8961700" y="861434"/>
            <a:ext cx="2968413" cy="56767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6427" rIns="0" bIns="0" rtlCol="0">
            <a:spAutoFit/>
          </a:bodyPr>
          <a:lstStyle/>
          <a:p>
            <a:pPr marL="114297">
              <a:spcBef>
                <a:spcPts val="1547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Loss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L still a</a:t>
            </a:r>
            <a:r>
              <a:rPr spc="-1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scalar!</a:t>
            </a:r>
            <a:endParaRPr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480694" y="1785499"/>
            <a:ext cx="1077807" cy="1127759"/>
          </a:xfrm>
          <a:custGeom>
            <a:avLst/>
            <a:gdLst/>
            <a:ahLst/>
            <a:cxnLst/>
            <a:rect l="l" t="t" r="r" b="b"/>
            <a:pathLst>
              <a:path w="808355" h="845819">
                <a:moveTo>
                  <a:pt x="181499" y="0"/>
                </a:moveTo>
                <a:lnTo>
                  <a:pt x="808199" y="167999"/>
                </a:lnTo>
                <a:lnTo>
                  <a:pt x="626699" y="845399"/>
                </a:lnTo>
                <a:lnTo>
                  <a:pt x="0" y="677399"/>
                </a:lnTo>
                <a:lnTo>
                  <a:pt x="1814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42"/>
          <p:cNvSpPr txBox="1"/>
          <p:nvPr/>
        </p:nvSpPr>
        <p:spPr>
          <a:xfrm>
            <a:off x="-17139" y="2965875"/>
            <a:ext cx="18465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“Downstream</a:t>
            </a:r>
            <a:endParaRPr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11311" y="3334175"/>
            <a:ext cx="13893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44" name="Title 43">
            <a:extLst>
              <a:ext uri="{FF2B5EF4-FFF2-40B4-BE49-F238E27FC236}">
                <a16:creationId xmlns:a16="http://schemas.microsoft.com/office/drawing/2014/main" id="{4534F8D2-1DA2-4EA8-90AE-2AC5C475F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 with</a:t>
            </a:r>
            <a:r>
              <a:rPr lang="en-US" sz="4400" spc="-113" dirty="0">
                <a:cs typeface="Arial"/>
              </a:rPr>
              <a:t> </a:t>
            </a:r>
            <a:r>
              <a:rPr lang="en-US" sz="4400" spc="-33" dirty="0">
                <a:cs typeface="Arial"/>
              </a:rPr>
              <a:t>Vectors</a:t>
            </a:r>
            <a:endParaRPr lang="en-US" dirty="0"/>
          </a:p>
        </p:txBody>
      </p:sp>
      <p:sp>
        <p:nvSpPr>
          <p:cNvPr id="45" name="Date Placeholder 2">
            <a:extLst>
              <a:ext uri="{FF2B5EF4-FFF2-40B4-BE49-F238E27FC236}">
                <a16:creationId xmlns:a16="http://schemas.microsoft.com/office/drawing/2014/main" id="{78451615-9840-49FD-A443-A3D7F79B77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id="{A464554D-B999-4061-8A86-DAD7E1F81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21067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1712" y="4253454"/>
            <a:ext cx="2106685" cy="1393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1489349" y="2978699"/>
                </a:move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0" y="1489349"/>
                </a:move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6230623" y="2591738"/>
            <a:ext cx="259927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dirty="0">
                <a:latin typeface="Arial"/>
                <a:cs typeface="Arial"/>
              </a:rPr>
              <a:t>f</a:t>
            </a:r>
            <a:endParaRPr sz="6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29533" y="3721793"/>
            <a:ext cx="2747433" cy="675640"/>
          </a:xfrm>
          <a:custGeom>
            <a:avLst/>
            <a:gdLst/>
            <a:ahLst/>
            <a:cxnLst/>
            <a:rect l="l" t="t" r="r" b="b"/>
            <a:pathLst>
              <a:path w="2060575" h="506729">
                <a:moveTo>
                  <a:pt x="0" y="506129"/>
                </a:moveTo>
                <a:lnTo>
                  <a:pt x="2060100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053625" y="3668351"/>
            <a:ext cx="147348" cy="1068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566661" y="1354885"/>
            <a:ext cx="2755900" cy="821267"/>
          </a:xfrm>
          <a:custGeom>
            <a:avLst/>
            <a:gdLst/>
            <a:ahLst/>
            <a:cxnLst/>
            <a:rect l="l" t="t" r="r" b="b"/>
            <a:pathLst>
              <a:path w="2066925" h="615950">
                <a:moveTo>
                  <a:pt x="0" y="0"/>
                </a:moveTo>
                <a:lnTo>
                  <a:pt x="2066362" y="615948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4297125" y="2123245"/>
            <a:ext cx="147848" cy="1058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8346267" y="3130132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1213567" y="3075479"/>
            <a:ext cx="140667" cy="1093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946043" y="1165919"/>
            <a:ext cx="419099" cy="4063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933343" y="1153219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809936" y="4115637"/>
            <a:ext cx="393699" cy="482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797237" y="410293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966049" y="2344934"/>
            <a:ext cx="419099" cy="406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9953350" y="233223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678950" y="3448032"/>
            <a:ext cx="2816013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8550981" y="3393379"/>
            <a:ext cx="140667" cy="1093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858117" y="3610116"/>
            <a:ext cx="685799" cy="9016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9845416" y="3597417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705683" y="2219683"/>
            <a:ext cx="647699" cy="8508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692983" y="2206983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807283" y="3222717"/>
            <a:ext cx="546099" cy="9397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4794583" y="3210016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 txBox="1"/>
          <p:nvPr/>
        </p:nvSpPr>
        <p:spPr>
          <a:xfrm>
            <a:off x="5674845" y="1211507"/>
            <a:ext cx="1389380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 indent="313259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 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703801" y="4494403"/>
            <a:ext cx="982980" cy="1169247"/>
          </a:xfrm>
          <a:custGeom>
            <a:avLst/>
            <a:gdLst/>
            <a:ahLst/>
            <a:cxnLst/>
            <a:rect l="l" t="t" r="r" b="b"/>
            <a:pathLst>
              <a:path w="737235" h="876935">
                <a:moveTo>
                  <a:pt x="0" y="144599"/>
                </a:moveTo>
                <a:lnTo>
                  <a:pt x="540600" y="0"/>
                </a:lnTo>
                <a:lnTo>
                  <a:pt x="736800" y="732299"/>
                </a:lnTo>
                <a:lnTo>
                  <a:pt x="196199" y="876899"/>
                </a:lnTo>
                <a:lnTo>
                  <a:pt x="0" y="1445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1673909" y="1661983"/>
            <a:ext cx="2688167" cy="739140"/>
          </a:xfrm>
          <a:custGeom>
            <a:avLst/>
            <a:gdLst/>
            <a:ahLst/>
            <a:cxnLst/>
            <a:rect l="l" t="t" r="r" b="b"/>
            <a:pathLst>
              <a:path w="2016125" h="554355">
                <a:moveTo>
                  <a:pt x="2015588" y="554101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1550064" y="1608830"/>
            <a:ext cx="147664" cy="1063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1526170" y="3892752"/>
            <a:ext cx="2708485" cy="702733"/>
          </a:xfrm>
          <a:custGeom>
            <a:avLst/>
            <a:gdLst/>
            <a:ahLst/>
            <a:cxnLst/>
            <a:rect l="l" t="t" r="r" b="b"/>
            <a:pathLst>
              <a:path w="2031364" h="527050">
                <a:moveTo>
                  <a:pt x="2031062" y="0"/>
                </a:moveTo>
                <a:lnTo>
                  <a:pt x="0" y="526898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1401895" y="4541973"/>
            <a:ext cx="147509" cy="1066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 txBox="1"/>
          <p:nvPr/>
        </p:nvSpPr>
        <p:spPr>
          <a:xfrm>
            <a:off x="220367" y="1097756"/>
            <a:ext cx="352213" cy="5506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endParaRPr sz="3467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38217" y="1409611"/>
            <a:ext cx="181187" cy="371106"/>
          </a:xfrm>
          <a:prstGeom prst="rect">
            <a:avLst/>
          </a:prstGeom>
        </p:spPr>
        <p:txBody>
          <a:bodyPr vert="horz" wrap="square" lIns="0" tIns="22013" rIns="0" bIns="0" rtlCol="0">
            <a:spAutoFit/>
          </a:bodyPr>
          <a:lstStyle/>
          <a:p>
            <a:pPr marL="16933">
              <a:spcBef>
                <a:spcPts val="173"/>
              </a:spcBef>
            </a:pPr>
            <a:r>
              <a:rPr sz="2267" spc="20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 sz="2267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633" y="3857599"/>
            <a:ext cx="1272540" cy="727614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2193" rIns="0" bIns="0" rtlCol="0">
            <a:spAutoFit/>
          </a:bodyPr>
          <a:lstStyle/>
          <a:p>
            <a:pPr marL="145623">
              <a:spcBef>
                <a:spcPts val="151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739434" y="2035132"/>
            <a:ext cx="1660313" cy="744713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209127" rIns="0" bIns="0" rtlCol="0">
            <a:spAutoFit/>
          </a:bodyPr>
          <a:lstStyle/>
          <a:p>
            <a:pPr marL="874585">
              <a:spcBef>
                <a:spcPts val="1647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677033" y="3513185"/>
            <a:ext cx="1785620" cy="87893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342053" rIns="0" bIns="0" rtlCol="0">
            <a:spAutoFit/>
          </a:bodyPr>
          <a:lstStyle/>
          <a:p>
            <a:pPr marL="1104872">
              <a:spcBef>
                <a:spcPts val="269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84134" y="870700"/>
            <a:ext cx="1342813" cy="1026160"/>
          </a:xfrm>
          <a:custGeom>
            <a:avLst/>
            <a:gdLst/>
            <a:ahLst/>
            <a:cxnLst/>
            <a:rect l="l" t="t" r="r" b="b"/>
            <a:pathLst>
              <a:path w="1007110" h="769619">
                <a:moveTo>
                  <a:pt x="0" y="0"/>
                </a:moveTo>
                <a:lnTo>
                  <a:pt x="1007099" y="0"/>
                </a:lnTo>
                <a:lnTo>
                  <a:pt x="1007099" y="769499"/>
                </a:lnTo>
                <a:lnTo>
                  <a:pt x="0" y="769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 txBox="1"/>
          <p:nvPr/>
        </p:nvSpPr>
        <p:spPr>
          <a:xfrm>
            <a:off x="8961700" y="861434"/>
            <a:ext cx="2968413" cy="56767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6427" rIns="0" bIns="0" rtlCol="0">
            <a:spAutoFit/>
          </a:bodyPr>
          <a:lstStyle/>
          <a:p>
            <a:pPr marL="114297">
              <a:spcBef>
                <a:spcPts val="1547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Loss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L still a</a:t>
            </a:r>
            <a:r>
              <a:rPr spc="-1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scalar!</a:t>
            </a:r>
            <a:endParaRPr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268165" y="4613368"/>
            <a:ext cx="3706707" cy="1184341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933" marR="6773" indent="695943">
              <a:lnSpc>
                <a:spcPct val="106400"/>
              </a:lnSpc>
              <a:spcBef>
                <a:spcPts val="29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“Upstream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 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z,</a:t>
            </a:r>
            <a:r>
              <a:rPr spc="-1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how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much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does it influence</a:t>
            </a:r>
            <a:r>
              <a:rPr spc="-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L?</a:t>
            </a:r>
            <a:endParaRPr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-17139" y="2965875"/>
            <a:ext cx="18465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“Downstream</a:t>
            </a:r>
            <a:endParaRPr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11311" y="3334175"/>
            <a:ext cx="13893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644725" y="1862116"/>
            <a:ext cx="2397832" cy="145363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44"/>
          <p:cNvSpPr/>
          <p:nvPr/>
        </p:nvSpPr>
        <p:spPr>
          <a:xfrm>
            <a:off x="1480694" y="1785499"/>
            <a:ext cx="1077807" cy="1127759"/>
          </a:xfrm>
          <a:custGeom>
            <a:avLst/>
            <a:gdLst/>
            <a:ahLst/>
            <a:cxnLst/>
            <a:rect l="l" t="t" r="r" b="b"/>
            <a:pathLst>
              <a:path w="808355" h="845819">
                <a:moveTo>
                  <a:pt x="181499" y="0"/>
                </a:moveTo>
                <a:lnTo>
                  <a:pt x="808199" y="167999"/>
                </a:lnTo>
                <a:lnTo>
                  <a:pt x="626699" y="845399"/>
                </a:lnTo>
                <a:lnTo>
                  <a:pt x="0" y="677399"/>
                </a:lnTo>
                <a:lnTo>
                  <a:pt x="1814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9616EC77-E795-4159-8FDF-F5133B52D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 with</a:t>
            </a:r>
            <a:r>
              <a:rPr lang="en-US" sz="4400" spc="-113" dirty="0">
                <a:cs typeface="Arial"/>
              </a:rPr>
              <a:t> </a:t>
            </a:r>
            <a:r>
              <a:rPr lang="en-US" sz="4400" spc="-33" dirty="0">
                <a:cs typeface="Arial"/>
              </a:rPr>
              <a:t>Vectors</a:t>
            </a:r>
            <a:endParaRPr lang="en-US" dirty="0"/>
          </a:p>
        </p:txBody>
      </p:sp>
      <p:sp>
        <p:nvSpPr>
          <p:cNvPr id="45" name="Date Placeholder 2">
            <a:extLst>
              <a:ext uri="{FF2B5EF4-FFF2-40B4-BE49-F238E27FC236}">
                <a16:creationId xmlns:a16="http://schemas.microsoft.com/office/drawing/2014/main" id="{99918BB6-11D9-43AD-9A54-DEA8FBAC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id="{D241E66A-FD9A-4162-A90D-C057F10AE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31887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1712" y="4253454"/>
            <a:ext cx="2106685" cy="1393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1489349" y="2978699"/>
                </a:move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0" y="1489349"/>
                </a:move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1329533" y="3721793"/>
            <a:ext cx="2747433" cy="675640"/>
          </a:xfrm>
          <a:custGeom>
            <a:avLst/>
            <a:gdLst/>
            <a:ahLst/>
            <a:cxnLst/>
            <a:rect l="l" t="t" r="r" b="b"/>
            <a:pathLst>
              <a:path w="2060575" h="506729">
                <a:moveTo>
                  <a:pt x="0" y="506129"/>
                </a:moveTo>
                <a:lnTo>
                  <a:pt x="2060100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4053625" y="3668351"/>
            <a:ext cx="147348" cy="1068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566661" y="1354885"/>
            <a:ext cx="2755900" cy="821267"/>
          </a:xfrm>
          <a:custGeom>
            <a:avLst/>
            <a:gdLst/>
            <a:ahLst/>
            <a:cxnLst/>
            <a:rect l="l" t="t" r="r" b="b"/>
            <a:pathLst>
              <a:path w="2066925" h="615950">
                <a:moveTo>
                  <a:pt x="0" y="0"/>
                </a:moveTo>
                <a:lnTo>
                  <a:pt x="2066362" y="615948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297125" y="2123245"/>
            <a:ext cx="147848" cy="1058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346267" y="3130132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213567" y="3075479"/>
            <a:ext cx="140667" cy="1093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946043" y="1165919"/>
            <a:ext cx="419099" cy="4063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933343" y="1153219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809936" y="4115637"/>
            <a:ext cx="393699" cy="482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797237" y="410293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9966049" y="2344934"/>
            <a:ext cx="419099" cy="406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953350" y="233223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678950" y="3448032"/>
            <a:ext cx="2816013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550981" y="3393379"/>
            <a:ext cx="140667" cy="1093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858117" y="3610116"/>
            <a:ext cx="685799" cy="9016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845416" y="3597417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4705683" y="2219683"/>
            <a:ext cx="647699" cy="8508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692983" y="2206983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807283" y="3222717"/>
            <a:ext cx="546099" cy="9397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794583" y="3210016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1703801" y="4494403"/>
            <a:ext cx="982980" cy="1169247"/>
          </a:xfrm>
          <a:custGeom>
            <a:avLst/>
            <a:gdLst/>
            <a:ahLst/>
            <a:cxnLst/>
            <a:rect l="l" t="t" r="r" b="b"/>
            <a:pathLst>
              <a:path w="737235" h="876935">
                <a:moveTo>
                  <a:pt x="0" y="144599"/>
                </a:moveTo>
                <a:lnTo>
                  <a:pt x="540600" y="0"/>
                </a:lnTo>
                <a:lnTo>
                  <a:pt x="736800" y="732299"/>
                </a:lnTo>
                <a:lnTo>
                  <a:pt x="196199" y="876899"/>
                </a:lnTo>
                <a:lnTo>
                  <a:pt x="0" y="1445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1673909" y="1661983"/>
            <a:ext cx="2688167" cy="739140"/>
          </a:xfrm>
          <a:custGeom>
            <a:avLst/>
            <a:gdLst/>
            <a:ahLst/>
            <a:cxnLst/>
            <a:rect l="l" t="t" r="r" b="b"/>
            <a:pathLst>
              <a:path w="2016125" h="554355">
                <a:moveTo>
                  <a:pt x="2015588" y="554101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1550064" y="1608830"/>
            <a:ext cx="147664" cy="1063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1526170" y="3892752"/>
            <a:ext cx="2708485" cy="702733"/>
          </a:xfrm>
          <a:custGeom>
            <a:avLst/>
            <a:gdLst/>
            <a:ahLst/>
            <a:cxnLst/>
            <a:rect l="l" t="t" r="r" b="b"/>
            <a:pathLst>
              <a:path w="2031364" h="527050">
                <a:moveTo>
                  <a:pt x="2031062" y="0"/>
                </a:moveTo>
                <a:lnTo>
                  <a:pt x="0" y="526898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1401895" y="4541973"/>
            <a:ext cx="147509" cy="1066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 txBox="1"/>
          <p:nvPr/>
        </p:nvSpPr>
        <p:spPr>
          <a:xfrm>
            <a:off x="220367" y="1097756"/>
            <a:ext cx="352213" cy="5506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endParaRPr sz="3467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38217" y="1409611"/>
            <a:ext cx="181187" cy="371106"/>
          </a:xfrm>
          <a:prstGeom prst="rect">
            <a:avLst/>
          </a:prstGeom>
        </p:spPr>
        <p:txBody>
          <a:bodyPr vert="horz" wrap="square" lIns="0" tIns="22013" rIns="0" bIns="0" rtlCol="0">
            <a:spAutoFit/>
          </a:bodyPr>
          <a:lstStyle/>
          <a:p>
            <a:pPr marL="16933">
              <a:spcBef>
                <a:spcPts val="173"/>
              </a:spcBef>
            </a:pPr>
            <a:r>
              <a:rPr sz="2267" spc="20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 sz="2267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633" y="3857599"/>
            <a:ext cx="1272540" cy="727614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2193" rIns="0" bIns="0" rtlCol="0">
            <a:spAutoFit/>
          </a:bodyPr>
          <a:lstStyle/>
          <a:p>
            <a:pPr marL="145623">
              <a:spcBef>
                <a:spcPts val="151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739434" y="2035132"/>
            <a:ext cx="1660313" cy="744713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209127" rIns="0" bIns="0" rtlCol="0">
            <a:spAutoFit/>
          </a:bodyPr>
          <a:lstStyle/>
          <a:p>
            <a:pPr marL="874585">
              <a:spcBef>
                <a:spcPts val="1647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677033" y="3513185"/>
            <a:ext cx="1785620" cy="87893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342053" rIns="0" bIns="0" rtlCol="0">
            <a:spAutoFit/>
          </a:bodyPr>
          <a:lstStyle/>
          <a:p>
            <a:pPr marL="1104872">
              <a:spcBef>
                <a:spcPts val="269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84134" y="870700"/>
            <a:ext cx="1342813" cy="1026160"/>
          </a:xfrm>
          <a:custGeom>
            <a:avLst/>
            <a:gdLst/>
            <a:ahLst/>
            <a:cxnLst/>
            <a:rect l="l" t="t" r="r" b="b"/>
            <a:pathLst>
              <a:path w="1007110" h="769619">
                <a:moveTo>
                  <a:pt x="0" y="0"/>
                </a:moveTo>
                <a:lnTo>
                  <a:pt x="1007099" y="0"/>
                </a:lnTo>
                <a:lnTo>
                  <a:pt x="1007099" y="769499"/>
                </a:lnTo>
                <a:lnTo>
                  <a:pt x="0" y="769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 txBox="1"/>
          <p:nvPr/>
        </p:nvSpPr>
        <p:spPr>
          <a:xfrm>
            <a:off x="8961700" y="861434"/>
            <a:ext cx="2968413" cy="56767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6427" rIns="0" bIns="0" rtlCol="0">
            <a:spAutoFit/>
          </a:bodyPr>
          <a:lstStyle/>
          <a:p>
            <a:pPr marL="114297">
              <a:spcBef>
                <a:spcPts val="1547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Loss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L still a</a:t>
            </a:r>
            <a:r>
              <a:rPr spc="-1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scalar!</a:t>
            </a:r>
            <a:endParaRPr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49867" y="1211507"/>
            <a:ext cx="1818640" cy="3753378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241294" marR="210815" algn="ctr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 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  <a:p>
            <a:pPr marL="128690">
              <a:lnSpc>
                <a:spcPts val="4027"/>
              </a:lnSpc>
              <a:spcBef>
                <a:spcPts val="1187"/>
              </a:spcBef>
            </a:pP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3400" baseline="-32679" dirty="0">
                <a:solidFill>
                  <a:srgbClr val="0000FF"/>
                </a:solidFill>
                <a:latin typeface="Arial"/>
                <a:cs typeface="Arial"/>
              </a:rPr>
              <a:t>x  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3467" spc="-4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3467">
              <a:latin typeface="Arial"/>
              <a:cs typeface="Arial"/>
            </a:endParaRPr>
          </a:p>
          <a:p>
            <a:pPr marL="2540" algn="ctr">
              <a:lnSpc>
                <a:spcPts val="7406"/>
              </a:lnSpc>
            </a:pPr>
            <a:r>
              <a:rPr sz="6400" dirty="0">
                <a:latin typeface="Arial"/>
                <a:cs typeface="Arial"/>
              </a:rPr>
              <a:t>f</a:t>
            </a:r>
            <a:endParaRPr sz="6400">
              <a:latin typeface="Arial"/>
              <a:cs typeface="Arial"/>
            </a:endParaRPr>
          </a:p>
          <a:p>
            <a:pPr marL="50799">
              <a:lnSpc>
                <a:spcPts val="4020"/>
              </a:lnSpc>
            </a:pP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3400" baseline="-32679" dirty="0">
                <a:solidFill>
                  <a:srgbClr val="0000FF"/>
                </a:solidFill>
                <a:latin typeface="Arial"/>
                <a:cs typeface="Arial"/>
              </a:rPr>
              <a:t>y  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3467" spc="-4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3467">
              <a:latin typeface="Arial"/>
              <a:cs typeface="Arial"/>
            </a:endParaRPr>
          </a:p>
          <a:p>
            <a:pPr marL="336964" marR="249760" algn="ctr">
              <a:lnSpc>
                <a:spcPct val="100699"/>
              </a:lnSpc>
              <a:spcBef>
                <a:spcPts val="1092"/>
              </a:spcBef>
            </a:pP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Jacobian  matrices</a:t>
            </a:r>
            <a:endParaRPr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268165" y="4613368"/>
            <a:ext cx="3706707" cy="1184341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933" marR="6773" indent="695943">
              <a:lnSpc>
                <a:spcPct val="106400"/>
              </a:lnSpc>
              <a:spcBef>
                <a:spcPts val="29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“Upstream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 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z,</a:t>
            </a:r>
            <a:r>
              <a:rPr spc="-1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how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much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does it influence</a:t>
            </a:r>
            <a:r>
              <a:rPr spc="-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L?</a:t>
            </a:r>
            <a:endParaRPr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-17139" y="2965875"/>
            <a:ext cx="18465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“Downstream</a:t>
            </a:r>
            <a:endParaRPr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11311" y="3334175"/>
            <a:ext cx="13893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644725" y="1862116"/>
            <a:ext cx="2397832" cy="145363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43"/>
          <p:cNvSpPr/>
          <p:nvPr/>
        </p:nvSpPr>
        <p:spPr>
          <a:xfrm>
            <a:off x="1480694" y="1785499"/>
            <a:ext cx="1077807" cy="1127759"/>
          </a:xfrm>
          <a:custGeom>
            <a:avLst/>
            <a:gdLst/>
            <a:ahLst/>
            <a:cxnLst/>
            <a:rect l="l" t="t" r="r" b="b"/>
            <a:pathLst>
              <a:path w="808355" h="845819">
                <a:moveTo>
                  <a:pt x="181499" y="0"/>
                </a:moveTo>
                <a:lnTo>
                  <a:pt x="808199" y="167999"/>
                </a:lnTo>
                <a:lnTo>
                  <a:pt x="626699" y="845399"/>
                </a:lnTo>
                <a:lnTo>
                  <a:pt x="0" y="677399"/>
                </a:lnTo>
                <a:lnTo>
                  <a:pt x="1814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A18E561D-B9E8-4072-B6EE-10F30D7E2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 with</a:t>
            </a:r>
            <a:r>
              <a:rPr lang="en-US" sz="4400" spc="-113" dirty="0">
                <a:cs typeface="Arial"/>
              </a:rPr>
              <a:t> </a:t>
            </a:r>
            <a:r>
              <a:rPr lang="en-US" sz="4400" spc="-33" dirty="0">
                <a:cs typeface="Arial"/>
              </a:rPr>
              <a:t>Vectors</a:t>
            </a:r>
            <a:endParaRPr lang="en-US" dirty="0"/>
          </a:p>
        </p:txBody>
      </p:sp>
      <p:sp>
        <p:nvSpPr>
          <p:cNvPr id="44" name="Date Placeholder 2">
            <a:extLst>
              <a:ext uri="{FF2B5EF4-FFF2-40B4-BE49-F238E27FC236}">
                <a16:creationId xmlns:a16="http://schemas.microsoft.com/office/drawing/2014/main" id="{2EABDF5A-D3F9-4721-8D4C-5CC58FDF97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5" name="Slide Number Placeholder 3">
            <a:extLst>
              <a:ext uri="{FF2B5EF4-FFF2-40B4-BE49-F238E27FC236}">
                <a16:creationId xmlns:a16="http://schemas.microsoft.com/office/drawing/2014/main" id="{3CFC5FDE-CDCF-4828-983A-4E7010B0C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79939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1712" y="4253454"/>
            <a:ext cx="2106685" cy="1393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1489349" y="2978699"/>
                </a:move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0" y="1489349"/>
                </a:move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1329533" y="3721793"/>
            <a:ext cx="2747433" cy="675640"/>
          </a:xfrm>
          <a:custGeom>
            <a:avLst/>
            <a:gdLst/>
            <a:ahLst/>
            <a:cxnLst/>
            <a:rect l="l" t="t" r="r" b="b"/>
            <a:pathLst>
              <a:path w="2060575" h="506729">
                <a:moveTo>
                  <a:pt x="0" y="506129"/>
                </a:moveTo>
                <a:lnTo>
                  <a:pt x="2060100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4053625" y="3668351"/>
            <a:ext cx="147348" cy="1068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566661" y="1354885"/>
            <a:ext cx="2755900" cy="821267"/>
          </a:xfrm>
          <a:custGeom>
            <a:avLst/>
            <a:gdLst/>
            <a:ahLst/>
            <a:cxnLst/>
            <a:rect l="l" t="t" r="r" b="b"/>
            <a:pathLst>
              <a:path w="2066925" h="615950">
                <a:moveTo>
                  <a:pt x="0" y="0"/>
                </a:moveTo>
                <a:lnTo>
                  <a:pt x="2066362" y="615948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297125" y="2123245"/>
            <a:ext cx="147848" cy="1058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346267" y="3130132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213567" y="3075479"/>
            <a:ext cx="140667" cy="1093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946043" y="1165919"/>
            <a:ext cx="419099" cy="4063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933343" y="1153219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809936" y="4115637"/>
            <a:ext cx="393699" cy="482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797237" y="410293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9966049" y="2344934"/>
            <a:ext cx="419099" cy="406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953350" y="233223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678950" y="3448032"/>
            <a:ext cx="2816013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550981" y="3393379"/>
            <a:ext cx="140667" cy="1093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858117" y="3610116"/>
            <a:ext cx="685799" cy="9016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845416" y="3597417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4705683" y="2219683"/>
            <a:ext cx="647699" cy="8508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692983" y="2206983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807283" y="3222717"/>
            <a:ext cx="546099" cy="9397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794583" y="3210016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1703801" y="4494403"/>
            <a:ext cx="982980" cy="1169247"/>
          </a:xfrm>
          <a:custGeom>
            <a:avLst/>
            <a:gdLst/>
            <a:ahLst/>
            <a:cxnLst/>
            <a:rect l="l" t="t" r="r" b="b"/>
            <a:pathLst>
              <a:path w="737235" h="876935">
                <a:moveTo>
                  <a:pt x="0" y="144599"/>
                </a:moveTo>
                <a:lnTo>
                  <a:pt x="540600" y="0"/>
                </a:lnTo>
                <a:lnTo>
                  <a:pt x="736800" y="732299"/>
                </a:lnTo>
                <a:lnTo>
                  <a:pt x="196199" y="876899"/>
                </a:lnTo>
                <a:lnTo>
                  <a:pt x="0" y="1445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1673909" y="1661983"/>
            <a:ext cx="2688167" cy="739140"/>
          </a:xfrm>
          <a:custGeom>
            <a:avLst/>
            <a:gdLst/>
            <a:ahLst/>
            <a:cxnLst/>
            <a:rect l="l" t="t" r="r" b="b"/>
            <a:pathLst>
              <a:path w="2016125" h="554355">
                <a:moveTo>
                  <a:pt x="2015588" y="554101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1550064" y="1608830"/>
            <a:ext cx="147664" cy="1063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1526170" y="3892752"/>
            <a:ext cx="2708485" cy="702733"/>
          </a:xfrm>
          <a:custGeom>
            <a:avLst/>
            <a:gdLst/>
            <a:ahLst/>
            <a:cxnLst/>
            <a:rect l="l" t="t" r="r" b="b"/>
            <a:pathLst>
              <a:path w="2031364" h="527050">
                <a:moveTo>
                  <a:pt x="2031062" y="0"/>
                </a:moveTo>
                <a:lnTo>
                  <a:pt x="0" y="526898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1401895" y="4541973"/>
            <a:ext cx="147509" cy="1066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 txBox="1"/>
          <p:nvPr/>
        </p:nvSpPr>
        <p:spPr>
          <a:xfrm>
            <a:off x="-17139" y="2965875"/>
            <a:ext cx="18465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“Downstream</a:t>
            </a:r>
            <a:endParaRPr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11311" y="3334175"/>
            <a:ext cx="13893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20367" y="1097756"/>
            <a:ext cx="352213" cy="5506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endParaRPr sz="3467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38217" y="1409611"/>
            <a:ext cx="181187" cy="371106"/>
          </a:xfrm>
          <a:prstGeom prst="rect">
            <a:avLst/>
          </a:prstGeom>
        </p:spPr>
        <p:txBody>
          <a:bodyPr vert="horz" wrap="square" lIns="0" tIns="22013" rIns="0" bIns="0" rtlCol="0">
            <a:spAutoFit/>
          </a:bodyPr>
          <a:lstStyle/>
          <a:p>
            <a:pPr marL="16933">
              <a:spcBef>
                <a:spcPts val="173"/>
              </a:spcBef>
            </a:pPr>
            <a:r>
              <a:rPr sz="2267" spc="20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 sz="2267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633" y="3857599"/>
            <a:ext cx="1272540" cy="727614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2193" rIns="0" bIns="0" rtlCol="0">
            <a:spAutoFit/>
          </a:bodyPr>
          <a:lstStyle/>
          <a:p>
            <a:pPr marL="145623">
              <a:spcBef>
                <a:spcPts val="151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739434" y="2035132"/>
            <a:ext cx="1660313" cy="744713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209127" rIns="0" bIns="0" rtlCol="0">
            <a:spAutoFit/>
          </a:bodyPr>
          <a:lstStyle/>
          <a:p>
            <a:pPr marL="874585">
              <a:spcBef>
                <a:spcPts val="1647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677033" y="3513185"/>
            <a:ext cx="1785620" cy="87893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342053" rIns="0" bIns="0" rtlCol="0">
            <a:spAutoFit/>
          </a:bodyPr>
          <a:lstStyle/>
          <a:p>
            <a:pPr marL="1104872">
              <a:spcBef>
                <a:spcPts val="269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84134" y="870700"/>
            <a:ext cx="1342813" cy="1026160"/>
          </a:xfrm>
          <a:custGeom>
            <a:avLst/>
            <a:gdLst/>
            <a:ahLst/>
            <a:cxnLst/>
            <a:rect l="l" t="t" r="r" b="b"/>
            <a:pathLst>
              <a:path w="1007110" h="769619">
                <a:moveTo>
                  <a:pt x="0" y="0"/>
                </a:moveTo>
                <a:lnTo>
                  <a:pt x="1007099" y="0"/>
                </a:lnTo>
                <a:lnTo>
                  <a:pt x="1007099" y="769499"/>
                </a:lnTo>
                <a:lnTo>
                  <a:pt x="0" y="769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 txBox="1"/>
          <p:nvPr/>
        </p:nvSpPr>
        <p:spPr>
          <a:xfrm>
            <a:off x="8961700" y="861434"/>
            <a:ext cx="2968413" cy="56767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6427" rIns="0" bIns="0" rtlCol="0">
            <a:spAutoFit/>
          </a:bodyPr>
          <a:lstStyle/>
          <a:p>
            <a:pPr marL="114297">
              <a:spcBef>
                <a:spcPts val="1547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Loss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L still a</a:t>
            </a:r>
            <a:r>
              <a:rPr spc="-1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scalar!</a:t>
            </a:r>
            <a:endParaRPr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923867" y="3842911"/>
            <a:ext cx="1109980" cy="371106"/>
          </a:xfrm>
          <a:prstGeom prst="rect">
            <a:avLst/>
          </a:prstGeom>
        </p:spPr>
        <p:txBody>
          <a:bodyPr vert="horz" wrap="square" lIns="0" tIns="22013" rIns="0" bIns="0" rtlCol="0">
            <a:spAutoFit/>
          </a:bodyPr>
          <a:lstStyle/>
          <a:p>
            <a:pPr marL="16933">
              <a:spcBef>
                <a:spcPts val="173"/>
              </a:spcBef>
              <a:tabLst>
                <a:tab pos="945703" algn="l"/>
              </a:tabLst>
            </a:pPr>
            <a:r>
              <a:rPr sz="2267" spc="20" dirty="0">
                <a:solidFill>
                  <a:srgbClr val="0000FF"/>
                </a:solidFill>
                <a:latin typeface="Arial"/>
                <a:cs typeface="Arial"/>
              </a:rPr>
              <a:t>y	z</a:t>
            </a:r>
            <a:endParaRPr sz="2267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83734" y="3531057"/>
            <a:ext cx="1673013" cy="5506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725575" algn="l"/>
              </a:tabLst>
            </a:pPr>
            <a:r>
              <a:rPr sz="3467" spc="-7" dirty="0">
                <a:solidFill>
                  <a:srgbClr val="0000FF"/>
                </a:solidFill>
                <a:latin typeface="Arial"/>
                <a:cs typeface="Arial"/>
              </a:rPr>
              <a:t>[D	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x D</a:t>
            </a:r>
            <a:r>
              <a:rPr sz="3467" spc="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3467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528200" y="1211507"/>
            <a:ext cx="1740747" cy="2389286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3403" marR="210815" algn="ctr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 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  <a:p>
            <a:pPr algn="ctr">
              <a:lnSpc>
                <a:spcPts val="4027"/>
              </a:lnSpc>
              <a:spcBef>
                <a:spcPts val="1187"/>
              </a:spcBef>
            </a:pP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3400" baseline="-32679" dirty="0">
                <a:solidFill>
                  <a:srgbClr val="0000FF"/>
                </a:solidFill>
                <a:latin typeface="Arial"/>
                <a:cs typeface="Arial"/>
              </a:rPr>
              <a:t>x 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3467" spc="-39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3467">
              <a:latin typeface="Arial"/>
              <a:cs typeface="Arial"/>
            </a:endParaRPr>
          </a:p>
          <a:p>
            <a:pPr marR="65192" algn="ctr">
              <a:lnSpc>
                <a:spcPts val="7546"/>
              </a:lnSpc>
            </a:pPr>
            <a:r>
              <a:rPr sz="6400" dirty="0">
                <a:latin typeface="Arial"/>
                <a:cs typeface="Arial"/>
              </a:rPr>
              <a:t>f</a:t>
            </a:r>
            <a:endParaRPr sz="64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770571" y="4200807"/>
            <a:ext cx="1254759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50799" marR="6773" indent="-34711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Jacobian  matrices</a:t>
            </a:r>
            <a:endParaRPr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268165" y="4613368"/>
            <a:ext cx="3706707" cy="1184341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933" marR="6773" indent="695943">
              <a:lnSpc>
                <a:spcPct val="106400"/>
              </a:lnSpc>
              <a:spcBef>
                <a:spcPts val="29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“Upstream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 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z,</a:t>
            </a:r>
            <a:r>
              <a:rPr spc="-1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how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much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does it influence</a:t>
            </a:r>
            <a:r>
              <a:rPr spc="-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L?</a:t>
            </a:r>
            <a:endParaRPr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212167" y="5046190"/>
            <a:ext cx="566420" cy="5506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12601" y="2061506"/>
            <a:ext cx="566420" cy="5506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1045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 sz="3400" baseline="-31045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039820" y="3157130"/>
            <a:ext cx="160020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340351" marR="6773" indent="-324264">
              <a:lnSpc>
                <a:spcPct val="101600"/>
              </a:lnSpc>
              <a:spcBef>
                <a:spcPts val="93"/>
              </a:spcBef>
            </a:pP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Matrix-vector  multiply</a:t>
            </a:r>
            <a:endParaRPr sz="2133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644725" y="1862116"/>
            <a:ext cx="2397832" cy="145363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9" name="object 49"/>
          <p:cNvSpPr/>
          <p:nvPr/>
        </p:nvSpPr>
        <p:spPr>
          <a:xfrm>
            <a:off x="1480694" y="1785499"/>
            <a:ext cx="1077807" cy="1127759"/>
          </a:xfrm>
          <a:custGeom>
            <a:avLst/>
            <a:gdLst/>
            <a:ahLst/>
            <a:cxnLst/>
            <a:rect l="l" t="t" r="r" b="b"/>
            <a:pathLst>
              <a:path w="808355" h="845819">
                <a:moveTo>
                  <a:pt x="181499" y="0"/>
                </a:moveTo>
                <a:lnTo>
                  <a:pt x="808199" y="167999"/>
                </a:lnTo>
                <a:lnTo>
                  <a:pt x="626699" y="845399"/>
                </a:lnTo>
                <a:lnTo>
                  <a:pt x="0" y="677399"/>
                </a:lnTo>
                <a:lnTo>
                  <a:pt x="1814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A9020DA5-26F0-4D4C-AAE6-036045E9F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 with</a:t>
            </a:r>
            <a:r>
              <a:rPr lang="en-US" sz="4400" spc="-113" dirty="0">
                <a:cs typeface="Arial"/>
              </a:rPr>
              <a:t> </a:t>
            </a:r>
            <a:r>
              <a:rPr lang="en-US" sz="4400" spc="-33" dirty="0">
                <a:cs typeface="Arial"/>
              </a:rPr>
              <a:t>Vectors</a:t>
            </a:r>
            <a:endParaRPr lang="en-US" dirty="0"/>
          </a:p>
        </p:txBody>
      </p:sp>
      <p:sp>
        <p:nvSpPr>
          <p:cNvPr id="50" name="Date Placeholder 2">
            <a:extLst>
              <a:ext uri="{FF2B5EF4-FFF2-40B4-BE49-F238E27FC236}">
                <a16:creationId xmlns:a16="http://schemas.microsoft.com/office/drawing/2014/main" id="{FCC543E2-1D54-4B44-B34D-1B1161511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51" name="Slide Number Placeholder 3">
            <a:extLst>
              <a:ext uri="{FF2B5EF4-FFF2-40B4-BE49-F238E27FC236}">
                <a16:creationId xmlns:a16="http://schemas.microsoft.com/office/drawing/2014/main" id="{A3AD0139-8701-41CC-97D7-4D07E35D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49418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63633" y="1580968"/>
            <a:ext cx="2721185" cy="1303776"/>
          </a:xfrm>
          <a:prstGeom prst="rect">
            <a:avLst/>
          </a:prstGeom>
          <a:solidFill>
            <a:srgbClr val="F3F3F3"/>
          </a:solidFill>
          <a:ln w="9524">
            <a:solidFill>
              <a:srgbClr val="595959"/>
            </a:solidFill>
          </a:ln>
        </p:spPr>
        <p:txBody>
          <a:bodyPr vert="horz" wrap="square" lIns="0" tIns="5927" rIns="0" bIns="0" rtlCol="0">
            <a:spAutoFit/>
          </a:bodyPr>
          <a:lstStyle/>
          <a:p>
            <a:pPr>
              <a:spcBef>
                <a:spcPts val="47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154936">
              <a:lnSpc>
                <a:spcPts val="3513"/>
              </a:lnSpc>
              <a:spcBef>
                <a:spcPts val="7"/>
              </a:spcBef>
            </a:pPr>
            <a:r>
              <a:rPr sz="2933" spc="-7" dirty="0">
                <a:latin typeface="Arial"/>
                <a:cs typeface="Arial"/>
              </a:rPr>
              <a:t>f(x) </a:t>
            </a:r>
            <a:r>
              <a:rPr sz="2933" dirty="0">
                <a:latin typeface="Arial"/>
                <a:cs typeface="Arial"/>
              </a:rPr>
              <a:t>=</a:t>
            </a:r>
            <a:r>
              <a:rPr sz="2933" spc="-93" dirty="0">
                <a:latin typeface="Arial"/>
                <a:cs typeface="Arial"/>
              </a:rPr>
              <a:t> </a:t>
            </a:r>
            <a:r>
              <a:rPr sz="2933" dirty="0">
                <a:latin typeface="Arial"/>
                <a:cs typeface="Arial"/>
              </a:rPr>
              <a:t>max(0,x)</a:t>
            </a:r>
          </a:p>
          <a:p>
            <a:pPr marL="200655">
              <a:lnSpc>
                <a:spcPts val="3513"/>
              </a:lnSpc>
            </a:pPr>
            <a:r>
              <a:rPr sz="2933" i="1" dirty="0">
                <a:latin typeface="Arial"/>
                <a:cs typeface="Arial"/>
              </a:rPr>
              <a:t>(elementwise)</a:t>
            </a:r>
            <a:endParaRPr sz="2933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61399" y="17445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5860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5860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761399" y="21209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5860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5860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3761399" y="25529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45860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45860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3761399" y="29708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45860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5860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 txBox="1"/>
          <p:nvPr/>
        </p:nvSpPr>
        <p:spPr>
          <a:xfrm>
            <a:off x="2374523" y="1041052"/>
            <a:ext cx="165184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 input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x:</a:t>
            </a:r>
            <a:endParaRPr sz="2667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98022" y="1447453"/>
            <a:ext cx="8043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6246">
              <a:spcBef>
                <a:spcPts val="133"/>
              </a:spcBef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1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692556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-2	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-1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29363" y="1041052"/>
            <a:ext cx="185928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 output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y: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665761" y="1447453"/>
            <a:ext cx="785707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1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0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0	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622199" y="17445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84468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84468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7622199" y="21209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84468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84468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7622199" y="25529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84468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84468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7622199" y="29708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84468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84468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E0FA55D8-FEEA-4F38-89BD-686D9CBB9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 with</a:t>
            </a:r>
            <a:r>
              <a:rPr lang="en-US" sz="4400" spc="-113" dirty="0">
                <a:cs typeface="Arial"/>
              </a:rPr>
              <a:t> </a:t>
            </a:r>
            <a:r>
              <a:rPr lang="en-US" sz="4400" spc="-33" dirty="0">
                <a:cs typeface="Arial"/>
              </a:rPr>
              <a:t>Vectors</a:t>
            </a:r>
            <a:endParaRPr lang="en-US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C5F78427-EDE4-42F2-93B9-FA01BF4D5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1FB164A8-AE6C-4DA2-9893-317465D9C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4024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63633" y="1580968"/>
            <a:ext cx="2721185" cy="1303776"/>
          </a:xfrm>
          <a:prstGeom prst="rect">
            <a:avLst/>
          </a:prstGeom>
          <a:solidFill>
            <a:srgbClr val="F3F3F3"/>
          </a:solidFill>
          <a:ln w="9524">
            <a:solidFill>
              <a:srgbClr val="595959"/>
            </a:solidFill>
          </a:ln>
        </p:spPr>
        <p:txBody>
          <a:bodyPr vert="horz" wrap="square" lIns="0" tIns="5927" rIns="0" bIns="0" rtlCol="0">
            <a:spAutoFit/>
          </a:bodyPr>
          <a:lstStyle/>
          <a:p>
            <a:pPr>
              <a:spcBef>
                <a:spcPts val="47"/>
              </a:spcBef>
            </a:pPr>
            <a:endParaRPr sz="2600">
              <a:latin typeface="Times New Roman"/>
              <a:cs typeface="Times New Roman"/>
            </a:endParaRPr>
          </a:p>
          <a:p>
            <a:pPr marL="154936">
              <a:lnSpc>
                <a:spcPts val="3513"/>
              </a:lnSpc>
              <a:spcBef>
                <a:spcPts val="7"/>
              </a:spcBef>
            </a:pPr>
            <a:r>
              <a:rPr sz="2933" spc="-7" dirty="0">
                <a:latin typeface="Arial"/>
                <a:cs typeface="Arial"/>
              </a:rPr>
              <a:t>f(x) </a:t>
            </a:r>
            <a:r>
              <a:rPr sz="2933" dirty="0">
                <a:latin typeface="Arial"/>
                <a:cs typeface="Arial"/>
              </a:rPr>
              <a:t>=</a:t>
            </a:r>
            <a:r>
              <a:rPr sz="2933" spc="-93" dirty="0">
                <a:latin typeface="Arial"/>
                <a:cs typeface="Arial"/>
              </a:rPr>
              <a:t> </a:t>
            </a:r>
            <a:r>
              <a:rPr sz="2933" dirty="0">
                <a:latin typeface="Arial"/>
                <a:cs typeface="Arial"/>
              </a:rPr>
              <a:t>max(0,x)</a:t>
            </a:r>
            <a:endParaRPr sz="2933">
              <a:latin typeface="Arial"/>
              <a:cs typeface="Arial"/>
            </a:endParaRPr>
          </a:p>
          <a:p>
            <a:pPr marL="200655">
              <a:lnSpc>
                <a:spcPts val="3513"/>
              </a:lnSpc>
            </a:pPr>
            <a:r>
              <a:rPr sz="2933" i="1" dirty="0">
                <a:latin typeface="Arial"/>
                <a:cs typeface="Arial"/>
              </a:rPr>
              <a:t>(elementwise)</a:t>
            </a:r>
            <a:endParaRPr sz="2933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61399" y="17445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5860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5860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761399" y="21209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5860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5860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3761399" y="25529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45860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45860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3761399" y="29708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45860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5860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 txBox="1"/>
          <p:nvPr/>
        </p:nvSpPr>
        <p:spPr>
          <a:xfrm>
            <a:off x="2374523" y="1041052"/>
            <a:ext cx="165184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 input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x:</a:t>
            </a:r>
            <a:endParaRPr sz="2667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98022" y="1447453"/>
            <a:ext cx="8043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6246">
              <a:spcBef>
                <a:spcPts val="133"/>
              </a:spcBef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1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692556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-2	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-1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29363" y="1041052"/>
            <a:ext cx="185928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 output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y:</a:t>
            </a:r>
            <a:endParaRPr sz="2667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65761" y="1447453"/>
            <a:ext cx="785707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1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0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0	]</a:t>
            </a:r>
            <a:endParaRPr sz="2667">
              <a:latin typeface="Arial"/>
              <a:cs typeface="Arial"/>
            </a:endParaRPr>
          </a:p>
        </p:txBody>
      </p:sp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8631022" y="3903700"/>
          <a:ext cx="854287" cy="15975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376">
                <a:tc>
                  <a:txBody>
                    <a:bodyPr/>
                    <a:lstStyle/>
                    <a:p>
                      <a:pPr marL="38735">
                        <a:lnSpc>
                          <a:spcPts val="2210"/>
                        </a:lnSpc>
                      </a:pPr>
                      <a:r>
                        <a:rPr sz="27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2210"/>
                        </a:lnSpc>
                        <a:tabLst>
                          <a:tab pos="316230" algn="l"/>
                        </a:tabLst>
                      </a:pPr>
                      <a:r>
                        <a:rPr sz="27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4	]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31750">
                        <a:lnSpc>
                          <a:spcPts val="2295"/>
                        </a:lnSpc>
                      </a:pPr>
                      <a:r>
                        <a:rPr sz="27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2295"/>
                        </a:lnSpc>
                      </a:pPr>
                      <a:r>
                        <a:rPr sz="27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-1</a:t>
                      </a:r>
                      <a:r>
                        <a:rPr sz="2700" spc="-7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7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]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38735">
                        <a:lnSpc>
                          <a:spcPts val="2295"/>
                        </a:lnSpc>
                      </a:pPr>
                      <a:r>
                        <a:rPr sz="27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2295"/>
                        </a:lnSpc>
                        <a:tabLst>
                          <a:tab pos="316230" algn="l"/>
                        </a:tabLst>
                      </a:pPr>
                      <a:r>
                        <a:rPr sz="27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5	]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76">
                <a:tc>
                  <a:txBody>
                    <a:bodyPr/>
                    <a:lstStyle/>
                    <a:p>
                      <a:pPr marL="38735">
                        <a:lnSpc>
                          <a:spcPts val="2215"/>
                        </a:lnSpc>
                      </a:pPr>
                      <a:r>
                        <a:rPr sz="27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2215"/>
                        </a:lnSpc>
                        <a:tabLst>
                          <a:tab pos="316230" algn="l"/>
                        </a:tabLst>
                      </a:pPr>
                      <a:r>
                        <a:rPr sz="27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9	]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" name="object 21"/>
          <p:cNvSpPr txBox="1"/>
          <p:nvPr/>
        </p:nvSpPr>
        <p:spPr>
          <a:xfrm>
            <a:off x="8317556" y="3448287"/>
            <a:ext cx="3764280" cy="157098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</a:t>
            </a:r>
            <a:r>
              <a:rPr sz="2667" spc="-1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dL/dy:</a:t>
            </a:r>
            <a:endParaRPr sz="2667">
              <a:latin typeface="Arial"/>
              <a:cs typeface="Arial"/>
            </a:endParaRPr>
          </a:p>
          <a:p>
            <a:pPr>
              <a:spcBef>
                <a:spcPts val="47"/>
              </a:spcBef>
            </a:pPr>
            <a:endParaRPr sz="2733">
              <a:latin typeface="Times New Roman"/>
              <a:cs typeface="Times New Roman"/>
            </a:endParaRPr>
          </a:p>
          <a:p>
            <a:pPr marL="2535703" marR="6773" indent="-110064">
              <a:lnSpc>
                <a:spcPct val="100699"/>
              </a:lnSpc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622199" y="17445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84468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84468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7622199" y="21209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84468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84468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7622199" y="25529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84468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84468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7622199" y="29708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84468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84468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9628800" y="40813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35"/>
          <p:cNvSpPr/>
          <p:nvPr/>
        </p:nvSpPr>
        <p:spPr>
          <a:xfrm>
            <a:off x="9571167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/>
          <p:nvPr/>
        </p:nvSpPr>
        <p:spPr>
          <a:xfrm>
            <a:off x="9571167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37"/>
          <p:cNvSpPr/>
          <p:nvPr/>
        </p:nvSpPr>
        <p:spPr>
          <a:xfrm>
            <a:off x="9628800" y="44577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/>
          <p:nvPr/>
        </p:nvSpPr>
        <p:spPr>
          <a:xfrm>
            <a:off x="9571167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/>
          <p:nvPr/>
        </p:nvSpPr>
        <p:spPr>
          <a:xfrm>
            <a:off x="9571167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/>
          <p:nvPr/>
        </p:nvSpPr>
        <p:spPr>
          <a:xfrm>
            <a:off x="9628800" y="48897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object 41"/>
          <p:cNvSpPr/>
          <p:nvPr/>
        </p:nvSpPr>
        <p:spPr>
          <a:xfrm>
            <a:off x="9571167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42"/>
          <p:cNvSpPr/>
          <p:nvPr/>
        </p:nvSpPr>
        <p:spPr>
          <a:xfrm>
            <a:off x="9571167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43"/>
          <p:cNvSpPr/>
          <p:nvPr/>
        </p:nvSpPr>
        <p:spPr>
          <a:xfrm>
            <a:off x="9628800" y="53076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44"/>
          <p:cNvSpPr/>
          <p:nvPr/>
        </p:nvSpPr>
        <p:spPr>
          <a:xfrm>
            <a:off x="9571167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5" name="object 45"/>
          <p:cNvSpPr/>
          <p:nvPr/>
        </p:nvSpPr>
        <p:spPr>
          <a:xfrm>
            <a:off x="9571167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065D0AD7-84C5-4328-BF15-DE970DF04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 with</a:t>
            </a:r>
            <a:r>
              <a:rPr lang="en-US" sz="4400" spc="-113" dirty="0">
                <a:cs typeface="Arial"/>
              </a:rPr>
              <a:t> </a:t>
            </a:r>
            <a:r>
              <a:rPr lang="en-US" sz="4400" spc="-33" dirty="0">
                <a:cs typeface="Arial"/>
              </a:rPr>
              <a:t>Vectors</a:t>
            </a:r>
            <a:endParaRPr lang="en-US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E83C522F-7CCE-494C-BF1E-88B94B87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59508288-AD42-49A8-8EBC-663EC2360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86997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63633" y="1580968"/>
            <a:ext cx="2721185" cy="1303776"/>
          </a:xfrm>
          <a:prstGeom prst="rect">
            <a:avLst/>
          </a:prstGeom>
          <a:solidFill>
            <a:srgbClr val="F3F3F3"/>
          </a:solidFill>
          <a:ln w="9524">
            <a:solidFill>
              <a:srgbClr val="595959"/>
            </a:solidFill>
          </a:ln>
        </p:spPr>
        <p:txBody>
          <a:bodyPr vert="horz" wrap="square" lIns="0" tIns="5927" rIns="0" bIns="0" rtlCol="0">
            <a:spAutoFit/>
          </a:bodyPr>
          <a:lstStyle/>
          <a:p>
            <a:pPr>
              <a:spcBef>
                <a:spcPts val="47"/>
              </a:spcBef>
            </a:pPr>
            <a:endParaRPr sz="2600">
              <a:latin typeface="Times New Roman"/>
              <a:cs typeface="Times New Roman"/>
            </a:endParaRPr>
          </a:p>
          <a:p>
            <a:pPr marL="154936">
              <a:lnSpc>
                <a:spcPts val="3513"/>
              </a:lnSpc>
              <a:spcBef>
                <a:spcPts val="7"/>
              </a:spcBef>
            </a:pPr>
            <a:r>
              <a:rPr sz="2933" spc="-7" dirty="0">
                <a:latin typeface="Arial"/>
                <a:cs typeface="Arial"/>
              </a:rPr>
              <a:t>f(x) </a:t>
            </a:r>
            <a:r>
              <a:rPr sz="2933" dirty="0">
                <a:latin typeface="Arial"/>
                <a:cs typeface="Arial"/>
              </a:rPr>
              <a:t>=</a:t>
            </a:r>
            <a:r>
              <a:rPr sz="2933" spc="-93" dirty="0">
                <a:latin typeface="Arial"/>
                <a:cs typeface="Arial"/>
              </a:rPr>
              <a:t> </a:t>
            </a:r>
            <a:r>
              <a:rPr sz="2933" dirty="0">
                <a:latin typeface="Arial"/>
                <a:cs typeface="Arial"/>
              </a:rPr>
              <a:t>max(0,x)</a:t>
            </a:r>
            <a:endParaRPr sz="2933">
              <a:latin typeface="Arial"/>
              <a:cs typeface="Arial"/>
            </a:endParaRPr>
          </a:p>
          <a:p>
            <a:pPr marL="200655">
              <a:lnSpc>
                <a:spcPts val="3513"/>
              </a:lnSpc>
            </a:pPr>
            <a:r>
              <a:rPr sz="2933" i="1" dirty="0">
                <a:latin typeface="Arial"/>
                <a:cs typeface="Arial"/>
              </a:rPr>
              <a:t>(elementwise)</a:t>
            </a:r>
            <a:endParaRPr sz="2933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61399" y="17445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5860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5860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761399" y="21209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5860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5860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3761399" y="25529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45860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45860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3761399" y="29708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45860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5860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 txBox="1"/>
          <p:nvPr/>
        </p:nvSpPr>
        <p:spPr>
          <a:xfrm>
            <a:off x="2374523" y="1041052"/>
            <a:ext cx="165184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 input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x:</a:t>
            </a:r>
            <a:endParaRPr sz="2667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98022" y="1447453"/>
            <a:ext cx="8043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6246">
              <a:spcBef>
                <a:spcPts val="133"/>
              </a:spcBef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1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692556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-2	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-1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29363" y="1041052"/>
            <a:ext cx="185928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 output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y:</a:t>
            </a:r>
            <a:endParaRPr sz="2667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65761" y="1447453"/>
            <a:ext cx="785707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1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0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0	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17557" y="3448287"/>
            <a:ext cx="148251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</a:t>
            </a:r>
            <a:r>
              <a:rPr sz="2667" spc="-11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dL/dy:</a:t>
            </a:r>
            <a:endParaRPr sz="2667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656422" y="3854688"/>
            <a:ext cx="8043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6246">
              <a:spcBef>
                <a:spcPts val="133"/>
              </a:spcBef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4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-1</a:t>
            </a:r>
            <a:r>
              <a:rPr sz="2667" spc="-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5	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9	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27800" y="3448288"/>
            <a:ext cx="2292773" cy="206926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Jacobian</a:t>
            </a:r>
            <a:r>
              <a:rPr sz="2667" spc="-13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dy/dx  </a:t>
            </a:r>
            <a:r>
              <a:rPr sz="2667" dirty="0">
                <a:latin typeface="Arial"/>
                <a:cs typeface="Arial"/>
              </a:rPr>
              <a:t>[ 1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0 0 0</a:t>
            </a:r>
            <a:r>
              <a:rPr sz="2667" spc="-73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16933"/>
            <a:r>
              <a:rPr sz="2667" dirty="0">
                <a:latin typeface="Arial"/>
                <a:cs typeface="Arial"/>
              </a:rPr>
              <a:t>[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667" dirty="0">
                <a:latin typeface="Arial"/>
                <a:cs typeface="Arial"/>
              </a:rPr>
              <a:t>0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0 0</a:t>
            </a:r>
            <a:r>
              <a:rPr sz="2667" spc="-160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16933"/>
            <a:r>
              <a:rPr sz="2667" dirty="0">
                <a:latin typeface="Arial"/>
                <a:cs typeface="Arial"/>
              </a:rPr>
              <a:t>[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667" dirty="0">
                <a:latin typeface="Arial"/>
                <a:cs typeface="Arial"/>
              </a:rPr>
              <a:t>1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667" spc="-160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16933"/>
            <a:r>
              <a:rPr sz="2667" dirty="0">
                <a:latin typeface="Arial"/>
                <a:cs typeface="Arial"/>
              </a:rPr>
              <a:t>[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0 0 0 </a:t>
            </a:r>
            <a:r>
              <a:rPr sz="2667" dirty="0">
                <a:latin typeface="Arial"/>
                <a:cs typeface="Arial"/>
              </a:rPr>
              <a:t>0</a:t>
            </a:r>
            <a:r>
              <a:rPr sz="2667" spc="-16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726893" y="4262375"/>
            <a:ext cx="1354667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26150" marR="6773" indent="-110064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622199" y="17445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84468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84468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7622199" y="21209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84468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84468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7622199" y="25529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84468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84468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7622199" y="29708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84468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35"/>
          <p:cNvSpPr/>
          <p:nvPr/>
        </p:nvSpPr>
        <p:spPr>
          <a:xfrm>
            <a:off x="84468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/>
          <p:nvPr/>
        </p:nvSpPr>
        <p:spPr>
          <a:xfrm>
            <a:off x="9628800" y="40813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37"/>
          <p:cNvSpPr/>
          <p:nvPr/>
        </p:nvSpPr>
        <p:spPr>
          <a:xfrm>
            <a:off x="9571167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/>
          <p:nvPr/>
        </p:nvSpPr>
        <p:spPr>
          <a:xfrm>
            <a:off x="9571167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/>
          <p:nvPr/>
        </p:nvSpPr>
        <p:spPr>
          <a:xfrm>
            <a:off x="9628800" y="44577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/>
          <p:nvPr/>
        </p:nvSpPr>
        <p:spPr>
          <a:xfrm>
            <a:off x="9571167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object 41"/>
          <p:cNvSpPr/>
          <p:nvPr/>
        </p:nvSpPr>
        <p:spPr>
          <a:xfrm>
            <a:off x="9571167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42"/>
          <p:cNvSpPr/>
          <p:nvPr/>
        </p:nvSpPr>
        <p:spPr>
          <a:xfrm>
            <a:off x="9628800" y="48897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43"/>
          <p:cNvSpPr/>
          <p:nvPr/>
        </p:nvSpPr>
        <p:spPr>
          <a:xfrm>
            <a:off x="9571167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44"/>
          <p:cNvSpPr/>
          <p:nvPr/>
        </p:nvSpPr>
        <p:spPr>
          <a:xfrm>
            <a:off x="9571167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5" name="object 45"/>
          <p:cNvSpPr/>
          <p:nvPr/>
        </p:nvSpPr>
        <p:spPr>
          <a:xfrm>
            <a:off x="9628800" y="53076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6" name="object 46"/>
          <p:cNvSpPr/>
          <p:nvPr/>
        </p:nvSpPr>
        <p:spPr>
          <a:xfrm>
            <a:off x="9571167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7" name="object 47"/>
          <p:cNvSpPr/>
          <p:nvPr/>
        </p:nvSpPr>
        <p:spPr>
          <a:xfrm>
            <a:off x="9571167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8" name="object 48"/>
          <p:cNvSpPr/>
          <p:nvPr/>
        </p:nvSpPr>
        <p:spPr>
          <a:xfrm>
            <a:off x="7698399" y="40813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9" name="object 49"/>
          <p:cNvSpPr/>
          <p:nvPr/>
        </p:nvSpPr>
        <p:spPr>
          <a:xfrm>
            <a:off x="7640766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0" name="object 50"/>
          <p:cNvSpPr/>
          <p:nvPr/>
        </p:nvSpPr>
        <p:spPr>
          <a:xfrm>
            <a:off x="7640766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1" name="object 51"/>
          <p:cNvSpPr/>
          <p:nvPr/>
        </p:nvSpPr>
        <p:spPr>
          <a:xfrm>
            <a:off x="7698399" y="44577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2" name="object 52"/>
          <p:cNvSpPr/>
          <p:nvPr/>
        </p:nvSpPr>
        <p:spPr>
          <a:xfrm>
            <a:off x="7640766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3" name="object 53"/>
          <p:cNvSpPr/>
          <p:nvPr/>
        </p:nvSpPr>
        <p:spPr>
          <a:xfrm>
            <a:off x="7640766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4" name="object 54"/>
          <p:cNvSpPr/>
          <p:nvPr/>
        </p:nvSpPr>
        <p:spPr>
          <a:xfrm>
            <a:off x="7698399" y="48897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5" name="object 55"/>
          <p:cNvSpPr/>
          <p:nvPr/>
        </p:nvSpPr>
        <p:spPr>
          <a:xfrm>
            <a:off x="7640766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6" name="object 56"/>
          <p:cNvSpPr/>
          <p:nvPr/>
        </p:nvSpPr>
        <p:spPr>
          <a:xfrm>
            <a:off x="7640766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7" name="object 57"/>
          <p:cNvSpPr/>
          <p:nvPr/>
        </p:nvSpPr>
        <p:spPr>
          <a:xfrm>
            <a:off x="7698399" y="53076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8" name="object 58"/>
          <p:cNvSpPr/>
          <p:nvPr/>
        </p:nvSpPr>
        <p:spPr>
          <a:xfrm>
            <a:off x="7640766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9" name="object 59"/>
          <p:cNvSpPr/>
          <p:nvPr/>
        </p:nvSpPr>
        <p:spPr>
          <a:xfrm>
            <a:off x="7640766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1" name="Title 60">
            <a:extLst>
              <a:ext uri="{FF2B5EF4-FFF2-40B4-BE49-F238E27FC236}">
                <a16:creationId xmlns:a16="http://schemas.microsoft.com/office/drawing/2014/main" id="{E392A359-A345-43A9-81FA-2DB02D940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 with</a:t>
            </a:r>
            <a:r>
              <a:rPr lang="en-US" sz="4400" spc="-113" dirty="0">
                <a:cs typeface="Arial"/>
              </a:rPr>
              <a:t> </a:t>
            </a:r>
            <a:r>
              <a:rPr lang="en-US" sz="4400" spc="-33" dirty="0">
                <a:cs typeface="Arial"/>
              </a:rPr>
              <a:t>Vectors</a:t>
            </a:r>
            <a:endParaRPr lang="en-US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6CF3C6BE-40BB-4F2B-8DAA-2D112004C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60" name="Slide Number Placeholder 59">
            <a:extLst>
              <a:ext uri="{FF2B5EF4-FFF2-40B4-BE49-F238E27FC236}">
                <a16:creationId xmlns:a16="http://schemas.microsoft.com/office/drawing/2014/main" id="{58512A74-1866-468E-94A7-3747FD1C4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3399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63633" y="1580968"/>
            <a:ext cx="2721185" cy="1303776"/>
          </a:xfrm>
          <a:prstGeom prst="rect">
            <a:avLst/>
          </a:prstGeom>
          <a:solidFill>
            <a:srgbClr val="F3F3F3"/>
          </a:solidFill>
          <a:ln w="9524">
            <a:solidFill>
              <a:srgbClr val="595959"/>
            </a:solidFill>
          </a:ln>
        </p:spPr>
        <p:txBody>
          <a:bodyPr vert="horz" wrap="square" lIns="0" tIns="5927" rIns="0" bIns="0" rtlCol="0">
            <a:spAutoFit/>
          </a:bodyPr>
          <a:lstStyle/>
          <a:p>
            <a:pPr>
              <a:spcBef>
                <a:spcPts val="47"/>
              </a:spcBef>
            </a:pPr>
            <a:endParaRPr sz="2600">
              <a:latin typeface="Times New Roman"/>
              <a:cs typeface="Times New Roman"/>
            </a:endParaRPr>
          </a:p>
          <a:p>
            <a:pPr marL="154936">
              <a:lnSpc>
                <a:spcPts val="3513"/>
              </a:lnSpc>
              <a:spcBef>
                <a:spcPts val="7"/>
              </a:spcBef>
            </a:pPr>
            <a:r>
              <a:rPr sz="2933" spc="-7" dirty="0">
                <a:latin typeface="Arial"/>
                <a:cs typeface="Arial"/>
              </a:rPr>
              <a:t>f(x) </a:t>
            </a:r>
            <a:r>
              <a:rPr sz="2933" dirty="0">
                <a:latin typeface="Arial"/>
                <a:cs typeface="Arial"/>
              </a:rPr>
              <a:t>=</a:t>
            </a:r>
            <a:r>
              <a:rPr sz="2933" spc="-93" dirty="0">
                <a:latin typeface="Arial"/>
                <a:cs typeface="Arial"/>
              </a:rPr>
              <a:t> </a:t>
            </a:r>
            <a:r>
              <a:rPr sz="2933" dirty="0">
                <a:latin typeface="Arial"/>
                <a:cs typeface="Arial"/>
              </a:rPr>
              <a:t>max(0,x)</a:t>
            </a:r>
            <a:endParaRPr sz="2933">
              <a:latin typeface="Arial"/>
              <a:cs typeface="Arial"/>
            </a:endParaRPr>
          </a:p>
          <a:p>
            <a:pPr marL="200655">
              <a:lnSpc>
                <a:spcPts val="3513"/>
              </a:lnSpc>
            </a:pPr>
            <a:r>
              <a:rPr sz="2933" i="1" dirty="0">
                <a:latin typeface="Arial"/>
                <a:cs typeface="Arial"/>
              </a:rPr>
              <a:t>(elementwise)</a:t>
            </a:r>
            <a:endParaRPr sz="2933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61399" y="17445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5860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5860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761399" y="21209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5860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5860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3761399" y="25529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45860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45860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3761399" y="29708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45860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5860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 txBox="1"/>
          <p:nvPr/>
        </p:nvSpPr>
        <p:spPr>
          <a:xfrm>
            <a:off x="2374523" y="1041052"/>
            <a:ext cx="165184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 input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x:</a:t>
            </a:r>
            <a:endParaRPr sz="2667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98022" y="1447453"/>
            <a:ext cx="8043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6246">
              <a:spcBef>
                <a:spcPts val="133"/>
              </a:spcBef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1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692556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-2	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-1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29363" y="1041052"/>
            <a:ext cx="185928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 output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y:</a:t>
            </a:r>
            <a:endParaRPr sz="2667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65761" y="1447453"/>
            <a:ext cx="785707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1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0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0	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17557" y="3448287"/>
            <a:ext cx="148251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</a:t>
            </a:r>
            <a:r>
              <a:rPr sz="2667" spc="-11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dL/dy:</a:t>
            </a:r>
            <a:endParaRPr sz="2667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656422" y="3854688"/>
            <a:ext cx="8043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6246">
              <a:spcBef>
                <a:spcPts val="133"/>
              </a:spcBef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4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-1</a:t>
            </a:r>
            <a:r>
              <a:rPr sz="2667" spc="-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5	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9	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27800" y="3448287"/>
            <a:ext cx="2214880" cy="206926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25399">
              <a:spcBef>
                <a:spcPts val="133"/>
              </a:spcBef>
              <a:tabLst>
                <a:tab pos="2084441" algn="l"/>
              </a:tabLst>
            </a:pPr>
            <a:r>
              <a:rPr sz="2667" spc="-7" dirty="0">
                <a:latin typeface="Arial"/>
                <a:cs typeface="Arial"/>
              </a:rPr>
              <a:t>[dy/dx] [dL/dy]  </a:t>
            </a:r>
            <a:r>
              <a:rPr sz="2667" dirty="0">
                <a:latin typeface="Arial"/>
                <a:cs typeface="Arial"/>
              </a:rPr>
              <a:t>[</a:t>
            </a:r>
            <a:r>
              <a:rPr sz="2667" spc="-7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1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667" spc="-7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667" spc="-7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667" dirty="0">
                <a:latin typeface="Arial"/>
                <a:cs typeface="Arial"/>
              </a:rPr>
              <a:t>]</a:t>
            </a:r>
            <a:r>
              <a:rPr sz="2667" spc="-7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[</a:t>
            </a:r>
            <a:r>
              <a:rPr sz="2667" spc="-7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4	]</a:t>
            </a:r>
            <a:endParaRPr sz="2667">
              <a:latin typeface="Arial"/>
              <a:cs typeface="Arial"/>
            </a:endParaRPr>
          </a:p>
          <a:p>
            <a:pPr marL="16933"/>
            <a:r>
              <a:rPr sz="2667" dirty="0">
                <a:latin typeface="Arial"/>
                <a:cs typeface="Arial"/>
              </a:rPr>
              <a:t>[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667" dirty="0">
                <a:latin typeface="Arial"/>
                <a:cs typeface="Arial"/>
              </a:rPr>
              <a:t>0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667" dirty="0">
                <a:latin typeface="Arial"/>
                <a:cs typeface="Arial"/>
              </a:rPr>
              <a:t>] [ -1</a:t>
            </a:r>
            <a:r>
              <a:rPr sz="2667" spc="-18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084441" algn="l"/>
              </a:tabLst>
            </a:pPr>
            <a:r>
              <a:rPr sz="2667" dirty="0">
                <a:latin typeface="Arial"/>
                <a:cs typeface="Arial"/>
              </a:rPr>
              <a:t>[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667" dirty="0">
                <a:latin typeface="Arial"/>
                <a:cs typeface="Arial"/>
              </a:rPr>
              <a:t>1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667" dirty="0">
                <a:latin typeface="Arial"/>
                <a:cs typeface="Arial"/>
              </a:rPr>
              <a:t>]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[</a:t>
            </a:r>
            <a:r>
              <a:rPr sz="2667" spc="-7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5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083595" algn="l"/>
              </a:tabLst>
            </a:pPr>
            <a:r>
              <a:rPr sz="2667" dirty="0">
                <a:latin typeface="Arial"/>
                <a:cs typeface="Arial"/>
              </a:rPr>
              <a:t>[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0 0 0 </a:t>
            </a:r>
            <a:r>
              <a:rPr sz="2667" dirty="0">
                <a:latin typeface="Arial"/>
                <a:cs typeface="Arial"/>
              </a:rPr>
              <a:t>0 ]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[</a:t>
            </a:r>
            <a:r>
              <a:rPr sz="2667" spc="-7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9	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726893" y="4262375"/>
            <a:ext cx="1354667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26150" marR="6773" indent="-110064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622199" y="17445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84468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84468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7622199" y="21209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84468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84468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7622199" y="25529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84468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84468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7622199" y="29708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84468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35"/>
          <p:cNvSpPr/>
          <p:nvPr/>
        </p:nvSpPr>
        <p:spPr>
          <a:xfrm>
            <a:off x="84468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/>
          <p:nvPr/>
        </p:nvSpPr>
        <p:spPr>
          <a:xfrm>
            <a:off x="9628800" y="40813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37"/>
          <p:cNvSpPr/>
          <p:nvPr/>
        </p:nvSpPr>
        <p:spPr>
          <a:xfrm>
            <a:off x="9571167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/>
          <p:nvPr/>
        </p:nvSpPr>
        <p:spPr>
          <a:xfrm>
            <a:off x="9571167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/>
          <p:nvPr/>
        </p:nvSpPr>
        <p:spPr>
          <a:xfrm>
            <a:off x="9628800" y="44577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/>
          <p:nvPr/>
        </p:nvSpPr>
        <p:spPr>
          <a:xfrm>
            <a:off x="9571167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object 41"/>
          <p:cNvSpPr/>
          <p:nvPr/>
        </p:nvSpPr>
        <p:spPr>
          <a:xfrm>
            <a:off x="9571167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42"/>
          <p:cNvSpPr/>
          <p:nvPr/>
        </p:nvSpPr>
        <p:spPr>
          <a:xfrm>
            <a:off x="9628800" y="48897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43"/>
          <p:cNvSpPr/>
          <p:nvPr/>
        </p:nvSpPr>
        <p:spPr>
          <a:xfrm>
            <a:off x="9571167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44"/>
          <p:cNvSpPr/>
          <p:nvPr/>
        </p:nvSpPr>
        <p:spPr>
          <a:xfrm>
            <a:off x="9571167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5" name="object 45"/>
          <p:cNvSpPr/>
          <p:nvPr/>
        </p:nvSpPr>
        <p:spPr>
          <a:xfrm>
            <a:off x="9628800" y="53076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6" name="object 46"/>
          <p:cNvSpPr/>
          <p:nvPr/>
        </p:nvSpPr>
        <p:spPr>
          <a:xfrm>
            <a:off x="9571167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7" name="object 47"/>
          <p:cNvSpPr/>
          <p:nvPr/>
        </p:nvSpPr>
        <p:spPr>
          <a:xfrm>
            <a:off x="9571167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8" name="object 48"/>
          <p:cNvSpPr/>
          <p:nvPr/>
        </p:nvSpPr>
        <p:spPr>
          <a:xfrm>
            <a:off x="7698399" y="40813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9" name="object 49"/>
          <p:cNvSpPr/>
          <p:nvPr/>
        </p:nvSpPr>
        <p:spPr>
          <a:xfrm>
            <a:off x="7640766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0" name="object 50"/>
          <p:cNvSpPr/>
          <p:nvPr/>
        </p:nvSpPr>
        <p:spPr>
          <a:xfrm>
            <a:off x="7640766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1" name="object 51"/>
          <p:cNvSpPr/>
          <p:nvPr/>
        </p:nvSpPr>
        <p:spPr>
          <a:xfrm>
            <a:off x="7698399" y="44577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2" name="object 52"/>
          <p:cNvSpPr/>
          <p:nvPr/>
        </p:nvSpPr>
        <p:spPr>
          <a:xfrm>
            <a:off x="7640766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3" name="object 53"/>
          <p:cNvSpPr/>
          <p:nvPr/>
        </p:nvSpPr>
        <p:spPr>
          <a:xfrm>
            <a:off x="7640766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4" name="object 54"/>
          <p:cNvSpPr/>
          <p:nvPr/>
        </p:nvSpPr>
        <p:spPr>
          <a:xfrm>
            <a:off x="7698399" y="48897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5" name="object 55"/>
          <p:cNvSpPr/>
          <p:nvPr/>
        </p:nvSpPr>
        <p:spPr>
          <a:xfrm>
            <a:off x="7640766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6" name="object 56"/>
          <p:cNvSpPr/>
          <p:nvPr/>
        </p:nvSpPr>
        <p:spPr>
          <a:xfrm>
            <a:off x="7640766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7" name="object 57"/>
          <p:cNvSpPr/>
          <p:nvPr/>
        </p:nvSpPr>
        <p:spPr>
          <a:xfrm>
            <a:off x="7698399" y="53076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8" name="object 58"/>
          <p:cNvSpPr/>
          <p:nvPr/>
        </p:nvSpPr>
        <p:spPr>
          <a:xfrm>
            <a:off x="7640766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9" name="object 59"/>
          <p:cNvSpPr/>
          <p:nvPr/>
        </p:nvSpPr>
        <p:spPr>
          <a:xfrm>
            <a:off x="7640766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1" name="Title 60">
            <a:extLst>
              <a:ext uri="{FF2B5EF4-FFF2-40B4-BE49-F238E27FC236}">
                <a16:creationId xmlns:a16="http://schemas.microsoft.com/office/drawing/2014/main" id="{4D3BC9A3-EC65-4685-AA67-B36A3021A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 with</a:t>
            </a:r>
            <a:r>
              <a:rPr lang="en-US" sz="4400" spc="-113" dirty="0">
                <a:cs typeface="Arial"/>
              </a:rPr>
              <a:t> </a:t>
            </a:r>
            <a:r>
              <a:rPr lang="en-US" sz="4400" spc="-33" dirty="0">
                <a:cs typeface="Arial"/>
              </a:rPr>
              <a:t>Vectors</a:t>
            </a:r>
            <a:endParaRPr lang="en-US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3C1A947B-8500-40AA-A683-CBE6A317A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60" name="Slide Number Placeholder 59">
            <a:extLst>
              <a:ext uri="{FF2B5EF4-FFF2-40B4-BE49-F238E27FC236}">
                <a16:creationId xmlns:a16="http://schemas.microsoft.com/office/drawing/2014/main" id="{D9AD865B-0006-46BD-A73F-25647762F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0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1 is online 		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D3C8E-EA36-4429-8B9F-96FE2A60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Deep neural network based verbal command recognition</a:t>
            </a:r>
          </a:p>
          <a:p>
            <a:r>
              <a:rPr lang="en-US" dirty="0"/>
              <a:t>Deadline </a:t>
            </a:r>
            <a:r>
              <a:rPr lang="en-US"/>
              <a:t>is 25 </a:t>
            </a:r>
            <a:r>
              <a:rPr lang="en-US" dirty="0"/>
              <a:t>Feb, 23:59</a:t>
            </a:r>
          </a:p>
          <a:p>
            <a:pPr lvl="0"/>
            <a:endParaRPr lang="en-US" dirty="0"/>
          </a:p>
          <a:p>
            <a:pPr marL="0" lvl="0" indent="0">
              <a:buNone/>
            </a:pPr>
            <a:endParaRPr lang="en-US"/>
          </a:p>
          <a:p>
            <a:pPr marL="0" lvl="0" indent="0">
              <a:buNone/>
            </a:pPr>
            <a:r>
              <a:rPr lang="en-US"/>
              <a:t>Goals </a:t>
            </a:r>
            <a:r>
              <a:rPr lang="en-US" dirty="0"/>
              <a:t>:</a:t>
            </a:r>
          </a:p>
          <a:p>
            <a:r>
              <a:rPr lang="en-US" dirty="0"/>
              <a:t>To gain experience on </a:t>
            </a:r>
            <a:r>
              <a:rPr lang="en-US"/>
              <a:t>the DL tools </a:t>
            </a:r>
            <a:r>
              <a:rPr lang="en-US" dirty="0"/>
              <a:t>and environment</a:t>
            </a:r>
          </a:p>
          <a:p>
            <a:r>
              <a:rPr lang="en-US" dirty="0"/>
              <a:t>To practice network design </a:t>
            </a:r>
            <a:r>
              <a:rPr lang="en-US"/>
              <a:t>principles for </a:t>
            </a:r>
            <a:r>
              <a:rPr lang="en-US">
                <a:solidFill>
                  <a:srgbClr val="0000FF"/>
                </a:solidFill>
              </a:rPr>
              <a:t>keyword classification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/>
              <a:t>To explore some optimization knobs that enable efficient model deployment</a:t>
            </a:r>
          </a:p>
          <a:p>
            <a:endParaRPr lang="nl-NL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6617795-86B3-4960-8188-7103FB95D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DBDFD8-0B6E-40F6-8CAD-212B96069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E355B9-52A4-43F7-8EF6-7E8631ABD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956" y="2362200"/>
            <a:ext cx="7183444" cy="155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2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8"/>
          <p:cNvSpPr/>
          <p:nvPr/>
        </p:nvSpPr>
        <p:spPr>
          <a:xfrm>
            <a:off x="3429000" y="3053393"/>
            <a:ext cx="4530415" cy="746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pic>
        <p:nvPicPr>
          <p:cNvPr id="1026" name="Picture 2" descr="https://gombru.github.io/assets/cross_entropy_loss/softmax_CE_pipelin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48366"/>
          <a:stretch/>
        </p:blipFill>
        <p:spPr bwMode="auto">
          <a:xfrm>
            <a:off x="2895599" y="5040549"/>
            <a:ext cx="8153400" cy="133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ject 18"/>
          <p:cNvSpPr/>
          <p:nvPr/>
        </p:nvSpPr>
        <p:spPr>
          <a:xfrm>
            <a:off x="609600" y="5413159"/>
            <a:ext cx="2057399" cy="4293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59759F-4DDE-4D82-B827-B4D637750BC7}"/>
              </a:ext>
            </a:extLst>
          </p:cNvPr>
          <p:cNvSpPr/>
          <p:nvPr/>
        </p:nvSpPr>
        <p:spPr>
          <a:xfrm>
            <a:off x="3149600" y="4038600"/>
            <a:ext cx="406400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80FD3E-E153-4ECE-9C6B-99D8960E4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Softmax</a:t>
            </a:r>
            <a:r>
              <a:rPr lang="en-US" dirty="0"/>
              <a:t> Classifier &amp; Cross Entropy Loss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D50F49-0A38-48DF-B94F-D4B3A9545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6933">
              <a:spcBef>
                <a:spcPts val="133"/>
              </a:spcBef>
            </a:pPr>
            <a:r>
              <a:rPr lang="en-US" sz="3200" spc="-7">
                <a:latin typeface="+mn-lt"/>
                <a:cs typeface="Arial"/>
              </a:rPr>
              <a:t>Formulated as following :</a:t>
            </a:r>
          </a:p>
          <a:p>
            <a:pPr marL="16933">
              <a:spcBef>
                <a:spcPts val="133"/>
              </a:spcBef>
            </a:pPr>
            <a:endParaRPr lang="en-US" sz="3200" spc="-7">
              <a:latin typeface="+mn-lt"/>
              <a:cs typeface="Arial"/>
            </a:endParaRPr>
          </a:p>
          <a:p>
            <a:pPr marL="397923" indent="-380990">
              <a:spcBef>
                <a:spcPts val="133"/>
              </a:spcBef>
              <a:buFontTx/>
              <a:buChar char="-"/>
            </a:pPr>
            <a:r>
              <a:rPr lang="en-US" sz="3200" spc="-7">
                <a:latin typeface="+mn-lt"/>
                <a:cs typeface="Arial"/>
              </a:rPr>
              <a:t>“Softmax” function converts scores to probabilities in last layer</a:t>
            </a:r>
          </a:p>
          <a:p>
            <a:pPr marL="397923" indent="-380990">
              <a:spcBef>
                <a:spcPts val="133"/>
              </a:spcBef>
              <a:buFontTx/>
              <a:buChar char="-"/>
            </a:pPr>
            <a:endParaRPr lang="en-US" sz="3200" spc="-7">
              <a:latin typeface="+mn-lt"/>
              <a:cs typeface="Arial"/>
            </a:endParaRPr>
          </a:p>
          <a:p>
            <a:pPr marL="397923" indent="-380990">
              <a:spcBef>
                <a:spcPts val="133"/>
              </a:spcBef>
              <a:buFontTx/>
              <a:buChar char="-"/>
            </a:pPr>
            <a:endParaRPr lang="en-US" sz="3200" spc="-7">
              <a:latin typeface="+mn-lt"/>
              <a:cs typeface="Arial"/>
            </a:endParaRPr>
          </a:p>
          <a:p>
            <a:pPr marL="16933" indent="0">
              <a:spcBef>
                <a:spcPts val="133"/>
              </a:spcBef>
              <a:buNone/>
            </a:pPr>
            <a:r>
              <a:rPr lang="en-US" spc="-7">
                <a:solidFill>
                  <a:srgbClr val="00B050"/>
                </a:solidFill>
                <a:cs typeface="Arial"/>
              </a:rPr>
              <a:t>	</a:t>
            </a:r>
            <a:r>
              <a:rPr lang="en-US" sz="2800" i="1" spc="-7">
                <a:solidFill>
                  <a:srgbClr val="00B050"/>
                </a:solidFill>
                <a:cs typeface="Arial"/>
              </a:rPr>
              <a:t>(given observation x</a:t>
            </a:r>
            <a:r>
              <a:rPr lang="en-US" sz="2800" i="1" spc="-7" baseline="-25000">
                <a:solidFill>
                  <a:srgbClr val="00B050"/>
                </a:solidFill>
                <a:cs typeface="Arial"/>
              </a:rPr>
              <a:t>i</a:t>
            </a:r>
            <a:r>
              <a:rPr lang="en-US" sz="2800" i="1" spc="-7">
                <a:solidFill>
                  <a:srgbClr val="00B050"/>
                </a:solidFill>
                <a:cs typeface="Arial"/>
              </a:rPr>
              <a:t>, e.g. a cat, what is the probality of output = k)</a:t>
            </a:r>
            <a:endParaRPr lang="en-US" sz="3200" spc="-7">
              <a:solidFill>
                <a:srgbClr val="00B050"/>
              </a:solidFill>
              <a:latin typeface="+mn-lt"/>
              <a:cs typeface="Arial"/>
            </a:endParaRPr>
          </a:p>
          <a:p>
            <a:pPr marL="397923" indent="-380990">
              <a:spcBef>
                <a:spcPts val="133"/>
              </a:spcBef>
              <a:buFontTx/>
              <a:buChar char="-"/>
            </a:pPr>
            <a:r>
              <a:rPr lang="en-US" sz="3200" spc="-7">
                <a:latin typeface="+mn-lt"/>
                <a:cs typeface="Arial"/>
              </a:rPr>
              <a:t>Loss </a:t>
            </a:r>
            <a:r>
              <a:rPr lang="en-US" spc="-7">
                <a:cs typeface="Arial"/>
              </a:rPr>
              <a:t>=</a:t>
            </a:r>
            <a:r>
              <a:rPr lang="en-US" sz="3200" spc="-7">
                <a:latin typeface="+mn-lt"/>
                <a:cs typeface="Arial"/>
              </a:rPr>
              <a:t> cross entropy between </a:t>
            </a:r>
            <a:r>
              <a:rPr lang="en-US" sz="3200" spc="-7">
                <a:solidFill>
                  <a:srgbClr val="0000FF"/>
                </a:solidFill>
                <a:latin typeface="+mn-lt"/>
                <a:cs typeface="Arial"/>
              </a:rPr>
              <a:t>class probabilities </a:t>
            </a:r>
            <a:r>
              <a:rPr lang="en-US" sz="3200" spc="-7">
                <a:latin typeface="+mn-lt"/>
                <a:cs typeface="Arial"/>
              </a:rPr>
              <a:t>and </a:t>
            </a:r>
            <a:r>
              <a:rPr lang="en-US" sz="3200" spc="-7">
                <a:solidFill>
                  <a:srgbClr val="0000FF"/>
                </a:solidFill>
                <a:latin typeface="+mn-lt"/>
                <a:cs typeface="Arial"/>
              </a:rPr>
              <a:t>ground truth </a:t>
            </a:r>
            <a:endParaRPr lang="en-US" sz="3200">
              <a:solidFill>
                <a:srgbClr val="0000FF"/>
              </a:solidFill>
              <a:latin typeface="+mn-lt"/>
              <a:cs typeface="Arial"/>
            </a:endParaRPr>
          </a:p>
          <a:p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5E6B5C-65CF-4CCE-8C4C-B7A98A457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24ACE-DF5E-4F7D-BBC1-0C64605C7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6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63633" y="1580968"/>
            <a:ext cx="2721185" cy="1303776"/>
          </a:xfrm>
          <a:prstGeom prst="rect">
            <a:avLst/>
          </a:prstGeom>
          <a:solidFill>
            <a:srgbClr val="F3F3F3"/>
          </a:solidFill>
          <a:ln w="9524">
            <a:solidFill>
              <a:srgbClr val="595959"/>
            </a:solidFill>
          </a:ln>
        </p:spPr>
        <p:txBody>
          <a:bodyPr vert="horz" wrap="square" lIns="0" tIns="5927" rIns="0" bIns="0" rtlCol="0">
            <a:spAutoFit/>
          </a:bodyPr>
          <a:lstStyle/>
          <a:p>
            <a:pPr>
              <a:spcBef>
                <a:spcPts val="47"/>
              </a:spcBef>
            </a:pPr>
            <a:endParaRPr sz="2600">
              <a:latin typeface="Times New Roman"/>
              <a:cs typeface="Times New Roman"/>
            </a:endParaRPr>
          </a:p>
          <a:p>
            <a:pPr marL="154936">
              <a:lnSpc>
                <a:spcPts val="3513"/>
              </a:lnSpc>
              <a:spcBef>
                <a:spcPts val="7"/>
              </a:spcBef>
            </a:pPr>
            <a:r>
              <a:rPr sz="2933" spc="-7" dirty="0">
                <a:latin typeface="Arial"/>
                <a:cs typeface="Arial"/>
              </a:rPr>
              <a:t>f(x) </a:t>
            </a:r>
            <a:r>
              <a:rPr sz="2933" dirty="0">
                <a:latin typeface="Arial"/>
                <a:cs typeface="Arial"/>
              </a:rPr>
              <a:t>=</a:t>
            </a:r>
            <a:r>
              <a:rPr sz="2933" spc="-93" dirty="0">
                <a:latin typeface="Arial"/>
                <a:cs typeface="Arial"/>
              </a:rPr>
              <a:t> </a:t>
            </a:r>
            <a:r>
              <a:rPr sz="2933" dirty="0">
                <a:latin typeface="Arial"/>
                <a:cs typeface="Arial"/>
              </a:rPr>
              <a:t>max(0,x)</a:t>
            </a:r>
            <a:endParaRPr sz="2933">
              <a:latin typeface="Arial"/>
              <a:cs typeface="Arial"/>
            </a:endParaRPr>
          </a:p>
          <a:p>
            <a:pPr marL="200655">
              <a:lnSpc>
                <a:spcPts val="3513"/>
              </a:lnSpc>
            </a:pPr>
            <a:r>
              <a:rPr sz="2933" i="1" dirty="0">
                <a:latin typeface="Arial"/>
                <a:cs typeface="Arial"/>
              </a:rPr>
              <a:t>(elementwise)</a:t>
            </a:r>
            <a:endParaRPr sz="2933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61399" y="17445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5860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5860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761399" y="21209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5860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5860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3761399" y="25529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45860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45860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3761399" y="29708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45860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5860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 txBox="1"/>
          <p:nvPr/>
        </p:nvSpPr>
        <p:spPr>
          <a:xfrm>
            <a:off x="2374523" y="1041052"/>
            <a:ext cx="165184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 input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x:</a:t>
            </a:r>
            <a:endParaRPr sz="2667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98022" y="1447453"/>
            <a:ext cx="8043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6246">
              <a:spcBef>
                <a:spcPts val="133"/>
              </a:spcBef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1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692556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-2	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-1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29363" y="1041052"/>
            <a:ext cx="185928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 output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y:</a:t>
            </a:r>
            <a:endParaRPr sz="2667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65761" y="1447453"/>
            <a:ext cx="785707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1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0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0	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17557" y="3448287"/>
            <a:ext cx="148251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</a:t>
            </a:r>
            <a:r>
              <a:rPr sz="2667" spc="-11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dL/dy:</a:t>
            </a:r>
            <a:endParaRPr sz="2667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656422" y="3854688"/>
            <a:ext cx="8043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6246">
              <a:spcBef>
                <a:spcPts val="133"/>
              </a:spcBef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4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-1</a:t>
            </a:r>
            <a:r>
              <a:rPr sz="2667" spc="-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5	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9	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27800" y="3448287"/>
            <a:ext cx="2214880" cy="206926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25399">
              <a:spcBef>
                <a:spcPts val="133"/>
              </a:spcBef>
              <a:tabLst>
                <a:tab pos="2084441" algn="l"/>
              </a:tabLst>
            </a:pPr>
            <a:r>
              <a:rPr sz="2667" spc="-7" dirty="0">
                <a:latin typeface="Arial"/>
                <a:cs typeface="Arial"/>
              </a:rPr>
              <a:t>[dy/dx] [dL/dy]  </a:t>
            </a:r>
            <a:r>
              <a:rPr sz="2667" dirty="0">
                <a:latin typeface="Arial"/>
                <a:cs typeface="Arial"/>
              </a:rPr>
              <a:t>[</a:t>
            </a:r>
            <a:r>
              <a:rPr sz="2667" spc="-7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1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667" spc="-7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667" spc="-7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667" dirty="0">
                <a:latin typeface="Arial"/>
                <a:cs typeface="Arial"/>
              </a:rPr>
              <a:t>]</a:t>
            </a:r>
            <a:r>
              <a:rPr sz="2667" spc="-7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[</a:t>
            </a:r>
            <a:r>
              <a:rPr sz="2667" spc="-7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4	]</a:t>
            </a:r>
            <a:endParaRPr sz="2667">
              <a:latin typeface="Arial"/>
              <a:cs typeface="Arial"/>
            </a:endParaRPr>
          </a:p>
          <a:p>
            <a:pPr marL="16933"/>
            <a:r>
              <a:rPr sz="2667" dirty="0">
                <a:latin typeface="Arial"/>
                <a:cs typeface="Arial"/>
              </a:rPr>
              <a:t>[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667" dirty="0">
                <a:latin typeface="Arial"/>
                <a:cs typeface="Arial"/>
              </a:rPr>
              <a:t>0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667" dirty="0">
                <a:latin typeface="Arial"/>
                <a:cs typeface="Arial"/>
              </a:rPr>
              <a:t>] [ -1</a:t>
            </a:r>
            <a:r>
              <a:rPr sz="2667" spc="-18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084441" algn="l"/>
              </a:tabLst>
            </a:pPr>
            <a:r>
              <a:rPr sz="2667" dirty="0">
                <a:latin typeface="Arial"/>
                <a:cs typeface="Arial"/>
              </a:rPr>
              <a:t>[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667" dirty="0">
                <a:latin typeface="Arial"/>
                <a:cs typeface="Arial"/>
              </a:rPr>
              <a:t>1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667" dirty="0">
                <a:latin typeface="Arial"/>
                <a:cs typeface="Arial"/>
              </a:rPr>
              <a:t>]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[</a:t>
            </a:r>
            <a:r>
              <a:rPr sz="2667" spc="-7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5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083595" algn="l"/>
              </a:tabLst>
            </a:pPr>
            <a:r>
              <a:rPr sz="2667" dirty="0">
                <a:latin typeface="Arial"/>
                <a:cs typeface="Arial"/>
              </a:rPr>
              <a:t>[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0 0 0 </a:t>
            </a:r>
            <a:r>
              <a:rPr sz="2667" dirty="0">
                <a:latin typeface="Arial"/>
                <a:cs typeface="Arial"/>
              </a:rPr>
              <a:t>0 ]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[</a:t>
            </a:r>
            <a:r>
              <a:rPr sz="2667" spc="-7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9	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726893" y="4262375"/>
            <a:ext cx="1354667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26150" marR="6773" indent="-110064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622199" y="17445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84468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84468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7622199" y="21209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84468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84468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7622199" y="25529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84468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84468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7622199" y="29708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84468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35"/>
          <p:cNvSpPr/>
          <p:nvPr/>
        </p:nvSpPr>
        <p:spPr>
          <a:xfrm>
            <a:off x="84468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/>
          <p:nvPr/>
        </p:nvSpPr>
        <p:spPr>
          <a:xfrm>
            <a:off x="9628800" y="40813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37"/>
          <p:cNvSpPr/>
          <p:nvPr/>
        </p:nvSpPr>
        <p:spPr>
          <a:xfrm>
            <a:off x="9571167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/>
          <p:nvPr/>
        </p:nvSpPr>
        <p:spPr>
          <a:xfrm>
            <a:off x="9571167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/>
          <p:nvPr/>
        </p:nvSpPr>
        <p:spPr>
          <a:xfrm>
            <a:off x="9628800" y="44577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/>
          <p:nvPr/>
        </p:nvSpPr>
        <p:spPr>
          <a:xfrm>
            <a:off x="9571167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object 41"/>
          <p:cNvSpPr/>
          <p:nvPr/>
        </p:nvSpPr>
        <p:spPr>
          <a:xfrm>
            <a:off x="9571167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42"/>
          <p:cNvSpPr/>
          <p:nvPr/>
        </p:nvSpPr>
        <p:spPr>
          <a:xfrm>
            <a:off x="9628800" y="48897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43"/>
          <p:cNvSpPr/>
          <p:nvPr/>
        </p:nvSpPr>
        <p:spPr>
          <a:xfrm>
            <a:off x="9571167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44"/>
          <p:cNvSpPr/>
          <p:nvPr/>
        </p:nvSpPr>
        <p:spPr>
          <a:xfrm>
            <a:off x="9571167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5" name="object 45"/>
          <p:cNvSpPr/>
          <p:nvPr/>
        </p:nvSpPr>
        <p:spPr>
          <a:xfrm>
            <a:off x="9628800" y="53076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6" name="object 46"/>
          <p:cNvSpPr/>
          <p:nvPr/>
        </p:nvSpPr>
        <p:spPr>
          <a:xfrm>
            <a:off x="9571167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7" name="object 47"/>
          <p:cNvSpPr/>
          <p:nvPr/>
        </p:nvSpPr>
        <p:spPr>
          <a:xfrm>
            <a:off x="9571167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8" name="object 48"/>
          <p:cNvSpPr/>
          <p:nvPr/>
        </p:nvSpPr>
        <p:spPr>
          <a:xfrm>
            <a:off x="7698399" y="40813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9" name="object 49"/>
          <p:cNvSpPr/>
          <p:nvPr/>
        </p:nvSpPr>
        <p:spPr>
          <a:xfrm>
            <a:off x="7640766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0" name="object 50"/>
          <p:cNvSpPr/>
          <p:nvPr/>
        </p:nvSpPr>
        <p:spPr>
          <a:xfrm>
            <a:off x="7640766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1" name="object 51"/>
          <p:cNvSpPr/>
          <p:nvPr/>
        </p:nvSpPr>
        <p:spPr>
          <a:xfrm>
            <a:off x="7698399" y="44577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2" name="object 52"/>
          <p:cNvSpPr/>
          <p:nvPr/>
        </p:nvSpPr>
        <p:spPr>
          <a:xfrm>
            <a:off x="7640766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3" name="object 53"/>
          <p:cNvSpPr/>
          <p:nvPr/>
        </p:nvSpPr>
        <p:spPr>
          <a:xfrm>
            <a:off x="7640766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4" name="object 54"/>
          <p:cNvSpPr/>
          <p:nvPr/>
        </p:nvSpPr>
        <p:spPr>
          <a:xfrm>
            <a:off x="7698399" y="48897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5" name="object 55"/>
          <p:cNvSpPr/>
          <p:nvPr/>
        </p:nvSpPr>
        <p:spPr>
          <a:xfrm>
            <a:off x="7640766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6" name="object 56"/>
          <p:cNvSpPr/>
          <p:nvPr/>
        </p:nvSpPr>
        <p:spPr>
          <a:xfrm>
            <a:off x="7640766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7" name="object 57"/>
          <p:cNvSpPr/>
          <p:nvPr/>
        </p:nvSpPr>
        <p:spPr>
          <a:xfrm>
            <a:off x="7698399" y="53076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8" name="object 58"/>
          <p:cNvSpPr/>
          <p:nvPr/>
        </p:nvSpPr>
        <p:spPr>
          <a:xfrm>
            <a:off x="7640766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9" name="object 59"/>
          <p:cNvSpPr/>
          <p:nvPr/>
        </p:nvSpPr>
        <p:spPr>
          <a:xfrm>
            <a:off x="7640766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0" name="object 60"/>
          <p:cNvSpPr/>
          <p:nvPr/>
        </p:nvSpPr>
        <p:spPr>
          <a:xfrm>
            <a:off x="3939199" y="40813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1" name="object 61"/>
          <p:cNvSpPr/>
          <p:nvPr/>
        </p:nvSpPr>
        <p:spPr>
          <a:xfrm>
            <a:off x="3881566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2" name="object 62"/>
          <p:cNvSpPr/>
          <p:nvPr/>
        </p:nvSpPr>
        <p:spPr>
          <a:xfrm>
            <a:off x="3881566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3" name="object 63"/>
          <p:cNvSpPr/>
          <p:nvPr/>
        </p:nvSpPr>
        <p:spPr>
          <a:xfrm>
            <a:off x="3939199" y="44577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4" name="object 64"/>
          <p:cNvSpPr/>
          <p:nvPr/>
        </p:nvSpPr>
        <p:spPr>
          <a:xfrm>
            <a:off x="3881566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5" name="object 65"/>
          <p:cNvSpPr/>
          <p:nvPr/>
        </p:nvSpPr>
        <p:spPr>
          <a:xfrm>
            <a:off x="3881566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6" name="object 66"/>
          <p:cNvSpPr/>
          <p:nvPr/>
        </p:nvSpPr>
        <p:spPr>
          <a:xfrm>
            <a:off x="3939199" y="48897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7" name="object 67"/>
          <p:cNvSpPr/>
          <p:nvPr/>
        </p:nvSpPr>
        <p:spPr>
          <a:xfrm>
            <a:off x="3881566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8" name="object 68"/>
          <p:cNvSpPr/>
          <p:nvPr/>
        </p:nvSpPr>
        <p:spPr>
          <a:xfrm>
            <a:off x="3881566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9" name="object 69"/>
          <p:cNvSpPr/>
          <p:nvPr/>
        </p:nvSpPr>
        <p:spPr>
          <a:xfrm>
            <a:off x="3939199" y="53076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0" name="object 70"/>
          <p:cNvSpPr/>
          <p:nvPr/>
        </p:nvSpPr>
        <p:spPr>
          <a:xfrm>
            <a:off x="3881566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1" name="object 71"/>
          <p:cNvSpPr/>
          <p:nvPr/>
        </p:nvSpPr>
        <p:spPr>
          <a:xfrm>
            <a:off x="3881566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2" name="object 72"/>
          <p:cNvSpPr txBox="1"/>
          <p:nvPr/>
        </p:nvSpPr>
        <p:spPr>
          <a:xfrm>
            <a:off x="2459157" y="3448288"/>
            <a:ext cx="1482513" cy="206926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algn="ctr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</a:t>
            </a:r>
            <a:r>
              <a:rPr sz="2667" spc="-13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dL/dx: 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[ 4</a:t>
            </a:r>
            <a:r>
              <a:rPr sz="2667" spc="-5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[ 0</a:t>
            </a:r>
            <a:r>
              <a:rPr sz="2667" spc="-14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[ 5</a:t>
            </a:r>
            <a:r>
              <a:rPr sz="2667" spc="-14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[ 0</a:t>
            </a:r>
            <a:r>
              <a:rPr sz="2667" spc="-14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74" name="Title 73">
            <a:extLst>
              <a:ext uri="{FF2B5EF4-FFF2-40B4-BE49-F238E27FC236}">
                <a16:creationId xmlns:a16="http://schemas.microsoft.com/office/drawing/2014/main" id="{1FBE4E36-27A7-43F6-B5BC-1E2B8A6A5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 with</a:t>
            </a:r>
            <a:r>
              <a:rPr lang="en-US" sz="4400" spc="-113" dirty="0">
                <a:cs typeface="Arial"/>
              </a:rPr>
              <a:t> </a:t>
            </a:r>
            <a:r>
              <a:rPr lang="en-US" sz="4400" spc="-33" dirty="0">
                <a:cs typeface="Arial"/>
              </a:rPr>
              <a:t>Vectors</a:t>
            </a:r>
            <a:endParaRPr lang="en-US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2B319F9D-8F69-4A2D-9089-C8CCF888C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73" name="Slide Number Placeholder 72">
            <a:extLst>
              <a:ext uri="{FF2B5EF4-FFF2-40B4-BE49-F238E27FC236}">
                <a16:creationId xmlns:a16="http://schemas.microsoft.com/office/drawing/2014/main" id="{A9645090-D51F-4ED6-8B95-E7E328D07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55354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63633" y="1580968"/>
            <a:ext cx="2721185" cy="1303776"/>
          </a:xfrm>
          <a:prstGeom prst="rect">
            <a:avLst/>
          </a:prstGeom>
          <a:solidFill>
            <a:srgbClr val="F3F3F3"/>
          </a:solidFill>
          <a:ln w="9524">
            <a:solidFill>
              <a:srgbClr val="595959"/>
            </a:solidFill>
          </a:ln>
        </p:spPr>
        <p:txBody>
          <a:bodyPr vert="horz" wrap="square" lIns="0" tIns="5927" rIns="0" bIns="0" rtlCol="0">
            <a:spAutoFit/>
          </a:bodyPr>
          <a:lstStyle/>
          <a:p>
            <a:pPr>
              <a:spcBef>
                <a:spcPts val="47"/>
              </a:spcBef>
            </a:pPr>
            <a:endParaRPr sz="2600">
              <a:latin typeface="Times New Roman"/>
              <a:cs typeface="Times New Roman"/>
            </a:endParaRPr>
          </a:p>
          <a:p>
            <a:pPr marL="154936">
              <a:lnSpc>
                <a:spcPts val="3513"/>
              </a:lnSpc>
              <a:spcBef>
                <a:spcPts val="7"/>
              </a:spcBef>
            </a:pPr>
            <a:r>
              <a:rPr sz="2933" spc="-7" dirty="0">
                <a:latin typeface="Arial"/>
                <a:cs typeface="Arial"/>
              </a:rPr>
              <a:t>f(x) </a:t>
            </a:r>
            <a:r>
              <a:rPr sz="2933" dirty="0">
                <a:latin typeface="Arial"/>
                <a:cs typeface="Arial"/>
              </a:rPr>
              <a:t>=</a:t>
            </a:r>
            <a:r>
              <a:rPr sz="2933" spc="-93" dirty="0">
                <a:latin typeface="Arial"/>
                <a:cs typeface="Arial"/>
              </a:rPr>
              <a:t> </a:t>
            </a:r>
            <a:r>
              <a:rPr sz="2933" dirty="0">
                <a:latin typeface="Arial"/>
                <a:cs typeface="Arial"/>
              </a:rPr>
              <a:t>max(0,x)</a:t>
            </a:r>
            <a:endParaRPr sz="2933">
              <a:latin typeface="Arial"/>
              <a:cs typeface="Arial"/>
            </a:endParaRPr>
          </a:p>
          <a:p>
            <a:pPr marL="200655">
              <a:lnSpc>
                <a:spcPts val="3513"/>
              </a:lnSpc>
            </a:pPr>
            <a:r>
              <a:rPr sz="2933" i="1" dirty="0">
                <a:latin typeface="Arial"/>
                <a:cs typeface="Arial"/>
              </a:rPr>
              <a:t>(elementwise)</a:t>
            </a:r>
            <a:endParaRPr sz="2933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61399" y="17445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5860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5860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761399" y="21209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5860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5860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3761399" y="25529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45860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45860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3761399" y="29708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45860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5860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 txBox="1"/>
          <p:nvPr/>
        </p:nvSpPr>
        <p:spPr>
          <a:xfrm>
            <a:off x="2374523" y="1041052"/>
            <a:ext cx="165184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 input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x:</a:t>
            </a:r>
            <a:endParaRPr sz="2667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98022" y="1447453"/>
            <a:ext cx="8043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6246">
              <a:spcBef>
                <a:spcPts val="133"/>
              </a:spcBef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1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692556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-2	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-1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29363" y="1041052"/>
            <a:ext cx="185928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 output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y:</a:t>
            </a:r>
            <a:endParaRPr sz="2667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65761" y="1447453"/>
            <a:ext cx="785707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1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0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0	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17557" y="3448287"/>
            <a:ext cx="148251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</a:t>
            </a:r>
            <a:r>
              <a:rPr sz="2667" spc="-11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dL/dy:</a:t>
            </a:r>
            <a:endParaRPr sz="2667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656422" y="3854688"/>
            <a:ext cx="8043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6246">
              <a:spcBef>
                <a:spcPts val="133"/>
              </a:spcBef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4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-1</a:t>
            </a:r>
            <a:r>
              <a:rPr sz="2667" spc="-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5	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9	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27800" y="3448287"/>
            <a:ext cx="2214880" cy="206926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25399">
              <a:spcBef>
                <a:spcPts val="133"/>
              </a:spcBef>
              <a:tabLst>
                <a:tab pos="2084441" algn="l"/>
              </a:tabLst>
            </a:pPr>
            <a:r>
              <a:rPr sz="2667" spc="-7" dirty="0">
                <a:latin typeface="Arial"/>
                <a:cs typeface="Arial"/>
              </a:rPr>
              <a:t>[dy/dx] [dL/dy]  </a:t>
            </a:r>
            <a:r>
              <a:rPr sz="2667" dirty="0">
                <a:latin typeface="Arial"/>
                <a:cs typeface="Arial"/>
              </a:rPr>
              <a:t>[</a:t>
            </a:r>
            <a:r>
              <a:rPr sz="2667" spc="-7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1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667" spc="-7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667" spc="-7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667" dirty="0">
                <a:latin typeface="Arial"/>
                <a:cs typeface="Arial"/>
              </a:rPr>
              <a:t>]</a:t>
            </a:r>
            <a:r>
              <a:rPr sz="2667" spc="-7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[</a:t>
            </a:r>
            <a:r>
              <a:rPr sz="2667" spc="-7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4	]</a:t>
            </a:r>
            <a:endParaRPr sz="2667">
              <a:latin typeface="Arial"/>
              <a:cs typeface="Arial"/>
            </a:endParaRPr>
          </a:p>
          <a:p>
            <a:pPr marL="16933"/>
            <a:r>
              <a:rPr sz="2667" dirty="0">
                <a:latin typeface="Arial"/>
                <a:cs typeface="Arial"/>
              </a:rPr>
              <a:t>[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667" dirty="0">
                <a:latin typeface="Arial"/>
                <a:cs typeface="Arial"/>
              </a:rPr>
              <a:t>0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667" dirty="0">
                <a:latin typeface="Arial"/>
                <a:cs typeface="Arial"/>
              </a:rPr>
              <a:t>] [ -1</a:t>
            </a:r>
            <a:r>
              <a:rPr sz="2667" spc="-18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084441" algn="l"/>
              </a:tabLst>
            </a:pPr>
            <a:r>
              <a:rPr sz="2667" dirty="0">
                <a:latin typeface="Arial"/>
                <a:cs typeface="Arial"/>
              </a:rPr>
              <a:t>[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667" dirty="0">
                <a:latin typeface="Arial"/>
                <a:cs typeface="Arial"/>
              </a:rPr>
              <a:t>1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667" dirty="0">
                <a:latin typeface="Arial"/>
                <a:cs typeface="Arial"/>
              </a:rPr>
              <a:t>]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[</a:t>
            </a:r>
            <a:r>
              <a:rPr sz="2667" spc="-7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5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083595" algn="l"/>
              </a:tabLst>
            </a:pPr>
            <a:r>
              <a:rPr sz="2667" dirty="0">
                <a:latin typeface="Arial"/>
                <a:cs typeface="Arial"/>
              </a:rPr>
              <a:t>[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0 0 0 </a:t>
            </a:r>
            <a:r>
              <a:rPr sz="2667" dirty="0">
                <a:latin typeface="Arial"/>
                <a:cs typeface="Arial"/>
              </a:rPr>
              <a:t>0 ]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[</a:t>
            </a:r>
            <a:r>
              <a:rPr sz="2667" spc="-7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9	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726893" y="4262375"/>
            <a:ext cx="1354667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26150" marR="6773" indent="-110064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622199" y="17445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84468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84468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7622199" y="21209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84468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84468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7622199" y="25529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84468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84468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7622199" y="29708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84468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35"/>
          <p:cNvSpPr/>
          <p:nvPr/>
        </p:nvSpPr>
        <p:spPr>
          <a:xfrm>
            <a:off x="84468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/>
          <p:nvPr/>
        </p:nvSpPr>
        <p:spPr>
          <a:xfrm>
            <a:off x="9628800" y="40813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37"/>
          <p:cNvSpPr/>
          <p:nvPr/>
        </p:nvSpPr>
        <p:spPr>
          <a:xfrm>
            <a:off x="9571167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/>
          <p:nvPr/>
        </p:nvSpPr>
        <p:spPr>
          <a:xfrm>
            <a:off x="9571167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/>
          <p:nvPr/>
        </p:nvSpPr>
        <p:spPr>
          <a:xfrm>
            <a:off x="9628800" y="44577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/>
          <p:nvPr/>
        </p:nvSpPr>
        <p:spPr>
          <a:xfrm>
            <a:off x="9571167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object 41"/>
          <p:cNvSpPr/>
          <p:nvPr/>
        </p:nvSpPr>
        <p:spPr>
          <a:xfrm>
            <a:off x="9571167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42"/>
          <p:cNvSpPr/>
          <p:nvPr/>
        </p:nvSpPr>
        <p:spPr>
          <a:xfrm>
            <a:off x="9628800" y="48897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43"/>
          <p:cNvSpPr/>
          <p:nvPr/>
        </p:nvSpPr>
        <p:spPr>
          <a:xfrm>
            <a:off x="9571167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44"/>
          <p:cNvSpPr/>
          <p:nvPr/>
        </p:nvSpPr>
        <p:spPr>
          <a:xfrm>
            <a:off x="9571167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5" name="object 45"/>
          <p:cNvSpPr/>
          <p:nvPr/>
        </p:nvSpPr>
        <p:spPr>
          <a:xfrm>
            <a:off x="9628800" y="53076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6" name="object 46"/>
          <p:cNvSpPr/>
          <p:nvPr/>
        </p:nvSpPr>
        <p:spPr>
          <a:xfrm>
            <a:off x="9571167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7" name="object 47"/>
          <p:cNvSpPr/>
          <p:nvPr/>
        </p:nvSpPr>
        <p:spPr>
          <a:xfrm>
            <a:off x="9571167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8" name="object 48"/>
          <p:cNvSpPr/>
          <p:nvPr/>
        </p:nvSpPr>
        <p:spPr>
          <a:xfrm>
            <a:off x="7698399" y="40813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9" name="object 49"/>
          <p:cNvSpPr/>
          <p:nvPr/>
        </p:nvSpPr>
        <p:spPr>
          <a:xfrm>
            <a:off x="7640766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0" name="object 50"/>
          <p:cNvSpPr/>
          <p:nvPr/>
        </p:nvSpPr>
        <p:spPr>
          <a:xfrm>
            <a:off x="7640766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1" name="object 51"/>
          <p:cNvSpPr/>
          <p:nvPr/>
        </p:nvSpPr>
        <p:spPr>
          <a:xfrm>
            <a:off x="7698399" y="44577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2" name="object 52"/>
          <p:cNvSpPr/>
          <p:nvPr/>
        </p:nvSpPr>
        <p:spPr>
          <a:xfrm>
            <a:off x="7640766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3" name="object 53"/>
          <p:cNvSpPr/>
          <p:nvPr/>
        </p:nvSpPr>
        <p:spPr>
          <a:xfrm>
            <a:off x="7640766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4" name="object 54"/>
          <p:cNvSpPr/>
          <p:nvPr/>
        </p:nvSpPr>
        <p:spPr>
          <a:xfrm>
            <a:off x="7698399" y="48897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5" name="object 55"/>
          <p:cNvSpPr/>
          <p:nvPr/>
        </p:nvSpPr>
        <p:spPr>
          <a:xfrm>
            <a:off x="7640766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6" name="object 56"/>
          <p:cNvSpPr/>
          <p:nvPr/>
        </p:nvSpPr>
        <p:spPr>
          <a:xfrm>
            <a:off x="7640766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7" name="object 57"/>
          <p:cNvSpPr/>
          <p:nvPr/>
        </p:nvSpPr>
        <p:spPr>
          <a:xfrm>
            <a:off x="7698399" y="53076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8" name="object 58"/>
          <p:cNvSpPr/>
          <p:nvPr/>
        </p:nvSpPr>
        <p:spPr>
          <a:xfrm>
            <a:off x="7640766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9" name="object 59"/>
          <p:cNvSpPr/>
          <p:nvPr/>
        </p:nvSpPr>
        <p:spPr>
          <a:xfrm>
            <a:off x="7640766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0" name="object 60"/>
          <p:cNvSpPr/>
          <p:nvPr/>
        </p:nvSpPr>
        <p:spPr>
          <a:xfrm>
            <a:off x="3939199" y="40813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1" name="object 61"/>
          <p:cNvSpPr/>
          <p:nvPr/>
        </p:nvSpPr>
        <p:spPr>
          <a:xfrm>
            <a:off x="3881566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2" name="object 62"/>
          <p:cNvSpPr/>
          <p:nvPr/>
        </p:nvSpPr>
        <p:spPr>
          <a:xfrm>
            <a:off x="3881566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3" name="object 63"/>
          <p:cNvSpPr/>
          <p:nvPr/>
        </p:nvSpPr>
        <p:spPr>
          <a:xfrm>
            <a:off x="3939199" y="44577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4" name="object 64"/>
          <p:cNvSpPr/>
          <p:nvPr/>
        </p:nvSpPr>
        <p:spPr>
          <a:xfrm>
            <a:off x="3881566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5" name="object 65"/>
          <p:cNvSpPr/>
          <p:nvPr/>
        </p:nvSpPr>
        <p:spPr>
          <a:xfrm>
            <a:off x="3881566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6" name="object 66"/>
          <p:cNvSpPr/>
          <p:nvPr/>
        </p:nvSpPr>
        <p:spPr>
          <a:xfrm>
            <a:off x="3939199" y="48897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7" name="object 67"/>
          <p:cNvSpPr/>
          <p:nvPr/>
        </p:nvSpPr>
        <p:spPr>
          <a:xfrm>
            <a:off x="3881566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8" name="object 68"/>
          <p:cNvSpPr/>
          <p:nvPr/>
        </p:nvSpPr>
        <p:spPr>
          <a:xfrm>
            <a:off x="3881566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9" name="object 69"/>
          <p:cNvSpPr/>
          <p:nvPr/>
        </p:nvSpPr>
        <p:spPr>
          <a:xfrm>
            <a:off x="3939199" y="53076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0" name="object 70"/>
          <p:cNvSpPr/>
          <p:nvPr/>
        </p:nvSpPr>
        <p:spPr>
          <a:xfrm>
            <a:off x="3881566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1" name="object 71"/>
          <p:cNvSpPr/>
          <p:nvPr/>
        </p:nvSpPr>
        <p:spPr>
          <a:xfrm>
            <a:off x="3881566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2" name="object 72"/>
          <p:cNvSpPr txBox="1"/>
          <p:nvPr/>
        </p:nvSpPr>
        <p:spPr>
          <a:xfrm>
            <a:off x="186334" y="2208851"/>
            <a:ext cx="2239123" cy="2672526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2200" dirty="0">
                <a:solidFill>
                  <a:srgbClr val="0000FF"/>
                </a:solidFill>
                <a:latin typeface="+mn-lt"/>
                <a:cs typeface="Arial"/>
              </a:rPr>
              <a:t>Jacobian </a:t>
            </a:r>
            <a:r>
              <a:rPr sz="2200" spc="-7" dirty="0">
                <a:solidFill>
                  <a:srgbClr val="0000FF"/>
                </a:solidFill>
                <a:latin typeface="+mn-lt"/>
                <a:cs typeface="Arial"/>
              </a:rPr>
              <a:t>is</a:t>
            </a:r>
            <a:r>
              <a:rPr sz="2200" spc="-127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z="2200" b="1" spc="-7" dirty="0">
                <a:solidFill>
                  <a:srgbClr val="0000FF"/>
                </a:solidFill>
                <a:latin typeface="+mn-lt"/>
                <a:cs typeface="Arial"/>
              </a:rPr>
              <a:t>sparse</a:t>
            </a:r>
            <a:r>
              <a:rPr sz="2200" spc="-7">
                <a:solidFill>
                  <a:srgbClr val="0000FF"/>
                </a:solidFill>
                <a:latin typeface="+mn-lt"/>
                <a:cs typeface="Arial"/>
              </a:rPr>
              <a:t>:  </a:t>
            </a:r>
            <a:endParaRPr lang="en-US" sz="2200" spc="-7">
              <a:solidFill>
                <a:srgbClr val="0000FF"/>
              </a:solidFill>
              <a:latin typeface="+mn-lt"/>
              <a:cs typeface="Arial"/>
            </a:endParaRPr>
          </a:p>
          <a:p>
            <a:pPr marL="359833" marR="6773" indent="-342900">
              <a:lnSpc>
                <a:spcPts val="2200"/>
              </a:lnSpc>
              <a:spcBef>
                <a:spcPts val="240"/>
              </a:spcBef>
              <a:buFont typeface="Arial" panose="020B0604020202020204" pitchFamily="34" charset="0"/>
              <a:buChar char="•"/>
            </a:pPr>
            <a:r>
              <a:rPr sz="2200" spc="-13">
                <a:solidFill>
                  <a:srgbClr val="0000FF"/>
                </a:solidFill>
                <a:latin typeface="+mn-lt"/>
                <a:cs typeface="Arial"/>
              </a:rPr>
              <a:t>off-diagonal </a:t>
            </a:r>
            <a:r>
              <a:rPr lang="en-US" sz="2200" spc="-7">
                <a:solidFill>
                  <a:srgbClr val="0000FF"/>
                </a:solidFill>
                <a:latin typeface="+mn-lt"/>
                <a:cs typeface="Arial"/>
              </a:rPr>
              <a:t>= </a:t>
            </a:r>
            <a:r>
              <a:rPr sz="2200">
                <a:solidFill>
                  <a:srgbClr val="0000FF"/>
                </a:solidFill>
                <a:latin typeface="+mn-lt"/>
                <a:cs typeface="Arial"/>
              </a:rPr>
              <a:t>zero! </a:t>
            </a:r>
            <a:endParaRPr lang="en-US" sz="2200">
              <a:solidFill>
                <a:srgbClr val="0000FF"/>
              </a:solidFill>
              <a:latin typeface="+mn-lt"/>
              <a:cs typeface="Arial"/>
            </a:endParaRPr>
          </a:p>
          <a:p>
            <a:pPr marL="16933" marR="6773">
              <a:lnSpc>
                <a:spcPts val="2200"/>
              </a:lnSpc>
              <a:spcBef>
                <a:spcPts val="240"/>
              </a:spcBef>
            </a:pPr>
            <a:endParaRPr lang="en-US" sz="2200">
              <a:solidFill>
                <a:srgbClr val="0000FF"/>
              </a:solidFill>
              <a:latin typeface="+mn-lt"/>
              <a:cs typeface="Arial"/>
            </a:endParaRPr>
          </a:p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2200" spc="-7">
                <a:solidFill>
                  <a:srgbClr val="0000FF"/>
                </a:solidFill>
                <a:latin typeface="+mn-lt"/>
                <a:cs typeface="Arial"/>
              </a:rPr>
              <a:t>Never  </a:t>
            </a:r>
            <a:r>
              <a:rPr sz="2200" b="1" spc="-7" dirty="0">
                <a:solidFill>
                  <a:srgbClr val="0000FF"/>
                </a:solidFill>
                <a:latin typeface="+mn-lt"/>
                <a:cs typeface="Arial"/>
              </a:rPr>
              <a:t>explicitly </a:t>
            </a:r>
            <a:r>
              <a:rPr sz="2200" spc="-7" dirty="0">
                <a:solidFill>
                  <a:srgbClr val="0000FF"/>
                </a:solidFill>
                <a:latin typeface="+mn-lt"/>
                <a:cs typeface="Arial"/>
              </a:rPr>
              <a:t>form  </a:t>
            </a:r>
            <a:r>
              <a:rPr sz="2200">
                <a:solidFill>
                  <a:srgbClr val="0000FF"/>
                </a:solidFill>
                <a:latin typeface="+mn-lt"/>
                <a:cs typeface="Arial"/>
              </a:rPr>
              <a:t>Jacobian </a:t>
            </a:r>
            <a:endParaRPr lang="en-US" sz="2200">
              <a:solidFill>
                <a:srgbClr val="0000FF"/>
              </a:solidFill>
              <a:latin typeface="+mn-lt"/>
              <a:cs typeface="Arial"/>
            </a:endParaRPr>
          </a:p>
          <a:p>
            <a:pPr marL="359833" marR="6773" indent="-342900">
              <a:lnSpc>
                <a:spcPts val="2200"/>
              </a:lnSpc>
              <a:spcBef>
                <a:spcPts val="240"/>
              </a:spcBef>
              <a:buFont typeface="Arial" panose="020B0604020202020204" pitchFamily="34" charset="0"/>
              <a:buChar char="•"/>
            </a:pPr>
            <a:r>
              <a:rPr sz="2200" spc="-7">
                <a:solidFill>
                  <a:srgbClr val="0000FF"/>
                </a:solidFill>
                <a:latin typeface="+mn-lt"/>
                <a:cs typeface="Arial"/>
              </a:rPr>
              <a:t>instead  </a:t>
            </a:r>
            <a:r>
              <a:rPr sz="2200" spc="-7" dirty="0">
                <a:solidFill>
                  <a:srgbClr val="0000FF"/>
                </a:solidFill>
                <a:latin typeface="+mn-lt"/>
                <a:cs typeface="Arial"/>
              </a:rPr>
              <a:t>use </a:t>
            </a:r>
            <a:r>
              <a:rPr sz="2200" b="1" spc="-7" dirty="0">
                <a:solidFill>
                  <a:srgbClr val="0000FF"/>
                </a:solidFill>
                <a:latin typeface="+mn-lt"/>
                <a:cs typeface="Arial"/>
              </a:rPr>
              <a:t>implicit  </a:t>
            </a:r>
            <a:r>
              <a:rPr sz="2200" dirty="0">
                <a:solidFill>
                  <a:srgbClr val="0000FF"/>
                </a:solidFill>
                <a:latin typeface="+mn-lt"/>
                <a:cs typeface="Arial"/>
              </a:rPr>
              <a:t>multiplication</a:t>
            </a:r>
            <a:endParaRPr sz="2200">
              <a:latin typeface="+mn-lt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2459157" y="3448288"/>
            <a:ext cx="1482513" cy="206926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algn="ctr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</a:t>
            </a:r>
            <a:r>
              <a:rPr sz="2667" spc="-13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dL/dx: 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[ 4</a:t>
            </a:r>
            <a:r>
              <a:rPr sz="2667" spc="-5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[ 0</a:t>
            </a:r>
            <a:r>
              <a:rPr sz="2667" spc="-14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[ 5</a:t>
            </a:r>
            <a:r>
              <a:rPr sz="2667" spc="-14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[ 0</a:t>
            </a:r>
            <a:r>
              <a:rPr sz="2667" spc="-14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75" name="Title 74">
            <a:extLst>
              <a:ext uri="{FF2B5EF4-FFF2-40B4-BE49-F238E27FC236}">
                <a16:creationId xmlns:a16="http://schemas.microsoft.com/office/drawing/2014/main" id="{61E251DA-0B08-4AE1-A442-978E0DC98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 with</a:t>
            </a:r>
            <a:r>
              <a:rPr lang="en-US" sz="4400" spc="-113" dirty="0">
                <a:cs typeface="Arial"/>
              </a:rPr>
              <a:t> </a:t>
            </a:r>
            <a:r>
              <a:rPr lang="en-US" sz="4400" spc="-33" dirty="0">
                <a:cs typeface="Arial"/>
              </a:rPr>
              <a:t>Vectors</a:t>
            </a:r>
            <a:endParaRPr lang="en-US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00E99875-B223-44FC-BA86-5330391CA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74" name="Slide Number Placeholder 73">
            <a:extLst>
              <a:ext uri="{FF2B5EF4-FFF2-40B4-BE49-F238E27FC236}">
                <a16:creationId xmlns:a16="http://schemas.microsoft.com/office/drawing/2014/main" id="{9051CFB9-1D79-4106-A62A-5A70A1965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89933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58217" y="4148824"/>
            <a:ext cx="4203331" cy="1030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4763633" y="1580968"/>
            <a:ext cx="2721185" cy="1303776"/>
          </a:xfrm>
          <a:prstGeom prst="rect">
            <a:avLst/>
          </a:prstGeom>
          <a:solidFill>
            <a:srgbClr val="F3F3F3"/>
          </a:solidFill>
          <a:ln w="9524">
            <a:solidFill>
              <a:srgbClr val="595959"/>
            </a:solidFill>
          </a:ln>
        </p:spPr>
        <p:txBody>
          <a:bodyPr vert="horz" wrap="square" lIns="0" tIns="5927" rIns="0" bIns="0" rtlCol="0">
            <a:spAutoFit/>
          </a:bodyPr>
          <a:lstStyle/>
          <a:p>
            <a:pPr>
              <a:spcBef>
                <a:spcPts val="47"/>
              </a:spcBef>
            </a:pPr>
            <a:endParaRPr sz="2600">
              <a:latin typeface="Times New Roman"/>
              <a:cs typeface="Times New Roman"/>
            </a:endParaRPr>
          </a:p>
          <a:p>
            <a:pPr marL="154936">
              <a:lnSpc>
                <a:spcPts val="3513"/>
              </a:lnSpc>
              <a:spcBef>
                <a:spcPts val="7"/>
              </a:spcBef>
            </a:pPr>
            <a:r>
              <a:rPr sz="2933" spc="-7" dirty="0">
                <a:latin typeface="Arial"/>
                <a:cs typeface="Arial"/>
              </a:rPr>
              <a:t>f(x) </a:t>
            </a:r>
            <a:r>
              <a:rPr sz="2933" dirty="0">
                <a:latin typeface="Arial"/>
                <a:cs typeface="Arial"/>
              </a:rPr>
              <a:t>=</a:t>
            </a:r>
            <a:r>
              <a:rPr sz="2933" spc="-93" dirty="0">
                <a:latin typeface="Arial"/>
                <a:cs typeface="Arial"/>
              </a:rPr>
              <a:t> </a:t>
            </a:r>
            <a:r>
              <a:rPr sz="2933" dirty="0">
                <a:latin typeface="Arial"/>
                <a:cs typeface="Arial"/>
              </a:rPr>
              <a:t>max(0,x)</a:t>
            </a:r>
            <a:endParaRPr sz="2933">
              <a:latin typeface="Arial"/>
              <a:cs typeface="Arial"/>
            </a:endParaRPr>
          </a:p>
          <a:p>
            <a:pPr marL="200655">
              <a:lnSpc>
                <a:spcPts val="3513"/>
              </a:lnSpc>
            </a:pPr>
            <a:r>
              <a:rPr sz="2933" i="1" dirty="0">
                <a:latin typeface="Arial"/>
                <a:cs typeface="Arial"/>
              </a:rPr>
              <a:t>(elementwise)</a:t>
            </a:r>
            <a:endParaRPr sz="2933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61399" y="17445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5860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45860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3761399" y="21209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5860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45860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3761399" y="25529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45860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45860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3761399" y="29708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5860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45860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 txBox="1"/>
          <p:nvPr/>
        </p:nvSpPr>
        <p:spPr>
          <a:xfrm>
            <a:off x="2374523" y="1041052"/>
            <a:ext cx="165184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 input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x:</a:t>
            </a:r>
            <a:endParaRPr sz="2667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98022" y="1447453"/>
            <a:ext cx="8043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6246">
              <a:spcBef>
                <a:spcPts val="133"/>
              </a:spcBef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1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692556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-2	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-1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129363" y="1041052"/>
            <a:ext cx="185928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 output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y:</a:t>
            </a:r>
            <a:endParaRPr sz="2667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665761" y="1447453"/>
            <a:ext cx="785707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1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0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0	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17557" y="3448287"/>
            <a:ext cx="148251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</a:t>
            </a:r>
            <a:r>
              <a:rPr sz="2667" spc="-11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dL/dy:</a:t>
            </a:r>
            <a:endParaRPr sz="2667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656422" y="3854688"/>
            <a:ext cx="8043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6246">
              <a:spcBef>
                <a:spcPts val="133"/>
              </a:spcBef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4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-1</a:t>
            </a:r>
            <a:r>
              <a:rPr sz="2667" spc="-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5	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9	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927801" y="3448287"/>
            <a:ext cx="213614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[dy/dx]</a:t>
            </a:r>
            <a:r>
              <a:rPr sz="2667" spc="-11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[dL/dy]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459157" y="3448288"/>
            <a:ext cx="1482513" cy="206926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algn="ctr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</a:t>
            </a:r>
            <a:r>
              <a:rPr sz="2667" spc="-13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dL/dx: 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[ 4</a:t>
            </a:r>
            <a:r>
              <a:rPr sz="2667" spc="-5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[ 0</a:t>
            </a:r>
            <a:r>
              <a:rPr sz="2667" spc="-14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[ 5</a:t>
            </a:r>
            <a:r>
              <a:rPr sz="2667" spc="-14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[ 0</a:t>
            </a:r>
            <a:r>
              <a:rPr sz="2667" spc="-14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726893" y="4262375"/>
            <a:ext cx="1354667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26150" marR="6773" indent="-110064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622199" y="17445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84468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84468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7622199" y="21209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84468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84468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7622199" y="25529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84468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84468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35"/>
          <p:cNvSpPr/>
          <p:nvPr/>
        </p:nvSpPr>
        <p:spPr>
          <a:xfrm>
            <a:off x="7622199" y="29708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/>
          <p:nvPr/>
        </p:nvSpPr>
        <p:spPr>
          <a:xfrm>
            <a:off x="84468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37"/>
          <p:cNvSpPr/>
          <p:nvPr/>
        </p:nvSpPr>
        <p:spPr>
          <a:xfrm>
            <a:off x="84468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/>
          <p:nvPr/>
        </p:nvSpPr>
        <p:spPr>
          <a:xfrm>
            <a:off x="9628800" y="40813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/>
          <p:nvPr/>
        </p:nvSpPr>
        <p:spPr>
          <a:xfrm>
            <a:off x="9571167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/>
          <p:nvPr/>
        </p:nvSpPr>
        <p:spPr>
          <a:xfrm>
            <a:off x="9571167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object 41"/>
          <p:cNvSpPr/>
          <p:nvPr/>
        </p:nvSpPr>
        <p:spPr>
          <a:xfrm>
            <a:off x="9628800" y="44577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42"/>
          <p:cNvSpPr/>
          <p:nvPr/>
        </p:nvSpPr>
        <p:spPr>
          <a:xfrm>
            <a:off x="9571167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43"/>
          <p:cNvSpPr/>
          <p:nvPr/>
        </p:nvSpPr>
        <p:spPr>
          <a:xfrm>
            <a:off x="9571167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44"/>
          <p:cNvSpPr/>
          <p:nvPr/>
        </p:nvSpPr>
        <p:spPr>
          <a:xfrm>
            <a:off x="9628800" y="48897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5" name="object 45"/>
          <p:cNvSpPr/>
          <p:nvPr/>
        </p:nvSpPr>
        <p:spPr>
          <a:xfrm>
            <a:off x="9571167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6" name="object 46"/>
          <p:cNvSpPr/>
          <p:nvPr/>
        </p:nvSpPr>
        <p:spPr>
          <a:xfrm>
            <a:off x="9571167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7" name="object 47"/>
          <p:cNvSpPr/>
          <p:nvPr/>
        </p:nvSpPr>
        <p:spPr>
          <a:xfrm>
            <a:off x="9628800" y="53076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8" name="object 48"/>
          <p:cNvSpPr/>
          <p:nvPr/>
        </p:nvSpPr>
        <p:spPr>
          <a:xfrm>
            <a:off x="9571167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9" name="object 49"/>
          <p:cNvSpPr/>
          <p:nvPr/>
        </p:nvSpPr>
        <p:spPr>
          <a:xfrm>
            <a:off x="9571167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0" name="object 50"/>
          <p:cNvSpPr/>
          <p:nvPr/>
        </p:nvSpPr>
        <p:spPr>
          <a:xfrm>
            <a:off x="8349332" y="4081399"/>
            <a:ext cx="174413" cy="0"/>
          </a:xfrm>
          <a:custGeom>
            <a:avLst/>
            <a:gdLst/>
            <a:ahLst/>
            <a:cxnLst/>
            <a:rect l="l" t="t" r="r" b="b"/>
            <a:pathLst>
              <a:path w="130810">
                <a:moveTo>
                  <a:pt x="0" y="0"/>
                </a:moveTo>
                <a:lnTo>
                  <a:pt x="1303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1" name="object 51"/>
          <p:cNvSpPr/>
          <p:nvPr/>
        </p:nvSpPr>
        <p:spPr>
          <a:xfrm>
            <a:off x="8291699" y="4060423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2" name="object 52"/>
          <p:cNvSpPr/>
          <p:nvPr/>
        </p:nvSpPr>
        <p:spPr>
          <a:xfrm>
            <a:off x="8291699" y="4060423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3" name="object 53"/>
          <p:cNvSpPr/>
          <p:nvPr/>
        </p:nvSpPr>
        <p:spPr>
          <a:xfrm>
            <a:off x="8349332" y="4457777"/>
            <a:ext cx="174413" cy="0"/>
          </a:xfrm>
          <a:custGeom>
            <a:avLst/>
            <a:gdLst/>
            <a:ahLst/>
            <a:cxnLst/>
            <a:rect l="l" t="t" r="r" b="b"/>
            <a:pathLst>
              <a:path w="130810">
                <a:moveTo>
                  <a:pt x="0" y="0"/>
                </a:moveTo>
                <a:lnTo>
                  <a:pt x="1303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4" name="object 54"/>
          <p:cNvSpPr/>
          <p:nvPr/>
        </p:nvSpPr>
        <p:spPr>
          <a:xfrm>
            <a:off x="8291699" y="443680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5" name="object 55"/>
          <p:cNvSpPr/>
          <p:nvPr/>
        </p:nvSpPr>
        <p:spPr>
          <a:xfrm>
            <a:off x="8291699" y="443680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6" name="object 56"/>
          <p:cNvSpPr/>
          <p:nvPr/>
        </p:nvSpPr>
        <p:spPr>
          <a:xfrm>
            <a:off x="8349332" y="4889800"/>
            <a:ext cx="174413" cy="0"/>
          </a:xfrm>
          <a:custGeom>
            <a:avLst/>
            <a:gdLst/>
            <a:ahLst/>
            <a:cxnLst/>
            <a:rect l="l" t="t" r="r" b="b"/>
            <a:pathLst>
              <a:path w="130810">
                <a:moveTo>
                  <a:pt x="0" y="0"/>
                </a:moveTo>
                <a:lnTo>
                  <a:pt x="1303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7" name="object 57"/>
          <p:cNvSpPr/>
          <p:nvPr/>
        </p:nvSpPr>
        <p:spPr>
          <a:xfrm>
            <a:off x="8291699" y="4868823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8" name="object 58"/>
          <p:cNvSpPr/>
          <p:nvPr/>
        </p:nvSpPr>
        <p:spPr>
          <a:xfrm>
            <a:off x="8291699" y="4868823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9" name="object 59"/>
          <p:cNvSpPr/>
          <p:nvPr/>
        </p:nvSpPr>
        <p:spPr>
          <a:xfrm>
            <a:off x="8349332" y="5307699"/>
            <a:ext cx="174413" cy="0"/>
          </a:xfrm>
          <a:custGeom>
            <a:avLst/>
            <a:gdLst/>
            <a:ahLst/>
            <a:cxnLst/>
            <a:rect l="l" t="t" r="r" b="b"/>
            <a:pathLst>
              <a:path w="130810">
                <a:moveTo>
                  <a:pt x="0" y="0"/>
                </a:moveTo>
                <a:lnTo>
                  <a:pt x="1303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0" name="object 60"/>
          <p:cNvSpPr/>
          <p:nvPr/>
        </p:nvSpPr>
        <p:spPr>
          <a:xfrm>
            <a:off x="8291699" y="5286723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1" name="object 61"/>
          <p:cNvSpPr/>
          <p:nvPr/>
        </p:nvSpPr>
        <p:spPr>
          <a:xfrm>
            <a:off x="8291699" y="5286723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2" name="object 62"/>
          <p:cNvSpPr/>
          <p:nvPr/>
        </p:nvSpPr>
        <p:spPr>
          <a:xfrm>
            <a:off x="3634399" y="4081399"/>
            <a:ext cx="174413" cy="0"/>
          </a:xfrm>
          <a:custGeom>
            <a:avLst/>
            <a:gdLst/>
            <a:ahLst/>
            <a:cxnLst/>
            <a:rect l="l" t="t" r="r" b="b"/>
            <a:pathLst>
              <a:path w="130810">
                <a:moveTo>
                  <a:pt x="0" y="0"/>
                </a:moveTo>
                <a:lnTo>
                  <a:pt x="1303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3" name="object 63"/>
          <p:cNvSpPr/>
          <p:nvPr/>
        </p:nvSpPr>
        <p:spPr>
          <a:xfrm>
            <a:off x="3576766" y="4060423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4" name="object 64"/>
          <p:cNvSpPr/>
          <p:nvPr/>
        </p:nvSpPr>
        <p:spPr>
          <a:xfrm>
            <a:off x="3576766" y="4060423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5" name="object 65"/>
          <p:cNvSpPr/>
          <p:nvPr/>
        </p:nvSpPr>
        <p:spPr>
          <a:xfrm>
            <a:off x="3634399" y="4457777"/>
            <a:ext cx="174413" cy="0"/>
          </a:xfrm>
          <a:custGeom>
            <a:avLst/>
            <a:gdLst/>
            <a:ahLst/>
            <a:cxnLst/>
            <a:rect l="l" t="t" r="r" b="b"/>
            <a:pathLst>
              <a:path w="130810">
                <a:moveTo>
                  <a:pt x="0" y="0"/>
                </a:moveTo>
                <a:lnTo>
                  <a:pt x="1303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6" name="object 66"/>
          <p:cNvSpPr/>
          <p:nvPr/>
        </p:nvSpPr>
        <p:spPr>
          <a:xfrm>
            <a:off x="3576766" y="443680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7" name="object 67"/>
          <p:cNvSpPr/>
          <p:nvPr/>
        </p:nvSpPr>
        <p:spPr>
          <a:xfrm>
            <a:off x="3576766" y="443680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8" name="object 68"/>
          <p:cNvSpPr/>
          <p:nvPr/>
        </p:nvSpPr>
        <p:spPr>
          <a:xfrm>
            <a:off x="3634399" y="4889800"/>
            <a:ext cx="174413" cy="0"/>
          </a:xfrm>
          <a:custGeom>
            <a:avLst/>
            <a:gdLst/>
            <a:ahLst/>
            <a:cxnLst/>
            <a:rect l="l" t="t" r="r" b="b"/>
            <a:pathLst>
              <a:path w="130810">
                <a:moveTo>
                  <a:pt x="0" y="0"/>
                </a:moveTo>
                <a:lnTo>
                  <a:pt x="1303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9" name="object 69"/>
          <p:cNvSpPr/>
          <p:nvPr/>
        </p:nvSpPr>
        <p:spPr>
          <a:xfrm>
            <a:off x="3576766" y="4868823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0" name="object 70"/>
          <p:cNvSpPr/>
          <p:nvPr/>
        </p:nvSpPr>
        <p:spPr>
          <a:xfrm>
            <a:off x="3576766" y="4868823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1" name="object 71"/>
          <p:cNvSpPr/>
          <p:nvPr/>
        </p:nvSpPr>
        <p:spPr>
          <a:xfrm>
            <a:off x="3634399" y="5307699"/>
            <a:ext cx="174413" cy="0"/>
          </a:xfrm>
          <a:custGeom>
            <a:avLst/>
            <a:gdLst/>
            <a:ahLst/>
            <a:cxnLst/>
            <a:rect l="l" t="t" r="r" b="b"/>
            <a:pathLst>
              <a:path w="130810">
                <a:moveTo>
                  <a:pt x="0" y="0"/>
                </a:moveTo>
                <a:lnTo>
                  <a:pt x="1303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2" name="object 72"/>
          <p:cNvSpPr/>
          <p:nvPr/>
        </p:nvSpPr>
        <p:spPr>
          <a:xfrm>
            <a:off x="3576766" y="5286723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3" name="object 73"/>
          <p:cNvSpPr/>
          <p:nvPr/>
        </p:nvSpPr>
        <p:spPr>
          <a:xfrm>
            <a:off x="3576766" y="5286723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6" name="Title 75">
            <a:extLst>
              <a:ext uri="{FF2B5EF4-FFF2-40B4-BE49-F238E27FC236}">
                <a16:creationId xmlns:a16="http://schemas.microsoft.com/office/drawing/2014/main" id="{D2CDEA32-4184-4899-887D-36756A597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55400" cy="685800"/>
          </a:xfrm>
        </p:spPr>
        <p:txBody>
          <a:bodyPr/>
          <a:lstStyle/>
          <a:p>
            <a:r>
              <a:rPr lang="en-US" dirty="0"/>
              <a:t>Backprop with Vectors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1FBC28DA-4CFE-48FC-B403-07845A4DD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 dirty="0"/>
          </a:p>
        </p:txBody>
      </p:sp>
      <p:sp>
        <p:nvSpPr>
          <p:cNvPr id="75" name="Slide Number Placeholder 74">
            <a:extLst>
              <a:ext uri="{FF2B5EF4-FFF2-40B4-BE49-F238E27FC236}">
                <a16:creationId xmlns:a16="http://schemas.microsoft.com/office/drawing/2014/main" id="{C1B3DB31-2C39-4E1C-AEEF-E1555DD59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81D60167-4931-47E6-BA6A-407CBD079E47}" type="slidenum">
              <a:rPr lang="en-US" smtClean="0"/>
              <a:pPr/>
              <a:t>202</a:t>
            </a:fld>
            <a:endParaRPr lang="en-US" dirty="0"/>
          </a:p>
        </p:txBody>
      </p:sp>
      <p:sp>
        <p:nvSpPr>
          <p:cNvPr id="77" name="object 72">
            <a:extLst>
              <a:ext uri="{FF2B5EF4-FFF2-40B4-BE49-F238E27FC236}">
                <a16:creationId xmlns:a16="http://schemas.microsoft.com/office/drawing/2014/main" id="{90627BAB-238F-44AE-938B-42FCA9EC1C51}"/>
              </a:ext>
            </a:extLst>
          </p:cNvPr>
          <p:cNvSpPr txBox="1"/>
          <p:nvPr/>
        </p:nvSpPr>
        <p:spPr>
          <a:xfrm>
            <a:off x="186334" y="2208851"/>
            <a:ext cx="2239123" cy="2672526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2200" dirty="0">
                <a:solidFill>
                  <a:srgbClr val="0000FF"/>
                </a:solidFill>
                <a:latin typeface="+mn-lt"/>
                <a:cs typeface="Arial"/>
              </a:rPr>
              <a:t>Jacobian </a:t>
            </a:r>
            <a:r>
              <a:rPr sz="2200" spc="-7" dirty="0">
                <a:solidFill>
                  <a:srgbClr val="0000FF"/>
                </a:solidFill>
                <a:latin typeface="+mn-lt"/>
                <a:cs typeface="Arial"/>
              </a:rPr>
              <a:t>is</a:t>
            </a:r>
            <a:r>
              <a:rPr sz="2200" spc="-127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z="2200" b="1" spc="-7" dirty="0">
                <a:solidFill>
                  <a:srgbClr val="0000FF"/>
                </a:solidFill>
                <a:latin typeface="+mn-lt"/>
                <a:cs typeface="Arial"/>
              </a:rPr>
              <a:t>sparse</a:t>
            </a:r>
            <a:r>
              <a:rPr sz="2200" spc="-7">
                <a:solidFill>
                  <a:srgbClr val="0000FF"/>
                </a:solidFill>
                <a:latin typeface="+mn-lt"/>
                <a:cs typeface="Arial"/>
              </a:rPr>
              <a:t>:  </a:t>
            </a:r>
            <a:endParaRPr lang="en-US" sz="2200" spc="-7">
              <a:solidFill>
                <a:srgbClr val="0000FF"/>
              </a:solidFill>
              <a:latin typeface="+mn-lt"/>
              <a:cs typeface="Arial"/>
            </a:endParaRPr>
          </a:p>
          <a:p>
            <a:pPr marL="359833" marR="6773" indent="-342900">
              <a:lnSpc>
                <a:spcPts val="2200"/>
              </a:lnSpc>
              <a:spcBef>
                <a:spcPts val="240"/>
              </a:spcBef>
              <a:buFont typeface="Arial" panose="020B0604020202020204" pitchFamily="34" charset="0"/>
              <a:buChar char="•"/>
            </a:pPr>
            <a:r>
              <a:rPr sz="2200" spc="-13">
                <a:solidFill>
                  <a:srgbClr val="0000FF"/>
                </a:solidFill>
                <a:latin typeface="+mn-lt"/>
                <a:cs typeface="Arial"/>
              </a:rPr>
              <a:t>off-diagonal </a:t>
            </a:r>
            <a:r>
              <a:rPr lang="en-US" sz="2200" spc="-7">
                <a:solidFill>
                  <a:srgbClr val="0000FF"/>
                </a:solidFill>
                <a:latin typeface="+mn-lt"/>
                <a:cs typeface="Arial"/>
              </a:rPr>
              <a:t>= </a:t>
            </a:r>
            <a:r>
              <a:rPr sz="2200">
                <a:solidFill>
                  <a:srgbClr val="0000FF"/>
                </a:solidFill>
                <a:latin typeface="+mn-lt"/>
                <a:cs typeface="Arial"/>
              </a:rPr>
              <a:t>zero! </a:t>
            </a:r>
            <a:endParaRPr lang="en-US" sz="2200">
              <a:solidFill>
                <a:srgbClr val="0000FF"/>
              </a:solidFill>
              <a:latin typeface="+mn-lt"/>
              <a:cs typeface="Arial"/>
            </a:endParaRPr>
          </a:p>
          <a:p>
            <a:pPr marL="16933" marR="6773">
              <a:lnSpc>
                <a:spcPts val="2200"/>
              </a:lnSpc>
              <a:spcBef>
                <a:spcPts val="240"/>
              </a:spcBef>
            </a:pPr>
            <a:endParaRPr lang="en-US" sz="2200">
              <a:solidFill>
                <a:srgbClr val="0000FF"/>
              </a:solidFill>
              <a:latin typeface="+mn-lt"/>
              <a:cs typeface="Arial"/>
            </a:endParaRPr>
          </a:p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2200" spc="-7">
                <a:solidFill>
                  <a:srgbClr val="0000FF"/>
                </a:solidFill>
                <a:latin typeface="+mn-lt"/>
                <a:cs typeface="Arial"/>
              </a:rPr>
              <a:t>Never  </a:t>
            </a:r>
            <a:r>
              <a:rPr sz="2200" b="1" spc="-7" dirty="0">
                <a:solidFill>
                  <a:srgbClr val="0000FF"/>
                </a:solidFill>
                <a:latin typeface="+mn-lt"/>
                <a:cs typeface="Arial"/>
              </a:rPr>
              <a:t>explicitly </a:t>
            </a:r>
            <a:r>
              <a:rPr sz="2200" spc="-7" dirty="0">
                <a:solidFill>
                  <a:srgbClr val="0000FF"/>
                </a:solidFill>
                <a:latin typeface="+mn-lt"/>
                <a:cs typeface="Arial"/>
              </a:rPr>
              <a:t>form  </a:t>
            </a:r>
            <a:r>
              <a:rPr sz="2200">
                <a:solidFill>
                  <a:srgbClr val="0000FF"/>
                </a:solidFill>
                <a:latin typeface="+mn-lt"/>
                <a:cs typeface="Arial"/>
              </a:rPr>
              <a:t>Jacobian </a:t>
            </a:r>
            <a:endParaRPr lang="en-US" sz="2200">
              <a:solidFill>
                <a:srgbClr val="0000FF"/>
              </a:solidFill>
              <a:latin typeface="+mn-lt"/>
              <a:cs typeface="Arial"/>
            </a:endParaRPr>
          </a:p>
          <a:p>
            <a:pPr marL="359833" marR="6773" indent="-342900">
              <a:lnSpc>
                <a:spcPts val="2200"/>
              </a:lnSpc>
              <a:spcBef>
                <a:spcPts val="240"/>
              </a:spcBef>
              <a:buFont typeface="Arial" panose="020B0604020202020204" pitchFamily="34" charset="0"/>
              <a:buChar char="•"/>
            </a:pPr>
            <a:r>
              <a:rPr sz="2200" spc="-7">
                <a:solidFill>
                  <a:srgbClr val="0000FF"/>
                </a:solidFill>
                <a:latin typeface="+mn-lt"/>
                <a:cs typeface="Arial"/>
              </a:rPr>
              <a:t>instead  </a:t>
            </a:r>
            <a:r>
              <a:rPr sz="2200" spc="-7" dirty="0">
                <a:solidFill>
                  <a:srgbClr val="0000FF"/>
                </a:solidFill>
                <a:latin typeface="+mn-lt"/>
                <a:cs typeface="Arial"/>
              </a:rPr>
              <a:t>use </a:t>
            </a:r>
            <a:r>
              <a:rPr sz="2200" b="1" spc="-7" dirty="0">
                <a:solidFill>
                  <a:srgbClr val="0000FF"/>
                </a:solidFill>
                <a:latin typeface="+mn-lt"/>
                <a:cs typeface="Arial"/>
              </a:rPr>
              <a:t>implicit  </a:t>
            </a:r>
            <a:r>
              <a:rPr sz="2200" dirty="0">
                <a:solidFill>
                  <a:srgbClr val="0000FF"/>
                </a:solidFill>
                <a:latin typeface="+mn-lt"/>
                <a:cs typeface="Arial"/>
              </a:rPr>
              <a:t>multiplication</a:t>
            </a:r>
            <a:endParaRPr sz="220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9156088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44311" y="1888905"/>
            <a:ext cx="2138848" cy="1438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2487004" y="4106787"/>
            <a:ext cx="1894281" cy="1297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1489349" y="2978699"/>
                </a:move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0" y="1489349"/>
                </a:move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2032001" y="3721952"/>
            <a:ext cx="2044700" cy="507153"/>
          </a:xfrm>
          <a:custGeom>
            <a:avLst/>
            <a:gdLst/>
            <a:ahLst/>
            <a:cxnLst/>
            <a:rect l="l" t="t" r="r" b="b"/>
            <a:pathLst>
              <a:path w="1533525" h="380364">
                <a:moveTo>
                  <a:pt x="0" y="379911"/>
                </a:moveTo>
                <a:lnTo>
                  <a:pt x="1533354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053683" y="3668528"/>
            <a:ext cx="147373" cy="1068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2132566" y="1593933"/>
            <a:ext cx="2163233" cy="646007"/>
          </a:xfrm>
          <a:custGeom>
            <a:avLst/>
            <a:gdLst/>
            <a:ahLst/>
            <a:cxnLst/>
            <a:rect l="l" t="t" r="r" b="b"/>
            <a:pathLst>
              <a:path w="1622425" h="484505">
                <a:moveTo>
                  <a:pt x="0" y="0"/>
                </a:moveTo>
                <a:lnTo>
                  <a:pt x="1622080" y="484488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4270634" y="2187019"/>
            <a:ext cx="147852" cy="1057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8346267" y="3130132"/>
            <a:ext cx="1874520" cy="0"/>
          </a:xfrm>
          <a:custGeom>
            <a:avLst/>
            <a:gdLst/>
            <a:ahLst/>
            <a:cxnLst/>
            <a:rect l="l" t="t" r="r" b="b"/>
            <a:pathLst>
              <a:path w="1405890">
                <a:moveTo>
                  <a:pt x="0" y="0"/>
                </a:moveTo>
                <a:lnTo>
                  <a:pt x="14057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0207967" y="3075479"/>
            <a:ext cx="140667" cy="1093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864943" y="1149137"/>
            <a:ext cx="41909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852243" y="1136436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1584036" y="3912437"/>
            <a:ext cx="393699" cy="482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1571337" y="389973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677016" y="2425983"/>
            <a:ext cx="419099" cy="4063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9664317" y="241328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678899" y="3448032"/>
            <a:ext cx="1645920" cy="0"/>
          </a:xfrm>
          <a:custGeom>
            <a:avLst/>
            <a:gdLst/>
            <a:ahLst/>
            <a:cxnLst/>
            <a:rect l="l" t="t" r="r" b="b"/>
            <a:pathLst>
              <a:path w="1234440">
                <a:moveTo>
                  <a:pt x="12341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8550932" y="3393379"/>
            <a:ext cx="140667" cy="1093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632483" y="3559383"/>
            <a:ext cx="685799" cy="9016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9619783" y="3546683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648615" y="2189422"/>
            <a:ext cx="546099" cy="7174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635914" y="2176722"/>
            <a:ext cx="571500" cy="743373"/>
          </a:xfrm>
          <a:custGeom>
            <a:avLst/>
            <a:gdLst/>
            <a:ahLst/>
            <a:cxnLst/>
            <a:rect l="l" t="t" r="r" b="b"/>
            <a:pathLst>
              <a:path w="428625" h="557530">
                <a:moveTo>
                  <a:pt x="0" y="0"/>
                </a:moveTo>
                <a:lnTo>
                  <a:pt x="428624" y="0"/>
                </a:lnTo>
                <a:lnTo>
                  <a:pt x="428624" y="557119"/>
                </a:lnTo>
                <a:lnTo>
                  <a:pt x="0" y="55711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686697" y="3247399"/>
            <a:ext cx="469899" cy="80866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4673998" y="3234699"/>
            <a:ext cx="495300" cy="834813"/>
          </a:xfrm>
          <a:custGeom>
            <a:avLst/>
            <a:gdLst/>
            <a:ahLst/>
            <a:cxnLst/>
            <a:rect l="l" t="t" r="r" b="b"/>
            <a:pathLst>
              <a:path w="371475" h="626110">
                <a:moveTo>
                  <a:pt x="0" y="0"/>
                </a:moveTo>
                <a:lnTo>
                  <a:pt x="371474" y="0"/>
                </a:lnTo>
                <a:lnTo>
                  <a:pt x="371474" y="625548"/>
                </a:lnTo>
                <a:lnTo>
                  <a:pt x="0" y="62554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 txBox="1"/>
          <p:nvPr/>
        </p:nvSpPr>
        <p:spPr>
          <a:xfrm>
            <a:off x="5674845" y="1211507"/>
            <a:ext cx="1389380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 indent="313259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 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282632" y="4422749"/>
            <a:ext cx="880533" cy="1047327"/>
          </a:xfrm>
          <a:custGeom>
            <a:avLst/>
            <a:gdLst/>
            <a:ahLst/>
            <a:cxnLst/>
            <a:rect l="l" t="t" r="r" b="b"/>
            <a:pathLst>
              <a:path w="660400" h="785495">
                <a:moveTo>
                  <a:pt x="0" y="129599"/>
                </a:moveTo>
                <a:lnTo>
                  <a:pt x="484199" y="0"/>
                </a:lnTo>
                <a:lnTo>
                  <a:pt x="659999" y="655799"/>
                </a:lnTo>
                <a:lnTo>
                  <a:pt x="175799" y="785399"/>
                </a:lnTo>
                <a:lnTo>
                  <a:pt x="0" y="1295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2275510" y="1773893"/>
            <a:ext cx="2117513" cy="607060"/>
          </a:xfrm>
          <a:custGeom>
            <a:avLst/>
            <a:gdLst/>
            <a:ahLst/>
            <a:cxnLst/>
            <a:rect l="l" t="t" r="r" b="b"/>
            <a:pathLst>
              <a:path w="1588135" h="455294">
                <a:moveTo>
                  <a:pt x="1588117" y="45483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2151996" y="1720860"/>
            <a:ext cx="147763" cy="10606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2179268" y="3892753"/>
            <a:ext cx="2055707" cy="539327"/>
          </a:xfrm>
          <a:custGeom>
            <a:avLst/>
            <a:gdLst/>
            <a:ahLst/>
            <a:cxnLst/>
            <a:rect l="l" t="t" r="r" b="b"/>
            <a:pathLst>
              <a:path w="1541780" h="404495">
                <a:moveTo>
                  <a:pt x="1541238" y="0"/>
                </a:moveTo>
                <a:lnTo>
                  <a:pt x="0" y="404204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2055071" y="4378409"/>
            <a:ext cx="147539" cy="10656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 txBox="1"/>
          <p:nvPr/>
        </p:nvSpPr>
        <p:spPr>
          <a:xfrm>
            <a:off x="-17139" y="2965875"/>
            <a:ext cx="18465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“Downstream</a:t>
            </a:r>
            <a:endParaRPr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1311" y="3334175"/>
            <a:ext cx="13893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852767" y="83899"/>
            <a:ext cx="2968413" cy="56767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6427" rIns="0" bIns="0" rtlCol="0">
            <a:spAutoFit/>
          </a:bodyPr>
          <a:lstStyle/>
          <a:p>
            <a:pPr marL="114297">
              <a:spcBef>
                <a:spcPts val="1547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Loss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L still a</a:t>
            </a:r>
            <a:r>
              <a:rPr spc="-1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scalar!</a:t>
            </a:r>
            <a:endParaRPr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770571" y="4200807"/>
            <a:ext cx="1254759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50799" marR="6773" indent="-34711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Jacobian  matrices</a:t>
            </a:r>
            <a:endParaRPr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600110" y="5367587"/>
            <a:ext cx="435356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sz="2133" spc="-80" dirty="0">
                <a:solidFill>
                  <a:srgbClr val="0000FF"/>
                </a:solidFill>
                <a:latin typeface="Arial"/>
                <a:cs typeface="Arial"/>
              </a:rPr>
              <a:t>y,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how </a:t>
            </a: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much 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does it influence each element of</a:t>
            </a:r>
            <a:r>
              <a:rPr sz="2133"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z?</a:t>
            </a:r>
            <a:endParaRPr sz="2133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907951" y="1834000"/>
            <a:ext cx="960120" cy="1096433"/>
          </a:xfrm>
          <a:custGeom>
            <a:avLst/>
            <a:gdLst/>
            <a:ahLst/>
            <a:cxnLst/>
            <a:rect l="l" t="t" r="r" b="b"/>
            <a:pathLst>
              <a:path w="720089" h="822325">
                <a:moveTo>
                  <a:pt x="181499" y="0"/>
                </a:moveTo>
                <a:lnTo>
                  <a:pt x="719700" y="144299"/>
                </a:lnTo>
                <a:lnTo>
                  <a:pt x="538200" y="821699"/>
                </a:lnTo>
                <a:lnTo>
                  <a:pt x="0" y="677399"/>
                </a:lnTo>
                <a:lnTo>
                  <a:pt x="1814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 txBox="1"/>
          <p:nvPr/>
        </p:nvSpPr>
        <p:spPr>
          <a:xfrm>
            <a:off x="2039820" y="3157130"/>
            <a:ext cx="160020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340351" marR="6773" indent="-324264">
              <a:lnSpc>
                <a:spcPct val="101600"/>
              </a:lnSpc>
              <a:spcBef>
                <a:spcPts val="93"/>
              </a:spcBef>
            </a:pP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Matrix-vector  multiply</a:t>
            </a:r>
            <a:endParaRPr sz="2133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266642" y="3945207"/>
            <a:ext cx="3740573" cy="201270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305416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  <a:p>
            <a:pPr marL="33866" marR="23706" indent="695943">
              <a:lnSpc>
                <a:spcPct val="106400"/>
              </a:lnSpc>
              <a:spcBef>
                <a:spcPts val="3120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“Upstream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 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z,</a:t>
            </a:r>
            <a:r>
              <a:rPr spc="-1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how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much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does it influence</a:t>
            </a:r>
            <a:r>
              <a:rPr spc="-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L?</a:t>
            </a:r>
            <a:endParaRPr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82034" y="1072798"/>
            <a:ext cx="1590887" cy="139427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67732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  <a:p>
            <a:pPr marL="270080">
              <a:spcBef>
                <a:spcPts val="3680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-370" y="3856990"/>
            <a:ext cx="2098887" cy="151488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67732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  <a:p>
            <a:pPr>
              <a:spcBef>
                <a:spcPts val="33"/>
              </a:spcBef>
            </a:pPr>
            <a:endParaRPr sz="3867">
              <a:latin typeface="Times New Roman"/>
              <a:cs typeface="Times New Roman"/>
            </a:endParaRPr>
          </a:p>
          <a:p>
            <a:pPr marL="778914"/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793599" y="962141"/>
            <a:ext cx="2975187" cy="1866066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33866" marR="87204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dL/dx always has</a:t>
            </a:r>
            <a:r>
              <a:rPr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the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same shape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as</a:t>
            </a:r>
            <a:r>
              <a:rPr spc="-6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x!</a:t>
            </a:r>
            <a:endParaRPr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667">
              <a:latin typeface="Times New Roman"/>
              <a:cs typeface="Times New Roman"/>
            </a:endParaRPr>
          </a:p>
          <a:p>
            <a:pPr marL="1654345">
              <a:spcBef>
                <a:spcPts val="191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6" name="Title 45">
            <a:extLst>
              <a:ext uri="{FF2B5EF4-FFF2-40B4-BE49-F238E27FC236}">
                <a16:creationId xmlns:a16="http://schemas.microsoft.com/office/drawing/2014/main" id="{4590B3A0-A408-41BA-9C5C-9ED790F84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55400" cy="685800"/>
          </a:xfrm>
        </p:spPr>
        <p:txBody>
          <a:bodyPr/>
          <a:lstStyle/>
          <a:p>
            <a:r>
              <a:rPr lang="en-US" dirty="0"/>
              <a:t>Backprop with Matrices (or Tensors)</a:t>
            </a:r>
          </a:p>
        </p:txBody>
      </p:sp>
      <p:sp>
        <p:nvSpPr>
          <p:cNvPr id="44" name="Date Placeholder 43">
            <a:extLst>
              <a:ext uri="{FF2B5EF4-FFF2-40B4-BE49-F238E27FC236}">
                <a16:creationId xmlns:a16="http://schemas.microsoft.com/office/drawing/2014/main" id="{E2D7AA0E-BF2C-43D8-A547-791B1D4AB3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 dirty="0"/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D6DBC93F-2C9E-4DCE-BF60-FEE53AE72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81D60167-4931-47E6-BA6A-407CBD079E47}" type="slidenum">
              <a:rPr lang="en-US" smtClean="0"/>
              <a:pPr/>
              <a:t>203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566358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44311" y="1888905"/>
            <a:ext cx="2138848" cy="1438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2487004" y="4106787"/>
            <a:ext cx="1894281" cy="1297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1489349" y="2978699"/>
                </a:move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0" y="1489349"/>
                </a:move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2032001" y="3721952"/>
            <a:ext cx="2044700" cy="507153"/>
          </a:xfrm>
          <a:custGeom>
            <a:avLst/>
            <a:gdLst/>
            <a:ahLst/>
            <a:cxnLst/>
            <a:rect l="l" t="t" r="r" b="b"/>
            <a:pathLst>
              <a:path w="1533525" h="380364">
                <a:moveTo>
                  <a:pt x="0" y="379911"/>
                </a:moveTo>
                <a:lnTo>
                  <a:pt x="1533354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053683" y="3668528"/>
            <a:ext cx="147373" cy="1068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2132566" y="1593933"/>
            <a:ext cx="2163233" cy="646007"/>
          </a:xfrm>
          <a:custGeom>
            <a:avLst/>
            <a:gdLst/>
            <a:ahLst/>
            <a:cxnLst/>
            <a:rect l="l" t="t" r="r" b="b"/>
            <a:pathLst>
              <a:path w="1622425" h="484505">
                <a:moveTo>
                  <a:pt x="0" y="0"/>
                </a:moveTo>
                <a:lnTo>
                  <a:pt x="1622080" y="484488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4270634" y="2187019"/>
            <a:ext cx="147852" cy="1057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8346267" y="3130132"/>
            <a:ext cx="1874520" cy="0"/>
          </a:xfrm>
          <a:custGeom>
            <a:avLst/>
            <a:gdLst/>
            <a:ahLst/>
            <a:cxnLst/>
            <a:rect l="l" t="t" r="r" b="b"/>
            <a:pathLst>
              <a:path w="1405890">
                <a:moveTo>
                  <a:pt x="0" y="0"/>
                </a:moveTo>
                <a:lnTo>
                  <a:pt x="14057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0207967" y="3075479"/>
            <a:ext cx="140667" cy="1093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864943" y="1149137"/>
            <a:ext cx="41909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852243" y="1136436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1584036" y="3912437"/>
            <a:ext cx="393699" cy="482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1571337" y="389973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677016" y="2425983"/>
            <a:ext cx="419099" cy="4063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9664317" y="241328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678899" y="3448032"/>
            <a:ext cx="1645920" cy="0"/>
          </a:xfrm>
          <a:custGeom>
            <a:avLst/>
            <a:gdLst/>
            <a:ahLst/>
            <a:cxnLst/>
            <a:rect l="l" t="t" r="r" b="b"/>
            <a:pathLst>
              <a:path w="1234440">
                <a:moveTo>
                  <a:pt x="12341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8550932" y="3393379"/>
            <a:ext cx="140667" cy="1093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632483" y="3559383"/>
            <a:ext cx="685799" cy="9016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9619783" y="3546683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648615" y="2189422"/>
            <a:ext cx="546099" cy="7174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635914" y="2176722"/>
            <a:ext cx="571500" cy="743373"/>
          </a:xfrm>
          <a:custGeom>
            <a:avLst/>
            <a:gdLst/>
            <a:ahLst/>
            <a:cxnLst/>
            <a:rect l="l" t="t" r="r" b="b"/>
            <a:pathLst>
              <a:path w="428625" h="557530">
                <a:moveTo>
                  <a:pt x="0" y="0"/>
                </a:moveTo>
                <a:lnTo>
                  <a:pt x="428624" y="0"/>
                </a:lnTo>
                <a:lnTo>
                  <a:pt x="428624" y="557119"/>
                </a:lnTo>
                <a:lnTo>
                  <a:pt x="0" y="55711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686697" y="3247399"/>
            <a:ext cx="469899" cy="80866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4673998" y="3234699"/>
            <a:ext cx="495300" cy="834813"/>
          </a:xfrm>
          <a:custGeom>
            <a:avLst/>
            <a:gdLst/>
            <a:ahLst/>
            <a:cxnLst/>
            <a:rect l="l" t="t" r="r" b="b"/>
            <a:pathLst>
              <a:path w="371475" h="626110">
                <a:moveTo>
                  <a:pt x="0" y="0"/>
                </a:moveTo>
                <a:lnTo>
                  <a:pt x="371474" y="0"/>
                </a:lnTo>
                <a:lnTo>
                  <a:pt x="371474" y="625548"/>
                </a:lnTo>
                <a:lnTo>
                  <a:pt x="0" y="62554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2282632" y="4422749"/>
            <a:ext cx="880533" cy="1047327"/>
          </a:xfrm>
          <a:custGeom>
            <a:avLst/>
            <a:gdLst/>
            <a:ahLst/>
            <a:cxnLst/>
            <a:rect l="l" t="t" r="r" b="b"/>
            <a:pathLst>
              <a:path w="660400" h="785495">
                <a:moveTo>
                  <a:pt x="0" y="129599"/>
                </a:moveTo>
                <a:lnTo>
                  <a:pt x="484199" y="0"/>
                </a:lnTo>
                <a:lnTo>
                  <a:pt x="659999" y="655799"/>
                </a:lnTo>
                <a:lnTo>
                  <a:pt x="175799" y="785399"/>
                </a:lnTo>
                <a:lnTo>
                  <a:pt x="0" y="1295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2275510" y="1773893"/>
            <a:ext cx="2117513" cy="607060"/>
          </a:xfrm>
          <a:custGeom>
            <a:avLst/>
            <a:gdLst/>
            <a:ahLst/>
            <a:cxnLst/>
            <a:rect l="l" t="t" r="r" b="b"/>
            <a:pathLst>
              <a:path w="1588135" h="455294">
                <a:moveTo>
                  <a:pt x="1588117" y="45483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2151996" y="1720860"/>
            <a:ext cx="147763" cy="10606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2179268" y="3892753"/>
            <a:ext cx="2055707" cy="539327"/>
          </a:xfrm>
          <a:custGeom>
            <a:avLst/>
            <a:gdLst/>
            <a:ahLst/>
            <a:cxnLst/>
            <a:rect l="l" t="t" r="r" b="b"/>
            <a:pathLst>
              <a:path w="1541780" h="404495">
                <a:moveTo>
                  <a:pt x="1541238" y="0"/>
                </a:moveTo>
                <a:lnTo>
                  <a:pt x="0" y="404204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2055071" y="4378409"/>
            <a:ext cx="147539" cy="10656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 txBox="1"/>
          <p:nvPr/>
        </p:nvSpPr>
        <p:spPr>
          <a:xfrm>
            <a:off x="-17139" y="2965875"/>
            <a:ext cx="18465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“Downstream</a:t>
            </a:r>
            <a:endParaRPr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11311" y="3334175"/>
            <a:ext cx="13893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852767" y="83899"/>
            <a:ext cx="2968413" cy="56767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6427" rIns="0" bIns="0" rtlCol="0">
            <a:spAutoFit/>
          </a:bodyPr>
          <a:lstStyle/>
          <a:p>
            <a:pPr marL="114297">
              <a:spcBef>
                <a:spcPts val="1547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Loss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L still a</a:t>
            </a:r>
            <a:r>
              <a:rPr spc="-1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scalar!</a:t>
            </a:r>
            <a:endParaRPr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258183" y="1211508"/>
            <a:ext cx="2838027" cy="1427549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433482" marR="1038834" indent="313259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 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  <a:p>
            <a:pPr marL="50799">
              <a:spcBef>
                <a:spcPts val="2040"/>
              </a:spcBef>
            </a:pP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[(D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)×(D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)]</a:t>
            </a:r>
            <a:endParaRPr sz="2667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770571" y="4200807"/>
            <a:ext cx="1254759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50799" marR="6773" indent="-34711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Jacobian  matrices</a:t>
            </a:r>
            <a:endParaRPr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242761" y="4867223"/>
            <a:ext cx="3706707" cy="1184341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933" marR="6773" indent="695943">
              <a:lnSpc>
                <a:spcPct val="106400"/>
              </a:lnSpc>
              <a:spcBef>
                <a:spcPts val="29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“Upstream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 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z,</a:t>
            </a:r>
            <a:r>
              <a:rPr spc="-1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how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much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does it influence</a:t>
            </a:r>
            <a:r>
              <a:rPr spc="-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L?</a:t>
            </a:r>
            <a:endParaRPr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559296" y="5467150"/>
            <a:ext cx="435356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sz="2133" spc="-80" dirty="0">
                <a:solidFill>
                  <a:srgbClr val="0000FF"/>
                </a:solidFill>
                <a:latin typeface="Arial"/>
                <a:cs typeface="Arial"/>
              </a:rPr>
              <a:t>y,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how </a:t>
            </a: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much 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does it influence each element of</a:t>
            </a:r>
            <a:r>
              <a:rPr sz="2133"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z?</a:t>
            </a:r>
            <a:endParaRPr sz="2133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907951" y="1834000"/>
            <a:ext cx="960120" cy="1096433"/>
          </a:xfrm>
          <a:custGeom>
            <a:avLst/>
            <a:gdLst/>
            <a:ahLst/>
            <a:cxnLst/>
            <a:rect l="l" t="t" r="r" b="b"/>
            <a:pathLst>
              <a:path w="720089" h="822325">
                <a:moveTo>
                  <a:pt x="181499" y="0"/>
                </a:moveTo>
                <a:lnTo>
                  <a:pt x="719700" y="144299"/>
                </a:lnTo>
                <a:lnTo>
                  <a:pt x="538200" y="821699"/>
                </a:lnTo>
                <a:lnTo>
                  <a:pt x="0" y="677399"/>
                </a:lnTo>
                <a:lnTo>
                  <a:pt x="1814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 txBox="1"/>
          <p:nvPr/>
        </p:nvSpPr>
        <p:spPr>
          <a:xfrm>
            <a:off x="2039820" y="3157130"/>
            <a:ext cx="160020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340351" marR="6773" indent="-324264">
              <a:lnSpc>
                <a:spcPct val="101600"/>
              </a:lnSpc>
              <a:spcBef>
                <a:spcPts val="93"/>
              </a:spcBef>
            </a:pP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Matrix-vector  multiply</a:t>
            </a:r>
            <a:endParaRPr sz="2133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6562" y="3856990"/>
            <a:ext cx="1353820" cy="46844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397634" y="2328782"/>
            <a:ext cx="1353820" cy="46844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506267" y="3790915"/>
            <a:ext cx="1353820" cy="46844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258183" y="3303153"/>
            <a:ext cx="283802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[(D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)×(D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)]</a:t>
            </a:r>
            <a:endParaRPr sz="2667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82034" y="1072798"/>
            <a:ext cx="1590887" cy="139427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67732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  <a:p>
            <a:pPr marL="270080">
              <a:spcBef>
                <a:spcPts val="3680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27762" y="4872990"/>
            <a:ext cx="1353820" cy="46844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810532" y="962141"/>
            <a:ext cx="2876973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dL/dx always has</a:t>
            </a:r>
            <a:r>
              <a:rPr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the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same shape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as</a:t>
            </a:r>
            <a:r>
              <a:rPr spc="-6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x!</a:t>
            </a:r>
            <a:endParaRPr>
              <a:latin typeface="Arial"/>
              <a:cs typeface="Arial"/>
            </a:endParaRPr>
          </a:p>
        </p:txBody>
      </p:sp>
      <p:sp>
        <p:nvSpPr>
          <p:cNvPr id="49" name="Title 48">
            <a:extLst>
              <a:ext uri="{FF2B5EF4-FFF2-40B4-BE49-F238E27FC236}">
                <a16:creationId xmlns:a16="http://schemas.microsoft.com/office/drawing/2014/main" id="{0EA121EF-35C6-4953-94D1-C87EBF378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55400" cy="685800"/>
          </a:xfrm>
        </p:spPr>
        <p:txBody>
          <a:bodyPr/>
          <a:lstStyle/>
          <a:p>
            <a:r>
              <a:rPr lang="en-US" dirty="0"/>
              <a:t>Backprop with Matrices (or Tensors)</a:t>
            </a:r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8176FA3A-6FCB-4A1A-B381-B6AA6DF88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 dirty="0"/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D20F8AF3-10AD-402B-84AD-69853CF30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81D60167-4931-47E6-BA6A-407CBD079E47}" type="slidenum">
              <a:rPr lang="en-US" smtClean="0"/>
              <a:pPr/>
              <a:t>204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240488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67560" y="903749"/>
            <a:ext cx="126492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x: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[N×D]</a:t>
            </a:r>
            <a:endParaRPr sz="266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4573" y="1310150"/>
            <a:ext cx="1651847" cy="8379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297173" algn="l"/>
                <a:tab pos="768754" algn="l"/>
                <a:tab pos="114466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2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1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786534" algn="l"/>
                <a:tab pos="125557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	4	2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7462" y="2219321"/>
            <a:ext cx="17441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00655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w:</a:t>
            </a:r>
            <a:r>
              <a:rPr sz="2667" spc="-4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[D×M]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  <a:tab pos="1048994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2	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-1]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  <a:tab pos="1058307" algn="l"/>
                <a:tab pos="1434217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2	1	3	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2]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  <a:tab pos="1048994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2	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-2]</a:t>
            </a:r>
            <a:endParaRPr sz="2667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95184" y="848099"/>
            <a:ext cx="3316393" cy="1750060"/>
          </a:xfrm>
          <a:custGeom>
            <a:avLst/>
            <a:gdLst/>
            <a:ahLst/>
            <a:cxnLst/>
            <a:rect l="l" t="t" r="r" b="b"/>
            <a:pathLst>
              <a:path w="2487295" h="1312545">
                <a:moveTo>
                  <a:pt x="0" y="0"/>
                </a:moveTo>
                <a:lnTo>
                  <a:pt x="2486999" y="0"/>
                </a:lnTo>
                <a:lnTo>
                  <a:pt x="2486999" y="1312199"/>
                </a:lnTo>
                <a:lnTo>
                  <a:pt x="0" y="1312199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4595184" y="848099"/>
            <a:ext cx="3316393" cy="551369"/>
          </a:xfrm>
          <a:prstGeom prst="rect">
            <a:avLst/>
          </a:prstGeom>
          <a:ln w="9524">
            <a:solidFill>
              <a:srgbClr val="595959"/>
            </a:solidFill>
          </a:ln>
        </p:spPr>
        <p:txBody>
          <a:bodyPr vert="horz" wrap="square" lIns="0" tIns="99060" rIns="0" bIns="0" rtlCol="0">
            <a:spAutoFit/>
          </a:bodyPr>
          <a:lstStyle/>
          <a:p>
            <a:pPr marL="467348">
              <a:spcBef>
                <a:spcPts val="780"/>
              </a:spcBef>
            </a:pPr>
            <a:r>
              <a:rPr sz="2933" dirty="0">
                <a:latin typeface="Arial"/>
                <a:cs typeface="Arial"/>
              </a:rPr>
              <a:t>Matrix</a:t>
            </a:r>
            <a:r>
              <a:rPr sz="2933" spc="-33" dirty="0">
                <a:latin typeface="Arial"/>
                <a:cs typeface="Arial"/>
              </a:rPr>
              <a:t> </a:t>
            </a:r>
            <a:r>
              <a:rPr sz="2933" dirty="0">
                <a:latin typeface="Arial"/>
                <a:cs typeface="Arial"/>
              </a:rPr>
              <a:t>Multiply</a:t>
            </a:r>
            <a:endParaRPr sz="2933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60200" y="1501867"/>
            <a:ext cx="3185965" cy="943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9738856" y="155254"/>
            <a:ext cx="204724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y: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657844" algn="l"/>
                <a:tab pos="1033754" algn="l"/>
                <a:tab pos="1522269" algn="l"/>
              </a:tabLst>
            </a:pP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b="1" spc="-7" dirty="0">
                <a:solidFill>
                  <a:srgbClr val="6AA84F"/>
                </a:solidFill>
                <a:latin typeface="Arial"/>
                <a:cs typeface="Arial"/>
              </a:rPr>
              <a:t>13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9	-2	-6</a:t>
            </a:r>
            <a:r>
              <a:rPr sz="2667" b="1" spc="-12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280240" algn="l"/>
                <a:tab pos="656150" algn="l"/>
                <a:tab pos="1032061" algn="l"/>
                <a:tab pos="159677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5	2	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17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45656" y="1802917"/>
            <a:ext cx="196088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7890" marR="6773" indent="-61805">
              <a:spcBef>
                <a:spcPts val="133"/>
              </a:spcBef>
              <a:tabLst>
                <a:tab pos="358978" algn="l"/>
                <a:tab pos="734888" algn="l"/>
                <a:tab pos="1505336" algn="l"/>
              </a:tabLst>
            </a:pPr>
            <a:r>
              <a:rPr sz="2667" spc="-7" dirty="0">
                <a:latin typeface="Arial"/>
                <a:cs typeface="Arial"/>
              </a:rPr>
              <a:t>dL/dy:</a:t>
            </a:r>
            <a:r>
              <a:rPr sz="2667" spc="-12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 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2	3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-3	9</a:t>
            </a:r>
            <a:r>
              <a:rPr sz="2667" spc="-8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77890">
              <a:tabLst>
                <a:tab pos="753514" algn="l"/>
                <a:tab pos="1129425" algn="l"/>
                <a:tab pos="1505336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-8	1	4	6</a:t>
            </a:r>
            <a:r>
              <a:rPr sz="2667" spc="-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660968" y="1193033"/>
            <a:ext cx="1482513" cy="0"/>
          </a:xfrm>
          <a:custGeom>
            <a:avLst/>
            <a:gdLst/>
            <a:ahLst/>
            <a:cxnLst/>
            <a:rect l="l" t="t" r="r" b="b"/>
            <a:pathLst>
              <a:path w="1111885">
                <a:moveTo>
                  <a:pt x="0" y="0"/>
                </a:moveTo>
                <a:lnTo>
                  <a:pt x="11113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4142766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4142767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8373533" y="2436467"/>
            <a:ext cx="1148080" cy="0"/>
          </a:xfrm>
          <a:custGeom>
            <a:avLst/>
            <a:gdLst/>
            <a:ahLst/>
            <a:cxnLst/>
            <a:rect l="l" t="t" r="r" b="b"/>
            <a:pathLst>
              <a:path w="861059">
                <a:moveTo>
                  <a:pt x="0" y="0"/>
                </a:moveTo>
                <a:lnTo>
                  <a:pt x="8608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306999" y="1105932"/>
            <a:ext cx="1107440" cy="0"/>
          </a:xfrm>
          <a:custGeom>
            <a:avLst/>
            <a:gdLst/>
            <a:ahLst/>
            <a:cxnLst/>
            <a:rect l="l" t="t" r="r" b="b"/>
            <a:pathLst>
              <a:path w="830579">
                <a:moveTo>
                  <a:pt x="0" y="0"/>
                </a:moveTo>
                <a:lnTo>
                  <a:pt x="8302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0" y="0"/>
                </a:lnTo>
                <a:lnTo>
                  <a:pt x="43224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2660967" y="2324171"/>
            <a:ext cx="1463887" cy="311572"/>
          </a:xfrm>
          <a:custGeom>
            <a:avLst/>
            <a:gdLst/>
            <a:ahLst/>
            <a:cxnLst/>
            <a:rect l="l" t="t" r="r" b="b"/>
            <a:pathLst>
              <a:path w="1097914" h="233680">
                <a:moveTo>
                  <a:pt x="0" y="233224"/>
                </a:moveTo>
                <a:lnTo>
                  <a:pt x="1097897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0" y="0"/>
                </a:lnTo>
                <a:lnTo>
                  <a:pt x="45550" y="6407"/>
                </a:lnTo>
                <a:lnTo>
                  <a:pt x="6538" y="3077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45550" y="6407"/>
                </a:lnTo>
                <a:lnTo>
                  <a:pt x="0" y="0"/>
                </a:lnTo>
                <a:lnTo>
                  <a:pt x="6538" y="30778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34"/>
          <p:cNvSpPr txBox="1">
            <a:spLocks noGrp="1"/>
          </p:cNvSpPr>
          <p:nvPr>
            <p:ph type="title"/>
          </p:nvPr>
        </p:nvSpPr>
        <p:spPr>
          <a:xfrm>
            <a:off x="381000" y="255174"/>
            <a:ext cx="11455400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spc="-7" dirty="0"/>
              <a:t>Backprop with </a:t>
            </a:r>
            <a:r>
              <a:rPr sz="4000" dirty="0"/>
              <a:t>Matrices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198F85-7A38-4CE2-9039-4FD537477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E2E60433-5BFD-48F6-AAFC-8133C7770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80358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67560" y="903749"/>
            <a:ext cx="126492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x: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[N×D]</a:t>
            </a:r>
            <a:endParaRPr sz="266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4573" y="1310150"/>
            <a:ext cx="1651847" cy="8379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297173" algn="l"/>
                <a:tab pos="768754" algn="l"/>
                <a:tab pos="114466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2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1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786534" algn="l"/>
                <a:tab pos="125557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	4	2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1192" y="2219320"/>
            <a:ext cx="1377525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w:</a:t>
            </a:r>
            <a:r>
              <a:rPr sz="2667" spc="-11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[D×M]</a:t>
            </a:r>
            <a:endParaRPr sz="2667"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802062" y="2674733"/>
          <a:ext cx="1794933" cy="11911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85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2376">
                <a:tc>
                  <a:txBody>
                    <a:bodyPr/>
                    <a:lstStyle/>
                    <a:p>
                      <a:pPr marL="31750">
                        <a:lnSpc>
                          <a:spcPts val="2210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10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10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210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2700" spc="-105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-1]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38735">
                        <a:lnSpc>
                          <a:spcPts val="2295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2295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2295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r">
                        <a:lnSpc>
                          <a:spcPts val="2295"/>
                        </a:lnSpc>
                        <a:tabLst>
                          <a:tab pos="281305" algn="l"/>
                        </a:tabLst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3	</a:t>
                      </a:r>
                      <a:r>
                        <a:rPr sz="2700" spc="-5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2]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76">
                <a:tc>
                  <a:txBody>
                    <a:bodyPr/>
                    <a:lstStyle/>
                    <a:p>
                      <a:pPr marL="31750">
                        <a:lnSpc>
                          <a:spcPts val="2215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15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15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215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2700" spc="-105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-2]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4595184" y="848099"/>
            <a:ext cx="3316393" cy="1750060"/>
          </a:xfrm>
          <a:custGeom>
            <a:avLst/>
            <a:gdLst/>
            <a:ahLst/>
            <a:cxnLst/>
            <a:rect l="l" t="t" r="r" b="b"/>
            <a:pathLst>
              <a:path w="2487295" h="1312545">
                <a:moveTo>
                  <a:pt x="0" y="0"/>
                </a:moveTo>
                <a:lnTo>
                  <a:pt x="2486999" y="0"/>
                </a:lnTo>
                <a:lnTo>
                  <a:pt x="2486999" y="1312199"/>
                </a:lnTo>
                <a:lnTo>
                  <a:pt x="0" y="1312199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 txBox="1"/>
          <p:nvPr/>
        </p:nvSpPr>
        <p:spPr>
          <a:xfrm>
            <a:off x="4595184" y="848099"/>
            <a:ext cx="3316393" cy="551369"/>
          </a:xfrm>
          <a:prstGeom prst="rect">
            <a:avLst/>
          </a:prstGeom>
          <a:ln w="9524">
            <a:solidFill>
              <a:srgbClr val="595959"/>
            </a:solidFill>
          </a:ln>
        </p:spPr>
        <p:txBody>
          <a:bodyPr vert="horz" wrap="square" lIns="0" tIns="99060" rIns="0" bIns="0" rtlCol="0">
            <a:spAutoFit/>
          </a:bodyPr>
          <a:lstStyle/>
          <a:p>
            <a:pPr marL="467348">
              <a:spcBef>
                <a:spcPts val="780"/>
              </a:spcBef>
            </a:pPr>
            <a:r>
              <a:rPr sz="2933" dirty="0">
                <a:latin typeface="Arial"/>
                <a:cs typeface="Arial"/>
              </a:rPr>
              <a:t>Matrix</a:t>
            </a:r>
            <a:r>
              <a:rPr sz="2933" spc="-33" dirty="0">
                <a:latin typeface="Arial"/>
                <a:cs typeface="Arial"/>
              </a:rPr>
              <a:t> </a:t>
            </a:r>
            <a:r>
              <a:rPr sz="2933" dirty="0">
                <a:latin typeface="Arial"/>
                <a:cs typeface="Arial"/>
              </a:rPr>
              <a:t>Multiply</a:t>
            </a:r>
          </a:p>
        </p:txBody>
      </p:sp>
      <p:sp>
        <p:nvSpPr>
          <p:cNvPr id="9" name="object 9"/>
          <p:cNvSpPr/>
          <p:nvPr/>
        </p:nvSpPr>
        <p:spPr>
          <a:xfrm>
            <a:off x="4660200" y="1501867"/>
            <a:ext cx="3185965" cy="943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 txBox="1"/>
          <p:nvPr/>
        </p:nvSpPr>
        <p:spPr>
          <a:xfrm>
            <a:off x="9738856" y="155254"/>
            <a:ext cx="204724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y: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657844" algn="l"/>
                <a:tab pos="1033754" algn="l"/>
                <a:tab pos="1522269" algn="l"/>
              </a:tabLst>
            </a:pP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b="1" spc="-7" dirty="0">
                <a:solidFill>
                  <a:srgbClr val="6AA84F"/>
                </a:solidFill>
                <a:latin typeface="Arial"/>
                <a:cs typeface="Arial"/>
              </a:rPr>
              <a:t>13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9	-2	-6</a:t>
            </a:r>
            <a:r>
              <a:rPr sz="2667" b="1" spc="-12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280240" algn="l"/>
                <a:tab pos="656150" algn="l"/>
                <a:tab pos="1032061" algn="l"/>
                <a:tab pos="159677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5	2	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17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45656" y="1802917"/>
            <a:ext cx="196088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7890" marR="6773" indent="-61805">
              <a:spcBef>
                <a:spcPts val="133"/>
              </a:spcBef>
              <a:tabLst>
                <a:tab pos="358978" algn="l"/>
                <a:tab pos="734888" algn="l"/>
                <a:tab pos="1505336" algn="l"/>
              </a:tabLst>
            </a:pPr>
            <a:r>
              <a:rPr sz="2667" spc="-7" dirty="0">
                <a:latin typeface="Arial"/>
                <a:cs typeface="Arial"/>
              </a:rPr>
              <a:t>dL/dy:</a:t>
            </a:r>
            <a:r>
              <a:rPr sz="2667" spc="-12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 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2	3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-3	9</a:t>
            </a:r>
            <a:r>
              <a:rPr sz="2667" spc="-8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77890">
              <a:tabLst>
                <a:tab pos="753514" algn="l"/>
                <a:tab pos="1129425" algn="l"/>
                <a:tab pos="1505336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-8	1	4	6</a:t>
            </a:r>
            <a:r>
              <a:rPr sz="2667" spc="-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660968" y="1193033"/>
            <a:ext cx="1482513" cy="0"/>
          </a:xfrm>
          <a:custGeom>
            <a:avLst/>
            <a:gdLst/>
            <a:ahLst/>
            <a:cxnLst/>
            <a:rect l="l" t="t" r="r" b="b"/>
            <a:pathLst>
              <a:path w="1111885">
                <a:moveTo>
                  <a:pt x="0" y="0"/>
                </a:moveTo>
                <a:lnTo>
                  <a:pt x="11113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4142766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142767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8373533" y="2436467"/>
            <a:ext cx="1148080" cy="0"/>
          </a:xfrm>
          <a:custGeom>
            <a:avLst/>
            <a:gdLst/>
            <a:ahLst/>
            <a:cxnLst/>
            <a:rect l="l" t="t" r="r" b="b"/>
            <a:pathLst>
              <a:path w="861059">
                <a:moveTo>
                  <a:pt x="0" y="0"/>
                </a:moveTo>
                <a:lnTo>
                  <a:pt x="8608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306999" y="1105932"/>
            <a:ext cx="1107440" cy="0"/>
          </a:xfrm>
          <a:custGeom>
            <a:avLst/>
            <a:gdLst/>
            <a:ahLst/>
            <a:cxnLst/>
            <a:rect l="l" t="t" r="r" b="b"/>
            <a:pathLst>
              <a:path w="830579">
                <a:moveTo>
                  <a:pt x="0" y="0"/>
                </a:moveTo>
                <a:lnTo>
                  <a:pt x="8302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0" y="0"/>
                </a:lnTo>
                <a:lnTo>
                  <a:pt x="43224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2660967" y="2324171"/>
            <a:ext cx="1463887" cy="311572"/>
          </a:xfrm>
          <a:custGeom>
            <a:avLst/>
            <a:gdLst/>
            <a:ahLst/>
            <a:cxnLst/>
            <a:rect l="l" t="t" r="r" b="b"/>
            <a:pathLst>
              <a:path w="1097914" h="233680">
                <a:moveTo>
                  <a:pt x="0" y="233224"/>
                </a:moveTo>
                <a:lnTo>
                  <a:pt x="1097897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0" y="0"/>
                </a:lnTo>
                <a:lnTo>
                  <a:pt x="45550" y="6407"/>
                </a:lnTo>
                <a:lnTo>
                  <a:pt x="6538" y="3077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45550" y="6407"/>
                </a:lnTo>
                <a:lnTo>
                  <a:pt x="0" y="0"/>
                </a:lnTo>
                <a:lnTo>
                  <a:pt x="6538" y="30778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Title 30">
            <a:extLst>
              <a:ext uri="{FF2B5EF4-FFF2-40B4-BE49-F238E27FC236}">
                <a16:creationId xmlns:a16="http://schemas.microsoft.com/office/drawing/2014/main" id="{B7B16006-9A08-40E8-B6B4-718E68DEE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kern="0" spc="-7"/>
              <a:t>Backprop with </a:t>
            </a:r>
            <a:r>
              <a:rPr lang="en-US" sz="4000" kern="0"/>
              <a:t>Matrices</a:t>
            </a:r>
            <a:endParaRPr lang="nl-NL" sz="40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C5B16-3039-4F64-AD76-8C7BF4A82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504D372-B621-48DB-8478-3663D92B3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206</a:t>
            </a:fld>
            <a:endParaRPr lang="en-US"/>
          </a:p>
        </p:txBody>
      </p:sp>
      <p:sp>
        <p:nvSpPr>
          <p:cNvPr id="24" name="object 24"/>
          <p:cNvSpPr txBox="1">
            <a:spLocks noGrp="1"/>
          </p:cNvSpPr>
          <p:nvPr>
            <p:ph type="body" idx="4294967295"/>
          </p:nvPr>
        </p:nvSpPr>
        <p:spPr>
          <a:xfrm>
            <a:off x="0" y="4203700"/>
            <a:ext cx="10096500" cy="2236788"/>
          </a:xfrm>
          <a:prstGeom prst="rect">
            <a:avLst/>
          </a:prstGeom>
        </p:spPr>
        <p:txBody>
          <a:bodyPr vert="horz" wrap="square" lIns="0" tIns="16933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470623" marR="1148897" indent="746741">
              <a:spcBef>
                <a:spcPts val="133"/>
              </a:spcBef>
            </a:pPr>
            <a:r>
              <a:rPr lang="en-US" sz="2667" b="1" spc="-7"/>
              <a:t>Jacobians</a:t>
            </a:r>
            <a:r>
              <a:rPr lang="en-US" sz="2667" spc="-7"/>
              <a:t>:  dy/dx:</a:t>
            </a:r>
            <a:r>
              <a:rPr lang="en-US" sz="2667" spc="-120"/>
              <a:t> </a:t>
            </a:r>
            <a:r>
              <a:rPr lang="en-US" sz="2667" spc="-7"/>
              <a:t>[(N×D)×(N×M)]</a:t>
            </a:r>
          </a:p>
          <a:p>
            <a:pPr marL="310719" algn="ctr"/>
            <a:r>
              <a:rPr lang="en-US" sz="2667" spc="-7"/>
              <a:t>             dy/dw:</a:t>
            </a:r>
            <a:r>
              <a:rPr lang="en-US" sz="2667" spc="-20"/>
              <a:t> </a:t>
            </a:r>
            <a:r>
              <a:rPr lang="en-US" sz="2667" spc="-7"/>
              <a:t>[(D×M)×(N×M)]</a:t>
            </a:r>
          </a:p>
          <a:p>
            <a:pPr marL="1076933" marR="756901" algn="ctr">
              <a:lnSpc>
                <a:spcPct val="100699"/>
              </a:lnSpc>
              <a:spcBef>
                <a:spcPts val="1587"/>
              </a:spcBef>
            </a:pPr>
            <a:r>
              <a:rPr lang="en-US" sz="2400" spc="-7"/>
              <a:t>For </a:t>
            </a:r>
            <a:r>
              <a:rPr lang="en-US" sz="2400"/>
              <a:t>a </a:t>
            </a:r>
            <a:r>
              <a:rPr lang="en-US" sz="2400" spc="-7"/>
              <a:t>neural net we </a:t>
            </a:r>
            <a:r>
              <a:rPr lang="en-US" sz="2400"/>
              <a:t>may</a:t>
            </a:r>
            <a:r>
              <a:rPr lang="en-US" sz="2400" spc="-120"/>
              <a:t> </a:t>
            </a:r>
            <a:r>
              <a:rPr lang="en-US" sz="2400" spc="-7"/>
              <a:t>have  N=64,</a:t>
            </a:r>
            <a:r>
              <a:rPr lang="en-US" sz="2400" spc="-20"/>
              <a:t> </a:t>
            </a:r>
            <a:r>
              <a:rPr lang="en-US" sz="2400" spc="-7"/>
              <a:t>D=M=4096</a:t>
            </a:r>
            <a:endParaRPr lang="en-US" sz="2400"/>
          </a:p>
          <a:p>
            <a:pPr marL="306486" algn="ctr">
              <a:spcBef>
                <a:spcPts val="20"/>
              </a:spcBef>
            </a:pPr>
            <a:r>
              <a:rPr lang="en-US" sz="2400" spc="-7"/>
              <a:t>Each </a:t>
            </a:r>
            <a:r>
              <a:rPr lang="en-US" sz="2400"/>
              <a:t>Jacobian </a:t>
            </a:r>
            <a:r>
              <a:rPr lang="en-US" sz="2400" spc="-7"/>
              <a:t>takes 256 GB of</a:t>
            </a:r>
            <a:r>
              <a:rPr lang="en-US" sz="2400" spc="-120"/>
              <a:t> </a:t>
            </a:r>
            <a:r>
              <a:rPr lang="en-US" sz="2400"/>
              <a:t>memory!</a:t>
            </a:r>
          </a:p>
          <a:p>
            <a:pPr marL="309872" algn="ctr">
              <a:spcBef>
                <a:spcPts val="20"/>
              </a:spcBef>
            </a:pPr>
            <a:r>
              <a:rPr lang="en-US" sz="2400"/>
              <a:t>Must </a:t>
            </a:r>
            <a:r>
              <a:rPr lang="en-US" sz="2400" spc="-7"/>
              <a:t>work with them</a:t>
            </a:r>
            <a:r>
              <a:rPr lang="en-US" sz="2400" spc="-53"/>
              <a:t> </a:t>
            </a:r>
            <a:r>
              <a:rPr lang="en-US" sz="2400" spc="-7"/>
              <a:t>implicitly!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1804110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67560" y="903749"/>
            <a:ext cx="126492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x: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[N×D]</a:t>
            </a:r>
            <a:endParaRPr sz="266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4573" y="1310150"/>
            <a:ext cx="1651847" cy="8379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297173" algn="l"/>
                <a:tab pos="768754" algn="l"/>
                <a:tab pos="114466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2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1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786534" algn="l"/>
                <a:tab pos="125557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	4	2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7462" y="2219321"/>
            <a:ext cx="17441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00655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w:</a:t>
            </a:r>
            <a:r>
              <a:rPr sz="2667" spc="-4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[D×M]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  <a:tab pos="1048994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2	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-1]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  <a:tab pos="1058307" algn="l"/>
                <a:tab pos="1434217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2	1	3	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2]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  <a:tab pos="1048994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2	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-2]</a:t>
            </a:r>
            <a:endParaRPr sz="2667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95184" y="848099"/>
            <a:ext cx="3316393" cy="1750060"/>
          </a:xfrm>
          <a:custGeom>
            <a:avLst/>
            <a:gdLst/>
            <a:ahLst/>
            <a:cxnLst/>
            <a:rect l="l" t="t" r="r" b="b"/>
            <a:pathLst>
              <a:path w="2487295" h="1312545">
                <a:moveTo>
                  <a:pt x="0" y="0"/>
                </a:moveTo>
                <a:lnTo>
                  <a:pt x="2486999" y="0"/>
                </a:lnTo>
                <a:lnTo>
                  <a:pt x="2486999" y="1312199"/>
                </a:lnTo>
                <a:lnTo>
                  <a:pt x="0" y="1312199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4595184" y="848099"/>
            <a:ext cx="3316393" cy="551369"/>
          </a:xfrm>
          <a:prstGeom prst="rect">
            <a:avLst/>
          </a:prstGeom>
          <a:ln w="9524">
            <a:solidFill>
              <a:srgbClr val="595959"/>
            </a:solidFill>
          </a:ln>
        </p:spPr>
        <p:txBody>
          <a:bodyPr vert="horz" wrap="square" lIns="0" tIns="99060" rIns="0" bIns="0" rtlCol="0">
            <a:spAutoFit/>
          </a:bodyPr>
          <a:lstStyle/>
          <a:p>
            <a:pPr marL="467348">
              <a:spcBef>
                <a:spcPts val="780"/>
              </a:spcBef>
            </a:pPr>
            <a:r>
              <a:rPr sz="2933" dirty="0">
                <a:latin typeface="Arial"/>
                <a:cs typeface="Arial"/>
              </a:rPr>
              <a:t>Matrix</a:t>
            </a:r>
            <a:r>
              <a:rPr sz="2933" spc="-33" dirty="0">
                <a:latin typeface="Arial"/>
                <a:cs typeface="Arial"/>
              </a:rPr>
              <a:t> </a:t>
            </a:r>
            <a:r>
              <a:rPr sz="2933" dirty="0">
                <a:latin typeface="Arial"/>
                <a:cs typeface="Arial"/>
              </a:rPr>
              <a:t>Multiply</a:t>
            </a:r>
            <a:endParaRPr sz="2933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60200" y="1501867"/>
            <a:ext cx="3185965" cy="943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9738856" y="155254"/>
            <a:ext cx="204724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y: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657844" algn="l"/>
                <a:tab pos="1033754" algn="l"/>
                <a:tab pos="1522269" algn="l"/>
              </a:tabLst>
            </a:pP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b="1" spc="-7" dirty="0">
                <a:solidFill>
                  <a:srgbClr val="6AA84F"/>
                </a:solidFill>
                <a:latin typeface="Arial"/>
                <a:cs typeface="Arial"/>
              </a:rPr>
              <a:t>13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9	-2	-6</a:t>
            </a:r>
            <a:r>
              <a:rPr sz="2667" b="1" spc="-12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280240" algn="l"/>
                <a:tab pos="656150" algn="l"/>
                <a:tab pos="1032061" algn="l"/>
                <a:tab pos="159677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5	2	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17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45656" y="1802917"/>
            <a:ext cx="196088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7890" marR="6773" indent="-61805">
              <a:spcBef>
                <a:spcPts val="133"/>
              </a:spcBef>
              <a:tabLst>
                <a:tab pos="358978" algn="l"/>
                <a:tab pos="734888" algn="l"/>
                <a:tab pos="1505336" algn="l"/>
              </a:tabLst>
            </a:pPr>
            <a:r>
              <a:rPr sz="2667" spc="-7" dirty="0">
                <a:latin typeface="Arial"/>
                <a:cs typeface="Arial"/>
              </a:rPr>
              <a:t>dL/dy:</a:t>
            </a:r>
            <a:r>
              <a:rPr sz="2667" spc="-12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 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2	3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-3	9</a:t>
            </a:r>
            <a:r>
              <a:rPr sz="2667" spc="-8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77890">
              <a:tabLst>
                <a:tab pos="753514" algn="l"/>
                <a:tab pos="1129425" algn="l"/>
                <a:tab pos="1505336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-8	1	4	6</a:t>
            </a:r>
            <a:r>
              <a:rPr sz="2667" spc="-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660968" y="1193033"/>
            <a:ext cx="1482513" cy="0"/>
          </a:xfrm>
          <a:custGeom>
            <a:avLst/>
            <a:gdLst/>
            <a:ahLst/>
            <a:cxnLst/>
            <a:rect l="l" t="t" r="r" b="b"/>
            <a:pathLst>
              <a:path w="1111885">
                <a:moveTo>
                  <a:pt x="0" y="0"/>
                </a:moveTo>
                <a:lnTo>
                  <a:pt x="11113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4142766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4142767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8373533" y="2436467"/>
            <a:ext cx="1148080" cy="0"/>
          </a:xfrm>
          <a:custGeom>
            <a:avLst/>
            <a:gdLst/>
            <a:ahLst/>
            <a:cxnLst/>
            <a:rect l="l" t="t" r="r" b="b"/>
            <a:pathLst>
              <a:path w="861059">
                <a:moveTo>
                  <a:pt x="0" y="0"/>
                </a:moveTo>
                <a:lnTo>
                  <a:pt x="8608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306999" y="1105932"/>
            <a:ext cx="1107440" cy="0"/>
          </a:xfrm>
          <a:custGeom>
            <a:avLst/>
            <a:gdLst/>
            <a:ahLst/>
            <a:cxnLst/>
            <a:rect l="l" t="t" r="r" b="b"/>
            <a:pathLst>
              <a:path w="830579">
                <a:moveTo>
                  <a:pt x="0" y="0"/>
                </a:moveTo>
                <a:lnTo>
                  <a:pt x="8302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0" y="0"/>
                </a:lnTo>
                <a:lnTo>
                  <a:pt x="43224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 txBox="1"/>
          <p:nvPr/>
        </p:nvSpPr>
        <p:spPr>
          <a:xfrm>
            <a:off x="3588534" y="2642554"/>
            <a:ext cx="2922693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2667" b="1" spc="-7" dirty="0">
                <a:latin typeface="Arial"/>
                <a:cs typeface="Arial"/>
              </a:rPr>
              <a:t>Q</a:t>
            </a:r>
            <a:r>
              <a:rPr sz="2667" spc="-7" dirty="0">
                <a:latin typeface="Arial"/>
                <a:cs typeface="Arial"/>
              </a:rPr>
              <a:t>: What parts of </a:t>
            </a:r>
            <a:r>
              <a:rPr sz="2667" dirty="0">
                <a:latin typeface="Arial"/>
                <a:cs typeface="Arial"/>
              </a:rPr>
              <a:t>y  </a:t>
            </a:r>
            <a:r>
              <a:rPr sz="2667" spc="-7" dirty="0">
                <a:latin typeface="Arial"/>
                <a:cs typeface="Arial"/>
              </a:rPr>
              <a:t>are </a:t>
            </a:r>
            <a:r>
              <a:rPr sz="2667" spc="-13" dirty="0">
                <a:latin typeface="Arial"/>
                <a:cs typeface="Arial"/>
              </a:rPr>
              <a:t>affected </a:t>
            </a:r>
            <a:r>
              <a:rPr sz="2667" spc="-7" dirty="0">
                <a:latin typeface="Arial"/>
                <a:cs typeface="Arial"/>
              </a:rPr>
              <a:t>by</a:t>
            </a:r>
            <a:r>
              <a:rPr sz="2667" spc="-10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one  element of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x?</a:t>
            </a:r>
            <a:endParaRPr sz="2667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660967" y="2324171"/>
            <a:ext cx="1463887" cy="311572"/>
          </a:xfrm>
          <a:custGeom>
            <a:avLst/>
            <a:gdLst/>
            <a:ahLst/>
            <a:cxnLst/>
            <a:rect l="l" t="t" r="r" b="b"/>
            <a:pathLst>
              <a:path w="1097914" h="233680">
                <a:moveTo>
                  <a:pt x="0" y="233224"/>
                </a:moveTo>
                <a:lnTo>
                  <a:pt x="1097897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0" y="0"/>
                </a:lnTo>
                <a:lnTo>
                  <a:pt x="45550" y="6407"/>
                </a:lnTo>
                <a:lnTo>
                  <a:pt x="6538" y="3077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45550" y="6407"/>
                </a:lnTo>
                <a:lnTo>
                  <a:pt x="0" y="0"/>
                </a:lnTo>
                <a:lnTo>
                  <a:pt x="6538" y="30778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1535371" y="1401118"/>
            <a:ext cx="442807" cy="375073"/>
          </a:xfrm>
          <a:custGeom>
            <a:avLst/>
            <a:gdLst/>
            <a:ahLst/>
            <a:cxnLst/>
            <a:rect l="l" t="t" r="r" b="b"/>
            <a:pathLst>
              <a:path w="332105" h="281305">
                <a:moveTo>
                  <a:pt x="0" y="0"/>
                </a:moveTo>
                <a:lnTo>
                  <a:pt x="331799" y="299"/>
                </a:lnTo>
                <a:lnTo>
                  <a:pt x="331799" y="280799"/>
                </a:lnTo>
                <a:lnTo>
                  <a:pt x="0" y="280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34"/>
          <p:cNvSpPr txBox="1">
            <a:spLocks noGrp="1"/>
          </p:cNvSpPr>
          <p:nvPr>
            <p:ph type="title"/>
          </p:nvPr>
        </p:nvSpPr>
        <p:spPr>
          <a:xfrm>
            <a:off x="381000" y="331374"/>
            <a:ext cx="11404600" cy="632651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sz="4000" dirty="0"/>
              <a:t>Backprop with Matrices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0127FADF-9BB4-4F00-ACB5-98850D9EA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D54693-5F08-4D64-AD22-700BF61BB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C39E49F0-F3AE-4E15-B2AC-0179A5DE7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207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15855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67560" y="903749"/>
            <a:ext cx="126492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x: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[N×D]</a:t>
            </a:r>
            <a:endParaRPr sz="266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4573" y="1310150"/>
            <a:ext cx="1651847" cy="8379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297173" algn="l"/>
                <a:tab pos="768754" algn="l"/>
                <a:tab pos="114466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2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1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786534" algn="l"/>
                <a:tab pos="125557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	4	2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7462" y="2219321"/>
            <a:ext cx="17441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00655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w:</a:t>
            </a:r>
            <a:r>
              <a:rPr sz="2667" spc="-4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[D×M]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  <a:tab pos="1048994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2	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-1]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  <a:tab pos="1058307" algn="l"/>
                <a:tab pos="1434217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2	1	3	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2]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  <a:tab pos="1048994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2	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-2]</a:t>
            </a:r>
            <a:endParaRPr sz="2667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95184" y="848099"/>
            <a:ext cx="3316393" cy="1750060"/>
          </a:xfrm>
          <a:custGeom>
            <a:avLst/>
            <a:gdLst/>
            <a:ahLst/>
            <a:cxnLst/>
            <a:rect l="l" t="t" r="r" b="b"/>
            <a:pathLst>
              <a:path w="2487295" h="1312545">
                <a:moveTo>
                  <a:pt x="0" y="0"/>
                </a:moveTo>
                <a:lnTo>
                  <a:pt x="2486999" y="0"/>
                </a:lnTo>
                <a:lnTo>
                  <a:pt x="2486999" y="1312199"/>
                </a:lnTo>
                <a:lnTo>
                  <a:pt x="0" y="1312199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4595184" y="848099"/>
            <a:ext cx="3316393" cy="551369"/>
          </a:xfrm>
          <a:prstGeom prst="rect">
            <a:avLst/>
          </a:prstGeom>
          <a:ln w="9524">
            <a:solidFill>
              <a:srgbClr val="595959"/>
            </a:solidFill>
          </a:ln>
        </p:spPr>
        <p:txBody>
          <a:bodyPr vert="horz" wrap="square" lIns="0" tIns="99060" rIns="0" bIns="0" rtlCol="0">
            <a:spAutoFit/>
          </a:bodyPr>
          <a:lstStyle/>
          <a:p>
            <a:pPr marL="467348">
              <a:spcBef>
                <a:spcPts val="780"/>
              </a:spcBef>
            </a:pPr>
            <a:r>
              <a:rPr sz="2933" dirty="0">
                <a:latin typeface="Arial"/>
                <a:cs typeface="Arial"/>
              </a:rPr>
              <a:t>Matrix</a:t>
            </a:r>
            <a:r>
              <a:rPr sz="2933" spc="-33" dirty="0">
                <a:latin typeface="Arial"/>
                <a:cs typeface="Arial"/>
              </a:rPr>
              <a:t> </a:t>
            </a:r>
            <a:r>
              <a:rPr sz="2933" dirty="0">
                <a:latin typeface="Arial"/>
                <a:cs typeface="Arial"/>
              </a:rPr>
              <a:t>Multiply</a:t>
            </a:r>
            <a:endParaRPr sz="2933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60200" y="1501867"/>
            <a:ext cx="3185965" cy="943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9738856" y="155254"/>
            <a:ext cx="204724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y: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657844" algn="l"/>
                <a:tab pos="1033754" algn="l"/>
                <a:tab pos="1522269" algn="l"/>
              </a:tabLst>
            </a:pP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b="1" spc="-7" dirty="0">
                <a:solidFill>
                  <a:srgbClr val="6AA84F"/>
                </a:solidFill>
                <a:latin typeface="Arial"/>
                <a:cs typeface="Arial"/>
              </a:rPr>
              <a:t>13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9	-2	-6</a:t>
            </a:r>
            <a:r>
              <a:rPr sz="2667" b="1" spc="-12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280240" algn="l"/>
                <a:tab pos="656150" algn="l"/>
                <a:tab pos="1032061" algn="l"/>
                <a:tab pos="159677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5	2	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17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45656" y="1802917"/>
            <a:ext cx="196088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7890" marR="6773" indent="-61805">
              <a:spcBef>
                <a:spcPts val="133"/>
              </a:spcBef>
              <a:tabLst>
                <a:tab pos="358978" algn="l"/>
                <a:tab pos="734888" algn="l"/>
                <a:tab pos="1505336" algn="l"/>
              </a:tabLst>
            </a:pPr>
            <a:r>
              <a:rPr sz="2667" spc="-7" dirty="0">
                <a:latin typeface="Arial"/>
                <a:cs typeface="Arial"/>
              </a:rPr>
              <a:t>dL/dy:</a:t>
            </a:r>
            <a:r>
              <a:rPr sz="2667" spc="-12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 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2	3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-3	9</a:t>
            </a:r>
            <a:r>
              <a:rPr sz="2667" spc="-8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77890">
              <a:tabLst>
                <a:tab pos="753514" algn="l"/>
                <a:tab pos="1129425" algn="l"/>
                <a:tab pos="1505336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-8	1	4	6</a:t>
            </a:r>
            <a:r>
              <a:rPr sz="2667" spc="-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660968" y="1193033"/>
            <a:ext cx="1482513" cy="0"/>
          </a:xfrm>
          <a:custGeom>
            <a:avLst/>
            <a:gdLst/>
            <a:ahLst/>
            <a:cxnLst/>
            <a:rect l="l" t="t" r="r" b="b"/>
            <a:pathLst>
              <a:path w="1111885">
                <a:moveTo>
                  <a:pt x="0" y="0"/>
                </a:moveTo>
                <a:lnTo>
                  <a:pt x="11113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4142766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4142767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8373533" y="2436467"/>
            <a:ext cx="1148080" cy="0"/>
          </a:xfrm>
          <a:custGeom>
            <a:avLst/>
            <a:gdLst/>
            <a:ahLst/>
            <a:cxnLst/>
            <a:rect l="l" t="t" r="r" b="b"/>
            <a:pathLst>
              <a:path w="861059">
                <a:moveTo>
                  <a:pt x="0" y="0"/>
                </a:moveTo>
                <a:lnTo>
                  <a:pt x="8608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306999" y="1105932"/>
            <a:ext cx="1107440" cy="0"/>
          </a:xfrm>
          <a:custGeom>
            <a:avLst/>
            <a:gdLst/>
            <a:ahLst/>
            <a:cxnLst/>
            <a:rect l="l" t="t" r="r" b="b"/>
            <a:pathLst>
              <a:path w="830579">
                <a:moveTo>
                  <a:pt x="0" y="0"/>
                </a:moveTo>
                <a:lnTo>
                  <a:pt x="8302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0" y="0"/>
                </a:lnTo>
                <a:lnTo>
                  <a:pt x="43224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 txBox="1"/>
          <p:nvPr/>
        </p:nvSpPr>
        <p:spPr>
          <a:xfrm>
            <a:off x="3588534" y="2642554"/>
            <a:ext cx="2922693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2667" b="1" spc="-7" dirty="0">
                <a:latin typeface="Arial"/>
                <a:cs typeface="Arial"/>
              </a:rPr>
              <a:t>Q</a:t>
            </a:r>
            <a:r>
              <a:rPr sz="2667" spc="-7" dirty="0">
                <a:latin typeface="Arial"/>
                <a:cs typeface="Arial"/>
              </a:rPr>
              <a:t>: What parts of </a:t>
            </a:r>
            <a:r>
              <a:rPr sz="2667" dirty="0">
                <a:latin typeface="Arial"/>
                <a:cs typeface="Arial"/>
              </a:rPr>
              <a:t>y  </a:t>
            </a:r>
            <a:r>
              <a:rPr sz="2667" spc="-7" dirty="0">
                <a:latin typeface="Arial"/>
                <a:cs typeface="Arial"/>
              </a:rPr>
              <a:t>are </a:t>
            </a:r>
            <a:r>
              <a:rPr sz="2667" spc="-13" dirty="0">
                <a:latin typeface="Arial"/>
                <a:cs typeface="Arial"/>
              </a:rPr>
              <a:t>affected </a:t>
            </a:r>
            <a:r>
              <a:rPr sz="2667" spc="-7" dirty="0">
                <a:latin typeface="Arial"/>
                <a:cs typeface="Arial"/>
              </a:rPr>
              <a:t>by</a:t>
            </a:r>
            <a:r>
              <a:rPr sz="2667" spc="-10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one  element of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x?</a:t>
            </a:r>
            <a:endParaRPr sz="2667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88534" y="3861753"/>
            <a:ext cx="2861733" cy="8379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  <a:tabLst>
                <a:tab pos="1292826" algn="l"/>
              </a:tabLst>
            </a:pPr>
            <a:r>
              <a:rPr sz="2667" b="1" spc="-7" dirty="0">
                <a:latin typeface="Arial"/>
                <a:cs typeface="Arial"/>
              </a:rPr>
              <a:t>A</a:t>
            </a:r>
            <a:r>
              <a:rPr sz="2667" spc="-7" dirty="0">
                <a:latin typeface="Arial"/>
                <a:cs typeface="Arial"/>
              </a:rPr>
              <a:t>:	</a:t>
            </a:r>
            <a:r>
              <a:rPr sz="2667" spc="-13" dirty="0">
                <a:latin typeface="Arial"/>
                <a:cs typeface="Arial"/>
              </a:rPr>
              <a:t>affects</a:t>
            </a:r>
            <a:r>
              <a:rPr sz="2667" spc="-12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the  whole</a:t>
            </a:r>
            <a:r>
              <a:rPr sz="2667" spc="-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row</a:t>
            </a:r>
            <a:endParaRPr sz="2667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660967" y="2324171"/>
            <a:ext cx="1463887" cy="311572"/>
          </a:xfrm>
          <a:custGeom>
            <a:avLst/>
            <a:gdLst/>
            <a:ahLst/>
            <a:cxnLst/>
            <a:rect l="l" t="t" r="r" b="b"/>
            <a:pathLst>
              <a:path w="1097914" h="233680">
                <a:moveTo>
                  <a:pt x="0" y="233224"/>
                </a:moveTo>
                <a:lnTo>
                  <a:pt x="1097897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0" y="0"/>
                </a:lnTo>
                <a:lnTo>
                  <a:pt x="45550" y="6407"/>
                </a:lnTo>
                <a:lnTo>
                  <a:pt x="6538" y="3077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45550" y="6407"/>
                </a:lnTo>
                <a:lnTo>
                  <a:pt x="0" y="0"/>
                </a:lnTo>
                <a:lnTo>
                  <a:pt x="6538" y="30778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1535371" y="1401118"/>
            <a:ext cx="442807" cy="375073"/>
          </a:xfrm>
          <a:custGeom>
            <a:avLst/>
            <a:gdLst/>
            <a:ahLst/>
            <a:cxnLst/>
            <a:rect l="l" t="t" r="r" b="b"/>
            <a:pathLst>
              <a:path w="332105" h="281305">
                <a:moveTo>
                  <a:pt x="0" y="0"/>
                </a:moveTo>
                <a:lnTo>
                  <a:pt x="331799" y="299"/>
                </a:lnTo>
                <a:lnTo>
                  <a:pt x="331799" y="280799"/>
                </a:lnTo>
                <a:lnTo>
                  <a:pt x="0" y="280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9856284" y="596153"/>
            <a:ext cx="1779693" cy="407247"/>
          </a:xfrm>
          <a:custGeom>
            <a:avLst/>
            <a:gdLst/>
            <a:ahLst/>
            <a:cxnLst/>
            <a:rect l="l" t="t" r="r" b="b"/>
            <a:pathLst>
              <a:path w="1334770" h="305434">
                <a:moveTo>
                  <a:pt x="0" y="0"/>
                </a:moveTo>
                <a:lnTo>
                  <a:pt x="1334399" y="899"/>
                </a:lnTo>
                <a:lnTo>
                  <a:pt x="1334399" y="305099"/>
                </a:lnTo>
                <a:lnTo>
                  <a:pt x="0" y="304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3411399" y="4820417"/>
            <a:ext cx="3732252" cy="984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5236173" y="4374845"/>
            <a:ext cx="583775" cy="3592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9968167" y="2229867"/>
            <a:ext cx="1397000" cy="421640"/>
          </a:xfrm>
          <a:custGeom>
            <a:avLst/>
            <a:gdLst/>
            <a:ahLst/>
            <a:cxnLst/>
            <a:rect l="l" t="t" r="r" b="b"/>
            <a:pathLst>
              <a:path w="1047750" h="316230">
                <a:moveTo>
                  <a:pt x="0" y="0"/>
                </a:moveTo>
                <a:lnTo>
                  <a:pt x="1047299" y="899"/>
                </a:lnTo>
                <a:lnTo>
                  <a:pt x="1047299" y="315899"/>
                </a:lnTo>
                <a:lnTo>
                  <a:pt x="0" y="314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4029972" y="3968719"/>
            <a:ext cx="670193" cy="298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4017271" y="3956019"/>
            <a:ext cx="805180" cy="324272"/>
          </a:xfrm>
          <a:custGeom>
            <a:avLst/>
            <a:gdLst/>
            <a:ahLst/>
            <a:cxnLst/>
            <a:rect l="l" t="t" r="r" b="b"/>
            <a:pathLst>
              <a:path w="603885" h="243205">
                <a:moveTo>
                  <a:pt x="0" y="0"/>
                </a:moveTo>
                <a:lnTo>
                  <a:pt x="603374" y="0"/>
                </a:lnTo>
                <a:lnTo>
                  <a:pt x="603374" y="243074"/>
                </a:lnTo>
                <a:lnTo>
                  <a:pt x="0" y="2430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4"/>
          <p:cNvSpPr txBox="1">
            <a:spLocks noGrp="1"/>
          </p:cNvSpPr>
          <p:nvPr>
            <p:ph type="title"/>
          </p:nvPr>
        </p:nvSpPr>
        <p:spPr>
          <a:xfrm>
            <a:off x="265334" y="144491"/>
            <a:ext cx="8285599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spc="-7" dirty="0"/>
              <a:t>Backprop</a:t>
            </a:r>
            <a:r>
              <a:rPr sz="3733" spc="-7" dirty="0"/>
              <a:t> with </a:t>
            </a:r>
            <a:r>
              <a:rPr sz="3733" dirty="0"/>
              <a:t>Matrices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6D8586-B02F-4384-A468-5189CA134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2FC97B85-7E2D-4058-AD8C-70ED210E7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31527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67560" y="903749"/>
            <a:ext cx="126492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x: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[N×D]</a:t>
            </a:r>
            <a:endParaRPr sz="266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4573" y="1310150"/>
            <a:ext cx="1651847" cy="8379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297173" algn="l"/>
                <a:tab pos="768754" algn="l"/>
                <a:tab pos="114466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2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1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786534" algn="l"/>
                <a:tab pos="125557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	4	2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7462" y="2219321"/>
            <a:ext cx="17441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00655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w:</a:t>
            </a:r>
            <a:r>
              <a:rPr sz="2667" spc="-4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[D×M]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  <a:tab pos="1048994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2	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-1]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  <a:tab pos="1058307" algn="l"/>
                <a:tab pos="1434217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2	1	3	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2]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  <a:tab pos="1048994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2	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-2]</a:t>
            </a:r>
            <a:endParaRPr sz="2667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95184" y="848099"/>
            <a:ext cx="3316393" cy="1750060"/>
          </a:xfrm>
          <a:custGeom>
            <a:avLst/>
            <a:gdLst/>
            <a:ahLst/>
            <a:cxnLst/>
            <a:rect l="l" t="t" r="r" b="b"/>
            <a:pathLst>
              <a:path w="2487295" h="1312545">
                <a:moveTo>
                  <a:pt x="0" y="0"/>
                </a:moveTo>
                <a:lnTo>
                  <a:pt x="2486999" y="0"/>
                </a:lnTo>
                <a:lnTo>
                  <a:pt x="2486999" y="1312199"/>
                </a:lnTo>
                <a:lnTo>
                  <a:pt x="0" y="1312199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4595184" y="848099"/>
            <a:ext cx="3316393" cy="551369"/>
          </a:xfrm>
          <a:prstGeom prst="rect">
            <a:avLst/>
          </a:prstGeom>
          <a:ln w="9524">
            <a:solidFill>
              <a:srgbClr val="595959"/>
            </a:solidFill>
          </a:ln>
        </p:spPr>
        <p:txBody>
          <a:bodyPr vert="horz" wrap="square" lIns="0" tIns="99060" rIns="0" bIns="0" rtlCol="0">
            <a:spAutoFit/>
          </a:bodyPr>
          <a:lstStyle/>
          <a:p>
            <a:pPr marL="467348">
              <a:spcBef>
                <a:spcPts val="780"/>
              </a:spcBef>
            </a:pPr>
            <a:r>
              <a:rPr sz="2933" dirty="0">
                <a:latin typeface="Arial"/>
                <a:cs typeface="Arial"/>
              </a:rPr>
              <a:t>Matrix</a:t>
            </a:r>
            <a:r>
              <a:rPr sz="2933" spc="-33" dirty="0">
                <a:latin typeface="Arial"/>
                <a:cs typeface="Arial"/>
              </a:rPr>
              <a:t> </a:t>
            </a:r>
            <a:r>
              <a:rPr sz="2933" dirty="0">
                <a:latin typeface="Arial"/>
                <a:cs typeface="Arial"/>
              </a:rPr>
              <a:t>Multiply</a:t>
            </a:r>
            <a:endParaRPr sz="2933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60200" y="1501867"/>
            <a:ext cx="3185965" cy="943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9738856" y="155254"/>
            <a:ext cx="204724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y: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657844" algn="l"/>
                <a:tab pos="1033754" algn="l"/>
                <a:tab pos="1522269" algn="l"/>
              </a:tabLst>
            </a:pP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b="1" spc="-7" dirty="0">
                <a:solidFill>
                  <a:srgbClr val="6AA84F"/>
                </a:solidFill>
                <a:latin typeface="Arial"/>
                <a:cs typeface="Arial"/>
              </a:rPr>
              <a:t>13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9	-2	-6</a:t>
            </a:r>
            <a:r>
              <a:rPr sz="2667" b="1" spc="-12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280240" algn="l"/>
                <a:tab pos="656150" algn="l"/>
                <a:tab pos="1032061" algn="l"/>
                <a:tab pos="159677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5	2	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17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45656" y="1802917"/>
            <a:ext cx="196088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7890" marR="6773" indent="-61805">
              <a:spcBef>
                <a:spcPts val="133"/>
              </a:spcBef>
              <a:tabLst>
                <a:tab pos="358978" algn="l"/>
                <a:tab pos="734888" algn="l"/>
                <a:tab pos="1505336" algn="l"/>
              </a:tabLst>
            </a:pPr>
            <a:r>
              <a:rPr sz="2667" spc="-7" dirty="0">
                <a:latin typeface="Arial"/>
                <a:cs typeface="Arial"/>
              </a:rPr>
              <a:t>dL/dy:</a:t>
            </a:r>
            <a:r>
              <a:rPr sz="2667" spc="-12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 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2	3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-3	9</a:t>
            </a:r>
            <a:r>
              <a:rPr sz="2667" spc="-8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77890">
              <a:tabLst>
                <a:tab pos="753514" algn="l"/>
                <a:tab pos="1129425" algn="l"/>
                <a:tab pos="1505336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-8	1	4	6</a:t>
            </a:r>
            <a:r>
              <a:rPr sz="2667" spc="-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660968" y="1193033"/>
            <a:ext cx="1482513" cy="0"/>
          </a:xfrm>
          <a:custGeom>
            <a:avLst/>
            <a:gdLst/>
            <a:ahLst/>
            <a:cxnLst/>
            <a:rect l="l" t="t" r="r" b="b"/>
            <a:pathLst>
              <a:path w="1111885">
                <a:moveTo>
                  <a:pt x="0" y="0"/>
                </a:moveTo>
                <a:lnTo>
                  <a:pt x="11113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4142766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4142767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8373533" y="2436467"/>
            <a:ext cx="1148080" cy="0"/>
          </a:xfrm>
          <a:custGeom>
            <a:avLst/>
            <a:gdLst/>
            <a:ahLst/>
            <a:cxnLst/>
            <a:rect l="l" t="t" r="r" b="b"/>
            <a:pathLst>
              <a:path w="861059">
                <a:moveTo>
                  <a:pt x="0" y="0"/>
                </a:moveTo>
                <a:lnTo>
                  <a:pt x="8608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306999" y="1105932"/>
            <a:ext cx="1107440" cy="0"/>
          </a:xfrm>
          <a:custGeom>
            <a:avLst/>
            <a:gdLst/>
            <a:ahLst/>
            <a:cxnLst/>
            <a:rect l="l" t="t" r="r" b="b"/>
            <a:pathLst>
              <a:path w="830579">
                <a:moveTo>
                  <a:pt x="0" y="0"/>
                </a:moveTo>
                <a:lnTo>
                  <a:pt x="8302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0" y="0"/>
                </a:lnTo>
                <a:lnTo>
                  <a:pt x="43224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 txBox="1"/>
          <p:nvPr/>
        </p:nvSpPr>
        <p:spPr>
          <a:xfrm>
            <a:off x="3588534" y="2642554"/>
            <a:ext cx="2922693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2667" b="1" spc="-7" dirty="0">
                <a:latin typeface="Arial"/>
                <a:cs typeface="Arial"/>
              </a:rPr>
              <a:t>Q</a:t>
            </a:r>
            <a:r>
              <a:rPr sz="2667" spc="-7" dirty="0">
                <a:latin typeface="Arial"/>
                <a:cs typeface="Arial"/>
              </a:rPr>
              <a:t>: What parts of </a:t>
            </a:r>
            <a:r>
              <a:rPr sz="2667" dirty="0">
                <a:latin typeface="Arial"/>
                <a:cs typeface="Arial"/>
              </a:rPr>
              <a:t>y  </a:t>
            </a:r>
            <a:r>
              <a:rPr sz="2667" spc="-7" dirty="0">
                <a:latin typeface="Arial"/>
                <a:cs typeface="Arial"/>
              </a:rPr>
              <a:t>are </a:t>
            </a:r>
            <a:r>
              <a:rPr sz="2667" spc="-13" dirty="0">
                <a:latin typeface="Arial"/>
                <a:cs typeface="Arial"/>
              </a:rPr>
              <a:t>affected </a:t>
            </a:r>
            <a:r>
              <a:rPr sz="2667" spc="-7" dirty="0">
                <a:latin typeface="Arial"/>
                <a:cs typeface="Arial"/>
              </a:rPr>
              <a:t>by</a:t>
            </a:r>
            <a:r>
              <a:rPr sz="2667" spc="-10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one  element of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x?</a:t>
            </a:r>
            <a:endParaRPr sz="2667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88534" y="3861753"/>
            <a:ext cx="2861733" cy="8379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  <a:tabLst>
                <a:tab pos="1292826" algn="l"/>
              </a:tabLst>
            </a:pPr>
            <a:r>
              <a:rPr sz="2667" b="1" spc="-7" dirty="0">
                <a:latin typeface="Arial"/>
                <a:cs typeface="Arial"/>
              </a:rPr>
              <a:t>A</a:t>
            </a:r>
            <a:r>
              <a:rPr sz="2667" spc="-7" dirty="0">
                <a:latin typeface="Arial"/>
                <a:cs typeface="Arial"/>
              </a:rPr>
              <a:t>:	</a:t>
            </a:r>
            <a:r>
              <a:rPr sz="2667" spc="-13" dirty="0">
                <a:latin typeface="Arial"/>
                <a:cs typeface="Arial"/>
              </a:rPr>
              <a:t>affects</a:t>
            </a:r>
            <a:r>
              <a:rPr sz="2667" spc="-12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the  whole</a:t>
            </a:r>
            <a:r>
              <a:rPr sz="2667" spc="-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row</a:t>
            </a:r>
            <a:endParaRPr sz="2667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660967" y="2324171"/>
            <a:ext cx="1463887" cy="311572"/>
          </a:xfrm>
          <a:custGeom>
            <a:avLst/>
            <a:gdLst/>
            <a:ahLst/>
            <a:cxnLst/>
            <a:rect l="l" t="t" r="r" b="b"/>
            <a:pathLst>
              <a:path w="1097914" h="233680">
                <a:moveTo>
                  <a:pt x="0" y="233224"/>
                </a:moveTo>
                <a:lnTo>
                  <a:pt x="1097897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0" y="0"/>
                </a:lnTo>
                <a:lnTo>
                  <a:pt x="45550" y="6407"/>
                </a:lnTo>
                <a:lnTo>
                  <a:pt x="6538" y="3077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45550" y="6407"/>
                </a:lnTo>
                <a:lnTo>
                  <a:pt x="0" y="0"/>
                </a:lnTo>
                <a:lnTo>
                  <a:pt x="6538" y="30778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1535371" y="1401118"/>
            <a:ext cx="442807" cy="375073"/>
          </a:xfrm>
          <a:custGeom>
            <a:avLst/>
            <a:gdLst/>
            <a:ahLst/>
            <a:cxnLst/>
            <a:rect l="l" t="t" r="r" b="b"/>
            <a:pathLst>
              <a:path w="332105" h="281305">
                <a:moveTo>
                  <a:pt x="0" y="0"/>
                </a:moveTo>
                <a:lnTo>
                  <a:pt x="331799" y="299"/>
                </a:lnTo>
                <a:lnTo>
                  <a:pt x="331799" y="280799"/>
                </a:lnTo>
                <a:lnTo>
                  <a:pt x="0" y="280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9856284" y="596153"/>
            <a:ext cx="1779693" cy="407247"/>
          </a:xfrm>
          <a:custGeom>
            <a:avLst/>
            <a:gdLst/>
            <a:ahLst/>
            <a:cxnLst/>
            <a:rect l="l" t="t" r="r" b="b"/>
            <a:pathLst>
              <a:path w="1334770" h="305434">
                <a:moveTo>
                  <a:pt x="0" y="0"/>
                </a:moveTo>
                <a:lnTo>
                  <a:pt x="1334399" y="899"/>
                </a:lnTo>
                <a:lnTo>
                  <a:pt x="1334399" y="305099"/>
                </a:lnTo>
                <a:lnTo>
                  <a:pt x="0" y="304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 txBox="1"/>
          <p:nvPr/>
        </p:nvSpPr>
        <p:spPr>
          <a:xfrm>
            <a:off x="7085301" y="2695503"/>
            <a:ext cx="208364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b="1" spc="-7" dirty="0">
                <a:latin typeface="Arial"/>
                <a:cs typeface="Arial"/>
              </a:rPr>
              <a:t>Q</a:t>
            </a:r>
            <a:r>
              <a:rPr sz="2667" spc="-7" dirty="0">
                <a:latin typeface="Arial"/>
                <a:cs typeface="Arial"/>
              </a:rPr>
              <a:t>: How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much</a:t>
            </a:r>
            <a:endParaRPr sz="2667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085301" y="3101903"/>
            <a:ext cx="76792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does</a:t>
            </a:r>
            <a:endParaRPr sz="2667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85301" y="3508303"/>
            <a:ext cx="198035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1774569" algn="l"/>
              </a:tabLst>
            </a:pPr>
            <a:r>
              <a:rPr sz="2667" spc="-7" dirty="0">
                <a:latin typeface="Arial"/>
                <a:cs typeface="Arial"/>
              </a:rPr>
              <a:t>a</a:t>
            </a:r>
            <a:r>
              <a:rPr sz="2667" spc="-53" dirty="0">
                <a:latin typeface="Arial"/>
                <a:cs typeface="Arial"/>
              </a:rPr>
              <a:t>f</a:t>
            </a:r>
            <a:r>
              <a:rPr sz="2667" spc="-7" dirty="0">
                <a:latin typeface="Arial"/>
                <a:cs typeface="Arial"/>
              </a:rPr>
              <a:t>fec</a:t>
            </a:r>
            <a:r>
              <a:rPr sz="2667" dirty="0">
                <a:latin typeface="Arial"/>
                <a:cs typeface="Arial"/>
              </a:rPr>
              <a:t>t	?</a:t>
            </a:r>
            <a:endParaRPr sz="2667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929467" y="3193132"/>
            <a:ext cx="673032" cy="2999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7916766" y="3180433"/>
            <a:ext cx="808567" cy="325967"/>
          </a:xfrm>
          <a:custGeom>
            <a:avLst/>
            <a:gdLst/>
            <a:ahLst/>
            <a:cxnLst/>
            <a:rect l="l" t="t" r="r" b="b"/>
            <a:pathLst>
              <a:path w="606425" h="244475">
                <a:moveTo>
                  <a:pt x="0" y="0"/>
                </a:moveTo>
                <a:lnTo>
                  <a:pt x="605849" y="0"/>
                </a:lnTo>
                <a:lnTo>
                  <a:pt x="605849" y="244024"/>
                </a:lnTo>
                <a:lnTo>
                  <a:pt x="0" y="2440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8063003" y="3611181"/>
            <a:ext cx="756044" cy="3098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7987300" y="3567496"/>
            <a:ext cx="860213" cy="374227"/>
          </a:xfrm>
          <a:custGeom>
            <a:avLst/>
            <a:gdLst/>
            <a:ahLst/>
            <a:cxnLst/>
            <a:rect l="l" t="t" r="r" b="b"/>
            <a:pathLst>
              <a:path w="645159" h="280669">
                <a:moveTo>
                  <a:pt x="0" y="0"/>
                </a:moveTo>
                <a:lnTo>
                  <a:pt x="645149" y="0"/>
                </a:lnTo>
                <a:lnTo>
                  <a:pt x="645149" y="280474"/>
                </a:lnTo>
                <a:lnTo>
                  <a:pt x="0" y="2804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3411399" y="4820417"/>
            <a:ext cx="3732252" cy="984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35"/>
          <p:cNvSpPr/>
          <p:nvPr/>
        </p:nvSpPr>
        <p:spPr>
          <a:xfrm>
            <a:off x="10761653" y="644914"/>
            <a:ext cx="361527" cy="322580"/>
          </a:xfrm>
          <a:custGeom>
            <a:avLst/>
            <a:gdLst/>
            <a:ahLst/>
            <a:cxnLst/>
            <a:rect l="l" t="t" r="r" b="b"/>
            <a:pathLst>
              <a:path w="271145" h="241934">
                <a:moveTo>
                  <a:pt x="0" y="0"/>
                </a:moveTo>
                <a:lnTo>
                  <a:pt x="270899" y="299"/>
                </a:lnTo>
                <a:lnTo>
                  <a:pt x="270899" y="241499"/>
                </a:lnTo>
                <a:lnTo>
                  <a:pt x="0" y="241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/>
          <p:nvPr/>
        </p:nvSpPr>
        <p:spPr>
          <a:xfrm>
            <a:off x="5236173" y="4374845"/>
            <a:ext cx="583775" cy="3592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37"/>
          <p:cNvSpPr/>
          <p:nvPr/>
        </p:nvSpPr>
        <p:spPr>
          <a:xfrm>
            <a:off x="9968167" y="2229867"/>
            <a:ext cx="1397000" cy="421640"/>
          </a:xfrm>
          <a:custGeom>
            <a:avLst/>
            <a:gdLst/>
            <a:ahLst/>
            <a:cxnLst/>
            <a:rect l="l" t="t" r="r" b="b"/>
            <a:pathLst>
              <a:path w="1047750" h="316230">
                <a:moveTo>
                  <a:pt x="0" y="0"/>
                </a:moveTo>
                <a:lnTo>
                  <a:pt x="1047299" y="899"/>
                </a:lnTo>
                <a:lnTo>
                  <a:pt x="1047299" y="315899"/>
                </a:lnTo>
                <a:lnTo>
                  <a:pt x="0" y="314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/>
          <p:nvPr/>
        </p:nvSpPr>
        <p:spPr>
          <a:xfrm>
            <a:off x="4029972" y="3968719"/>
            <a:ext cx="670193" cy="29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/>
          <p:nvPr/>
        </p:nvSpPr>
        <p:spPr>
          <a:xfrm>
            <a:off x="4017271" y="3956019"/>
            <a:ext cx="805180" cy="324272"/>
          </a:xfrm>
          <a:custGeom>
            <a:avLst/>
            <a:gdLst/>
            <a:ahLst/>
            <a:cxnLst/>
            <a:rect l="l" t="t" r="r" b="b"/>
            <a:pathLst>
              <a:path w="603885" h="243205">
                <a:moveTo>
                  <a:pt x="0" y="0"/>
                </a:moveTo>
                <a:lnTo>
                  <a:pt x="603374" y="0"/>
                </a:lnTo>
                <a:lnTo>
                  <a:pt x="603374" y="243074"/>
                </a:lnTo>
                <a:lnTo>
                  <a:pt x="0" y="2430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34"/>
          <p:cNvSpPr txBox="1">
            <a:spLocks noGrp="1"/>
          </p:cNvSpPr>
          <p:nvPr>
            <p:ph type="title"/>
          </p:nvPr>
        </p:nvSpPr>
        <p:spPr>
          <a:xfrm>
            <a:off x="265334" y="144491"/>
            <a:ext cx="8285599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spc="-7" dirty="0"/>
              <a:t>Backprop</a:t>
            </a:r>
            <a:r>
              <a:rPr sz="3733" spc="-7" dirty="0"/>
              <a:t> with </a:t>
            </a:r>
            <a:r>
              <a:rPr sz="3733" dirty="0"/>
              <a:t>Matrices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6D5A52-184B-463C-A0BA-30EDCB250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0CECE3A8-855B-4126-9BD5-F3B94C375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22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525440" y="1269076"/>
            <a:ext cx="1836760" cy="17985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118592" y="1767692"/>
            <a:ext cx="2379863" cy="473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3112241" y="1761342"/>
            <a:ext cx="2392680" cy="486833"/>
          </a:xfrm>
          <a:custGeom>
            <a:avLst/>
            <a:gdLst/>
            <a:ahLst/>
            <a:cxnLst/>
            <a:rect l="l" t="t" r="r" b="b"/>
            <a:pathLst>
              <a:path w="1794510" h="365125">
                <a:moveTo>
                  <a:pt x="0" y="0"/>
                </a:moveTo>
                <a:lnTo>
                  <a:pt x="1794422" y="0"/>
                </a:lnTo>
                <a:lnTo>
                  <a:pt x="1794422" y="365024"/>
                </a:lnTo>
                <a:lnTo>
                  <a:pt x="0" y="36502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6102350" y="1703947"/>
            <a:ext cx="3824461" cy="656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6096000" y="1681346"/>
            <a:ext cx="3861647" cy="669712"/>
          </a:xfrm>
          <a:custGeom>
            <a:avLst/>
            <a:gdLst/>
            <a:ahLst/>
            <a:cxnLst/>
            <a:rect l="l" t="t" r="r" b="b"/>
            <a:pathLst>
              <a:path w="2896234" h="502285">
                <a:moveTo>
                  <a:pt x="0" y="0"/>
                </a:moveTo>
                <a:lnTo>
                  <a:pt x="2896102" y="0"/>
                </a:lnTo>
                <a:lnTo>
                  <a:pt x="2896102" y="501762"/>
                </a:lnTo>
                <a:lnTo>
                  <a:pt x="0" y="5017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 txBox="1"/>
          <p:nvPr/>
        </p:nvSpPr>
        <p:spPr>
          <a:xfrm>
            <a:off x="2979925" y="976446"/>
            <a:ext cx="8772748" cy="643766"/>
          </a:xfrm>
          <a:prstGeom prst="rect">
            <a:avLst/>
          </a:prstGeom>
        </p:spPr>
        <p:txBody>
          <a:bodyPr vert="horz" wrap="square" lIns="0" tIns="210820" rIns="0" bIns="0" rtlCol="0">
            <a:spAutoFit/>
          </a:bodyPr>
          <a:lstStyle/>
          <a:p>
            <a:pPr marL="16933">
              <a:spcBef>
                <a:spcPts val="1660"/>
              </a:spcBef>
            </a:pPr>
            <a:r>
              <a:rPr sz="2800" spc="-7" dirty="0">
                <a:latin typeface="+mn-lt"/>
                <a:cs typeface="Arial"/>
              </a:rPr>
              <a:t>Want to interpret </a:t>
            </a:r>
            <a:r>
              <a:rPr sz="2800" dirty="0">
                <a:latin typeface="+mn-lt"/>
                <a:cs typeface="Arial"/>
              </a:rPr>
              <a:t>raw classifier scores </a:t>
            </a:r>
            <a:r>
              <a:rPr sz="2800" spc="-7">
                <a:latin typeface="+mn-lt"/>
                <a:cs typeface="Arial"/>
              </a:rPr>
              <a:t>as</a:t>
            </a:r>
            <a:r>
              <a:rPr sz="2800" spc="-33">
                <a:latin typeface="+mn-lt"/>
                <a:cs typeface="Arial"/>
              </a:rPr>
              <a:t> </a:t>
            </a:r>
            <a:r>
              <a:rPr sz="2800" b="1" spc="-7">
                <a:latin typeface="+mn-lt"/>
                <a:cs typeface="Arial"/>
              </a:rPr>
              <a:t>probabilities</a:t>
            </a:r>
            <a:endParaRPr lang="nl-NL" sz="2800">
              <a:latin typeface="+mn-lt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32652" y="2405979"/>
            <a:ext cx="1613747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 indent="52492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Probabilities  </a:t>
            </a:r>
            <a:r>
              <a:rPr sz="2133" dirty="0">
                <a:solidFill>
                  <a:srgbClr val="FF0000"/>
                </a:solidFill>
                <a:latin typeface="Arial"/>
                <a:cs typeface="Arial"/>
              </a:rPr>
              <a:t>must </a:t>
            </a: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be &gt;=</a:t>
            </a:r>
            <a:r>
              <a:rPr sz="2133" spc="-13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33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endParaRPr sz="2133">
              <a:latin typeface="Arial"/>
              <a:cs typeface="Arial"/>
            </a:endParaRPr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Softmax</a:t>
            </a:r>
            <a:r>
              <a:rPr lang="en-US"/>
              <a:t> Classifier: Example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DAD7BE-4FBC-44CA-9F35-F2DD64074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E47901-6BBD-4969-865B-5B2A1F1D5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31" name="object 3">
            <a:extLst>
              <a:ext uri="{FF2B5EF4-FFF2-40B4-BE49-F238E27FC236}">
                <a16:creationId xmlns:a16="http://schemas.microsoft.com/office/drawing/2014/main" id="{24A12837-5D78-404F-B409-458E0817498C}"/>
              </a:ext>
            </a:extLst>
          </p:cNvPr>
          <p:cNvSpPr txBox="1"/>
          <p:nvPr/>
        </p:nvSpPr>
        <p:spPr>
          <a:xfrm>
            <a:off x="675368" y="3498674"/>
            <a:ext cx="733213" cy="149528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6773" algn="just">
              <a:spcBef>
                <a:spcPts val="140"/>
              </a:spcBef>
            </a:pPr>
            <a:r>
              <a:rPr sz="3200" dirty="0">
                <a:latin typeface="Arial"/>
                <a:cs typeface="Arial"/>
              </a:rPr>
              <a:t>cat  car  </a:t>
            </a:r>
            <a:r>
              <a:rPr sz="3200" spc="-7" dirty="0">
                <a:latin typeface="Arial"/>
                <a:cs typeface="Arial"/>
              </a:rPr>
              <a:t>frog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32" name="object 4">
            <a:extLst>
              <a:ext uri="{FF2B5EF4-FFF2-40B4-BE49-F238E27FC236}">
                <a16:creationId xmlns:a16="http://schemas.microsoft.com/office/drawing/2014/main" id="{5761BD49-CA4D-4D8D-847C-664C3285E9DF}"/>
              </a:ext>
            </a:extLst>
          </p:cNvPr>
          <p:cNvSpPr txBox="1"/>
          <p:nvPr/>
        </p:nvSpPr>
        <p:spPr>
          <a:xfrm>
            <a:off x="1976233" y="3429000"/>
            <a:ext cx="1417320" cy="174406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L="340351">
              <a:spcBef>
                <a:spcPts val="480"/>
              </a:spcBef>
            </a:pPr>
            <a:r>
              <a:rPr sz="3200" b="1" spc="-7" dirty="0">
                <a:latin typeface="Arial"/>
                <a:cs typeface="Arial"/>
              </a:rPr>
              <a:t>3.2</a:t>
            </a:r>
            <a:endParaRPr sz="3200" dirty="0">
              <a:latin typeface="Arial"/>
              <a:cs typeface="Arial"/>
            </a:endParaRPr>
          </a:p>
          <a:p>
            <a:pPr marL="340351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5.1</a:t>
            </a:r>
            <a:endParaRPr sz="3200" dirty="0">
              <a:latin typeface="Arial"/>
              <a:cs typeface="Arial"/>
            </a:endParaRPr>
          </a:p>
          <a:p>
            <a:pPr marL="238754">
              <a:spcBef>
                <a:spcPts val="800"/>
              </a:spcBef>
            </a:pPr>
            <a:r>
              <a:rPr sz="3200" dirty="0">
                <a:latin typeface="Arial"/>
                <a:cs typeface="Arial"/>
              </a:rPr>
              <a:t>-1.7</a:t>
            </a:r>
          </a:p>
        </p:txBody>
      </p:sp>
      <p:sp>
        <p:nvSpPr>
          <p:cNvPr id="33" name="object 11">
            <a:extLst>
              <a:ext uri="{FF2B5EF4-FFF2-40B4-BE49-F238E27FC236}">
                <a16:creationId xmlns:a16="http://schemas.microsoft.com/office/drawing/2014/main" id="{AA5BA373-4A40-41E1-B06F-814CCF928622}"/>
              </a:ext>
            </a:extLst>
          </p:cNvPr>
          <p:cNvSpPr txBox="1"/>
          <p:nvPr/>
        </p:nvSpPr>
        <p:spPr>
          <a:xfrm>
            <a:off x="4211433" y="3429001"/>
            <a:ext cx="1417320" cy="1744067"/>
          </a:xfrm>
          <a:prstGeom prst="rect">
            <a:avLst/>
          </a:prstGeom>
          <a:ln w="19049">
            <a:solidFill>
              <a:srgbClr val="FF0000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R="77890" algn="r">
              <a:spcBef>
                <a:spcPts val="480"/>
              </a:spcBef>
            </a:pPr>
            <a:r>
              <a:rPr sz="3200" b="1" spc="-7" dirty="0">
                <a:latin typeface="Arial"/>
                <a:cs typeface="Arial"/>
              </a:rPr>
              <a:t>24.5</a:t>
            </a:r>
            <a:endParaRPr sz="3200">
              <a:latin typeface="Arial"/>
              <a:cs typeface="Arial"/>
            </a:endParaRPr>
          </a:p>
          <a:p>
            <a:pPr marR="99904" algn="r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164.0</a:t>
            </a:r>
            <a:endParaRPr sz="3200">
              <a:latin typeface="Arial"/>
              <a:cs typeface="Arial"/>
            </a:endParaRPr>
          </a:p>
          <a:p>
            <a:pPr marR="179489" algn="r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0.18</a:t>
            </a:r>
            <a:endParaRPr sz="3200">
              <a:latin typeface="Arial"/>
              <a:cs typeface="Arial"/>
            </a:endParaRPr>
          </a:p>
        </p:txBody>
      </p:sp>
      <p:sp>
        <p:nvSpPr>
          <p:cNvPr id="35" name="object 13">
            <a:extLst>
              <a:ext uri="{FF2B5EF4-FFF2-40B4-BE49-F238E27FC236}">
                <a16:creationId xmlns:a16="http://schemas.microsoft.com/office/drawing/2014/main" id="{1F00E59F-3E9A-41A7-B837-78DEA97F10FE}"/>
              </a:ext>
            </a:extLst>
          </p:cNvPr>
          <p:cNvSpPr/>
          <p:nvPr/>
        </p:nvSpPr>
        <p:spPr>
          <a:xfrm>
            <a:off x="3393433" y="4334133"/>
            <a:ext cx="633307" cy="0"/>
          </a:xfrm>
          <a:custGeom>
            <a:avLst/>
            <a:gdLst/>
            <a:ahLst/>
            <a:cxnLst/>
            <a:rect l="l" t="t" r="r" b="b"/>
            <a:pathLst>
              <a:path w="474980">
                <a:moveTo>
                  <a:pt x="0" y="0"/>
                </a:moveTo>
                <a:lnTo>
                  <a:pt x="4745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E5996DD7-F075-436E-BFDA-BDC864D9DA3E}"/>
              </a:ext>
            </a:extLst>
          </p:cNvPr>
          <p:cNvSpPr/>
          <p:nvPr/>
        </p:nvSpPr>
        <p:spPr>
          <a:xfrm>
            <a:off x="4013532" y="4279479"/>
            <a:ext cx="140667" cy="1093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15">
            <a:extLst>
              <a:ext uri="{FF2B5EF4-FFF2-40B4-BE49-F238E27FC236}">
                <a16:creationId xmlns:a16="http://schemas.microsoft.com/office/drawing/2014/main" id="{D109D348-6D8C-48A0-8B46-72FDFC822C05}"/>
              </a:ext>
            </a:extLst>
          </p:cNvPr>
          <p:cNvSpPr txBox="1"/>
          <p:nvPr/>
        </p:nvSpPr>
        <p:spPr>
          <a:xfrm>
            <a:off x="3547400" y="3849034"/>
            <a:ext cx="41656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spc="-7" dirty="0">
                <a:latin typeface="Arial"/>
                <a:cs typeface="Arial"/>
              </a:rPr>
              <a:t>exp</a:t>
            </a:r>
            <a:endParaRPr sz="1867">
              <a:latin typeface="Arial"/>
              <a:cs typeface="Arial"/>
            </a:endParaRPr>
          </a:p>
        </p:txBody>
      </p:sp>
      <p:sp>
        <p:nvSpPr>
          <p:cNvPr id="41" name="object 19">
            <a:extLst>
              <a:ext uri="{FF2B5EF4-FFF2-40B4-BE49-F238E27FC236}">
                <a16:creationId xmlns:a16="http://schemas.microsoft.com/office/drawing/2014/main" id="{9FCFFDDC-A2C7-4CC6-8C5D-8C92EE0BE062}"/>
              </a:ext>
            </a:extLst>
          </p:cNvPr>
          <p:cNvSpPr txBox="1"/>
          <p:nvPr/>
        </p:nvSpPr>
        <p:spPr>
          <a:xfrm>
            <a:off x="3988179" y="5446173"/>
            <a:ext cx="18626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unnormalized</a:t>
            </a:r>
            <a:endParaRPr>
              <a:latin typeface="Arial"/>
              <a:cs typeface="Arial"/>
            </a:endParaRPr>
          </a:p>
        </p:txBody>
      </p:sp>
      <p:sp>
        <p:nvSpPr>
          <p:cNvPr id="43" name="object 23">
            <a:extLst>
              <a:ext uri="{FF2B5EF4-FFF2-40B4-BE49-F238E27FC236}">
                <a16:creationId xmlns:a16="http://schemas.microsoft.com/office/drawing/2014/main" id="{2C831FE4-384D-4917-95E3-916A487EFF9A}"/>
              </a:ext>
            </a:extLst>
          </p:cNvPr>
          <p:cNvSpPr txBox="1"/>
          <p:nvPr/>
        </p:nvSpPr>
        <p:spPr>
          <a:xfrm>
            <a:off x="1275585" y="5447530"/>
            <a:ext cx="1704340" cy="3453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Unnormalized</a:t>
            </a:r>
            <a:endParaRPr sz="2133">
              <a:latin typeface="Arial"/>
              <a:cs typeface="Arial"/>
            </a:endParaRPr>
          </a:p>
        </p:txBody>
      </p:sp>
      <p:sp>
        <p:nvSpPr>
          <p:cNvPr id="44" name="object 29">
            <a:extLst>
              <a:ext uri="{FF2B5EF4-FFF2-40B4-BE49-F238E27FC236}">
                <a16:creationId xmlns:a16="http://schemas.microsoft.com/office/drawing/2014/main" id="{A0B56FA2-D6EF-44CB-94EE-9AC9FA785BD2}"/>
              </a:ext>
            </a:extLst>
          </p:cNvPr>
          <p:cNvSpPr txBox="1"/>
          <p:nvPr/>
        </p:nvSpPr>
        <p:spPr>
          <a:xfrm>
            <a:off x="733519" y="5803394"/>
            <a:ext cx="2787227" cy="320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2493"/>
              </a:lnSpc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log-probabilities </a:t>
            </a: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/</a:t>
            </a:r>
            <a:r>
              <a:rPr sz="2133" spc="-1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logits</a:t>
            </a:r>
            <a:endParaRPr sz="2133">
              <a:latin typeface="Arial"/>
              <a:cs typeface="Arial"/>
            </a:endParaRPr>
          </a:p>
        </p:txBody>
      </p:sp>
      <p:sp>
        <p:nvSpPr>
          <p:cNvPr id="45" name="object 30">
            <a:extLst>
              <a:ext uri="{FF2B5EF4-FFF2-40B4-BE49-F238E27FC236}">
                <a16:creationId xmlns:a16="http://schemas.microsoft.com/office/drawing/2014/main" id="{680907B5-A303-43FC-8268-C663A057D4D0}"/>
              </a:ext>
            </a:extLst>
          </p:cNvPr>
          <p:cNvSpPr txBox="1"/>
          <p:nvPr/>
        </p:nvSpPr>
        <p:spPr>
          <a:xfrm>
            <a:off x="4089829" y="5843347"/>
            <a:ext cx="1660313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2787"/>
              </a:lnSpc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probabilities</a:t>
            </a:r>
            <a:endParaRPr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D5438A-E254-40BD-AEF2-9AEC9EA51A75}"/>
              </a:ext>
            </a:extLst>
          </p:cNvPr>
          <p:cNvSpPr txBox="1"/>
          <p:nvPr/>
        </p:nvSpPr>
        <p:spPr>
          <a:xfrm>
            <a:off x="10322701" y="1681346"/>
            <a:ext cx="1198598" cy="750248"/>
          </a:xfrm>
          <a:prstGeom prst="rect">
            <a:avLst/>
          </a:prstGeom>
        </p:spPr>
        <p:txBody>
          <a:bodyPr vert="horz" wrap="non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lang="nl-NL" sz="2400" i="1" spc="-7">
                <a:latin typeface="Arial"/>
                <a:cs typeface="Arial"/>
              </a:rPr>
              <a:t>Softmax</a:t>
            </a:r>
          </a:p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lang="nl-NL" sz="2400" i="1" spc="-7">
                <a:latin typeface="Arial"/>
                <a:cs typeface="Arial"/>
              </a:rPr>
              <a:t>Function</a:t>
            </a:r>
            <a:endParaRPr lang="nl-NL" sz="2400" i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2230767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67560" y="903749"/>
            <a:ext cx="126492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x: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[N×D]</a:t>
            </a:r>
            <a:endParaRPr sz="266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4573" y="1310150"/>
            <a:ext cx="1651847" cy="8379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297173" algn="l"/>
                <a:tab pos="768754" algn="l"/>
                <a:tab pos="114466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2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1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786534" algn="l"/>
                <a:tab pos="125557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	4	2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7462" y="2219321"/>
            <a:ext cx="17441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00655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w:</a:t>
            </a:r>
            <a:r>
              <a:rPr sz="2667" spc="-4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[D×M]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  <a:tab pos="1048994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2	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-1]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  <a:tab pos="1058307" algn="l"/>
                <a:tab pos="1434217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2	1	3	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2]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  <a:tab pos="1048994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2	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-2]</a:t>
            </a:r>
            <a:endParaRPr sz="2667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95184" y="848099"/>
            <a:ext cx="3316393" cy="1750060"/>
          </a:xfrm>
          <a:custGeom>
            <a:avLst/>
            <a:gdLst/>
            <a:ahLst/>
            <a:cxnLst/>
            <a:rect l="l" t="t" r="r" b="b"/>
            <a:pathLst>
              <a:path w="2487295" h="1312545">
                <a:moveTo>
                  <a:pt x="0" y="0"/>
                </a:moveTo>
                <a:lnTo>
                  <a:pt x="2486999" y="0"/>
                </a:lnTo>
                <a:lnTo>
                  <a:pt x="2486999" y="1312199"/>
                </a:lnTo>
                <a:lnTo>
                  <a:pt x="0" y="1312199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4595184" y="848099"/>
            <a:ext cx="3316393" cy="551369"/>
          </a:xfrm>
          <a:prstGeom prst="rect">
            <a:avLst/>
          </a:prstGeom>
          <a:ln w="9524">
            <a:solidFill>
              <a:srgbClr val="595959"/>
            </a:solidFill>
          </a:ln>
        </p:spPr>
        <p:txBody>
          <a:bodyPr vert="horz" wrap="square" lIns="0" tIns="99060" rIns="0" bIns="0" rtlCol="0">
            <a:spAutoFit/>
          </a:bodyPr>
          <a:lstStyle/>
          <a:p>
            <a:pPr marL="467348">
              <a:spcBef>
                <a:spcPts val="780"/>
              </a:spcBef>
            </a:pPr>
            <a:r>
              <a:rPr sz="2933" dirty="0">
                <a:latin typeface="Arial"/>
                <a:cs typeface="Arial"/>
              </a:rPr>
              <a:t>Matrix</a:t>
            </a:r>
            <a:r>
              <a:rPr sz="2933" spc="-33" dirty="0">
                <a:latin typeface="Arial"/>
                <a:cs typeface="Arial"/>
              </a:rPr>
              <a:t> </a:t>
            </a:r>
            <a:r>
              <a:rPr sz="2933" dirty="0">
                <a:latin typeface="Arial"/>
                <a:cs typeface="Arial"/>
              </a:rPr>
              <a:t>Multiply</a:t>
            </a:r>
            <a:endParaRPr sz="2933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60200" y="1501867"/>
            <a:ext cx="3185965" cy="943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9738856" y="155254"/>
            <a:ext cx="204724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y: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657844" algn="l"/>
                <a:tab pos="1033754" algn="l"/>
                <a:tab pos="1522269" algn="l"/>
              </a:tabLst>
            </a:pP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b="1" spc="-7" dirty="0">
                <a:solidFill>
                  <a:srgbClr val="6AA84F"/>
                </a:solidFill>
                <a:latin typeface="Arial"/>
                <a:cs typeface="Arial"/>
              </a:rPr>
              <a:t>13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9	-2	-6</a:t>
            </a:r>
            <a:r>
              <a:rPr sz="2667" b="1" spc="-12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280240" algn="l"/>
                <a:tab pos="656150" algn="l"/>
                <a:tab pos="1032061" algn="l"/>
                <a:tab pos="159677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5	2	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17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45656" y="1802917"/>
            <a:ext cx="196088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7890" marR="6773" indent="-61805">
              <a:spcBef>
                <a:spcPts val="133"/>
              </a:spcBef>
              <a:tabLst>
                <a:tab pos="358978" algn="l"/>
                <a:tab pos="734888" algn="l"/>
                <a:tab pos="1505336" algn="l"/>
              </a:tabLst>
            </a:pPr>
            <a:r>
              <a:rPr sz="2667" spc="-7" dirty="0">
                <a:latin typeface="Arial"/>
                <a:cs typeface="Arial"/>
              </a:rPr>
              <a:t>dL/dy:</a:t>
            </a:r>
            <a:r>
              <a:rPr sz="2667" spc="-12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 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2	3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-3	9</a:t>
            </a:r>
            <a:r>
              <a:rPr sz="2667" spc="-8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77890">
              <a:tabLst>
                <a:tab pos="753514" algn="l"/>
                <a:tab pos="1129425" algn="l"/>
                <a:tab pos="1505336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-8	1	4	6</a:t>
            </a:r>
            <a:r>
              <a:rPr sz="2667" spc="-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660968" y="1193033"/>
            <a:ext cx="1482513" cy="0"/>
          </a:xfrm>
          <a:custGeom>
            <a:avLst/>
            <a:gdLst/>
            <a:ahLst/>
            <a:cxnLst/>
            <a:rect l="l" t="t" r="r" b="b"/>
            <a:pathLst>
              <a:path w="1111885">
                <a:moveTo>
                  <a:pt x="0" y="0"/>
                </a:moveTo>
                <a:lnTo>
                  <a:pt x="11113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4142766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4142767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8373533" y="2436467"/>
            <a:ext cx="1148080" cy="0"/>
          </a:xfrm>
          <a:custGeom>
            <a:avLst/>
            <a:gdLst/>
            <a:ahLst/>
            <a:cxnLst/>
            <a:rect l="l" t="t" r="r" b="b"/>
            <a:pathLst>
              <a:path w="861059">
                <a:moveTo>
                  <a:pt x="0" y="0"/>
                </a:moveTo>
                <a:lnTo>
                  <a:pt x="8608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306999" y="1105932"/>
            <a:ext cx="1107440" cy="0"/>
          </a:xfrm>
          <a:custGeom>
            <a:avLst/>
            <a:gdLst/>
            <a:ahLst/>
            <a:cxnLst/>
            <a:rect l="l" t="t" r="r" b="b"/>
            <a:pathLst>
              <a:path w="830579">
                <a:moveTo>
                  <a:pt x="0" y="0"/>
                </a:moveTo>
                <a:lnTo>
                  <a:pt x="8302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0" y="0"/>
                </a:lnTo>
                <a:lnTo>
                  <a:pt x="43224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 txBox="1"/>
          <p:nvPr/>
        </p:nvSpPr>
        <p:spPr>
          <a:xfrm>
            <a:off x="3588534" y="2642554"/>
            <a:ext cx="2922693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2667" b="1" spc="-7" dirty="0">
                <a:latin typeface="Arial"/>
                <a:cs typeface="Arial"/>
              </a:rPr>
              <a:t>Q</a:t>
            </a:r>
            <a:r>
              <a:rPr sz="2667" spc="-7" dirty="0">
                <a:latin typeface="Arial"/>
                <a:cs typeface="Arial"/>
              </a:rPr>
              <a:t>: What parts of </a:t>
            </a:r>
            <a:r>
              <a:rPr sz="2667" dirty="0">
                <a:latin typeface="Arial"/>
                <a:cs typeface="Arial"/>
              </a:rPr>
              <a:t>y  </a:t>
            </a:r>
            <a:r>
              <a:rPr sz="2667" spc="-7" dirty="0">
                <a:latin typeface="Arial"/>
                <a:cs typeface="Arial"/>
              </a:rPr>
              <a:t>are </a:t>
            </a:r>
            <a:r>
              <a:rPr sz="2667" spc="-13" dirty="0">
                <a:latin typeface="Arial"/>
                <a:cs typeface="Arial"/>
              </a:rPr>
              <a:t>affected </a:t>
            </a:r>
            <a:r>
              <a:rPr sz="2667" spc="-7" dirty="0">
                <a:latin typeface="Arial"/>
                <a:cs typeface="Arial"/>
              </a:rPr>
              <a:t>by</a:t>
            </a:r>
            <a:r>
              <a:rPr sz="2667" spc="-10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one  element of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x?</a:t>
            </a:r>
            <a:endParaRPr sz="2667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88534" y="3861754"/>
            <a:ext cx="286173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1292826" algn="l"/>
              </a:tabLst>
            </a:pPr>
            <a:r>
              <a:rPr sz="2667" b="1" spc="-7" dirty="0">
                <a:latin typeface="Arial"/>
                <a:cs typeface="Arial"/>
              </a:rPr>
              <a:t>A</a:t>
            </a:r>
            <a:r>
              <a:rPr sz="2667" spc="-7" dirty="0">
                <a:latin typeface="Arial"/>
                <a:cs typeface="Arial"/>
              </a:rPr>
              <a:t>:	</a:t>
            </a:r>
            <a:r>
              <a:rPr sz="2667" spc="-13" dirty="0">
                <a:latin typeface="Arial"/>
                <a:cs typeface="Arial"/>
              </a:rPr>
              <a:t>affects</a:t>
            </a:r>
            <a:r>
              <a:rPr sz="2667" spc="-11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the</a:t>
            </a:r>
            <a:endParaRPr sz="2667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588533" y="4268153"/>
            <a:ext cx="155786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whole</a:t>
            </a:r>
            <a:r>
              <a:rPr sz="2667" spc="-113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row</a:t>
            </a:r>
            <a:endParaRPr sz="2667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660967" y="2324171"/>
            <a:ext cx="1463887" cy="311572"/>
          </a:xfrm>
          <a:custGeom>
            <a:avLst/>
            <a:gdLst/>
            <a:ahLst/>
            <a:cxnLst/>
            <a:rect l="l" t="t" r="r" b="b"/>
            <a:pathLst>
              <a:path w="1097914" h="233680">
                <a:moveTo>
                  <a:pt x="0" y="233224"/>
                </a:moveTo>
                <a:lnTo>
                  <a:pt x="1097897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0" y="0"/>
                </a:lnTo>
                <a:lnTo>
                  <a:pt x="45550" y="6407"/>
                </a:lnTo>
                <a:lnTo>
                  <a:pt x="6538" y="3077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45550" y="6407"/>
                </a:lnTo>
                <a:lnTo>
                  <a:pt x="0" y="0"/>
                </a:lnTo>
                <a:lnTo>
                  <a:pt x="6538" y="30778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1535371" y="1401118"/>
            <a:ext cx="442807" cy="375073"/>
          </a:xfrm>
          <a:custGeom>
            <a:avLst/>
            <a:gdLst/>
            <a:ahLst/>
            <a:cxnLst/>
            <a:rect l="l" t="t" r="r" b="b"/>
            <a:pathLst>
              <a:path w="332105" h="281305">
                <a:moveTo>
                  <a:pt x="0" y="0"/>
                </a:moveTo>
                <a:lnTo>
                  <a:pt x="331799" y="299"/>
                </a:lnTo>
                <a:lnTo>
                  <a:pt x="331799" y="280799"/>
                </a:lnTo>
                <a:lnTo>
                  <a:pt x="0" y="280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9856284" y="596153"/>
            <a:ext cx="1779693" cy="407247"/>
          </a:xfrm>
          <a:custGeom>
            <a:avLst/>
            <a:gdLst/>
            <a:ahLst/>
            <a:cxnLst/>
            <a:rect l="l" t="t" r="r" b="b"/>
            <a:pathLst>
              <a:path w="1334770" h="305434">
                <a:moveTo>
                  <a:pt x="0" y="0"/>
                </a:moveTo>
                <a:lnTo>
                  <a:pt x="1334399" y="899"/>
                </a:lnTo>
                <a:lnTo>
                  <a:pt x="1334399" y="305099"/>
                </a:lnTo>
                <a:lnTo>
                  <a:pt x="0" y="304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 txBox="1"/>
          <p:nvPr/>
        </p:nvSpPr>
        <p:spPr>
          <a:xfrm>
            <a:off x="7085301" y="2695503"/>
            <a:ext cx="208364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b="1" spc="-7" dirty="0">
                <a:latin typeface="Arial"/>
                <a:cs typeface="Arial"/>
              </a:rPr>
              <a:t>Q</a:t>
            </a:r>
            <a:r>
              <a:rPr sz="2667" spc="-7" dirty="0">
                <a:latin typeface="Arial"/>
                <a:cs typeface="Arial"/>
              </a:rPr>
              <a:t>: How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much</a:t>
            </a:r>
            <a:endParaRPr sz="2667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85301" y="3101903"/>
            <a:ext cx="76792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does</a:t>
            </a:r>
            <a:endParaRPr sz="2667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85301" y="3508303"/>
            <a:ext cx="198035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1774569" algn="l"/>
              </a:tabLst>
            </a:pPr>
            <a:r>
              <a:rPr sz="2667" spc="-7" dirty="0">
                <a:latin typeface="Arial"/>
                <a:cs typeface="Arial"/>
              </a:rPr>
              <a:t>a</a:t>
            </a:r>
            <a:r>
              <a:rPr sz="2667" spc="-53" dirty="0">
                <a:latin typeface="Arial"/>
                <a:cs typeface="Arial"/>
              </a:rPr>
              <a:t>f</a:t>
            </a:r>
            <a:r>
              <a:rPr sz="2667" spc="-7" dirty="0">
                <a:latin typeface="Arial"/>
                <a:cs typeface="Arial"/>
              </a:rPr>
              <a:t>fec</a:t>
            </a:r>
            <a:r>
              <a:rPr sz="2667" dirty="0">
                <a:latin typeface="Arial"/>
                <a:cs typeface="Arial"/>
              </a:rPr>
              <a:t>t	?</a:t>
            </a:r>
            <a:endParaRPr sz="2667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85300" y="3914703"/>
            <a:ext cx="39116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b="1" spc="-7" dirty="0">
                <a:latin typeface="Arial"/>
                <a:cs typeface="Arial"/>
              </a:rPr>
              <a:t>A:</a:t>
            </a:r>
            <a:endParaRPr sz="2667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929467" y="3193132"/>
            <a:ext cx="673032" cy="2999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7916766" y="3180433"/>
            <a:ext cx="808567" cy="325967"/>
          </a:xfrm>
          <a:custGeom>
            <a:avLst/>
            <a:gdLst/>
            <a:ahLst/>
            <a:cxnLst/>
            <a:rect l="l" t="t" r="r" b="b"/>
            <a:pathLst>
              <a:path w="606425" h="244475">
                <a:moveTo>
                  <a:pt x="0" y="0"/>
                </a:moveTo>
                <a:lnTo>
                  <a:pt x="605849" y="0"/>
                </a:lnTo>
                <a:lnTo>
                  <a:pt x="605849" y="244024"/>
                </a:lnTo>
                <a:lnTo>
                  <a:pt x="0" y="2440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8063003" y="3611181"/>
            <a:ext cx="756044" cy="3098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35"/>
          <p:cNvSpPr/>
          <p:nvPr/>
        </p:nvSpPr>
        <p:spPr>
          <a:xfrm>
            <a:off x="7987300" y="3567496"/>
            <a:ext cx="860213" cy="374227"/>
          </a:xfrm>
          <a:custGeom>
            <a:avLst/>
            <a:gdLst/>
            <a:ahLst/>
            <a:cxnLst/>
            <a:rect l="l" t="t" r="r" b="b"/>
            <a:pathLst>
              <a:path w="645159" h="280669">
                <a:moveTo>
                  <a:pt x="0" y="0"/>
                </a:moveTo>
                <a:lnTo>
                  <a:pt x="645149" y="0"/>
                </a:lnTo>
                <a:lnTo>
                  <a:pt x="645149" y="280474"/>
                </a:lnTo>
                <a:lnTo>
                  <a:pt x="0" y="2804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/>
          <p:nvPr/>
        </p:nvSpPr>
        <p:spPr>
          <a:xfrm>
            <a:off x="7524464" y="4066395"/>
            <a:ext cx="770584" cy="3210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37"/>
          <p:cNvSpPr/>
          <p:nvPr/>
        </p:nvSpPr>
        <p:spPr>
          <a:xfrm>
            <a:off x="7511764" y="3989478"/>
            <a:ext cx="860213" cy="419100"/>
          </a:xfrm>
          <a:custGeom>
            <a:avLst/>
            <a:gdLst/>
            <a:ahLst/>
            <a:cxnLst/>
            <a:rect l="l" t="t" r="r" b="b"/>
            <a:pathLst>
              <a:path w="645160" h="314325">
                <a:moveTo>
                  <a:pt x="0" y="0"/>
                </a:moveTo>
                <a:lnTo>
                  <a:pt x="645149" y="0"/>
                </a:lnTo>
                <a:lnTo>
                  <a:pt x="645149" y="314049"/>
                </a:lnTo>
                <a:lnTo>
                  <a:pt x="0" y="3140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/>
          <p:nvPr/>
        </p:nvSpPr>
        <p:spPr>
          <a:xfrm>
            <a:off x="3411253" y="4820417"/>
            <a:ext cx="6402027" cy="984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/>
          <p:nvPr/>
        </p:nvSpPr>
        <p:spPr>
          <a:xfrm>
            <a:off x="10761653" y="644914"/>
            <a:ext cx="361527" cy="322580"/>
          </a:xfrm>
          <a:custGeom>
            <a:avLst/>
            <a:gdLst/>
            <a:ahLst/>
            <a:cxnLst/>
            <a:rect l="l" t="t" r="r" b="b"/>
            <a:pathLst>
              <a:path w="271145" h="241934">
                <a:moveTo>
                  <a:pt x="0" y="0"/>
                </a:moveTo>
                <a:lnTo>
                  <a:pt x="270899" y="299"/>
                </a:lnTo>
                <a:lnTo>
                  <a:pt x="270899" y="241499"/>
                </a:lnTo>
                <a:lnTo>
                  <a:pt x="0" y="241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/>
          <p:nvPr/>
        </p:nvSpPr>
        <p:spPr>
          <a:xfrm>
            <a:off x="1777286" y="3115514"/>
            <a:ext cx="361527" cy="322580"/>
          </a:xfrm>
          <a:custGeom>
            <a:avLst/>
            <a:gdLst/>
            <a:ahLst/>
            <a:cxnLst/>
            <a:rect l="l" t="t" r="r" b="b"/>
            <a:pathLst>
              <a:path w="271144" h="241935">
                <a:moveTo>
                  <a:pt x="0" y="0"/>
                </a:moveTo>
                <a:lnTo>
                  <a:pt x="270899" y="299"/>
                </a:lnTo>
                <a:lnTo>
                  <a:pt x="270899" y="241499"/>
                </a:lnTo>
                <a:lnTo>
                  <a:pt x="0" y="241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object 41"/>
          <p:cNvSpPr/>
          <p:nvPr/>
        </p:nvSpPr>
        <p:spPr>
          <a:xfrm>
            <a:off x="5236173" y="4374845"/>
            <a:ext cx="583775" cy="3592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42"/>
          <p:cNvSpPr/>
          <p:nvPr/>
        </p:nvSpPr>
        <p:spPr>
          <a:xfrm>
            <a:off x="9968167" y="2229867"/>
            <a:ext cx="1397000" cy="421640"/>
          </a:xfrm>
          <a:custGeom>
            <a:avLst/>
            <a:gdLst/>
            <a:ahLst/>
            <a:cxnLst/>
            <a:rect l="l" t="t" r="r" b="b"/>
            <a:pathLst>
              <a:path w="1047750" h="316230">
                <a:moveTo>
                  <a:pt x="0" y="0"/>
                </a:moveTo>
                <a:lnTo>
                  <a:pt x="1047299" y="899"/>
                </a:lnTo>
                <a:lnTo>
                  <a:pt x="1047299" y="315899"/>
                </a:lnTo>
                <a:lnTo>
                  <a:pt x="0" y="314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43"/>
          <p:cNvSpPr/>
          <p:nvPr/>
        </p:nvSpPr>
        <p:spPr>
          <a:xfrm>
            <a:off x="4029972" y="3968719"/>
            <a:ext cx="670193" cy="29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44"/>
          <p:cNvSpPr/>
          <p:nvPr/>
        </p:nvSpPr>
        <p:spPr>
          <a:xfrm>
            <a:off x="4017271" y="3956019"/>
            <a:ext cx="805180" cy="324272"/>
          </a:xfrm>
          <a:custGeom>
            <a:avLst/>
            <a:gdLst/>
            <a:ahLst/>
            <a:cxnLst/>
            <a:rect l="l" t="t" r="r" b="b"/>
            <a:pathLst>
              <a:path w="603885" h="243205">
                <a:moveTo>
                  <a:pt x="0" y="0"/>
                </a:moveTo>
                <a:lnTo>
                  <a:pt x="603374" y="0"/>
                </a:lnTo>
                <a:lnTo>
                  <a:pt x="603374" y="243074"/>
                </a:lnTo>
                <a:lnTo>
                  <a:pt x="0" y="2430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9" name="object 34"/>
          <p:cNvSpPr txBox="1">
            <a:spLocks noGrp="1"/>
          </p:cNvSpPr>
          <p:nvPr>
            <p:ph type="title"/>
          </p:nvPr>
        </p:nvSpPr>
        <p:spPr>
          <a:xfrm>
            <a:off x="265334" y="144491"/>
            <a:ext cx="8285599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spc="-7" dirty="0"/>
              <a:t>Backprop with </a:t>
            </a:r>
            <a:r>
              <a:rPr sz="4000" dirty="0"/>
              <a:t>Matrices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C9515E-558D-493E-A9C0-41AB2424B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9BA74165-5512-4116-8788-660A2ED7B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1838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67560" y="903749"/>
            <a:ext cx="126492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x: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[N×D]</a:t>
            </a:r>
            <a:endParaRPr sz="266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4573" y="1310150"/>
            <a:ext cx="1651847" cy="8379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297173" algn="l"/>
                <a:tab pos="768754" algn="l"/>
                <a:tab pos="114466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2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1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786534" algn="l"/>
                <a:tab pos="125557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	4	2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7462" y="2219321"/>
            <a:ext cx="17441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00655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w:</a:t>
            </a:r>
            <a:r>
              <a:rPr sz="2667" spc="-4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[D×M]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  <a:tab pos="1048994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2	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-1]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  <a:tab pos="1058307" algn="l"/>
                <a:tab pos="1434217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2	1	3	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2]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  <a:tab pos="1048994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2	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-2]</a:t>
            </a:r>
            <a:endParaRPr sz="2667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95184" y="848099"/>
            <a:ext cx="3316393" cy="1750060"/>
          </a:xfrm>
          <a:custGeom>
            <a:avLst/>
            <a:gdLst/>
            <a:ahLst/>
            <a:cxnLst/>
            <a:rect l="l" t="t" r="r" b="b"/>
            <a:pathLst>
              <a:path w="2487295" h="1312545">
                <a:moveTo>
                  <a:pt x="0" y="0"/>
                </a:moveTo>
                <a:lnTo>
                  <a:pt x="2486999" y="0"/>
                </a:lnTo>
                <a:lnTo>
                  <a:pt x="2486999" y="1312199"/>
                </a:lnTo>
                <a:lnTo>
                  <a:pt x="0" y="1312199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4595184" y="848099"/>
            <a:ext cx="3316393" cy="551369"/>
          </a:xfrm>
          <a:prstGeom prst="rect">
            <a:avLst/>
          </a:prstGeom>
          <a:ln w="9524">
            <a:solidFill>
              <a:srgbClr val="595959"/>
            </a:solidFill>
          </a:ln>
        </p:spPr>
        <p:txBody>
          <a:bodyPr vert="horz" wrap="square" lIns="0" tIns="99060" rIns="0" bIns="0" rtlCol="0">
            <a:spAutoFit/>
          </a:bodyPr>
          <a:lstStyle/>
          <a:p>
            <a:pPr marL="467348">
              <a:spcBef>
                <a:spcPts val="780"/>
              </a:spcBef>
            </a:pPr>
            <a:r>
              <a:rPr sz="2933" dirty="0">
                <a:latin typeface="Arial"/>
                <a:cs typeface="Arial"/>
              </a:rPr>
              <a:t>Matrix</a:t>
            </a:r>
            <a:r>
              <a:rPr sz="2933" spc="-33" dirty="0">
                <a:latin typeface="Arial"/>
                <a:cs typeface="Arial"/>
              </a:rPr>
              <a:t> </a:t>
            </a:r>
            <a:r>
              <a:rPr sz="2933" dirty="0">
                <a:latin typeface="Arial"/>
                <a:cs typeface="Arial"/>
              </a:rPr>
              <a:t>Multiply</a:t>
            </a:r>
            <a:endParaRPr sz="2933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60200" y="1501867"/>
            <a:ext cx="3185965" cy="943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9738856" y="155254"/>
            <a:ext cx="204724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y: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657844" algn="l"/>
                <a:tab pos="1033754" algn="l"/>
                <a:tab pos="1522269" algn="l"/>
              </a:tabLst>
            </a:pP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b="1" spc="-7" dirty="0">
                <a:solidFill>
                  <a:srgbClr val="6AA84F"/>
                </a:solidFill>
                <a:latin typeface="Arial"/>
                <a:cs typeface="Arial"/>
              </a:rPr>
              <a:t>13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9	-2	-6</a:t>
            </a:r>
            <a:r>
              <a:rPr sz="2667" b="1" spc="-12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280240" algn="l"/>
                <a:tab pos="656150" algn="l"/>
                <a:tab pos="1032061" algn="l"/>
                <a:tab pos="159677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5	2	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17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45656" y="1802917"/>
            <a:ext cx="196088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7890" marR="6773" indent="-61805">
              <a:spcBef>
                <a:spcPts val="133"/>
              </a:spcBef>
              <a:tabLst>
                <a:tab pos="358978" algn="l"/>
                <a:tab pos="734888" algn="l"/>
                <a:tab pos="1505336" algn="l"/>
              </a:tabLst>
            </a:pPr>
            <a:r>
              <a:rPr sz="2667" spc="-7" dirty="0">
                <a:latin typeface="Arial"/>
                <a:cs typeface="Arial"/>
              </a:rPr>
              <a:t>dL/dy:</a:t>
            </a:r>
            <a:r>
              <a:rPr sz="2667" spc="-12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 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2	3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-3	9</a:t>
            </a:r>
            <a:r>
              <a:rPr sz="2667" spc="-8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77890">
              <a:tabLst>
                <a:tab pos="753514" algn="l"/>
                <a:tab pos="1129425" algn="l"/>
                <a:tab pos="1505336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-8	1	4	6</a:t>
            </a:r>
            <a:r>
              <a:rPr sz="2667" spc="-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660968" y="1193033"/>
            <a:ext cx="1482513" cy="0"/>
          </a:xfrm>
          <a:custGeom>
            <a:avLst/>
            <a:gdLst/>
            <a:ahLst/>
            <a:cxnLst/>
            <a:rect l="l" t="t" r="r" b="b"/>
            <a:pathLst>
              <a:path w="1111885">
                <a:moveTo>
                  <a:pt x="0" y="0"/>
                </a:moveTo>
                <a:lnTo>
                  <a:pt x="11113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4142766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4142767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8373533" y="2436467"/>
            <a:ext cx="1148080" cy="0"/>
          </a:xfrm>
          <a:custGeom>
            <a:avLst/>
            <a:gdLst/>
            <a:ahLst/>
            <a:cxnLst/>
            <a:rect l="l" t="t" r="r" b="b"/>
            <a:pathLst>
              <a:path w="861059">
                <a:moveTo>
                  <a:pt x="0" y="0"/>
                </a:moveTo>
                <a:lnTo>
                  <a:pt x="8608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306999" y="1105932"/>
            <a:ext cx="1107440" cy="0"/>
          </a:xfrm>
          <a:custGeom>
            <a:avLst/>
            <a:gdLst/>
            <a:ahLst/>
            <a:cxnLst/>
            <a:rect l="l" t="t" r="r" b="b"/>
            <a:pathLst>
              <a:path w="830579">
                <a:moveTo>
                  <a:pt x="0" y="0"/>
                </a:moveTo>
                <a:lnTo>
                  <a:pt x="8302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0" y="0"/>
                </a:lnTo>
                <a:lnTo>
                  <a:pt x="43224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 txBox="1"/>
          <p:nvPr/>
        </p:nvSpPr>
        <p:spPr>
          <a:xfrm>
            <a:off x="3588534" y="2642554"/>
            <a:ext cx="2922693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2667" b="1" spc="-7" dirty="0">
                <a:latin typeface="Arial"/>
                <a:cs typeface="Arial"/>
              </a:rPr>
              <a:t>Q</a:t>
            </a:r>
            <a:r>
              <a:rPr sz="2667" spc="-7" dirty="0">
                <a:latin typeface="Arial"/>
                <a:cs typeface="Arial"/>
              </a:rPr>
              <a:t>: What parts of </a:t>
            </a:r>
            <a:r>
              <a:rPr sz="2667" dirty="0">
                <a:latin typeface="Arial"/>
                <a:cs typeface="Arial"/>
              </a:rPr>
              <a:t>y  </a:t>
            </a:r>
            <a:r>
              <a:rPr sz="2667" spc="-7" dirty="0">
                <a:latin typeface="Arial"/>
                <a:cs typeface="Arial"/>
              </a:rPr>
              <a:t>are </a:t>
            </a:r>
            <a:r>
              <a:rPr sz="2667" spc="-13" dirty="0">
                <a:latin typeface="Arial"/>
                <a:cs typeface="Arial"/>
              </a:rPr>
              <a:t>affected </a:t>
            </a:r>
            <a:r>
              <a:rPr sz="2667" spc="-7" dirty="0">
                <a:latin typeface="Arial"/>
                <a:cs typeface="Arial"/>
              </a:rPr>
              <a:t>by</a:t>
            </a:r>
            <a:r>
              <a:rPr sz="2667" spc="-10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one  element of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x?</a:t>
            </a:r>
            <a:endParaRPr sz="2667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88534" y="3861754"/>
            <a:ext cx="286173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1292826" algn="l"/>
              </a:tabLst>
            </a:pPr>
            <a:r>
              <a:rPr sz="2667" b="1" spc="-7" dirty="0">
                <a:latin typeface="Arial"/>
                <a:cs typeface="Arial"/>
              </a:rPr>
              <a:t>A</a:t>
            </a:r>
            <a:r>
              <a:rPr sz="2667" spc="-7" dirty="0">
                <a:latin typeface="Arial"/>
                <a:cs typeface="Arial"/>
              </a:rPr>
              <a:t>:	</a:t>
            </a:r>
            <a:r>
              <a:rPr sz="2667" spc="-13" dirty="0">
                <a:latin typeface="Arial"/>
                <a:cs typeface="Arial"/>
              </a:rPr>
              <a:t>affects</a:t>
            </a:r>
            <a:r>
              <a:rPr sz="2667" spc="-11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the</a:t>
            </a:r>
            <a:endParaRPr sz="2667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588533" y="4268153"/>
            <a:ext cx="155786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whole</a:t>
            </a:r>
            <a:r>
              <a:rPr sz="2667" spc="-113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row</a:t>
            </a:r>
            <a:endParaRPr sz="2667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660967" y="2324171"/>
            <a:ext cx="1463887" cy="311572"/>
          </a:xfrm>
          <a:custGeom>
            <a:avLst/>
            <a:gdLst/>
            <a:ahLst/>
            <a:cxnLst/>
            <a:rect l="l" t="t" r="r" b="b"/>
            <a:pathLst>
              <a:path w="1097914" h="233680">
                <a:moveTo>
                  <a:pt x="0" y="233224"/>
                </a:moveTo>
                <a:lnTo>
                  <a:pt x="1097897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0" y="0"/>
                </a:lnTo>
                <a:lnTo>
                  <a:pt x="45550" y="6407"/>
                </a:lnTo>
                <a:lnTo>
                  <a:pt x="6538" y="3077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45550" y="6407"/>
                </a:lnTo>
                <a:lnTo>
                  <a:pt x="0" y="0"/>
                </a:lnTo>
                <a:lnTo>
                  <a:pt x="6538" y="30778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1535371" y="1401118"/>
            <a:ext cx="442807" cy="375073"/>
          </a:xfrm>
          <a:custGeom>
            <a:avLst/>
            <a:gdLst/>
            <a:ahLst/>
            <a:cxnLst/>
            <a:rect l="l" t="t" r="r" b="b"/>
            <a:pathLst>
              <a:path w="332105" h="281305">
                <a:moveTo>
                  <a:pt x="0" y="0"/>
                </a:moveTo>
                <a:lnTo>
                  <a:pt x="331799" y="299"/>
                </a:lnTo>
                <a:lnTo>
                  <a:pt x="331799" y="280799"/>
                </a:lnTo>
                <a:lnTo>
                  <a:pt x="0" y="280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9856284" y="596153"/>
            <a:ext cx="1779693" cy="407247"/>
          </a:xfrm>
          <a:custGeom>
            <a:avLst/>
            <a:gdLst/>
            <a:ahLst/>
            <a:cxnLst/>
            <a:rect l="l" t="t" r="r" b="b"/>
            <a:pathLst>
              <a:path w="1334770" h="305434">
                <a:moveTo>
                  <a:pt x="0" y="0"/>
                </a:moveTo>
                <a:lnTo>
                  <a:pt x="1334399" y="899"/>
                </a:lnTo>
                <a:lnTo>
                  <a:pt x="1334399" y="305099"/>
                </a:lnTo>
                <a:lnTo>
                  <a:pt x="0" y="304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 txBox="1"/>
          <p:nvPr/>
        </p:nvSpPr>
        <p:spPr>
          <a:xfrm>
            <a:off x="7085301" y="2695503"/>
            <a:ext cx="208364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b="1" spc="-7" dirty="0">
                <a:latin typeface="Arial"/>
                <a:cs typeface="Arial"/>
              </a:rPr>
              <a:t>Q</a:t>
            </a:r>
            <a:r>
              <a:rPr sz="2667" spc="-7" dirty="0">
                <a:latin typeface="Arial"/>
                <a:cs typeface="Arial"/>
              </a:rPr>
              <a:t>: How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much</a:t>
            </a:r>
            <a:endParaRPr sz="2667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85301" y="3101903"/>
            <a:ext cx="76792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does</a:t>
            </a:r>
            <a:endParaRPr sz="2667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85301" y="3508303"/>
            <a:ext cx="198035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1774569" algn="l"/>
              </a:tabLst>
            </a:pPr>
            <a:r>
              <a:rPr sz="2667" spc="-7" dirty="0">
                <a:latin typeface="Arial"/>
                <a:cs typeface="Arial"/>
              </a:rPr>
              <a:t>a</a:t>
            </a:r>
            <a:r>
              <a:rPr sz="2667" spc="-53" dirty="0">
                <a:latin typeface="Arial"/>
                <a:cs typeface="Arial"/>
              </a:rPr>
              <a:t>f</a:t>
            </a:r>
            <a:r>
              <a:rPr sz="2667" spc="-7" dirty="0">
                <a:latin typeface="Arial"/>
                <a:cs typeface="Arial"/>
              </a:rPr>
              <a:t>fec</a:t>
            </a:r>
            <a:r>
              <a:rPr sz="2667" dirty="0">
                <a:latin typeface="Arial"/>
                <a:cs typeface="Arial"/>
              </a:rPr>
              <a:t>t	?</a:t>
            </a:r>
            <a:endParaRPr sz="2667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85300" y="3914703"/>
            <a:ext cx="39116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b="1" spc="-7" dirty="0">
                <a:latin typeface="Arial"/>
                <a:cs typeface="Arial"/>
              </a:rPr>
              <a:t>A:</a:t>
            </a:r>
            <a:endParaRPr sz="2667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929467" y="3193132"/>
            <a:ext cx="673032" cy="2999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7916766" y="3180433"/>
            <a:ext cx="808567" cy="325967"/>
          </a:xfrm>
          <a:custGeom>
            <a:avLst/>
            <a:gdLst/>
            <a:ahLst/>
            <a:cxnLst/>
            <a:rect l="l" t="t" r="r" b="b"/>
            <a:pathLst>
              <a:path w="606425" h="244475">
                <a:moveTo>
                  <a:pt x="0" y="0"/>
                </a:moveTo>
                <a:lnTo>
                  <a:pt x="605849" y="0"/>
                </a:lnTo>
                <a:lnTo>
                  <a:pt x="605849" y="244024"/>
                </a:lnTo>
                <a:lnTo>
                  <a:pt x="0" y="2440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8063003" y="3611181"/>
            <a:ext cx="756044" cy="3098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35"/>
          <p:cNvSpPr/>
          <p:nvPr/>
        </p:nvSpPr>
        <p:spPr>
          <a:xfrm>
            <a:off x="7987300" y="3567496"/>
            <a:ext cx="860213" cy="374227"/>
          </a:xfrm>
          <a:custGeom>
            <a:avLst/>
            <a:gdLst/>
            <a:ahLst/>
            <a:cxnLst/>
            <a:rect l="l" t="t" r="r" b="b"/>
            <a:pathLst>
              <a:path w="645159" h="280669">
                <a:moveTo>
                  <a:pt x="0" y="0"/>
                </a:moveTo>
                <a:lnTo>
                  <a:pt x="645149" y="0"/>
                </a:lnTo>
                <a:lnTo>
                  <a:pt x="645149" y="280474"/>
                </a:lnTo>
                <a:lnTo>
                  <a:pt x="0" y="2804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/>
          <p:nvPr/>
        </p:nvSpPr>
        <p:spPr>
          <a:xfrm>
            <a:off x="7524464" y="4066395"/>
            <a:ext cx="770584" cy="3210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37"/>
          <p:cNvSpPr/>
          <p:nvPr/>
        </p:nvSpPr>
        <p:spPr>
          <a:xfrm>
            <a:off x="7511764" y="3989478"/>
            <a:ext cx="860213" cy="419100"/>
          </a:xfrm>
          <a:custGeom>
            <a:avLst/>
            <a:gdLst/>
            <a:ahLst/>
            <a:cxnLst/>
            <a:rect l="l" t="t" r="r" b="b"/>
            <a:pathLst>
              <a:path w="645160" h="314325">
                <a:moveTo>
                  <a:pt x="0" y="0"/>
                </a:moveTo>
                <a:lnTo>
                  <a:pt x="645149" y="0"/>
                </a:lnTo>
                <a:lnTo>
                  <a:pt x="645149" y="314049"/>
                </a:lnTo>
                <a:lnTo>
                  <a:pt x="0" y="3140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/>
          <p:nvPr/>
        </p:nvSpPr>
        <p:spPr>
          <a:xfrm>
            <a:off x="3411253" y="4820417"/>
            <a:ext cx="6402027" cy="984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/>
          <p:nvPr/>
        </p:nvSpPr>
        <p:spPr>
          <a:xfrm>
            <a:off x="376884" y="4819859"/>
            <a:ext cx="2442741" cy="9073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/>
          <p:nvPr/>
        </p:nvSpPr>
        <p:spPr>
          <a:xfrm>
            <a:off x="224600" y="4737366"/>
            <a:ext cx="2756747" cy="1125220"/>
          </a:xfrm>
          <a:custGeom>
            <a:avLst/>
            <a:gdLst/>
            <a:ahLst/>
            <a:cxnLst/>
            <a:rect l="l" t="t" r="r" b="b"/>
            <a:pathLst>
              <a:path w="2067560" h="843914">
                <a:moveTo>
                  <a:pt x="0" y="0"/>
                </a:moveTo>
                <a:lnTo>
                  <a:pt x="2067026" y="0"/>
                </a:lnTo>
                <a:lnTo>
                  <a:pt x="2067026" y="843474"/>
                </a:lnTo>
                <a:lnTo>
                  <a:pt x="0" y="8434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object 41"/>
          <p:cNvSpPr/>
          <p:nvPr/>
        </p:nvSpPr>
        <p:spPr>
          <a:xfrm>
            <a:off x="10761653" y="644914"/>
            <a:ext cx="361527" cy="322580"/>
          </a:xfrm>
          <a:custGeom>
            <a:avLst/>
            <a:gdLst/>
            <a:ahLst/>
            <a:cxnLst/>
            <a:rect l="l" t="t" r="r" b="b"/>
            <a:pathLst>
              <a:path w="271145" h="241934">
                <a:moveTo>
                  <a:pt x="0" y="0"/>
                </a:moveTo>
                <a:lnTo>
                  <a:pt x="270899" y="299"/>
                </a:lnTo>
                <a:lnTo>
                  <a:pt x="270899" y="241499"/>
                </a:lnTo>
                <a:lnTo>
                  <a:pt x="0" y="241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42"/>
          <p:cNvSpPr/>
          <p:nvPr/>
        </p:nvSpPr>
        <p:spPr>
          <a:xfrm>
            <a:off x="1777286" y="3115514"/>
            <a:ext cx="361527" cy="322580"/>
          </a:xfrm>
          <a:custGeom>
            <a:avLst/>
            <a:gdLst/>
            <a:ahLst/>
            <a:cxnLst/>
            <a:rect l="l" t="t" r="r" b="b"/>
            <a:pathLst>
              <a:path w="271144" h="241935">
                <a:moveTo>
                  <a:pt x="0" y="0"/>
                </a:moveTo>
                <a:lnTo>
                  <a:pt x="270899" y="299"/>
                </a:lnTo>
                <a:lnTo>
                  <a:pt x="270899" y="241499"/>
                </a:lnTo>
                <a:lnTo>
                  <a:pt x="0" y="241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43"/>
          <p:cNvSpPr/>
          <p:nvPr/>
        </p:nvSpPr>
        <p:spPr>
          <a:xfrm>
            <a:off x="5236173" y="4374845"/>
            <a:ext cx="583775" cy="3592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44"/>
          <p:cNvSpPr txBox="1"/>
          <p:nvPr/>
        </p:nvSpPr>
        <p:spPr>
          <a:xfrm>
            <a:off x="48708" y="4152320"/>
            <a:ext cx="300736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1076086" algn="l"/>
              </a:tabLst>
            </a:pPr>
            <a:r>
              <a:rPr sz="2667" spc="-7" dirty="0">
                <a:latin typeface="Arial"/>
                <a:cs typeface="Arial"/>
              </a:rPr>
              <a:t>[N×D]	[N×M]</a:t>
            </a:r>
            <a:r>
              <a:rPr sz="2667" spc="-11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[M×D]</a:t>
            </a:r>
            <a:endParaRPr sz="2667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9968167" y="2229867"/>
            <a:ext cx="1397000" cy="421640"/>
          </a:xfrm>
          <a:custGeom>
            <a:avLst/>
            <a:gdLst/>
            <a:ahLst/>
            <a:cxnLst/>
            <a:rect l="l" t="t" r="r" b="b"/>
            <a:pathLst>
              <a:path w="1047750" h="316230">
                <a:moveTo>
                  <a:pt x="0" y="0"/>
                </a:moveTo>
                <a:lnTo>
                  <a:pt x="1047299" y="899"/>
                </a:lnTo>
                <a:lnTo>
                  <a:pt x="1047299" y="315899"/>
                </a:lnTo>
                <a:lnTo>
                  <a:pt x="0" y="314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6" name="object 46"/>
          <p:cNvSpPr/>
          <p:nvPr/>
        </p:nvSpPr>
        <p:spPr>
          <a:xfrm>
            <a:off x="4029972" y="3968719"/>
            <a:ext cx="670193" cy="29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7" name="object 47"/>
          <p:cNvSpPr/>
          <p:nvPr/>
        </p:nvSpPr>
        <p:spPr>
          <a:xfrm>
            <a:off x="4017271" y="3956019"/>
            <a:ext cx="805180" cy="324272"/>
          </a:xfrm>
          <a:custGeom>
            <a:avLst/>
            <a:gdLst/>
            <a:ahLst/>
            <a:cxnLst/>
            <a:rect l="l" t="t" r="r" b="b"/>
            <a:pathLst>
              <a:path w="603885" h="243205">
                <a:moveTo>
                  <a:pt x="0" y="0"/>
                </a:moveTo>
                <a:lnTo>
                  <a:pt x="603374" y="0"/>
                </a:lnTo>
                <a:lnTo>
                  <a:pt x="603374" y="243074"/>
                </a:lnTo>
                <a:lnTo>
                  <a:pt x="0" y="2430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2" name="object 34"/>
          <p:cNvSpPr txBox="1">
            <a:spLocks noGrp="1"/>
          </p:cNvSpPr>
          <p:nvPr>
            <p:ph type="title"/>
          </p:nvPr>
        </p:nvSpPr>
        <p:spPr/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sz="4000" dirty="0"/>
              <a:t>Backprop with Matrices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FE991E-2C65-4B3D-B55D-2AF4046BB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BF3954A4-4E91-4AF0-88F7-404938840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211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45091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67560" y="903749"/>
            <a:ext cx="126492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x: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[N×D]</a:t>
            </a:r>
            <a:endParaRPr sz="266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4573" y="1310150"/>
            <a:ext cx="1651847" cy="8379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297173" algn="l"/>
                <a:tab pos="768754" algn="l"/>
                <a:tab pos="114466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2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1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786534" algn="l"/>
                <a:tab pos="125557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	4	2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1192" y="2219320"/>
            <a:ext cx="1377525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w:</a:t>
            </a:r>
            <a:r>
              <a:rPr sz="2667" spc="-11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[D×M]</a:t>
            </a:r>
            <a:endParaRPr sz="2667"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802062" y="2674733"/>
          <a:ext cx="1794933" cy="11911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85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2376">
                <a:tc>
                  <a:txBody>
                    <a:bodyPr/>
                    <a:lstStyle/>
                    <a:p>
                      <a:pPr marL="31750">
                        <a:lnSpc>
                          <a:spcPts val="2210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10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10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210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2700" spc="-105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-1]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38735">
                        <a:lnSpc>
                          <a:spcPts val="2295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2295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2295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r">
                        <a:lnSpc>
                          <a:spcPts val="2295"/>
                        </a:lnSpc>
                        <a:tabLst>
                          <a:tab pos="281305" algn="l"/>
                        </a:tabLst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3	</a:t>
                      </a:r>
                      <a:r>
                        <a:rPr sz="2700" spc="-5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2]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76">
                <a:tc>
                  <a:txBody>
                    <a:bodyPr/>
                    <a:lstStyle/>
                    <a:p>
                      <a:pPr marL="31750">
                        <a:lnSpc>
                          <a:spcPts val="2215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15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15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215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2700" spc="-105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-2]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4595184" y="848099"/>
            <a:ext cx="3316393" cy="1750060"/>
          </a:xfrm>
          <a:custGeom>
            <a:avLst/>
            <a:gdLst/>
            <a:ahLst/>
            <a:cxnLst/>
            <a:rect l="l" t="t" r="r" b="b"/>
            <a:pathLst>
              <a:path w="2487295" h="1312545">
                <a:moveTo>
                  <a:pt x="0" y="0"/>
                </a:moveTo>
                <a:lnTo>
                  <a:pt x="2486999" y="0"/>
                </a:lnTo>
                <a:lnTo>
                  <a:pt x="2486999" y="1312199"/>
                </a:lnTo>
                <a:lnTo>
                  <a:pt x="0" y="1312199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 txBox="1"/>
          <p:nvPr/>
        </p:nvSpPr>
        <p:spPr>
          <a:xfrm>
            <a:off x="4595184" y="848099"/>
            <a:ext cx="3316393" cy="551369"/>
          </a:xfrm>
          <a:prstGeom prst="rect">
            <a:avLst/>
          </a:prstGeom>
          <a:ln w="9524">
            <a:solidFill>
              <a:srgbClr val="595959"/>
            </a:solidFill>
          </a:ln>
        </p:spPr>
        <p:txBody>
          <a:bodyPr vert="horz" wrap="square" lIns="0" tIns="99060" rIns="0" bIns="0" rtlCol="0">
            <a:spAutoFit/>
          </a:bodyPr>
          <a:lstStyle/>
          <a:p>
            <a:pPr marL="467348">
              <a:spcBef>
                <a:spcPts val="780"/>
              </a:spcBef>
            </a:pPr>
            <a:r>
              <a:rPr sz="2933" dirty="0">
                <a:latin typeface="Arial"/>
                <a:cs typeface="Arial"/>
              </a:rPr>
              <a:t>Matrix</a:t>
            </a:r>
            <a:r>
              <a:rPr sz="2933" spc="-33" dirty="0">
                <a:latin typeface="Arial"/>
                <a:cs typeface="Arial"/>
              </a:rPr>
              <a:t> </a:t>
            </a:r>
            <a:r>
              <a:rPr sz="2933" dirty="0">
                <a:latin typeface="Arial"/>
                <a:cs typeface="Arial"/>
              </a:rPr>
              <a:t>Multiply</a:t>
            </a:r>
            <a:endParaRPr sz="2933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60200" y="1501867"/>
            <a:ext cx="3185965" cy="943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 txBox="1"/>
          <p:nvPr/>
        </p:nvSpPr>
        <p:spPr>
          <a:xfrm>
            <a:off x="9738856" y="155254"/>
            <a:ext cx="204724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y: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657844" algn="l"/>
                <a:tab pos="1033754" algn="l"/>
                <a:tab pos="1522269" algn="l"/>
              </a:tabLst>
            </a:pP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b="1" spc="-7" dirty="0">
                <a:solidFill>
                  <a:srgbClr val="6AA84F"/>
                </a:solidFill>
                <a:latin typeface="Arial"/>
                <a:cs typeface="Arial"/>
              </a:rPr>
              <a:t>13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9	-2	-6</a:t>
            </a:r>
            <a:r>
              <a:rPr sz="2667" b="1" spc="-12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280240" algn="l"/>
                <a:tab pos="656150" algn="l"/>
                <a:tab pos="1032061" algn="l"/>
                <a:tab pos="159677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5	2	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17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45656" y="1802917"/>
            <a:ext cx="196088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7890" marR="6773" indent="-61805">
              <a:spcBef>
                <a:spcPts val="133"/>
              </a:spcBef>
              <a:tabLst>
                <a:tab pos="358978" algn="l"/>
                <a:tab pos="734888" algn="l"/>
                <a:tab pos="1505336" algn="l"/>
              </a:tabLst>
            </a:pPr>
            <a:r>
              <a:rPr sz="2667" spc="-7" dirty="0">
                <a:latin typeface="Arial"/>
                <a:cs typeface="Arial"/>
              </a:rPr>
              <a:t>dL/dy:</a:t>
            </a:r>
            <a:r>
              <a:rPr sz="2667" spc="-12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 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2	3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-3	9</a:t>
            </a:r>
            <a:r>
              <a:rPr sz="2667" spc="-8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77890">
              <a:tabLst>
                <a:tab pos="753514" algn="l"/>
                <a:tab pos="1129425" algn="l"/>
                <a:tab pos="1505336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-8	1	4	6</a:t>
            </a:r>
            <a:r>
              <a:rPr sz="2667" spc="-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660968" y="1193033"/>
            <a:ext cx="1482513" cy="0"/>
          </a:xfrm>
          <a:custGeom>
            <a:avLst/>
            <a:gdLst/>
            <a:ahLst/>
            <a:cxnLst/>
            <a:rect l="l" t="t" r="r" b="b"/>
            <a:pathLst>
              <a:path w="1111885">
                <a:moveTo>
                  <a:pt x="0" y="0"/>
                </a:moveTo>
                <a:lnTo>
                  <a:pt x="11113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4142766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142767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8373533" y="2436467"/>
            <a:ext cx="1148080" cy="0"/>
          </a:xfrm>
          <a:custGeom>
            <a:avLst/>
            <a:gdLst/>
            <a:ahLst/>
            <a:cxnLst/>
            <a:rect l="l" t="t" r="r" b="b"/>
            <a:pathLst>
              <a:path w="861059">
                <a:moveTo>
                  <a:pt x="0" y="0"/>
                </a:moveTo>
                <a:lnTo>
                  <a:pt x="8608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306999" y="1105932"/>
            <a:ext cx="1107440" cy="0"/>
          </a:xfrm>
          <a:custGeom>
            <a:avLst/>
            <a:gdLst/>
            <a:ahLst/>
            <a:cxnLst/>
            <a:rect l="l" t="t" r="r" b="b"/>
            <a:pathLst>
              <a:path w="830579">
                <a:moveTo>
                  <a:pt x="0" y="0"/>
                </a:moveTo>
                <a:lnTo>
                  <a:pt x="8302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0" y="0"/>
                </a:lnTo>
                <a:lnTo>
                  <a:pt x="43224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2660967" y="2324171"/>
            <a:ext cx="1463887" cy="311572"/>
          </a:xfrm>
          <a:custGeom>
            <a:avLst/>
            <a:gdLst/>
            <a:ahLst/>
            <a:cxnLst/>
            <a:rect l="l" t="t" r="r" b="b"/>
            <a:pathLst>
              <a:path w="1097914" h="233680">
                <a:moveTo>
                  <a:pt x="0" y="233224"/>
                </a:moveTo>
                <a:lnTo>
                  <a:pt x="1097897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0" y="0"/>
                </a:lnTo>
                <a:lnTo>
                  <a:pt x="45550" y="6407"/>
                </a:lnTo>
                <a:lnTo>
                  <a:pt x="6538" y="3077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45550" y="6407"/>
                </a:lnTo>
                <a:lnTo>
                  <a:pt x="0" y="0"/>
                </a:lnTo>
                <a:lnTo>
                  <a:pt x="6538" y="30778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1535371" y="1401118"/>
            <a:ext cx="442807" cy="375073"/>
          </a:xfrm>
          <a:custGeom>
            <a:avLst/>
            <a:gdLst/>
            <a:ahLst/>
            <a:cxnLst/>
            <a:rect l="l" t="t" r="r" b="b"/>
            <a:pathLst>
              <a:path w="332105" h="281305">
                <a:moveTo>
                  <a:pt x="0" y="0"/>
                </a:moveTo>
                <a:lnTo>
                  <a:pt x="331799" y="299"/>
                </a:lnTo>
                <a:lnTo>
                  <a:pt x="331799" y="280799"/>
                </a:lnTo>
                <a:lnTo>
                  <a:pt x="0" y="280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9856284" y="596153"/>
            <a:ext cx="1779693" cy="407247"/>
          </a:xfrm>
          <a:custGeom>
            <a:avLst/>
            <a:gdLst/>
            <a:ahLst/>
            <a:cxnLst/>
            <a:rect l="l" t="t" r="r" b="b"/>
            <a:pathLst>
              <a:path w="1334770" h="305434">
                <a:moveTo>
                  <a:pt x="0" y="0"/>
                </a:moveTo>
                <a:lnTo>
                  <a:pt x="1334399" y="899"/>
                </a:lnTo>
                <a:lnTo>
                  <a:pt x="1334399" y="305099"/>
                </a:lnTo>
                <a:lnTo>
                  <a:pt x="0" y="304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376884" y="4819859"/>
            <a:ext cx="2442741" cy="9073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224600" y="4737366"/>
            <a:ext cx="2756747" cy="1125220"/>
          </a:xfrm>
          <a:custGeom>
            <a:avLst/>
            <a:gdLst/>
            <a:ahLst/>
            <a:cxnLst/>
            <a:rect l="l" t="t" r="r" b="b"/>
            <a:pathLst>
              <a:path w="2067560" h="843914">
                <a:moveTo>
                  <a:pt x="0" y="0"/>
                </a:moveTo>
                <a:lnTo>
                  <a:pt x="2067026" y="0"/>
                </a:lnTo>
                <a:lnTo>
                  <a:pt x="2067026" y="843474"/>
                </a:lnTo>
                <a:lnTo>
                  <a:pt x="0" y="8434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10761653" y="644914"/>
            <a:ext cx="361527" cy="322580"/>
          </a:xfrm>
          <a:custGeom>
            <a:avLst/>
            <a:gdLst/>
            <a:ahLst/>
            <a:cxnLst/>
            <a:rect l="l" t="t" r="r" b="b"/>
            <a:pathLst>
              <a:path w="271145" h="241934">
                <a:moveTo>
                  <a:pt x="0" y="0"/>
                </a:moveTo>
                <a:lnTo>
                  <a:pt x="270899" y="299"/>
                </a:lnTo>
                <a:lnTo>
                  <a:pt x="270899" y="241499"/>
                </a:lnTo>
                <a:lnTo>
                  <a:pt x="0" y="241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1777286" y="3115514"/>
            <a:ext cx="361527" cy="322580"/>
          </a:xfrm>
          <a:custGeom>
            <a:avLst/>
            <a:gdLst/>
            <a:ahLst/>
            <a:cxnLst/>
            <a:rect l="l" t="t" r="r" b="b"/>
            <a:pathLst>
              <a:path w="271144" h="241935">
                <a:moveTo>
                  <a:pt x="0" y="0"/>
                </a:moveTo>
                <a:lnTo>
                  <a:pt x="270899" y="299"/>
                </a:lnTo>
                <a:lnTo>
                  <a:pt x="270899" y="241499"/>
                </a:lnTo>
                <a:lnTo>
                  <a:pt x="0" y="241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 txBox="1"/>
          <p:nvPr/>
        </p:nvSpPr>
        <p:spPr>
          <a:xfrm>
            <a:off x="48708" y="4152320"/>
            <a:ext cx="300736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1076086" algn="l"/>
              </a:tabLst>
            </a:pPr>
            <a:r>
              <a:rPr sz="2667" spc="-7" dirty="0">
                <a:latin typeface="Arial"/>
                <a:cs typeface="Arial"/>
              </a:rPr>
              <a:t>[N×D]	[N×M]</a:t>
            </a:r>
            <a:r>
              <a:rPr sz="2667" spc="-11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[M×D]</a:t>
            </a:r>
            <a:endParaRPr sz="2667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968167" y="2229867"/>
            <a:ext cx="1397000" cy="421640"/>
          </a:xfrm>
          <a:custGeom>
            <a:avLst/>
            <a:gdLst/>
            <a:ahLst/>
            <a:cxnLst/>
            <a:rect l="l" t="t" r="r" b="b"/>
            <a:pathLst>
              <a:path w="1047750" h="316230">
                <a:moveTo>
                  <a:pt x="0" y="0"/>
                </a:moveTo>
                <a:lnTo>
                  <a:pt x="1047299" y="899"/>
                </a:lnTo>
                <a:lnTo>
                  <a:pt x="1047299" y="315899"/>
                </a:lnTo>
                <a:lnTo>
                  <a:pt x="0" y="314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4260447" y="4833027"/>
            <a:ext cx="2737700" cy="9540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4206267" y="4737366"/>
            <a:ext cx="2887980" cy="1125220"/>
          </a:xfrm>
          <a:custGeom>
            <a:avLst/>
            <a:gdLst/>
            <a:ahLst/>
            <a:cxnLst/>
            <a:rect l="l" t="t" r="r" b="b"/>
            <a:pathLst>
              <a:path w="2165985" h="843914">
                <a:moveTo>
                  <a:pt x="0" y="0"/>
                </a:moveTo>
                <a:lnTo>
                  <a:pt x="2165656" y="0"/>
                </a:lnTo>
                <a:lnTo>
                  <a:pt x="2165656" y="843474"/>
                </a:lnTo>
                <a:lnTo>
                  <a:pt x="0" y="8434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 txBox="1"/>
          <p:nvPr/>
        </p:nvSpPr>
        <p:spPr>
          <a:xfrm>
            <a:off x="4142341" y="4196553"/>
            <a:ext cx="300736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1114185" algn="l"/>
              </a:tabLst>
            </a:pPr>
            <a:r>
              <a:rPr sz="2667" spc="-7" dirty="0">
                <a:latin typeface="Arial"/>
                <a:cs typeface="Arial"/>
              </a:rPr>
              <a:t>[D×M]	[D×N]</a:t>
            </a:r>
            <a:r>
              <a:rPr sz="2667" spc="-11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</a:t>
            </a:r>
            <a:endParaRPr sz="2667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382000" y="3187620"/>
            <a:ext cx="238421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By </a:t>
            </a:r>
            <a:r>
              <a:rPr sz="2667" dirty="0">
                <a:latin typeface="Arial"/>
                <a:cs typeface="Arial"/>
              </a:rPr>
              <a:t>similar</a:t>
            </a:r>
            <a:r>
              <a:rPr sz="2667" spc="-12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logic:</a:t>
            </a:r>
            <a:endParaRPr sz="2667">
              <a:latin typeface="Arial"/>
              <a:cs typeface="Arial"/>
            </a:endParaRPr>
          </a:p>
        </p:txBody>
      </p:sp>
      <p:sp>
        <p:nvSpPr>
          <p:cNvPr id="40" name="object 34"/>
          <p:cNvSpPr txBox="1">
            <a:spLocks noGrp="1"/>
          </p:cNvSpPr>
          <p:nvPr>
            <p:ph type="title"/>
          </p:nvPr>
        </p:nvSpPr>
        <p:spPr>
          <a:xfrm>
            <a:off x="265334" y="144491"/>
            <a:ext cx="8285599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spc="-7" dirty="0"/>
              <a:t>Backprop</a:t>
            </a:r>
            <a:r>
              <a:rPr sz="3733" spc="-7" dirty="0"/>
              <a:t> with </a:t>
            </a:r>
            <a:r>
              <a:rPr sz="3733" dirty="0"/>
              <a:t>Matrices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43CD86-06BD-4F96-A89A-42D9318F0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37608ADA-7D68-461D-8EE0-743E8EAD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151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42EAB05-F2DA-4124-AD02-21D073ED6EBE}"/>
              </a:ext>
            </a:extLst>
          </p:cNvPr>
          <p:cNvSpPr/>
          <p:nvPr/>
        </p:nvSpPr>
        <p:spPr>
          <a:xfrm>
            <a:off x="10458247" y="3214965"/>
            <a:ext cx="1034571" cy="387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873380-258E-4EA9-9032-3932F15B2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58400" y="163839"/>
            <a:ext cx="1987782" cy="1493466"/>
          </a:xfrm>
          <a:prstGeom prst="rect">
            <a:avLst/>
          </a:prstGeom>
          <a:noFill/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7563E36-CBD1-42F0-861D-E58EA22B9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/>
              <a:t>Summary – Backpropagation</a:t>
            </a:r>
            <a:endParaRPr lang="nl-NL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D5024D8-C989-4B80-BC14-936E5C3D9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r>
              <a:rPr lang="en-US"/>
              <a:t>We need gradients, to navigate search space for weights</a:t>
            </a:r>
          </a:p>
          <a:p>
            <a:endParaRPr lang="en-US"/>
          </a:p>
          <a:p>
            <a:pPr lvl="1"/>
            <a:r>
              <a:rPr lang="en-US"/>
              <a:t>Why not compute directly?</a:t>
            </a:r>
          </a:p>
          <a:p>
            <a:pPr lvl="2"/>
            <a:r>
              <a:rPr lang="en-US"/>
              <a:t>We need to compute for every individual weight</a:t>
            </a:r>
          </a:p>
          <a:p>
            <a:pPr lvl="2"/>
            <a:r>
              <a:rPr lang="en-US"/>
              <a:t>Not practical</a:t>
            </a:r>
          </a:p>
          <a:p>
            <a:pPr lvl="2"/>
            <a:endParaRPr lang="en-US"/>
          </a:p>
          <a:p>
            <a:pPr lvl="1"/>
            <a:r>
              <a:rPr lang="en-US"/>
              <a:t>Backpropagation enables efficient computation of gradients</a:t>
            </a:r>
          </a:p>
          <a:p>
            <a:pPr lvl="2"/>
            <a:r>
              <a:rPr lang="en-US"/>
              <a:t>We can follow patterns for each operator</a:t>
            </a:r>
          </a:p>
          <a:p>
            <a:pPr lvl="2"/>
            <a:r>
              <a:rPr lang="en-US"/>
              <a:t>Easy to implement &amp; chain for computational graphs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B24508-BF95-4720-999A-BAE98E6BB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B4BDF-CED9-49F1-BFA9-BA706EE92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213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15659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material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9972A-CCE0-46F2-BABE-CC03CDB5D1FB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/>
              <a:t>Optimization</a:t>
            </a:r>
          </a:p>
          <a:p>
            <a:pPr lvl="1"/>
            <a:r>
              <a:rPr lang="en-US"/>
              <a:t>Details on chain rule and back propagation</a:t>
            </a:r>
          </a:p>
          <a:p>
            <a:r>
              <a:rPr lang="en-US" b="1"/>
              <a:t>Details on:</a:t>
            </a:r>
          </a:p>
          <a:p>
            <a:pPr lvl="1"/>
            <a:r>
              <a:rPr lang="en-US" b="1"/>
              <a:t>SVM multiclass loss</a:t>
            </a:r>
          </a:p>
          <a:p>
            <a:pPr lvl="1"/>
            <a:r>
              <a:rPr lang="en-US" b="1"/>
              <a:t>Softmax theory</a:t>
            </a:r>
          </a:p>
          <a:p>
            <a:pPr lvl="1"/>
            <a:r>
              <a:rPr lang="en-US" b="1"/>
              <a:t>L1 vs L2 regularization</a:t>
            </a:r>
          </a:p>
          <a:p>
            <a:pPr lvl="1"/>
            <a:r>
              <a:rPr lang="en-US" b="1"/>
              <a:t>Dropout issues</a:t>
            </a:r>
            <a:endParaRPr lang="nl-NL" b="1"/>
          </a:p>
          <a:p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9E370-221E-42B5-9FDB-49F95255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79B6B-85A0-4E68-A37E-25FF09A6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214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764A80-D028-4BAD-B1F1-5E410EAF9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842" y="-1"/>
            <a:ext cx="1879157" cy="69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43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16108" y="2108201"/>
            <a:ext cx="9601584" cy="678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3" name="object 3"/>
          <p:cNvSpPr/>
          <p:nvPr/>
        </p:nvSpPr>
        <p:spPr>
          <a:xfrm>
            <a:off x="4572000" y="1308988"/>
            <a:ext cx="2603915" cy="464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457200" y="3664005"/>
            <a:ext cx="10919460" cy="25306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3200" spc="-13" dirty="0">
                <a:latin typeface="Arial"/>
                <a:cs typeface="Arial"/>
              </a:rPr>
              <a:t>Suppose </a:t>
            </a:r>
            <a:r>
              <a:rPr sz="3200" spc="-7" dirty="0">
                <a:latin typeface="Arial"/>
                <a:cs typeface="Arial"/>
              </a:rPr>
              <a:t>that we found </a:t>
            </a:r>
            <a:r>
              <a:rPr sz="3200">
                <a:latin typeface="Arial"/>
                <a:cs typeface="Arial"/>
              </a:rPr>
              <a:t>a </a:t>
            </a:r>
            <a:r>
              <a:rPr lang="en-US" sz="3200">
                <a:latin typeface="Arial"/>
                <a:cs typeface="Arial"/>
              </a:rPr>
              <a:t>set of weights </a:t>
            </a:r>
            <a:r>
              <a:rPr sz="3200">
                <a:latin typeface="Arial"/>
                <a:cs typeface="Arial"/>
              </a:rPr>
              <a:t>W </a:t>
            </a:r>
            <a:r>
              <a:rPr sz="3200" dirty="0">
                <a:latin typeface="Arial"/>
                <a:cs typeface="Arial"/>
              </a:rPr>
              <a:t>such </a:t>
            </a:r>
            <a:r>
              <a:rPr sz="3200" spc="-7" dirty="0">
                <a:latin typeface="Arial"/>
                <a:cs typeface="Arial"/>
              </a:rPr>
              <a:t>that </a:t>
            </a:r>
            <a:r>
              <a:rPr sz="3200" dirty="0">
                <a:latin typeface="Arial"/>
                <a:cs typeface="Arial"/>
              </a:rPr>
              <a:t>L </a:t>
            </a:r>
            <a:r>
              <a:rPr sz="3200">
                <a:latin typeface="Arial"/>
                <a:cs typeface="Arial"/>
              </a:rPr>
              <a:t>=</a:t>
            </a:r>
            <a:r>
              <a:rPr sz="3200" spc="-147">
                <a:latin typeface="Arial"/>
                <a:cs typeface="Arial"/>
              </a:rPr>
              <a:t> </a:t>
            </a:r>
            <a:r>
              <a:rPr sz="3200" spc="-7">
                <a:latin typeface="Arial"/>
                <a:cs typeface="Arial"/>
              </a:rPr>
              <a:t>0</a:t>
            </a:r>
            <a:r>
              <a:rPr lang="en-US" sz="3200" spc="-7">
                <a:latin typeface="Arial"/>
                <a:cs typeface="Arial"/>
              </a:rPr>
              <a:t> ?</a:t>
            </a:r>
            <a:r>
              <a:rPr sz="3200" spc="-7">
                <a:latin typeface="Arial"/>
                <a:cs typeface="Arial"/>
              </a:rPr>
              <a:t> </a:t>
            </a:r>
            <a:endParaRPr lang="en-US" sz="3200" spc="-7" dirty="0">
              <a:latin typeface="Arial"/>
              <a:cs typeface="Arial"/>
            </a:endParaRPr>
          </a:p>
          <a:p>
            <a:pPr marL="16933" marR="6773">
              <a:spcBef>
                <a:spcPts val="133"/>
              </a:spcBef>
            </a:pPr>
            <a:endParaRPr lang="en-US" sz="3200" spc="-7" dirty="0">
              <a:latin typeface="Arial"/>
              <a:cs typeface="Arial"/>
            </a:endParaRPr>
          </a:p>
          <a:p>
            <a:pPr marL="16933" marR="6773">
              <a:spcBef>
                <a:spcPts val="133"/>
              </a:spcBef>
            </a:pPr>
            <a:r>
              <a:rPr sz="3200" spc="-7" dirty="0">
                <a:latin typeface="Arial"/>
                <a:cs typeface="Arial"/>
              </a:rPr>
              <a:t>Is this </a:t>
            </a:r>
            <a:r>
              <a:rPr sz="3200" dirty="0">
                <a:latin typeface="Arial"/>
                <a:cs typeface="Arial"/>
              </a:rPr>
              <a:t>W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spc="-7">
                <a:latin typeface="Arial"/>
                <a:cs typeface="Arial"/>
              </a:rPr>
              <a:t>unique?</a:t>
            </a:r>
            <a:endParaRPr lang="en-US" sz="3200" spc="-7">
              <a:latin typeface="Arial"/>
              <a:cs typeface="Arial"/>
            </a:endParaRPr>
          </a:p>
          <a:p>
            <a:pPr marL="16933" marR="6773">
              <a:spcBef>
                <a:spcPts val="133"/>
              </a:spcBef>
            </a:pPr>
            <a:endParaRPr lang="nl-NL" sz="3200" spc="-7">
              <a:latin typeface="Arial"/>
              <a:cs typeface="Arial"/>
            </a:endParaRPr>
          </a:p>
          <a:p>
            <a:pPr marL="16933" marR="6773">
              <a:spcBef>
                <a:spcPts val="133"/>
              </a:spcBef>
            </a:pPr>
            <a:r>
              <a:rPr lang="en-US" sz="3200" b="1" spc="-7">
                <a:solidFill>
                  <a:srgbClr val="FF0000"/>
                </a:solidFill>
                <a:latin typeface="Arial"/>
                <a:cs typeface="Arial"/>
              </a:rPr>
              <a:t>No! 2W is also has </a:t>
            </a:r>
            <a:r>
              <a:rPr lang="en-US" sz="3200" b="1">
                <a:solidFill>
                  <a:srgbClr val="FF0000"/>
                </a:solidFill>
                <a:latin typeface="Arial"/>
                <a:cs typeface="Arial"/>
              </a:rPr>
              <a:t>L =</a:t>
            </a:r>
            <a:r>
              <a:rPr lang="en-US" sz="3200" b="1" spc="-6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200" b="1" spc="-7">
                <a:solidFill>
                  <a:srgbClr val="FF0000"/>
                </a:solidFill>
                <a:latin typeface="Arial"/>
                <a:cs typeface="Arial"/>
              </a:rPr>
              <a:t>0!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AE28AB-5713-4460-A39B-86E4594BB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SVM Multiclass Loss: Uniqueness of W?</a:t>
            </a:r>
            <a:endParaRPr lang="en-US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024457D4-44E8-4E10-94C3-AB4BFC1F3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dirty="0"/>
              <a:t>IA 5LIL0 Learning Principles</a:t>
            </a:r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76872C4-DAC5-465F-9B7A-E3B0620B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215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572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3E8D69-E96F-406F-AF9C-2824FCFDC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651" y="2514601"/>
            <a:ext cx="6457949" cy="361100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0367372-1A16-4731-A24B-B55CFAA6D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SVM Multiclass Loss: Uniqueness of W?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B462B-AFF8-4080-995B-77EBF2CFD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/>
              <a:t>How do we choose between W and 2W?</a:t>
            </a:r>
            <a:endParaRPr lang="en-US" sz="3200" spc="-7">
              <a:latin typeface="Arial"/>
              <a:cs typeface="Arial"/>
            </a:endParaRPr>
          </a:p>
          <a:p>
            <a:endParaRPr lang="nl-NL"/>
          </a:p>
          <a:p>
            <a:endParaRPr lang="nl-NL"/>
          </a:p>
          <a:p>
            <a:r>
              <a:rPr lang="en-US" sz="3200"/>
              <a:t>Given the data points, which </a:t>
            </a:r>
            <a:br>
              <a:rPr lang="en-US" sz="3200"/>
            </a:br>
            <a:r>
              <a:rPr lang="en-US" sz="3200"/>
              <a:t>function is better trained?</a:t>
            </a:r>
            <a:endParaRPr lang="en-US" sz="3200" spc="-7">
              <a:latin typeface="Arial"/>
              <a:cs typeface="Arial"/>
            </a:endParaRPr>
          </a:p>
          <a:p>
            <a:endParaRPr lang="nl-NL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299E556C-BE31-475A-AC11-89DA180D3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dirty="0"/>
              <a:t>IA 5LIL0 Learning Principles</a:t>
            </a:r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572E4CA-62F1-4024-95F8-26F3310B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216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9958105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9B5C398-E7C1-4C4B-907C-38EC611ED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682" y="2413001"/>
            <a:ext cx="6457949" cy="36345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4FFB7E-2135-47E3-A1F8-113528E0A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838200"/>
          </a:xfrm>
        </p:spPr>
        <p:txBody>
          <a:bodyPr/>
          <a:lstStyle/>
          <a:p>
            <a:r>
              <a:rPr lang="en-US"/>
              <a:t>SVM Multiclass Loss: Uniqueness of W?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0E259-0DA0-4B6F-85F5-08D8EC973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r>
              <a:rPr lang="en-US"/>
              <a:t>How do we choose between W and 2W?</a:t>
            </a:r>
          </a:p>
          <a:p>
            <a:endParaRPr lang="nl-NL"/>
          </a:p>
          <a:p>
            <a:r>
              <a:rPr lang="en-US"/>
              <a:t>Overfitting : Performs better </a:t>
            </a:r>
            <a:br>
              <a:rPr lang="en-US"/>
            </a:br>
            <a:r>
              <a:rPr lang="en-US"/>
              <a:t>in training set, worse in test set</a:t>
            </a:r>
          </a:p>
          <a:p>
            <a:endParaRPr lang="nl-NL"/>
          </a:p>
          <a:p>
            <a:r>
              <a:rPr lang="en-US"/>
              <a:t>We prefer simpler models to </a:t>
            </a:r>
            <a:br>
              <a:rPr lang="en-US"/>
            </a:br>
            <a:r>
              <a:rPr lang="en-US"/>
              <a:t>avoid overfitting to the </a:t>
            </a:r>
            <a:br>
              <a:rPr lang="en-US"/>
            </a:br>
            <a:r>
              <a:rPr lang="en-US"/>
              <a:t>noise in data</a:t>
            </a:r>
          </a:p>
          <a:p>
            <a:endParaRPr lang="nl-NL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86ADDD00-21D7-4E76-9B6B-230804A6D1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 dirty="0"/>
              <a:t>IA 5LIL0 Learning Principles</a:t>
            </a:r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7578831-554F-4DBC-8853-E202DCE41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217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19992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24396"/>
            <a:ext cx="114554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/>
              <a:t>Regularization</a:t>
            </a:r>
            <a:endParaRPr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77E0D324-A232-4210-8D1C-06F5EB882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0B71CE4-91C2-46D4-898B-CD937119E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218</a:t>
            </a:fld>
            <a:endParaRPr lang="en-US"/>
          </a:p>
        </p:txBody>
      </p:sp>
      <p:sp>
        <p:nvSpPr>
          <p:cNvPr id="3" name="object 3"/>
          <p:cNvSpPr/>
          <p:nvPr/>
        </p:nvSpPr>
        <p:spPr>
          <a:xfrm>
            <a:off x="624619" y="1106031"/>
            <a:ext cx="7027027" cy="12866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4" name="object 4"/>
          <p:cNvSpPr/>
          <p:nvPr/>
        </p:nvSpPr>
        <p:spPr>
          <a:xfrm>
            <a:off x="2106319" y="2194533"/>
            <a:ext cx="3826933" cy="568112"/>
          </a:xfrm>
          <a:custGeom>
            <a:avLst/>
            <a:gdLst/>
            <a:ahLst/>
            <a:cxnLst/>
            <a:rect l="l" t="t" r="r" b="b"/>
            <a:pathLst>
              <a:path w="2870200" h="426085">
                <a:moveTo>
                  <a:pt x="2870099" y="0"/>
                </a:moveTo>
                <a:lnTo>
                  <a:pt x="2865575" y="48804"/>
                </a:lnTo>
                <a:lnTo>
                  <a:pt x="2852686" y="93606"/>
                </a:lnTo>
                <a:lnTo>
                  <a:pt x="2832462" y="133126"/>
                </a:lnTo>
                <a:lnTo>
                  <a:pt x="2805930" y="166089"/>
                </a:lnTo>
                <a:lnTo>
                  <a:pt x="2774120" y="191215"/>
                </a:lnTo>
                <a:lnTo>
                  <a:pt x="2738059" y="207228"/>
                </a:lnTo>
                <a:lnTo>
                  <a:pt x="2698776" y="212849"/>
                </a:lnTo>
                <a:lnTo>
                  <a:pt x="1205850" y="212849"/>
                </a:lnTo>
                <a:lnTo>
                  <a:pt x="1166567" y="218471"/>
                </a:lnTo>
                <a:lnTo>
                  <a:pt x="1130506" y="234484"/>
                </a:lnTo>
                <a:lnTo>
                  <a:pt x="1098696" y="259610"/>
                </a:lnTo>
                <a:lnTo>
                  <a:pt x="1072165" y="292573"/>
                </a:lnTo>
                <a:lnTo>
                  <a:pt x="1051940" y="332093"/>
                </a:lnTo>
                <a:lnTo>
                  <a:pt x="1039052" y="376895"/>
                </a:lnTo>
                <a:lnTo>
                  <a:pt x="1034527" y="425699"/>
                </a:lnTo>
                <a:lnTo>
                  <a:pt x="1030002" y="376895"/>
                </a:lnTo>
                <a:lnTo>
                  <a:pt x="1017113" y="332093"/>
                </a:lnTo>
                <a:lnTo>
                  <a:pt x="996889" y="292573"/>
                </a:lnTo>
                <a:lnTo>
                  <a:pt x="970358" y="259610"/>
                </a:lnTo>
                <a:lnTo>
                  <a:pt x="938548" y="234484"/>
                </a:lnTo>
                <a:lnTo>
                  <a:pt x="902487" y="218471"/>
                </a:lnTo>
                <a:lnTo>
                  <a:pt x="863204" y="212849"/>
                </a:lnTo>
                <a:lnTo>
                  <a:pt x="171322" y="212849"/>
                </a:lnTo>
                <a:lnTo>
                  <a:pt x="132040" y="207228"/>
                </a:lnTo>
                <a:lnTo>
                  <a:pt x="95979" y="191215"/>
                </a:lnTo>
                <a:lnTo>
                  <a:pt x="64169" y="166089"/>
                </a:lnTo>
                <a:lnTo>
                  <a:pt x="37637" y="133126"/>
                </a:lnTo>
                <a:lnTo>
                  <a:pt x="17413" y="93606"/>
                </a:lnTo>
                <a:lnTo>
                  <a:pt x="4524" y="48804"/>
                </a:lnTo>
                <a:lnTo>
                  <a:pt x="0" y="0"/>
                </a:lnTo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5" name="object 5"/>
          <p:cNvSpPr/>
          <p:nvPr/>
        </p:nvSpPr>
        <p:spPr>
          <a:xfrm>
            <a:off x="6446839" y="2194533"/>
            <a:ext cx="1204807" cy="568112"/>
          </a:xfrm>
          <a:custGeom>
            <a:avLst/>
            <a:gdLst/>
            <a:ahLst/>
            <a:cxnLst/>
            <a:rect l="l" t="t" r="r" b="b"/>
            <a:pathLst>
              <a:path w="903604" h="426085">
                <a:moveTo>
                  <a:pt x="903599" y="0"/>
                </a:moveTo>
                <a:lnTo>
                  <a:pt x="899075" y="48804"/>
                </a:lnTo>
                <a:lnTo>
                  <a:pt x="886186" y="93606"/>
                </a:lnTo>
                <a:lnTo>
                  <a:pt x="865962" y="133126"/>
                </a:lnTo>
                <a:lnTo>
                  <a:pt x="839430" y="166089"/>
                </a:lnTo>
                <a:lnTo>
                  <a:pt x="807620" y="191215"/>
                </a:lnTo>
                <a:lnTo>
                  <a:pt x="771559" y="207228"/>
                </a:lnTo>
                <a:lnTo>
                  <a:pt x="732276" y="212849"/>
                </a:lnTo>
                <a:lnTo>
                  <a:pt x="622652" y="212849"/>
                </a:lnTo>
                <a:lnTo>
                  <a:pt x="583370" y="218471"/>
                </a:lnTo>
                <a:lnTo>
                  <a:pt x="547309" y="234484"/>
                </a:lnTo>
                <a:lnTo>
                  <a:pt x="515499" y="259610"/>
                </a:lnTo>
                <a:lnTo>
                  <a:pt x="488967" y="292573"/>
                </a:lnTo>
                <a:lnTo>
                  <a:pt x="468743" y="332093"/>
                </a:lnTo>
                <a:lnTo>
                  <a:pt x="455854" y="376895"/>
                </a:lnTo>
                <a:lnTo>
                  <a:pt x="451329" y="425699"/>
                </a:lnTo>
                <a:lnTo>
                  <a:pt x="446805" y="376895"/>
                </a:lnTo>
                <a:lnTo>
                  <a:pt x="433916" y="332093"/>
                </a:lnTo>
                <a:lnTo>
                  <a:pt x="413692" y="292573"/>
                </a:lnTo>
                <a:lnTo>
                  <a:pt x="387160" y="259610"/>
                </a:lnTo>
                <a:lnTo>
                  <a:pt x="355350" y="234484"/>
                </a:lnTo>
                <a:lnTo>
                  <a:pt x="319289" y="218471"/>
                </a:lnTo>
                <a:lnTo>
                  <a:pt x="280006" y="212849"/>
                </a:lnTo>
                <a:lnTo>
                  <a:pt x="171322" y="212849"/>
                </a:lnTo>
                <a:lnTo>
                  <a:pt x="132040" y="207228"/>
                </a:lnTo>
                <a:lnTo>
                  <a:pt x="95979" y="191215"/>
                </a:lnTo>
                <a:lnTo>
                  <a:pt x="64169" y="166089"/>
                </a:lnTo>
                <a:lnTo>
                  <a:pt x="37637" y="133126"/>
                </a:lnTo>
                <a:lnTo>
                  <a:pt x="17413" y="93606"/>
                </a:lnTo>
                <a:lnTo>
                  <a:pt x="4524" y="48804"/>
                </a:lnTo>
                <a:lnTo>
                  <a:pt x="0" y="0"/>
                </a:lnTo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6" name="object 6"/>
          <p:cNvSpPr txBox="1"/>
          <p:nvPr/>
        </p:nvSpPr>
        <p:spPr>
          <a:xfrm>
            <a:off x="2106319" y="3018172"/>
            <a:ext cx="3945467" cy="366489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b="1" spc="-7" dirty="0">
                <a:solidFill>
                  <a:srgbClr val="0000FF"/>
                </a:solidFill>
                <a:latin typeface="+mn-lt"/>
                <a:cs typeface="Arial"/>
              </a:rPr>
              <a:t>Data loss</a:t>
            </a:r>
            <a:r>
              <a:rPr spc="-7" dirty="0">
                <a:solidFill>
                  <a:srgbClr val="0000FF"/>
                </a:solidFill>
                <a:latin typeface="+mn-lt"/>
                <a:cs typeface="Arial"/>
              </a:rPr>
              <a:t>: </a:t>
            </a:r>
            <a:r>
              <a:rPr b="1" spc="-7" dirty="0">
                <a:solidFill>
                  <a:srgbClr val="0000FF"/>
                </a:solidFill>
                <a:latin typeface="+mn-lt"/>
                <a:cs typeface="Arial"/>
              </a:rPr>
              <a:t>Model</a:t>
            </a:r>
            <a:r>
              <a:rPr spc="-113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+mn-lt"/>
                <a:cs typeface="Arial"/>
              </a:rPr>
              <a:t>prediction</a:t>
            </a:r>
            <a:endParaRPr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39101" y="3008075"/>
            <a:ext cx="4772660" cy="1112591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b="1" spc="-7" dirty="0">
                <a:solidFill>
                  <a:srgbClr val="0000FF"/>
                </a:solidFill>
                <a:latin typeface="+mn-lt"/>
                <a:cs typeface="Arial"/>
              </a:rPr>
              <a:t>Regularization</a:t>
            </a:r>
            <a:r>
              <a:rPr lang="en-US" b="1" spc="-7" dirty="0">
                <a:solidFill>
                  <a:srgbClr val="0000FF"/>
                </a:solidFill>
                <a:latin typeface="+mn-lt"/>
                <a:cs typeface="Arial"/>
              </a:rPr>
              <a:t> Loss</a:t>
            </a:r>
            <a:r>
              <a:rPr spc="-7" dirty="0">
                <a:solidFill>
                  <a:srgbClr val="0000FF"/>
                </a:solidFill>
                <a:latin typeface="+mn-lt"/>
                <a:cs typeface="Arial"/>
              </a:rPr>
              <a:t>: </a:t>
            </a:r>
            <a:r>
              <a:rPr lang="en-US" spc="-7" dirty="0">
                <a:solidFill>
                  <a:srgbClr val="0000FF"/>
                </a:solidFill>
                <a:latin typeface="+mn-lt"/>
                <a:cs typeface="Arial"/>
              </a:rPr>
              <a:t>Regularization </a:t>
            </a:r>
            <a:r>
              <a:rPr lang="en-US" spc="-7">
                <a:solidFill>
                  <a:srgbClr val="0000FF"/>
                </a:solidFill>
                <a:latin typeface="+mn-lt"/>
                <a:cs typeface="Arial"/>
              </a:rPr>
              <a:t>loss </a:t>
            </a:r>
            <a:r>
              <a:rPr lang="en-US" b="1" spc="-7" dirty="0">
                <a:solidFill>
                  <a:srgbClr val="0000FF"/>
                </a:solidFill>
                <a:latin typeface="+mn-lt"/>
                <a:cs typeface="Arial"/>
              </a:rPr>
              <a:t>prevents</a:t>
            </a:r>
            <a:r>
              <a:rPr lang="en-US" spc="-7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lang="en-US" spc="-7" dirty="0">
                <a:solidFill>
                  <a:srgbClr val="0000FF"/>
                </a:solidFill>
                <a:latin typeface="+mn-lt"/>
                <a:cs typeface="Arial"/>
              </a:rPr>
              <a:t>overfitting via penalizing large weights</a:t>
            </a:r>
            <a:endParaRPr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78277" y="1545476"/>
            <a:ext cx="3311313" cy="978387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z="3200" dirty="0">
                <a:latin typeface="Arial"/>
                <a:cs typeface="Arial"/>
              </a:rPr>
              <a:t>= regularization</a:t>
            </a:r>
            <a:r>
              <a:rPr sz="3200" spc="-147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strength</a:t>
            </a:r>
          </a:p>
        </p:txBody>
      </p:sp>
      <p:sp>
        <p:nvSpPr>
          <p:cNvPr id="9" name="object 9"/>
          <p:cNvSpPr/>
          <p:nvPr/>
        </p:nvSpPr>
        <p:spPr>
          <a:xfrm>
            <a:off x="8331201" y="1498601"/>
            <a:ext cx="317641" cy="4488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10" name="object 10"/>
          <p:cNvSpPr txBox="1"/>
          <p:nvPr/>
        </p:nvSpPr>
        <p:spPr>
          <a:xfrm>
            <a:off x="372272" y="4210125"/>
            <a:ext cx="3852337" cy="173756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334425">
              <a:lnSpc>
                <a:spcPct val="114599"/>
              </a:lnSpc>
              <a:spcBef>
                <a:spcPts val="133"/>
              </a:spcBef>
            </a:pPr>
            <a:r>
              <a:rPr lang="en-US" b="1" spc="-7" dirty="0">
                <a:latin typeface="+mn-lt"/>
                <a:cs typeface="Arial"/>
              </a:rPr>
              <a:t>R(W</a:t>
            </a:r>
            <a:r>
              <a:rPr lang="en-US" b="1" spc="-7">
                <a:latin typeface="+mn-lt"/>
                <a:cs typeface="Arial"/>
              </a:rPr>
              <a:t>)                </a:t>
            </a:r>
            <a:r>
              <a:rPr b="1" spc="-7">
                <a:latin typeface="+mn-lt"/>
                <a:cs typeface="Arial"/>
              </a:rPr>
              <a:t>  </a:t>
            </a:r>
            <a:endParaRPr lang="en-US" b="1" spc="-7">
              <a:latin typeface="+mn-lt"/>
              <a:cs typeface="Arial"/>
            </a:endParaRPr>
          </a:p>
          <a:p>
            <a:pPr marL="359833" marR="334425" indent="-342900">
              <a:lnSpc>
                <a:spcPct val="114599"/>
              </a:lnSpc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spc="-7"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L2 </a:t>
            </a:r>
            <a:r>
              <a:rPr dirty="0"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regularization</a:t>
            </a:r>
            <a:r>
              <a:rPr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:</a:t>
            </a:r>
            <a:r>
              <a:rPr u="heavy"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 </a:t>
            </a:r>
            <a:r>
              <a:rPr>
                <a:latin typeface="+mn-lt"/>
                <a:cs typeface="Arial"/>
              </a:rPr>
              <a:t> </a:t>
            </a:r>
            <a:endParaRPr lang="en-US">
              <a:latin typeface="+mn-lt"/>
              <a:cs typeface="Arial"/>
            </a:endParaRPr>
          </a:p>
          <a:p>
            <a:pPr marL="359833" marR="334425" indent="-342900">
              <a:lnSpc>
                <a:spcPct val="114599"/>
              </a:lnSpc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spc="-7">
                <a:latin typeface="+mn-lt"/>
                <a:cs typeface="Arial"/>
              </a:rPr>
              <a:t>L1</a:t>
            </a:r>
            <a:r>
              <a:rPr spc="-6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regularization:</a:t>
            </a:r>
          </a:p>
          <a:p>
            <a:pPr marL="359833" indent="-342900">
              <a:spcBef>
                <a:spcPts val="420"/>
              </a:spcBef>
              <a:buFont typeface="Arial" panose="020B0604020202020204" pitchFamily="34" charset="0"/>
              <a:buChar char="•"/>
            </a:pPr>
            <a:r>
              <a:rPr spc="-7">
                <a:latin typeface="+mn-lt"/>
                <a:cs typeface="Arial"/>
              </a:rPr>
              <a:t>Elastic </a:t>
            </a:r>
            <a:r>
              <a:rPr spc="-7" dirty="0">
                <a:latin typeface="+mn-lt"/>
                <a:cs typeface="Arial"/>
              </a:rPr>
              <a:t>net </a:t>
            </a:r>
            <a:r>
              <a:rPr dirty="0">
                <a:latin typeface="+mn-lt"/>
                <a:cs typeface="Arial"/>
              </a:rPr>
              <a:t>(L1 +</a:t>
            </a:r>
            <a:r>
              <a:rPr spc="-133" dirty="0">
                <a:latin typeface="+mn-lt"/>
                <a:cs typeface="Arial"/>
              </a:rPr>
              <a:t> </a:t>
            </a:r>
            <a:r>
              <a:rPr spc="-7" dirty="0">
                <a:latin typeface="+mn-lt"/>
                <a:cs typeface="Arial"/>
              </a:rPr>
              <a:t>L2):</a:t>
            </a:r>
            <a:endParaRPr dirty="0">
              <a:latin typeface="+mn-lt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34468" y="4645397"/>
            <a:ext cx="2829165" cy="893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12" name="object 12"/>
          <p:cNvSpPr/>
          <p:nvPr/>
        </p:nvSpPr>
        <p:spPr>
          <a:xfrm>
            <a:off x="4492936" y="5564533"/>
            <a:ext cx="3533465" cy="4096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54E698-B18A-4629-A437-2DF41A6D2374}"/>
              </a:ext>
            </a:extLst>
          </p:cNvPr>
          <p:cNvSpPr txBox="1"/>
          <p:nvPr/>
        </p:nvSpPr>
        <p:spPr>
          <a:xfrm>
            <a:off x="8325430" y="4907589"/>
            <a:ext cx="3852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All grow with increasing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w</a:t>
            </a:r>
            <a:r>
              <a:rPr lang="en-US" sz="2800">
                <a:solidFill>
                  <a:srgbClr val="FF0000"/>
                </a:solidFill>
              </a:rPr>
              <a:t>eight </a:t>
            </a:r>
            <a:r>
              <a:rPr lang="en-US" sz="2800" dirty="0">
                <a:solidFill>
                  <a:srgbClr val="FF0000"/>
                </a:solidFill>
              </a:rPr>
              <a:t>magnitudes!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6B955CA-D08A-47F4-8AB5-342F3A229E45}"/>
              </a:ext>
            </a:extLst>
          </p:cNvPr>
          <p:cNvCxnSpPr>
            <a:cxnSpLocks/>
          </p:cNvCxnSpPr>
          <p:nvPr/>
        </p:nvCxnSpPr>
        <p:spPr>
          <a:xfrm>
            <a:off x="7721600" y="5312524"/>
            <a:ext cx="54323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85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3"/>
          <p:cNvSpPr txBox="1"/>
          <p:nvPr/>
        </p:nvSpPr>
        <p:spPr>
          <a:xfrm>
            <a:off x="1087544" y="2191362"/>
            <a:ext cx="3311313" cy="312906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lang="en-US" sz="2000" spc="-7" dirty="0">
                <a:latin typeface="+mn-lt"/>
                <a:cs typeface="Arial"/>
              </a:rPr>
              <a:t>Scores </a:t>
            </a:r>
            <a:r>
              <a:rPr sz="2000" dirty="0">
                <a:latin typeface="+mn-lt"/>
                <a:cs typeface="Arial"/>
              </a:rPr>
              <a:t>vector:</a:t>
            </a:r>
          </a:p>
        </p:txBody>
      </p:sp>
      <p:sp>
        <p:nvSpPr>
          <p:cNvPr id="7" name="object 14"/>
          <p:cNvSpPr txBox="1"/>
          <p:nvPr/>
        </p:nvSpPr>
        <p:spPr>
          <a:xfrm>
            <a:off x="894150" y="1433585"/>
            <a:ext cx="6877925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2000" spc="-7" dirty="0" err="1">
                <a:latin typeface="+mn-lt"/>
                <a:cs typeface="Arial"/>
              </a:rPr>
              <a:t>Softmax</a:t>
            </a:r>
            <a:r>
              <a:rPr lang="en-US" sz="2000" spc="-7" dirty="0">
                <a:latin typeface="+mn-lt"/>
                <a:cs typeface="Arial"/>
              </a:rPr>
              <a:t> Classifier interprets scores as class probabilities</a:t>
            </a:r>
            <a:endParaRPr sz="2000" dirty="0">
              <a:latin typeface="+mn-lt"/>
              <a:cs typeface="Arial"/>
            </a:endParaRPr>
          </a:p>
        </p:txBody>
      </p:sp>
      <p:sp>
        <p:nvSpPr>
          <p:cNvPr id="10" name="object 18"/>
          <p:cNvSpPr/>
          <p:nvPr/>
        </p:nvSpPr>
        <p:spPr>
          <a:xfrm>
            <a:off x="4617712" y="2191168"/>
            <a:ext cx="1465565" cy="3058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29" name="object 8"/>
          <p:cNvSpPr/>
          <p:nvPr/>
        </p:nvSpPr>
        <p:spPr>
          <a:xfrm>
            <a:off x="3759200" y="2746367"/>
            <a:ext cx="3352800" cy="5524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32" name="object 14"/>
          <p:cNvSpPr txBox="1"/>
          <p:nvPr/>
        </p:nvSpPr>
        <p:spPr>
          <a:xfrm>
            <a:off x="1087544" y="2871586"/>
            <a:ext cx="2163657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2000" spc="-7" dirty="0" err="1">
                <a:latin typeface="+mn-lt"/>
                <a:cs typeface="Arial"/>
              </a:rPr>
              <a:t>Softmax</a:t>
            </a:r>
            <a:r>
              <a:rPr lang="en-US" sz="2000" spc="-7" dirty="0">
                <a:latin typeface="+mn-lt"/>
                <a:cs typeface="Arial"/>
              </a:rPr>
              <a:t> function :</a:t>
            </a:r>
            <a:endParaRPr sz="2000" dirty="0">
              <a:latin typeface="+mn-lt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F3F6AE-AD8E-4991-8E56-06CE28D7A440}"/>
              </a:ext>
            </a:extLst>
          </p:cNvPr>
          <p:cNvSpPr txBox="1"/>
          <p:nvPr/>
        </p:nvSpPr>
        <p:spPr>
          <a:xfrm>
            <a:off x="8599226" y="4679264"/>
            <a:ext cx="654741" cy="1023165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+mn-lt"/>
              </a:rPr>
              <a:t>0.13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+mn-lt"/>
              </a:rPr>
              <a:t>0.87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+mn-lt"/>
              </a:rPr>
              <a:t>0.00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3E9300-A1EC-468A-8545-CC39238F9795}"/>
              </a:ext>
            </a:extLst>
          </p:cNvPr>
          <p:cNvSpPr txBox="1"/>
          <p:nvPr/>
        </p:nvSpPr>
        <p:spPr>
          <a:xfrm>
            <a:off x="10013259" y="4679264"/>
            <a:ext cx="654741" cy="102316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+mn-lt"/>
              </a:rPr>
              <a:t>1.00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+mn-lt"/>
              </a:rPr>
              <a:t>0.00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+mn-lt"/>
              </a:rPr>
              <a:t>0.00</a:t>
            </a:r>
          </a:p>
        </p:txBody>
      </p:sp>
      <p:sp>
        <p:nvSpPr>
          <p:cNvPr id="23" name="object 14">
            <a:extLst>
              <a:ext uri="{FF2B5EF4-FFF2-40B4-BE49-F238E27FC236}">
                <a16:creationId xmlns:a16="http://schemas.microsoft.com/office/drawing/2014/main" id="{585D4766-AACF-46A0-B258-2488BC63399A}"/>
              </a:ext>
            </a:extLst>
          </p:cNvPr>
          <p:cNvSpPr txBox="1"/>
          <p:nvPr/>
        </p:nvSpPr>
        <p:spPr>
          <a:xfrm>
            <a:off x="7454808" y="2667913"/>
            <a:ext cx="3213192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en-US" sz="2000" spc="-7" dirty="0">
                <a:latin typeface="+mn-lt"/>
                <a:cs typeface="Arial"/>
              </a:rPr>
              <a:t>given image of cat, output(probability) of outcome</a:t>
            </a:r>
            <a:endParaRPr sz="2000" dirty="0">
              <a:latin typeface="+mn-lt"/>
              <a:cs typeface="Arial"/>
            </a:endParaRPr>
          </a:p>
        </p:txBody>
      </p:sp>
      <p:sp>
        <p:nvSpPr>
          <p:cNvPr id="24" name="object 14">
            <a:extLst>
              <a:ext uri="{FF2B5EF4-FFF2-40B4-BE49-F238E27FC236}">
                <a16:creationId xmlns:a16="http://schemas.microsoft.com/office/drawing/2014/main" id="{D0612F6B-1449-4606-97F8-10D2561896F5}"/>
              </a:ext>
            </a:extLst>
          </p:cNvPr>
          <p:cNvSpPr txBox="1"/>
          <p:nvPr/>
        </p:nvSpPr>
        <p:spPr>
          <a:xfrm>
            <a:off x="8067069" y="3854178"/>
            <a:ext cx="3769281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2000" spc="-7" dirty="0">
                <a:latin typeface="+mn-lt"/>
                <a:cs typeface="Arial"/>
              </a:rPr>
              <a:t>We have 2 probability distributions!</a:t>
            </a:r>
            <a:endParaRPr sz="2000" dirty="0">
              <a:latin typeface="+mn-lt"/>
              <a:cs typeface="Arial"/>
            </a:endParaRPr>
          </a:p>
        </p:txBody>
      </p:sp>
      <p:sp>
        <p:nvSpPr>
          <p:cNvPr id="25" name="object 14">
            <a:extLst>
              <a:ext uri="{FF2B5EF4-FFF2-40B4-BE49-F238E27FC236}">
                <a16:creationId xmlns:a16="http://schemas.microsoft.com/office/drawing/2014/main" id="{E7B12B54-75D6-4D68-9447-6ED325BD155A}"/>
              </a:ext>
            </a:extLst>
          </p:cNvPr>
          <p:cNvSpPr txBox="1"/>
          <p:nvPr/>
        </p:nvSpPr>
        <p:spPr>
          <a:xfrm>
            <a:off x="8353967" y="4262969"/>
            <a:ext cx="1145259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867" spc="-7" dirty="0">
                <a:latin typeface="+mn-lt"/>
                <a:cs typeface="Arial"/>
              </a:rPr>
              <a:t>Outcome</a:t>
            </a:r>
            <a:endParaRPr sz="1867" dirty="0">
              <a:latin typeface="+mn-lt"/>
              <a:cs typeface="Arial"/>
            </a:endParaRPr>
          </a:p>
        </p:txBody>
      </p:sp>
      <p:sp>
        <p:nvSpPr>
          <p:cNvPr id="26" name="object 14">
            <a:extLst>
              <a:ext uri="{FF2B5EF4-FFF2-40B4-BE49-F238E27FC236}">
                <a16:creationId xmlns:a16="http://schemas.microsoft.com/office/drawing/2014/main" id="{D5C36811-7BA3-419D-851C-8CDA6AD666BB}"/>
              </a:ext>
            </a:extLst>
          </p:cNvPr>
          <p:cNvSpPr txBox="1"/>
          <p:nvPr/>
        </p:nvSpPr>
        <p:spPr>
          <a:xfrm>
            <a:off x="9881893" y="4260935"/>
            <a:ext cx="1145259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867" spc="-7" dirty="0">
                <a:latin typeface="+mn-lt"/>
                <a:cs typeface="Arial"/>
              </a:rPr>
              <a:t>Labels</a:t>
            </a:r>
            <a:endParaRPr sz="1867" dirty="0">
              <a:latin typeface="+mn-lt"/>
              <a:cs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F5AFA29-CEDC-4FE9-933C-BCE2C32C7FAF}"/>
              </a:ext>
            </a:extLst>
          </p:cNvPr>
          <p:cNvCxnSpPr>
            <a:cxnSpLocks/>
          </p:cNvCxnSpPr>
          <p:nvPr/>
        </p:nvCxnSpPr>
        <p:spPr>
          <a:xfrm flipH="1">
            <a:off x="3759200" y="4953000"/>
            <a:ext cx="375920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object 14">
            <a:extLst>
              <a:ext uri="{FF2B5EF4-FFF2-40B4-BE49-F238E27FC236}">
                <a16:creationId xmlns:a16="http://schemas.microsoft.com/office/drawing/2014/main" id="{314E021C-DFA6-4DF0-AA62-DEDF30B056BE}"/>
              </a:ext>
            </a:extLst>
          </p:cNvPr>
          <p:cNvSpPr txBox="1"/>
          <p:nvPr/>
        </p:nvSpPr>
        <p:spPr>
          <a:xfrm>
            <a:off x="3836339" y="4096819"/>
            <a:ext cx="335280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2000" spc="-7" dirty="0">
                <a:solidFill>
                  <a:srgbClr val="0000FF"/>
                </a:solidFill>
                <a:latin typeface="+mn-lt"/>
                <a:cs typeface="Arial"/>
              </a:rPr>
              <a:t>Q : How to measure difference?</a:t>
            </a:r>
            <a:br>
              <a:rPr lang="en-US" sz="2000" spc="-7" dirty="0">
                <a:solidFill>
                  <a:srgbClr val="0000FF"/>
                </a:solidFill>
                <a:latin typeface="+mn-lt"/>
                <a:cs typeface="Arial"/>
              </a:rPr>
            </a:br>
            <a:r>
              <a:rPr lang="en-US" sz="2000" spc="-7" dirty="0">
                <a:solidFill>
                  <a:srgbClr val="0000FF"/>
                </a:solidFill>
                <a:latin typeface="+mn-lt"/>
                <a:cs typeface="Arial"/>
              </a:rPr>
              <a:t>A  : Cross Entropy</a:t>
            </a:r>
            <a:endParaRPr sz="2000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FFD488F-D708-4B3A-A0E7-4362C9931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49" y="5257358"/>
            <a:ext cx="3963291" cy="863908"/>
          </a:xfrm>
          <a:prstGeom prst="rect">
            <a:avLst/>
          </a:prstGeom>
        </p:spPr>
      </p:pic>
      <p:sp>
        <p:nvSpPr>
          <p:cNvPr id="35" name="object 14">
            <a:extLst>
              <a:ext uri="{FF2B5EF4-FFF2-40B4-BE49-F238E27FC236}">
                <a16:creationId xmlns:a16="http://schemas.microsoft.com/office/drawing/2014/main" id="{E74C04D9-EB4D-4CDE-8637-779E30520B57}"/>
              </a:ext>
            </a:extLst>
          </p:cNvPr>
          <p:cNvSpPr txBox="1"/>
          <p:nvPr/>
        </p:nvSpPr>
        <p:spPr>
          <a:xfrm>
            <a:off x="1087543" y="4760675"/>
            <a:ext cx="6877925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2000" spc="-7" dirty="0">
                <a:latin typeface="+mn-lt"/>
                <a:cs typeface="Arial"/>
              </a:rPr>
              <a:t>Cross Entropy Loss :</a:t>
            </a:r>
            <a:endParaRPr sz="2000" dirty="0">
              <a:latin typeface="+mn-lt"/>
              <a:cs typeface="Arial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07D2F39-D511-404E-B016-295C52E134DC}"/>
              </a:ext>
            </a:extLst>
          </p:cNvPr>
          <p:cNvCxnSpPr>
            <a:cxnSpLocks/>
          </p:cNvCxnSpPr>
          <p:nvPr/>
        </p:nvCxnSpPr>
        <p:spPr>
          <a:xfrm>
            <a:off x="7130982" y="3298786"/>
            <a:ext cx="1354911" cy="17662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2A790AC-29F8-4E2E-97F3-FFCBB725FDCB}"/>
              </a:ext>
            </a:extLst>
          </p:cNvPr>
          <p:cNvSpPr txBox="1"/>
          <p:nvPr/>
        </p:nvSpPr>
        <p:spPr>
          <a:xfrm>
            <a:off x="9350108" y="4667693"/>
            <a:ext cx="654741" cy="10231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+mn-lt"/>
              </a:rPr>
              <a:t>cat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+mn-lt"/>
              </a:rPr>
              <a:t>car 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+mn-lt"/>
              </a:rPr>
              <a:t>frog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D38017B-2727-4D97-99A4-14AC5C1DAD17}"/>
              </a:ext>
            </a:extLst>
          </p:cNvPr>
          <p:cNvSpPr txBox="1"/>
          <p:nvPr/>
        </p:nvSpPr>
        <p:spPr>
          <a:xfrm>
            <a:off x="9881893" y="5764201"/>
            <a:ext cx="1676400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67" dirty="0">
                <a:latin typeface="+mn-lt"/>
              </a:rPr>
              <a:t>Target</a:t>
            </a:r>
          </a:p>
          <a:p>
            <a:r>
              <a:rPr lang="en-US" sz="1867" dirty="0">
                <a:latin typeface="+mn-lt"/>
              </a:rPr>
              <a:t>   p(x)</a:t>
            </a:r>
            <a:endParaRPr lang="en-US" sz="3200" dirty="0">
              <a:latin typeface="+mn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13404A-7383-41B8-B0BF-77D35B11BE15}"/>
              </a:ext>
            </a:extLst>
          </p:cNvPr>
          <p:cNvSpPr txBox="1"/>
          <p:nvPr/>
        </p:nvSpPr>
        <p:spPr>
          <a:xfrm>
            <a:off x="8328449" y="5788439"/>
            <a:ext cx="1676400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67" dirty="0">
                <a:latin typeface="+mn-lt"/>
              </a:rPr>
              <a:t>Predicted</a:t>
            </a:r>
          </a:p>
          <a:p>
            <a:r>
              <a:rPr lang="en-US" sz="1867" dirty="0">
                <a:latin typeface="+mn-lt"/>
              </a:rPr>
              <a:t>    q(x)</a:t>
            </a:r>
            <a:endParaRPr lang="en-US" sz="2133" dirty="0">
              <a:latin typeface="+mn-lt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3B23EC-D52E-4A42-BC30-04C0B4F3B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 err="1">
                <a:cs typeface="Arial"/>
              </a:rPr>
              <a:t>Softmax</a:t>
            </a:r>
            <a:r>
              <a:rPr lang="en-US" sz="4400" spc="-7" dirty="0">
                <a:cs typeface="Arial"/>
              </a:rPr>
              <a:t> Classifier &amp; Cross Entropy Loss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E03DDF-42F4-4F59-A952-361813959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6ECFD-B4D8-432F-97A1-3327F570D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219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8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3" grpId="0"/>
      <p:bldP spid="24" grpId="0"/>
      <p:bldP spid="25" grpId="0"/>
      <p:bldP spid="26" grpId="0"/>
      <p:bldP spid="30" grpId="0"/>
      <p:bldP spid="35" grpId="0"/>
      <p:bldP spid="36" grpId="0"/>
      <p:bldP spid="44" grpId="0"/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525440" y="1269076"/>
            <a:ext cx="1836760" cy="17985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118592" y="1767692"/>
            <a:ext cx="2379863" cy="473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3112241" y="1761342"/>
            <a:ext cx="2392680" cy="486833"/>
          </a:xfrm>
          <a:custGeom>
            <a:avLst/>
            <a:gdLst/>
            <a:ahLst/>
            <a:cxnLst/>
            <a:rect l="l" t="t" r="r" b="b"/>
            <a:pathLst>
              <a:path w="1794510" h="365125">
                <a:moveTo>
                  <a:pt x="0" y="0"/>
                </a:moveTo>
                <a:lnTo>
                  <a:pt x="1794422" y="0"/>
                </a:lnTo>
                <a:lnTo>
                  <a:pt x="1794422" y="365024"/>
                </a:lnTo>
                <a:lnTo>
                  <a:pt x="0" y="36502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6102350" y="1703947"/>
            <a:ext cx="3824461" cy="656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6096000" y="1681346"/>
            <a:ext cx="3861647" cy="669712"/>
          </a:xfrm>
          <a:custGeom>
            <a:avLst/>
            <a:gdLst/>
            <a:ahLst/>
            <a:cxnLst/>
            <a:rect l="l" t="t" r="r" b="b"/>
            <a:pathLst>
              <a:path w="2896234" h="502285">
                <a:moveTo>
                  <a:pt x="0" y="0"/>
                </a:moveTo>
                <a:lnTo>
                  <a:pt x="2896102" y="0"/>
                </a:lnTo>
                <a:lnTo>
                  <a:pt x="2896102" y="501762"/>
                </a:lnTo>
                <a:lnTo>
                  <a:pt x="0" y="5017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 txBox="1"/>
          <p:nvPr/>
        </p:nvSpPr>
        <p:spPr>
          <a:xfrm>
            <a:off x="2979925" y="976446"/>
            <a:ext cx="8772748" cy="643766"/>
          </a:xfrm>
          <a:prstGeom prst="rect">
            <a:avLst/>
          </a:prstGeom>
        </p:spPr>
        <p:txBody>
          <a:bodyPr vert="horz" wrap="square" lIns="0" tIns="210820" rIns="0" bIns="0" rtlCol="0">
            <a:spAutoFit/>
          </a:bodyPr>
          <a:lstStyle/>
          <a:p>
            <a:pPr marL="16933">
              <a:spcBef>
                <a:spcPts val="1660"/>
              </a:spcBef>
            </a:pPr>
            <a:r>
              <a:rPr sz="2800" spc="-7" dirty="0">
                <a:latin typeface="+mn-lt"/>
                <a:cs typeface="Arial"/>
              </a:rPr>
              <a:t>Want to interpret </a:t>
            </a:r>
            <a:r>
              <a:rPr sz="2800" dirty="0">
                <a:latin typeface="+mn-lt"/>
                <a:cs typeface="Arial"/>
              </a:rPr>
              <a:t>raw classifier scores </a:t>
            </a:r>
            <a:r>
              <a:rPr sz="2800" spc="-7">
                <a:latin typeface="+mn-lt"/>
                <a:cs typeface="Arial"/>
              </a:rPr>
              <a:t>as</a:t>
            </a:r>
            <a:r>
              <a:rPr sz="2800" spc="-33">
                <a:latin typeface="+mn-lt"/>
                <a:cs typeface="Arial"/>
              </a:rPr>
              <a:t> </a:t>
            </a:r>
            <a:r>
              <a:rPr sz="2800" b="1" spc="-7">
                <a:latin typeface="+mn-lt"/>
                <a:cs typeface="Arial"/>
              </a:rPr>
              <a:t>probabilities</a:t>
            </a:r>
            <a:endParaRPr lang="nl-NL" sz="2800">
              <a:latin typeface="+mn-lt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32652" y="2405979"/>
            <a:ext cx="1613747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 indent="52492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Probabilities  </a:t>
            </a:r>
            <a:r>
              <a:rPr sz="2133" dirty="0">
                <a:solidFill>
                  <a:srgbClr val="FF0000"/>
                </a:solidFill>
                <a:latin typeface="Arial"/>
                <a:cs typeface="Arial"/>
              </a:rPr>
              <a:t>must </a:t>
            </a: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be &gt;=</a:t>
            </a:r>
            <a:r>
              <a:rPr sz="2133" spc="-13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33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endParaRPr sz="2133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712639" y="2421695"/>
            <a:ext cx="1733973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 indent="112604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37761C"/>
                </a:solidFill>
                <a:latin typeface="Arial"/>
                <a:cs typeface="Arial"/>
              </a:rPr>
              <a:t>Probabilities  </a:t>
            </a:r>
            <a:r>
              <a:rPr sz="2133" dirty="0">
                <a:solidFill>
                  <a:srgbClr val="37761C"/>
                </a:solidFill>
                <a:latin typeface="Arial"/>
                <a:cs typeface="Arial"/>
              </a:rPr>
              <a:t>must sum </a:t>
            </a:r>
            <a:r>
              <a:rPr sz="2133" spc="-7" dirty="0">
                <a:solidFill>
                  <a:srgbClr val="37761C"/>
                </a:solidFill>
                <a:latin typeface="Arial"/>
                <a:cs typeface="Arial"/>
              </a:rPr>
              <a:t>to</a:t>
            </a:r>
            <a:r>
              <a:rPr sz="2133" spc="-14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2133" dirty="0">
                <a:solidFill>
                  <a:srgbClr val="37761C"/>
                </a:solidFill>
                <a:latin typeface="Arial"/>
                <a:cs typeface="Arial"/>
              </a:rPr>
              <a:t>1</a:t>
            </a:r>
            <a:endParaRPr sz="2133">
              <a:latin typeface="Arial"/>
              <a:cs typeface="Arial"/>
            </a:endParaRPr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Softmax</a:t>
            </a:r>
            <a:r>
              <a:rPr lang="en-US" dirty="0"/>
              <a:t> Classifier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DAD7BE-4FBC-44CA-9F35-F2DD64074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E47901-6BBD-4969-865B-5B2A1F1D5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31" name="object 3">
            <a:extLst>
              <a:ext uri="{FF2B5EF4-FFF2-40B4-BE49-F238E27FC236}">
                <a16:creationId xmlns:a16="http://schemas.microsoft.com/office/drawing/2014/main" id="{24A12837-5D78-404F-B409-458E0817498C}"/>
              </a:ext>
            </a:extLst>
          </p:cNvPr>
          <p:cNvSpPr txBox="1"/>
          <p:nvPr/>
        </p:nvSpPr>
        <p:spPr>
          <a:xfrm>
            <a:off x="675368" y="3498674"/>
            <a:ext cx="733213" cy="149528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6773" algn="just">
              <a:spcBef>
                <a:spcPts val="140"/>
              </a:spcBef>
            </a:pPr>
            <a:r>
              <a:rPr sz="3200" dirty="0">
                <a:latin typeface="Arial"/>
                <a:cs typeface="Arial"/>
              </a:rPr>
              <a:t>cat  car  </a:t>
            </a:r>
            <a:r>
              <a:rPr sz="3200" spc="-7" dirty="0">
                <a:latin typeface="Arial"/>
                <a:cs typeface="Arial"/>
              </a:rPr>
              <a:t>frog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32" name="object 4">
            <a:extLst>
              <a:ext uri="{FF2B5EF4-FFF2-40B4-BE49-F238E27FC236}">
                <a16:creationId xmlns:a16="http://schemas.microsoft.com/office/drawing/2014/main" id="{5761BD49-CA4D-4D8D-847C-664C3285E9DF}"/>
              </a:ext>
            </a:extLst>
          </p:cNvPr>
          <p:cNvSpPr txBox="1"/>
          <p:nvPr/>
        </p:nvSpPr>
        <p:spPr>
          <a:xfrm>
            <a:off x="1976233" y="3429000"/>
            <a:ext cx="1417320" cy="174406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L="340351">
              <a:spcBef>
                <a:spcPts val="480"/>
              </a:spcBef>
            </a:pPr>
            <a:r>
              <a:rPr sz="3200" b="1" spc="-7" dirty="0">
                <a:latin typeface="Arial"/>
                <a:cs typeface="Arial"/>
              </a:rPr>
              <a:t>3.2</a:t>
            </a:r>
            <a:endParaRPr sz="3200" dirty="0">
              <a:latin typeface="Arial"/>
              <a:cs typeface="Arial"/>
            </a:endParaRPr>
          </a:p>
          <a:p>
            <a:pPr marL="340351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5.1</a:t>
            </a:r>
            <a:endParaRPr sz="3200" dirty="0">
              <a:latin typeface="Arial"/>
              <a:cs typeface="Arial"/>
            </a:endParaRPr>
          </a:p>
          <a:p>
            <a:pPr marL="238754">
              <a:spcBef>
                <a:spcPts val="800"/>
              </a:spcBef>
            </a:pPr>
            <a:r>
              <a:rPr sz="3200" dirty="0">
                <a:latin typeface="Arial"/>
                <a:cs typeface="Arial"/>
              </a:rPr>
              <a:t>-1.7</a:t>
            </a:r>
          </a:p>
        </p:txBody>
      </p:sp>
      <p:sp>
        <p:nvSpPr>
          <p:cNvPr id="33" name="object 11">
            <a:extLst>
              <a:ext uri="{FF2B5EF4-FFF2-40B4-BE49-F238E27FC236}">
                <a16:creationId xmlns:a16="http://schemas.microsoft.com/office/drawing/2014/main" id="{AA5BA373-4A40-41E1-B06F-814CCF928622}"/>
              </a:ext>
            </a:extLst>
          </p:cNvPr>
          <p:cNvSpPr txBox="1"/>
          <p:nvPr/>
        </p:nvSpPr>
        <p:spPr>
          <a:xfrm>
            <a:off x="4211433" y="3429001"/>
            <a:ext cx="1417320" cy="1744067"/>
          </a:xfrm>
          <a:prstGeom prst="rect">
            <a:avLst/>
          </a:prstGeom>
          <a:ln w="19049">
            <a:solidFill>
              <a:srgbClr val="FF0000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R="77890" algn="r">
              <a:spcBef>
                <a:spcPts val="480"/>
              </a:spcBef>
            </a:pPr>
            <a:r>
              <a:rPr sz="3200" b="1" spc="-7" dirty="0">
                <a:latin typeface="Arial"/>
                <a:cs typeface="Arial"/>
              </a:rPr>
              <a:t>24.5</a:t>
            </a:r>
            <a:endParaRPr sz="3200">
              <a:latin typeface="Arial"/>
              <a:cs typeface="Arial"/>
            </a:endParaRPr>
          </a:p>
          <a:p>
            <a:pPr marR="99904" algn="r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164.0</a:t>
            </a:r>
            <a:endParaRPr sz="3200">
              <a:latin typeface="Arial"/>
              <a:cs typeface="Arial"/>
            </a:endParaRPr>
          </a:p>
          <a:p>
            <a:pPr marR="179489" algn="r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0.18</a:t>
            </a:r>
            <a:endParaRPr sz="3200">
              <a:latin typeface="Arial"/>
              <a:cs typeface="Arial"/>
            </a:endParaRPr>
          </a:p>
        </p:txBody>
      </p:sp>
      <p:sp>
        <p:nvSpPr>
          <p:cNvPr id="34" name="object 12">
            <a:extLst>
              <a:ext uri="{FF2B5EF4-FFF2-40B4-BE49-F238E27FC236}">
                <a16:creationId xmlns:a16="http://schemas.microsoft.com/office/drawing/2014/main" id="{7A224168-DA57-4312-94D8-4887258D8493}"/>
              </a:ext>
            </a:extLst>
          </p:cNvPr>
          <p:cNvSpPr txBox="1"/>
          <p:nvPr/>
        </p:nvSpPr>
        <p:spPr>
          <a:xfrm>
            <a:off x="6954633" y="3429000"/>
            <a:ext cx="1417320" cy="1744067"/>
          </a:xfrm>
          <a:prstGeom prst="rect">
            <a:avLst/>
          </a:prstGeom>
          <a:ln w="19049">
            <a:solidFill>
              <a:srgbClr val="37761C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L="238754">
              <a:spcBef>
                <a:spcPts val="480"/>
              </a:spcBef>
            </a:pPr>
            <a:r>
              <a:rPr sz="3200" b="1" spc="-7" dirty="0">
                <a:solidFill>
                  <a:srgbClr val="9900FF"/>
                </a:solidFill>
                <a:latin typeface="Arial"/>
                <a:cs typeface="Arial"/>
              </a:rPr>
              <a:t>0.13</a:t>
            </a:r>
            <a:endParaRPr sz="3200" dirty="0">
              <a:latin typeface="Arial"/>
              <a:cs typeface="Arial"/>
            </a:endParaRPr>
          </a:p>
          <a:p>
            <a:pPr marL="238754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0.87</a:t>
            </a:r>
            <a:endParaRPr sz="3200" dirty="0">
              <a:latin typeface="Arial"/>
              <a:cs typeface="Arial"/>
            </a:endParaRPr>
          </a:p>
          <a:p>
            <a:pPr marL="238754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0.00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35" name="object 13">
            <a:extLst>
              <a:ext uri="{FF2B5EF4-FFF2-40B4-BE49-F238E27FC236}">
                <a16:creationId xmlns:a16="http://schemas.microsoft.com/office/drawing/2014/main" id="{1F00E59F-3E9A-41A7-B837-78DEA97F10FE}"/>
              </a:ext>
            </a:extLst>
          </p:cNvPr>
          <p:cNvSpPr/>
          <p:nvPr/>
        </p:nvSpPr>
        <p:spPr>
          <a:xfrm>
            <a:off x="3393433" y="4334133"/>
            <a:ext cx="633307" cy="0"/>
          </a:xfrm>
          <a:custGeom>
            <a:avLst/>
            <a:gdLst/>
            <a:ahLst/>
            <a:cxnLst/>
            <a:rect l="l" t="t" r="r" b="b"/>
            <a:pathLst>
              <a:path w="474980">
                <a:moveTo>
                  <a:pt x="0" y="0"/>
                </a:moveTo>
                <a:lnTo>
                  <a:pt x="4745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E5996DD7-F075-436E-BFDA-BDC864D9DA3E}"/>
              </a:ext>
            </a:extLst>
          </p:cNvPr>
          <p:cNvSpPr/>
          <p:nvPr/>
        </p:nvSpPr>
        <p:spPr>
          <a:xfrm>
            <a:off x="4013532" y="4279479"/>
            <a:ext cx="140667" cy="1093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15">
            <a:extLst>
              <a:ext uri="{FF2B5EF4-FFF2-40B4-BE49-F238E27FC236}">
                <a16:creationId xmlns:a16="http://schemas.microsoft.com/office/drawing/2014/main" id="{D109D348-6D8C-48A0-8B46-72FDFC822C05}"/>
              </a:ext>
            </a:extLst>
          </p:cNvPr>
          <p:cNvSpPr txBox="1"/>
          <p:nvPr/>
        </p:nvSpPr>
        <p:spPr>
          <a:xfrm>
            <a:off x="3547400" y="3849034"/>
            <a:ext cx="41656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spc="-7" dirty="0">
                <a:latin typeface="Arial"/>
                <a:cs typeface="Arial"/>
              </a:rPr>
              <a:t>exp</a:t>
            </a:r>
            <a:endParaRPr sz="1867">
              <a:latin typeface="Arial"/>
              <a:cs typeface="Arial"/>
            </a:endParaRPr>
          </a:p>
        </p:txBody>
      </p:sp>
      <p:sp>
        <p:nvSpPr>
          <p:cNvPr id="38" name="object 16">
            <a:extLst>
              <a:ext uri="{FF2B5EF4-FFF2-40B4-BE49-F238E27FC236}">
                <a16:creationId xmlns:a16="http://schemas.microsoft.com/office/drawing/2014/main" id="{D66D4BD0-E80C-4F5D-8BBA-DB277825E7BA}"/>
              </a:ext>
            </a:extLst>
          </p:cNvPr>
          <p:cNvSpPr/>
          <p:nvPr/>
        </p:nvSpPr>
        <p:spPr>
          <a:xfrm>
            <a:off x="5730232" y="4334133"/>
            <a:ext cx="1044787" cy="0"/>
          </a:xfrm>
          <a:custGeom>
            <a:avLst/>
            <a:gdLst/>
            <a:ahLst/>
            <a:cxnLst/>
            <a:rect l="l" t="t" r="r" b="b"/>
            <a:pathLst>
              <a:path w="783589">
                <a:moveTo>
                  <a:pt x="0" y="0"/>
                </a:moveTo>
                <a:lnTo>
                  <a:pt x="7832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17">
            <a:extLst>
              <a:ext uri="{FF2B5EF4-FFF2-40B4-BE49-F238E27FC236}">
                <a16:creationId xmlns:a16="http://schemas.microsoft.com/office/drawing/2014/main" id="{B5B26F14-03DD-453C-A7D1-0F12792BE963}"/>
              </a:ext>
            </a:extLst>
          </p:cNvPr>
          <p:cNvSpPr/>
          <p:nvPr/>
        </p:nvSpPr>
        <p:spPr>
          <a:xfrm>
            <a:off x="6761933" y="4279479"/>
            <a:ext cx="140667" cy="1093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18">
            <a:extLst>
              <a:ext uri="{FF2B5EF4-FFF2-40B4-BE49-F238E27FC236}">
                <a16:creationId xmlns:a16="http://schemas.microsoft.com/office/drawing/2014/main" id="{19018275-54A8-45D8-8FC2-9CD2D684F169}"/>
              </a:ext>
            </a:extLst>
          </p:cNvPr>
          <p:cNvSpPr txBox="1"/>
          <p:nvPr/>
        </p:nvSpPr>
        <p:spPr>
          <a:xfrm>
            <a:off x="5776399" y="3948718"/>
            <a:ext cx="106172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spc="-7" dirty="0">
                <a:latin typeface="Arial"/>
                <a:cs typeface="Arial"/>
              </a:rPr>
              <a:t>normalize</a:t>
            </a:r>
            <a:endParaRPr sz="1867" dirty="0">
              <a:latin typeface="Arial"/>
              <a:cs typeface="Arial"/>
            </a:endParaRPr>
          </a:p>
        </p:txBody>
      </p:sp>
      <p:sp>
        <p:nvSpPr>
          <p:cNvPr id="41" name="object 19">
            <a:extLst>
              <a:ext uri="{FF2B5EF4-FFF2-40B4-BE49-F238E27FC236}">
                <a16:creationId xmlns:a16="http://schemas.microsoft.com/office/drawing/2014/main" id="{9FCFFDDC-A2C7-4CC6-8C5D-8C92EE0BE062}"/>
              </a:ext>
            </a:extLst>
          </p:cNvPr>
          <p:cNvSpPr txBox="1"/>
          <p:nvPr/>
        </p:nvSpPr>
        <p:spPr>
          <a:xfrm>
            <a:off x="3988179" y="5446173"/>
            <a:ext cx="18626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unnormalized</a:t>
            </a:r>
            <a:endParaRPr>
              <a:latin typeface="Arial"/>
              <a:cs typeface="Arial"/>
            </a:endParaRPr>
          </a:p>
        </p:txBody>
      </p:sp>
      <p:sp>
        <p:nvSpPr>
          <p:cNvPr id="42" name="object 22">
            <a:extLst>
              <a:ext uri="{FF2B5EF4-FFF2-40B4-BE49-F238E27FC236}">
                <a16:creationId xmlns:a16="http://schemas.microsoft.com/office/drawing/2014/main" id="{DDFF6192-F03E-4A34-868D-660EBBE7B29F}"/>
              </a:ext>
            </a:extLst>
          </p:cNvPr>
          <p:cNvSpPr txBox="1"/>
          <p:nvPr/>
        </p:nvSpPr>
        <p:spPr>
          <a:xfrm>
            <a:off x="6833029" y="5485908"/>
            <a:ext cx="166031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37761C"/>
                </a:solidFill>
                <a:latin typeface="Arial"/>
                <a:cs typeface="Arial"/>
              </a:rPr>
              <a:t>probabilities</a:t>
            </a:r>
            <a:endParaRPr>
              <a:latin typeface="Arial"/>
              <a:cs typeface="Arial"/>
            </a:endParaRPr>
          </a:p>
        </p:txBody>
      </p:sp>
      <p:sp>
        <p:nvSpPr>
          <p:cNvPr id="43" name="object 23">
            <a:extLst>
              <a:ext uri="{FF2B5EF4-FFF2-40B4-BE49-F238E27FC236}">
                <a16:creationId xmlns:a16="http://schemas.microsoft.com/office/drawing/2014/main" id="{2C831FE4-384D-4917-95E3-916A487EFF9A}"/>
              </a:ext>
            </a:extLst>
          </p:cNvPr>
          <p:cNvSpPr txBox="1"/>
          <p:nvPr/>
        </p:nvSpPr>
        <p:spPr>
          <a:xfrm>
            <a:off x="1275585" y="5447530"/>
            <a:ext cx="1704340" cy="3453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Unnormalized</a:t>
            </a:r>
            <a:endParaRPr sz="2133">
              <a:latin typeface="Arial"/>
              <a:cs typeface="Arial"/>
            </a:endParaRPr>
          </a:p>
        </p:txBody>
      </p:sp>
      <p:sp>
        <p:nvSpPr>
          <p:cNvPr id="44" name="object 29">
            <a:extLst>
              <a:ext uri="{FF2B5EF4-FFF2-40B4-BE49-F238E27FC236}">
                <a16:creationId xmlns:a16="http://schemas.microsoft.com/office/drawing/2014/main" id="{A0B56FA2-D6EF-44CB-94EE-9AC9FA785BD2}"/>
              </a:ext>
            </a:extLst>
          </p:cNvPr>
          <p:cNvSpPr txBox="1"/>
          <p:nvPr/>
        </p:nvSpPr>
        <p:spPr>
          <a:xfrm>
            <a:off x="733519" y="5803394"/>
            <a:ext cx="2787227" cy="320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2493"/>
              </a:lnSpc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log-probabilities </a:t>
            </a: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/</a:t>
            </a:r>
            <a:r>
              <a:rPr sz="2133" spc="-1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logits</a:t>
            </a:r>
            <a:endParaRPr sz="2133">
              <a:latin typeface="Arial"/>
              <a:cs typeface="Arial"/>
            </a:endParaRPr>
          </a:p>
        </p:txBody>
      </p:sp>
      <p:sp>
        <p:nvSpPr>
          <p:cNvPr id="45" name="object 30">
            <a:extLst>
              <a:ext uri="{FF2B5EF4-FFF2-40B4-BE49-F238E27FC236}">
                <a16:creationId xmlns:a16="http://schemas.microsoft.com/office/drawing/2014/main" id="{680907B5-A303-43FC-8268-C663A057D4D0}"/>
              </a:ext>
            </a:extLst>
          </p:cNvPr>
          <p:cNvSpPr txBox="1"/>
          <p:nvPr/>
        </p:nvSpPr>
        <p:spPr>
          <a:xfrm>
            <a:off x="4089829" y="5843347"/>
            <a:ext cx="1660313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2787"/>
              </a:lnSpc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probabilities</a:t>
            </a:r>
            <a:endParaRPr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D5438A-E254-40BD-AEF2-9AEC9EA51A75}"/>
              </a:ext>
            </a:extLst>
          </p:cNvPr>
          <p:cNvSpPr txBox="1"/>
          <p:nvPr/>
        </p:nvSpPr>
        <p:spPr>
          <a:xfrm>
            <a:off x="10322701" y="1681346"/>
            <a:ext cx="1198598" cy="750248"/>
          </a:xfrm>
          <a:prstGeom prst="rect">
            <a:avLst/>
          </a:prstGeom>
        </p:spPr>
        <p:txBody>
          <a:bodyPr vert="horz" wrap="non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lang="nl-NL" sz="2400" i="1" spc="-7">
                <a:latin typeface="Arial"/>
                <a:cs typeface="Arial"/>
              </a:rPr>
              <a:t>Softmax</a:t>
            </a:r>
          </a:p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lang="nl-NL" sz="2400" i="1" spc="-7">
                <a:latin typeface="Arial"/>
                <a:cs typeface="Arial"/>
              </a:rPr>
              <a:t>Function</a:t>
            </a:r>
            <a:endParaRPr lang="nl-NL" sz="2400" i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2504053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B55BD1-34F9-4116-B21B-BC94EA444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477" y="3225486"/>
            <a:ext cx="4429568" cy="830172"/>
          </a:xfrm>
          <a:prstGeom prst="rect">
            <a:avLst/>
          </a:prstGeom>
        </p:spPr>
      </p:pic>
      <p:sp>
        <p:nvSpPr>
          <p:cNvPr id="7" name="object 14"/>
          <p:cNvSpPr txBox="1"/>
          <p:nvPr/>
        </p:nvSpPr>
        <p:spPr>
          <a:xfrm>
            <a:off x="481137" y="1402203"/>
            <a:ext cx="6877925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>
                <a:latin typeface="+mn-lt"/>
                <a:cs typeface="Arial"/>
              </a:rPr>
              <a:t>Formulation of cross </a:t>
            </a:r>
            <a:r>
              <a:rPr lang="en-US" spc="-7">
                <a:latin typeface="+mn-lt"/>
                <a:cs typeface="Arial"/>
              </a:rPr>
              <a:t>entropy loss:</a:t>
            </a:r>
            <a:endParaRPr dirty="0">
              <a:latin typeface="+mn-lt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400" y="1953765"/>
            <a:ext cx="3963291" cy="8639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5572" y="5931904"/>
            <a:ext cx="3880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7" dirty="0">
                <a:latin typeface="+mn-lt"/>
                <a:cs typeface="Arial"/>
              </a:rPr>
              <a:t>Final Loss for single sample : </a:t>
            </a:r>
            <a:endParaRPr lang="en-US" dirty="0"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0291" y="3646180"/>
            <a:ext cx="3327400" cy="347277"/>
          </a:xfrm>
          <a:prstGeom prst="rect">
            <a:avLst/>
          </a:prstGeom>
        </p:spPr>
      </p:pic>
      <p:sp>
        <p:nvSpPr>
          <p:cNvPr id="37" name="object 13"/>
          <p:cNvSpPr txBox="1"/>
          <p:nvPr/>
        </p:nvSpPr>
        <p:spPr>
          <a:xfrm>
            <a:off x="3766061" y="4968288"/>
            <a:ext cx="458712" cy="312906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lang="en-US" sz="1867" spc="-7" dirty="0">
                <a:latin typeface="+mn-lt"/>
                <a:cs typeface="Arial"/>
              </a:rPr>
              <a:t>= 0</a:t>
            </a:r>
            <a:endParaRPr sz="1867" dirty="0">
              <a:latin typeface="+mn-lt"/>
              <a:cs typeface="Arial"/>
            </a:endParaRP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20C6344F-57A2-40E1-B199-ACF72A88C02D}"/>
              </a:ext>
            </a:extLst>
          </p:cNvPr>
          <p:cNvSpPr/>
          <p:nvPr/>
        </p:nvSpPr>
        <p:spPr>
          <a:xfrm>
            <a:off x="4386371" y="5849429"/>
            <a:ext cx="3048001" cy="766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>
              <a:latin typeface="+mn-lt"/>
            </a:endParaRPr>
          </a:p>
        </p:txBody>
      </p:sp>
      <p:sp>
        <p:nvSpPr>
          <p:cNvPr id="21" name="object 14">
            <a:extLst>
              <a:ext uri="{FF2B5EF4-FFF2-40B4-BE49-F238E27FC236}">
                <a16:creationId xmlns:a16="http://schemas.microsoft.com/office/drawing/2014/main" id="{8F73B06D-2025-4D7E-9138-721D2193E8E6}"/>
              </a:ext>
            </a:extLst>
          </p:cNvPr>
          <p:cNvSpPr txBox="1"/>
          <p:nvPr/>
        </p:nvSpPr>
        <p:spPr>
          <a:xfrm>
            <a:off x="481136" y="3015705"/>
            <a:ext cx="8641839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>
                <a:latin typeface="+mn-lt"/>
                <a:cs typeface="Arial"/>
              </a:rPr>
              <a:t>Cross entropy can also be calculated using </a:t>
            </a:r>
            <a:r>
              <a:rPr lang="en-US" dirty="0" err="1">
                <a:latin typeface="+mn-lt"/>
                <a:cs typeface="Arial" panose="020B0604020202020204" pitchFamily="34" charset="0"/>
              </a:rPr>
              <a:t>Kullback-Leibler</a:t>
            </a:r>
            <a:r>
              <a:rPr lang="en-US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pc="-7" dirty="0">
                <a:latin typeface="+mn-lt"/>
                <a:cs typeface="Arial"/>
              </a:rPr>
              <a:t>Divergence :</a:t>
            </a:r>
            <a:endParaRPr dirty="0">
              <a:latin typeface="+mn-lt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30DAE5-4441-4769-BA68-4635CE3EC963}"/>
              </a:ext>
            </a:extLst>
          </p:cNvPr>
          <p:cNvSpPr txBox="1"/>
          <p:nvPr/>
        </p:nvSpPr>
        <p:spPr>
          <a:xfrm>
            <a:off x="9386163" y="1377193"/>
            <a:ext cx="654741" cy="1289071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0.13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0.87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0.00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4E258F-6781-4DB5-B2A1-1A2BCCB7FCC7}"/>
              </a:ext>
            </a:extLst>
          </p:cNvPr>
          <p:cNvSpPr txBox="1"/>
          <p:nvPr/>
        </p:nvSpPr>
        <p:spPr>
          <a:xfrm>
            <a:off x="10800196" y="1377193"/>
            <a:ext cx="654741" cy="128907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1.00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0.00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0.00</a:t>
            </a:r>
          </a:p>
        </p:txBody>
      </p:sp>
      <p:sp>
        <p:nvSpPr>
          <p:cNvPr id="25" name="object 14">
            <a:extLst>
              <a:ext uri="{FF2B5EF4-FFF2-40B4-BE49-F238E27FC236}">
                <a16:creationId xmlns:a16="http://schemas.microsoft.com/office/drawing/2014/main" id="{3CBD0D8B-D043-4D4E-8B7E-F79745FA71B5}"/>
              </a:ext>
            </a:extLst>
          </p:cNvPr>
          <p:cNvSpPr txBox="1"/>
          <p:nvPr/>
        </p:nvSpPr>
        <p:spPr>
          <a:xfrm>
            <a:off x="9140904" y="960898"/>
            <a:ext cx="1145259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867" spc="-7" dirty="0">
                <a:latin typeface="+mn-lt"/>
                <a:cs typeface="Arial"/>
              </a:rPr>
              <a:t>Outcome</a:t>
            </a:r>
            <a:endParaRPr sz="1867" dirty="0">
              <a:latin typeface="+mn-lt"/>
              <a:cs typeface="Arial"/>
            </a:endParaRPr>
          </a:p>
        </p:txBody>
      </p:sp>
      <p:sp>
        <p:nvSpPr>
          <p:cNvPr id="26" name="object 14">
            <a:extLst>
              <a:ext uri="{FF2B5EF4-FFF2-40B4-BE49-F238E27FC236}">
                <a16:creationId xmlns:a16="http://schemas.microsoft.com/office/drawing/2014/main" id="{CD6D3D84-3380-4EEA-AC3F-351FAB2F5233}"/>
              </a:ext>
            </a:extLst>
          </p:cNvPr>
          <p:cNvSpPr txBox="1"/>
          <p:nvPr/>
        </p:nvSpPr>
        <p:spPr>
          <a:xfrm>
            <a:off x="10668831" y="958865"/>
            <a:ext cx="1145259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867" spc="-7" dirty="0">
                <a:latin typeface="+mn-lt"/>
                <a:cs typeface="Arial"/>
              </a:rPr>
              <a:t>Labels</a:t>
            </a:r>
            <a:endParaRPr sz="1867" dirty="0">
              <a:latin typeface="+mn-lt"/>
              <a:cs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B01C0E-907C-44E4-974B-7336A939E8A9}"/>
              </a:ext>
            </a:extLst>
          </p:cNvPr>
          <p:cNvSpPr txBox="1"/>
          <p:nvPr/>
        </p:nvSpPr>
        <p:spPr>
          <a:xfrm>
            <a:off x="10137046" y="1365622"/>
            <a:ext cx="654741" cy="10231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+mn-lt"/>
              </a:rPr>
              <a:t>cat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+mn-lt"/>
              </a:rPr>
              <a:t>car 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+mn-lt"/>
              </a:rPr>
              <a:t>frog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818FBC-4568-4556-A0B9-5F69A8CAE9B3}"/>
              </a:ext>
            </a:extLst>
          </p:cNvPr>
          <p:cNvSpPr txBox="1"/>
          <p:nvPr/>
        </p:nvSpPr>
        <p:spPr>
          <a:xfrm>
            <a:off x="8959097" y="2661266"/>
            <a:ext cx="1676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67">
                <a:latin typeface="+mn-lt"/>
              </a:rPr>
              <a:t>Predicted q</a:t>
            </a:r>
            <a:r>
              <a:rPr lang="en-US" sz="1867" dirty="0">
                <a:latin typeface="+mn-lt"/>
              </a:rPr>
              <a:t>(x)</a:t>
            </a:r>
            <a:endParaRPr lang="en-US" sz="2133" dirty="0">
              <a:latin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876355-5B99-4426-A1FA-1622EF5D209E}"/>
              </a:ext>
            </a:extLst>
          </p:cNvPr>
          <p:cNvSpPr txBox="1"/>
          <p:nvPr/>
        </p:nvSpPr>
        <p:spPr>
          <a:xfrm>
            <a:off x="10548675" y="2679121"/>
            <a:ext cx="1287725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67">
                <a:latin typeface="+mn-lt"/>
              </a:rPr>
              <a:t>Target p</a:t>
            </a:r>
            <a:r>
              <a:rPr lang="en-US" sz="1867" dirty="0">
                <a:latin typeface="+mn-lt"/>
              </a:rPr>
              <a:t>(x)</a:t>
            </a:r>
            <a:endParaRPr lang="en-US" sz="3200" dirty="0">
              <a:latin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3D60CD-3B0D-490D-AB64-8D9BE97A14D0}"/>
              </a:ext>
            </a:extLst>
          </p:cNvPr>
          <p:cNvSpPr txBox="1"/>
          <p:nvPr/>
        </p:nvSpPr>
        <p:spPr>
          <a:xfrm>
            <a:off x="2978950" y="4632824"/>
            <a:ext cx="654741" cy="128907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1.00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0.00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0.00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719F972-0759-4066-9236-B51A2B0B91A2}"/>
              </a:ext>
            </a:extLst>
          </p:cNvPr>
          <p:cNvCxnSpPr>
            <a:cxnSpLocks/>
          </p:cNvCxnSpPr>
          <p:nvPr/>
        </p:nvCxnSpPr>
        <p:spPr>
          <a:xfrm>
            <a:off x="10515600" y="3971864"/>
            <a:ext cx="0" cy="3337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927A20-1AD6-4A9C-AB47-334A24640070}"/>
                  </a:ext>
                </a:extLst>
              </p:cNvPr>
              <p:cNvSpPr txBox="1"/>
              <p:nvPr/>
            </p:nvSpPr>
            <p:spPr>
              <a:xfrm>
                <a:off x="4355416" y="4556310"/>
                <a:ext cx="4429568" cy="11136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=−</m:t>
                          </m:r>
                          <m:func>
                            <m:func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sSub>
                                            <m:sSub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</m:sup>
                                      </m:sSup>
                                    </m:num>
                                    <m:den>
                                      <m:nary>
                                        <m:naryPr>
                                          <m:chr m:val="∑"/>
                                          <m:limLoc m:val="subSup"/>
                                          <m:supHide m:val="on"/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9"/>
                                            </m:r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/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sSub>
                                                <m:sSubPr>
                                                  <m:ctrlP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𝑠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𝑗</m:t>
                                                  </m:r>
                                                </m:sub>
                                              </m:sSub>
                                            </m:sup>
                                          </m:sSup>
                                        </m:e>
                                      </m:nary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US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927A20-1AD6-4A9C-AB47-334A24640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416" y="4556310"/>
                <a:ext cx="4429568" cy="11136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9ABE2121-FCA4-4523-8906-9B056AD5EE82}"/>
              </a:ext>
            </a:extLst>
          </p:cNvPr>
          <p:cNvSpPr txBox="1"/>
          <p:nvPr/>
        </p:nvSpPr>
        <p:spPr>
          <a:xfrm>
            <a:off x="10137046" y="4418958"/>
            <a:ext cx="654741" cy="128907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1.00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0.00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0.00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C2100E5-A029-48DF-8178-9E88759DE13E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3732398" y="3993457"/>
            <a:ext cx="2021593" cy="6393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D0A3AD0-8948-42BD-B675-713305FDEE9E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6570200" y="3988403"/>
            <a:ext cx="183640" cy="5679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913FA6E8-A538-40C0-B27B-E6A287664A16}"/>
              </a:ext>
            </a:extLst>
          </p:cNvPr>
          <p:cNvSpPr txBox="1"/>
          <p:nvPr/>
        </p:nvSpPr>
        <p:spPr>
          <a:xfrm>
            <a:off x="10814645" y="4399603"/>
            <a:ext cx="1676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+mn-lt"/>
              </a:rPr>
              <a:t>Using P(x)</a:t>
            </a:r>
            <a:endParaRPr 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44CC0BD-9EAA-4DC1-9717-0EDCF830551E}"/>
                  </a:ext>
                </a:extLst>
              </p:cNvPr>
              <p:cNvSpPr txBox="1"/>
              <p:nvPr/>
            </p:nvSpPr>
            <p:spPr>
              <a:xfrm>
                <a:off x="10635497" y="4828904"/>
                <a:ext cx="1821324" cy="404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US" sz="1800" dirty="0">
                  <a:latin typeface="+mn-lt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44CC0BD-9EAA-4DC1-9717-0EDCF8305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5497" y="4828904"/>
                <a:ext cx="1821324" cy="404983"/>
              </a:xfrm>
              <a:prstGeom prst="rect">
                <a:avLst/>
              </a:prstGeom>
              <a:blipFill>
                <a:blip r:embed="rId8"/>
                <a:stretch>
                  <a:fillRect b="-895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D74CECE7-2EFF-4E48-892A-76C6AA5D7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 err="1">
                <a:cs typeface="Arial"/>
              </a:rPr>
              <a:t>Softmax</a:t>
            </a:r>
            <a:r>
              <a:rPr lang="en-US" sz="4400" spc="-7" dirty="0">
                <a:latin typeface="Arial"/>
                <a:cs typeface="Arial"/>
              </a:rPr>
              <a:t> Classifier &amp; Cross Entropy Loss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9EA983-1524-4894-92C3-3DB17D257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87C2A-F2C4-4961-9C4C-DCEBBDA4F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220</a:t>
            </a:fld>
            <a:endParaRPr lang="en-US">
              <a:latin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D4D17C-1231-4D39-8A26-76D884330E12}"/>
              </a:ext>
            </a:extLst>
          </p:cNvPr>
          <p:cNvSpPr txBox="1"/>
          <p:nvPr/>
        </p:nvSpPr>
        <p:spPr>
          <a:xfrm>
            <a:off x="4876800" y="6553200"/>
            <a:ext cx="7057317" cy="279414"/>
          </a:xfrm>
          <a:prstGeom prst="rect">
            <a:avLst/>
          </a:prstGeom>
        </p:spPr>
        <p:txBody>
          <a:bodyPr vert="horz" wrap="none" lIns="0" tIns="16933" rIns="0" bIns="0" rtlCol="0">
            <a:spAutoFit/>
          </a:bodyPr>
          <a:lstStyle/>
          <a:p>
            <a:pPr marL="16933" marR="6773" algn="l">
              <a:lnSpc>
                <a:spcPct val="115999"/>
              </a:lnSpc>
              <a:spcBef>
                <a:spcPts val="133"/>
              </a:spcBef>
            </a:pPr>
            <a:r>
              <a:rPr lang="en-US" sz="1600" i="1" spc="-7">
                <a:latin typeface="+mn-lt"/>
                <a:cs typeface="Arial"/>
              </a:rPr>
              <a:t>see: https://programmathically.com/an-introduction-to-neural-network-loss-functions/</a:t>
            </a:r>
            <a:endParaRPr lang="nl-NL" sz="1600" i="1" spc="-7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32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7" grpId="0"/>
      <p:bldP spid="18" grpId="0" animBg="1"/>
      <p:bldP spid="21" grpId="0"/>
      <p:bldP spid="31" grpId="0" animBg="1"/>
      <p:bldP spid="13" grpId="0"/>
      <p:bldP spid="40" grpId="0" animBg="1"/>
      <p:bldP spid="48" grpId="0"/>
      <p:bldP spid="50" grpId="0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-37957"/>
            <a:ext cx="5257800" cy="1371315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Regularization </a:t>
            </a:r>
            <a:br>
              <a:rPr lang="en-US"/>
            </a:br>
            <a:r>
              <a:rPr lang="en-US"/>
              <a:t>– </a:t>
            </a:r>
            <a:r>
              <a:rPr lang="en-US" dirty="0"/>
              <a:t>L1 and L2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5A79D9-9B40-41AF-BAD8-23D3E6C33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pPr marL="0" lvl="0" indent="0">
              <a:buNone/>
            </a:pPr>
            <a:endParaRPr lang="en-US"/>
          </a:p>
          <a:p>
            <a:pPr marL="0" lvl="0" indent="0">
              <a:buNone/>
            </a:pPr>
            <a:endParaRPr lang="en-US"/>
          </a:p>
          <a:p>
            <a:pPr marL="0" lvl="0" indent="0">
              <a:buNone/>
            </a:pPr>
            <a:endParaRPr lang="en-US"/>
          </a:p>
          <a:p>
            <a:pPr marL="0" lvl="0" indent="0">
              <a:buNone/>
            </a:pPr>
            <a:r>
              <a:rPr lang="en-US"/>
              <a:t>What is the difference?</a:t>
            </a:r>
          </a:p>
          <a:p>
            <a:r>
              <a:rPr lang="en-US"/>
              <a:t>L1 tends to get more zero coefficients than L2</a:t>
            </a:r>
          </a:p>
          <a:p>
            <a:r>
              <a:rPr lang="en-US"/>
              <a:t>L2 tends to reduce coefficients close to zero (but not exactly zero)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L1 norm is more useful in feature selection</a:t>
            </a:r>
          </a:p>
          <a:p>
            <a:r>
              <a:rPr lang="en-US"/>
              <a:t>L2 norm is more useful when you have co-dependent features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C300EF-15E9-40E1-A3A6-43EAB25E5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B8617-C39C-4F10-AE82-49B501D92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221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FEA4186-A834-49B6-9F7D-4E31BB233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29233"/>
            <a:ext cx="3063213" cy="2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73DC913E-0DDC-4077-A926-9B5007401C2F}"/>
              </a:ext>
            </a:extLst>
          </p:cNvPr>
          <p:cNvSpPr txBox="1">
            <a:spLocks/>
          </p:cNvSpPr>
          <p:nvPr/>
        </p:nvSpPr>
        <p:spPr>
          <a:xfrm>
            <a:off x="6365055" y="195729"/>
            <a:ext cx="696301" cy="5915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3733" kern="0" spc="-7" dirty="0"/>
              <a:t>L1</a:t>
            </a: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E6411AA4-611E-4924-972E-852CFDF71A11}"/>
              </a:ext>
            </a:extLst>
          </p:cNvPr>
          <p:cNvSpPr txBox="1">
            <a:spLocks/>
          </p:cNvSpPr>
          <p:nvPr/>
        </p:nvSpPr>
        <p:spPr>
          <a:xfrm>
            <a:off x="10058400" y="193712"/>
            <a:ext cx="696301" cy="5915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3733" kern="0" spc="-7" dirty="0"/>
              <a:t>L2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85F4FEED-86A6-4656-9BAB-0D98F8D52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842936"/>
            <a:ext cx="3394751" cy="250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707303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50480" y="4935191"/>
            <a:ext cx="0" cy="48768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36515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1995827" y="4807223"/>
            <a:ext cx="109307" cy="140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2249184" y="4784221"/>
            <a:ext cx="1954953" cy="837353"/>
          </a:xfrm>
          <a:custGeom>
            <a:avLst/>
            <a:gdLst/>
            <a:ahLst/>
            <a:cxnLst/>
            <a:rect l="l" t="t" r="r" b="b"/>
            <a:pathLst>
              <a:path w="1466214" h="628014">
                <a:moveTo>
                  <a:pt x="0" y="627408"/>
                </a:moveTo>
                <a:lnTo>
                  <a:pt x="1465665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174194" y="4726158"/>
            <a:ext cx="147876" cy="1093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2331092" y="4784221"/>
            <a:ext cx="1954953" cy="837353"/>
          </a:xfrm>
          <a:custGeom>
            <a:avLst/>
            <a:gdLst/>
            <a:ahLst/>
            <a:cxnLst/>
            <a:rect l="l" t="t" r="r" b="b"/>
            <a:pathLst>
              <a:path w="1466214" h="628014">
                <a:moveTo>
                  <a:pt x="1465665" y="627408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2212425" y="4726158"/>
            <a:ext cx="147876" cy="1093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2190984" y="4799411"/>
            <a:ext cx="1209040" cy="681567"/>
          </a:xfrm>
          <a:custGeom>
            <a:avLst/>
            <a:gdLst/>
            <a:ahLst/>
            <a:cxnLst/>
            <a:rect l="l" t="t" r="r" b="b"/>
            <a:pathLst>
              <a:path w="906780" h="511175">
                <a:moveTo>
                  <a:pt x="0" y="510637"/>
                </a:moveTo>
                <a:lnTo>
                  <a:pt x="90625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3366024" y="4730127"/>
            <a:ext cx="146417" cy="118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190985" y="4849379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5" h="473710">
                <a:moveTo>
                  <a:pt x="0" y="473161"/>
                </a:moveTo>
                <a:lnTo>
                  <a:pt x="331781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586309" y="4742301"/>
            <a:ext cx="125928" cy="1438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861657" y="4935191"/>
            <a:ext cx="0" cy="48768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36515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2807004" y="4807223"/>
            <a:ext cx="109307" cy="1406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3672836" y="4935191"/>
            <a:ext cx="0" cy="48768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36515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3618181" y="4807223"/>
            <a:ext cx="109307" cy="1406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4484013" y="4935191"/>
            <a:ext cx="0" cy="48768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36515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4429361" y="4807223"/>
            <a:ext cx="109308" cy="1406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3901134" y="4849379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4" h="473710">
                <a:moveTo>
                  <a:pt x="331781" y="473161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3822256" y="4742301"/>
            <a:ext cx="125928" cy="1438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3135175" y="4799411"/>
            <a:ext cx="1209040" cy="681567"/>
          </a:xfrm>
          <a:custGeom>
            <a:avLst/>
            <a:gdLst/>
            <a:ahLst/>
            <a:cxnLst/>
            <a:rect l="l" t="t" r="r" b="b"/>
            <a:pathLst>
              <a:path w="906779" h="511175">
                <a:moveTo>
                  <a:pt x="906251" y="510637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3022053" y="4730127"/>
            <a:ext cx="146417" cy="1185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3813339" y="4849379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5" h="473710">
                <a:moveTo>
                  <a:pt x="0" y="473161"/>
                </a:moveTo>
                <a:lnTo>
                  <a:pt x="331782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208664" y="4742301"/>
            <a:ext cx="125928" cy="1438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3089957" y="4849379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5" h="473710">
                <a:moveTo>
                  <a:pt x="331781" y="473161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3011079" y="4742301"/>
            <a:ext cx="125928" cy="1438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2315972" y="4811535"/>
            <a:ext cx="1158240" cy="809413"/>
          </a:xfrm>
          <a:custGeom>
            <a:avLst/>
            <a:gdLst/>
            <a:ahLst/>
            <a:cxnLst/>
            <a:rect l="l" t="t" r="r" b="b"/>
            <a:pathLst>
              <a:path w="868680" h="607060">
                <a:moveTo>
                  <a:pt x="868621" y="606922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2208785" y="4732813"/>
            <a:ext cx="143916" cy="1258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2278779" y="4849379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5" h="473710">
                <a:moveTo>
                  <a:pt x="331781" y="473161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2199900" y="4742301"/>
            <a:ext cx="125928" cy="1438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3002162" y="4849379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5" h="473710">
                <a:moveTo>
                  <a:pt x="0" y="473161"/>
                </a:moveTo>
                <a:lnTo>
                  <a:pt x="331781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3397487" y="4742301"/>
            <a:ext cx="125928" cy="1438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3060360" y="4811534"/>
            <a:ext cx="1158240" cy="809413"/>
          </a:xfrm>
          <a:custGeom>
            <a:avLst/>
            <a:gdLst/>
            <a:ahLst/>
            <a:cxnLst/>
            <a:rect l="l" t="t" r="r" b="b"/>
            <a:pathLst>
              <a:path w="868680" h="607060">
                <a:moveTo>
                  <a:pt x="0" y="606923"/>
                </a:moveTo>
                <a:lnTo>
                  <a:pt x="868621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4181793" y="4732813"/>
            <a:ext cx="143916" cy="12581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4178501" y="4013751"/>
            <a:ext cx="305647" cy="371687"/>
          </a:xfrm>
          <a:custGeom>
            <a:avLst/>
            <a:gdLst/>
            <a:ahLst/>
            <a:cxnLst/>
            <a:rect l="l" t="t" r="r" b="b"/>
            <a:pathLst>
              <a:path w="229235" h="278764">
                <a:moveTo>
                  <a:pt x="229134" y="278704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35"/>
          <p:cNvSpPr/>
          <p:nvPr/>
        </p:nvSpPr>
        <p:spPr>
          <a:xfrm>
            <a:off x="4092598" y="3912013"/>
            <a:ext cx="131009" cy="14108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/>
          <p:nvPr/>
        </p:nvSpPr>
        <p:spPr>
          <a:xfrm>
            <a:off x="3538795" y="3920853"/>
            <a:ext cx="805180" cy="523240"/>
          </a:xfrm>
          <a:custGeom>
            <a:avLst/>
            <a:gdLst/>
            <a:ahLst/>
            <a:cxnLst/>
            <a:rect l="l" t="t" r="r" b="b"/>
            <a:pathLst>
              <a:path w="603885" h="392430">
                <a:moveTo>
                  <a:pt x="603535" y="392026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37"/>
          <p:cNvSpPr/>
          <p:nvPr/>
        </p:nvSpPr>
        <p:spPr>
          <a:xfrm>
            <a:off x="3429431" y="3845365"/>
            <a:ext cx="144917" cy="12337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/>
          <p:nvPr/>
        </p:nvSpPr>
        <p:spPr>
          <a:xfrm>
            <a:off x="2743716" y="3887845"/>
            <a:ext cx="1600200" cy="556260"/>
          </a:xfrm>
          <a:custGeom>
            <a:avLst/>
            <a:gdLst/>
            <a:ahLst/>
            <a:cxnLst/>
            <a:rect l="l" t="t" r="r" b="b"/>
            <a:pathLst>
              <a:path w="1200150" h="417194">
                <a:moveTo>
                  <a:pt x="1199844" y="41678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/>
          <p:nvPr/>
        </p:nvSpPr>
        <p:spPr>
          <a:xfrm>
            <a:off x="2622131" y="3835514"/>
            <a:ext cx="148051" cy="10466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/>
          <p:nvPr/>
        </p:nvSpPr>
        <p:spPr>
          <a:xfrm>
            <a:off x="3367323" y="4013751"/>
            <a:ext cx="305647" cy="371687"/>
          </a:xfrm>
          <a:custGeom>
            <a:avLst/>
            <a:gdLst/>
            <a:ahLst/>
            <a:cxnLst/>
            <a:rect l="l" t="t" r="r" b="b"/>
            <a:pathLst>
              <a:path w="229235" h="278764">
                <a:moveTo>
                  <a:pt x="229134" y="278704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object 41"/>
          <p:cNvSpPr/>
          <p:nvPr/>
        </p:nvSpPr>
        <p:spPr>
          <a:xfrm>
            <a:off x="3281421" y="3912013"/>
            <a:ext cx="131009" cy="14108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42"/>
          <p:cNvSpPr/>
          <p:nvPr/>
        </p:nvSpPr>
        <p:spPr>
          <a:xfrm>
            <a:off x="2727618" y="3920853"/>
            <a:ext cx="805180" cy="523240"/>
          </a:xfrm>
          <a:custGeom>
            <a:avLst/>
            <a:gdLst/>
            <a:ahLst/>
            <a:cxnLst/>
            <a:rect l="l" t="t" r="r" b="b"/>
            <a:pathLst>
              <a:path w="603885" h="392430">
                <a:moveTo>
                  <a:pt x="603535" y="392026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43"/>
          <p:cNvSpPr/>
          <p:nvPr/>
        </p:nvSpPr>
        <p:spPr>
          <a:xfrm>
            <a:off x="2618252" y="3845365"/>
            <a:ext cx="144917" cy="12337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44"/>
          <p:cNvSpPr/>
          <p:nvPr/>
        </p:nvSpPr>
        <p:spPr>
          <a:xfrm>
            <a:off x="3002161" y="3920439"/>
            <a:ext cx="811107" cy="523240"/>
          </a:xfrm>
          <a:custGeom>
            <a:avLst/>
            <a:gdLst/>
            <a:ahLst/>
            <a:cxnLst/>
            <a:rect l="l" t="t" r="r" b="b"/>
            <a:pathLst>
              <a:path w="608330" h="392430">
                <a:moveTo>
                  <a:pt x="0" y="392337"/>
                </a:moveTo>
                <a:lnTo>
                  <a:pt x="608315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5" name="object 45"/>
          <p:cNvSpPr/>
          <p:nvPr/>
        </p:nvSpPr>
        <p:spPr>
          <a:xfrm>
            <a:off x="3777810" y="3845265"/>
            <a:ext cx="145007" cy="1231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6" name="object 46"/>
          <p:cNvSpPr/>
          <p:nvPr/>
        </p:nvSpPr>
        <p:spPr>
          <a:xfrm>
            <a:off x="2861658" y="4012968"/>
            <a:ext cx="311572" cy="372533"/>
          </a:xfrm>
          <a:custGeom>
            <a:avLst/>
            <a:gdLst/>
            <a:ahLst/>
            <a:cxnLst/>
            <a:rect l="l" t="t" r="r" b="b"/>
            <a:pathLst>
              <a:path w="233680" h="279400">
                <a:moveTo>
                  <a:pt x="0" y="279290"/>
                </a:moveTo>
                <a:lnTo>
                  <a:pt x="233407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7" name="object 47"/>
          <p:cNvSpPr/>
          <p:nvPr/>
        </p:nvSpPr>
        <p:spPr>
          <a:xfrm>
            <a:off x="3127977" y="3911822"/>
            <a:ext cx="131508" cy="14074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8" name="object 48"/>
          <p:cNvSpPr/>
          <p:nvPr/>
        </p:nvSpPr>
        <p:spPr>
          <a:xfrm>
            <a:off x="2524843" y="4033657"/>
            <a:ext cx="196427" cy="410633"/>
          </a:xfrm>
          <a:custGeom>
            <a:avLst/>
            <a:gdLst/>
            <a:ahLst/>
            <a:cxnLst/>
            <a:rect l="l" t="t" r="r" b="b"/>
            <a:pathLst>
              <a:path w="147319" h="307975">
                <a:moveTo>
                  <a:pt x="147233" y="307424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9" name="object 49"/>
          <p:cNvSpPr/>
          <p:nvPr/>
        </p:nvSpPr>
        <p:spPr>
          <a:xfrm>
            <a:off x="2462353" y="3916998"/>
            <a:ext cx="113027" cy="14748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0" name="object 50"/>
          <p:cNvSpPr/>
          <p:nvPr/>
        </p:nvSpPr>
        <p:spPr>
          <a:xfrm>
            <a:off x="3813339" y="4033038"/>
            <a:ext cx="201507" cy="410633"/>
          </a:xfrm>
          <a:custGeom>
            <a:avLst/>
            <a:gdLst/>
            <a:ahLst/>
            <a:cxnLst/>
            <a:rect l="l" t="t" r="r" b="b"/>
            <a:pathLst>
              <a:path w="151130" h="307975">
                <a:moveTo>
                  <a:pt x="0" y="307887"/>
                </a:moveTo>
                <a:lnTo>
                  <a:pt x="150994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1" name="object 51"/>
          <p:cNvSpPr/>
          <p:nvPr/>
        </p:nvSpPr>
        <p:spPr>
          <a:xfrm>
            <a:off x="3964298" y="3916846"/>
            <a:ext cx="113823" cy="14736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2" name="object 52"/>
          <p:cNvSpPr/>
          <p:nvPr/>
        </p:nvSpPr>
        <p:spPr>
          <a:xfrm>
            <a:off x="2050481" y="4012968"/>
            <a:ext cx="311572" cy="372533"/>
          </a:xfrm>
          <a:custGeom>
            <a:avLst/>
            <a:gdLst/>
            <a:ahLst/>
            <a:cxnLst/>
            <a:rect l="l" t="t" r="r" b="b"/>
            <a:pathLst>
              <a:path w="233680" h="279400">
                <a:moveTo>
                  <a:pt x="0" y="279290"/>
                </a:moveTo>
                <a:lnTo>
                  <a:pt x="233407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3" name="object 53"/>
          <p:cNvSpPr/>
          <p:nvPr/>
        </p:nvSpPr>
        <p:spPr>
          <a:xfrm>
            <a:off x="2316798" y="3911822"/>
            <a:ext cx="131508" cy="1407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4" name="object 54"/>
          <p:cNvSpPr/>
          <p:nvPr/>
        </p:nvSpPr>
        <p:spPr>
          <a:xfrm>
            <a:off x="2190984" y="3920439"/>
            <a:ext cx="811107" cy="523240"/>
          </a:xfrm>
          <a:custGeom>
            <a:avLst/>
            <a:gdLst/>
            <a:ahLst/>
            <a:cxnLst/>
            <a:rect l="l" t="t" r="r" b="b"/>
            <a:pathLst>
              <a:path w="608330" h="392430">
                <a:moveTo>
                  <a:pt x="0" y="392337"/>
                </a:moveTo>
                <a:lnTo>
                  <a:pt x="608315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5" name="object 55"/>
          <p:cNvSpPr/>
          <p:nvPr/>
        </p:nvSpPr>
        <p:spPr>
          <a:xfrm>
            <a:off x="2966633" y="3845265"/>
            <a:ext cx="145007" cy="1231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6" name="object 56"/>
          <p:cNvSpPr/>
          <p:nvPr/>
        </p:nvSpPr>
        <p:spPr>
          <a:xfrm>
            <a:off x="2190985" y="3887685"/>
            <a:ext cx="1606127" cy="556260"/>
          </a:xfrm>
          <a:custGeom>
            <a:avLst/>
            <a:gdLst/>
            <a:ahLst/>
            <a:cxnLst/>
            <a:rect l="l" t="t" r="r" b="b"/>
            <a:pathLst>
              <a:path w="1204595" h="417194">
                <a:moveTo>
                  <a:pt x="0" y="416903"/>
                </a:moveTo>
                <a:lnTo>
                  <a:pt x="1204521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7" name="object 57"/>
          <p:cNvSpPr/>
          <p:nvPr/>
        </p:nvSpPr>
        <p:spPr>
          <a:xfrm>
            <a:off x="3770592" y="3835338"/>
            <a:ext cx="148049" cy="10469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8" name="object 58"/>
          <p:cNvSpPr/>
          <p:nvPr/>
        </p:nvSpPr>
        <p:spPr>
          <a:xfrm>
            <a:off x="3525669" y="3012645"/>
            <a:ext cx="556260" cy="486833"/>
          </a:xfrm>
          <a:custGeom>
            <a:avLst/>
            <a:gdLst/>
            <a:ahLst/>
            <a:cxnLst/>
            <a:rect l="l" t="t" r="r" b="b"/>
            <a:pathLst>
              <a:path w="417194" h="365125">
                <a:moveTo>
                  <a:pt x="417002" y="364632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9" name="object 59"/>
          <p:cNvSpPr/>
          <p:nvPr/>
        </p:nvSpPr>
        <p:spPr>
          <a:xfrm>
            <a:off x="3426195" y="2924069"/>
            <a:ext cx="139788" cy="13285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0" name="object 60"/>
          <p:cNvSpPr/>
          <p:nvPr/>
        </p:nvSpPr>
        <p:spPr>
          <a:xfrm>
            <a:off x="3270493" y="3123096"/>
            <a:ext cx="0" cy="375920"/>
          </a:xfrm>
          <a:custGeom>
            <a:avLst/>
            <a:gdLst/>
            <a:ahLst/>
            <a:cxnLst/>
            <a:rect l="l" t="t" r="r" b="b"/>
            <a:pathLst>
              <a:path h="281939">
                <a:moveTo>
                  <a:pt x="0" y="28179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1" name="object 61"/>
          <p:cNvSpPr/>
          <p:nvPr/>
        </p:nvSpPr>
        <p:spPr>
          <a:xfrm>
            <a:off x="3215839" y="2995128"/>
            <a:ext cx="109307" cy="140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2" name="object 62"/>
          <p:cNvSpPr/>
          <p:nvPr/>
        </p:nvSpPr>
        <p:spPr>
          <a:xfrm>
            <a:off x="2599819" y="3030229"/>
            <a:ext cx="433493" cy="527473"/>
          </a:xfrm>
          <a:custGeom>
            <a:avLst/>
            <a:gdLst/>
            <a:ahLst/>
            <a:cxnLst/>
            <a:rect l="l" t="t" r="r" b="b"/>
            <a:pathLst>
              <a:path w="325119" h="395605">
                <a:moveTo>
                  <a:pt x="0" y="395093"/>
                </a:moveTo>
                <a:lnTo>
                  <a:pt x="324816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3" name="object 63"/>
          <p:cNvSpPr/>
          <p:nvPr/>
        </p:nvSpPr>
        <p:spPr>
          <a:xfrm>
            <a:off x="2987801" y="2928487"/>
            <a:ext cx="131009" cy="14108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4" name="object 64"/>
          <p:cNvSpPr/>
          <p:nvPr/>
        </p:nvSpPr>
        <p:spPr>
          <a:xfrm>
            <a:off x="1851779" y="438535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5" name="object 65"/>
          <p:cNvSpPr/>
          <p:nvPr/>
        </p:nvSpPr>
        <p:spPr>
          <a:xfrm>
            <a:off x="2662956" y="438535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6" name="object 66"/>
          <p:cNvSpPr/>
          <p:nvPr/>
        </p:nvSpPr>
        <p:spPr>
          <a:xfrm>
            <a:off x="3474134" y="438535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7" name="object 67"/>
          <p:cNvSpPr/>
          <p:nvPr/>
        </p:nvSpPr>
        <p:spPr>
          <a:xfrm>
            <a:off x="4285311" y="438535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8" name="object 68"/>
          <p:cNvSpPr/>
          <p:nvPr/>
        </p:nvSpPr>
        <p:spPr>
          <a:xfrm>
            <a:off x="1851779" y="542206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9" name="object 69"/>
          <p:cNvSpPr/>
          <p:nvPr/>
        </p:nvSpPr>
        <p:spPr>
          <a:xfrm>
            <a:off x="2662956" y="542206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0" name="object 70"/>
          <p:cNvSpPr/>
          <p:nvPr/>
        </p:nvSpPr>
        <p:spPr>
          <a:xfrm>
            <a:off x="3474134" y="542206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1" name="object 71"/>
          <p:cNvSpPr/>
          <p:nvPr/>
        </p:nvSpPr>
        <p:spPr>
          <a:xfrm>
            <a:off x="4285311" y="542206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2" name="object 72"/>
          <p:cNvSpPr/>
          <p:nvPr/>
        </p:nvSpPr>
        <p:spPr>
          <a:xfrm>
            <a:off x="2260614" y="349882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3" name="object 73"/>
          <p:cNvSpPr/>
          <p:nvPr/>
        </p:nvSpPr>
        <p:spPr>
          <a:xfrm>
            <a:off x="3071791" y="349882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4" name="object 74"/>
          <p:cNvSpPr/>
          <p:nvPr/>
        </p:nvSpPr>
        <p:spPr>
          <a:xfrm>
            <a:off x="3882970" y="349882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5" name="object 75"/>
          <p:cNvSpPr/>
          <p:nvPr/>
        </p:nvSpPr>
        <p:spPr>
          <a:xfrm>
            <a:off x="3071791" y="257332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4"/>
                </a:lnTo>
                <a:lnTo>
                  <a:pt x="254404" y="43649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6" name="object 76"/>
          <p:cNvSpPr/>
          <p:nvPr/>
        </p:nvSpPr>
        <p:spPr>
          <a:xfrm>
            <a:off x="7391633" y="4831624"/>
            <a:ext cx="1954953" cy="837353"/>
          </a:xfrm>
          <a:custGeom>
            <a:avLst/>
            <a:gdLst/>
            <a:ahLst/>
            <a:cxnLst/>
            <a:rect l="l" t="t" r="r" b="b"/>
            <a:pathLst>
              <a:path w="1466215" h="628014">
                <a:moveTo>
                  <a:pt x="0" y="627408"/>
                </a:moveTo>
                <a:lnTo>
                  <a:pt x="1465665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7" name="object 77"/>
          <p:cNvSpPr/>
          <p:nvPr/>
        </p:nvSpPr>
        <p:spPr>
          <a:xfrm>
            <a:off x="9316643" y="4773562"/>
            <a:ext cx="147876" cy="10932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8" name="object 78"/>
          <p:cNvSpPr/>
          <p:nvPr/>
        </p:nvSpPr>
        <p:spPr>
          <a:xfrm>
            <a:off x="7333434" y="4896783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4" h="473710">
                <a:moveTo>
                  <a:pt x="0" y="473161"/>
                </a:moveTo>
                <a:lnTo>
                  <a:pt x="331781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9" name="object 79"/>
          <p:cNvSpPr/>
          <p:nvPr/>
        </p:nvSpPr>
        <p:spPr>
          <a:xfrm>
            <a:off x="7728759" y="4789705"/>
            <a:ext cx="125927" cy="14386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0" name="object 80"/>
          <p:cNvSpPr/>
          <p:nvPr/>
        </p:nvSpPr>
        <p:spPr>
          <a:xfrm>
            <a:off x="9626463" y="4982593"/>
            <a:ext cx="0" cy="48768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36515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1" name="object 81"/>
          <p:cNvSpPr/>
          <p:nvPr/>
        </p:nvSpPr>
        <p:spPr>
          <a:xfrm>
            <a:off x="9571810" y="4854627"/>
            <a:ext cx="109308" cy="140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2" name="object 82"/>
          <p:cNvSpPr/>
          <p:nvPr/>
        </p:nvSpPr>
        <p:spPr>
          <a:xfrm>
            <a:off x="8277625" y="4846815"/>
            <a:ext cx="1209040" cy="681567"/>
          </a:xfrm>
          <a:custGeom>
            <a:avLst/>
            <a:gdLst/>
            <a:ahLst/>
            <a:cxnLst/>
            <a:rect l="l" t="t" r="r" b="b"/>
            <a:pathLst>
              <a:path w="906779" h="511175">
                <a:moveTo>
                  <a:pt x="906250" y="510637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3" name="object 83"/>
          <p:cNvSpPr/>
          <p:nvPr/>
        </p:nvSpPr>
        <p:spPr>
          <a:xfrm>
            <a:off x="8164504" y="4777531"/>
            <a:ext cx="146417" cy="1185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4" name="object 84"/>
          <p:cNvSpPr/>
          <p:nvPr/>
        </p:nvSpPr>
        <p:spPr>
          <a:xfrm>
            <a:off x="9320951" y="4061155"/>
            <a:ext cx="305647" cy="371687"/>
          </a:xfrm>
          <a:custGeom>
            <a:avLst/>
            <a:gdLst/>
            <a:ahLst/>
            <a:cxnLst/>
            <a:rect l="l" t="t" r="r" b="b"/>
            <a:pathLst>
              <a:path w="229234" h="278764">
                <a:moveTo>
                  <a:pt x="229134" y="27870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5" name="object 85"/>
          <p:cNvSpPr/>
          <p:nvPr/>
        </p:nvSpPr>
        <p:spPr>
          <a:xfrm>
            <a:off x="9235048" y="3959417"/>
            <a:ext cx="131009" cy="14108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6" name="object 86"/>
          <p:cNvSpPr/>
          <p:nvPr/>
        </p:nvSpPr>
        <p:spPr>
          <a:xfrm>
            <a:off x="7886167" y="3935249"/>
            <a:ext cx="1600200" cy="556260"/>
          </a:xfrm>
          <a:custGeom>
            <a:avLst/>
            <a:gdLst/>
            <a:ahLst/>
            <a:cxnLst/>
            <a:rect l="l" t="t" r="r" b="b"/>
            <a:pathLst>
              <a:path w="1200150" h="417194">
                <a:moveTo>
                  <a:pt x="1199844" y="41678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7" name="object 87"/>
          <p:cNvSpPr/>
          <p:nvPr/>
        </p:nvSpPr>
        <p:spPr>
          <a:xfrm>
            <a:off x="7764581" y="3882918"/>
            <a:ext cx="148051" cy="10466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8" name="object 88"/>
          <p:cNvSpPr/>
          <p:nvPr/>
        </p:nvSpPr>
        <p:spPr>
          <a:xfrm>
            <a:off x="8144611" y="3967843"/>
            <a:ext cx="811107" cy="523240"/>
          </a:xfrm>
          <a:custGeom>
            <a:avLst/>
            <a:gdLst/>
            <a:ahLst/>
            <a:cxnLst/>
            <a:rect l="l" t="t" r="r" b="b"/>
            <a:pathLst>
              <a:path w="608329" h="392430">
                <a:moveTo>
                  <a:pt x="0" y="392337"/>
                </a:moveTo>
                <a:lnTo>
                  <a:pt x="608315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9" name="object 89"/>
          <p:cNvSpPr/>
          <p:nvPr/>
        </p:nvSpPr>
        <p:spPr>
          <a:xfrm>
            <a:off x="8920259" y="3892667"/>
            <a:ext cx="145007" cy="1231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0" name="object 90"/>
          <p:cNvSpPr/>
          <p:nvPr/>
        </p:nvSpPr>
        <p:spPr>
          <a:xfrm>
            <a:off x="7667292" y="4081061"/>
            <a:ext cx="196427" cy="410633"/>
          </a:xfrm>
          <a:custGeom>
            <a:avLst/>
            <a:gdLst/>
            <a:ahLst/>
            <a:cxnLst/>
            <a:rect l="l" t="t" r="r" b="b"/>
            <a:pathLst>
              <a:path w="147320" h="307975">
                <a:moveTo>
                  <a:pt x="147233" y="30742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1" name="object 91"/>
          <p:cNvSpPr/>
          <p:nvPr/>
        </p:nvSpPr>
        <p:spPr>
          <a:xfrm>
            <a:off x="7604804" y="3964401"/>
            <a:ext cx="113027" cy="14748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2" name="object 92"/>
          <p:cNvSpPr/>
          <p:nvPr/>
        </p:nvSpPr>
        <p:spPr>
          <a:xfrm>
            <a:off x="8668118" y="3060049"/>
            <a:ext cx="556260" cy="486833"/>
          </a:xfrm>
          <a:custGeom>
            <a:avLst/>
            <a:gdLst/>
            <a:ahLst/>
            <a:cxnLst/>
            <a:rect l="l" t="t" r="r" b="b"/>
            <a:pathLst>
              <a:path w="417195" h="365125">
                <a:moveTo>
                  <a:pt x="417001" y="364632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3" name="object 93"/>
          <p:cNvSpPr/>
          <p:nvPr/>
        </p:nvSpPr>
        <p:spPr>
          <a:xfrm>
            <a:off x="8568646" y="2971473"/>
            <a:ext cx="139788" cy="13285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4" name="object 94"/>
          <p:cNvSpPr/>
          <p:nvPr/>
        </p:nvSpPr>
        <p:spPr>
          <a:xfrm>
            <a:off x="7742270" y="3077632"/>
            <a:ext cx="433493" cy="527473"/>
          </a:xfrm>
          <a:custGeom>
            <a:avLst/>
            <a:gdLst/>
            <a:ahLst/>
            <a:cxnLst/>
            <a:rect l="l" t="t" r="r" b="b"/>
            <a:pathLst>
              <a:path w="325120" h="395605">
                <a:moveTo>
                  <a:pt x="0" y="395093"/>
                </a:moveTo>
                <a:lnTo>
                  <a:pt x="324816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5" name="object 95"/>
          <p:cNvSpPr/>
          <p:nvPr/>
        </p:nvSpPr>
        <p:spPr>
          <a:xfrm>
            <a:off x="8130250" y="2975891"/>
            <a:ext cx="131009" cy="14108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6" name="object 96"/>
          <p:cNvSpPr/>
          <p:nvPr/>
        </p:nvSpPr>
        <p:spPr>
          <a:xfrm>
            <a:off x="6994228" y="443276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3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3" y="119817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7" name="object 97"/>
          <p:cNvSpPr/>
          <p:nvPr/>
        </p:nvSpPr>
        <p:spPr>
          <a:xfrm>
            <a:off x="6994228" y="443276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8" name="object 98"/>
          <p:cNvSpPr/>
          <p:nvPr/>
        </p:nvSpPr>
        <p:spPr>
          <a:xfrm>
            <a:off x="7805406" y="443276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9" name="object 99"/>
          <p:cNvSpPr/>
          <p:nvPr/>
        </p:nvSpPr>
        <p:spPr>
          <a:xfrm>
            <a:off x="8616584" y="443276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3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6" y="2889"/>
                </a:lnTo>
                <a:lnTo>
                  <a:pt x="231706" y="25038"/>
                </a:lnTo>
                <a:lnTo>
                  <a:pt x="273015" y="66346"/>
                </a:lnTo>
                <a:lnTo>
                  <a:pt x="295163" y="119817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0" name="object 100"/>
          <p:cNvSpPr/>
          <p:nvPr/>
        </p:nvSpPr>
        <p:spPr>
          <a:xfrm>
            <a:off x="8616584" y="443276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1" name="object 101"/>
          <p:cNvSpPr/>
          <p:nvPr/>
        </p:nvSpPr>
        <p:spPr>
          <a:xfrm>
            <a:off x="9427762" y="443276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2" name="object 102"/>
          <p:cNvSpPr/>
          <p:nvPr/>
        </p:nvSpPr>
        <p:spPr>
          <a:xfrm>
            <a:off x="6994228" y="546946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3" name="object 103"/>
          <p:cNvSpPr/>
          <p:nvPr/>
        </p:nvSpPr>
        <p:spPr>
          <a:xfrm>
            <a:off x="7805406" y="546946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2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6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3" y="119817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4" name="object 104"/>
          <p:cNvSpPr/>
          <p:nvPr/>
        </p:nvSpPr>
        <p:spPr>
          <a:xfrm>
            <a:off x="7805406" y="546946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5" name="object 105"/>
          <p:cNvSpPr/>
          <p:nvPr/>
        </p:nvSpPr>
        <p:spPr>
          <a:xfrm>
            <a:off x="8616584" y="546946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2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6" y="2889"/>
                </a:lnTo>
                <a:lnTo>
                  <a:pt x="231706" y="25038"/>
                </a:lnTo>
                <a:lnTo>
                  <a:pt x="273015" y="66346"/>
                </a:lnTo>
                <a:lnTo>
                  <a:pt x="295163" y="119817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6" name="object 106"/>
          <p:cNvSpPr/>
          <p:nvPr/>
        </p:nvSpPr>
        <p:spPr>
          <a:xfrm>
            <a:off x="8616584" y="546946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7" name="object 107"/>
          <p:cNvSpPr/>
          <p:nvPr/>
        </p:nvSpPr>
        <p:spPr>
          <a:xfrm>
            <a:off x="9427762" y="546946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8" name="object 108"/>
          <p:cNvSpPr/>
          <p:nvPr/>
        </p:nvSpPr>
        <p:spPr>
          <a:xfrm>
            <a:off x="7403063" y="3546224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6" y="196130"/>
                </a:lnTo>
                <a:lnTo>
                  <a:pt x="269300" y="237039"/>
                </a:lnTo>
                <a:lnTo>
                  <a:pt x="237040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9" name="object 109"/>
          <p:cNvSpPr/>
          <p:nvPr/>
        </p:nvSpPr>
        <p:spPr>
          <a:xfrm>
            <a:off x="8214240" y="3546224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3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6" y="2889"/>
                </a:lnTo>
                <a:lnTo>
                  <a:pt x="231707" y="25038"/>
                </a:lnTo>
                <a:lnTo>
                  <a:pt x="273015" y="66346"/>
                </a:lnTo>
                <a:lnTo>
                  <a:pt x="295163" y="119817"/>
                </a:lnTo>
                <a:lnTo>
                  <a:pt x="298053" y="149026"/>
                </a:lnTo>
                <a:lnTo>
                  <a:pt x="290456" y="196130"/>
                </a:lnTo>
                <a:lnTo>
                  <a:pt x="269300" y="237039"/>
                </a:lnTo>
                <a:lnTo>
                  <a:pt x="237040" y="269299"/>
                </a:lnTo>
                <a:lnTo>
                  <a:pt x="196130" y="290455"/>
                </a:lnTo>
                <a:lnTo>
                  <a:pt x="149026" y="29805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0" name="object 110"/>
          <p:cNvSpPr/>
          <p:nvPr/>
        </p:nvSpPr>
        <p:spPr>
          <a:xfrm>
            <a:off x="8214240" y="3546224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6" y="196130"/>
                </a:lnTo>
                <a:lnTo>
                  <a:pt x="269300" y="237039"/>
                </a:lnTo>
                <a:lnTo>
                  <a:pt x="237040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1" name="object 111"/>
          <p:cNvSpPr/>
          <p:nvPr/>
        </p:nvSpPr>
        <p:spPr>
          <a:xfrm>
            <a:off x="9025419" y="3546224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6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2" name="object 112"/>
          <p:cNvSpPr/>
          <p:nvPr/>
        </p:nvSpPr>
        <p:spPr>
          <a:xfrm>
            <a:off x="8214240" y="2620724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9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6" y="196130"/>
                </a:lnTo>
                <a:lnTo>
                  <a:pt x="269300" y="237039"/>
                </a:lnTo>
                <a:lnTo>
                  <a:pt x="237040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3" name="object 113"/>
          <p:cNvSpPr/>
          <p:nvPr/>
        </p:nvSpPr>
        <p:spPr>
          <a:xfrm>
            <a:off x="8287039" y="3629948"/>
            <a:ext cx="245285" cy="24528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4" name="object 114"/>
          <p:cNvSpPr/>
          <p:nvPr/>
        </p:nvSpPr>
        <p:spPr>
          <a:xfrm>
            <a:off x="7063944" y="4517234"/>
            <a:ext cx="245285" cy="24528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5" name="object 115"/>
          <p:cNvSpPr/>
          <p:nvPr/>
        </p:nvSpPr>
        <p:spPr>
          <a:xfrm>
            <a:off x="8692628" y="4517234"/>
            <a:ext cx="245285" cy="24528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6" name="object 116"/>
          <p:cNvSpPr/>
          <p:nvPr/>
        </p:nvSpPr>
        <p:spPr>
          <a:xfrm>
            <a:off x="8692628" y="5553794"/>
            <a:ext cx="245285" cy="24528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7" name="object 117"/>
          <p:cNvSpPr/>
          <p:nvPr/>
        </p:nvSpPr>
        <p:spPr>
          <a:xfrm>
            <a:off x="7881451" y="5553794"/>
            <a:ext cx="245285" cy="24528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4" name="Title 123">
            <a:extLst>
              <a:ext uri="{FF2B5EF4-FFF2-40B4-BE49-F238E27FC236}">
                <a16:creationId xmlns:a16="http://schemas.microsoft.com/office/drawing/2014/main" id="{570D53D2-F0E4-43FE-A7BE-8AE2C4EAE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7"/>
              <a:t>Regularization:</a:t>
            </a:r>
            <a:r>
              <a:rPr lang="en-US" spc="-13"/>
              <a:t> </a:t>
            </a:r>
            <a:r>
              <a:rPr lang="en-US" spc="-7"/>
              <a:t>Dropout</a:t>
            </a:r>
            <a:endParaRPr lang="nl-NL"/>
          </a:p>
        </p:txBody>
      </p:sp>
      <p:sp>
        <p:nvSpPr>
          <p:cNvPr id="125" name="Content Placeholder 124">
            <a:extLst>
              <a:ext uri="{FF2B5EF4-FFF2-40B4-BE49-F238E27FC236}">
                <a16:creationId xmlns:a16="http://schemas.microsoft.com/office/drawing/2014/main" id="{22F0487A-9996-41B3-A7C8-227E19FDE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7684" marR="6773">
              <a:lnSpc>
                <a:spcPts val="3800"/>
              </a:lnSpc>
              <a:spcBef>
                <a:spcPts val="847"/>
              </a:spcBef>
            </a:pPr>
            <a:r>
              <a:rPr lang="en-US" sz="3200" spc="-7">
                <a:solidFill>
                  <a:schemeClr val="tx1"/>
                </a:solidFill>
              </a:rPr>
              <a:t>In each forward pass, </a:t>
            </a:r>
            <a:r>
              <a:rPr lang="en-US" sz="3200">
                <a:solidFill>
                  <a:schemeClr val="tx1"/>
                </a:solidFill>
              </a:rPr>
              <a:t>randomly set some </a:t>
            </a:r>
            <a:r>
              <a:rPr lang="en-US" sz="3200" spc="-7">
                <a:solidFill>
                  <a:schemeClr val="tx1"/>
                </a:solidFill>
              </a:rPr>
              <a:t>neurons to </a:t>
            </a:r>
            <a:r>
              <a:rPr lang="en-US" sz="3200">
                <a:solidFill>
                  <a:schemeClr val="tx1"/>
                </a:solidFill>
              </a:rPr>
              <a:t>zero</a:t>
            </a:r>
          </a:p>
          <a:p>
            <a:pPr marL="517734" marR="6773" lvl="1">
              <a:lnSpc>
                <a:spcPts val="3800"/>
              </a:lnSpc>
              <a:spcBef>
                <a:spcPts val="847"/>
              </a:spcBef>
            </a:pPr>
            <a:r>
              <a:rPr lang="en-US" spc="-7">
                <a:solidFill>
                  <a:schemeClr val="tx1"/>
                </a:solidFill>
              </a:rPr>
              <a:t>Probability of dropping is </a:t>
            </a:r>
            <a:r>
              <a:rPr lang="en-US">
                <a:solidFill>
                  <a:schemeClr val="tx1"/>
                </a:solidFill>
              </a:rPr>
              <a:t>a </a:t>
            </a:r>
            <a:r>
              <a:rPr lang="en-US" spc="-7">
                <a:solidFill>
                  <a:schemeClr val="tx1"/>
                </a:solidFill>
              </a:rPr>
              <a:t>hyperparameter; 0.5 is</a:t>
            </a:r>
            <a:r>
              <a:rPr lang="en-US" spc="-107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common</a:t>
            </a:r>
            <a:endParaRPr lang="nl-NL"/>
          </a:p>
        </p:txBody>
      </p:sp>
      <p:sp>
        <p:nvSpPr>
          <p:cNvPr id="120" name="Date Placeholder 119">
            <a:extLst>
              <a:ext uri="{FF2B5EF4-FFF2-40B4-BE49-F238E27FC236}">
                <a16:creationId xmlns:a16="http://schemas.microsoft.com/office/drawing/2014/main" id="{8058352F-7C7A-4658-B3B6-68187669A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21" name="Slide Number Placeholder 120">
            <a:extLst>
              <a:ext uri="{FF2B5EF4-FFF2-40B4-BE49-F238E27FC236}">
                <a16:creationId xmlns:a16="http://schemas.microsoft.com/office/drawing/2014/main" id="{ED77EF48-94D2-4B04-8D08-F563B6B02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222</a:t>
            </a:fld>
            <a:endParaRPr lang="en-US"/>
          </a:p>
        </p:txBody>
      </p:sp>
      <p:sp>
        <p:nvSpPr>
          <p:cNvPr id="119" name="object 119"/>
          <p:cNvSpPr txBox="1"/>
          <p:nvPr/>
        </p:nvSpPr>
        <p:spPr>
          <a:xfrm>
            <a:off x="6128549" y="6448929"/>
            <a:ext cx="5793740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i="1" spc="-7" dirty="0">
                <a:latin typeface="Arial"/>
                <a:cs typeface="Arial"/>
              </a:rPr>
              <a:t>Srivastava et al, </a:t>
            </a:r>
            <a:r>
              <a:rPr sz="1067" i="1" dirty="0">
                <a:latin typeface="Arial"/>
                <a:cs typeface="Arial"/>
              </a:rPr>
              <a:t>“Dropout: A simple </a:t>
            </a:r>
            <a:r>
              <a:rPr sz="1067" i="1" spc="-7" dirty="0">
                <a:latin typeface="Arial"/>
                <a:cs typeface="Arial"/>
              </a:rPr>
              <a:t>way to prevent neural networks from overfitting”, </a:t>
            </a:r>
            <a:r>
              <a:rPr sz="1067" i="1" dirty="0">
                <a:latin typeface="Arial"/>
                <a:cs typeface="Arial"/>
              </a:rPr>
              <a:t>JMLR</a:t>
            </a:r>
            <a:r>
              <a:rPr sz="1067" i="1" spc="-200" dirty="0">
                <a:latin typeface="Arial"/>
                <a:cs typeface="Arial"/>
              </a:rPr>
              <a:t> </a:t>
            </a:r>
            <a:r>
              <a:rPr sz="1067" i="1" spc="-7" dirty="0">
                <a:latin typeface="Arial"/>
                <a:cs typeface="Arial"/>
              </a:rPr>
              <a:t>2014</a:t>
            </a:r>
            <a:endParaRPr sz="1067" i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5671358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765" y="1074460"/>
            <a:ext cx="8530299" cy="4965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9508466" y="4435488"/>
            <a:ext cx="1954953" cy="837353"/>
          </a:xfrm>
          <a:custGeom>
            <a:avLst/>
            <a:gdLst/>
            <a:ahLst/>
            <a:cxnLst/>
            <a:rect l="l" t="t" r="r" b="b"/>
            <a:pathLst>
              <a:path w="1466215" h="628014">
                <a:moveTo>
                  <a:pt x="0" y="627408"/>
                </a:moveTo>
                <a:lnTo>
                  <a:pt x="1465665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11433477" y="4377425"/>
            <a:ext cx="147876" cy="1093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9450267" y="4500646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4" h="473710">
                <a:moveTo>
                  <a:pt x="0" y="473161"/>
                </a:moveTo>
                <a:lnTo>
                  <a:pt x="331781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9845593" y="4393568"/>
            <a:ext cx="125927" cy="1438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1743296" y="4586457"/>
            <a:ext cx="0" cy="48768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36515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1688642" y="4458489"/>
            <a:ext cx="109308" cy="1406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10394459" y="4450678"/>
            <a:ext cx="1209040" cy="681567"/>
          </a:xfrm>
          <a:custGeom>
            <a:avLst/>
            <a:gdLst/>
            <a:ahLst/>
            <a:cxnLst/>
            <a:rect l="l" t="t" r="r" b="b"/>
            <a:pathLst>
              <a:path w="906779" h="511175">
                <a:moveTo>
                  <a:pt x="906250" y="510637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0281336" y="4381394"/>
            <a:ext cx="146417" cy="118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1437785" y="3665018"/>
            <a:ext cx="305647" cy="371687"/>
          </a:xfrm>
          <a:custGeom>
            <a:avLst/>
            <a:gdLst/>
            <a:ahLst/>
            <a:cxnLst/>
            <a:rect l="l" t="t" r="r" b="b"/>
            <a:pathLst>
              <a:path w="229234" h="278764">
                <a:moveTo>
                  <a:pt x="229134" y="27870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1351882" y="3563280"/>
            <a:ext cx="131009" cy="1410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0002999" y="3539111"/>
            <a:ext cx="1600200" cy="556260"/>
          </a:xfrm>
          <a:custGeom>
            <a:avLst/>
            <a:gdLst/>
            <a:ahLst/>
            <a:cxnLst/>
            <a:rect l="l" t="t" r="r" b="b"/>
            <a:pathLst>
              <a:path w="1200150" h="417194">
                <a:moveTo>
                  <a:pt x="1199844" y="41678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9881413" y="3486780"/>
            <a:ext cx="148051" cy="10466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10261445" y="3571705"/>
            <a:ext cx="811107" cy="523240"/>
          </a:xfrm>
          <a:custGeom>
            <a:avLst/>
            <a:gdLst/>
            <a:ahLst/>
            <a:cxnLst/>
            <a:rect l="l" t="t" r="r" b="b"/>
            <a:pathLst>
              <a:path w="608329" h="392430">
                <a:moveTo>
                  <a:pt x="0" y="392337"/>
                </a:moveTo>
                <a:lnTo>
                  <a:pt x="608314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11037093" y="3496530"/>
            <a:ext cx="145007" cy="1231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9784125" y="3684924"/>
            <a:ext cx="196427" cy="410633"/>
          </a:xfrm>
          <a:custGeom>
            <a:avLst/>
            <a:gdLst/>
            <a:ahLst/>
            <a:cxnLst/>
            <a:rect l="l" t="t" r="r" b="b"/>
            <a:pathLst>
              <a:path w="147320" h="307975">
                <a:moveTo>
                  <a:pt x="147234" y="307424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9721636" y="3568264"/>
            <a:ext cx="113027" cy="14748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10784953" y="2663912"/>
            <a:ext cx="556260" cy="486833"/>
          </a:xfrm>
          <a:custGeom>
            <a:avLst/>
            <a:gdLst/>
            <a:ahLst/>
            <a:cxnLst/>
            <a:rect l="l" t="t" r="r" b="b"/>
            <a:pathLst>
              <a:path w="417195" h="365125">
                <a:moveTo>
                  <a:pt x="417001" y="364632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10685479" y="2575336"/>
            <a:ext cx="139788" cy="13285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9859103" y="2681494"/>
            <a:ext cx="433493" cy="527473"/>
          </a:xfrm>
          <a:custGeom>
            <a:avLst/>
            <a:gdLst/>
            <a:ahLst/>
            <a:cxnLst/>
            <a:rect l="l" t="t" r="r" b="b"/>
            <a:pathLst>
              <a:path w="325120" h="395605">
                <a:moveTo>
                  <a:pt x="0" y="395093"/>
                </a:moveTo>
                <a:lnTo>
                  <a:pt x="324816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10247084" y="2579753"/>
            <a:ext cx="131008" cy="14108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9111062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3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2" y="119817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9111062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3" y="43648"/>
                </a:lnTo>
                <a:lnTo>
                  <a:pt x="286708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9922239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8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10733416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3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3" y="119817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10733416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11544594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9111062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3" y="43648"/>
                </a:lnTo>
                <a:lnTo>
                  <a:pt x="286708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9922239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2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2" y="119817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9922239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8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10733416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2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3" y="119817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10733416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11544594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35"/>
          <p:cNvSpPr/>
          <p:nvPr/>
        </p:nvSpPr>
        <p:spPr>
          <a:xfrm>
            <a:off x="9519896" y="315008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40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/>
          <p:nvPr/>
        </p:nvSpPr>
        <p:spPr>
          <a:xfrm>
            <a:off x="10331075" y="315008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3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3" y="119817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37"/>
          <p:cNvSpPr/>
          <p:nvPr/>
        </p:nvSpPr>
        <p:spPr>
          <a:xfrm>
            <a:off x="10331075" y="315008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3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/>
          <p:nvPr/>
        </p:nvSpPr>
        <p:spPr>
          <a:xfrm>
            <a:off x="11142252" y="315008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6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/>
          <p:nvPr/>
        </p:nvSpPr>
        <p:spPr>
          <a:xfrm>
            <a:off x="10331075" y="222458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3" y="43649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/>
          <p:nvPr/>
        </p:nvSpPr>
        <p:spPr>
          <a:xfrm>
            <a:off x="10403874" y="3233811"/>
            <a:ext cx="245285" cy="2452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object 41"/>
          <p:cNvSpPr/>
          <p:nvPr/>
        </p:nvSpPr>
        <p:spPr>
          <a:xfrm>
            <a:off x="9180778" y="4121096"/>
            <a:ext cx="245285" cy="24528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42"/>
          <p:cNvSpPr/>
          <p:nvPr/>
        </p:nvSpPr>
        <p:spPr>
          <a:xfrm>
            <a:off x="10809460" y="4121096"/>
            <a:ext cx="245285" cy="2452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43"/>
          <p:cNvSpPr/>
          <p:nvPr/>
        </p:nvSpPr>
        <p:spPr>
          <a:xfrm>
            <a:off x="10809460" y="5157656"/>
            <a:ext cx="245285" cy="2452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44"/>
          <p:cNvSpPr/>
          <p:nvPr/>
        </p:nvSpPr>
        <p:spPr>
          <a:xfrm>
            <a:off x="9998283" y="5157656"/>
            <a:ext cx="245285" cy="24528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6" name="object 46"/>
          <p:cNvSpPr txBox="1"/>
          <p:nvPr/>
        </p:nvSpPr>
        <p:spPr>
          <a:xfrm>
            <a:off x="9239816" y="378941"/>
            <a:ext cx="2313093" cy="1483525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latin typeface="Arial"/>
                <a:cs typeface="Arial"/>
              </a:rPr>
              <a:t>Example</a:t>
            </a:r>
            <a:r>
              <a:rPr spc="-133" dirty="0">
                <a:latin typeface="Arial"/>
                <a:cs typeface="Arial"/>
              </a:rPr>
              <a:t> </a:t>
            </a:r>
            <a:r>
              <a:rPr spc="-7" dirty="0">
                <a:latin typeface="Arial"/>
                <a:cs typeface="Arial"/>
              </a:rPr>
              <a:t>forward  pass with</a:t>
            </a:r>
            <a:r>
              <a:rPr spc="-33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</a:t>
            </a:r>
            <a:endParaRPr>
              <a:latin typeface="Arial"/>
              <a:cs typeface="Arial"/>
            </a:endParaRPr>
          </a:p>
          <a:p>
            <a:pPr marL="16933" marR="203195">
              <a:lnSpc>
                <a:spcPct val="100699"/>
              </a:lnSpc>
            </a:pPr>
            <a:r>
              <a:rPr spc="-7" dirty="0">
                <a:latin typeface="Arial"/>
                <a:cs typeface="Arial"/>
              </a:rPr>
              <a:t>3-layer</a:t>
            </a:r>
            <a:r>
              <a:rPr spc="-120" dirty="0">
                <a:latin typeface="Arial"/>
                <a:cs typeface="Arial"/>
              </a:rPr>
              <a:t> </a:t>
            </a:r>
            <a:r>
              <a:rPr spc="-7" dirty="0">
                <a:latin typeface="Arial"/>
                <a:cs typeface="Arial"/>
              </a:rPr>
              <a:t>network  using</a:t>
            </a:r>
            <a:r>
              <a:rPr spc="-40" dirty="0">
                <a:latin typeface="Arial"/>
                <a:cs typeface="Arial"/>
              </a:rPr>
              <a:t> </a:t>
            </a:r>
            <a:r>
              <a:rPr spc="-7" dirty="0">
                <a:latin typeface="Arial"/>
                <a:cs typeface="Arial"/>
              </a:rPr>
              <a:t>dropout</a:t>
            </a:r>
            <a:endParaRPr>
              <a:latin typeface="Arial"/>
              <a:cs typeface="Arial"/>
            </a:endParaRPr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74FA48BC-8D13-442C-B79B-BFDAEFE8A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 </a:t>
            </a:r>
            <a:r>
              <a:rPr lang="en-US"/>
              <a:t>: Dropout code example</a:t>
            </a:r>
            <a:endParaRPr lang="en-US" dirty="0"/>
          </a:p>
        </p:txBody>
      </p:sp>
      <p:sp>
        <p:nvSpPr>
          <p:cNvPr id="48" name="Date Placeholder 119">
            <a:extLst>
              <a:ext uri="{FF2B5EF4-FFF2-40B4-BE49-F238E27FC236}">
                <a16:creationId xmlns:a16="http://schemas.microsoft.com/office/drawing/2014/main" id="{8BB161AA-6595-431B-842E-C6AE827D7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9" name="Slide Number Placeholder 120">
            <a:extLst>
              <a:ext uri="{FF2B5EF4-FFF2-40B4-BE49-F238E27FC236}">
                <a16:creationId xmlns:a16="http://schemas.microsoft.com/office/drawing/2014/main" id="{FC16E2CC-8940-4B94-B16E-7A8D054C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223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09898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765" y="1074460"/>
            <a:ext cx="8530299" cy="4965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9508466" y="4435488"/>
            <a:ext cx="1954953" cy="837353"/>
          </a:xfrm>
          <a:custGeom>
            <a:avLst/>
            <a:gdLst/>
            <a:ahLst/>
            <a:cxnLst/>
            <a:rect l="l" t="t" r="r" b="b"/>
            <a:pathLst>
              <a:path w="1466215" h="628014">
                <a:moveTo>
                  <a:pt x="0" y="627408"/>
                </a:moveTo>
                <a:lnTo>
                  <a:pt x="1465665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11433477" y="4377425"/>
            <a:ext cx="147876" cy="1093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9450267" y="4500646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4" h="473710">
                <a:moveTo>
                  <a:pt x="0" y="473161"/>
                </a:moveTo>
                <a:lnTo>
                  <a:pt x="331781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9845593" y="4393568"/>
            <a:ext cx="125927" cy="1438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1743296" y="4586457"/>
            <a:ext cx="0" cy="48768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36515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1688642" y="4458489"/>
            <a:ext cx="109308" cy="1406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10394459" y="4450678"/>
            <a:ext cx="1209040" cy="681567"/>
          </a:xfrm>
          <a:custGeom>
            <a:avLst/>
            <a:gdLst/>
            <a:ahLst/>
            <a:cxnLst/>
            <a:rect l="l" t="t" r="r" b="b"/>
            <a:pathLst>
              <a:path w="906779" h="511175">
                <a:moveTo>
                  <a:pt x="906250" y="510637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0281336" y="4381394"/>
            <a:ext cx="146417" cy="118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1437785" y="3665018"/>
            <a:ext cx="305647" cy="371687"/>
          </a:xfrm>
          <a:custGeom>
            <a:avLst/>
            <a:gdLst/>
            <a:ahLst/>
            <a:cxnLst/>
            <a:rect l="l" t="t" r="r" b="b"/>
            <a:pathLst>
              <a:path w="229234" h="278764">
                <a:moveTo>
                  <a:pt x="229134" y="27870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1351882" y="3563280"/>
            <a:ext cx="131009" cy="1410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0002999" y="3539111"/>
            <a:ext cx="1600200" cy="556260"/>
          </a:xfrm>
          <a:custGeom>
            <a:avLst/>
            <a:gdLst/>
            <a:ahLst/>
            <a:cxnLst/>
            <a:rect l="l" t="t" r="r" b="b"/>
            <a:pathLst>
              <a:path w="1200150" h="417194">
                <a:moveTo>
                  <a:pt x="1199844" y="41678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9881413" y="3486780"/>
            <a:ext cx="148051" cy="10466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10261445" y="3571705"/>
            <a:ext cx="811107" cy="523240"/>
          </a:xfrm>
          <a:custGeom>
            <a:avLst/>
            <a:gdLst/>
            <a:ahLst/>
            <a:cxnLst/>
            <a:rect l="l" t="t" r="r" b="b"/>
            <a:pathLst>
              <a:path w="608329" h="392430">
                <a:moveTo>
                  <a:pt x="0" y="392337"/>
                </a:moveTo>
                <a:lnTo>
                  <a:pt x="608314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11037093" y="3496530"/>
            <a:ext cx="145007" cy="1231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9784125" y="3684924"/>
            <a:ext cx="196427" cy="410633"/>
          </a:xfrm>
          <a:custGeom>
            <a:avLst/>
            <a:gdLst/>
            <a:ahLst/>
            <a:cxnLst/>
            <a:rect l="l" t="t" r="r" b="b"/>
            <a:pathLst>
              <a:path w="147320" h="307975">
                <a:moveTo>
                  <a:pt x="147234" y="307424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9721636" y="3568264"/>
            <a:ext cx="113027" cy="14748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10784953" y="2663912"/>
            <a:ext cx="556260" cy="486833"/>
          </a:xfrm>
          <a:custGeom>
            <a:avLst/>
            <a:gdLst/>
            <a:ahLst/>
            <a:cxnLst/>
            <a:rect l="l" t="t" r="r" b="b"/>
            <a:pathLst>
              <a:path w="417195" h="365125">
                <a:moveTo>
                  <a:pt x="417001" y="364632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10685479" y="2575336"/>
            <a:ext cx="139788" cy="13285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9859103" y="2681494"/>
            <a:ext cx="433493" cy="527473"/>
          </a:xfrm>
          <a:custGeom>
            <a:avLst/>
            <a:gdLst/>
            <a:ahLst/>
            <a:cxnLst/>
            <a:rect l="l" t="t" r="r" b="b"/>
            <a:pathLst>
              <a:path w="325120" h="395605">
                <a:moveTo>
                  <a:pt x="0" y="395093"/>
                </a:moveTo>
                <a:lnTo>
                  <a:pt x="324816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10247084" y="2579753"/>
            <a:ext cx="131008" cy="14108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9111062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3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2" y="119817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9111062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3" y="43648"/>
                </a:lnTo>
                <a:lnTo>
                  <a:pt x="286708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9922239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8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10733416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3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3" y="119817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10733416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11544594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9111062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3" y="43648"/>
                </a:lnTo>
                <a:lnTo>
                  <a:pt x="286708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9922239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2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2" y="119817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9922239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8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10733416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2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3" y="119817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10733416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11544594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35"/>
          <p:cNvSpPr/>
          <p:nvPr/>
        </p:nvSpPr>
        <p:spPr>
          <a:xfrm>
            <a:off x="9519896" y="315008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40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/>
          <p:nvPr/>
        </p:nvSpPr>
        <p:spPr>
          <a:xfrm>
            <a:off x="10331075" y="315008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3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3" y="119817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37"/>
          <p:cNvSpPr/>
          <p:nvPr/>
        </p:nvSpPr>
        <p:spPr>
          <a:xfrm>
            <a:off x="10331075" y="315008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3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/>
          <p:nvPr/>
        </p:nvSpPr>
        <p:spPr>
          <a:xfrm>
            <a:off x="11142252" y="315008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6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/>
          <p:nvPr/>
        </p:nvSpPr>
        <p:spPr>
          <a:xfrm>
            <a:off x="10331075" y="222458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3" y="43649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/>
          <p:nvPr/>
        </p:nvSpPr>
        <p:spPr>
          <a:xfrm>
            <a:off x="10403874" y="3233811"/>
            <a:ext cx="245285" cy="2452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object 41"/>
          <p:cNvSpPr/>
          <p:nvPr/>
        </p:nvSpPr>
        <p:spPr>
          <a:xfrm>
            <a:off x="9180778" y="4121096"/>
            <a:ext cx="245285" cy="24528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42"/>
          <p:cNvSpPr/>
          <p:nvPr/>
        </p:nvSpPr>
        <p:spPr>
          <a:xfrm>
            <a:off x="10809460" y="4121096"/>
            <a:ext cx="245285" cy="2452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43"/>
          <p:cNvSpPr/>
          <p:nvPr/>
        </p:nvSpPr>
        <p:spPr>
          <a:xfrm>
            <a:off x="10809460" y="5157656"/>
            <a:ext cx="245285" cy="2452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44"/>
          <p:cNvSpPr/>
          <p:nvPr/>
        </p:nvSpPr>
        <p:spPr>
          <a:xfrm>
            <a:off x="9998283" y="5157656"/>
            <a:ext cx="245285" cy="24528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6" name="object 46"/>
          <p:cNvSpPr txBox="1"/>
          <p:nvPr/>
        </p:nvSpPr>
        <p:spPr>
          <a:xfrm>
            <a:off x="9239816" y="378941"/>
            <a:ext cx="2313093" cy="1483525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latin typeface="Arial"/>
                <a:cs typeface="Arial"/>
              </a:rPr>
              <a:t>Example</a:t>
            </a:r>
            <a:r>
              <a:rPr spc="-133" dirty="0">
                <a:latin typeface="Arial"/>
                <a:cs typeface="Arial"/>
              </a:rPr>
              <a:t> </a:t>
            </a:r>
            <a:r>
              <a:rPr spc="-7" dirty="0">
                <a:latin typeface="Arial"/>
                <a:cs typeface="Arial"/>
              </a:rPr>
              <a:t>forward  pass with</a:t>
            </a:r>
            <a:r>
              <a:rPr spc="-33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</a:t>
            </a:r>
            <a:endParaRPr>
              <a:latin typeface="Arial"/>
              <a:cs typeface="Arial"/>
            </a:endParaRPr>
          </a:p>
          <a:p>
            <a:pPr marL="16933" marR="203195">
              <a:lnSpc>
                <a:spcPct val="100699"/>
              </a:lnSpc>
            </a:pPr>
            <a:r>
              <a:rPr spc="-7" dirty="0">
                <a:latin typeface="Arial"/>
                <a:cs typeface="Arial"/>
              </a:rPr>
              <a:t>3-layer</a:t>
            </a:r>
            <a:r>
              <a:rPr spc="-120" dirty="0">
                <a:latin typeface="Arial"/>
                <a:cs typeface="Arial"/>
              </a:rPr>
              <a:t> </a:t>
            </a:r>
            <a:r>
              <a:rPr spc="-7" dirty="0">
                <a:latin typeface="Arial"/>
                <a:cs typeface="Arial"/>
              </a:rPr>
              <a:t>network  using</a:t>
            </a:r>
            <a:r>
              <a:rPr spc="-40" dirty="0">
                <a:latin typeface="Arial"/>
                <a:cs typeface="Arial"/>
              </a:rPr>
              <a:t> </a:t>
            </a:r>
            <a:r>
              <a:rPr spc="-7" dirty="0">
                <a:latin typeface="Arial"/>
                <a:cs typeface="Arial"/>
              </a:rPr>
              <a:t>dropout</a:t>
            </a:r>
            <a:endParaRPr>
              <a:latin typeface="Arial"/>
              <a:cs typeface="Arial"/>
            </a:endParaRPr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74FA48BC-8D13-442C-B79B-BFDAEFE8A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 </a:t>
            </a:r>
            <a:r>
              <a:rPr lang="en-US"/>
              <a:t>: Dropout code example</a:t>
            </a:r>
            <a:endParaRPr lang="en-US" dirty="0"/>
          </a:p>
        </p:txBody>
      </p:sp>
      <p:sp>
        <p:nvSpPr>
          <p:cNvPr id="48" name="Date Placeholder 119">
            <a:extLst>
              <a:ext uri="{FF2B5EF4-FFF2-40B4-BE49-F238E27FC236}">
                <a16:creationId xmlns:a16="http://schemas.microsoft.com/office/drawing/2014/main" id="{8BB161AA-6595-431B-842E-C6AE827D7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9" name="Slide Number Placeholder 120">
            <a:extLst>
              <a:ext uri="{FF2B5EF4-FFF2-40B4-BE49-F238E27FC236}">
                <a16:creationId xmlns:a16="http://schemas.microsoft.com/office/drawing/2014/main" id="{FC16E2CC-8940-4B94-B16E-7A8D054C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224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37105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Dropout: Test time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9EDFBDD-A11C-419D-9561-2BBDC9972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r>
              <a:rPr lang="en-US"/>
              <a:t>Dropout makes our output random!</a:t>
            </a:r>
          </a:p>
          <a:p>
            <a:endParaRPr lang="nl-NL"/>
          </a:p>
          <a:p>
            <a:endParaRPr lang="nl-NL"/>
          </a:p>
          <a:p>
            <a:endParaRPr lang="nl-NL"/>
          </a:p>
          <a:p>
            <a:r>
              <a:rPr lang="en-US"/>
              <a:t>Want to “average out” the randomness at test-time</a:t>
            </a:r>
          </a:p>
          <a:p>
            <a:endParaRPr lang="nl-NL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A19BD8C-B3B9-490C-A595-71C872F682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63DDBDF-4DB7-40A7-8ABF-3C5B9B745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225</a:t>
            </a:fld>
            <a:endParaRPr lang="en-US"/>
          </a:p>
        </p:txBody>
      </p:sp>
      <p:sp>
        <p:nvSpPr>
          <p:cNvPr id="3" name="object 3"/>
          <p:cNvSpPr/>
          <p:nvPr/>
        </p:nvSpPr>
        <p:spPr>
          <a:xfrm>
            <a:off x="7354318" y="2127273"/>
            <a:ext cx="2403371" cy="5257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7216688" y="2170003"/>
            <a:ext cx="482600" cy="524933"/>
          </a:xfrm>
          <a:custGeom>
            <a:avLst/>
            <a:gdLst/>
            <a:ahLst/>
            <a:cxnLst/>
            <a:rect l="l" t="t" r="r" b="b"/>
            <a:pathLst>
              <a:path w="361950" h="393700">
                <a:moveTo>
                  <a:pt x="0" y="0"/>
                </a:moveTo>
                <a:lnTo>
                  <a:pt x="361499" y="0"/>
                </a:lnTo>
                <a:lnTo>
                  <a:pt x="361499" y="393599"/>
                </a:lnTo>
                <a:lnTo>
                  <a:pt x="0" y="39359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7034180" y="1317732"/>
            <a:ext cx="846667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46566" marR="6773" indent="-30479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Output  </a:t>
            </a:r>
            <a:r>
              <a:rPr sz="2133" dirty="0">
                <a:solidFill>
                  <a:srgbClr val="FF0000"/>
                </a:solidFill>
                <a:latin typeface="Arial"/>
                <a:cs typeface="Arial"/>
              </a:rPr>
              <a:t>(label)</a:t>
            </a:r>
            <a:endParaRPr sz="2133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916013" y="2123136"/>
            <a:ext cx="303953" cy="524933"/>
          </a:xfrm>
          <a:custGeom>
            <a:avLst/>
            <a:gdLst/>
            <a:ahLst/>
            <a:cxnLst/>
            <a:rect l="l" t="t" r="r" b="b"/>
            <a:pathLst>
              <a:path w="227965" h="393700">
                <a:moveTo>
                  <a:pt x="0" y="0"/>
                </a:moveTo>
                <a:lnTo>
                  <a:pt x="227699" y="0"/>
                </a:lnTo>
                <a:lnTo>
                  <a:pt x="227699" y="393599"/>
                </a:lnTo>
                <a:lnTo>
                  <a:pt x="0" y="39359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9306780" y="2123136"/>
            <a:ext cx="303953" cy="524933"/>
          </a:xfrm>
          <a:custGeom>
            <a:avLst/>
            <a:gdLst/>
            <a:ahLst/>
            <a:cxnLst/>
            <a:rect l="l" t="t" r="r" b="b"/>
            <a:pathLst>
              <a:path w="227965" h="393700">
                <a:moveTo>
                  <a:pt x="0" y="0"/>
                </a:moveTo>
                <a:lnTo>
                  <a:pt x="227699" y="0"/>
                </a:lnTo>
                <a:lnTo>
                  <a:pt x="227699" y="393599"/>
                </a:lnTo>
                <a:lnTo>
                  <a:pt x="0" y="39359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8643241" y="1316727"/>
            <a:ext cx="95250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 indent="157476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Input  </a:t>
            </a: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(image)</a:t>
            </a:r>
            <a:endParaRPr sz="2133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960202" y="2006598"/>
            <a:ext cx="1057487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204888" marR="6773" indent="-188802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37761C"/>
                </a:solidFill>
                <a:latin typeface="Arial"/>
                <a:cs typeface="Arial"/>
              </a:rPr>
              <a:t>Random  </a:t>
            </a:r>
            <a:r>
              <a:rPr sz="2133" dirty="0">
                <a:solidFill>
                  <a:srgbClr val="37761C"/>
                </a:solidFill>
                <a:latin typeface="Arial"/>
                <a:cs typeface="Arial"/>
              </a:rPr>
              <a:t>mask</a:t>
            </a:r>
            <a:endParaRPr sz="2133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425780" y="4366078"/>
            <a:ext cx="7315039" cy="9753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 txBox="1"/>
          <p:nvPr/>
        </p:nvSpPr>
        <p:spPr>
          <a:xfrm>
            <a:off x="-2865104" y="1981200"/>
            <a:ext cx="9088967" cy="124820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spcBef>
                <a:spcPts val="20"/>
              </a:spcBef>
            </a:pPr>
            <a:endParaRPr sz="4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0027532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4572000" y="1683411"/>
            <a:ext cx="7162800" cy="955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Dropout: Test time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C6AA88CA-ABEC-4AB0-9700-790EBC41E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Want to approximate  the integral:</a:t>
            </a:r>
          </a:p>
          <a:p>
            <a:endParaRPr lang="en-US"/>
          </a:p>
          <a:p>
            <a:r>
              <a:rPr lang="en-US"/>
              <a:t>Consider a single neuron:</a:t>
            </a:r>
          </a:p>
          <a:p>
            <a:endParaRPr lang="nl-NL"/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DCC7F0CB-D4C2-4985-8B7F-0B21CB637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17D83CD-A122-4675-A7DF-3F837CA6D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226</a:t>
            </a:fld>
            <a:endParaRPr lang="en-US"/>
          </a:p>
        </p:txBody>
      </p:sp>
      <p:sp>
        <p:nvSpPr>
          <p:cNvPr id="3" name="object 3"/>
          <p:cNvSpPr/>
          <p:nvPr/>
        </p:nvSpPr>
        <p:spPr>
          <a:xfrm>
            <a:off x="1862692" y="4077750"/>
            <a:ext cx="441113" cy="686645"/>
          </a:xfrm>
          <a:custGeom>
            <a:avLst/>
            <a:gdLst/>
            <a:ahLst/>
            <a:cxnLst/>
            <a:rect l="l" t="t" r="r" b="b"/>
            <a:pathLst>
              <a:path w="330835" h="514985">
                <a:moveTo>
                  <a:pt x="330571" y="514568"/>
                </a:moveTo>
                <a:lnTo>
                  <a:pt x="0" y="0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1712687" y="3858391"/>
            <a:ext cx="245999" cy="290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1091984" y="4077840"/>
            <a:ext cx="441960" cy="686645"/>
          </a:xfrm>
          <a:custGeom>
            <a:avLst/>
            <a:gdLst/>
            <a:ahLst/>
            <a:cxnLst/>
            <a:rect l="l" t="t" r="r" b="b"/>
            <a:pathLst>
              <a:path w="331469" h="514985">
                <a:moveTo>
                  <a:pt x="0" y="514634"/>
                </a:moveTo>
                <a:lnTo>
                  <a:pt x="331003" y="0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1437353" y="3858548"/>
            <a:ext cx="246079" cy="2900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737108" y="4764021"/>
            <a:ext cx="710353" cy="710353"/>
          </a:xfrm>
          <a:custGeom>
            <a:avLst/>
            <a:gdLst/>
            <a:ahLst/>
            <a:cxnLst/>
            <a:rect l="l" t="t" r="r" b="b"/>
            <a:pathLst>
              <a:path w="532765" h="532764">
                <a:moveTo>
                  <a:pt x="0" y="266158"/>
                </a:moveTo>
                <a:lnTo>
                  <a:pt x="4288" y="218316"/>
                </a:lnTo>
                <a:lnTo>
                  <a:pt x="16651" y="173287"/>
                </a:lnTo>
                <a:lnTo>
                  <a:pt x="36338" y="131823"/>
                </a:lnTo>
                <a:lnTo>
                  <a:pt x="62597" y="94675"/>
                </a:lnTo>
                <a:lnTo>
                  <a:pt x="94675" y="62597"/>
                </a:lnTo>
                <a:lnTo>
                  <a:pt x="131823" y="36338"/>
                </a:lnTo>
                <a:lnTo>
                  <a:pt x="173287" y="16651"/>
                </a:lnTo>
                <a:lnTo>
                  <a:pt x="218316" y="4288"/>
                </a:lnTo>
                <a:lnTo>
                  <a:pt x="266158" y="0"/>
                </a:lnTo>
                <a:lnTo>
                  <a:pt x="318325" y="5161"/>
                </a:lnTo>
                <a:lnTo>
                  <a:pt x="368012" y="20260"/>
                </a:lnTo>
                <a:lnTo>
                  <a:pt x="413823" y="44717"/>
                </a:lnTo>
                <a:lnTo>
                  <a:pt x="454360" y="77955"/>
                </a:lnTo>
                <a:lnTo>
                  <a:pt x="487599" y="118493"/>
                </a:lnTo>
                <a:lnTo>
                  <a:pt x="512056" y="164303"/>
                </a:lnTo>
                <a:lnTo>
                  <a:pt x="527155" y="213990"/>
                </a:lnTo>
                <a:lnTo>
                  <a:pt x="532316" y="266158"/>
                </a:lnTo>
                <a:lnTo>
                  <a:pt x="528028" y="314000"/>
                </a:lnTo>
                <a:lnTo>
                  <a:pt x="515665" y="359029"/>
                </a:lnTo>
                <a:lnTo>
                  <a:pt x="495978" y="400493"/>
                </a:lnTo>
                <a:lnTo>
                  <a:pt x="469719" y="437640"/>
                </a:lnTo>
                <a:lnTo>
                  <a:pt x="437640" y="469719"/>
                </a:lnTo>
                <a:lnTo>
                  <a:pt x="400493" y="495978"/>
                </a:lnTo>
                <a:lnTo>
                  <a:pt x="359029" y="515665"/>
                </a:lnTo>
                <a:lnTo>
                  <a:pt x="314000" y="528028"/>
                </a:lnTo>
                <a:lnTo>
                  <a:pt x="266158" y="532316"/>
                </a:lnTo>
                <a:lnTo>
                  <a:pt x="218316" y="528028"/>
                </a:lnTo>
                <a:lnTo>
                  <a:pt x="173287" y="515665"/>
                </a:lnTo>
                <a:lnTo>
                  <a:pt x="131823" y="495978"/>
                </a:lnTo>
                <a:lnTo>
                  <a:pt x="94675" y="469719"/>
                </a:lnTo>
                <a:lnTo>
                  <a:pt x="62597" y="437640"/>
                </a:lnTo>
                <a:lnTo>
                  <a:pt x="36338" y="400493"/>
                </a:lnTo>
                <a:lnTo>
                  <a:pt x="16651" y="359029"/>
                </a:lnTo>
                <a:lnTo>
                  <a:pt x="4288" y="314000"/>
                </a:lnTo>
                <a:lnTo>
                  <a:pt x="0" y="266158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948576" y="4763842"/>
            <a:ext cx="710353" cy="710353"/>
          </a:xfrm>
          <a:custGeom>
            <a:avLst/>
            <a:gdLst/>
            <a:ahLst/>
            <a:cxnLst/>
            <a:rect l="l" t="t" r="r" b="b"/>
            <a:pathLst>
              <a:path w="532764" h="532764">
                <a:moveTo>
                  <a:pt x="0" y="266158"/>
                </a:moveTo>
                <a:lnTo>
                  <a:pt x="4288" y="218316"/>
                </a:lnTo>
                <a:lnTo>
                  <a:pt x="16651" y="173287"/>
                </a:lnTo>
                <a:lnTo>
                  <a:pt x="36338" y="131823"/>
                </a:lnTo>
                <a:lnTo>
                  <a:pt x="62597" y="94676"/>
                </a:lnTo>
                <a:lnTo>
                  <a:pt x="94675" y="62597"/>
                </a:lnTo>
                <a:lnTo>
                  <a:pt x="131823" y="36338"/>
                </a:lnTo>
                <a:lnTo>
                  <a:pt x="173287" y="16651"/>
                </a:lnTo>
                <a:lnTo>
                  <a:pt x="218316" y="4288"/>
                </a:lnTo>
                <a:lnTo>
                  <a:pt x="266158" y="0"/>
                </a:lnTo>
                <a:lnTo>
                  <a:pt x="318325" y="5161"/>
                </a:lnTo>
                <a:lnTo>
                  <a:pt x="368012" y="20260"/>
                </a:lnTo>
                <a:lnTo>
                  <a:pt x="413823" y="44717"/>
                </a:lnTo>
                <a:lnTo>
                  <a:pt x="454360" y="77956"/>
                </a:lnTo>
                <a:lnTo>
                  <a:pt x="487599" y="118493"/>
                </a:lnTo>
                <a:lnTo>
                  <a:pt x="512056" y="164303"/>
                </a:lnTo>
                <a:lnTo>
                  <a:pt x="527155" y="213991"/>
                </a:lnTo>
                <a:lnTo>
                  <a:pt x="532316" y="266158"/>
                </a:lnTo>
                <a:lnTo>
                  <a:pt x="528028" y="314000"/>
                </a:lnTo>
                <a:lnTo>
                  <a:pt x="515665" y="359029"/>
                </a:lnTo>
                <a:lnTo>
                  <a:pt x="495978" y="400493"/>
                </a:lnTo>
                <a:lnTo>
                  <a:pt x="469719" y="437640"/>
                </a:lnTo>
                <a:lnTo>
                  <a:pt x="437640" y="469719"/>
                </a:lnTo>
                <a:lnTo>
                  <a:pt x="400493" y="495978"/>
                </a:lnTo>
                <a:lnTo>
                  <a:pt x="359029" y="515665"/>
                </a:lnTo>
                <a:lnTo>
                  <a:pt x="314000" y="528028"/>
                </a:lnTo>
                <a:lnTo>
                  <a:pt x="266158" y="532316"/>
                </a:lnTo>
                <a:lnTo>
                  <a:pt x="218316" y="528028"/>
                </a:lnTo>
                <a:lnTo>
                  <a:pt x="173287" y="515665"/>
                </a:lnTo>
                <a:lnTo>
                  <a:pt x="131823" y="495978"/>
                </a:lnTo>
                <a:lnTo>
                  <a:pt x="94675" y="469719"/>
                </a:lnTo>
                <a:lnTo>
                  <a:pt x="62597" y="437640"/>
                </a:lnTo>
                <a:lnTo>
                  <a:pt x="36338" y="400493"/>
                </a:lnTo>
                <a:lnTo>
                  <a:pt x="16651" y="359029"/>
                </a:lnTo>
                <a:lnTo>
                  <a:pt x="4288" y="314000"/>
                </a:lnTo>
                <a:lnTo>
                  <a:pt x="0" y="266158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1343169" y="3111733"/>
            <a:ext cx="710353" cy="710353"/>
          </a:xfrm>
          <a:custGeom>
            <a:avLst/>
            <a:gdLst/>
            <a:ahLst/>
            <a:cxnLst/>
            <a:rect l="l" t="t" r="r" b="b"/>
            <a:pathLst>
              <a:path w="532765" h="532764">
                <a:moveTo>
                  <a:pt x="0" y="266158"/>
                </a:moveTo>
                <a:lnTo>
                  <a:pt x="4288" y="218316"/>
                </a:lnTo>
                <a:lnTo>
                  <a:pt x="16651" y="173287"/>
                </a:lnTo>
                <a:lnTo>
                  <a:pt x="36338" y="131823"/>
                </a:lnTo>
                <a:lnTo>
                  <a:pt x="62597" y="94675"/>
                </a:lnTo>
                <a:lnTo>
                  <a:pt x="94675" y="62597"/>
                </a:lnTo>
                <a:lnTo>
                  <a:pt x="131823" y="36338"/>
                </a:lnTo>
                <a:lnTo>
                  <a:pt x="173287" y="16651"/>
                </a:lnTo>
                <a:lnTo>
                  <a:pt x="218316" y="4288"/>
                </a:lnTo>
                <a:lnTo>
                  <a:pt x="266158" y="0"/>
                </a:lnTo>
                <a:lnTo>
                  <a:pt x="318325" y="5161"/>
                </a:lnTo>
                <a:lnTo>
                  <a:pt x="368012" y="20260"/>
                </a:lnTo>
                <a:lnTo>
                  <a:pt x="413823" y="44717"/>
                </a:lnTo>
                <a:lnTo>
                  <a:pt x="454360" y="77955"/>
                </a:lnTo>
                <a:lnTo>
                  <a:pt x="487599" y="118493"/>
                </a:lnTo>
                <a:lnTo>
                  <a:pt x="512056" y="164303"/>
                </a:lnTo>
                <a:lnTo>
                  <a:pt x="527155" y="213990"/>
                </a:lnTo>
                <a:lnTo>
                  <a:pt x="532316" y="266158"/>
                </a:lnTo>
                <a:lnTo>
                  <a:pt x="528028" y="314000"/>
                </a:lnTo>
                <a:lnTo>
                  <a:pt x="515665" y="359029"/>
                </a:lnTo>
                <a:lnTo>
                  <a:pt x="495978" y="400493"/>
                </a:lnTo>
                <a:lnTo>
                  <a:pt x="469719" y="437640"/>
                </a:lnTo>
                <a:lnTo>
                  <a:pt x="437640" y="469719"/>
                </a:lnTo>
                <a:lnTo>
                  <a:pt x="400493" y="495978"/>
                </a:lnTo>
                <a:lnTo>
                  <a:pt x="359029" y="515665"/>
                </a:lnTo>
                <a:lnTo>
                  <a:pt x="314000" y="528028"/>
                </a:lnTo>
                <a:lnTo>
                  <a:pt x="266158" y="532316"/>
                </a:lnTo>
                <a:lnTo>
                  <a:pt x="218316" y="528028"/>
                </a:lnTo>
                <a:lnTo>
                  <a:pt x="173287" y="515665"/>
                </a:lnTo>
                <a:lnTo>
                  <a:pt x="131823" y="495978"/>
                </a:lnTo>
                <a:lnTo>
                  <a:pt x="94675" y="469719"/>
                </a:lnTo>
                <a:lnTo>
                  <a:pt x="62597" y="437640"/>
                </a:lnTo>
                <a:lnTo>
                  <a:pt x="36338" y="400493"/>
                </a:lnTo>
                <a:lnTo>
                  <a:pt x="16651" y="359029"/>
                </a:lnTo>
                <a:lnTo>
                  <a:pt x="4288" y="314000"/>
                </a:lnTo>
                <a:lnTo>
                  <a:pt x="0" y="266158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 txBox="1"/>
          <p:nvPr/>
        </p:nvSpPr>
        <p:spPr>
          <a:xfrm>
            <a:off x="3189306" y="3367688"/>
            <a:ext cx="3679613" cy="45439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ct val="115999"/>
              </a:lnSpc>
              <a:spcBef>
                <a:spcPts val="133"/>
              </a:spcBef>
            </a:pPr>
            <a:r>
              <a:rPr sz="2667" spc="-7" dirty="0">
                <a:latin typeface="+mn-lt"/>
                <a:cs typeface="Arial"/>
              </a:rPr>
              <a:t>At test time we </a:t>
            </a:r>
            <a:r>
              <a:rPr sz="2667" spc="-7">
                <a:latin typeface="+mn-lt"/>
                <a:cs typeface="Arial"/>
              </a:rPr>
              <a:t>have:</a:t>
            </a:r>
            <a:endParaRPr sz="2667">
              <a:latin typeface="+mn-lt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96026" y="3215724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latin typeface="Arial"/>
                <a:cs typeface="Arial"/>
              </a:rPr>
              <a:t>a</a:t>
            </a:r>
            <a:endParaRPr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86049" y="4919491"/>
            <a:ext cx="1862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latin typeface="Arial"/>
                <a:cs typeface="Arial"/>
              </a:rPr>
              <a:t>x</a:t>
            </a:r>
            <a:endParaRPr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91849" y="4919491"/>
            <a:ext cx="1862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latin typeface="Arial"/>
                <a:cs typeface="Arial"/>
              </a:rPr>
              <a:t>y</a:t>
            </a:r>
            <a:endParaRPr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52108" y="4041925"/>
            <a:ext cx="43518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dirty="0">
                <a:latin typeface="Arial"/>
                <a:cs typeface="Arial"/>
              </a:rPr>
              <a:t>w</a:t>
            </a:r>
            <a:r>
              <a:rPr baseline="-32407" dirty="0">
                <a:latin typeface="Arial"/>
                <a:cs typeface="Arial"/>
              </a:rPr>
              <a:t>1</a:t>
            </a:r>
            <a:endParaRPr baseline="-32407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178975" y="4079475"/>
            <a:ext cx="43518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dirty="0">
                <a:latin typeface="Arial"/>
                <a:cs typeface="Arial"/>
              </a:rPr>
              <a:t>w</a:t>
            </a:r>
            <a:r>
              <a:rPr baseline="-32407" dirty="0">
                <a:latin typeface="Arial"/>
                <a:cs typeface="Arial"/>
              </a:rPr>
              <a:t>2</a:t>
            </a:r>
            <a:endParaRPr baseline="-32407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027532" y="3219889"/>
            <a:ext cx="3300533" cy="7732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7027532" y="3908300"/>
            <a:ext cx="4915971" cy="21876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20">
            <a:extLst>
              <a:ext uri="{FF2B5EF4-FFF2-40B4-BE49-F238E27FC236}">
                <a16:creationId xmlns:a16="http://schemas.microsoft.com/office/drawing/2014/main" id="{6E55C433-C434-45EC-A436-DF7310007D47}"/>
              </a:ext>
            </a:extLst>
          </p:cNvPr>
          <p:cNvSpPr txBox="1"/>
          <p:nvPr/>
        </p:nvSpPr>
        <p:spPr>
          <a:xfrm>
            <a:off x="3262557" y="5305921"/>
            <a:ext cx="2946400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At test time,</a:t>
            </a:r>
            <a:r>
              <a:rPr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b="1" spc="-7" dirty="0">
                <a:solidFill>
                  <a:srgbClr val="FF0000"/>
                </a:solidFill>
                <a:latin typeface="Arial"/>
                <a:cs typeface="Arial"/>
              </a:rPr>
              <a:t>multiply</a:t>
            </a:r>
            <a:endParaRPr>
              <a:latin typeface="Arial"/>
              <a:cs typeface="Arial"/>
            </a:endParaRPr>
          </a:p>
          <a:p>
            <a:pPr marL="16933">
              <a:spcBef>
                <a:spcPts val="20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by dropout</a:t>
            </a:r>
            <a:r>
              <a:rPr spc="-11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probability</a:t>
            </a:r>
            <a:endParaRPr>
              <a:latin typeface="Arial"/>
              <a:cs typeface="Arial"/>
            </a:endParaRPr>
          </a:p>
        </p:txBody>
      </p:sp>
      <p:sp>
        <p:nvSpPr>
          <p:cNvPr id="23" name="object 12">
            <a:extLst>
              <a:ext uri="{FF2B5EF4-FFF2-40B4-BE49-F238E27FC236}">
                <a16:creationId xmlns:a16="http://schemas.microsoft.com/office/drawing/2014/main" id="{929452BE-3E8E-4580-A1AC-F822C00FECDB}"/>
              </a:ext>
            </a:extLst>
          </p:cNvPr>
          <p:cNvSpPr txBox="1"/>
          <p:nvPr/>
        </p:nvSpPr>
        <p:spPr>
          <a:xfrm>
            <a:off x="3217965" y="4021083"/>
            <a:ext cx="3679613" cy="45439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ct val="115999"/>
              </a:lnSpc>
              <a:spcBef>
                <a:spcPts val="133"/>
              </a:spcBef>
            </a:pPr>
            <a:r>
              <a:rPr lang="nl-NL" sz="2667" spc="-7">
                <a:latin typeface="+mn-lt"/>
                <a:cs typeface="Arial"/>
              </a:rPr>
              <a:t>During training we</a:t>
            </a:r>
            <a:r>
              <a:rPr lang="nl-NL" sz="2667" spc="-120">
                <a:latin typeface="+mn-lt"/>
                <a:cs typeface="Arial"/>
              </a:rPr>
              <a:t> </a:t>
            </a:r>
            <a:r>
              <a:rPr lang="nl-NL" sz="2667" spc="-7">
                <a:latin typeface="+mn-lt"/>
                <a:cs typeface="Arial"/>
              </a:rPr>
              <a:t>have:</a:t>
            </a:r>
            <a:endParaRPr sz="2667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79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9" grpId="0" animBg="1"/>
      <p:bldP spid="31" grpId="0"/>
      <p:bldP spid="23" grpId="0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/>
              <a:t>Dropout: </a:t>
            </a:r>
            <a:r>
              <a:rPr spc="-140" dirty="0"/>
              <a:t>Test</a:t>
            </a:r>
            <a:r>
              <a:rPr spc="-200" dirty="0"/>
              <a:t> </a:t>
            </a:r>
            <a:r>
              <a:rPr spc="-7" dirty="0"/>
              <a:t>time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96BB24-11B0-42B4-A50C-389E35DBC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3606698"/>
            <a:ext cx="11404600" cy="3022701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At test time all neurons are active always =&gt; </a:t>
            </a:r>
          </a:p>
          <a:p>
            <a:r>
              <a:rPr lang="en-US"/>
              <a:t>We must scale the activations so that for each neuron:  output at test time = expected output at training time</a:t>
            </a:r>
          </a:p>
          <a:p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16408-1D62-4C75-8482-751C56BEF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B0747-2336-42BB-AA85-B0C337327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227</a:t>
            </a:fld>
            <a:endParaRPr lang="en-US"/>
          </a:p>
        </p:txBody>
      </p:sp>
      <p:sp>
        <p:nvSpPr>
          <p:cNvPr id="3" name="object 3"/>
          <p:cNvSpPr/>
          <p:nvPr/>
        </p:nvSpPr>
        <p:spPr>
          <a:xfrm>
            <a:off x="360183" y="1379900"/>
            <a:ext cx="10960965" cy="1837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</p:spTree>
    <p:extLst>
      <p:ext uri="{BB962C8B-B14F-4D97-AF65-F5344CB8AC3E}">
        <p14:creationId xmlns:p14="http://schemas.microsoft.com/office/powerpoint/2010/main" val="3695877203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7265" y="127001"/>
            <a:ext cx="8302892" cy="6349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599336" y="78982"/>
            <a:ext cx="3211664" cy="1248205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 algn="r">
              <a:spcBef>
                <a:spcPts val="133"/>
              </a:spcBef>
            </a:pPr>
            <a:r>
              <a:rPr spc="-7"/>
              <a:t>Dropout</a:t>
            </a:r>
            <a:r>
              <a:rPr spc="-120"/>
              <a:t> </a:t>
            </a:r>
            <a:br>
              <a:rPr lang="en-US" spc="-120"/>
            </a:br>
            <a:r>
              <a:rPr spc="-7"/>
              <a:t>Summary</a:t>
            </a:r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385474" y="2537919"/>
            <a:ext cx="7996526" cy="593636"/>
          </a:xfrm>
          <a:custGeom>
            <a:avLst/>
            <a:gdLst/>
            <a:ahLst/>
            <a:cxnLst/>
            <a:rect l="l" t="t" r="r" b="b"/>
            <a:pathLst>
              <a:path w="5659120" h="393700">
                <a:moveTo>
                  <a:pt x="0" y="0"/>
                </a:moveTo>
                <a:lnTo>
                  <a:pt x="5658599" y="0"/>
                </a:lnTo>
                <a:lnTo>
                  <a:pt x="5658599" y="393599"/>
                </a:lnTo>
                <a:lnTo>
                  <a:pt x="0" y="393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385474" y="3243985"/>
            <a:ext cx="7996526" cy="540018"/>
          </a:xfrm>
          <a:custGeom>
            <a:avLst/>
            <a:gdLst/>
            <a:ahLst/>
            <a:cxnLst/>
            <a:rect l="l" t="t" r="r" b="b"/>
            <a:pathLst>
              <a:path w="5659120" h="358139">
                <a:moveTo>
                  <a:pt x="0" y="0"/>
                </a:moveTo>
                <a:lnTo>
                  <a:pt x="5658599" y="0"/>
                </a:lnTo>
                <a:lnTo>
                  <a:pt x="5658599" y="357599"/>
                </a:lnTo>
                <a:lnTo>
                  <a:pt x="0" y="357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8558953" y="2528311"/>
            <a:ext cx="3709247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i="1" spc="-7" dirty="0">
                <a:solidFill>
                  <a:srgbClr val="0000FF"/>
                </a:solidFill>
                <a:latin typeface="Arial"/>
                <a:cs typeface="Arial"/>
              </a:rPr>
              <a:t>drop in forward</a:t>
            </a:r>
            <a:r>
              <a:rPr sz="2800" i="1"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i="1" spc="-7" dirty="0">
                <a:solidFill>
                  <a:srgbClr val="0000FF"/>
                </a:solidFill>
                <a:latin typeface="Arial"/>
                <a:cs typeface="Arial"/>
              </a:rPr>
              <a:t>pass</a:t>
            </a:r>
            <a:endParaRPr sz="2800" i="1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5474" y="5592207"/>
            <a:ext cx="7996526" cy="650240"/>
          </a:xfrm>
          <a:custGeom>
            <a:avLst/>
            <a:gdLst/>
            <a:ahLst/>
            <a:cxnLst/>
            <a:rect l="l" t="t" r="r" b="b"/>
            <a:pathLst>
              <a:path w="2792095" h="487679">
                <a:moveTo>
                  <a:pt x="0" y="0"/>
                </a:moveTo>
                <a:lnTo>
                  <a:pt x="2791499" y="0"/>
                </a:lnTo>
                <a:lnTo>
                  <a:pt x="2791499" y="487199"/>
                </a:lnTo>
                <a:lnTo>
                  <a:pt x="0" y="487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 txBox="1"/>
          <p:nvPr/>
        </p:nvSpPr>
        <p:spPr>
          <a:xfrm>
            <a:off x="8584132" y="5592207"/>
            <a:ext cx="3078480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i="1" dirty="0">
                <a:solidFill>
                  <a:srgbClr val="0000FF"/>
                </a:solidFill>
                <a:latin typeface="Arial"/>
                <a:cs typeface="Arial"/>
              </a:rPr>
              <a:t>scale </a:t>
            </a:r>
            <a:r>
              <a:rPr sz="2800" i="1" spc="-7" dirty="0">
                <a:solidFill>
                  <a:srgbClr val="0000FF"/>
                </a:solidFill>
                <a:latin typeface="Arial"/>
                <a:cs typeface="Arial"/>
              </a:rPr>
              <a:t>at test</a:t>
            </a:r>
            <a:r>
              <a:rPr sz="2800" i="1" spc="-13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i="1" spc="-7" dirty="0">
                <a:solidFill>
                  <a:srgbClr val="0000FF"/>
                </a:solidFill>
                <a:latin typeface="Arial"/>
                <a:cs typeface="Arial"/>
              </a:rPr>
              <a:t>time</a:t>
            </a:r>
            <a:endParaRPr sz="2800" i="1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CFED488-EF68-4C6F-9D44-424B749D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3BA6C24-44B1-4183-8155-8A4618971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19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75368" y="3498674"/>
            <a:ext cx="733213" cy="149528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6773" algn="just">
              <a:spcBef>
                <a:spcPts val="140"/>
              </a:spcBef>
            </a:pPr>
            <a:r>
              <a:rPr sz="3200" dirty="0">
                <a:latin typeface="Arial"/>
                <a:cs typeface="Arial"/>
              </a:rPr>
              <a:t>cat  car  </a:t>
            </a:r>
            <a:r>
              <a:rPr sz="3200" spc="-7" dirty="0">
                <a:latin typeface="Arial"/>
                <a:cs typeface="Arial"/>
              </a:rPr>
              <a:t>frog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76233" y="3429000"/>
            <a:ext cx="1417320" cy="174406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L="340351">
              <a:spcBef>
                <a:spcPts val="480"/>
              </a:spcBef>
            </a:pPr>
            <a:r>
              <a:rPr sz="3200" b="1" spc="-7" dirty="0">
                <a:latin typeface="Arial"/>
                <a:cs typeface="Arial"/>
              </a:rPr>
              <a:t>3.2</a:t>
            </a:r>
            <a:endParaRPr sz="3200" dirty="0">
              <a:latin typeface="Arial"/>
              <a:cs typeface="Arial"/>
            </a:endParaRPr>
          </a:p>
          <a:p>
            <a:pPr marL="340351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5.1</a:t>
            </a:r>
            <a:endParaRPr sz="3200" dirty="0">
              <a:latin typeface="Arial"/>
              <a:cs typeface="Arial"/>
            </a:endParaRPr>
          </a:p>
          <a:p>
            <a:pPr marL="238754">
              <a:spcBef>
                <a:spcPts val="800"/>
              </a:spcBef>
            </a:pPr>
            <a:r>
              <a:rPr sz="3200" dirty="0">
                <a:latin typeface="Arial"/>
                <a:cs typeface="Arial"/>
              </a:rPr>
              <a:t>-1.7</a:t>
            </a:r>
          </a:p>
        </p:txBody>
      </p:sp>
      <p:sp>
        <p:nvSpPr>
          <p:cNvPr id="5" name="object 5"/>
          <p:cNvSpPr/>
          <p:nvPr/>
        </p:nvSpPr>
        <p:spPr>
          <a:xfrm>
            <a:off x="1851117" y="1436033"/>
            <a:ext cx="1569887" cy="1537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817102" y="1728034"/>
            <a:ext cx="2379863" cy="473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3810751" y="1721684"/>
            <a:ext cx="2392680" cy="486833"/>
          </a:xfrm>
          <a:custGeom>
            <a:avLst/>
            <a:gdLst/>
            <a:ahLst/>
            <a:cxnLst/>
            <a:rect l="l" t="t" r="r" b="b"/>
            <a:pathLst>
              <a:path w="1794510" h="365125">
                <a:moveTo>
                  <a:pt x="0" y="0"/>
                </a:moveTo>
                <a:lnTo>
                  <a:pt x="1794422" y="0"/>
                </a:lnTo>
                <a:lnTo>
                  <a:pt x="1794422" y="365024"/>
                </a:lnTo>
                <a:lnTo>
                  <a:pt x="0" y="36502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6800860" y="1664289"/>
            <a:ext cx="3824461" cy="656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6794510" y="1657937"/>
            <a:ext cx="3861647" cy="669712"/>
          </a:xfrm>
          <a:custGeom>
            <a:avLst/>
            <a:gdLst/>
            <a:ahLst/>
            <a:cxnLst/>
            <a:rect l="l" t="t" r="r" b="b"/>
            <a:pathLst>
              <a:path w="2896234" h="502285">
                <a:moveTo>
                  <a:pt x="0" y="0"/>
                </a:moveTo>
                <a:lnTo>
                  <a:pt x="2896102" y="0"/>
                </a:lnTo>
                <a:lnTo>
                  <a:pt x="2896102" y="501762"/>
                </a:lnTo>
                <a:lnTo>
                  <a:pt x="0" y="5017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 txBox="1"/>
          <p:nvPr/>
        </p:nvSpPr>
        <p:spPr>
          <a:xfrm>
            <a:off x="3634833" y="976446"/>
            <a:ext cx="8117840" cy="1313180"/>
          </a:xfrm>
          <a:prstGeom prst="rect">
            <a:avLst/>
          </a:prstGeom>
        </p:spPr>
        <p:txBody>
          <a:bodyPr vert="horz" wrap="square" lIns="0" tIns="210820" rIns="0" bIns="0" rtlCol="0">
            <a:spAutoFit/>
          </a:bodyPr>
          <a:lstStyle/>
          <a:p>
            <a:pPr marL="16933">
              <a:spcBef>
                <a:spcPts val="1660"/>
              </a:spcBef>
            </a:pPr>
            <a:r>
              <a:rPr spc="-7" dirty="0">
                <a:latin typeface="Arial"/>
                <a:cs typeface="Arial"/>
              </a:rPr>
              <a:t>Want to interpret </a:t>
            </a:r>
            <a:r>
              <a:rPr dirty="0">
                <a:latin typeface="Arial"/>
                <a:cs typeface="Arial"/>
              </a:rPr>
              <a:t>raw classifier scores </a:t>
            </a:r>
            <a:r>
              <a:rPr spc="-7" dirty="0">
                <a:latin typeface="Arial"/>
                <a:cs typeface="Arial"/>
              </a:rPr>
              <a:t>as</a:t>
            </a:r>
            <a:r>
              <a:rPr spc="-33" dirty="0">
                <a:latin typeface="Arial"/>
                <a:cs typeface="Arial"/>
              </a:rPr>
              <a:t> </a:t>
            </a:r>
            <a:r>
              <a:rPr b="1" spc="-7" dirty="0">
                <a:latin typeface="Arial"/>
                <a:cs typeface="Arial"/>
              </a:rPr>
              <a:t>probabilities</a:t>
            </a:r>
            <a:endParaRPr dirty="0">
              <a:latin typeface="Arial"/>
              <a:cs typeface="Arial"/>
            </a:endParaRPr>
          </a:p>
          <a:p>
            <a:pPr marL="7192254" marR="6773" indent="19472" algn="r">
              <a:lnSpc>
                <a:spcPts val="2200"/>
              </a:lnSpc>
              <a:spcBef>
                <a:spcPts val="1300"/>
              </a:spcBef>
            </a:pPr>
            <a:r>
              <a:rPr sz="1867" spc="-7" dirty="0">
                <a:latin typeface="Arial"/>
                <a:cs typeface="Arial"/>
              </a:rPr>
              <a:t>Softmax  Function</a:t>
            </a:r>
            <a:endParaRPr sz="1867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11433" y="3429001"/>
            <a:ext cx="1417320" cy="1744067"/>
          </a:xfrm>
          <a:prstGeom prst="rect">
            <a:avLst/>
          </a:prstGeom>
          <a:ln w="19049">
            <a:solidFill>
              <a:srgbClr val="FF0000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R="77890" algn="r">
              <a:spcBef>
                <a:spcPts val="480"/>
              </a:spcBef>
            </a:pPr>
            <a:r>
              <a:rPr sz="3200" b="1" spc="-7" dirty="0">
                <a:latin typeface="Arial"/>
                <a:cs typeface="Arial"/>
              </a:rPr>
              <a:t>24.5</a:t>
            </a:r>
            <a:endParaRPr sz="3200">
              <a:latin typeface="Arial"/>
              <a:cs typeface="Arial"/>
            </a:endParaRPr>
          </a:p>
          <a:p>
            <a:pPr marR="99904" algn="r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164.0</a:t>
            </a:r>
            <a:endParaRPr sz="3200">
              <a:latin typeface="Arial"/>
              <a:cs typeface="Arial"/>
            </a:endParaRPr>
          </a:p>
          <a:p>
            <a:pPr marR="179489" algn="r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0.18</a:t>
            </a:r>
            <a:endParaRPr sz="3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54633" y="3429000"/>
            <a:ext cx="1417320" cy="1744067"/>
          </a:xfrm>
          <a:prstGeom prst="rect">
            <a:avLst/>
          </a:prstGeom>
          <a:ln w="19049">
            <a:solidFill>
              <a:srgbClr val="37761C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L="238754">
              <a:spcBef>
                <a:spcPts val="480"/>
              </a:spcBef>
            </a:pPr>
            <a:r>
              <a:rPr sz="3200" b="1" spc="-7" dirty="0">
                <a:solidFill>
                  <a:srgbClr val="9900FF"/>
                </a:solidFill>
                <a:latin typeface="Arial"/>
                <a:cs typeface="Arial"/>
              </a:rPr>
              <a:t>0.13</a:t>
            </a:r>
            <a:endParaRPr sz="3200" dirty="0">
              <a:latin typeface="Arial"/>
              <a:cs typeface="Arial"/>
            </a:endParaRPr>
          </a:p>
          <a:p>
            <a:pPr marL="238754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0.87</a:t>
            </a:r>
            <a:endParaRPr sz="3200" dirty="0">
              <a:latin typeface="Arial"/>
              <a:cs typeface="Arial"/>
            </a:endParaRPr>
          </a:p>
          <a:p>
            <a:pPr marL="238754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0.00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93433" y="4334133"/>
            <a:ext cx="633307" cy="0"/>
          </a:xfrm>
          <a:custGeom>
            <a:avLst/>
            <a:gdLst/>
            <a:ahLst/>
            <a:cxnLst/>
            <a:rect l="l" t="t" r="r" b="b"/>
            <a:pathLst>
              <a:path w="474980">
                <a:moveTo>
                  <a:pt x="0" y="0"/>
                </a:moveTo>
                <a:lnTo>
                  <a:pt x="4745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013532" y="4279479"/>
            <a:ext cx="140667" cy="1093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 txBox="1"/>
          <p:nvPr/>
        </p:nvSpPr>
        <p:spPr>
          <a:xfrm>
            <a:off x="3547400" y="3849034"/>
            <a:ext cx="41656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spc="-7" dirty="0">
                <a:latin typeface="Arial"/>
                <a:cs typeface="Arial"/>
              </a:rPr>
              <a:t>exp</a:t>
            </a:r>
            <a:endParaRPr sz="1867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730232" y="4334133"/>
            <a:ext cx="1044787" cy="0"/>
          </a:xfrm>
          <a:custGeom>
            <a:avLst/>
            <a:gdLst/>
            <a:ahLst/>
            <a:cxnLst/>
            <a:rect l="l" t="t" r="r" b="b"/>
            <a:pathLst>
              <a:path w="783589">
                <a:moveTo>
                  <a:pt x="0" y="0"/>
                </a:moveTo>
                <a:lnTo>
                  <a:pt x="7832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6761933" y="4279479"/>
            <a:ext cx="140667" cy="1093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 txBox="1"/>
          <p:nvPr/>
        </p:nvSpPr>
        <p:spPr>
          <a:xfrm>
            <a:off x="5776399" y="3948718"/>
            <a:ext cx="106172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spc="-7" dirty="0">
                <a:latin typeface="Arial"/>
                <a:cs typeface="Arial"/>
              </a:rPr>
              <a:t>normalize</a:t>
            </a:r>
            <a:endParaRPr sz="1867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88179" y="5446173"/>
            <a:ext cx="18626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unnormalized</a:t>
            </a:r>
            <a:endParaRPr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32652" y="2405979"/>
            <a:ext cx="1613747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 indent="52492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Probabilities  </a:t>
            </a:r>
            <a:r>
              <a:rPr sz="2133" dirty="0">
                <a:solidFill>
                  <a:srgbClr val="FF0000"/>
                </a:solidFill>
                <a:latin typeface="Arial"/>
                <a:cs typeface="Arial"/>
              </a:rPr>
              <a:t>must </a:t>
            </a: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be &gt;=</a:t>
            </a:r>
            <a:r>
              <a:rPr sz="2133" spc="-13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33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endParaRPr sz="2133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12639" y="2421695"/>
            <a:ext cx="1733973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 indent="112604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37761C"/>
                </a:solidFill>
                <a:latin typeface="Arial"/>
                <a:cs typeface="Arial"/>
              </a:rPr>
              <a:t>Probabilities  </a:t>
            </a:r>
            <a:r>
              <a:rPr sz="2133" dirty="0">
                <a:solidFill>
                  <a:srgbClr val="37761C"/>
                </a:solidFill>
                <a:latin typeface="Arial"/>
                <a:cs typeface="Arial"/>
              </a:rPr>
              <a:t>must sum </a:t>
            </a:r>
            <a:r>
              <a:rPr sz="2133" spc="-7" dirty="0">
                <a:solidFill>
                  <a:srgbClr val="37761C"/>
                </a:solidFill>
                <a:latin typeface="Arial"/>
                <a:cs typeface="Arial"/>
              </a:rPr>
              <a:t>to</a:t>
            </a:r>
            <a:r>
              <a:rPr sz="2133" spc="-14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2133" dirty="0">
                <a:solidFill>
                  <a:srgbClr val="37761C"/>
                </a:solidFill>
                <a:latin typeface="Arial"/>
                <a:cs typeface="Arial"/>
              </a:rPr>
              <a:t>1</a:t>
            </a:r>
            <a:endParaRPr sz="2133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833029" y="5485908"/>
            <a:ext cx="166031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37761C"/>
                </a:solidFill>
                <a:latin typeface="Arial"/>
                <a:cs typeface="Arial"/>
              </a:rPr>
              <a:t>probabilities</a:t>
            </a:r>
            <a:endParaRPr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75585" y="5447530"/>
            <a:ext cx="1704340" cy="3453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Unnormalized</a:t>
            </a:r>
            <a:endParaRPr sz="2133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629367" y="2579500"/>
            <a:ext cx="3535896" cy="4143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 txBox="1"/>
          <p:nvPr/>
        </p:nvSpPr>
        <p:spPr>
          <a:xfrm>
            <a:off x="733519" y="5803394"/>
            <a:ext cx="2787227" cy="320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2493"/>
              </a:lnSpc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log-probabilities </a:t>
            </a: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/</a:t>
            </a:r>
            <a:r>
              <a:rPr sz="2133" spc="-1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logits</a:t>
            </a:r>
            <a:endParaRPr sz="2133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089829" y="5843347"/>
            <a:ext cx="1660313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2787"/>
              </a:lnSpc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probabilities</a:t>
            </a:r>
            <a:endParaRPr>
              <a:latin typeface="Arial"/>
              <a:cs typeface="Arial"/>
            </a:endParaRPr>
          </a:p>
        </p:txBody>
      </p:sp>
      <p:sp>
        <p:nvSpPr>
          <p:cNvPr id="36" name="object 2"/>
          <p:cNvSpPr txBox="1"/>
          <p:nvPr/>
        </p:nvSpPr>
        <p:spPr>
          <a:xfrm>
            <a:off x="512966" y="180002"/>
            <a:ext cx="9545433" cy="6942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400" spc="-7" dirty="0" err="1">
                <a:solidFill>
                  <a:schemeClr val="accent2"/>
                </a:solidFill>
                <a:latin typeface="+mj-lt"/>
                <a:cs typeface="Arial"/>
              </a:rPr>
              <a:t>Softmax</a:t>
            </a:r>
            <a:r>
              <a:rPr lang="en-US" sz="4400" spc="-7" dirty="0">
                <a:solidFill>
                  <a:schemeClr val="accent2"/>
                </a:solidFill>
                <a:latin typeface="+mj-lt"/>
                <a:cs typeface="Arial"/>
              </a:rPr>
              <a:t> Classifier</a:t>
            </a:r>
            <a:endParaRPr lang="en-US" sz="4400" dirty="0">
              <a:solidFill>
                <a:schemeClr val="accent2"/>
              </a:solidFill>
              <a:latin typeface="+mj-lt"/>
              <a:cs typeface="Arial"/>
            </a:endParaRPr>
          </a:p>
        </p:txBody>
      </p:sp>
      <p:sp>
        <p:nvSpPr>
          <p:cNvPr id="37" name="object 25"/>
          <p:cNvSpPr txBox="1"/>
          <p:nvPr/>
        </p:nvSpPr>
        <p:spPr>
          <a:xfrm>
            <a:off x="10720188" y="3440699"/>
            <a:ext cx="1417320" cy="1667123"/>
          </a:xfrm>
          <a:prstGeom prst="rect">
            <a:avLst/>
          </a:prstGeom>
          <a:ln w="19049">
            <a:solidFill>
              <a:srgbClr val="9900FF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L="238754">
              <a:spcBef>
                <a:spcPts val="480"/>
              </a:spcBef>
            </a:pPr>
            <a:r>
              <a:rPr sz="3200" b="1" spc="-7" dirty="0">
                <a:latin typeface="Arial"/>
                <a:cs typeface="Arial"/>
              </a:rPr>
              <a:t>1.00</a:t>
            </a:r>
            <a:endParaRPr lang="en-US" sz="3200" b="1" spc="-7" dirty="0">
              <a:latin typeface="Arial"/>
              <a:cs typeface="Arial"/>
            </a:endParaRPr>
          </a:p>
          <a:p>
            <a:pPr marL="238754">
              <a:spcBef>
                <a:spcPts val="480"/>
              </a:spcBef>
            </a:pPr>
            <a:r>
              <a:rPr lang="en-US" sz="3200" spc="-7" dirty="0">
                <a:latin typeface="Arial"/>
                <a:cs typeface="Arial"/>
              </a:rPr>
              <a:t>0.00</a:t>
            </a:r>
          </a:p>
          <a:p>
            <a:pPr marL="238754">
              <a:spcBef>
                <a:spcPts val="480"/>
              </a:spcBef>
            </a:pPr>
            <a:r>
              <a:rPr lang="en-US" sz="3200" dirty="0">
                <a:latin typeface="Arial"/>
                <a:cs typeface="Arial"/>
              </a:rPr>
              <a:t>0.00</a:t>
            </a:r>
            <a:endParaRPr lang="en-US" sz="3200" b="1" spc="-7" dirty="0">
              <a:latin typeface="Arial"/>
              <a:cs typeface="Arial"/>
            </a:endParaRPr>
          </a:p>
        </p:txBody>
      </p:sp>
      <p:sp>
        <p:nvSpPr>
          <p:cNvPr id="38" name="object 26"/>
          <p:cNvSpPr txBox="1"/>
          <p:nvPr/>
        </p:nvSpPr>
        <p:spPr>
          <a:xfrm>
            <a:off x="10912239" y="5497608"/>
            <a:ext cx="103293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9900FF"/>
                </a:solidFill>
                <a:latin typeface="Arial"/>
                <a:cs typeface="Arial"/>
              </a:rPr>
              <a:t>Correct</a:t>
            </a:r>
            <a:endParaRPr>
              <a:latin typeface="Arial"/>
              <a:cs typeface="Arial"/>
            </a:endParaRPr>
          </a:p>
        </p:txBody>
      </p:sp>
      <p:sp>
        <p:nvSpPr>
          <p:cNvPr id="39" name="object 30"/>
          <p:cNvSpPr/>
          <p:nvPr/>
        </p:nvSpPr>
        <p:spPr>
          <a:xfrm>
            <a:off x="10222199" y="3572267"/>
            <a:ext cx="498687" cy="0"/>
          </a:xfrm>
          <a:custGeom>
            <a:avLst/>
            <a:gdLst/>
            <a:ahLst/>
            <a:cxnLst/>
            <a:rect l="l" t="t" r="r" b="b"/>
            <a:pathLst>
              <a:path w="374015">
                <a:moveTo>
                  <a:pt x="3734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31"/>
          <p:cNvSpPr/>
          <p:nvPr/>
        </p:nvSpPr>
        <p:spPr>
          <a:xfrm>
            <a:off x="10094232" y="3517612"/>
            <a:ext cx="140667" cy="1093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object 13"/>
          <p:cNvSpPr/>
          <p:nvPr/>
        </p:nvSpPr>
        <p:spPr>
          <a:xfrm>
            <a:off x="8376624" y="3572267"/>
            <a:ext cx="633307" cy="0"/>
          </a:xfrm>
          <a:custGeom>
            <a:avLst/>
            <a:gdLst/>
            <a:ahLst/>
            <a:cxnLst/>
            <a:rect l="l" t="t" r="r" b="b"/>
            <a:pathLst>
              <a:path w="474980">
                <a:moveTo>
                  <a:pt x="0" y="0"/>
                </a:moveTo>
                <a:lnTo>
                  <a:pt x="4745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14"/>
          <p:cNvSpPr/>
          <p:nvPr/>
        </p:nvSpPr>
        <p:spPr>
          <a:xfrm>
            <a:off x="8996723" y="3517612"/>
            <a:ext cx="140667" cy="1093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18"/>
          <p:cNvSpPr txBox="1"/>
          <p:nvPr/>
        </p:nvSpPr>
        <p:spPr>
          <a:xfrm>
            <a:off x="9173179" y="3269581"/>
            <a:ext cx="1061720" cy="59174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867" spc="-7" dirty="0">
                <a:latin typeface="Arial"/>
                <a:cs typeface="Arial"/>
              </a:rPr>
              <a:t>Cross </a:t>
            </a:r>
            <a:r>
              <a:rPr lang="en-US" sz="1867" spc="-7" dirty="0" err="1">
                <a:latin typeface="Arial"/>
                <a:cs typeface="Arial"/>
              </a:rPr>
              <a:t>Enthropy</a:t>
            </a:r>
            <a:endParaRPr sz="1867" dirty="0">
              <a:latin typeface="Arial"/>
              <a:cs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E3CFC0-D913-45F4-A2B6-992BCB7F3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10F042D9-FD2F-4970-8A9B-89CADB8D8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347E60F-686F-4C26-AA5D-D2E12A43BBD2}"/>
              </a:ext>
            </a:extLst>
          </p:cNvPr>
          <p:cNvSpPr txBox="1"/>
          <p:nvPr/>
        </p:nvSpPr>
        <p:spPr>
          <a:xfrm>
            <a:off x="4876800" y="6553200"/>
            <a:ext cx="7057317" cy="279414"/>
          </a:xfrm>
          <a:prstGeom prst="rect">
            <a:avLst/>
          </a:prstGeom>
        </p:spPr>
        <p:txBody>
          <a:bodyPr vert="horz" wrap="none" lIns="0" tIns="16933" rIns="0" bIns="0" rtlCol="0">
            <a:spAutoFit/>
          </a:bodyPr>
          <a:lstStyle/>
          <a:p>
            <a:pPr marL="16933" marR="6773" algn="l">
              <a:lnSpc>
                <a:spcPct val="115999"/>
              </a:lnSpc>
              <a:spcBef>
                <a:spcPts val="133"/>
              </a:spcBef>
            </a:pPr>
            <a:r>
              <a:rPr lang="en-US" sz="1600" i="1" spc="-7">
                <a:latin typeface="+mn-lt"/>
                <a:cs typeface="Arial"/>
              </a:rPr>
              <a:t>see: https://programmathically.com/an-introduction-to-neural-network-loss-functions/</a:t>
            </a:r>
            <a:endParaRPr lang="nl-NL" sz="1600" i="1" spc="-7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6340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851117" y="1436033"/>
            <a:ext cx="1569887" cy="1537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817102" y="1728034"/>
            <a:ext cx="2379863" cy="473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3810751" y="1721684"/>
            <a:ext cx="2392680" cy="486833"/>
          </a:xfrm>
          <a:custGeom>
            <a:avLst/>
            <a:gdLst/>
            <a:ahLst/>
            <a:cxnLst/>
            <a:rect l="l" t="t" r="r" b="b"/>
            <a:pathLst>
              <a:path w="1794510" h="365125">
                <a:moveTo>
                  <a:pt x="0" y="0"/>
                </a:moveTo>
                <a:lnTo>
                  <a:pt x="1794422" y="0"/>
                </a:lnTo>
                <a:lnTo>
                  <a:pt x="1794422" y="365024"/>
                </a:lnTo>
                <a:lnTo>
                  <a:pt x="0" y="36502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6800860" y="1664289"/>
            <a:ext cx="3824461" cy="656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6794510" y="1657937"/>
            <a:ext cx="3861647" cy="669712"/>
          </a:xfrm>
          <a:custGeom>
            <a:avLst/>
            <a:gdLst/>
            <a:ahLst/>
            <a:cxnLst/>
            <a:rect l="l" t="t" r="r" b="b"/>
            <a:pathLst>
              <a:path w="2896234" h="502285">
                <a:moveTo>
                  <a:pt x="0" y="0"/>
                </a:moveTo>
                <a:lnTo>
                  <a:pt x="2896102" y="0"/>
                </a:lnTo>
                <a:lnTo>
                  <a:pt x="2896102" y="501762"/>
                </a:lnTo>
                <a:lnTo>
                  <a:pt x="0" y="5017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 txBox="1"/>
          <p:nvPr/>
        </p:nvSpPr>
        <p:spPr>
          <a:xfrm>
            <a:off x="3634833" y="976446"/>
            <a:ext cx="8117840" cy="1313180"/>
          </a:xfrm>
          <a:prstGeom prst="rect">
            <a:avLst/>
          </a:prstGeom>
        </p:spPr>
        <p:txBody>
          <a:bodyPr vert="horz" wrap="square" lIns="0" tIns="210820" rIns="0" bIns="0" rtlCol="0">
            <a:spAutoFit/>
          </a:bodyPr>
          <a:lstStyle/>
          <a:p>
            <a:pPr marL="16933">
              <a:spcBef>
                <a:spcPts val="1660"/>
              </a:spcBef>
            </a:pPr>
            <a:r>
              <a:rPr spc="-7" dirty="0">
                <a:latin typeface="Arial"/>
                <a:cs typeface="Arial"/>
              </a:rPr>
              <a:t>Want to interpret </a:t>
            </a:r>
            <a:r>
              <a:rPr dirty="0">
                <a:latin typeface="Arial"/>
                <a:cs typeface="Arial"/>
              </a:rPr>
              <a:t>raw classifier scores </a:t>
            </a:r>
            <a:r>
              <a:rPr spc="-7" dirty="0">
                <a:latin typeface="Arial"/>
                <a:cs typeface="Arial"/>
              </a:rPr>
              <a:t>as</a:t>
            </a:r>
            <a:r>
              <a:rPr spc="-33" dirty="0">
                <a:latin typeface="Arial"/>
                <a:cs typeface="Arial"/>
              </a:rPr>
              <a:t> </a:t>
            </a:r>
            <a:r>
              <a:rPr b="1" spc="-7" dirty="0">
                <a:latin typeface="Arial"/>
                <a:cs typeface="Arial"/>
              </a:rPr>
              <a:t>probabilities</a:t>
            </a:r>
            <a:endParaRPr>
              <a:latin typeface="Arial"/>
              <a:cs typeface="Arial"/>
            </a:endParaRPr>
          </a:p>
          <a:p>
            <a:pPr marL="7192254" marR="6773" indent="19472" algn="r">
              <a:lnSpc>
                <a:spcPts val="2200"/>
              </a:lnSpc>
              <a:spcBef>
                <a:spcPts val="1300"/>
              </a:spcBef>
            </a:pPr>
            <a:r>
              <a:rPr sz="1867" spc="-7" dirty="0">
                <a:latin typeface="Arial"/>
                <a:cs typeface="Arial"/>
              </a:rPr>
              <a:t>Softmax  Function</a:t>
            </a:r>
            <a:endParaRPr sz="1867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88179" y="5446173"/>
            <a:ext cx="18626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unnormalized</a:t>
            </a:r>
            <a:endParaRPr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32652" y="2405979"/>
            <a:ext cx="1613747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 indent="52492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Probabilities  </a:t>
            </a:r>
            <a:r>
              <a:rPr sz="2133" dirty="0">
                <a:solidFill>
                  <a:srgbClr val="FF0000"/>
                </a:solidFill>
                <a:latin typeface="Arial"/>
                <a:cs typeface="Arial"/>
              </a:rPr>
              <a:t>must </a:t>
            </a: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be &gt;=</a:t>
            </a:r>
            <a:r>
              <a:rPr sz="2133" spc="-13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33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endParaRPr sz="2133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12639" y="2421695"/>
            <a:ext cx="1733973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 indent="112604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37761C"/>
                </a:solidFill>
                <a:latin typeface="Arial"/>
                <a:cs typeface="Arial"/>
              </a:rPr>
              <a:t>Probabilities  </a:t>
            </a:r>
            <a:r>
              <a:rPr sz="2133" dirty="0">
                <a:solidFill>
                  <a:srgbClr val="37761C"/>
                </a:solidFill>
                <a:latin typeface="Arial"/>
                <a:cs typeface="Arial"/>
              </a:rPr>
              <a:t>must sum </a:t>
            </a:r>
            <a:r>
              <a:rPr sz="2133" spc="-7" dirty="0">
                <a:solidFill>
                  <a:srgbClr val="37761C"/>
                </a:solidFill>
                <a:latin typeface="Arial"/>
                <a:cs typeface="Arial"/>
              </a:rPr>
              <a:t>to</a:t>
            </a:r>
            <a:r>
              <a:rPr sz="2133" spc="-14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2133" dirty="0">
                <a:solidFill>
                  <a:srgbClr val="37761C"/>
                </a:solidFill>
                <a:latin typeface="Arial"/>
                <a:cs typeface="Arial"/>
              </a:rPr>
              <a:t>1</a:t>
            </a:r>
            <a:endParaRPr sz="2133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833029" y="5485908"/>
            <a:ext cx="166031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37761C"/>
                </a:solidFill>
                <a:latin typeface="Arial"/>
                <a:cs typeface="Arial"/>
              </a:rPr>
              <a:t>probabilities</a:t>
            </a:r>
            <a:endParaRPr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75585" y="5447530"/>
            <a:ext cx="1704340" cy="3453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Unnormalized</a:t>
            </a:r>
            <a:endParaRPr sz="2133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629367" y="2579500"/>
            <a:ext cx="3535896" cy="4143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8570168" y="3717399"/>
            <a:ext cx="227753" cy="0"/>
          </a:xfrm>
          <a:custGeom>
            <a:avLst/>
            <a:gdLst/>
            <a:ahLst/>
            <a:cxnLst/>
            <a:rect l="l" t="t" r="r" b="b"/>
            <a:pathLst>
              <a:path w="170815">
                <a:moveTo>
                  <a:pt x="0" y="0"/>
                </a:moveTo>
                <a:lnTo>
                  <a:pt x="17024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8797166" y="3696423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0" y="0"/>
                </a:lnTo>
                <a:lnTo>
                  <a:pt x="43224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8797166" y="3696423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 txBox="1"/>
          <p:nvPr/>
        </p:nvSpPr>
        <p:spPr>
          <a:xfrm>
            <a:off x="9040067" y="3403887"/>
            <a:ext cx="2174240" cy="85078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sz="2667" i="1" dirty="0">
                <a:solidFill>
                  <a:srgbClr val="9900FF"/>
                </a:solidFill>
                <a:latin typeface="Arial"/>
                <a:cs typeface="Arial"/>
              </a:rPr>
              <a:t>L</a:t>
            </a:r>
            <a:r>
              <a:rPr sz="2600" i="1" baseline="-32051" dirty="0">
                <a:solidFill>
                  <a:srgbClr val="9900FF"/>
                </a:solidFill>
                <a:latin typeface="Arial"/>
                <a:cs typeface="Arial"/>
              </a:rPr>
              <a:t>i </a:t>
            </a:r>
            <a:r>
              <a:rPr sz="2667">
                <a:solidFill>
                  <a:srgbClr val="9900FF"/>
                </a:solidFill>
                <a:latin typeface="Arial"/>
                <a:cs typeface="Arial"/>
              </a:rPr>
              <a:t>=</a:t>
            </a:r>
            <a:r>
              <a:rPr sz="2667" spc="-347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667">
                <a:solidFill>
                  <a:srgbClr val="9900FF"/>
                </a:solidFill>
                <a:latin typeface="Arial"/>
                <a:cs typeface="Arial"/>
              </a:rPr>
              <a:t>-</a:t>
            </a:r>
            <a:r>
              <a:rPr lang="en-US" sz="2667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667">
                <a:solidFill>
                  <a:srgbClr val="9900FF"/>
                </a:solidFill>
                <a:latin typeface="Arial"/>
                <a:cs typeface="Arial"/>
              </a:rPr>
              <a:t>log</a:t>
            </a:r>
            <a:r>
              <a:rPr sz="2667" dirty="0">
                <a:solidFill>
                  <a:srgbClr val="9900FF"/>
                </a:solidFill>
                <a:latin typeface="Arial"/>
                <a:cs typeface="Arial"/>
              </a:rPr>
              <a:t>(</a:t>
            </a:r>
            <a:r>
              <a:rPr sz="2667">
                <a:solidFill>
                  <a:srgbClr val="9900FF"/>
                </a:solidFill>
                <a:latin typeface="Arial"/>
                <a:cs typeface="Arial"/>
              </a:rPr>
              <a:t>0.13)</a:t>
            </a:r>
            <a:endParaRPr lang="en-US" sz="2667">
              <a:latin typeface="Arial"/>
              <a:cs typeface="Arial"/>
            </a:endParaRPr>
          </a:p>
          <a:p>
            <a:pPr>
              <a:spcBef>
                <a:spcPts val="133"/>
              </a:spcBef>
            </a:pPr>
            <a:r>
              <a:rPr lang="nl-NL" sz="2667">
                <a:solidFill>
                  <a:srgbClr val="9900FF"/>
                </a:solidFill>
                <a:latin typeface="Arial"/>
                <a:cs typeface="Arial"/>
              </a:rPr>
              <a:t>    </a:t>
            </a:r>
            <a:r>
              <a:rPr sz="2667">
                <a:solidFill>
                  <a:srgbClr val="9900FF"/>
                </a:solidFill>
                <a:latin typeface="Arial"/>
                <a:cs typeface="Arial"/>
              </a:rPr>
              <a:t>=</a:t>
            </a:r>
            <a:r>
              <a:rPr sz="2667" spc="-13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667" b="1" spc="-7" dirty="0">
                <a:solidFill>
                  <a:srgbClr val="9900FF"/>
                </a:solidFill>
                <a:latin typeface="Arial"/>
                <a:cs typeface="Arial"/>
              </a:rPr>
              <a:t>2.04</a:t>
            </a:r>
            <a:endParaRPr sz="2667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33519" y="5803394"/>
            <a:ext cx="2787227" cy="320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2493"/>
              </a:lnSpc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log-probabilities </a:t>
            </a: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/</a:t>
            </a:r>
            <a:r>
              <a:rPr sz="2133" spc="-1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logits</a:t>
            </a:r>
            <a:endParaRPr sz="2133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089829" y="5843347"/>
            <a:ext cx="1660313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2787"/>
              </a:lnSpc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probabilities</a:t>
            </a:r>
            <a:endParaRPr>
              <a:latin typeface="Arial"/>
              <a:cs typeface="Arial"/>
            </a:endParaRPr>
          </a:p>
        </p:txBody>
      </p:sp>
      <p:sp>
        <p:nvSpPr>
          <p:cNvPr id="36" name="object 2"/>
          <p:cNvSpPr txBox="1"/>
          <p:nvPr/>
        </p:nvSpPr>
        <p:spPr>
          <a:xfrm>
            <a:off x="512966" y="180002"/>
            <a:ext cx="9545433" cy="6942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400" spc="-7" dirty="0" err="1">
                <a:solidFill>
                  <a:schemeClr val="accent2"/>
                </a:solidFill>
                <a:latin typeface="+mj-lt"/>
                <a:cs typeface="Arial"/>
              </a:rPr>
              <a:t>Softmax</a:t>
            </a:r>
            <a:r>
              <a:rPr lang="en-US" sz="4400" spc="-7" dirty="0">
                <a:solidFill>
                  <a:schemeClr val="accent2"/>
                </a:solidFill>
                <a:latin typeface="+mj-lt"/>
                <a:cs typeface="Arial"/>
              </a:rPr>
              <a:t> Classifier</a:t>
            </a:r>
            <a:endParaRPr lang="en-US" sz="4400" dirty="0">
              <a:solidFill>
                <a:schemeClr val="accent2"/>
              </a:solidFill>
              <a:latin typeface="+mj-lt"/>
              <a:cs typeface="Arial"/>
            </a:endParaRPr>
          </a:p>
        </p:txBody>
      </p:sp>
      <p:sp>
        <p:nvSpPr>
          <p:cNvPr id="42" name="object 3">
            <a:extLst>
              <a:ext uri="{FF2B5EF4-FFF2-40B4-BE49-F238E27FC236}">
                <a16:creationId xmlns:a16="http://schemas.microsoft.com/office/drawing/2014/main" id="{CECA3C2E-7CD8-499A-B4BC-29899DBFA82C}"/>
              </a:ext>
            </a:extLst>
          </p:cNvPr>
          <p:cNvSpPr txBox="1"/>
          <p:nvPr/>
        </p:nvSpPr>
        <p:spPr>
          <a:xfrm>
            <a:off x="675368" y="3498674"/>
            <a:ext cx="733213" cy="149528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6773" algn="just">
              <a:spcBef>
                <a:spcPts val="140"/>
              </a:spcBef>
            </a:pPr>
            <a:r>
              <a:rPr sz="3200" dirty="0">
                <a:latin typeface="Arial"/>
                <a:cs typeface="Arial"/>
              </a:rPr>
              <a:t>cat  car  </a:t>
            </a:r>
            <a:r>
              <a:rPr sz="3200" spc="-7" dirty="0">
                <a:latin typeface="Arial"/>
                <a:cs typeface="Arial"/>
              </a:rPr>
              <a:t>frog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3" name="object 4">
            <a:extLst>
              <a:ext uri="{FF2B5EF4-FFF2-40B4-BE49-F238E27FC236}">
                <a16:creationId xmlns:a16="http://schemas.microsoft.com/office/drawing/2014/main" id="{5E6C664D-B59E-4A39-B9B6-1B9AB236349A}"/>
              </a:ext>
            </a:extLst>
          </p:cNvPr>
          <p:cNvSpPr txBox="1"/>
          <p:nvPr/>
        </p:nvSpPr>
        <p:spPr>
          <a:xfrm>
            <a:off x="1976233" y="3429000"/>
            <a:ext cx="1417320" cy="174406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L="340351">
              <a:spcBef>
                <a:spcPts val="480"/>
              </a:spcBef>
            </a:pPr>
            <a:r>
              <a:rPr sz="3200" b="1" spc="-7" dirty="0">
                <a:latin typeface="Arial"/>
                <a:cs typeface="Arial"/>
              </a:rPr>
              <a:t>3.2</a:t>
            </a:r>
            <a:endParaRPr sz="3200" dirty="0">
              <a:latin typeface="Arial"/>
              <a:cs typeface="Arial"/>
            </a:endParaRPr>
          </a:p>
          <a:p>
            <a:pPr marL="340351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5.1</a:t>
            </a:r>
            <a:endParaRPr sz="3200" dirty="0">
              <a:latin typeface="Arial"/>
              <a:cs typeface="Arial"/>
            </a:endParaRPr>
          </a:p>
          <a:p>
            <a:pPr marL="238754">
              <a:spcBef>
                <a:spcPts val="800"/>
              </a:spcBef>
            </a:pPr>
            <a:r>
              <a:rPr sz="3200" dirty="0">
                <a:latin typeface="Arial"/>
                <a:cs typeface="Arial"/>
              </a:rPr>
              <a:t>-1.7</a:t>
            </a:r>
          </a:p>
        </p:txBody>
      </p:sp>
      <p:sp>
        <p:nvSpPr>
          <p:cNvPr id="44" name="object 11">
            <a:extLst>
              <a:ext uri="{FF2B5EF4-FFF2-40B4-BE49-F238E27FC236}">
                <a16:creationId xmlns:a16="http://schemas.microsoft.com/office/drawing/2014/main" id="{51115A5F-07BD-44F3-B510-EA9B46B8B595}"/>
              </a:ext>
            </a:extLst>
          </p:cNvPr>
          <p:cNvSpPr txBox="1"/>
          <p:nvPr/>
        </p:nvSpPr>
        <p:spPr>
          <a:xfrm>
            <a:off x="4211433" y="3429001"/>
            <a:ext cx="1417320" cy="1744067"/>
          </a:xfrm>
          <a:prstGeom prst="rect">
            <a:avLst/>
          </a:prstGeom>
          <a:ln w="19049">
            <a:solidFill>
              <a:srgbClr val="FF0000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R="77890" algn="r">
              <a:spcBef>
                <a:spcPts val="480"/>
              </a:spcBef>
            </a:pPr>
            <a:r>
              <a:rPr sz="3200" b="1" spc="-7" dirty="0">
                <a:latin typeface="Arial"/>
                <a:cs typeface="Arial"/>
              </a:rPr>
              <a:t>24.5</a:t>
            </a:r>
            <a:endParaRPr sz="3200">
              <a:latin typeface="Arial"/>
              <a:cs typeface="Arial"/>
            </a:endParaRPr>
          </a:p>
          <a:p>
            <a:pPr marR="99904" algn="r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164.0</a:t>
            </a:r>
            <a:endParaRPr sz="3200">
              <a:latin typeface="Arial"/>
              <a:cs typeface="Arial"/>
            </a:endParaRPr>
          </a:p>
          <a:p>
            <a:pPr marR="179489" algn="r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0.18</a:t>
            </a:r>
            <a:endParaRPr sz="3200">
              <a:latin typeface="Arial"/>
              <a:cs typeface="Arial"/>
            </a:endParaRPr>
          </a:p>
        </p:txBody>
      </p:sp>
      <p:sp>
        <p:nvSpPr>
          <p:cNvPr id="45" name="object 12">
            <a:extLst>
              <a:ext uri="{FF2B5EF4-FFF2-40B4-BE49-F238E27FC236}">
                <a16:creationId xmlns:a16="http://schemas.microsoft.com/office/drawing/2014/main" id="{7453CB05-A1C8-42B3-B87E-0FF8F73B702C}"/>
              </a:ext>
            </a:extLst>
          </p:cNvPr>
          <p:cNvSpPr txBox="1"/>
          <p:nvPr/>
        </p:nvSpPr>
        <p:spPr>
          <a:xfrm>
            <a:off x="6954633" y="3429000"/>
            <a:ext cx="1417320" cy="1744067"/>
          </a:xfrm>
          <a:prstGeom prst="rect">
            <a:avLst/>
          </a:prstGeom>
          <a:ln w="19049">
            <a:solidFill>
              <a:srgbClr val="37761C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L="238754">
              <a:spcBef>
                <a:spcPts val="480"/>
              </a:spcBef>
            </a:pPr>
            <a:r>
              <a:rPr sz="3200" b="1" spc="-7" dirty="0">
                <a:solidFill>
                  <a:srgbClr val="9900FF"/>
                </a:solidFill>
                <a:latin typeface="Arial"/>
                <a:cs typeface="Arial"/>
              </a:rPr>
              <a:t>0.13</a:t>
            </a:r>
            <a:endParaRPr sz="3200" dirty="0">
              <a:latin typeface="Arial"/>
              <a:cs typeface="Arial"/>
            </a:endParaRPr>
          </a:p>
          <a:p>
            <a:pPr marL="238754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0.87</a:t>
            </a:r>
            <a:endParaRPr sz="3200" dirty="0">
              <a:latin typeface="Arial"/>
              <a:cs typeface="Arial"/>
            </a:endParaRPr>
          </a:p>
          <a:p>
            <a:pPr marL="238754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0.00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6" name="object 13">
            <a:extLst>
              <a:ext uri="{FF2B5EF4-FFF2-40B4-BE49-F238E27FC236}">
                <a16:creationId xmlns:a16="http://schemas.microsoft.com/office/drawing/2014/main" id="{5F9AF105-8A21-498D-9CAE-8D0BDCDE43EE}"/>
              </a:ext>
            </a:extLst>
          </p:cNvPr>
          <p:cNvSpPr/>
          <p:nvPr/>
        </p:nvSpPr>
        <p:spPr>
          <a:xfrm>
            <a:off x="3393433" y="4334133"/>
            <a:ext cx="633307" cy="0"/>
          </a:xfrm>
          <a:custGeom>
            <a:avLst/>
            <a:gdLst/>
            <a:ahLst/>
            <a:cxnLst/>
            <a:rect l="l" t="t" r="r" b="b"/>
            <a:pathLst>
              <a:path w="474980">
                <a:moveTo>
                  <a:pt x="0" y="0"/>
                </a:moveTo>
                <a:lnTo>
                  <a:pt x="4745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7" name="object 14">
            <a:extLst>
              <a:ext uri="{FF2B5EF4-FFF2-40B4-BE49-F238E27FC236}">
                <a16:creationId xmlns:a16="http://schemas.microsoft.com/office/drawing/2014/main" id="{2BC4E721-C6EA-4E04-857C-A7DD1A1101E8}"/>
              </a:ext>
            </a:extLst>
          </p:cNvPr>
          <p:cNvSpPr/>
          <p:nvPr/>
        </p:nvSpPr>
        <p:spPr>
          <a:xfrm>
            <a:off x="4013532" y="4279479"/>
            <a:ext cx="140667" cy="1093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8" name="object 15">
            <a:extLst>
              <a:ext uri="{FF2B5EF4-FFF2-40B4-BE49-F238E27FC236}">
                <a16:creationId xmlns:a16="http://schemas.microsoft.com/office/drawing/2014/main" id="{117D91CB-4B56-4E41-8926-555953DE6819}"/>
              </a:ext>
            </a:extLst>
          </p:cNvPr>
          <p:cNvSpPr txBox="1"/>
          <p:nvPr/>
        </p:nvSpPr>
        <p:spPr>
          <a:xfrm>
            <a:off x="3547400" y="3849034"/>
            <a:ext cx="41656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spc="-7" dirty="0">
                <a:latin typeface="Arial"/>
                <a:cs typeface="Arial"/>
              </a:rPr>
              <a:t>exp</a:t>
            </a:r>
            <a:endParaRPr sz="1867">
              <a:latin typeface="Arial"/>
              <a:cs typeface="Arial"/>
            </a:endParaRPr>
          </a:p>
        </p:txBody>
      </p:sp>
      <p:sp>
        <p:nvSpPr>
          <p:cNvPr id="49" name="object 16">
            <a:extLst>
              <a:ext uri="{FF2B5EF4-FFF2-40B4-BE49-F238E27FC236}">
                <a16:creationId xmlns:a16="http://schemas.microsoft.com/office/drawing/2014/main" id="{B930197B-1238-4FAA-80B4-24B586A8229B}"/>
              </a:ext>
            </a:extLst>
          </p:cNvPr>
          <p:cNvSpPr/>
          <p:nvPr/>
        </p:nvSpPr>
        <p:spPr>
          <a:xfrm>
            <a:off x="5730232" y="4334133"/>
            <a:ext cx="1044787" cy="0"/>
          </a:xfrm>
          <a:custGeom>
            <a:avLst/>
            <a:gdLst/>
            <a:ahLst/>
            <a:cxnLst/>
            <a:rect l="l" t="t" r="r" b="b"/>
            <a:pathLst>
              <a:path w="783589">
                <a:moveTo>
                  <a:pt x="0" y="0"/>
                </a:moveTo>
                <a:lnTo>
                  <a:pt x="7832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0" name="object 17">
            <a:extLst>
              <a:ext uri="{FF2B5EF4-FFF2-40B4-BE49-F238E27FC236}">
                <a16:creationId xmlns:a16="http://schemas.microsoft.com/office/drawing/2014/main" id="{5CDC8F6F-AAF2-4414-BB49-616C9645B090}"/>
              </a:ext>
            </a:extLst>
          </p:cNvPr>
          <p:cNvSpPr/>
          <p:nvPr/>
        </p:nvSpPr>
        <p:spPr>
          <a:xfrm>
            <a:off x="6761933" y="4279479"/>
            <a:ext cx="140667" cy="1093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1" name="object 18">
            <a:extLst>
              <a:ext uri="{FF2B5EF4-FFF2-40B4-BE49-F238E27FC236}">
                <a16:creationId xmlns:a16="http://schemas.microsoft.com/office/drawing/2014/main" id="{4C7CCE93-9BB0-4D66-AC25-BDCFC74E8DAE}"/>
              </a:ext>
            </a:extLst>
          </p:cNvPr>
          <p:cNvSpPr txBox="1"/>
          <p:nvPr/>
        </p:nvSpPr>
        <p:spPr>
          <a:xfrm>
            <a:off x="5776399" y="3948718"/>
            <a:ext cx="106172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spc="-7" dirty="0">
                <a:latin typeface="Arial"/>
                <a:cs typeface="Arial"/>
              </a:rPr>
              <a:t>normalize</a:t>
            </a:r>
            <a:endParaRPr sz="1867" dirty="0">
              <a:latin typeface="Arial"/>
              <a:cs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D6FD49-6413-4B5C-BFAB-F8169DB3F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E8B7E7-C6DA-40CE-88C8-88F95C3BF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12D928-CB2F-4E58-B293-AF04E46F8F21}"/>
              </a:ext>
            </a:extLst>
          </p:cNvPr>
          <p:cNvSpPr txBox="1"/>
          <p:nvPr/>
        </p:nvSpPr>
        <p:spPr>
          <a:xfrm>
            <a:off x="4876800" y="6553200"/>
            <a:ext cx="7057317" cy="279414"/>
          </a:xfrm>
          <a:prstGeom prst="rect">
            <a:avLst/>
          </a:prstGeom>
        </p:spPr>
        <p:txBody>
          <a:bodyPr vert="horz" wrap="none" lIns="0" tIns="16933" rIns="0" bIns="0" rtlCol="0">
            <a:spAutoFit/>
          </a:bodyPr>
          <a:lstStyle/>
          <a:p>
            <a:pPr marL="16933" marR="6773" algn="l">
              <a:lnSpc>
                <a:spcPct val="115999"/>
              </a:lnSpc>
              <a:spcBef>
                <a:spcPts val="133"/>
              </a:spcBef>
            </a:pPr>
            <a:r>
              <a:rPr lang="en-US" sz="1600" i="1" spc="-7">
                <a:latin typeface="+mn-lt"/>
                <a:cs typeface="Arial"/>
              </a:rPr>
              <a:t>see: https://programmathically.com/an-introduction-to-neural-network-loss-functions/</a:t>
            </a:r>
            <a:endParaRPr lang="nl-NL" sz="1600" i="1" spc="-7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8078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867" y="872012"/>
            <a:ext cx="11531333" cy="56049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000" y="47053"/>
            <a:ext cx="11455400" cy="1125094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13" dirty="0"/>
              <a:t>Softmax </a:t>
            </a:r>
            <a:r>
              <a:rPr dirty="0"/>
              <a:t>vs</a:t>
            </a:r>
            <a:r>
              <a:t>.</a:t>
            </a:r>
            <a:r>
              <a:rPr spc="-120"/>
              <a:t> </a:t>
            </a:r>
            <a:r>
              <a:rPr spc="-7"/>
              <a:t>SVM</a:t>
            </a:r>
            <a:r>
              <a:rPr lang="en-US" spc="-7"/>
              <a:t>  </a:t>
            </a:r>
            <a:br>
              <a:rPr lang="en-US" spc="-7"/>
            </a:br>
            <a:r>
              <a:rPr lang="en-US" sz="3200" spc="-7"/>
              <a:t>(other example)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D0C37-838E-46EC-983C-674BB0E9D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9644C-9553-4EA7-B127-E1B2CED45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07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056133" y="1802622"/>
            <a:ext cx="3221867" cy="524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112000" y="2829151"/>
            <a:ext cx="4907365" cy="20488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>
              <a:latin typeface="+mn-l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5100" y="3386472"/>
            <a:ext cx="3485365" cy="8767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8900" y="4367304"/>
            <a:ext cx="5946432" cy="6374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34745" y="5873468"/>
            <a:ext cx="4210310" cy="7559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15041" y="2950142"/>
            <a:ext cx="2879513" cy="154565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0000FF"/>
                </a:solidFill>
                <a:latin typeface="+mn-lt"/>
                <a:cs typeface="Arial"/>
              </a:rPr>
              <a:t>Softmax</a:t>
            </a:r>
            <a:endParaRPr dirty="0">
              <a:latin typeface="+mn-lt"/>
              <a:cs typeface="Arial"/>
            </a:endParaRPr>
          </a:p>
          <a:p>
            <a:pPr>
              <a:spcBef>
                <a:spcPts val="7"/>
              </a:spcBef>
            </a:pPr>
            <a:endParaRPr sz="2733" dirty="0">
              <a:latin typeface="+mn-lt"/>
              <a:cs typeface="Times New Roman"/>
            </a:endParaRPr>
          </a:p>
          <a:p>
            <a:pPr marR="6773" algn="r"/>
            <a:endParaRPr lang="en-US" spc="-7">
              <a:solidFill>
                <a:srgbClr val="0000FF"/>
              </a:solidFill>
              <a:latin typeface="+mn-lt"/>
              <a:cs typeface="Arial"/>
            </a:endParaRPr>
          </a:p>
          <a:p>
            <a:pPr marR="6773" algn="r"/>
            <a:r>
              <a:rPr spc="-7">
                <a:solidFill>
                  <a:srgbClr val="0000FF"/>
                </a:solidFill>
                <a:latin typeface="+mn-lt"/>
                <a:cs typeface="Arial"/>
              </a:rPr>
              <a:t>SVM</a:t>
            </a:r>
            <a:endParaRPr dirty="0">
              <a:latin typeface="+mn-lt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77783" y="5478558"/>
            <a:ext cx="3238692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>
                <a:solidFill>
                  <a:srgbClr val="0000FF"/>
                </a:solidFill>
                <a:latin typeface="+mn-lt"/>
                <a:cs typeface="Arial"/>
              </a:rPr>
              <a:t>Generalized </a:t>
            </a:r>
            <a:r>
              <a:rPr spc="-7" dirty="0">
                <a:solidFill>
                  <a:srgbClr val="0000FF"/>
                </a:solidFill>
                <a:latin typeface="+mn-lt"/>
                <a:cs typeface="Arial"/>
              </a:rPr>
              <a:t>Full</a:t>
            </a:r>
            <a:r>
              <a:rPr spc="-113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+mn-lt"/>
                <a:cs typeface="Arial"/>
              </a:rPr>
              <a:t>loss</a:t>
            </a:r>
            <a:endParaRPr dirty="0">
              <a:latin typeface="+mn-lt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488833" y="4035454"/>
            <a:ext cx="1268067" cy="386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solidFill>
                  <a:schemeClr val="tx2"/>
                </a:solidFill>
              </a:rPr>
              <a:t>score loss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50CD99-B9F1-498E-A32D-FA360B3EE78F}"/>
              </a:ext>
            </a:extLst>
          </p:cNvPr>
          <p:cNvSpPr/>
          <p:nvPr/>
        </p:nvSpPr>
        <p:spPr>
          <a:xfrm>
            <a:off x="7823200" y="3235764"/>
            <a:ext cx="1117600" cy="3526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C45506-64AC-4D1A-B4ED-5534BDDED2B0}"/>
              </a:ext>
            </a:extLst>
          </p:cNvPr>
          <p:cNvSpPr/>
          <p:nvPr/>
        </p:nvSpPr>
        <p:spPr>
          <a:xfrm>
            <a:off x="8940800" y="2642617"/>
            <a:ext cx="1625600" cy="3526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2EAB05-F2DA-4124-AD02-21D073ED6EBE}"/>
              </a:ext>
            </a:extLst>
          </p:cNvPr>
          <p:cNvSpPr/>
          <p:nvPr/>
        </p:nvSpPr>
        <p:spPr>
          <a:xfrm>
            <a:off x="10458247" y="3354864"/>
            <a:ext cx="1034571" cy="387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3A81C6-70F6-44CE-9011-FCADFE9B1E22}"/>
              </a:ext>
            </a:extLst>
          </p:cNvPr>
          <p:cNvSpPr/>
          <p:nvPr/>
        </p:nvSpPr>
        <p:spPr>
          <a:xfrm>
            <a:off x="9320094" y="2630287"/>
            <a:ext cx="2492613" cy="312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solidFill>
                  <a:schemeClr val="accent3">
                    <a:lumMod val="50000"/>
                  </a:schemeClr>
                </a:solidFill>
              </a:rPr>
              <a:t>regularization loss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7A79B6-894B-443A-A8BB-9E217A88E250}"/>
              </a:ext>
            </a:extLst>
          </p:cNvPr>
          <p:cNvSpPr/>
          <p:nvPr/>
        </p:nvSpPr>
        <p:spPr>
          <a:xfrm>
            <a:off x="8382000" y="4678438"/>
            <a:ext cx="2492613" cy="312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solidFill>
                  <a:schemeClr val="tx2"/>
                </a:solidFill>
              </a:rPr>
              <a:t>labels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03864F7-2787-47D5-BCE3-62E3F693A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4883" y="163838"/>
            <a:ext cx="2141299" cy="1608807"/>
          </a:xfrm>
          <a:prstGeom prst="rect">
            <a:avLst/>
          </a:prstGeom>
          <a:noFill/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13553961-B4EE-4E22-A568-37A734691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>
                <a:latin typeface="+mn-lt"/>
              </a:rPr>
              <a:t>Summary – Loss Functions</a:t>
            </a:r>
            <a:endParaRPr lang="nl-NL">
              <a:latin typeface="+mn-lt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B964475-29F5-47AF-9627-4515D1980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6524342" cy="5486400"/>
          </a:xfrm>
        </p:spPr>
        <p:txBody>
          <a:bodyPr/>
          <a:lstStyle/>
          <a:p>
            <a:r>
              <a:rPr lang="en-US"/>
              <a:t>We have some dataset of (x,y)</a:t>
            </a:r>
          </a:p>
          <a:p>
            <a:r>
              <a:rPr lang="en-US"/>
              <a:t>We have a score function:</a:t>
            </a:r>
          </a:p>
          <a:p>
            <a:r>
              <a:rPr lang="en-US"/>
              <a:t>We have a loss function: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D95EA0-C641-4E16-AA60-632C56598B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9A77606-36C1-4111-A3A9-2FEEE9BDB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>
                <a:latin typeface="+mn-lt"/>
              </a:rPr>
              <a:pPr/>
              <a:t>26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349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42EAB05-F2DA-4124-AD02-21D073ED6EBE}"/>
              </a:ext>
            </a:extLst>
          </p:cNvPr>
          <p:cNvSpPr/>
          <p:nvPr/>
        </p:nvSpPr>
        <p:spPr>
          <a:xfrm>
            <a:off x="10458247" y="3214965"/>
            <a:ext cx="1034571" cy="387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873380-258E-4EA9-9032-3932F15B2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4883" y="163838"/>
            <a:ext cx="2141299" cy="1608807"/>
          </a:xfrm>
          <a:prstGeom prst="rect">
            <a:avLst/>
          </a:prstGeom>
          <a:noFill/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2BCA902-FDB8-4076-9351-6828D13CB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/>
              <a:t>Summary – Loss Functions</a:t>
            </a:r>
            <a:endParaRPr lang="nl-NL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30E116D-93C9-45E4-82B9-5D7F7CBF0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pPr lvl="0"/>
            <a:r>
              <a:rPr lang="en-US" noProof="0"/>
              <a:t>Have two components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noProof="0"/>
              <a:t>Score loss evaluates quality of score function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noProof="0"/>
              <a:t>Regularization loss evaluates weight distribution</a:t>
            </a:r>
          </a:p>
          <a:p>
            <a:pPr lvl="0"/>
            <a:r>
              <a:rPr lang="en-US" noProof="0"/>
              <a:t>SVM loss</a:t>
            </a:r>
          </a:p>
          <a:p>
            <a:pPr lvl="1"/>
            <a:r>
              <a:rPr lang="en-US" noProof="0"/>
              <a:t>Checks if the correct score is a “margin” better than the other scores</a:t>
            </a:r>
          </a:p>
          <a:p>
            <a:pPr lvl="0"/>
            <a:r>
              <a:rPr lang="en-US" noProof="0"/>
              <a:t>Softmax classifier ( Softmax + Cross entropy)</a:t>
            </a:r>
          </a:p>
          <a:p>
            <a:pPr lvl="1"/>
            <a:r>
              <a:rPr lang="en-US" noProof="0"/>
              <a:t>Converts scores to probabilities</a:t>
            </a:r>
          </a:p>
          <a:p>
            <a:pPr lvl="1"/>
            <a:r>
              <a:rPr lang="en-US" noProof="0"/>
              <a:t>Loss can never be zero</a:t>
            </a:r>
            <a:endParaRPr lang="en-US"/>
          </a:p>
          <a:p>
            <a:r>
              <a:rPr lang="en-US"/>
              <a:t>More loss functions: </a:t>
            </a:r>
          </a:p>
          <a:p>
            <a:pPr lvl="1"/>
            <a:r>
              <a:rPr lang="en-US" i="1">
                <a:hlinkClick r:id="rId3"/>
              </a:rPr>
              <a:t>https://www.theaidream.com/post/loss-functions-in-neural-networks</a:t>
            </a:r>
            <a:endParaRPr lang="en-US" i="1" noProof="0"/>
          </a:p>
          <a:p>
            <a:endParaRPr lang="nl-NL"/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CD6A2A-DB63-4F44-A829-579869C9D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200474-EEF2-4596-BADB-51E0017A4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DA158E4D-B725-428B-A2C4-6A86C817BF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Learning Principles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A0B969-2740-467B-8F82-85CCBD0D9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r>
              <a:rPr lang="en-US"/>
              <a:t>Classifiers</a:t>
            </a:r>
          </a:p>
          <a:p>
            <a:r>
              <a:rPr lang="en-US"/>
              <a:t>Loss functions</a:t>
            </a:r>
            <a:endParaRPr lang="en-US">
              <a:solidFill>
                <a:srgbClr val="0000FF"/>
              </a:solidFill>
            </a:endParaRPr>
          </a:p>
          <a:p>
            <a:r>
              <a:rPr lang="en-US">
                <a:solidFill>
                  <a:srgbClr val="0000FF"/>
                </a:solidFill>
              </a:rPr>
              <a:t>Optimization</a:t>
            </a:r>
          </a:p>
          <a:p>
            <a:pPr lvl="1"/>
            <a:r>
              <a:rPr lang="en-US">
                <a:solidFill>
                  <a:srgbClr val="0000FF"/>
                </a:solidFill>
              </a:rPr>
              <a:t>Backpropagation</a:t>
            </a:r>
          </a:p>
          <a:p>
            <a:pPr lvl="1"/>
            <a:r>
              <a:rPr lang="en-US">
                <a:solidFill>
                  <a:srgbClr val="0000FF"/>
                </a:solidFill>
              </a:rPr>
              <a:t>Gradient descent &amp; other methods</a:t>
            </a:r>
          </a:p>
          <a:p>
            <a:pPr lvl="1"/>
            <a:r>
              <a:rPr lang="en-US">
                <a:solidFill>
                  <a:srgbClr val="0000FF"/>
                </a:solidFill>
              </a:rPr>
              <a:t>Performance discussion</a:t>
            </a:r>
          </a:p>
          <a:p>
            <a:r>
              <a:rPr lang="en-US"/>
              <a:t>Regularization</a:t>
            </a:r>
          </a:p>
          <a:p>
            <a:r>
              <a:rPr lang="en-US"/>
              <a:t>Other key concepts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7C4FB8-6941-4E71-9329-EAD7681D2A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08E60-4EE0-45E5-AF21-023A8C93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8FEB70-F813-4C27-866F-8FB228F71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842" y="-1"/>
            <a:ext cx="1879157" cy="69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58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n Optimization of Deep Neural Networks | by Parmeet Bhatia | Towards Data  Science">
            <a:extLst>
              <a:ext uri="{FF2B5EF4-FFF2-40B4-BE49-F238E27FC236}">
                <a16:creationId xmlns:a16="http://schemas.microsoft.com/office/drawing/2014/main" id="{9527E75C-6687-4DDB-880D-BB17C4E9C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845" y="1676400"/>
            <a:ext cx="4696486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743CC91C-AC9A-4855-94BB-1770890E7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/>
              <a:t>Optimization</a:t>
            </a:r>
            <a:endParaRPr lang="nl-NL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BE4F986-F0E8-4DBD-AD39-6758F8ECA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277600" cy="5486400"/>
          </a:xfrm>
        </p:spPr>
        <p:txBody>
          <a:bodyPr/>
          <a:lstStyle/>
          <a:p>
            <a:r>
              <a:rPr lang="en-US"/>
              <a:t>We need to find the (close to) optimal solution of weights</a:t>
            </a:r>
          </a:p>
          <a:p>
            <a:r>
              <a:rPr lang="en-US"/>
              <a:t>CNN training is an iterative process</a:t>
            </a:r>
          </a:p>
          <a:p>
            <a:pPr lvl="1"/>
            <a:r>
              <a:rPr lang="en-US"/>
              <a:t>We need a method to guide search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We want to achieve</a:t>
            </a:r>
          </a:p>
          <a:p>
            <a:pPr lvl="1"/>
            <a:r>
              <a:rPr lang="en-US"/>
              <a:t>Minimum loss at convergence</a:t>
            </a:r>
          </a:p>
          <a:p>
            <a:pPr lvl="2"/>
            <a:r>
              <a:rPr lang="en-US"/>
              <a:t>usually not achievable !</a:t>
            </a:r>
          </a:p>
          <a:p>
            <a:pPr lvl="1"/>
            <a:r>
              <a:rPr lang="en-US"/>
              <a:t>With minimum amount of computation (iteration steps)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1BDFC5-7942-47B2-9F3A-78B56B9385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B5CBB-AD6D-4B7A-85E6-9301D9DBA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F109D4-F31C-48BD-8E48-315C8587E3A3}"/>
              </a:ext>
            </a:extLst>
          </p:cNvPr>
          <p:cNvSpPr txBox="1"/>
          <p:nvPr/>
        </p:nvSpPr>
        <p:spPr>
          <a:xfrm>
            <a:off x="9982200" y="5298565"/>
            <a:ext cx="2056652" cy="1040455"/>
          </a:xfrm>
          <a:prstGeom prst="rect">
            <a:avLst/>
          </a:prstGeom>
        </p:spPr>
        <p:txBody>
          <a:bodyPr vert="horz" wrap="none" lIns="0" tIns="16933" rIns="0" bIns="0" rtlCol="0">
            <a:spAutoFit/>
          </a:bodyPr>
          <a:lstStyle/>
          <a:p>
            <a:pPr marL="16933" marR="6773" algn="r">
              <a:spcBef>
                <a:spcPts val="133"/>
              </a:spcBef>
            </a:pPr>
            <a:r>
              <a:rPr lang="en-US" sz="1600" i="1" spc="-7">
                <a:latin typeface="+mn-lt"/>
                <a:cs typeface="Arial"/>
              </a:rPr>
              <a:t>2-parameter space</a:t>
            </a:r>
          </a:p>
          <a:p>
            <a:pPr marL="16933" marR="6773" algn="r">
              <a:spcBef>
                <a:spcPts val="133"/>
              </a:spcBef>
            </a:pPr>
            <a:r>
              <a:rPr lang="en-US" sz="1600" i="1" spc="-7">
                <a:latin typeface="+mn-lt"/>
                <a:cs typeface="Arial"/>
              </a:rPr>
              <a:t>We may have millions of </a:t>
            </a:r>
          </a:p>
          <a:p>
            <a:pPr marL="16933" marR="6773" algn="r">
              <a:spcBef>
                <a:spcPts val="133"/>
              </a:spcBef>
            </a:pPr>
            <a:r>
              <a:rPr lang="en-US" sz="1600" i="1" spc="-7">
                <a:latin typeface="+mn-lt"/>
                <a:cs typeface="Arial"/>
              </a:rPr>
              <a:t>parameters with a very </a:t>
            </a:r>
          </a:p>
          <a:p>
            <a:pPr marL="16933" marR="6773" algn="r">
              <a:spcBef>
                <a:spcPts val="133"/>
              </a:spcBef>
            </a:pPr>
            <a:r>
              <a:rPr lang="en-US" sz="1600" i="1" spc="-7">
                <a:latin typeface="+mn-lt"/>
                <a:cs typeface="Arial"/>
              </a:rPr>
              <a:t>complex surface</a:t>
            </a:r>
            <a:endParaRPr lang="nl-NL" sz="1600" i="1" spc="-7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08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– Training of Deep Neural Networks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92D39C-F547-40C0-AB31-F8A352D35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49BEE-EEEC-4F53-B51D-309C7C735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2" name="object 4"/>
          <p:cNvSpPr/>
          <p:nvPr/>
        </p:nvSpPr>
        <p:spPr>
          <a:xfrm>
            <a:off x="812800" y="1295401"/>
            <a:ext cx="3327184" cy="2236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pic>
        <p:nvPicPr>
          <p:cNvPr id="1028" name="Picture 4" descr="convolutional neural network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773" y="1295400"/>
            <a:ext cx="2912872" cy="229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773" y="5189946"/>
            <a:ext cx="4533900" cy="152867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2844800" y="3592088"/>
            <a:ext cx="2336800" cy="11840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6317157" y="3532301"/>
            <a:ext cx="2141043" cy="1217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ject 15"/>
          <p:cNvSpPr txBox="1">
            <a:spLocks/>
          </p:cNvSpPr>
          <p:nvPr/>
        </p:nvSpPr>
        <p:spPr>
          <a:xfrm>
            <a:off x="5161881" y="4736355"/>
            <a:ext cx="231055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2400" kern="0" spc="-13" dirty="0" err="1"/>
              <a:t>PyTorch</a:t>
            </a:r>
            <a:endParaRPr lang="en-US" sz="4800" kern="0" dirty="0"/>
          </a:p>
        </p:txBody>
      </p:sp>
      <p:pic>
        <p:nvPicPr>
          <p:cNvPr id="11" name="Picture 2" descr="Afbeeldingsresultaat voor learning">
            <a:extLst>
              <a:ext uri="{FF2B5EF4-FFF2-40B4-BE49-F238E27FC236}">
                <a16:creationId xmlns:a16="http://schemas.microsoft.com/office/drawing/2014/main" id="{C9007E4C-D8EA-45B3-9D50-0F27D11E4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780" y="11373"/>
            <a:ext cx="1731219" cy="120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735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dient descent - Wikipedia">
            <a:extLst>
              <a:ext uri="{FF2B5EF4-FFF2-40B4-BE49-F238E27FC236}">
                <a16:creationId xmlns:a16="http://schemas.microsoft.com/office/drawing/2014/main" id="{92D9E7A6-8428-458A-8797-068135E84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89241"/>
            <a:ext cx="3124200" cy="334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Visual Explanation of Gradient Descent Methods (Momentum, AdaGrad, RMSProp,  Adam) | by Lili Jiang | Towards Data Science">
            <a:extLst>
              <a:ext uri="{FF2B5EF4-FFF2-40B4-BE49-F238E27FC236}">
                <a16:creationId xmlns:a16="http://schemas.microsoft.com/office/drawing/2014/main" id="{2A48DC6C-D558-4CA6-ACCE-429FB6B33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3535020"/>
            <a:ext cx="3564712" cy="271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ckpropagation in Neural Networks: Process, Example &amp; Code - MissingLink.ai">
            <a:extLst>
              <a:ext uri="{FF2B5EF4-FFF2-40B4-BE49-F238E27FC236}">
                <a16:creationId xmlns:a16="http://schemas.microsoft.com/office/drawing/2014/main" id="{492FEDFB-85AD-40DF-A637-976767712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363" y="228600"/>
            <a:ext cx="3499273" cy="271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9813490-B857-43EA-8AFA-6529C4E1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/>
              <a:t>Optimization</a:t>
            </a:r>
            <a:endParaRPr lang="nl-NL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65C22E5-79D3-4BC0-B1F7-0E7324AAA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r>
              <a:rPr lang="en-US"/>
              <a:t>Weight update calculation, 3 steps: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>
                <a:solidFill>
                  <a:srgbClr val="0000FF"/>
                </a:solidFill>
              </a:rPr>
              <a:t>Inference</a:t>
            </a:r>
            <a:r>
              <a:rPr lang="en-US" sz="2400"/>
              <a:t> =&gt; Loss </a:t>
            </a:r>
            <a:r>
              <a:rPr lang="en-US" sz="2400" i="1">
                <a:solidFill>
                  <a:srgbClr val="0000FF"/>
                </a:solidFill>
              </a:rPr>
              <a:t>L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>
                <a:solidFill>
                  <a:srgbClr val="0000FF"/>
                </a:solidFill>
              </a:rPr>
              <a:t>Backpropagation</a:t>
            </a:r>
            <a:r>
              <a:rPr lang="en-US" sz="2400"/>
              <a:t> =&gt; determine </a:t>
            </a:r>
            <a:r>
              <a:rPr lang="el-GR" sz="2400" i="1">
                <a:solidFill>
                  <a:srgbClr val="0000FF"/>
                </a:solidFill>
              </a:rPr>
              <a:t>δ</a:t>
            </a:r>
            <a:r>
              <a:rPr lang="en-US" sz="2400" i="1">
                <a:solidFill>
                  <a:srgbClr val="0000FF"/>
                </a:solidFill>
              </a:rPr>
              <a:t>L/</a:t>
            </a:r>
            <a:r>
              <a:rPr lang="el-GR" sz="2400" i="1">
                <a:solidFill>
                  <a:srgbClr val="0000FF"/>
                </a:solidFill>
              </a:rPr>
              <a:t> δ</a:t>
            </a:r>
            <a:r>
              <a:rPr lang="en-US" sz="2400" i="1">
                <a:solidFill>
                  <a:srgbClr val="0000FF"/>
                </a:solidFill>
              </a:rPr>
              <a:t>w</a:t>
            </a:r>
            <a:r>
              <a:rPr lang="en-US" sz="2400" i="1" baseline="-25000">
                <a:solidFill>
                  <a:srgbClr val="0000FF"/>
                </a:solidFill>
              </a:rPr>
              <a:t>i</a:t>
            </a:r>
            <a:endParaRPr lang="en-US" sz="2400"/>
          </a:p>
          <a:p>
            <a:pPr marL="971550" lvl="1" indent="-514350">
              <a:buFont typeface="+mj-lt"/>
              <a:buAutoNum type="arabicPeriod"/>
            </a:pPr>
            <a:r>
              <a:rPr lang="en-US" sz="2400">
                <a:solidFill>
                  <a:srgbClr val="0000FF"/>
                </a:solidFill>
              </a:rPr>
              <a:t>Update all w</a:t>
            </a:r>
            <a:r>
              <a:rPr lang="en-US" sz="2400" baseline="-25000">
                <a:solidFill>
                  <a:srgbClr val="0000FF"/>
                </a:solidFill>
              </a:rPr>
              <a:t>i</a:t>
            </a: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en-US" sz="2400"/>
              <a:t>using gradient descent, e.g.</a:t>
            </a:r>
          </a:p>
          <a:p>
            <a:pPr lvl="2"/>
            <a:r>
              <a:rPr lang="en-US" sz="2800" i="1">
                <a:solidFill>
                  <a:srgbClr val="0000FF"/>
                </a:solidFill>
              </a:rPr>
              <a:t>w</a:t>
            </a:r>
            <a:r>
              <a:rPr lang="en-US" sz="2800" i="1" baseline="-25000">
                <a:solidFill>
                  <a:srgbClr val="0000FF"/>
                </a:solidFill>
              </a:rPr>
              <a:t>i</a:t>
            </a:r>
            <a:r>
              <a:rPr lang="en-US" sz="2800" i="1">
                <a:solidFill>
                  <a:srgbClr val="0000FF"/>
                </a:solidFill>
              </a:rPr>
              <a:t> = w</a:t>
            </a:r>
            <a:r>
              <a:rPr lang="en-US" sz="2800" i="1" baseline="-25000">
                <a:solidFill>
                  <a:srgbClr val="0000FF"/>
                </a:solidFill>
              </a:rPr>
              <a:t>i </a:t>
            </a:r>
            <a:r>
              <a:rPr lang="en-US" sz="2800" i="1">
                <a:solidFill>
                  <a:srgbClr val="0000FF"/>
                </a:solidFill>
              </a:rPr>
              <a:t>+ </a:t>
            </a:r>
            <a:r>
              <a:rPr lang="el-GR" sz="2800" i="1">
                <a:solidFill>
                  <a:srgbClr val="0000FF"/>
                </a:solidFill>
              </a:rPr>
              <a:t>η</a:t>
            </a:r>
            <a:r>
              <a:rPr lang="en-US" sz="2800" i="1">
                <a:solidFill>
                  <a:srgbClr val="0000FF"/>
                </a:solidFill>
              </a:rPr>
              <a:t> (</a:t>
            </a:r>
            <a:r>
              <a:rPr lang="el-GR" sz="2800" i="1">
                <a:solidFill>
                  <a:srgbClr val="0000FF"/>
                </a:solidFill>
              </a:rPr>
              <a:t>δ</a:t>
            </a:r>
            <a:r>
              <a:rPr lang="en-US" sz="2800" i="1">
                <a:solidFill>
                  <a:srgbClr val="0000FF"/>
                </a:solidFill>
              </a:rPr>
              <a:t>L/</a:t>
            </a:r>
            <a:r>
              <a:rPr lang="el-GR" sz="2800" i="1">
                <a:solidFill>
                  <a:srgbClr val="0000FF"/>
                </a:solidFill>
              </a:rPr>
              <a:t> δ</a:t>
            </a:r>
            <a:r>
              <a:rPr lang="en-US" sz="2800" i="1">
                <a:solidFill>
                  <a:srgbClr val="0000FF"/>
                </a:solidFill>
              </a:rPr>
              <a:t>w</a:t>
            </a:r>
            <a:r>
              <a:rPr lang="en-US" sz="2800" i="1" baseline="-25000">
                <a:solidFill>
                  <a:srgbClr val="0000FF"/>
                </a:solidFill>
              </a:rPr>
              <a:t>i</a:t>
            </a:r>
            <a:r>
              <a:rPr lang="en-US" sz="2800" i="1">
                <a:solidFill>
                  <a:srgbClr val="0000FF"/>
                </a:solidFill>
              </a:rPr>
              <a:t> )</a:t>
            </a:r>
            <a:endParaRPr lang="en-US"/>
          </a:p>
          <a:p>
            <a:endParaRPr lang="en-US"/>
          </a:p>
          <a:p>
            <a:r>
              <a:rPr lang="en-US"/>
              <a:t>Many gradient descent methods:</a:t>
            </a:r>
          </a:p>
          <a:p>
            <a:pPr lvl="1"/>
            <a:r>
              <a:rPr lang="en-US" sz="2400"/>
              <a:t>SGD</a:t>
            </a:r>
          </a:p>
          <a:p>
            <a:pPr lvl="1"/>
            <a:r>
              <a:rPr lang="en-US" sz="2400"/>
              <a:t>AdaGrad</a:t>
            </a:r>
          </a:p>
          <a:p>
            <a:pPr lvl="1"/>
            <a:r>
              <a:rPr lang="en-US" sz="2400"/>
              <a:t>RMSProp</a:t>
            </a:r>
          </a:p>
          <a:p>
            <a:pPr lvl="1"/>
            <a:r>
              <a:rPr lang="en-US" sz="2400"/>
              <a:t>ADAM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880DBF-7399-4541-A402-EF9F4706B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9249C-1690-4A10-ADDF-4DF79AF5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2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lexnet ile ilgili gÃ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150510"/>
            <a:ext cx="1944360" cy="7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ooglenet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23858"/>
            <a:ext cx="11353976" cy="254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B594844-544D-4195-B37E-882777A7C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kern="0" spc="-7">
                <a:solidFill>
                  <a:schemeClr val="accent2"/>
                </a:solidFill>
                <a:latin typeface="+mj-lt"/>
              </a:rPr>
              <a:t>Optimization – Following gradient </a:t>
            </a:r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AD49FA-A28C-4D8B-9463-63C152C79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80DB89-6D96-4A3E-AF62-FB34AA25A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C2D32E14-2464-4A23-8251-8A4792BFE88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2667" dirty="0">
                <a:latin typeface="Arial"/>
                <a:cs typeface="Arial"/>
              </a:rPr>
              <a:t>How about deriving analytic gradient of all weights for this network?</a:t>
            </a:r>
            <a:endParaRPr sz="2667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3819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8266" y="1410547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1747349" y="3494699"/>
                </a:move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968266" y="1410547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9"/>
                </a:move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6168223" y="3201953"/>
            <a:ext cx="259927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dirty="0">
                <a:latin typeface="Arial"/>
                <a:cs typeface="Arial"/>
              </a:rPr>
              <a:t>f</a:t>
            </a:r>
          </a:p>
        </p:txBody>
      </p:sp>
      <p:sp>
        <p:nvSpPr>
          <p:cNvPr id="5" name="object 5"/>
          <p:cNvSpPr/>
          <p:nvPr/>
        </p:nvSpPr>
        <p:spPr>
          <a:xfrm>
            <a:off x="936234" y="4767879"/>
            <a:ext cx="3069167" cy="1037167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6"/>
                </a:moveTo>
                <a:lnTo>
                  <a:pt x="230160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978921" y="4715429"/>
            <a:ext cx="148031" cy="104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319232" y="1378580"/>
            <a:ext cx="2785533" cy="1185333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4" y="888849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075473" y="2512408"/>
            <a:ext cx="147891" cy="1091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627865" y="3740347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495167" y="3685693"/>
            <a:ext cx="140667" cy="109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840683" y="1061682"/>
            <a:ext cx="469899" cy="406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827983" y="1048980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733816" y="4832249"/>
            <a:ext cx="393699" cy="482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1721117" y="4819547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9661249" y="3095815"/>
            <a:ext cx="41909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648550" y="3083115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04444EB8-4E0B-45D9-A8EB-C7A0840CEA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00" y="293274"/>
            <a:ext cx="11455400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/>
              <a:t>Chain Rule: passing the derivative ‘through’ a neuron </a:t>
            </a:r>
            <a:endParaRPr dirty="0"/>
          </a:p>
        </p:txBody>
      </p:sp>
      <p:sp>
        <p:nvSpPr>
          <p:cNvPr id="18" name="Date Placeholder 15">
            <a:extLst>
              <a:ext uri="{FF2B5EF4-FFF2-40B4-BE49-F238E27FC236}">
                <a16:creationId xmlns:a16="http://schemas.microsoft.com/office/drawing/2014/main" id="{70AA707F-30B9-407B-964C-FC8579D80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9" name="Slide Number Placeholder 16">
            <a:extLst>
              <a:ext uri="{FF2B5EF4-FFF2-40B4-BE49-F238E27FC236}">
                <a16:creationId xmlns:a16="http://schemas.microsoft.com/office/drawing/2014/main" id="{0437247B-D3FD-4566-B08A-02CD9FA27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780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8266" y="1410547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1747349" y="3494699"/>
                </a:move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968266" y="1410547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9"/>
                </a:move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224395"/>
            <a:ext cx="114554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/>
              <a:t>Chain Rule </a:t>
            </a:r>
            <a:endParaRPr dirty="0"/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F256372E-E727-4E03-83BE-D248D703F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C0D8967-8BE7-46B4-A8DA-642192BB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5" name="object 5"/>
          <p:cNvSpPr/>
          <p:nvPr/>
        </p:nvSpPr>
        <p:spPr>
          <a:xfrm>
            <a:off x="936234" y="4767879"/>
            <a:ext cx="3069167" cy="1037167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6"/>
                </a:moveTo>
                <a:lnTo>
                  <a:pt x="230160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978921" y="4715429"/>
            <a:ext cx="148031" cy="104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319232" y="1378580"/>
            <a:ext cx="2785533" cy="1185333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4" y="888849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075473" y="2512408"/>
            <a:ext cx="147891" cy="1091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627865" y="3740347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495167" y="3685693"/>
            <a:ext cx="140667" cy="109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840683" y="1061682"/>
            <a:ext cx="469899" cy="406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827983" y="1048980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733816" y="4832249"/>
            <a:ext cx="393699" cy="482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1721117" y="4819547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9661249" y="3095815"/>
            <a:ext cx="41909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648550" y="3083115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4531683" y="2471464"/>
            <a:ext cx="647699" cy="8508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4518983" y="2458765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4531683" y="4074931"/>
            <a:ext cx="546099" cy="9397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4518983" y="4062231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 txBox="1"/>
          <p:nvPr/>
        </p:nvSpPr>
        <p:spPr>
          <a:xfrm>
            <a:off x="5357734" y="2027621"/>
            <a:ext cx="20497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</a:t>
            </a:r>
            <a:r>
              <a:rPr spc="-11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>
              <a:latin typeface="Arial"/>
              <a:cs typeface="Arial"/>
            </a:endParaRPr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id="{F2826706-D37E-46D8-8FE7-4FE7BF1D56A0}"/>
              </a:ext>
            </a:extLst>
          </p:cNvPr>
          <p:cNvSpPr txBox="1"/>
          <p:nvPr/>
        </p:nvSpPr>
        <p:spPr>
          <a:xfrm>
            <a:off x="6168223" y="3201953"/>
            <a:ext cx="259927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dirty="0">
                <a:latin typeface="Arial"/>
                <a:cs typeface="Arial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4568474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8266" y="1413206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1747349" y="3494699"/>
                </a:move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968266" y="1413206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9"/>
                </a:move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936234" y="4770538"/>
            <a:ext cx="3069167" cy="1037167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6"/>
                </a:moveTo>
                <a:lnTo>
                  <a:pt x="230160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978921" y="4718088"/>
            <a:ext cx="148031" cy="104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319232" y="1381239"/>
            <a:ext cx="2785533" cy="1185333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4" y="888849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075473" y="2515067"/>
            <a:ext cx="147891" cy="1091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627865" y="3743005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495167" y="3688352"/>
            <a:ext cx="140667" cy="109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840683" y="1064341"/>
            <a:ext cx="469899" cy="406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827983" y="1051639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733816" y="4834907"/>
            <a:ext cx="393699" cy="482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1721117" y="482220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9661249" y="3098474"/>
            <a:ext cx="41909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648550" y="308577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4531683" y="2474123"/>
            <a:ext cx="647699" cy="8508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4518983" y="2461423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4531683" y="4077590"/>
            <a:ext cx="546099" cy="9397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4518983" y="4064889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 txBox="1"/>
          <p:nvPr/>
        </p:nvSpPr>
        <p:spPr>
          <a:xfrm>
            <a:off x="5357734" y="2030280"/>
            <a:ext cx="20497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</a:t>
            </a:r>
            <a:r>
              <a:rPr spc="-11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780550" y="3998372"/>
            <a:ext cx="2816013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8652581" y="3943719"/>
            <a:ext cx="140667" cy="1093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9553317" y="4160456"/>
            <a:ext cx="685799" cy="9016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9540616" y="4147757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 txBox="1"/>
          <p:nvPr/>
        </p:nvSpPr>
        <p:spPr>
          <a:xfrm>
            <a:off x="8675150" y="5302675"/>
            <a:ext cx="2247052" cy="1163438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87109" marR="6773" indent="-171022">
              <a:lnSpc>
                <a:spcPct val="100400"/>
              </a:lnSpc>
              <a:spcBef>
                <a:spcPts val="113"/>
              </a:spcBef>
            </a:pPr>
            <a:r>
              <a:rPr sz="3733" dirty="0">
                <a:solidFill>
                  <a:srgbClr val="FF0000"/>
                </a:solidFill>
                <a:latin typeface="Arial"/>
                <a:cs typeface="Arial"/>
              </a:rPr>
              <a:t>“Upstream  </a:t>
            </a:r>
            <a:r>
              <a:rPr sz="3733"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 sz="3733">
              <a:latin typeface="Arial"/>
              <a:cs typeface="Arial"/>
            </a:endParaRPr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B63C5885-A64C-4F2D-AE1F-3F9D47D5599F}"/>
              </a:ext>
            </a:extLst>
          </p:cNvPr>
          <p:cNvSpPr txBox="1"/>
          <p:nvPr/>
        </p:nvSpPr>
        <p:spPr>
          <a:xfrm>
            <a:off x="6168223" y="3201953"/>
            <a:ext cx="259927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dirty="0">
                <a:latin typeface="Arial"/>
                <a:cs typeface="Arial"/>
              </a:rPr>
              <a:t>f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0C754943-E316-45DF-9869-9D2696F7B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7" dirty="0"/>
              <a:t>Chain Rule </a:t>
            </a:r>
            <a:endParaRPr lang="en-US" dirty="0"/>
          </a:p>
        </p:txBody>
      </p:sp>
      <p:sp>
        <p:nvSpPr>
          <p:cNvPr id="29" name="Date Placeholder 15">
            <a:extLst>
              <a:ext uri="{FF2B5EF4-FFF2-40B4-BE49-F238E27FC236}">
                <a16:creationId xmlns:a16="http://schemas.microsoft.com/office/drawing/2014/main" id="{1416D02A-C5DB-4D8D-B1D5-AA69E0764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1" name="Slide Number Placeholder 16">
            <a:extLst>
              <a:ext uri="{FF2B5EF4-FFF2-40B4-BE49-F238E27FC236}">
                <a16:creationId xmlns:a16="http://schemas.microsoft.com/office/drawing/2014/main" id="{FF56F641-7B7C-4AD0-BC6A-944A76293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529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8266" y="1413206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1747349" y="3494699"/>
                </a:move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968266" y="1413206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9"/>
                </a:move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71256762-9D9D-479B-9682-3D76F0BF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5FB3A1AF-32D0-4D24-A3E2-36D9F917D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object 5"/>
          <p:cNvSpPr/>
          <p:nvPr/>
        </p:nvSpPr>
        <p:spPr>
          <a:xfrm>
            <a:off x="936234" y="4770538"/>
            <a:ext cx="3069167" cy="1037167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6"/>
                </a:moveTo>
                <a:lnTo>
                  <a:pt x="230160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978921" y="4718088"/>
            <a:ext cx="148031" cy="104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319232" y="1381239"/>
            <a:ext cx="2785533" cy="1185333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4" y="888849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075473" y="2515067"/>
            <a:ext cx="147891" cy="1091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627865" y="3743005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495167" y="3688352"/>
            <a:ext cx="140667" cy="109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840683" y="1064341"/>
            <a:ext cx="469899" cy="406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827983" y="1051639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733816" y="4834907"/>
            <a:ext cx="393699" cy="482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1721117" y="482220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9661249" y="3098474"/>
            <a:ext cx="41909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648550" y="308577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780550" y="3998372"/>
            <a:ext cx="2816013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652581" y="3943719"/>
            <a:ext cx="140667" cy="1093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553317" y="4160456"/>
            <a:ext cx="685799" cy="9016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540616" y="4147757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4531683" y="2474123"/>
            <a:ext cx="647699" cy="8508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518983" y="2461423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531683" y="4077590"/>
            <a:ext cx="546099" cy="9397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518983" y="4064889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 txBox="1"/>
          <p:nvPr/>
        </p:nvSpPr>
        <p:spPr>
          <a:xfrm>
            <a:off x="5357734" y="2030280"/>
            <a:ext cx="20497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</a:t>
            </a:r>
            <a:r>
              <a:rPr spc="-11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66034" y="1702921"/>
            <a:ext cx="2839199" cy="20708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1046319" y="1742262"/>
            <a:ext cx="1082040" cy="1110825"/>
          </a:xfrm>
          <a:custGeom>
            <a:avLst/>
            <a:gdLst/>
            <a:ahLst/>
            <a:cxnLst/>
            <a:rect l="l" t="t" r="r" b="b"/>
            <a:pathLst>
              <a:path w="811530" h="833119">
                <a:moveTo>
                  <a:pt x="281399" y="0"/>
                </a:moveTo>
                <a:lnTo>
                  <a:pt x="811199" y="260400"/>
                </a:lnTo>
                <a:lnTo>
                  <a:pt x="529799" y="833100"/>
                </a:lnTo>
                <a:lnTo>
                  <a:pt x="0" y="572700"/>
                </a:lnTo>
                <a:lnTo>
                  <a:pt x="2813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1405082" y="1625292"/>
            <a:ext cx="2733885" cy="1181947"/>
          </a:xfrm>
          <a:custGeom>
            <a:avLst/>
            <a:gdLst/>
            <a:ahLst/>
            <a:cxnLst/>
            <a:rect l="l" t="t" r="r" b="b"/>
            <a:pathLst>
              <a:path w="2050414" h="886460">
                <a:moveTo>
                  <a:pt x="2049988" y="886435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1286581" y="1566844"/>
            <a:ext cx="147851" cy="1096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 txBox="1"/>
          <p:nvPr/>
        </p:nvSpPr>
        <p:spPr>
          <a:xfrm>
            <a:off x="8675150" y="5302675"/>
            <a:ext cx="2247052" cy="1163438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87109" marR="6773" indent="-171022">
              <a:lnSpc>
                <a:spcPct val="100400"/>
              </a:lnSpc>
              <a:spcBef>
                <a:spcPts val="113"/>
              </a:spcBef>
            </a:pPr>
            <a:r>
              <a:rPr sz="3733" dirty="0">
                <a:solidFill>
                  <a:srgbClr val="FF0000"/>
                </a:solidFill>
                <a:latin typeface="Arial"/>
                <a:cs typeface="Arial"/>
              </a:rPr>
              <a:t>“Upstream  </a:t>
            </a:r>
            <a:r>
              <a:rPr sz="3733"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 sz="3733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55813" y="3366617"/>
            <a:ext cx="2450252" cy="1012243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320879" marR="6773" indent="-304792">
              <a:lnSpc>
                <a:spcPts val="3800"/>
              </a:lnSpc>
              <a:spcBef>
                <a:spcPts val="293"/>
              </a:spcBef>
            </a:pP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“Downstream  </a:t>
            </a:r>
            <a:r>
              <a:rPr sz="3200"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 sz="3200">
              <a:latin typeface="Arial"/>
              <a:cs typeface="Arial"/>
            </a:endParaRPr>
          </a:p>
        </p:txBody>
      </p:sp>
      <p:sp>
        <p:nvSpPr>
          <p:cNvPr id="35" name="object 4">
            <a:extLst>
              <a:ext uri="{FF2B5EF4-FFF2-40B4-BE49-F238E27FC236}">
                <a16:creationId xmlns:a16="http://schemas.microsoft.com/office/drawing/2014/main" id="{AD2AEB03-A74E-4127-A788-48DD221D2CA2}"/>
              </a:ext>
            </a:extLst>
          </p:cNvPr>
          <p:cNvSpPr txBox="1"/>
          <p:nvPr/>
        </p:nvSpPr>
        <p:spPr>
          <a:xfrm>
            <a:off x="6168223" y="3201953"/>
            <a:ext cx="259927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dirty="0">
                <a:latin typeface="Arial"/>
                <a:cs typeface="Arial"/>
              </a:rPr>
              <a:t>f</a:t>
            </a:r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D5BF0D1E-685A-426A-9E94-157AD06B6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7" dirty="0"/>
              <a:t>Chain Rule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2340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8266" y="1428542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1747349" y="3494699"/>
                </a:move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968266" y="1428542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9"/>
                </a:move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AE53784E-7B59-465A-83ED-FE18D1455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09D3E103-0B3D-4236-AB0C-A995EA198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5" name="object 5"/>
          <p:cNvSpPr/>
          <p:nvPr/>
        </p:nvSpPr>
        <p:spPr>
          <a:xfrm>
            <a:off x="936234" y="4785874"/>
            <a:ext cx="3069167" cy="1037167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6"/>
                </a:moveTo>
                <a:lnTo>
                  <a:pt x="230160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978921" y="4733424"/>
            <a:ext cx="148031" cy="104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319232" y="1396575"/>
            <a:ext cx="2785533" cy="1185333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4" y="888849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075473" y="2530403"/>
            <a:ext cx="147891" cy="1091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627865" y="3758341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495167" y="3703688"/>
            <a:ext cx="140667" cy="109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840683" y="1079677"/>
            <a:ext cx="469899" cy="406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827983" y="1066975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733816" y="4850243"/>
            <a:ext cx="393699" cy="482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1721117" y="4837541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9661249" y="3113810"/>
            <a:ext cx="41909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648550" y="3101109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780550" y="4013708"/>
            <a:ext cx="2816013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652581" y="3959055"/>
            <a:ext cx="140667" cy="1093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553317" y="4175792"/>
            <a:ext cx="685799" cy="9016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540616" y="4163093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4531683" y="2489459"/>
            <a:ext cx="647699" cy="8508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518983" y="2476759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531683" y="4092926"/>
            <a:ext cx="546099" cy="9397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518983" y="4080225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 txBox="1"/>
          <p:nvPr/>
        </p:nvSpPr>
        <p:spPr>
          <a:xfrm>
            <a:off x="5357734" y="2045616"/>
            <a:ext cx="20497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</a:t>
            </a:r>
            <a:r>
              <a:rPr spc="-11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66034" y="1718257"/>
            <a:ext cx="2839199" cy="20708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1046319" y="1757598"/>
            <a:ext cx="1082040" cy="1110825"/>
          </a:xfrm>
          <a:custGeom>
            <a:avLst/>
            <a:gdLst/>
            <a:ahLst/>
            <a:cxnLst/>
            <a:rect l="l" t="t" r="r" b="b"/>
            <a:pathLst>
              <a:path w="811530" h="833119">
                <a:moveTo>
                  <a:pt x="281399" y="0"/>
                </a:moveTo>
                <a:lnTo>
                  <a:pt x="811199" y="260400"/>
                </a:lnTo>
                <a:lnTo>
                  <a:pt x="529799" y="833100"/>
                </a:lnTo>
                <a:lnTo>
                  <a:pt x="0" y="572700"/>
                </a:lnTo>
                <a:lnTo>
                  <a:pt x="2813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1603347" y="5021248"/>
            <a:ext cx="2843607" cy="176055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1594566" y="5663844"/>
            <a:ext cx="1022773" cy="1061720"/>
          </a:xfrm>
          <a:custGeom>
            <a:avLst/>
            <a:gdLst/>
            <a:ahLst/>
            <a:cxnLst/>
            <a:rect l="l" t="t" r="r" b="b"/>
            <a:pathLst>
              <a:path w="767080" h="796289">
                <a:moveTo>
                  <a:pt x="0" y="193199"/>
                </a:moveTo>
                <a:lnTo>
                  <a:pt x="557700" y="0"/>
                </a:lnTo>
                <a:lnTo>
                  <a:pt x="766800" y="602999"/>
                </a:lnTo>
                <a:lnTo>
                  <a:pt x="209099" y="796199"/>
                </a:lnTo>
                <a:lnTo>
                  <a:pt x="0" y="1931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1405082" y="1640628"/>
            <a:ext cx="2733885" cy="1181947"/>
          </a:xfrm>
          <a:custGeom>
            <a:avLst/>
            <a:gdLst/>
            <a:ahLst/>
            <a:cxnLst/>
            <a:rect l="l" t="t" r="r" b="b"/>
            <a:pathLst>
              <a:path w="2050414" h="886460">
                <a:moveTo>
                  <a:pt x="2049988" y="886435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1286581" y="1582180"/>
            <a:ext cx="147851" cy="10965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1133919" y="4909009"/>
            <a:ext cx="3080173" cy="1061720"/>
          </a:xfrm>
          <a:custGeom>
            <a:avLst/>
            <a:gdLst/>
            <a:ahLst/>
            <a:cxnLst/>
            <a:rect l="l" t="t" r="r" b="b"/>
            <a:pathLst>
              <a:path w="2310130" h="796289">
                <a:moveTo>
                  <a:pt x="2309635" y="0"/>
                </a:moveTo>
                <a:lnTo>
                  <a:pt x="0" y="795862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1012239" y="5917796"/>
            <a:ext cx="148047" cy="10472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 txBox="1"/>
          <p:nvPr/>
        </p:nvSpPr>
        <p:spPr>
          <a:xfrm>
            <a:off x="8675150" y="5318011"/>
            <a:ext cx="2247052" cy="1163438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87109" marR="6773" indent="-171022">
              <a:lnSpc>
                <a:spcPct val="100400"/>
              </a:lnSpc>
              <a:spcBef>
                <a:spcPts val="113"/>
              </a:spcBef>
            </a:pPr>
            <a:r>
              <a:rPr sz="3733" dirty="0">
                <a:solidFill>
                  <a:srgbClr val="FF0000"/>
                </a:solidFill>
                <a:latin typeface="Arial"/>
                <a:cs typeface="Arial"/>
              </a:rPr>
              <a:t>“Upstream  </a:t>
            </a:r>
            <a:r>
              <a:rPr sz="3733"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 sz="3733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55813" y="3381953"/>
            <a:ext cx="2450252" cy="1012243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320879" marR="6773" indent="-304792">
              <a:lnSpc>
                <a:spcPts val="3800"/>
              </a:lnSpc>
              <a:spcBef>
                <a:spcPts val="293"/>
              </a:spcBef>
            </a:pP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“Downstream  </a:t>
            </a:r>
            <a:r>
              <a:rPr sz="3200"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 sz="3200">
              <a:latin typeface="Arial"/>
              <a:cs typeface="Arial"/>
            </a:endParaRPr>
          </a:p>
        </p:txBody>
      </p:sp>
      <p:sp>
        <p:nvSpPr>
          <p:cNvPr id="39" name="object 4">
            <a:extLst>
              <a:ext uri="{FF2B5EF4-FFF2-40B4-BE49-F238E27FC236}">
                <a16:creationId xmlns:a16="http://schemas.microsoft.com/office/drawing/2014/main" id="{542B029B-5290-4E10-9829-10FD02E8E4EB}"/>
              </a:ext>
            </a:extLst>
          </p:cNvPr>
          <p:cNvSpPr txBox="1"/>
          <p:nvPr/>
        </p:nvSpPr>
        <p:spPr>
          <a:xfrm>
            <a:off x="6168223" y="3201953"/>
            <a:ext cx="259927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dirty="0">
                <a:latin typeface="Arial"/>
                <a:cs typeface="Arial"/>
              </a:rPr>
              <a:t>f</a:t>
            </a:r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147D57B0-D2CB-44CC-8E24-694B29F85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7" dirty="0"/>
              <a:t>Chain Rule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0577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23602" y="1862115"/>
            <a:ext cx="2311069" cy="14457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1921712" y="4253454"/>
            <a:ext cx="2106685" cy="1393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1489349" y="2978699"/>
                </a:move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0" y="1489349"/>
                </a:move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6230623" y="2591738"/>
            <a:ext cx="259927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dirty="0">
                <a:latin typeface="Arial"/>
                <a:cs typeface="Arial"/>
              </a:rPr>
              <a:t>f</a:t>
            </a:r>
            <a:endParaRPr sz="6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29533" y="3721793"/>
            <a:ext cx="2747433" cy="675640"/>
          </a:xfrm>
          <a:custGeom>
            <a:avLst/>
            <a:gdLst/>
            <a:ahLst/>
            <a:cxnLst/>
            <a:rect l="l" t="t" r="r" b="b"/>
            <a:pathLst>
              <a:path w="2060575" h="506729">
                <a:moveTo>
                  <a:pt x="0" y="506129"/>
                </a:moveTo>
                <a:lnTo>
                  <a:pt x="2060100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053625" y="3668351"/>
            <a:ext cx="147348" cy="1068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1566661" y="1354885"/>
            <a:ext cx="2755900" cy="821267"/>
          </a:xfrm>
          <a:custGeom>
            <a:avLst/>
            <a:gdLst/>
            <a:ahLst/>
            <a:cxnLst/>
            <a:rect l="l" t="t" r="r" b="b"/>
            <a:pathLst>
              <a:path w="2066925" h="615950">
                <a:moveTo>
                  <a:pt x="0" y="0"/>
                </a:moveTo>
                <a:lnTo>
                  <a:pt x="2066362" y="615948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4297125" y="2123245"/>
            <a:ext cx="147848" cy="1058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8346267" y="3130132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1213567" y="3075479"/>
            <a:ext cx="140667" cy="1093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946043" y="1165919"/>
            <a:ext cx="419099" cy="406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933343" y="1153219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809936" y="4115637"/>
            <a:ext cx="393699" cy="4825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797237" y="410293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9966049" y="2344934"/>
            <a:ext cx="419099" cy="406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9953350" y="233223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8678950" y="3448032"/>
            <a:ext cx="2816013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8550981" y="3393379"/>
            <a:ext cx="140667" cy="10930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9858117" y="3610116"/>
            <a:ext cx="685799" cy="9016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9845416" y="3597417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705683" y="2219683"/>
            <a:ext cx="647699" cy="85089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692983" y="2206983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4807283" y="3222717"/>
            <a:ext cx="546099" cy="9397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4794583" y="3210016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 txBox="1"/>
          <p:nvPr/>
        </p:nvSpPr>
        <p:spPr>
          <a:xfrm>
            <a:off x="5674845" y="1211507"/>
            <a:ext cx="1389380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 indent="313259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 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703801" y="4494403"/>
            <a:ext cx="982980" cy="1169247"/>
          </a:xfrm>
          <a:custGeom>
            <a:avLst/>
            <a:gdLst/>
            <a:ahLst/>
            <a:cxnLst/>
            <a:rect l="l" t="t" r="r" b="b"/>
            <a:pathLst>
              <a:path w="737235" h="876935">
                <a:moveTo>
                  <a:pt x="0" y="144599"/>
                </a:moveTo>
                <a:lnTo>
                  <a:pt x="540600" y="0"/>
                </a:lnTo>
                <a:lnTo>
                  <a:pt x="736800" y="732299"/>
                </a:lnTo>
                <a:lnTo>
                  <a:pt x="196199" y="876899"/>
                </a:lnTo>
                <a:lnTo>
                  <a:pt x="0" y="1445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1673909" y="1661983"/>
            <a:ext cx="2688167" cy="739140"/>
          </a:xfrm>
          <a:custGeom>
            <a:avLst/>
            <a:gdLst/>
            <a:ahLst/>
            <a:cxnLst/>
            <a:rect l="l" t="t" r="r" b="b"/>
            <a:pathLst>
              <a:path w="2016125" h="554355">
                <a:moveTo>
                  <a:pt x="2015588" y="554101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1550064" y="1608830"/>
            <a:ext cx="147664" cy="10630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1526170" y="3892752"/>
            <a:ext cx="2708485" cy="702733"/>
          </a:xfrm>
          <a:custGeom>
            <a:avLst/>
            <a:gdLst/>
            <a:ahLst/>
            <a:cxnLst/>
            <a:rect l="l" t="t" r="r" b="b"/>
            <a:pathLst>
              <a:path w="2031364" h="527050">
                <a:moveTo>
                  <a:pt x="2031062" y="0"/>
                </a:moveTo>
                <a:lnTo>
                  <a:pt x="0" y="526898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1401895" y="4541973"/>
            <a:ext cx="147509" cy="1066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 txBox="1"/>
          <p:nvPr/>
        </p:nvSpPr>
        <p:spPr>
          <a:xfrm>
            <a:off x="8964662" y="4657608"/>
            <a:ext cx="274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“Upstream</a:t>
            </a:r>
            <a:r>
              <a:rPr spc="-11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20367" y="1097756"/>
            <a:ext cx="352213" cy="5506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endParaRPr sz="3467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38217" y="1409611"/>
            <a:ext cx="181187" cy="371106"/>
          </a:xfrm>
          <a:prstGeom prst="rect">
            <a:avLst/>
          </a:prstGeom>
        </p:spPr>
        <p:txBody>
          <a:bodyPr vert="horz" wrap="square" lIns="0" tIns="22013" rIns="0" bIns="0" rtlCol="0">
            <a:spAutoFit/>
          </a:bodyPr>
          <a:lstStyle/>
          <a:p>
            <a:pPr marL="16933">
              <a:spcBef>
                <a:spcPts val="173"/>
              </a:spcBef>
            </a:pPr>
            <a:r>
              <a:rPr sz="2267" spc="20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 sz="2267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1633" y="3857599"/>
            <a:ext cx="1272540" cy="727614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2193" rIns="0" bIns="0" rtlCol="0">
            <a:spAutoFit/>
          </a:bodyPr>
          <a:lstStyle/>
          <a:p>
            <a:pPr marL="145623">
              <a:spcBef>
                <a:spcPts val="151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739434" y="2035132"/>
            <a:ext cx="1660313" cy="744713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209127" rIns="0" bIns="0" rtlCol="0">
            <a:spAutoFit/>
          </a:bodyPr>
          <a:lstStyle/>
          <a:p>
            <a:pPr marL="874585">
              <a:spcBef>
                <a:spcPts val="1647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84134" y="870700"/>
            <a:ext cx="1342813" cy="1026160"/>
          </a:xfrm>
          <a:custGeom>
            <a:avLst/>
            <a:gdLst/>
            <a:ahLst/>
            <a:cxnLst/>
            <a:rect l="l" t="t" r="r" b="b"/>
            <a:pathLst>
              <a:path w="1007110" h="769619">
                <a:moveTo>
                  <a:pt x="0" y="0"/>
                </a:moveTo>
                <a:lnTo>
                  <a:pt x="1007099" y="0"/>
                </a:lnTo>
                <a:lnTo>
                  <a:pt x="1007099" y="769499"/>
                </a:lnTo>
                <a:lnTo>
                  <a:pt x="0" y="769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 txBox="1"/>
          <p:nvPr/>
        </p:nvSpPr>
        <p:spPr>
          <a:xfrm>
            <a:off x="8961700" y="861434"/>
            <a:ext cx="2968413" cy="56767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6427" rIns="0" bIns="0" rtlCol="0">
            <a:spAutoFit/>
          </a:bodyPr>
          <a:lstStyle/>
          <a:p>
            <a:pPr marL="114297">
              <a:spcBef>
                <a:spcPts val="1547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Loss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L still a</a:t>
            </a:r>
            <a:r>
              <a:rPr spc="-1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scalar!</a:t>
            </a:r>
            <a:endParaRPr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480694" y="1785499"/>
            <a:ext cx="1077807" cy="1127759"/>
          </a:xfrm>
          <a:custGeom>
            <a:avLst/>
            <a:gdLst/>
            <a:ahLst/>
            <a:cxnLst/>
            <a:rect l="l" t="t" r="r" b="b"/>
            <a:pathLst>
              <a:path w="808355" h="845819">
                <a:moveTo>
                  <a:pt x="181499" y="0"/>
                </a:moveTo>
                <a:lnTo>
                  <a:pt x="808199" y="167999"/>
                </a:lnTo>
                <a:lnTo>
                  <a:pt x="626699" y="845399"/>
                </a:lnTo>
                <a:lnTo>
                  <a:pt x="0" y="677399"/>
                </a:lnTo>
                <a:lnTo>
                  <a:pt x="1814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42"/>
          <p:cNvSpPr txBox="1"/>
          <p:nvPr/>
        </p:nvSpPr>
        <p:spPr>
          <a:xfrm>
            <a:off x="-17139" y="2965875"/>
            <a:ext cx="18465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“Downstream</a:t>
            </a:r>
            <a:endParaRPr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11311" y="3334175"/>
            <a:ext cx="13893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44" name="Title 43">
            <a:extLst>
              <a:ext uri="{FF2B5EF4-FFF2-40B4-BE49-F238E27FC236}">
                <a16:creationId xmlns:a16="http://schemas.microsoft.com/office/drawing/2014/main" id="{4534F8D2-1DA2-4EA8-90AE-2AC5C475F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 with</a:t>
            </a:r>
            <a:r>
              <a:rPr lang="en-US" sz="4400" spc="-113" dirty="0">
                <a:cs typeface="Arial"/>
              </a:rPr>
              <a:t> </a:t>
            </a:r>
            <a:r>
              <a:rPr lang="en-US" sz="4400" spc="-33" dirty="0">
                <a:cs typeface="Arial"/>
              </a:rPr>
              <a:t>Vectors</a:t>
            </a:r>
            <a:endParaRPr lang="en-US" dirty="0"/>
          </a:p>
        </p:txBody>
      </p:sp>
      <p:sp>
        <p:nvSpPr>
          <p:cNvPr id="45" name="Date Placeholder 2">
            <a:extLst>
              <a:ext uri="{FF2B5EF4-FFF2-40B4-BE49-F238E27FC236}">
                <a16:creationId xmlns:a16="http://schemas.microsoft.com/office/drawing/2014/main" id="{78451615-9840-49FD-A443-A3D7F79B77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id="{A464554D-B999-4061-8A86-DAD7E1F81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788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1712" y="4253454"/>
            <a:ext cx="2106685" cy="1393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1489349" y="2978699"/>
                </a:move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0" y="1489349"/>
                </a:move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6230623" y="2591738"/>
            <a:ext cx="259927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dirty="0">
                <a:latin typeface="Arial"/>
                <a:cs typeface="Arial"/>
              </a:rPr>
              <a:t>f</a:t>
            </a:r>
            <a:endParaRPr sz="6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29533" y="3721793"/>
            <a:ext cx="2747433" cy="675640"/>
          </a:xfrm>
          <a:custGeom>
            <a:avLst/>
            <a:gdLst/>
            <a:ahLst/>
            <a:cxnLst/>
            <a:rect l="l" t="t" r="r" b="b"/>
            <a:pathLst>
              <a:path w="2060575" h="506729">
                <a:moveTo>
                  <a:pt x="0" y="506129"/>
                </a:moveTo>
                <a:lnTo>
                  <a:pt x="2060100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053625" y="3668351"/>
            <a:ext cx="147348" cy="1068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566661" y="1354885"/>
            <a:ext cx="2755900" cy="821267"/>
          </a:xfrm>
          <a:custGeom>
            <a:avLst/>
            <a:gdLst/>
            <a:ahLst/>
            <a:cxnLst/>
            <a:rect l="l" t="t" r="r" b="b"/>
            <a:pathLst>
              <a:path w="2066925" h="615950">
                <a:moveTo>
                  <a:pt x="0" y="0"/>
                </a:moveTo>
                <a:lnTo>
                  <a:pt x="2066362" y="615948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4297125" y="2123245"/>
            <a:ext cx="147848" cy="1058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8346267" y="3130132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1213567" y="3075479"/>
            <a:ext cx="140667" cy="1093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946043" y="1165919"/>
            <a:ext cx="419099" cy="4063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933343" y="1153219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809936" y="4115637"/>
            <a:ext cx="393699" cy="482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797237" y="410293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966049" y="2344934"/>
            <a:ext cx="419099" cy="406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9953350" y="233223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678950" y="3448032"/>
            <a:ext cx="2816013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8550981" y="3393379"/>
            <a:ext cx="140667" cy="1093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858117" y="3610116"/>
            <a:ext cx="685799" cy="9016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9845416" y="3597417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705683" y="2219683"/>
            <a:ext cx="647699" cy="8508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692983" y="2206983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807283" y="3222717"/>
            <a:ext cx="546099" cy="9397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4794583" y="3210016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 txBox="1"/>
          <p:nvPr/>
        </p:nvSpPr>
        <p:spPr>
          <a:xfrm>
            <a:off x="5674845" y="1211507"/>
            <a:ext cx="1389380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 indent="313259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 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703801" y="4494403"/>
            <a:ext cx="982980" cy="1169247"/>
          </a:xfrm>
          <a:custGeom>
            <a:avLst/>
            <a:gdLst/>
            <a:ahLst/>
            <a:cxnLst/>
            <a:rect l="l" t="t" r="r" b="b"/>
            <a:pathLst>
              <a:path w="737235" h="876935">
                <a:moveTo>
                  <a:pt x="0" y="144599"/>
                </a:moveTo>
                <a:lnTo>
                  <a:pt x="540600" y="0"/>
                </a:lnTo>
                <a:lnTo>
                  <a:pt x="736800" y="732299"/>
                </a:lnTo>
                <a:lnTo>
                  <a:pt x="196199" y="876899"/>
                </a:lnTo>
                <a:lnTo>
                  <a:pt x="0" y="1445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1673909" y="1661983"/>
            <a:ext cx="2688167" cy="739140"/>
          </a:xfrm>
          <a:custGeom>
            <a:avLst/>
            <a:gdLst/>
            <a:ahLst/>
            <a:cxnLst/>
            <a:rect l="l" t="t" r="r" b="b"/>
            <a:pathLst>
              <a:path w="2016125" h="554355">
                <a:moveTo>
                  <a:pt x="2015588" y="554101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1550064" y="1608830"/>
            <a:ext cx="147664" cy="1063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1526170" y="3892752"/>
            <a:ext cx="2708485" cy="702733"/>
          </a:xfrm>
          <a:custGeom>
            <a:avLst/>
            <a:gdLst/>
            <a:ahLst/>
            <a:cxnLst/>
            <a:rect l="l" t="t" r="r" b="b"/>
            <a:pathLst>
              <a:path w="2031364" h="527050">
                <a:moveTo>
                  <a:pt x="2031062" y="0"/>
                </a:moveTo>
                <a:lnTo>
                  <a:pt x="0" y="526898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1401895" y="4541973"/>
            <a:ext cx="147509" cy="1066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 txBox="1"/>
          <p:nvPr/>
        </p:nvSpPr>
        <p:spPr>
          <a:xfrm>
            <a:off x="220367" y="1097756"/>
            <a:ext cx="352213" cy="5506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endParaRPr sz="3467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38217" y="1409611"/>
            <a:ext cx="181187" cy="371106"/>
          </a:xfrm>
          <a:prstGeom prst="rect">
            <a:avLst/>
          </a:prstGeom>
        </p:spPr>
        <p:txBody>
          <a:bodyPr vert="horz" wrap="square" lIns="0" tIns="22013" rIns="0" bIns="0" rtlCol="0">
            <a:spAutoFit/>
          </a:bodyPr>
          <a:lstStyle/>
          <a:p>
            <a:pPr marL="16933">
              <a:spcBef>
                <a:spcPts val="173"/>
              </a:spcBef>
            </a:pPr>
            <a:r>
              <a:rPr sz="2267" spc="20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 sz="2267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633" y="3857599"/>
            <a:ext cx="1272540" cy="727614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2193" rIns="0" bIns="0" rtlCol="0">
            <a:spAutoFit/>
          </a:bodyPr>
          <a:lstStyle/>
          <a:p>
            <a:pPr marL="145623">
              <a:spcBef>
                <a:spcPts val="151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739434" y="2035132"/>
            <a:ext cx="1660313" cy="744713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209127" rIns="0" bIns="0" rtlCol="0">
            <a:spAutoFit/>
          </a:bodyPr>
          <a:lstStyle/>
          <a:p>
            <a:pPr marL="874585">
              <a:spcBef>
                <a:spcPts val="1647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677033" y="3513185"/>
            <a:ext cx="1785620" cy="87893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342053" rIns="0" bIns="0" rtlCol="0">
            <a:spAutoFit/>
          </a:bodyPr>
          <a:lstStyle/>
          <a:p>
            <a:pPr marL="1104872">
              <a:spcBef>
                <a:spcPts val="269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84134" y="870700"/>
            <a:ext cx="1342813" cy="1026160"/>
          </a:xfrm>
          <a:custGeom>
            <a:avLst/>
            <a:gdLst/>
            <a:ahLst/>
            <a:cxnLst/>
            <a:rect l="l" t="t" r="r" b="b"/>
            <a:pathLst>
              <a:path w="1007110" h="769619">
                <a:moveTo>
                  <a:pt x="0" y="0"/>
                </a:moveTo>
                <a:lnTo>
                  <a:pt x="1007099" y="0"/>
                </a:lnTo>
                <a:lnTo>
                  <a:pt x="1007099" y="769499"/>
                </a:lnTo>
                <a:lnTo>
                  <a:pt x="0" y="769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 txBox="1"/>
          <p:nvPr/>
        </p:nvSpPr>
        <p:spPr>
          <a:xfrm>
            <a:off x="8961700" y="861434"/>
            <a:ext cx="2968413" cy="56767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6427" rIns="0" bIns="0" rtlCol="0">
            <a:spAutoFit/>
          </a:bodyPr>
          <a:lstStyle/>
          <a:p>
            <a:pPr marL="114297">
              <a:spcBef>
                <a:spcPts val="1547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Loss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L still a</a:t>
            </a:r>
            <a:r>
              <a:rPr spc="-1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scalar!</a:t>
            </a:r>
            <a:endParaRPr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268165" y="4613368"/>
            <a:ext cx="3706707" cy="1184341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933" marR="6773" indent="695943">
              <a:lnSpc>
                <a:spcPct val="106400"/>
              </a:lnSpc>
              <a:spcBef>
                <a:spcPts val="29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“Upstream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 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z,</a:t>
            </a:r>
            <a:r>
              <a:rPr spc="-1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how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much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does it influence</a:t>
            </a:r>
            <a:r>
              <a:rPr spc="-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L?</a:t>
            </a:r>
            <a:endParaRPr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-17139" y="2965875"/>
            <a:ext cx="18465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“Downstream</a:t>
            </a:r>
            <a:endParaRPr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11311" y="3334175"/>
            <a:ext cx="13893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644725" y="1862116"/>
            <a:ext cx="2397832" cy="145363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44"/>
          <p:cNvSpPr/>
          <p:nvPr/>
        </p:nvSpPr>
        <p:spPr>
          <a:xfrm>
            <a:off x="1480694" y="1785499"/>
            <a:ext cx="1077807" cy="1127759"/>
          </a:xfrm>
          <a:custGeom>
            <a:avLst/>
            <a:gdLst/>
            <a:ahLst/>
            <a:cxnLst/>
            <a:rect l="l" t="t" r="r" b="b"/>
            <a:pathLst>
              <a:path w="808355" h="845819">
                <a:moveTo>
                  <a:pt x="181499" y="0"/>
                </a:moveTo>
                <a:lnTo>
                  <a:pt x="808199" y="167999"/>
                </a:lnTo>
                <a:lnTo>
                  <a:pt x="626699" y="845399"/>
                </a:lnTo>
                <a:lnTo>
                  <a:pt x="0" y="677399"/>
                </a:lnTo>
                <a:lnTo>
                  <a:pt x="1814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9616EC77-E795-4159-8FDF-F5133B52D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 with</a:t>
            </a:r>
            <a:r>
              <a:rPr lang="en-US" sz="4400" spc="-113" dirty="0">
                <a:cs typeface="Arial"/>
              </a:rPr>
              <a:t> </a:t>
            </a:r>
            <a:r>
              <a:rPr lang="en-US" sz="4400" spc="-33" dirty="0">
                <a:cs typeface="Arial"/>
              </a:rPr>
              <a:t>Vectors</a:t>
            </a:r>
            <a:endParaRPr lang="en-US" dirty="0"/>
          </a:p>
        </p:txBody>
      </p:sp>
      <p:sp>
        <p:nvSpPr>
          <p:cNvPr id="45" name="Date Placeholder 2">
            <a:extLst>
              <a:ext uri="{FF2B5EF4-FFF2-40B4-BE49-F238E27FC236}">
                <a16:creationId xmlns:a16="http://schemas.microsoft.com/office/drawing/2014/main" id="{99918BB6-11D9-43AD-9A54-DEA8FBAC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id="{D241E66A-FD9A-4162-A90D-C057F10AE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369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1712" y="4253454"/>
            <a:ext cx="2106685" cy="1393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1489349" y="2978699"/>
                </a:move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0" y="1489349"/>
                </a:move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1329533" y="3721793"/>
            <a:ext cx="2747433" cy="675640"/>
          </a:xfrm>
          <a:custGeom>
            <a:avLst/>
            <a:gdLst/>
            <a:ahLst/>
            <a:cxnLst/>
            <a:rect l="l" t="t" r="r" b="b"/>
            <a:pathLst>
              <a:path w="2060575" h="506729">
                <a:moveTo>
                  <a:pt x="0" y="506129"/>
                </a:moveTo>
                <a:lnTo>
                  <a:pt x="2060100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4053625" y="3668351"/>
            <a:ext cx="147348" cy="1068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566661" y="1354885"/>
            <a:ext cx="2755900" cy="821267"/>
          </a:xfrm>
          <a:custGeom>
            <a:avLst/>
            <a:gdLst/>
            <a:ahLst/>
            <a:cxnLst/>
            <a:rect l="l" t="t" r="r" b="b"/>
            <a:pathLst>
              <a:path w="2066925" h="615950">
                <a:moveTo>
                  <a:pt x="0" y="0"/>
                </a:moveTo>
                <a:lnTo>
                  <a:pt x="2066362" y="615948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297125" y="2123245"/>
            <a:ext cx="147848" cy="1058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346267" y="3130132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213567" y="3075479"/>
            <a:ext cx="140667" cy="1093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946043" y="1165919"/>
            <a:ext cx="419099" cy="4063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933343" y="1153219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809936" y="4115637"/>
            <a:ext cx="393699" cy="482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797237" y="410293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9966049" y="2344934"/>
            <a:ext cx="419099" cy="406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953350" y="233223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678950" y="3448032"/>
            <a:ext cx="2816013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550981" y="3393379"/>
            <a:ext cx="140667" cy="1093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858117" y="3610116"/>
            <a:ext cx="685799" cy="9016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845416" y="3597417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4705683" y="2219683"/>
            <a:ext cx="647699" cy="8508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692983" y="2206983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807283" y="3222717"/>
            <a:ext cx="546099" cy="9397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794583" y="3210016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1703801" y="4494403"/>
            <a:ext cx="982980" cy="1169247"/>
          </a:xfrm>
          <a:custGeom>
            <a:avLst/>
            <a:gdLst/>
            <a:ahLst/>
            <a:cxnLst/>
            <a:rect l="l" t="t" r="r" b="b"/>
            <a:pathLst>
              <a:path w="737235" h="876935">
                <a:moveTo>
                  <a:pt x="0" y="144599"/>
                </a:moveTo>
                <a:lnTo>
                  <a:pt x="540600" y="0"/>
                </a:lnTo>
                <a:lnTo>
                  <a:pt x="736800" y="732299"/>
                </a:lnTo>
                <a:lnTo>
                  <a:pt x="196199" y="876899"/>
                </a:lnTo>
                <a:lnTo>
                  <a:pt x="0" y="1445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1673909" y="1661983"/>
            <a:ext cx="2688167" cy="739140"/>
          </a:xfrm>
          <a:custGeom>
            <a:avLst/>
            <a:gdLst/>
            <a:ahLst/>
            <a:cxnLst/>
            <a:rect l="l" t="t" r="r" b="b"/>
            <a:pathLst>
              <a:path w="2016125" h="554355">
                <a:moveTo>
                  <a:pt x="2015588" y="554101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1550064" y="1608830"/>
            <a:ext cx="147664" cy="1063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1526170" y="3892752"/>
            <a:ext cx="2708485" cy="702733"/>
          </a:xfrm>
          <a:custGeom>
            <a:avLst/>
            <a:gdLst/>
            <a:ahLst/>
            <a:cxnLst/>
            <a:rect l="l" t="t" r="r" b="b"/>
            <a:pathLst>
              <a:path w="2031364" h="527050">
                <a:moveTo>
                  <a:pt x="2031062" y="0"/>
                </a:moveTo>
                <a:lnTo>
                  <a:pt x="0" y="526898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1401895" y="4541973"/>
            <a:ext cx="147509" cy="1066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 txBox="1"/>
          <p:nvPr/>
        </p:nvSpPr>
        <p:spPr>
          <a:xfrm>
            <a:off x="220367" y="1097756"/>
            <a:ext cx="352213" cy="5506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endParaRPr sz="3467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38217" y="1409611"/>
            <a:ext cx="181187" cy="371106"/>
          </a:xfrm>
          <a:prstGeom prst="rect">
            <a:avLst/>
          </a:prstGeom>
        </p:spPr>
        <p:txBody>
          <a:bodyPr vert="horz" wrap="square" lIns="0" tIns="22013" rIns="0" bIns="0" rtlCol="0">
            <a:spAutoFit/>
          </a:bodyPr>
          <a:lstStyle/>
          <a:p>
            <a:pPr marL="16933">
              <a:spcBef>
                <a:spcPts val="173"/>
              </a:spcBef>
            </a:pPr>
            <a:r>
              <a:rPr sz="2267" spc="20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 sz="2267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633" y="3857599"/>
            <a:ext cx="1272540" cy="727614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2193" rIns="0" bIns="0" rtlCol="0">
            <a:spAutoFit/>
          </a:bodyPr>
          <a:lstStyle/>
          <a:p>
            <a:pPr marL="145623">
              <a:spcBef>
                <a:spcPts val="151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739434" y="2035132"/>
            <a:ext cx="1660313" cy="744713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209127" rIns="0" bIns="0" rtlCol="0">
            <a:spAutoFit/>
          </a:bodyPr>
          <a:lstStyle/>
          <a:p>
            <a:pPr marL="874585">
              <a:spcBef>
                <a:spcPts val="1647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677033" y="3513185"/>
            <a:ext cx="1785620" cy="87893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342053" rIns="0" bIns="0" rtlCol="0">
            <a:spAutoFit/>
          </a:bodyPr>
          <a:lstStyle/>
          <a:p>
            <a:pPr marL="1104872">
              <a:spcBef>
                <a:spcPts val="269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84134" y="870700"/>
            <a:ext cx="1342813" cy="1026160"/>
          </a:xfrm>
          <a:custGeom>
            <a:avLst/>
            <a:gdLst/>
            <a:ahLst/>
            <a:cxnLst/>
            <a:rect l="l" t="t" r="r" b="b"/>
            <a:pathLst>
              <a:path w="1007110" h="769619">
                <a:moveTo>
                  <a:pt x="0" y="0"/>
                </a:moveTo>
                <a:lnTo>
                  <a:pt x="1007099" y="0"/>
                </a:lnTo>
                <a:lnTo>
                  <a:pt x="1007099" y="769499"/>
                </a:lnTo>
                <a:lnTo>
                  <a:pt x="0" y="769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 txBox="1"/>
          <p:nvPr/>
        </p:nvSpPr>
        <p:spPr>
          <a:xfrm>
            <a:off x="8961700" y="861434"/>
            <a:ext cx="2968413" cy="56767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6427" rIns="0" bIns="0" rtlCol="0">
            <a:spAutoFit/>
          </a:bodyPr>
          <a:lstStyle/>
          <a:p>
            <a:pPr marL="114297">
              <a:spcBef>
                <a:spcPts val="1547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Loss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L still a</a:t>
            </a:r>
            <a:r>
              <a:rPr spc="-1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scalar!</a:t>
            </a:r>
            <a:endParaRPr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49867" y="1211507"/>
            <a:ext cx="1818640" cy="3753378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241294" marR="210815" algn="ctr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 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  <a:p>
            <a:pPr marL="128690">
              <a:lnSpc>
                <a:spcPts val="4027"/>
              </a:lnSpc>
              <a:spcBef>
                <a:spcPts val="1187"/>
              </a:spcBef>
            </a:pP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3400" baseline="-32679" dirty="0">
                <a:solidFill>
                  <a:srgbClr val="0000FF"/>
                </a:solidFill>
                <a:latin typeface="Arial"/>
                <a:cs typeface="Arial"/>
              </a:rPr>
              <a:t>x  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3467" spc="-4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3467">
              <a:latin typeface="Arial"/>
              <a:cs typeface="Arial"/>
            </a:endParaRPr>
          </a:p>
          <a:p>
            <a:pPr marL="2540" algn="ctr">
              <a:lnSpc>
                <a:spcPts val="7406"/>
              </a:lnSpc>
            </a:pPr>
            <a:r>
              <a:rPr sz="6400" dirty="0">
                <a:latin typeface="Arial"/>
                <a:cs typeface="Arial"/>
              </a:rPr>
              <a:t>f</a:t>
            </a:r>
            <a:endParaRPr sz="6400">
              <a:latin typeface="Arial"/>
              <a:cs typeface="Arial"/>
            </a:endParaRPr>
          </a:p>
          <a:p>
            <a:pPr marL="50799">
              <a:lnSpc>
                <a:spcPts val="4020"/>
              </a:lnSpc>
            </a:pP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3400" baseline="-32679" dirty="0">
                <a:solidFill>
                  <a:srgbClr val="0000FF"/>
                </a:solidFill>
                <a:latin typeface="Arial"/>
                <a:cs typeface="Arial"/>
              </a:rPr>
              <a:t>y  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3467" spc="-4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3467">
              <a:latin typeface="Arial"/>
              <a:cs typeface="Arial"/>
            </a:endParaRPr>
          </a:p>
          <a:p>
            <a:pPr marL="336964" marR="249760" algn="ctr">
              <a:lnSpc>
                <a:spcPct val="100699"/>
              </a:lnSpc>
              <a:spcBef>
                <a:spcPts val="1092"/>
              </a:spcBef>
            </a:pP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Jacobian  matrices</a:t>
            </a:r>
            <a:endParaRPr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268165" y="4613368"/>
            <a:ext cx="3706707" cy="1184341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933" marR="6773" indent="695943">
              <a:lnSpc>
                <a:spcPct val="106400"/>
              </a:lnSpc>
              <a:spcBef>
                <a:spcPts val="29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“Upstream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 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z,</a:t>
            </a:r>
            <a:r>
              <a:rPr spc="-1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how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much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does it influence</a:t>
            </a:r>
            <a:r>
              <a:rPr spc="-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L?</a:t>
            </a:r>
            <a:endParaRPr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-17139" y="2965875"/>
            <a:ext cx="18465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“Downstream</a:t>
            </a:r>
            <a:endParaRPr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11311" y="3334175"/>
            <a:ext cx="13893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644725" y="1862116"/>
            <a:ext cx="2397832" cy="145363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43"/>
          <p:cNvSpPr/>
          <p:nvPr/>
        </p:nvSpPr>
        <p:spPr>
          <a:xfrm>
            <a:off x="1480694" y="1785499"/>
            <a:ext cx="1077807" cy="1127759"/>
          </a:xfrm>
          <a:custGeom>
            <a:avLst/>
            <a:gdLst/>
            <a:ahLst/>
            <a:cxnLst/>
            <a:rect l="l" t="t" r="r" b="b"/>
            <a:pathLst>
              <a:path w="808355" h="845819">
                <a:moveTo>
                  <a:pt x="181499" y="0"/>
                </a:moveTo>
                <a:lnTo>
                  <a:pt x="808199" y="167999"/>
                </a:lnTo>
                <a:lnTo>
                  <a:pt x="626699" y="845399"/>
                </a:lnTo>
                <a:lnTo>
                  <a:pt x="0" y="677399"/>
                </a:lnTo>
                <a:lnTo>
                  <a:pt x="1814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A18E561D-B9E8-4072-B6EE-10F30D7E2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 with</a:t>
            </a:r>
            <a:r>
              <a:rPr lang="en-US" sz="4400" spc="-113" dirty="0">
                <a:cs typeface="Arial"/>
              </a:rPr>
              <a:t> </a:t>
            </a:r>
            <a:r>
              <a:rPr lang="en-US" sz="4400" spc="-33" dirty="0">
                <a:cs typeface="Arial"/>
              </a:rPr>
              <a:t>Vectors</a:t>
            </a:r>
            <a:endParaRPr lang="en-US" dirty="0"/>
          </a:p>
        </p:txBody>
      </p:sp>
      <p:sp>
        <p:nvSpPr>
          <p:cNvPr id="44" name="Date Placeholder 2">
            <a:extLst>
              <a:ext uri="{FF2B5EF4-FFF2-40B4-BE49-F238E27FC236}">
                <a16:creationId xmlns:a16="http://schemas.microsoft.com/office/drawing/2014/main" id="{2EABDF5A-D3F9-4721-8D4C-5CC58FDF97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5" name="Slide Number Placeholder 3">
            <a:extLst>
              <a:ext uri="{FF2B5EF4-FFF2-40B4-BE49-F238E27FC236}">
                <a16:creationId xmlns:a16="http://schemas.microsoft.com/office/drawing/2014/main" id="{3CFC5FDE-CDCF-4828-983A-4E7010B0C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72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LeNet-5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876800"/>
            <a:ext cx="11404600" cy="1752600"/>
          </a:xfrm>
        </p:spPr>
        <p:txBody>
          <a:bodyPr/>
          <a:lstStyle/>
          <a:p>
            <a:r>
              <a:rPr lang="nl-NL" dirty="0"/>
              <a:t>2 Conv layers</a:t>
            </a:r>
          </a:p>
          <a:p>
            <a:r>
              <a:rPr lang="nl-NL" dirty="0"/>
              <a:t>2 FC layers</a:t>
            </a:r>
          </a:p>
          <a:p>
            <a:r>
              <a:rPr lang="nl-NL" dirty="0"/>
              <a:t>60k weights, 341k MACs (mult-acc) per input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33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nl-NL" dirty="0"/>
              <a:t>IA 5LIL0 Learning Principles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333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57380175-9699-4BBE-9FAB-57FE2DBF824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06688"/>
            <a:ext cx="9833393" cy="39276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31200" y="5199102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i="1"/>
              <a:t>[Lecun e.a. Proc. of the IEEE, 1998]</a:t>
            </a:r>
            <a:endParaRPr lang="en-US" sz="1800" i="1"/>
          </a:p>
        </p:txBody>
      </p:sp>
    </p:spTree>
    <p:extLst>
      <p:ext uri="{BB962C8B-B14F-4D97-AF65-F5344CB8AC3E}">
        <p14:creationId xmlns:p14="http://schemas.microsoft.com/office/powerpoint/2010/main" val="17545449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1712" y="4253454"/>
            <a:ext cx="2106685" cy="1393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1489349" y="2978699"/>
                </a:move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0" y="1489349"/>
                </a:move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1329533" y="3721793"/>
            <a:ext cx="2747433" cy="675640"/>
          </a:xfrm>
          <a:custGeom>
            <a:avLst/>
            <a:gdLst/>
            <a:ahLst/>
            <a:cxnLst/>
            <a:rect l="l" t="t" r="r" b="b"/>
            <a:pathLst>
              <a:path w="2060575" h="506729">
                <a:moveTo>
                  <a:pt x="0" y="506129"/>
                </a:moveTo>
                <a:lnTo>
                  <a:pt x="2060100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4053625" y="3668351"/>
            <a:ext cx="147348" cy="1068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566661" y="1354885"/>
            <a:ext cx="2755900" cy="821267"/>
          </a:xfrm>
          <a:custGeom>
            <a:avLst/>
            <a:gdLst/>
            <a:ahLst/>
            <a:cxnLst/>
            <a:rect l="l" t="t" r="r" b="b"/>
            <a:pathLst>
              <a:path w="2066925" h="615950">
                <a:moveTo>
                  <a:pt x="0" y="0"/>
                </a:moveTo>
                <a:lnTo>
                  <a:pt x="2066362" y="615948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297125" y="2123245"/>
            <a:ext cx="147848" cy="1058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346267" y="3130132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213567" y="3075479"/>
            <a:ext cx="140667" cy="1093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946043" y="1165919"/>
            <a:ext cx="419099" cy="4063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933343" y="1153219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809936" y="4115637"/>
            <a:ext cx="393699" cy="482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797237" y="410293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9966049" y="2344934"/>
            <a:ext cx="419099" cy="406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953350" y="233223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678950" y="3448032"/>
            <a:ext cx="2816013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550981" y="3393379"/>
            <a:ext cx="140667" cy="1093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858117" y="3610116"/>
            <a:ext cx="685799" cy="9016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845416" y="3597417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4705683" y="2219683"/>
            <a:ext cx="647699" cy="8508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692983" y="2206983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807283" y="3222717"/>
            <a:ext cx="546099" cy="9397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794583" y="3210016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1703801" y="4494403"/>
            <a:ext cx="982980" cy="1169247"/>
          </a:xfrm>
          <a:custGeom>
            <a:avLst/>
            <a:gdLst/>
            <a:ahLst/>
            <a:cxnLst/>
            <a:rect l="l" t="t" r="r" b="b"/>
            <a:pathLst>
              <a:path w="737235" h="876935">
                <a:moveTo>
                  <a:pt x="0" y="144599"/>
                </a:moveTo>
                <a:lnTo>
                  <a:pt x="540600" y="0"/>
                </a:lnTo>
                <a:lnTo>
                  <a:pt x="736800" y="732299"/>
                </a:lnTo>
                <a:lnTo>
                  <a:pt x="196199" y="876899"/>
                </a:lnTo>
                <a:lnTo>
                  <a:pt x="0" y="1445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1673909" y="1661983"/>
            <a:ext cx="2688167" cy="739140"/>
          </a:xfrm>
          <a:custGeom>
            <a:avLst/>
            <a:gdLst/>
            <a:ahLst/>
            <a:cxnLst/>
            <a:rect l="l" t="t" r="r" b="b"/>
            <a:pathLst>
              <a:path w="2016125" h="554355">
                <a:moveTo>
                  <a:pt x="2015588" y="554101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1550064" y="1608830"/>
            <a:ext cx="147664" cy="1063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1526170" y="3892752"/>
            <a:ext cx="2708485" cy="702733"/>
          </a:xfrm>
          <a:custGeom>
            <a:avLst/>
            <a:gdLst/>
            <a:ahLst/>
            <a:cxnLst/>
            <a:rect l="l" t="t" r="r" b="b"/>
            <a:pathLst>
              <a:path w="2031364" h="527050">
                <a:moveTo>
                  <a:pt x="2031062" y="0"/>
                </a:moveTo>
                <a:lnTo>
                  <a:pt x="0" y="526898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1401895" y="4541973"/>
            <a:ext cx="147509" cy="1066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 txBox="1"/>
          <p:nvPr/>
        </p:nvSpPr>
        <p:spPr>
          <a:xfrm>
            <a:off x="-17139" y="2965875"/>
            <a:ext cx="18465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“Downstream</a:t>
            </a:r>
            <a:endParaRPr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11311" y="3334175"/>
            <a:ext cx="13893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20367" y="1097756"/>
            <a:ext cx="352213" cy="5506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endParaRPr sz="3467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38217" y="1409611"/>
            <a:ext cx="181187" cy="371106"/>
          </a:xfrm>
          <a:prstGeom prst="rect">
            <a:avLst/>
          </a:prstGeom>
        </p:spPr>
        <p:txBody>
          <a:bodyPr vert="horz" wrap="square" lIns="0" tIns="22013" rIns="0" bIns="0" rtlCol="0">
            <a:spAutoFit/>
          </a:bodyPr>
          <a:lstStyle/>
          <a:p>
            <a:pPr marL="16933">
              <a:spcBef>
                <a:spcPts val="173"/>
              </a:spcBef>
            </a:pPr>
            <a:r>
              <a:rPr sz="2267" spc="20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 sz="2267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633" y="3857599"/>
            <a:ext cx="1272540" cy="727614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2193" rIns="0" bIns="0" rtlCol="0">
            <a:spAutoFit/>
          </a:bodyPr>
          <a:lstStyle/>
          <a:p>
            <a:pPr marL="145623">
              <a:spcBef>
                <a:spcPts val="151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739434" y="2035132"/>
            <a:ext cx="1660313" cy="744713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209127" rIns="0" bIns="0" rtlCol="0">
            <a:spAutoFit/>
          </a:bodyPr>
          <a:lstStyle/>
          <a:p>
            <a:pPr marL="874585">
              <a:spcBef>
                <a:spcPts val="1647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677033" y="3513185"/>
            <a:ext cx="1785620" cy="87893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342053" rIns="0" bIns="0" rtlCol="0">
            <a:spAutoFit/>
          </a:bodyPr>
          <a:lstStyle/>
          <a:p>
            <a:pPr marL="1104872">
              <a:spcBef>
                <a:spcPts val="269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84134" y="870700"/>
            <a:ext cx="1342813" cy="1026160"/>
          </a:xfrm>
          <a:custGeom>
            <a:avLst/>
            <a:gdLst/>
            <a:ahLst/>
            <a:cxnLst/>
            <a:rect l="l" t="t" r="r" b="b"/>
            <a:pathLst>
              <a:path w="1007110" h="769619">
                <a:moveTo>
                  <a:pt x="0" y="0"/>
                </a:moveTo>
                <a:lnTo>
                  <a:pt x="1007099" y="0"/>
                </a:lnTo>
                <a:lnTo>
                  <a:pt x="1007099" y="769499"/>
                </a:lnTo>
                <a:lnTo>
                  <a:pt x="0" y="769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 txBox="1"/>
          <p:nvPr/>
        </p:nvSpPr>
        <p:spPr>
          <a:xfrm>
            <a:off x="8961700" y="861434"/>
            <a:ext cx="2968413" cy="56767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6427" rIns="0" bIns="0" rtlCol="0">
            <a:spAutoFit/>
          </a:bodyPr>
          <a:lstStyle/>
          <a:p>
            <a:pPr marL="114297">
              <a:spcBef>
                <a:spcPts val="1547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Loss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L still a</a:t>
            </a:r>
            <a:r>
              <a:rPr spc="-1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scalar!</a:t>
            </a:r>
            <a:endParaRPr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923867" y="3842911"/>
            <a:ext cx="1109980" cy="371106"/>
          </a:xfrm>
          <a:prstGeom prst="rect">
            <a:avLst/>
          </a:prstGeom>
        </p:spPr>
        <p:txBody>
          <a:bodyPr vert="horz" wrap="square" lIns="0" tIns="22013" rIns="0" bIns="0" rtlCol="0">
            <a:spAutoFit/>
          </a:bodyPr>
          <a:lstStyle/>
          <a:p>
            <a:pPr marL="16933">
              <a:spcBef>
                <a:spcPts val="173"/>
              </a:spcBef>
              <a:tabLst>
                <a:tab pos="945703" algn="l"/>
              </a:tabLst>
            </a:pPr>
            <a:r>
              <a:rPr sz="2267" spc="20" dirty="0">
                <a:solidFill>
                  <a:srgbClr val="0000FF"/>
                </a:solidFill>
                <a:latin typeface="Arial"/>
                <a:cs typeface="Arial"/>
              </a:rPr>
              <a:t>y	z</a:t>
            </a:r>
            <a:endParaRPr sz="2267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83734" y="3531057"/>
            <a:ext cx="1673013" cy="5506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725575" algn="l"/>
              </a:tabLst>
            </a:pPr>
            <a:r>
              <a:rPr sz="3467" spc="-7" dirty="0">
                <a:solidFill>
                  <a:srgbClr val="0000FF"/>
                </a:solidFill>
                <a:latin typeface="Arial"/>
                <a:cs typeface="Arial"/>
              </a:rPr>
              <a:t>[D	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x D</a:t>
            </a:r>
            <a:r>
              <a:rPr sz="3467" spc="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3467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528200" y="1211507"/>
            <a:ext cx="1740747" cy="2389286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3403" marR="210815" algn="ctr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 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  <a:p>
            <a:pPr algn="ctr">
              <a:lnSpc>
                <a:spcPts val="4027"/>
              </a:lnSpc>
              <a:spcBef>
                <a:spcPts val="1187"/>
              </a:spcBef>
            </a:pP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3400" baseline="-32679" dirty="0">
                <a:solidFill>
                  <a:srgbClr val="0000FF"/>
                </a:solidFill>
                <a:latin typeface="Arial"/>
                <a:cs typeface="Arial"/>
              </a:rPr>
              <a:t>x 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3467" spc="-39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3467">
              <a:latin typeface="Arial"/>
              <a:cs typeface="Arial"/>
            </a:endParaRPr>
          </a:p>
          <a:p>
            <a:pPr marR="65192" algn="ctr">
              <a:lnSpc>
                <a:spcPts val="7546"/>
              </a:lnSpc>
            </a:pPr>
            <a:r>
              <a:rPr sz="6400" dirty="0">
                <a:latin typeface="Arial"/>
                <a:cs typeface="Arial"/>
              </a:rPr>
              <a:t>f</a:t>
            </a:r>
            <a:endParaRPr sz="64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770571" y="4200807"/>
            <a:ext cx="1254759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50799" marR="6773" indent="-34711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Jacobian  matrices</a:t>
            </a:r>
            <a:endParaRPr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268165" y="4613368"/>
            <a:ext cx="3706707" cy="1184341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933" marR="6773" indent="695943">
              <a:lnSpc>
                <a:spcPct val="106400"/>
              </a:lnSpc>
              <a:spcBef>
                <a:spcPts val="29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“Upstream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 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z,</a:t>
            </a:r>
            <a:r>
              <a:rPr spc="-1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how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much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does it influence</a:t>
            </a:r>
            <a:r>
              <a:rPr spc="-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L?</a:t>
            </a:r>
            <a:endParaRPr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212167" y="5046190"/>
            <a:ext cx="566420" cy="5506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12601" y="2061506"/>
            <a:ext cx="566420" cy="5506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1045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 sz="3400" baseline="-31045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039820" y="3157130"/>
            <a:ext cx="160020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340351" marR="6773" indent="-324264">
              <a:lnSpc>
                <a:spcPct val="101600"/>
              </a:lnSpc>
              <a:spcBef>
                <a:spcPts val="93"/>
              </a:spcBef>
            </a:pP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Matrix-vector  multiply</a:t>
            </a:r>
            <a:endParaRPr sz="2133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644725" y="1862116"/>
            <a:ext cx="2397832" cy="145363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9" name="object 49"/>
          <p:cNvSpPr/>
          <p:nvPr/>
        </p:nvSpPr>
        <p:spPr>
          <a:xfrm>
            <a:off x="1480694" y="1785499"/>
            <a:ext cx="1077807" cy="1127759"/>
          </a:xfrm>
          <a:custGeom>
            <a:avLst/>
            <a:gdLst/>
            <a:ahLst/>
            <a:cxnLst/>
            <a:rect l="l" t="t" r="r" b="b"/>
            <a:pathLst>
              <a:path w="808355" h="845819">
                <a:moveTo>
                  <a:pt x="181499" y="0"/>
                </a:moveTo>
                <a:lnTo>
                  <a:pt x="808199" y="167999"/>
                </a:lnTo>
                <a:lnTo>
                  <a:pt x="626699" y="845399"/>
                </a:lnTo>
                <a:lnTo>
                  <a:pt x="0" y="677399"/>
                </a:lnTo>
                <a:lnTo>
                  <a:pt x="1814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A9020DA5-26F0-4D4C-AAE6-036045E9F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 with</a:t>
            </a:r>
            <a:r>
              <a:rPr lang="en-US" sz="4400" spc="-113" dirty="0">
                <a:cs typeface="Arial"/>
              </a:rPr>
              <a:t> </a:t>
            </a:r>
            <a:r>
              <a:rPr lang="en-US" sz="4400" spc="-33" dirty="0">
                <a:cs typeface="Arial"/>
              </a:rPr>
              <a:t>Vectors</a:t>
            </a:r>
            <a:endParaRPr lang="en-US" dirty="0"/>
          </a:p>
        </p:txBody>
      </p:sp>
      <p:sp>
        <p:nvSpPr>
          <p:cNvPr id="50" name="Date Placeholder 2">
            <a:extLst>
              <a:ext uri="{FF2B5EF4-FFF2-40B4-BE49-F238E27FC236}">
                <a16:creationId xmlns:a16="http://schemas.microsoft.com/office/drawing/2014/main" id="{FCC543E2-1D54-4B44-B34D-1B1161511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51" name="Slide Number Placeholder 3">
            <a:extLst>
              <a:ext uri="{FF2B5EF4-FFF2-40B4-BE49-F238E27FC236}">
                <a16:creationId xmlns:a16="http://schemas.microsoft.com/office/drawing/2014/main" id="{A3AD0139-8701-41CC-97D7-4D07E35D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474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44311" y="1888905"/>
            <a:ext cx="2138848" cy="1438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2487004" y="4106787"/>
            <a:ext cx="1894281" cy="1297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1489349" y="2978699"/>
                </a:move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0" y="1489349"/>
                </a:move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2032001" y="3721952"/>
            <a:ext cx="2044700" cy="507153"/>
          </a:xfrm>
          <a:custGeom>
            <a:avLst/>
            <a:gdLst/>
            <a:ahLst/>
            <a:cxnLst/>
            <a:rect l="l" t="t" r="r" b="b"/>
            <a:pathLst>
              <a:path w="1533525" h="380364">
                <a:moveTo>
                  <a:pt x="0" y="379911"/>
                </a:moveTo>
                <a:lnTo>
                  <a:pt x="1533354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053683" y="3668528"/>
            <a:ext cx="147373" cy="1068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2132566" y="1593933"/>
            <a:ext cx="2163233" cy="646007"/>
          </a:xfrm>
          <a:custGeom>
            <a:avLst/>
            <a:gdLst/>
            <a:ahLst/>
            <a:cxnLst/>
            <a:rect l="l" t="t" r="r" b="b"/>
            <a:pathLst>
              <a:path w="1622425" h="484505">
                <a:moveTo>
                  <a:pt x="0" y="0"/>
                </a:moveTo>
                <a:lnTo>
                  <a:pt x="1622080" y="484488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4270634" y="2187019"/>
            <a:ext cx="147852" cy="1057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8346267" y="3130132"/>
            <a:ext cx="1874520" cy="0"/>
          </a:xfrm>
          <a:custGeom>
            <a:avLst/>
            <a:gdLst/>
            <a:ahLst/>
            <a:cxnLst/>
            <a:rect l="l" t="t" r="r" b="b"/>
            <a:pathLst>
              <a:path w="1405890">
                <a:moveTo>
                  <a:pt x="0" y="0"/>
                </a:moveTo>
                <a:lnTo>
                  <a:pt x="14057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0207967" y="3075479"/>
            <a:ext cx="140667" cy="1093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864943" y="1149137"/>
            <a:ext cx="41909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852243" y="1136436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1584036" y="3912437"/>
            <a:ext cx="393699" cy="482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1571337" y="389973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677016" y="2425983"/>
            <a:ext cx="419099" cy="4063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9664317" y="241328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678899" y="3448032"/>
            <a:ext cx="1645920" cy="0"/>
          </a:xfrm>
          <a:custGeom>
            <a:avLst/>
            <a:gdLst/>
            <a:ahLst/>
            <a:cxnLst/>
            <a:rect l="l" t="t" r="r" b="b"/>
            <a:pathLst>
              <a:path w="1234440">
                <a:moveTo>
                  <a:pt x="12341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8550932" y="3393379"/>
            <a:ext cx="140667" cy="1093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632483" y="3559383"/>
            <a:ext cx="685799" cy="9016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9619783" y="3546683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648615" y="2189422"/>
            <a:ext cx="546099" cy="7174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635914" y="2176722"/>
            <a:ext cx="571500" cy="743373"/>
          </a:xfrm>
          <a:custGeom>
            <a:avLst/>
            <a:gdLst/>
            <a:ahLst/>
            <a:cxnLst/>
            <a:rect l="l" t="t" r="r" b="b"/>
            <a:pathLst>
              <a:path w="428625" h="557530">
                <a:moveTo>
                  <a:pt x="0" y="0"/>
                </a:moveTo>
                <a:lnTo>
                  <a:pt x="428624" y="0"/>
                </a:lnTo>
                <a:lnTo>
                  <a:pt x="428624" y="557119"/>
                </a:lnTo>
                <a:lnTo>
                  <a:pt x="0" y="55711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686697" y="3247399"/>
            <a:ext cx="469899" cy="80866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4673998" y="3234699"/>
            <a:ext cx="495300" cy="834813"/>
          </a:xfrm>
          <a:custGeom>
            <a:avLst/>
            <a:gdLst/>
            <a:ahLst/>
            <a:cxnLst/>
            <a:rect l="l" t="t" r="r" b="b"/>
            <a:pathLst>
              <a:path w="371475" h="626110">
                <a:moveTo>
                  <a:pt x="0" y="0"/>
                </a:moveTo>
                <a:lnTo>
                  <a:pt x="371474" y="0"/>
                </a:lnTo>
                <a:lnTo>
                  <a:pt x="371474" y="625548"/>
                </a:lnTo>
                <a:lnTo>
                  <a:pt x="0" y="62554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 txBox="1"/>
          <p:nvPr/>
        </p:nvSpPr>
        <p:spPr>
          <a:xfrm>
            <a:off x="5674845" y="1211507"/>
            <a:ext cx="1389380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 indent="313259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 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282632" y="4422749"/>
            <a:ext cx="880533" cy="1047327"/>
          </a:xfrm>
          <a:custGeom>
            <a:avLst/>
            <a:gdLst/>
            <a:ahLst/>
            <a:cxnLst/>
            <a:rect l="l" t="t" r="r" b="b"/>
            <a:pathLst>
              <a:path w="660400" h="785495">
                <a:moveTo>
                  <a:pt x="0" y="129599"/>
                </a:moveTo>
                <a:lnTo>
                  <a:pt x="484199" y="0"/>
                </a:lnTo>
                <a:lnTo>
                  <a:pt x="659999" y="655799"/>
                </a:lnTo>
                <a:lnTo>
                  <a:pt x="175799" y="785399"/>
                </a:lnTo>
                <a:lnTo>
                  <a:pt x="0" y="1295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2275510" y="1773893"/>
            <a:ext cx="2117513" cy="607060"/>
          </a:xfrm>
          <a:custGeom>
            <a:avLst/>
            <a:gdLst/>
            <a:ahLst/>
            <a:cxnLst/>
            <a:rect l="l" t="t" r="r" b="b"/>
            <a:pathLst>
              <a:path w="1588135" h="455294">
                <a:moveTo>
                  <a:pt x="1588117" y="45483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2151996" y="1720860"/>
            <a:ext cx="147763" cy="10606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2179268" y="3892753"/>
            <a:ext cx="2055707" cy="539327"/>
          </a:xfrm>
          <a:custGeom>
            <a:avLst/>
            <a:gdLst/>
            <a:ahLst/>
            <a:cxnLst/>
            <a:rect l="l" t="t" r="r" b="b"/>
            <a:pathLst>
              <a:path w="1541780" h="404495">
                <a:moveTo>
                  <a:pt x="1541238" y="0"/>
                </a:moveTo>
                <a:lnTo>
                  <a:pt x="0" y="404204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2055071" y="4378409"/>
            <a:ext cx="147539" cy="10656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 txBox="1"/>
          <p:nvPr/>
        </p:nvSpPr>
        <p:spPr>
          <a:xfrm>
            <a:off x="-17139" y="2965875"/>
            <a:ext cx="18465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“Downstream</a:t>
            </a:r>
            <a:endParaRPr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1311" y="3334175"/>
            <a:ext cx="13893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852767" y="83899"/>
            <a:ext cx="2968413" cy="56767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6427" rIns="0" bIns="0" rtlCol="0">
            <a:spAutoFit/>
          </a:bodyPr>
          <a:lstStyle/>
          <a:p>
            <a:pPr marL="114297">
              <a:spcBef>
                <a:spcPts val="1547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Loss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L still a</a:t>
            </a:r>
            <a:r>
              <a:rPr spc="-1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scalar!</a:t>
            </a:r>
            <a:endParaRPr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770571" y="4200807"/>
            <a:ext cx="1254759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50799" marR="6773" indent="-34711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Jacobian  matrices</a:t>
            </a:r>
            <a:endParaRPr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600110" y="5367587"/>
            <a:ext cx="435356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sz="2133" spc="-80" dirty="0">
                <a:solidFill>
                  <a:srgbClr val="0000FF"/>
                </a:solidFill>
                <a:latin typeface="Arial"/>
                <a:cs typeface="Arial"/>
              </a:rPr>
              <a:t>y,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how </a:t>
            </a: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much 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does it influence each element of</a:t>
            </a:r>
            <a:r>
              <a:rPr sz="2133"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z?</a:t>
            </a:r>
            <a:endParaRPr sz="2133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907951" y="1834000"/>
            <a:ext cx="960120" cy="1096433"/>
          </a:xfrm>
          <a:custGeom>
            <a:avLst/>
            <a:gdLst/>
            <a:ahLst/>
            <a:cxnLst/>
            <a:rect l="l" t="t" r="r" b="b"/>
            <a:pathLst>
              <a:path w="720089" h="822325">
                <a:moveTo>
                  <a:pt x="181499" y="0"/>
                </a:moveTo>
                <a:lnTo>
                  <a:pt x="719700" y="144299"/>
                </a:lnTo>
                <a:lnTo>
                  <a:pt x="538200" y="821699"/>
                </a:lnTo>
                <a:lnTo>
                  <a:pt x="0" y="677399"/>
                </a:lnTo>
                <a:lnTo>
                  <a:pt x="1814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 txBox="1"/>
          <p:nvPr/>
        </p:nvSpPr>
        <p:spPr>
          <a:xfrm>
            <a:off x="2039820" y="3157130"/>
            <a:ext cx="160020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340351" marR="6773" indent="-324264">
              <a:lnSpc>
                <a:spcPct val="101600"/>
              </a:lnSpc>
              <a:spcBef>
                <a:spcPts val="93"/>
              </a:spcBef>
            </a:pP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Matrix-vector  multiply</a:t>
            </a:r>
            <a:endParaRPr sz="2133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266642" y="3945207"/>
            <a:ext cx="3740573" cy="201270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305416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  <a:p>
            <a:pPr marL="33866" marR="23706" indent="695943">
              <a:lnSpc>
                <a:spcPct val="106400"/>
              </a:lnSpc>
              <a:spcBef>
                <a:spcPts val="3120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“Upstream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 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z,</a:t>
            </a:r>
            <a:r>
              <a:rPr spc="-1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how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much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does it influence</a:t>
            </a:r>
            <a:r>
              <a:rPr spc="-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L?</a:t>
            </a:r>
            <a:endParaRPr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82034" y="1072798"/>
            <a:ext cx="1590887" cy="139427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67732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  <a:p>
            <a:pPr marL="270080">
              <a:spcBef>
                <a:spcPts val="3680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-370" y="3856990"/>
            <a:ext cx="2098887" cy="151488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67732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  <a:p>
            <a:pPr>
              <a:spcBef>
                <a:spcPts val="33"/>
              </a:spcBef>
            </a:pPr>
            <a:endParaRPr sz="3867">
              <a:latin typeface="Times New Roman"/>
              <a:cs typeface="Times New Roman"/>
            </a:endParaRPr>
          </a:p>
          <a:p>
            <a:pPr marL="778914"/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793599" y="962141"/>
            <a:ext cx="2975187" cy="1866066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33866" marR="87204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dL/dx always has</a:t>
            </a:r>
            <a:r>
              <a:rPr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the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same shape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as</a:t>
            </a:r>
            <a:r>
              <a:rPr spc="-6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x!</a:t>
            </a:r>
            <a:endParaRPr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667">
              <a:latin typeface="Times New Roman"/>
              <a:cs typeface="Times New Roman"/>
            </a:endParaRPr>
          </a:p>
          <a:p>
            <a:pPr marL="1654345">
              <a:spcBef>
                <a:spcPts val="191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6" name="Title 45">
            <a:extLst>
              <a:ext uri="{FF2B5EF4-FFF2-40B4-BE49-F238E27FC236}">
                <a16:creationId xmlns:a16="http://schemas.microsoft.com/office/drawing/2014/main" id="{4590B3A0-A408-41BA-9C5C-9ED790F84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55400" cy="685800"/>
          </a:xfrm>
        </p:spPr>
        <p:txBody>
          <a:bodyPr/>
          <a:lstStyle/>
          <a:p>
            <a:r>
              <a:rPr lang="en-US" dirty="0"/>
              <a:t>Backprop with Matrices (or Tensors)</a:t>
            </a:r>
          </a:p>
        </p:txBody>
      </p:sp>
      <p:sp>
        <p:nvSpPr>
          <p:cNvPr id="44" name="Date Placeholder 43">
            <a:extLst>
              <a:ext uri="{FF2B5EF4-FFF2-40B4-BE49-F238E27FC236}">
                <a16:creationId xmlns:a16="http://schemas.microsoft.com/office/drawing/2014/main" id="{E2D7AA0E-BF2C-43D8-A547-791B1D4AB3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 dirty="0"/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D6DBC93F-2C9E-4DCE-BF60-FEE53AE72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81D60167-4931-47E6-BA6A-407CBD079E47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2646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44311" y="1888905"/>
            <a:ext cx="2138848" cy="1438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2487004" y="4106787"/>
            <a:ext cx="1894281" cy="1297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1489349" y="2978699"/>
                </a:move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0" y="1489349"/>
                </a:move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2032001" y="3721952"/>
            <a:ext cx="2044700" cy="507153"/>
          </a:xfrm>
          <a:custGeom>
            <a:avLst/>
            <a:gdLst/>
            <a:ahLst/>
            <a:cxnLst/>
            <a:rect l="l" t="t" r="r" b="b"/>
            <a:pathLst>
              <a:path w="1533525" h="380364">
                <a:moveTo>
                  <a:pt x="0" y="379911"/>
                </a:moveTo>
                <a:lnTo>
                  <a:pt x="1533354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053683" y="3668528"/>
            <a:ext cx="147373" cy="1068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2132566" y="1593933"/>
            <a:ext cx="2163233" cy="646007"/>
          </a:xfrm>
          <a:custGeom>
            <a:avLst/>
            <a:gdLst/>
            <a:ahLst/>
            <a:cxnLst/>
            <a:rect l="l" t="t" r="r" b="b"/>
            <a:pathLst>
              <a:path w="1622425" h="484505">
                <a:moveTo>
                  <a:pt x="0" y="0"/>
                </a:moveTo>
                <a:lnTo>
                  <a:pt x="1622080" y="484488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4270634" y="2187019"/>
            <a:ext cx="147852" cy="1057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8346267" y="3130132"/>
            <a:ext cx="1874520" cy="0"/>
          </a:xfrm>
          <a:custGeom>
            <a:avLst/>
            <a:gdLst/>
            <a:ahLst/>
            <a:cxnLst/>
            <a:rect l="l" t="t" r="r" b="b"/>
            <a:pathLst>
              <a:path w="1405890">
                <a:moveTo>
                  <a:pt x="0" y="0"/>
                </a:moveTo>
                <a:lnTo>
                  <a:pt x="14057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0207967" y="3075479"/>
            <a:ext cx="140667" cy="1093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864943" y="1149137"/>
            <a:ext cx="41909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852243" y="1136436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1584036" y="3912437"/>
            <a:ext cx="393699" cy="482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1571337" y="389973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677016" y="2425983"/>
            <a:ext cx="419099" cy="4063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9664317" y="241328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678899" y="3448032"/>
            <a:ext cx="1645920" cy="0"/>
          </a:xfrm>
          <a:custGeom>
            <a:avLst/>
            <a:gdLst/>
            <a:ahLst/>
            <a:cxnLst/>
            <a:rect l="l" t="t" r="r" b="b"/>
            <a:pathLst>
              <a:path w="1234440">
                <a:moveTo>
                  <a:pt x="12341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8550932" y="3393379"/>
            <a:ext cx="140667" cy="1093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632483" y="3559383"/>
            <a:ext cx="685799" cy="9016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9619783" y="3546683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648615" y="2189422"/>
            <a:ext cx="546099" cy="7174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635914" y="2176722"/>
            <a:ext cx="571500" cy="743373"/>
          </a:xfrm>
          <a:custGeom>
            <a:avLst/>
            <a:gdLst/>
            <a:ahLst/>
            <a:cxnLst/>
            <a:rect l="l" t="t" r="r" b="b"/>
            <a:pathLst>
              <a:path w="428625" h="557530">
                <a:moveTo>
                  <a:pt x="0" y="0"/>
                </a:moveTo>
                <a:lnTo>
                  <a:pt x="428624" y="0"/>
                </a:lnTo>
                <a:lnTo>
                  <a:pt x="428624" y="557119"/>
                </a:lnTo>
                <a:lnTo>
                  <a:pt x="0" y="55711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686697" y="3247399"/>
            <a:ext cx="469899" cy="80866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4673998" y="3234699"/>
            <a:ext cx="495300" cy="834813"/>
          </a:xfrm>
          <a:custGeom>
            <a:avLst/>
            <a:gdLst/>
            <a:ahLst/>
            <a:cxnLst/>
            <a:rect l="l" t="t" r="r" b="b"/>
            <a:pathLst>
              <a:path w="371475" h="626110">
                <a:moveTo>
                  <a:pt x="0" y="0"/>
                </a:moveTo>
                <a:lnTo>
                  <a:pt x="371474" y="0"/>
                </a:lnTo>
                <a:lnTo>
                  <a:pt x="371474" y="625548"/>
                </a:lnTo>
                <a:lnTo>
                  <a:pt x="0" y="62554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2282632" y="4422749"/>
            <a:ext cx="880533" cy="1047327"/>
          </a:xfrm>
          <a:custGeom>
            <a:avLst/>
            <a:gdLst/>
            <a:ahLst/>
            <a:cxnLst/>
            <a:rect l="l" t="t" r="r" b="b"/>
            <a:pathLst>
              <a:path w="660400" h="785495">
                <a:moveTo>
                  <a:pt x="0" y="129599"/>
                </a:moveTo>
                <a:lnTo>
                  <a:pt x="484199" y="0"/>
                </a:lnTo>
                <a:lnTo>
                  <a:pt x="659999" y="655799"/>
                </a:lnTo>
                <a:lnTo>
                  <a:pt x="175799" y="785399"/>
                </a:lnTo>
                <a:lnTo>
                  <a:pt x="0" y="1295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2275510" y="1773893"/>
            <a:ext cx="2117513" cy="607060"/>
          </a:xfrm>
          <a:custGeom>
            <a:avLst/>
            <a:gdLst/>
            <a:ahLst/>
            <a:cxnLst/>
            <a:rect l="l" t="t" r="r" b="b"/>
            <a:pathLst>
              <a:path w="1588135" h="455294">
                <a:moveTo>
                  <a:pt x="1588117" y="45483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2151996" y="1720860"/>
            <a:ext cx="147763" cy="10606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2179268" y="3892753"/>
            <a:ext cx="2055707" cy="539327"/>
          </a:xfrm>
          <a:custGeom>
            <a:avLst/>
            <a:gdLst/>
            <a:ahLst/>
            <a:cxnLst/>
            <a:rect l="l" t="t" r="r" b="b"/>
            <a:pathLst>
              <a:path w="1541780" h="404495">
                <a:moveTo>
                  <a:pt x="1541238" y="0"/>
                </a:moveTo>
                <a:lnTo>
                  <a:pt x="0" y="404204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2055071" y="4378409"/>
            <a:ext cx="147539" cy="10656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 txBox="1"/>
          <p:nvPr/>
        </p:nvSpPr>
        <p:spPr>
          <a:xfrm>
            <a:off x="-17139" y="2965875"/>
            <a:ext cx="18465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“Downstream</a:t>
            </a:r>
            <a:endParaRPr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11311" y="3334175"/>
            <a:ext cx="13893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852767" y="83899"/>
            <a:ext cx="2968413" cy="56767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6427" rIns="0" bIns="0" rtlCol="0">
            <a:spAutoFit/>
          </a:bodyPr>
          <a:lstStyle/>
          <a:p>
            <a:pPr marL="114297">
              <a:spcBef>
                <a:spcPts val="1547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Loss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L still a</a:t>
            </a:r>
            <a:r>
              <a:rPr spc="-1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scalar!</a:t>
            </a:r>
            <a:endParaRPr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258183" y="1211508"/>
            <a:ext cx="2838027" cy="1427549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433482" marR="1038834" indent="313259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 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  <a:p>
            <a:pPr marL="50799">
              <a:spcBef>
                <a:spcPts val="2040"/>
              </a:spcBef>
            </a:pP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[(D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)×(D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)]</a:t>
            </a:r>
            <a:endParaRPr sz="2667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770571" y="4200807"/>
            <a:ext cx="1254759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50799" marR="6773" indent="-34711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Jacobian  matrices</a:t>
            </a:r>
            <a:endParaRPr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242761" y="4867223"/>
            <a:ext cx="3706707" cy="1184341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933" marR="6773" indent="695943">
              <a:lnSpc>
                <a:spcPct val="106400"/>
              </a:lnSpc>
              <a:spcBef>
                <a:spcPts val="29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“Upstream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 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z,</a:t>
            </a:r>
            <a:r>
              <a:rPr spc="-1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how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much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does it influence</a:t>
            </a:r>
            <a:r>
              <a:rPr spc="-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L?</a:t>
            </a:r>
            <a:endParaRPr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559296" y="5467150"/>
            <a:ext cx="435356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sz="2133" spc="-80" dirty="0">
                <a:solidFill>
                  <a:srgbClr val="0000FF"/>
                </a:solidFill>
                <a:latin typeface="Arial"/>
                <a:cs typeface="Arial"/>
              </a:rPr>
              <a:t>y,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how </a:t>
            </a: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much 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does it influence each element of</a:t>
            </a:r>
            <a:r>
              <a:rPr sz="2133"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z?</a:t>
            </a:r>
            <a:endParaRPr sz="2133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907951" y="1834000"/>
            <a:ext cx="960120" cy="1096433"/>
          </a:xfrm>
          <a:custGeom>
            <a:avLst/>
            <a:gdLst/>
            <a:ahLst/>
            <a:cxnLst/>
            <a:rect l="l" t="t" r="r" b="b"/>
            <a:pathLst>
              <a:path w="720089" h="822325">
                <a:moveTo>
                  <a:pt x="181499" y="0"/>
                </a:moveTo>
                <a:lnTo>
                  <a:pt x="719700" y="144299"/>
                </a:lnTo>
                <a:lnTo>
                  <a:pt x="538200" y="821699"/>
                </a:lnTo>
                <a:lnTo>
                  <a:pt x="0" y="677399"/>
                </a:lnTo>
                <a:lnTo>
                  <a:pt x="1814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 txBox="1"/>
          <p:nvPr/>
        </p:nvSpPr>
        <p:spPr>
          <a:xfrm>
            <a:off x="2039820" y="3157130"/>
            <a:ext cx="160020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340351" marR="6773" indent="-324264">
              <a:lnSpc>
                <a:spcPct val="101600"/>
              </a:lnSpc>
              <a:spcBef>
                <a:spcPts val="93"/>
              </a:spcBef>
            </a:pP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Matrix-vector  multiply</a:t>
            </a:r>
            <a:endParaRPr sz="2133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6562" y="3856990"/>
            <a:ext cx="1353820" cy="46844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397634" y="2328782"/>
            <a:ext cx="1353820" cy="46844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506267" y="3790915"/>
            <a:ext cx="1353820" cy="46844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258183" y="3303153"/>
            <a:ext cx="283802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[(D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)×(D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)]</a:t>
            </a:r>
            <a:endParaRPr sz="2667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82034" y="1072798"/>
            <a:ext cx="1590887" cy="139427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67732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  <a:p>
            <a:pPr marL="270080">
              <a:spcBef>
                <a:spcPts val="3680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27762" y="4872990"/>
            <a:ext cx="1353820" cy="46844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810532" y="962141"/>
            <a:ext cx="2876973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dL/dx always has</a:t>
            </a:r>
            <a:r>
              <a:rPr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the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same shape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as</a:t>
            </a:r>
            <a:r>
              <a:rPr spc="-6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x!</a:t>
            </a:r>
            <a:endParaRPr>
              <a:latin typeface="Arial"/>
              <a:cs typeface="Arial"/>
            </a:endParaRPr>
          </a:p>
        </p:txBody>
      </p:sp>
      <p:sp>
        <p:nvSpPr>
          <p:cNvPr id="49" name="Title 48">
            <a:extLst>
              <a:ext uri="{FF2B5EF4-FFF2-40B4-BE49-F238E27FC236}">
                <a16:creationId xmlns:a16="http://schemas.microsoft.com/office/drawing/2014/main" id="{0EA121EF-35C6-4953-94D1-C87EBF378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55400" cy="685800"/>
          </a:xfrm>
        </p:spPr>
        <p:txBody>
          <a:bodyPr/>
          <a:lstStyle/>
          <a:p>
            <a:r>
              <a:rPr lang="en-US" dirty="0"/>
              <a:t>Backprop with Matrices (or Tensors)</a:t>
            </a:r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8176FA3A-6FCB-4A1A-B381-B6AA6DF88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 dirty="0"/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D20F8AF3-10AD-402B-84AD-69853CF30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81D60167-4931-47E6-BA6A-407CBD079E47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7129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1143000"/>
            <a:ext cx="3124200" cy="545025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Backpropagation for multiple neuron layers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067859"/>
            <a:ext cx="8229600" cy="5045075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To </a:t>
            </a:r>
            <a:r>
              <a:rPr lang="en-US" sz="2800" dirty="0">
                <a:solidFill>
                  <a:srgbClr val="0000FF"/>
                </a:solidFill>
              </a:rPr>
              <a:t>compute the gradients</a:t>
            </a:r>
            <a:r>
              <a:rPr lang="en-US" sz="2800"/>
              <a:t>, write the energy </a:t>
            </a:r>
            <a:r>
              <a:rPr lang="en-US" sz="2800" i="1">
                <a:solidFill>
                  <a:srgbClr val="0000FF"/>
                </a:solidFill>
              </a:rPr>
              <a:t>E</a:t>
            </a:r>
            <a:r>
              <a:rPr lang="en-US" sz="2800"/>
              <a:t> (= Loss </a:t>
            </a:r>
            <a:r>
              <a:rPr lang="en-US" sz="2800" i="1">
                <a:solidFill>
                  <a:srgbClr val="0000FF"/>
                </a:solidFill>
              </a:rPr>
              <a:t>L</a:t>
            </a:r>
            <a:r>
              <a:rPr lang="en-US" sz="2800"/>
              <a:t>) as </a:t>
            </a:r>
            <a:r>
              <a:rPr lang="en-US" sz="2800" dirty="0"/>
              <a:t>a function of the </a:t>
            </a:r>
            <a:r>
              <a:rPr lang="en-US" sz="2800"/>
              <a:t>network parameters (</a:t>
            </a:r>
            <a:r>
              <a:rPr lang="el-GR" sz="2800" i="1"/>
              <a:t>ϴ</a:t>
            </a:r>
            <a:r>
              <a:rPr lang="en-US" sz="2800" i="1"/>
              <a:t>, also called W</a:t>
            </a:r>
            <a:r>
              <a:rPr lang="en-US" sz="2800"/>
              <a:t>):</a:t>
            </a:r>
            <a:endParaRPr lang="en-US" sz="2800" dirty="0"/>
          </a:p>
          <a:p>
            <a:pPr>
              <a:buNone/>
            </a:pPr>
            <a:endParaRPr lang="en-US" sz="2800" dirty="0"/>
          </a:p>
          <a:p>
            <a:pPr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46CD-C9EF-6344-8B59-DEE5041F413C}" type="slidenum">
              <a:rPr lang="en-US" smtClean="0"/>
              <a:pPr/>
              <a:t>43</a:t>
            </a:fld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57200" y="2819400"/>
          <a:ext cx="789431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Equation" r:id="rId4" imgW="3289300" imgH="444500" progId="Equation.3">
                  <p:embed/>
                </p:oleObj>
              </mc:Choice>
              <mc:Fallback>
                <p:oleObj name="Equation" r:id="rId4" imgW="3289300" imgH="444500" progId="Equation.3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819400"/>
                        <a:ext cx="7894315" cy="10668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81000" y="4495800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Compute </a:t>
            </a:r>
            <a:r>
              <a:rPr lang="en-US" sz="2800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the </a:t>
            </a:r>
            <a:r>
              <a:rPr lang="en-US" sz="28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partial derivative,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we use </a:t>
            </a:r>
            <a:r>
              <a:rPr lang="en-US" sz="2800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the chain rule to derive a compact algorithm:  </a:t>
            </a:r>
            <a:r>
              <a:rPr lang="en-US" sz="2800" b="1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back-propagation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2036B441-175F-41E9-8227-B00F27A269F3}"/>
              </a:ext>
            </a:extLst>
          </p:cNvPr>
          <p:cNvSpPr/>
          <p:nvPr/>
        </p:nvSpPr>
        <p:spPr>
          <a:xfrm>
            <a:off x="5029200" y="2133599"/>
            <a:ext cx="2667000" cy="453661"/>
          </a:xfrm>
          <a:prstGeom prst="wedgeRoundRectCallout">
            <a:avLst>
              <a:gd name="adj1" fmla="val -55886"/>
              <a:gd name="adj2" fmla="val 168439"/>
              <a:gd name="adj3" fmla="val 16667"/>
            </a:avLst>
          </a:prstGeom>
          <a:solidFill>
            <a:srgbClr val="BDF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>
                <a:solidFill>
                  <a:schemeClr val="tx1"/>
                </a:solidFill>
              </a:rPr>
              <a:t>Sum over all inputs</a:t>
            </a:r>
            <a:endParaRPr lang="nl-NL" i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345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gradients: cost layer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46CD-C9EF-6344-8B59-DEE5041F413C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66763" y="479882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0004" y="1323448"/>
            <a:ext cx="11344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Compute gradient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with respect to the parameters </a:t>
            </a:r>
            <a:r>
              <a:rPr lang="en-US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of the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last layer (output layer) </a:t>
            </a:r>
            <a:r>
              <a:rPr lang="en-US" i="1" dirty="0" err="1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w</a:t>
            </a:r>
            <a:r>
              <a:rPr lang="en-US" i="1" baseline="-25000" dirty="0" err="1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n</a:t>
            </a:r>
            <a:r>
              <a:rPr lang="en-US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,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use our chain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rule:</a:t>
            </a:r>
            <a:endParaRPr lang="en-US" i="1" baseline="-25000" dirty="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graphicFrame>
        <p:nvGraphicFramePr>
          <p:cNvPr id="997382" name="Object 6"/>
          <p:cNvGraphicFramePr>
            <a:graphicFrameLocks noChangeAspect="1"/>
          </p:cNvGraphicFramePr>
          <p:nvPr/>
        </p:nvGraphicFramePr>
        <p:xfrm>
          <a:off x="1464864" y="2250577"/>
          <a:ext cx="4962525" cy="96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Equation" r:id="rId3" imgW="2286000" imgH="444500" progId="Equation.3">
                  <p:embed/>
                </p:oleObj>
              </mc:Choice>
              <mc:Fallback>
                <p:oleObj name="Equation" r:id="rId3" imgW="2286000" imgH="444500" progId="Equation.3">
                  <p:embed/>
                  <p:pic>
                    <p:nvPicPr>
                      <p:cNvPr id="99738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4864" y="2250577"/>
                        <a:ext cx="4962525" cy="96361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0453" name="Object 5"/>
          <p:cNvGraphicFramePr>
            <a:graphicFrameLocks noChangeAspect="1"/>
          </p:cNvGraphicFramePr>
          <p:nvPr/>
        </p:nvGraphicFramePr>
        <p:xfrm>
          <a:off x="1329880" y="4215705"/>
          <a:ext cx="2838450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Equation" r:id="rId5" imgW="1308100" imgH="355600" progId="Equation.3">
                  <p:embed/>
                </p:oleObj>
              </mc:Choice>
              <mc:Fallback>
                <p:oleObj name="Equation" r:id="rId5" imgW="1308100" imgH="355600" progId="Equation.3">
                  <p:embed/>
                  <p:pic>
                    <p:nvPicPr>
                      <p:cNvPr id="100045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9880" y="4215705"/>
                        <a:ext cx="2838450" cy="76993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3"/>
          <p:cNvGrpSpPr/>
          <p:nvPr/>
        </p:nvGrpSpPr>
        <p:grpSpPr>
          <a:xfrm>
            <a:off x="488435" y="3168210"/>
            <a:ext cx="4560713" cy="1024707"/>
            <a:chOff x="785595" y="2919971"/>
            <a:chExt cx="4560713" cy="1024707"/>
          </a:xfrm>
        </p:grpSpPr>
        <p:cxnSp>
          <p:nvCxnSpPr>
            <p:cNvPr id="17" name="Straight Arrow Connector 16"/>
            <p:cNvCxnSpPr>
              <a:cxnSpLocks/>
            </p:cNvCxnSpPr>
            <p:nvPr/>
          </p:nvCxnSpPr>
          <p:spPr>
            <a:xfrm flipV="1">
              <a:off x="4183360" y="2919971"/>
              <a:ext cx="268346" cy="61723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85595" y="3483013"/>
              <a:ext cx="45607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For example, for an Euclidean loss:</a:t>
              </a:r>
            </a:p>
          </p:txBody>
        </p:sp>
      </p:grpSp>
      <p:grpSp>
        <p:nvGrpSpPr>
          <p:cNvPr id="3" name="Group 24"/>
          <p:cNvGrpSpPr/>
          <p:nvPr/>
        </p:nvGrpSpPr>
        <p:grpSpPr>
          <a:xfrm>
            <a:off x="506971" y="5075210"/>
            <a:ext cx="3668154" cy="1493865"/>
            <a:chOff x="804131" y="4826970"/>
            <a:chExt cx="3668154" cy="1493865"/>
          </a:xfrm>
        </p:grpSpPr>
        <p:graphicFrame>
          <p:nvGraphicFramePr>
            <p:cNvPr id="1000454" name="Object 6"/>
            <p:cNvGraphicFramePr>
              <a:graphicFrameLocks noChangeAspect="1"/>
            </p:cNvGraphicFramePr>
            <p:nvPr/>
          </p:nvGraphicFramePr>
          <p:xfrm>
            <a:off x="2735560" y="5466760"/>
            <a:ext cx="1736725" cy="854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7" name="Equation" r:id="rId7" imgW="800100" imgH="393700" progId="Equation.3">
                    <p:embed/>
                  </p:oleObj>
                </mc:Choice>
                <mc:Fallback>
                  <p:oleObj name="Equation" r:id="rId7" imgW="800100" imgH="393700" progId="Equation.3">
                    <p:embed/>
                    <p:pic>
                      <p:nvPicPr>
                        <p:cNvPr id="1000454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5560" y="5466760"/>
                          <a:ext cx="1736725" cy="854075"/>
                        </a:xfrm>
                        <a:prstGeom prst="rect">
                          <a:avLst/>
                        </a:prstGeom>
                        <a:noFill/>
                        <a:ln w="38100">
                          <a:solidFill>
                            <a:schemeClr val="accent2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Box 20"/>
            <p:cNvSpPr txBox="1"/>
            <p:nvPr/>
          </p:nvSpPr>
          <p:spPr>
            <a:xfrm>
              <a:off x="804131" y="4826970"/>
              <a:ext cx="21162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The gradient is:</a:t>
              </a:r>
            </a:p>
          </p:txBody>
        </p:sp>
      </p:grpSp>
      <p:grpSp>
        <p:nvGrpSpPr>
          <p:cNvPr id="6" name="Group 22"/>
          <p:cNvGrpSpPr/>
          <p:nvPr/>
        </p:nvGrpSpPr>
        <p:grpSpPr>
          <a:xfrm>
            <a:off x="5943601" y="3124200"/>
            <a:ext cx="3040477" cy="1718173"/>
            <a:chOff x="6240762" y="2875961"/>
            <a:chExt cx="3040477" cy="1718173"/>
          </a:xfrm>
        </p:grpSpPr>
        <p:cxnSp>
          <p:nvCxnSpPr>
            <p:cNvPr id="18" name="Straight Arrow Connector 17"/>
            <p:cNvCxnSpPr>
              <a:cxnSpLocks/>
            </p:cNvCxnSpPr>
            <p:nvPr/>
          </p:nvCxnSpPr>
          <p:spPr>
            <a:xfrm flipH="1" flipV="1">
              <a:off x="6240762" y="2875961"/>
              <a:ext cx="457161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685144" y="3393805"/>
              <a:ext cx="259609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Will depend on the </a:t>
              </a:r>
              <a:br>
                <a:rPr lang="en-US" i="1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</a:br>
              <a:r>
                <a:rPr lang="en-US" i="1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layer structure and</a:t>
              </a:r>
              <a:br>
                <a:rPr lang="en-US" i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</a:br>
              <a:r>
                <a:rPr lang="en-US" i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non-linearity</a:t>
              </a:r>
              <a:endParaRPr lang="en-US" i="1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9154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gradients: layer </a:t>
            </a:r>
            <a:r>
              <a:rPr lang="en-US" dirty="0" err="1"/>
              <a:t>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46CD-C9EF-6344-8B59-DEE5041F413C}" type="slidenum">
              <a:rPr lang="en-US" smtClean="0"/>
              <a:pPr/>
              <a:t>45</a:t>
            </a:fld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027009" y="1892098"/>
          <a:ext cx="6742113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name="Equation" r:id="rId3" imgW="3302000" imgH="368300" progId="Equation.3">
                  <p:embed/>
                </p:oleObj>
              </mc:Choice>
              <mc:Fallback>
                <p:oleObj name="Equation" r:id="rId3" imgW="3302000" imgH="368300" progId="Equation.3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7009" y="1892098"/>
                        <a:ext cx="6742113" cy="75247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166831" y="510285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6717" y="1325685"/>
            <a:ext cx="7202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We could write the full cost function to get the gradients: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2971800"/>
            <a:ext cx="8439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If we compute the gradient with respect to </a:t>
            </a:r>
            <a:r>
              <a:rPr lang="en-US" b="1" i="1" dirty="0" err="1">
                <a:solidFill>
                  <a:srgbClr val="0000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w</a:t>
            </a:r>
            <a:r>
              <a:rPr lang="en-US" b="1" i="1" baseline="-25000" dirty="0" err="1">
                <a:solidFill>
                  <a:srgbClr val="0000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, using the chain rule:</a:t>
            </a:r>
            <a:endParaRPr lang="en-US" i="1" baseline="-25000" dirty="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graphicFrame>
        <p:nvGraphicFramePr>
          <p:cNvPr id="99840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788449"/>
              </p:ext>
            </p:extLst>
          </p:nvPr>
        </p:nvGraphicFramePr>
        <p:xfrm>
          <a:off x="940347" y="3642759"/>
          <a:ext cx="512762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" name="Equation" r:id="rId5" imgW="2362200" imgH="393700" progId="Equation.3">
                  <p:embed/>
                </p:oleObj>
              </mc:Choice>
              <mc:Fallback>
                <p:oleObj name="Equation" r:id="rId5" imgW="2362200" imgH="393700" progId="Equation.3">
                  <p:embed/>
                  <p:pic>
                    <p:nvPicPr>
                      <p:cNvPr id="99840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0347" y="3642759"/>
                        <a:ext cx="5127625" cy="85407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1749056" y="4552504"/>
            <a:ext cx="3633436" cy="1313924"/>
            <a:chOff x="1846149" y="4000238"/>
            <a:chExt cx="3633436" cy="1313924"/>
          </a:xfrm>
        </p:grpSpPr>
        <p:sp>
          <p:nvSpPr>
            <p:cNvPr id="18" name="Right Brace 17"/>
            <p:cNvSpPr/>
            <p:nvPr/>
          </p:nvSpPr>
          <p:spPr>
            <a:xfrm rot="5400000">
              <a:off x="3486107" y="2360280"/>
              <a:ext cx="353519" cy="3633436"/>
            </a:xfrm>
            <a:prstGeom prst="rightBrac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Times New Roman" charset="0"/>
              </a:endParaRPr>
            </a:p>
          </p:txBody>
        </p:sp>
        <p:graphicFrame>
          <p:nvGraphicFramePr>
            <p:cNvPr id="998407" name="Object 7"/>
            <p:cNvGraphicFramePr>
              <a:graphicFrameLocks noChangeAspect="1"/>
            </p:cNvGraphicFramePr>
            <p:nvPr/>
          </p:nvGraphicFramePr>
          <p:xfrm>
            <a:off x="3375812" y="4460087"/>
            <a:ext cx="523875" cy="854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60" name="Equation" r:id="rId7" imgW="241300" imgH="393700" progId="Equation.3">
                    <p:embed/>
                  </p:oleObj>
                </mc:Choice>
                <mc:Fallback>
                  <p:oleObj name="Equation" r:id="rId7" imgW="241300" imgH="393700" progId="Equation.3">
                    <p:embed/>
                    <p:pic>
                      <p:nvPicPr>
                        <p:cNvPr id="998407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75812" y="4460087"/>
                          <a:ext cx="523875" cy="8540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TextBox 18"/>
          <p:cNvSpPr txBox="1"/>
          <p:nvPr/>
        </p:nvSpPr>
        <p:spPr>
          <a:xfrm>
            <a:off x="2364440" y="5907727"/>
            <a:ext cx="2366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And this can be</a:t>
            </a:r>
            <a:br>
              <a:rPr lang="en-US" sz="2000" i="1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</a:br>
            <a:r>
              <a:rPr lang="en-US" sz="2000" i="1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computed iteratively!</a:t>
            </a:r>
          </a:p>
        </p:txBody>
      </p:sp>
      <p:grpSp>
        <p:nvGrpSpPr>
          <p:cNvPr id="2" name="Group 20"/>
          <p:cNvGrpSpPr/>
          <p:nvPr/>
        </p:nvGrpSpPr>
        <p:grpSpPr>
          <a:xfrm>
            <a:off x="5925805" y="4545947"/>
            <a:ext cx="1652290" cy="1783350"/>
            <a:chOff x="6022897" y="3993680"/>
            <a:chExt cx="1652290" cy="1783350"/>
          </a:xfrm>
        </p:grpSpPr>
        <p:cxnSp>
          <p:nvCxnSpPr>
            <p:cNvPr id="16" name="Straight Arrow Connector 15"/>
            <p:cNvCxnSpPr/>
            <p:nvPr/>
          </p:nvCxnSpPr>
          <p:spPr>
            <a:xfrm rot="16200000" flipV="1">
              <a:off x="5885403" y="4131174"/>
              <a:ext cx="484479" cy="2094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998406" name="Object 6"/>
            <p:cNvGraphicFramePr>
              <a:graphicFrameLocks noChangeAspect="1"/>
            </p:cNvGraphicFramePr>
            <p:nvPr/>
          </p:nvGraphicFramePr>
          <p:xfrm>
            <a:off x="6049587" y="4424836"/>
            <a:ext cx="1625600" cy="963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61" name="Equation" r:id="rId9" imgW="749300" imgH="444500" progId="Equation.3">
                    <p:embed/>
                  </p:oleObj>
                </mc:Choice>
                <mc:Fallback>
                  <p:oleObj name="Equation" r:id="rId9" imgW="749300" imgH="444500" progId="Equation.3">
                    <p:embed/>
                    <p:pic>
                      <p:nvPicPr>
                        <p:cNvPr id="998406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49587" y="4424836"/>
                          <a:ext cx="1625600" cy="9636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Box 19"/>
            <p:cNvSpPr txBox="1"/>
            <p:nvPr/>
          </p:nvSpPr>
          <p:spPr>
            <a:xfrm>
              <a:off x="6175297" y="5376920"/>
              <a:ext cx="13789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This </a:t>
              </a:r>
              <a:r>
                <a:rPr lang="en-US" sz="2000" i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is easy</a:t>
              </a:r>
              <a:endParaRPr lang="en-US" sz="2000" i="1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34982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24000" y="2667000"/>
            <a:ext cx="1358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accent2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Layer </a:t>
            </a:r>
            <a:r>
              <a:rPr lang="en-US" sz="3200" dirty="0" err="1">
                <a:solidFill>
                  <a:schemeClr val="accent2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i</a:t>
            </a:r>
            <a:endParaRPr lang="en-US" sz="3200" dirty="0">
              <a:solidFill>
                <a:schemeClr val="accent2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3063635" y="2731774"/>
            <a:ext cx="2182771" cy="506417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405281" y="2750535"/>
            <a:ext cx="15629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F</a:t>
            </a:r>
            <a:r>
              <a:rPr lang="en-US" baseline="-25000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(x</a:t>
            </a:r>
            <a:r>
              <a:rPr lang="en-US" baseline="-25000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i-1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W</a:t>
            </a:r>
            <a:r>
              <a:rPr lang="en-US" baseline="-25000" dirty="0" err="1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) 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3017612" y="1362746"/>
            <a:ext cx="2182771" cy="50641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359258" y="1381507"/>
            <a:ext cx="708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F</a:t>
            </a:r>
            <a:r>
              <a:rPr lang="en-US" baseline="-25000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i+1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 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3044068" y="4141006"/>
            <a:ext cx="2182771" cy="50641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385715" y="4159767"/>
            <a:ext cx="6623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F</a:t>
            </a:r>
            <a:r>
              <a:rPr lang="en-US" baseline="-25000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i-1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 </a:t>
            </a:r>
          </a:p>
        </p:txBody>
      </p:sp>
      <p:grpSp>
        <p:nvGrpSpPr>
          <p:cNvPr id="2" name="Group 79"/>
          <p:cNvGrpSpPr/>
          <p:nvPr/>
        </p:nvGrpSpPr>
        <p:grpSpPr>
          <a:xfrm>
            <a:off x="5504352" y="1769910"/>
            <a:ext cx="4560864" cy="1277727"/>
            <a:chOff x="3891072" y="1044786"/>
            <a:chExt cx="4560864" cy="1277727"/>
          </a:xfrm>
        </p:grpSpPr>
        <p:graphicFrame>
          <p:nvGraphicFramePr>
            <p:cNvPr id="970756" name="Object 4"/>
            <p:cNvGraphicFramePr>
              <a:graphicFrameLocks noChangeAspect="1"/>
            </p:cNvGraphicFramePr>
            <p:nvPr/>
          </p:nvGraphicFramePr>
          <p:xfrm>
            <a:off x="4652963" y="1595438"/>
            <a:ext cx="1374775" cy="722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7" name="Equation" r:id="rId4" imgW="749300" imgH="393700" progId="Equation.3">
                    <p:embed/>
                  </p:oleObj>
                </mc:Choice>
                <mc:Fallback>
                  <p:oleObj name="Equation" r:id="rId4" imgW="749300" imgH="393700" progId="Equation.3">
                    <p:embed/>
                    <p:pic>
                      <p:nvPicPr>
                        <p:cNvPr id="97075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52963" y="1595438"/>
                          <a:ext cx="1374775" cy="722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70757" name="Object 5"/>
            <p:cNvGraphicFramePr>
              <a:graphicFrameLocks noChangeAspect="1"/>
            </p:cNvGraphicFramePr>
            <p:nvPr/>
          </p:nvGraphicFramePr>
          <p:xfrm>
            <a:off x="6502400" y="1598613"/>
            <a:ext cx="1374775" cy="723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8" name="Equation" r:id="rId6" imgW="749300" imgH="393700" progId="Equation.3">
                    <p:embed/>
                  </p:oleObj>
                </mc:Choice>
                <mc:Fallback>
                  <p:oleObj name="Equation" r:id="rId6" imgW="749300" imgH="393700" progId="Equation.3">
                    <p:embed/>
                    <p:pic>
                      <p:nvPicPr>
                        <p:cNvPr id="970757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02400" y="1598613"/>
                          <a:ext cx="1374775" cy="723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" name="TextBox 69"/>
            <p:cNvSpPr txBox="1"/>
            <p:nvPr/>
          </p:nvSpPr>
          <p:spPr>
            <a:xfrm>
              <a:off x="3891072" y="1044786"/>
              <a:ext cx="45608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3366FF"/>
                </a:buClr>
                <a:buFont typeface="Arial"/>
                <a:buChar char="•"/>
              </a:pP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 For layer </a:t>
              </a:r>
              <a:r>
                <a:rPr lang="en-US" dirty="0" err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i</a:t>
              </a: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, we </a:t>
              </a:r>
              <a:r>
                <a:rPr lang="en-US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need </a:t>
              </a:r>
              <a:r>
                <a:rPr lang="en-US">
                  <a:solidFill>
                    <a:srgbClr val="0000FF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2</a:t>
              </a:r>
              <a:r>
                <a:rPr lang="en-US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 </a:t>
              </a:r>
              <a:r>
                <a:rPr lang="en-US" dirty="0">
                  <a:solidFill>
                    <a:srgbClr val="0000FF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derivatives</a:t>
              </a: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: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5561848" y="2999968"/>
            <a:ext cx="3419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 We compute </a:t>
            </a:r>
            <a:r>
              <a:rPr lang="en-US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the outputs:</a:t>
            </a:r>
            <a:endParaRPr lang="en-US" dirty="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grpSp>
        <p:nvGrpSpPr>
          <p:cNvPr id="3" name="Group 89"/>
          <p:cNvGrpSpPr/>
          <p:nvPr/>
        </p:nvGrpSpPr>
        <p:grpSpPr>
          <a:xfrm>
            <a:off x="3550439" y="1866196"/>
            <a:ext cx="4704138" cy="1972469"/>
            <a:chOff x="2026439" y="1866195"/>
            <a:chExt cx="4704138" cy="1972469"/>
          </a:xfrm>
        </p:grpSpPr>
        <p:grpSp>
          <p:nvGrpSpPr>
            <p:cNvPr id="4" name="Group 80"/>
            <p:cNvGrpSpPr/>
            <p:nvPr/>
          </p:nvGrpSpPr>
          <p:grpSpPr>
            <a:xfrm>
              <a:off x="2026439" y="1866195"/>
              <a:ext cx="406815" cy="857338"/>
              <a:chOff x="2026439" y="1866195"/>
              <a:chExt cx="406815" cy="857338"/>
            </a:xfrm>
          </p:grpSpPr>
          <p:cxnSp>
            <p:nvCxnSpPr>
              <p:cNvPr id="59" name="Straight Arrow Connector 58"/>
              <p:cNvCxnSpPr/>
              <p:nvPr/>
            </p:nvCxnSpPr>
            <p:spPr bwMode="auto">
              <a:xfrm rot="5400000" flipH="1" flipV="1">
                <a:off x="1598564" y="2294070"/>
                <a:ext cx="857338" cy="1588"/>
              </a:xfrm>
              <a:prstGeom prst="straightConnector1">
                <a:avLst/>
              </a:prstGeom>
              <a:solidFill>
                <a:srgbClr val="BBE0E3"/>
              </a:solidFill>
              <a:ln w="317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 xmlns="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61" name="Rectangle 60"/>
              <p:cNvSpPr/>
              <p:nvPr/>
            </p:nvSpPr>
            <p:spPr>
              <a:xfrm>
                <a:off x="2037693" y="2248921"/>
                <a:ext cx="3955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  <a:latin typeface="Times New Roman" charset="0"/>
                    <a:ea typeface="ヒラギノ明朝 ProN W3" charset="0"/>
                    <a:cs typeface="ヒラギノ明朝 ProN W3" charset="0"/>
                    <a:sym typeface="Times New Roman" charset="0"/>
                  </a:rPr>
                  <a:t>x</a:t>
                </a:r>
                <a:r>
                  <a:rPr lang="en-US" baseline="-25000" dirty="0">
                    <a:solidFill>
                      <a:srgbClr val="000000"/>
                    </a:solidFill>
                    <a:latin typeface="Times New Roman" charset="0"/>
                    <a:ea typeface="ヒラギノ明朝 ProN W3" charset="0"/>
                    <a:cs typeface="ヒラギノ明朝 ProN W3" charset="0"/>
                    <a:sym typeface="Times New Roman" charset="0"/>
                  </a:rPr>
                  <a:t>i</a:t>
                </a:r>
                <a:endPara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endParaRPr>
              </a:p>
            </p:txBody>
          </p:sp>
        </p:grpSp>
        <p:graphicFrame>
          <p:nvGraphicFramePr>
            <p:cNvPr id="970758" name="Object 6"/>
            <p:cNvGraphicFramePr>
              <a:graphicFrameLocks noChangeAspect="1"/>
            </p:cNvGraphicFramePr>
            <p:nvPr/>
          </p:nvGraphicFramePr>
          <p:xfrm>
            <a:off x="5006552" y="3511639"/>
            <a:ext cx="1724025" cy="327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29" name="Equation" r:id="rId8" imgW="939800" imgH="177800" progId="Equation.3">
                    <p:embed/>
                  </p:oleObj>
                </mc:Choice>
                <mc:Fallback>
                  <p:oleObj name="Equation" r:id="rId8" imgW="939800" imgH="177800" progId="Equation.3">
                    <p:embed/>
                    <p:pic>
                      <p:nvPicPr>
                        <p:cNvPr id="970758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06552" y="3511639"/>
                          <a:ext cx="1724025" cy="3270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90"/>
          <p:cNvGrpSpPr/>
          <p:nvPr/>
        </p:nvGrpSpPr>
        <p:grpSpPr>
          <a:xfrm>
            <a:off x="4720631" y="3248967"/>
            <a:ext cx="4406451" cy="1457116"/>
            <a:chOff x="3196630" y="3248967"/>
            <a:chExt cx="4406451" cy="1457116"/>
          </a:xfrm>
        </p:grpSpPr>
        <p:grpSp>
          <p:nvGrpSpPr>
            <p:cNvPr id="6" name="Group 81"/>
            <p:cNvGrpSpPr/>
            <p:nvPr/>
          </p:nvGrpSpPr>
          <p:grpSpPr>
            <a:xfrm>
              <a:off x="3196630" y="3248967"/>
              <a:ext cx="639279" cy="899627"/>
              <a:chOff x="3196630" y="3248967"/>
              <a:chExt cx="639279" cy="899627"/>
            </a:xfrm>
          </p:grpSpPr>
          <p:cxnSp>
            <p:nvCxnSpPr>
              <p:cNvPr id="68" name="Straight Arrow Connector 67"/>
              <p:cNvCxnSpPr/>
              <p:nvPr/>
            </p:nvCxnSpPr>
            <p:spPr bwMode="auto">
              <a:xfrm rot="5400000">
                <a:off x="2747610" y="3697987"/>
                <a:ext cx="899627" cy="1588"/>
              </a:xfrm>
              <a:prstGeom prst="straightConnector1">
                <a:avLst/>
              </a:prstGeom>
              <a:solidFill>
                <a:srgbClr val="C6E6E9"/>
              </a:solidFill>
              <a:ln w="317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graphicFrame>
            <p:nvGraphicFramePr>
              <p:cNvPr id="69" name="Object 68"/>
              <p:cNvGraphicFramePr>
                <a:graphicFrameLocks noChangeAspect="1"/>
              </p:cNvGraphicFramePr>
              <p:nvPr/>
            </p:nvGraphicFramePr>
            <p:xfrm>
              <a:off x="3229484" y="3357564"/>
              <a:ext cx="606425" cy="723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230" name="Equation" r:id="rId10" imgW="330200" imgH="393700" progId="Equation.3">
                      <p:embed/>
                    </p:oleObj>
                  </mc:Choice>
                  <mc:Fallback>
                    <p:oleObj name="Equation" r:id="rId10" imgW="330200" imgH="393700" progId="Equation.3">
                      <p:embed/>
                      <p:pic>
                        <p:nvPicPr>
                          <p:cNvPr id="69" name="Object 6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29484" y="3357564"/>
                            <a:ext cx="606425" cy="7239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970760" name="Object 8"/>
            <p:cNvGraphicFramePr>
              <a:graphicFrameLocks noChangeAspect="1"/>
            </p:cNvGraphicFramePr>
            <p:nvPr/>
          </p:nvGraphicFramePr>
          <p:xfrm>
            <a:off x="4874168" y="3982183"/>
            <a:ext cx="2728913" cy="723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31" name="Equation" r:id="rId12" imgW="1485900" imgH="393700" progId="Equation.3">
                    <p:embed/>
                  </p:oleObj>
                </mc:Choice>
                <mc:Fallback>
                  <p:oleObj name="Equation" r:id="rId12" imgW="1485900" imgH="393700" progId="Equation.3">
                    <p:embed/>
                    <p:pic>
                      <p:nvPicPr>
                        <p:cNvPr id="97076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74168" y="3982183"/>
                          <a:ext cx="2728913" cy="723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93"/>
          <p:cNvGrpSpPr/>
          <p:nvPr/>
        </p:nvGrpSpPr>
        <p:grpSpPr>
          <a:xfrm>
            <a:off x="5618662" y="4763964"/>
            <a:ext cx="4121641" cy="1252901"/>
            <a:chOff x="4094661" y="4763963"/>
            <a:chExt cx="4121641" cy="1252901"/>
          </a:xfrm>
        </p:grpSpPr>
        <p:sp>
          <p:nvSpPr>
            <p:cNvPr id="72" name="TextBox 71"/>
            <p:cNvSpPr txBox="1"/>
            <p:nvPr/>
          </p:nvSpPr>
          <p:spPr>
            <a:xfrm>
              <a:off x="4094661" y="4763963"/>
              <a:ext cx="41216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3366FF"/>
                </a:buClr>
                <a:buFont typeface="Arial"/>
                <a:buChar char="•"/>
              </a:pP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 The weight update equation is:</a:t>
              </a:r>
            </a:p>
          </p:txBody>
        </p:sp>
        <p:graphicFrame>
          <p:nvGraphicFramePr>
            <p:cNvPr id="970761" name="Object 9"/>
            <p:cNvGraphicFramePr>
              <a:graphicFrameLocks noChangeAspect="1"/>
            </p:cNvGraphicFramePr>
            <p:nvPr/>
          </p:nvGraphicFramePr>
          <p:xfrm>
            <a:off x="4799013" y="5292964"/>
            <a:ext cx="2635250" cy="723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32" name="Equation" r:id="rId14" imgW="1435100" imgH="393700" progId="Equation.3">
                    <p:embed/>
                  </p:oleObj>
                </mc:Choice>
                <mc:Fallback>
                  <p:oleObj name="Equation" r:id="rId14" imgW="1435100" imgH="393700" progId="Equation.3">
                    <p:embed/>
                    <p:pic>
                      <p:nvPicPr>
                        <p:cNvPr id="970761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99013" y="5292964"/>
                          <a:ext cx="2635250" cy="723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5" name="Title 74"/>
          <p:cNvSpPr>
            <a:spLocks noGrp="1"/>
          </p:cNvSpPr>
          <p:nvPr>
            <p:ph type="title"/>
          </p:nvPr>
        </p:nvSpPr>
        <p:spPr>
          <a:xfrm>
            <a:off x="381000" y="228600"/>
            <a:ext cx="4495800" cy="1143000"/>
          </a:xfrm>
        </p:spPr>
        <p:txBody>
          <a:bodyPr/>
          <a:lstStyle/>
          <a:p>
            <a:r>
              <a:rPr lang="en-US"/>
              <a:t>Backpropagation in </a:t>
            </a:r>
            <a:br>
              <a:rPr lang="en-US"/>
            </a:br>
            <a:r>
              <a:rPr lang="en-US"/>
              <a:t>layer </a:t>
            </a:r>
            <a:r>
              <a:rPr lang="en-US" dirty="0" err="1"/>
              <a:t>i</a:t>
            </a:r>
            <a:endParaRPr lang="en-US" dirty="0"/>
          </a:p>
        </p:txBody>
      </p:sp>
      <p:grpSp>
        <p:nvGrpSpPr>
          <p:cNvPr id="8" name="Group 92"/>
          <p:cNvGrpSpPr/>
          <p:nvPr/>
        </p:nvGrpSpPr>
        <p:grpSpPr>
          <a:xfrm>
            <a:off x="6353175" y="6056267"/>
            <a:ext cx="5457825" cy="723900"/>
            <a:chOff x="4829175" y="6056267"/>
            <a:chExt cx="5457825" cy="723900"/>
          </a:xfrm>
        </p:grpSpPr>
        <p:graphicFrame>
          <p:nvGraphicFramePr>
            <p:cNvPr id="970762" name="Object 10"/>
            <p:cNvGraphicFramePr>
              <a:graphicFrameLocks noChangeAspect="1"/>
            </p:cNvGraphicFramePr>
            <p:nvPr/>
          </p:nvGraphicFramePr>
          <p:xfrm>
            <a:off x="4829175" y="6056267"/>
            <a:ext cx="2166938" cy="723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33" name="Equation" r:id="rId16" imgW="1181100" imgH="393700" progId="Equation.3">
                    <p:embed/>
                  </p:oleObj>
                </mc:Choice>
                <mc:Fallback>
                  <p:oleObj name="Equation" r:id="rId16" imgW="1181100" imgH="393700" progId="Equation.3">
                    <p:embed/>
                    <p:pic>
                      <p:nvPicPr>
                        <p:cNvPr id="970762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9175" y="6056267"/>
                          <a:ext cx="2166938" cy="723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" name="TextBox 76"/>
            <p:cNvSpPr txBox="1"/>
            <p:nvPr/>
          </p:nvSpPr>
          <p:spPr>
            <a:xfrm>
              <a:off x="7260532" y="6088725"/>
              <a:ext cx="30264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(sum </a:t>
              </a:r>
              <a:r>
                <a:rPr lang="en-US" sz="18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over all training examples to </a:t>
              </a:r>
              <a:r>
                <a:rPr lang="en-US" sz="18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get E)</a:t>
              </a:r>
            </a:p>
          </p:txBody>
        </p:sp>
      </p:grpSp>
      <p:grpSp>
        <p:nvGrpSpPr>
          <p:cNvPr id="9" name="Group 91"/>
          <p:cNvGrpSpPr/>
          <p:nvPr/>
        </p:nvGrpSpPr>
        <p:grpSpPr>
          <a:xfrm>
            <a:off x="2859512" y="4682937"/>
            <a:ext cx="2673773" cy="835725"/>
            <a:chOff x="1335511" y="4682936"/>
            <a:chExt cx="2673773" cy="835725"/>
          </a:xfrm>
        </p:grpSpPr>
        <p:sp>
          <p:nvSpPr>
            <p:cNvPr id="78" name="TextBox 77"/>
            <p:cNvSpPr txBox="1"/>
            <p:nvPr/>
          </p:nvSpPr>
          <p:spPr>
            <a:xfrm>
              <a:off x="1335511" y="4687664"/>
              <a:ext cx="12274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8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Forward</a:t>
              </a:r>
              <a:br>
                <a:rPr lang="en-US" dirty="0">
                  <a:solidFill>
                    <a:srgbClr val="008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</a:br>
              <a:r>
                <a:rPr lang="en-US" dirty="0">
                  <a:solidFill>
                    <a:srgbClr val="008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pass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576981" y="4682936"/>
              <a:ext cx="14323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Backward</a:t>
              </a:r>
              <a:br>
                <a:rPr lang="en-US" dirty="0">
                  <a:solidFill>
                    <a:srgbClr val="FF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</a:br>
              <a:r>
                <a:rPr lang="en-US" dirty="0">
                  <a:solidFill>
                    <a:srgbClr val="FF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pass</a:t>
              </a: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5471224" y="729973"/>
            <a:ext cx="5211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 Layer 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 has two inputs (during </a:t>
            </a:r>
            <a:r>
              <a:rPr lang="en-US" dirty="0">
                <a:solidFill>
                  <a:srgbClr val="0000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training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)</a:t>
            </a:r>
          </a:p>
        </p:txBody>
      </p:sp>
      <p:grpSp>
        <p:nvGrpSpPr>
          <p:cNvPr id="10" name="Group 88"/>
          <p:cNvGrpSpPr/>
          <p:nvPr/>
        </p:nvGrpSpPr>
        <p:grpSpPr>
          <a:xfrm>
            <a:off x="4740197" y="1171854"/>
            <a:ext cx="3292947" cy="1580739"/>
            <a:chOff x="3216196" y="1171853"/>
            <a:chExt cx="3292947" cy="1580739"/>
          </a:xfrm>
        </p:grpSpPr>
        <p:grpSp>
          <p:nvGrpSpPr>
            <p:cNvPr id="11" name="Group 82"/>
            <p:cNvGrpSpPr/>
            <p:nvPr/>
          </p:nvGrpSpPr>
          <p:grpSpPr>
            <a:xfrm>
              <a:off x="3216196" y="1852965"/>
              <a:ext cx="463780" cy="899627"/>
              <a:chOff x="3216196" y="1852965"/>
              <a:chExt cx="463780" cy="899627"/>
            </a:xfrm>
          </p:grpSpPr>
          <p:cxnSp>
            <p:nvCxnSpPr>
              <p:cNvPr id="66" name="Straight Arrow Connector 65"/>
              <p:cNvCxnSpPr/>
              <p:nvPr/>
            </p:nvCxnSpPr>
            <p:spPr bwMode="auto">
              <a:xfrm rot="5400000">
                <a:off x="2767176" y="2301985"/>
                <a:ext cx="899627" cy="1588"/>
              </a:xfrm>
              <a:prstGeom prst="straightConnector1">
                <a:avLst/>
              </a:prstGeom>
              <a:solidFill>
                <a:srgbClr val="C6E6E9"/>
              </a:solidFill>
              <a:ln w="317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graphicFrame>
            <p:nvGraphicFramePr>
              <p:cNvPr id="67" name="Object 66"/>
              <p:cNvGraphicFramePr>
                <a:graphicFrameLocks noChangeAspect="1"/>
              </p:cNvGraphicFramePr>
              <p:nvPr/>
            </p:nvGraphicFramePr>
            <p:xfrm>
              <a:off x="3236888" y="1975317"/>
              <a:ext cx="443088" cy="72293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234" name="Equation" r:id="rId18" imgW="241300" imgH="393700" progId="Equation.3">
                      <p:embed/>
                    </p:oleObj>
                  </mc:Choice>
                  <mc:Fallback>
                    <p:oleObj name="Equation" r:id="rId18" imgW="241300" imgH="393700" progId="Equation.3">
                      <p:embed/>
                      <p:pic>
                        <p:nvPicPr>
                          <p:cNvPr id="67" name="Object 6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36888" y="1975317"/>
                            <a:ext cx="443088" cy="72293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86" name="Object 85"/>
            <p:cNvGraphicFramePr>
              <a:graphicFrameLocks noChangeAspect="1"/>
            </p:cNvGraphicFramePr>
            <p:nvPr/>
          </p:nvGraphicFramePr>
          <p:xfrm>
            <a:off x="6066055" y="1171853"/>
            <a:ext cx="443088" cy="7229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35" name="Equation" r:id="rId20" imgW="241300" imgH="393700" progId="Equation.3">
                    <p:embed/>
                  </p:oleObj>
                </mc:Choice>
                <mc:Fallback>
                  <p:oleObj name="Equation" r:id="rId20" imgW="241300" imgH="393700" progId="Equation.3">
                    <p:embed/>
                    <p:pic>
                      <p:nvPicPr>
                        <p:cNvPr id="86" name="Object 8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66055" y="1171853"/>
                          <a:ext cx="443088" cy="7229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87"/>
          <p:cNvGrpSpPr/>
          <p:nvPr/>
        </p:nvGrpSpPr>
        <p:grpSpPr>
          <a:xfrm>
            <a:off x="3564478" y="1148761"/>
            <a:ext cx="3638787" cy="2979731"/>
            <a:chOff x="2040477" y="1148760"/>
            <a:chExt cx="3638787" cy="2979731"/>
          </a:xfrm>
        </p:grpSpPr>
        <p:grpSp>
          <p:nvGrpSpPr>
            <p:cNvPr id="13" name="Group 83"/>
            <p:cNvGrpSpPr/>
            <p:nvPr/>
          </p:nvGrpSpPr>
          <p:grpSpPr>
            <a:xfrm>
              <a:off x="2040477" y="3117593"/>
              <a:ext cx="573942" cy="1010898"/>
              <a:chOff x="2040477" y="3117593"/>
              <a:chExt cx="573942" cy="1010898"/>
            </a:xfrm>
          </p:grpSpPr>
          <p:cxnSp>
            <p:nvCxnSpPr>
              <p:cNvPr id="58" name="Straight Arrow Connector 57"/>
              <p:cNvCxnSpPr/>
              <p:nvPr/>
            </p:nvCxnSpPr>
            <p:spPr bwMode="auto">
              <a:xfrm rot="5400000" flipH="1" flipV="1">
                <a:off x="1596914" y="3683340"/>
                <a:ext cx="888714" cy="1588"/>
              </a:xfrm>
              <a:prstGeom prst="straightConnector1">
                <a:avLst/>
              </a:prstGeom>
              <a:solidFill>
                <a:srgbClr val="BBE0E3"/>
              </a:solidFill>
              <a:ln w="317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 xmlns="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60" name="Rectangle 59"/>
              <p:cNvSpPr/>
              <p:nvPr/>
            </p:nvSpPr>
            <p:spPr>
              <a:xfrm>
                <a:off x="2047938" y="3117593"/>
                <a:ext cx="56648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  <a:latin typeface="Times New Roman" charset="0"/>
                    <a:ea typeface="ヒラギノ明朝 ProN W3" charset="0"/>
                    <a:cs typeface="ヒラギノ明朝 ProN W3" charset="0"/>
                    <a:sym typeface="Times New Roman" charset="0"/>
                  </a:rPr>
                  <a:t>x</a:t>
                </a:r>
                <a:r>
                  <a:rPr lang="en-US" baseline="-25000" dirty="0">
                    <a:solidFill>
                      <a:srgbClr val="000000"/>
                    </a:solidFill>
                    <a:latin typeface="Times New Roman" charset="0"/>
                    <a:ea typeface="ヒラギノ明朝 ProN W3" charset="0"/>
                    <a:cs typeface="ヒラギノ明朝 ProN W3" charset="0"/>
                    <a:sym typeface="Times New Roman" charset="0"/>
                  </a:rPr>
                  <a:t>i-1</a:t>
                </a:r>
                <a:endPara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endParaRPr>
              </a:p>
            </p:txBody>
          </p:sp>
        </p:grpSp>
        <p:sp>
          <p:nvSpPr>
            <p:cNvPr id="87" name="Rectangle 86"/>
            <p:cNvSpPr/>
            <p:nvPr/>
          </p:nvSpPr>
          <p:spPr>
            <a:xfrm>
              <a:off x="5112783" y="1148760"/>
              <a:ext cx="56648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x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i-1</a:t>
              </a:r>
              <a:endPara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949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8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68"/>
          <p:cNvSpPr>
            <a:spLocks noGrp="1"/>
          </p:cNvSpPr>
          <p:nvPr>
            <p:ph type="title"/>
          </p:nvPr>
        </p:nvSpPr>
        <p:spPr>
          <a:xfrm>
            <a:off x="228600" y="1"/>
            <a:ext cx="9829799" cy="720172"/>
          </a:xfrm>
        </p:spPr>
        <p:txBody>
          <a:bodyPr/>
          <a:lstStyle/>
          <a:p>
            <a:r>
              <a:rPr lang="en-US"/>
              <a:t>Backpropagation: summary</a:t>
            </a:r>
            <a:endParaRPr lang="en-US" dirty="0"/>
          </a:p>
        </p:txBody>
      </p:sp>
      <p:sp>
        <p:nvSpPr>
          <p:cNvPr id="70" name="Content Placeholder 69"/>
          <p:cNvSpPr>
            <a:spLocks noGrp="1"/>
          </p:cNvSpPr>
          <p:nvPr>
            <p:ph idx="1"/>
          </p:nvPr>
        </p:nvSpPr>
        <p:spPr>
          <a:xfrm>
            <a:off x="457199" y="824924"/>
            <a:ext cx="5823065" cy="603307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9900"/>
                </a:solidFill>
              </a:rPr>
              <a:t>Forward pass</a:t>
            </a:r>
            <a:r>
              <a:rPr lang="en-US" sz="2400" dirty="0"/>
              <a:t>: for each training example. Compute the outputs for </a:t>
            </a:r>
            <a:r>
              <a:rPr lang="en-US" sz="2400"/>
              <a:t>all layers:</a:t>
            </a:r>
            <a:endParaRPr lang="en-US" sz="2400" dirty="0"/>
          </a:p>
          <a:p>
            <a:endParaRPr lang="en-US" sz="2400" dirty="0"/>
          </a:p>
          <a:p>
            <a:endParaRPr lang="en-US" sz="2400"/>
          </a:p>
          <a:p>
            <a:pPr marL="457200" indent="-457200">
              <a:buFont typeface="+mj-lt"/>
              <a:buAutoNum type="arabicPeriod" startAt="2"/>
            </a:pPr>
            <a:r>
              <a:rPr lang="en-US" sz="2400">
                <a:solidFill>
                  <a:srgbClr val="009900"/>
                </a:solidFill>
              </a:rPr>
              <a:t>Backward </a:t>
            </a:r>
            <a:r>
              <a:rPr lang="en-US" sz="2400" dirty="0">
                <a:solidFill>
                  <a:srgbClr val="009900"/>
                </a:solidFill>
              </a:rPr>
              <a:t>pass: </a:t>
            </a:r>
            <a:r>
              <a:rPr lang="en-US" sz="2400"/>
              <a:t>compute cost </a:t>
            </a:r>
            <a:r>
              <a:rPr lang="en-US" sz="2400" dirty="0"/>
              <a:t>derivatives iteratively from top to bottom: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457200" indent="-457200">
              <a:buFont typeface="+mj-lt"/>
              <a:buAutoNum type="arabicPeriod" startAt="3"/>
            </a:pPr>
            <a:r>
              <a:rPr lang="en-US" sz="2400" dirty="0"/>
              <a:t>Compute gradients and </a:t>
            </a:r>
            <a:r>
              <a:rPr lang="en-US" sz="2400">
                <a:solidFill>
                  <a:srgbClr val="009900"/>
                </a:solidFill>
              </a:rPr>
              <a:t>update weights</a:t>
            </a:r>
            <a:r>
              <a:rPr lang="en-US" sz="2400"/>
              <a:t>:</a:t>
            </a:r>
            <a:endParaRPr lang="en-US" sz="2400" dirty="0"/>
          </a:p>
        </p:txBody>
      </p:sp>
      <p:graphicFrame>
        <p:nvGraphicFramePr>
          <p:cNvPr id="71" name="Object 6"/>
          <p:cNvGraphicFramePr>
            <a:graphicFrameLocks noChangeAspect="1"/>
          </p:cNvGraphicFramePr>
          <p:nvPr/>
        </p:nvGraphicFramePr>
        <p:xfrm>
          <a:off x="2038034" y="1905000"/>
          <a:ext cx="3359663" cy="545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" name="Equation" r:id="rId3" imgW="939800" imgH="177800" progId="Equation.3">
                  <p:embed/>
                </p:oleObj>
              </mc:Choice>
              <mc:Fallback>
                <p:oleObj name="Equation" r:id="rId3" imgW="939800" imgH="177800" progId="Equation.3">
                  <p:embed/>
                  <p:pic>
                    <p:nvPicPr>
                      <p:cNvPr id="7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8034" y="1905000"/>
                        <a:ext cx="3359663" cy="54569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3208885"/>
              </p:ext>
            </p:extLst>
          </p:nvPr>
        </p:nvGraphicFramePr>
        <p:xfrm>
          <a:off x="2267122" y="3499984"/>
          <a:ext cx="3944944" cy="896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" name="Equation" r:id="rId5" imgW="1485900" imgH="393700" progId="Equation.3">
                  <p:embed/>
                </p:oleObj>
              </mc:Choice>
              <mc:Fallback>
                <p:oleObj name="Equation" r:id="rId5" imgW="1485900" imgH="393700" progId="Equation.3">
                  <p:embed/>
                  <p:pic>
                    <p:nvPicPr>
                      <p:cNvPr id="7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122" y="3499984"/>
                        <a:ext cx="3944944" cy="89608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7239000" y="88834"/>
            <a:ext cx="4866276" cy="6718533"/>
            <a:chOff x="5796131" y="100088"/>
            <a:chExt cx="4866276" cy="6718533"/>
          </a:xfrm>
        </p:grpSpPr>
        <p:sp>
          <p:nvSpPr>
            <p:cNvPr id="7" name="Rectangle 6"/>
            <p:cNvSpPr/>
            <p:nvPr/>
          </p:nvSpPr>
          <p:spPr bwMode="auto">
            <a:xfrm>
              <a:off x="6485100" y="5503904"/>
              <a:ext cx="2182771" cy="506417"/>
            </a:xfrm>
            <a:prstGeom prst="rect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826746" y="5522665"/>
              <a:ext cx="153843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F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1</a:t>
              </a: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(x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0</a:t>
              </a: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, W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1</a:t>
              </a: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) </a:t>
              </a: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488082" y="4535614"/>
              <a:ext cx="2182771" cy="506417"/>
            </a:xfrm>
            <a:prstGeom prst="rect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829728" y="4554375"/>
              <a:ext cx="153843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F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2</a:t>
              </a: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(x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1</a:t>
              </a: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, W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2</a:t>
              </a: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) </a:t>
              </a: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6475630" y="3215691"/>
              <a:ext cx="2182771" cy="506417"/>
            </a:xfrm>
            <a:prstGeom prst="rect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817276" y="3234452"/>
              <a:ext cx="15629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F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i</a:t>
              </a: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(x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i-1</a:t>
              </a: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, </a:t>
              </a:r>
              <a:r>
                <a:rPr lang="en-US" dirty="0" err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W</a:t>
              </a:r>
              <a:r>
                <a:rPr lang="en-US" baseline="-25000" dirty="0" err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i</a:t>
              </a: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) </a:t>
              </a: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6463178" y="1883315"/>
              <a:ext cx="2182771" cy="506417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804825" y="1902076"/>
              <a:ext cx="170995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F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n</a:t>
              </a: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(x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n-1</a:t>
              </a: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, </a:t>
              </a:r>
              <a:r>
                <a:rPr lang="en-US" dirty="0" err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W</a:t>
              </a:r>
              <a:r>
                <a:rPr lang="en-US" baseline="-25000" dirty="0" err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n</a:t>
              </a: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) 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 rot="5400000" flipH="1" flipV="1">
              <a:off x="6597403" y="6240684"/>
              <a:ext cx="485633" cy="1588"/>
            </a:xfrm>
            <a:prstGeom prst="straightConnector1">
              <a:avLst/>
            </a:prstGeom>
            <a:solidFill>
              <a:srgbClr val="BBE0E3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5" name="Rectangle 34"/>
            <p:cNvSpPr/>
            <p:nvPr/>
          </p:nvSpPr>
          <p:spPr>
            <a:xfrm>
              <a:off x="6659338" y="6356956"/>
              <a:ext cx="44114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x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0</a:t>
              </a:r>
              <a:endPara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 bwMode="auto">
            <a:xfrm rot="5400000" flipH="1" flipV="1">
              <a:off x="6587934" y="5272394"/>
              <a:ext cx="485633" cy="1588"/>
            </a:xfrm>
            <a:prstGeom prst="straightConnector1">
              <a:avLst/>
            </a:prstGeom>
            <a:solidFill>
              <a:srgbClr val="BBE0E3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8" name="Straight Arrow Connector 37"/>
            <p:cNvCxnSpPr/>
            <p:nvPr/>
          </p:nvCxnSpPr>
          <p:spPr bwMode="auto">
            <a:xfrm rot="5400000" flipH="1" flipV="1">
              <a:off x="6661468" y="4388692"/>
              <a:ext cx="268239" cy="1588"/>
            </a:xfrm>
            <a:prstGeom prst="straightConnector1">
              <a:avLst/>
            </a:prstGeom>
            <a:solidFill>
              <a:srgbClr val="BBE0E3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0" name="Straight Arrow Connector 39"/>
            <p:cNvCxnSpPr/>
            <p:nvPr/>
          </p:nvCxnSpPr>
          <p:spPr bwMode="auto">
            <a:xfrm rot="5400000" flipH="1" flipV="1">
              <a:off x="6664451" y="3856225"/>
              <a:ext cx="268239" cy="1588"/>
            </a:xfrm>
            <a:prstGeom prst="straightConnector1">
              <a:avLst/>
            </a:prstGeom>
            <a:solidFill>
              <a:srgbClr val="BBE0E3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1" name="Straight Arrow Connector 40"/>
            <p:cNvCxnSpPr/>
            <p:nvPr/>
          </p:nvCxnSpPr>
          <p:spPr bwMode="auto">
            <a:xfrm rot="5400000" flipH="1" flipV="1">
              <a:off x="6652001" y="3071742"/>
              <a:ext cx="268239" cy="1588"/>
            </a:xfrm>
            <a:prstGeom prst="straightConnector1">
              <a:avLst/>
            </a:prstGeom>
            <a:solidFill>
              <a:srgbClr val="BBE0E3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2" name="Straight Arrow Connector 41"/>
            <p:cNvCxnSpPr/>
            <p:nvPr/>
          </p:nvCxnSpPr>
          <p:spPr bwMode="auto">
            <a:xfrm rot="5400000" flipH="1" flipV="1">
              <a:off x="6642533" y="2526823"/>
              <a:ext cx="268239" cy="1588"/>
            </a:xfrm>
            <a:prstGeom prst="straightConnector1">
              <a:avLst/>
            </a:prstGeom>
            <a:solidFill>
              <a:srgbClr val="BBE0E3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3" name="Rectangle 42"/>
            <p:cNvSpPr/>
            <p:nvPr/>
          </p:nvSpPr>
          <p:spPr>
            <a:xfrm>
              <a:off x="6840885" y="4990199"/>
              <a:ext cx="44114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x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1</a:t>
              </a:r>
              <a:endPara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802271" y="4071717"/>
              <a:ext cx="44114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x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2</a:t>
              </a:r>
              <a:endPara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833340" y="3601511"/>
              <a:ext cx="56648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x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i-1</a:t>
              </a:r>
              <a:endPara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795787" y="2732839"/>
              <a:ext cx="39556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x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i</a:t>
              </a:r>
              <a:endPara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 rot="5400000" flipH="1" flipV="1">
              <a:off x="6478358" y="1592196"/>
              <a:ext cx="576066" cy="1588"/>
            </a:xfrm>
            <a:prstGeom prst="straightConnector1">
              <a:avLst/>
            </a:prstGeom>
            <a:solidFill>
              <a:srgbClr val="BBE0E3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8" name="Rectangle 47"/>
            <p:cNvSpPr/>
            <p:nvPr/>
          </p:nvSpPr>
          <p:spPr>
            <a:xfrm>
              <a:off x="6786320" y="2250182"/>
              <a:ext cx="6120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x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n-1</a:t>
              </a:r>
              <a:endPara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5400000">
              <a:off x="6654196" y="2591862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…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5400000">
              <a:off x="6669628" y="3927212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…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789302" y="1376058"/>
              <a:ext cx="44114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x</a:t>
              </a:r>
              <a:r>
                <a:rPr lang="en-US" baseline="-25000" dirty="0" err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n</a:t>
              </a:r>
              <a:endPara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802470" y="1370313"/>
              <a:ext cx="10109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(</a:t>
              </a:r>
              <a:r>
                <a:rPr lang="en-US" sz="2000" dirty="0">
                  <a:solidFill>
                    <a:srgbClr val="0000FF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output</a:t>
              </a:r>
              <a:r>
                <a:rPr lang="en-US" sz="2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)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796131" y="6391280"/>
              <a:ext cx="8827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(</a:t>
              </a:r>
              <a:r>
                <a:rPr lang="en-US" sz="2000" dirty="0">
                  <a:solidFill>
                    <a:srgbClr val="0000FF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input</a:t>
              </a:r>
              <a:r>
                <a:rPr lang="en-US" sz="2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)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6533439" y="896535"/>
              <a:ext cx="3529915" cy="423355"/>
            </a:xfrm>
            <a:prstGeom prst="rect">
              <a:avLst/>
            </a:prstGeom>
            <a:solidFill>
              <a:srgbClr val="70C56E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cxnSp>
          <p:nvCxnSpPr>
            <p:cNvPr id="60" name="Straight Arrow Connector 59"/>
            <p:cNvCxnSpPr/>
            <p:nvPr/>
          </p:nvCxnSpPr>
          <p:spPr bwMode="auto">
            <a:xfrm rot="5400000" flipH="1" flipV="1">
              <a:off x="8539221" y="755524"/>
              <a:ext cx="252164" cy="1588"/>
            </a:xfrm>
            <a:prstGeom prst="straightConnector1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3" name="TextBox 62"/>
            <p:cNvSpPr txBox="1"/>
            <p:nvPr/>
          </p:nvSpPr>
          <p:spPr>
            <a:xfrm>
              <a:off x="8477193" y="100088"/>
              <a:ext cx="21852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E</a:t>
              </a:r>
              <a:r>
                <a:rPr lang="en-US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 (total Loss </a:t>
              </a:r>
              <a:r>
                <a:rPr lang="en-US" i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L</a:t>
              </a:r>
              <a:r>
                <a:rPr lang="en-US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)</a:t>
              </a:r>
              <a:endPara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047160" y="854349"/>
              <a:ext cx="12190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C(X</a:t>
              </a:r>
              <a:r>
                <a:rPr lang="en-US" baseline="-25000" dirty="0" err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n</a:t>
              </a:r>
              <a:r>
                <a:rPr lang="en-US" dirty="0" err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,Y</a:t>
              </a: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)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 bwMode="auto">
            <a:xfrm rot="5400000" flipH="1" flipV="1">
              <a:off x="7270893" y="3871486"/>
              <a:ext cx="5125019" cy="18422"/>
            </a:xfrm>
            <a:prstGeom prst="straightConnector1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7" name="Rectangle 66"/>
            <p:cNvSpPr/>
            <p:nvPr/>
          </p:nvSpPr>
          <p:spPr>
            <a:xfrm>
              <a:off x="9648501" y="6337367"/>
              <a:ext cx="35137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y</a:t>
              </a:r>
              <a:endPara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cxnSp>
          <p:nvCxnSpPr>
            <p:cNvPr id="74" name="Straight Arrow Connector 73"/>
            <p:cNvCxnSpPr/>
            <p:nvPr/>
          </p:nvCxnSpPr>
          <p:spPr bwMode="auto">
            <a:xfrm rot="5400000">
              <a:off x="7813704" y="1600931"/>
              <a:ext cx="580929" cy="1588"/>
            </a:xfrm>
            <a:prstGeom prst="straightConnector1">
              <a:avLst/>
            </a:prstGeom>
            <a:solidFill>
              <a:srgbClr val="BBE0E3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5" name="Straight Arrow Connector 74"/>
            <p:cNvCxnSpPr/>
            <p:nvPr/>
          </p:nvCxnSpPr>
          <p:spPr bwMode="auto">
            <a:xfrm rot="5400000">
              <a:off x="7928585" y="2564996"/>
              <a:ext cx="343319" cy="1588"/>
            </a:xfrm>
            <a:prstGeom prst="straightConnector1">
              <a:avLst/>
            </a:prstGeom>
            <a:solidFill>
              <a:srgbClr val="BBE0E3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7" name="Straight Arrow Connector 76"/>
            <p:cNvCxnSpPr/>
            <p:nvPr/>
          </p:nvCxnSpPr>
          <p:spPr bwMode="auto">
            <a:xfrm rot="5400000">
              <a:off x="7923866" y="3084030"/>
              <a:ext cx="343319" cy="1588"/>
            </a:xfrm>
            <a:prstGeom prst="straightConnector1">
              <a:avLst/>
            </a:prstGeom>
            <a:solidFill>
              <a:srgbClr val="BBE0E3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8" name="Straight Arrow Connector 77"/>
            <p:cNvCxnSpPr/>
            <p:nvPr/>
          </p:nvCxnSpPr>
          <p:spPr bwMode="auto">
            <a:xfrm rot="5400000">
              <a:off x="7910773" y="3895860"/>
              <a:ext cx="343319" cy="1588"/>
            </a:xfrm>
            <a:prstGeom prst="straightConnector1">
              <a:avLst/>
            </a:prstGeom>
            <a:solidFill>
              <a:srgbClr val="BBE0E3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9" name="Straight Arrow Connector 78"/>
            <p:cNvCxnSpPr/>
            <p:nvPr/>
          </p:nvCxnSpPr>
          <p:spPr bwMode="auto">
            <a:xfrm rot="5400000">
              <a:off x="7897680" y="4406527"/>
              <a:ext cx="343319" cy="1588"/>
            </a:xfrm>
            <a:prstGeom prst="straightConnector1">
              <a:avLst/>
            </a:prstGeom>
            <a:solidFill>
              <a:srgbClr val="BBE0E3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0" name="Straight Arrow Connector 79"/>
            <p:cNvCxnSpPr/>
            <p:nvPr/>
          </p:nvCxnSpPr>
          <p:spPr bwMode="auto">
            <a:xfrm rot="5400000">
              <a:off x="7788992" y="5281478"/>
              <a:ext cx="532921" cy="1588"/>
            </a:xfrm>
            <a:prstGeom prst="straightConnector1">
              <a:avLst/>
            </a:prstGeom>
            <a:solidFill>
              <a:srgbClr val="BBE0E3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 xmlns="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aphicFrame>
          <p:nvGraphicFramePr>
            <p:cNvPr id="83" name="Object 8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92556797"/>
                </p:ext>
              </p:extLst>
            </p:nvPr>
          </p:nvGraphicFramePr>
          <p:xfrm>
            <a:off x="8138947" y="2773228"/>
            <a:ext cx="259010" cy="4225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0" name="Equation" r:id="rId7" imgW="241300" imgH="393700" progId="Equation.3">
                    <p:embed/>
                  </p:oleObj>
                </mc:Choice>
                <mc:Fallback>
                  <p:oleObj name="Equation" r:id="rId7" imgW="241300" imgH="393700" progId="Equation.3">
                    <p:embed/>
                    <p:pic>
                      <p:nvPicPr>
                        <p:cNvPr id="83" name="Object 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38947" y="2773228"/>
                          <a:ext cx="259010" cy="42259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5637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62812026"/>
                </p:ext>
              </p:extLst>
            </p:nvPr>
          </p:nvGraphicFramePr>
          <p:xfrm>
            <a:off x="8143876" y="1372466"/>
            <a:ext cx="319549" cy="4698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1" name="Equation" r:id="rId9" imgW="266700" imgH="393700" progId="Equation.3">
                    <p:embed/>
                  </p:oleObj>
                </mc:Choice>
                <mc:Fallback>
                  <p:oleObj name="Equation" r:id="rId9" imgW="266700" imgH="393700" progId="Equation.3">
                    <p:embed/>
                    <p:pic>
                      <p:nvPicPr>
                        <p:cNvPr id="965637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43876" y="1372466"/>
                          <a:ext cx="319549" cy="46984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5638" name="Object 6"/>
            <p:cNvGraphicFramePr>
              <a:graphicFrameLocks noChangeAspect="1"/>
            </p:cNvGraphicFramePr>
            <p:nvPr/>
          </p:nvGraphicFramePr>
          <p:xfrm>
            <a:off x="8128000" y="4116783"/>
            <a:ext cx="273050" cy="422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2" name="Equation" r:id="rId11" imgW="254000" imgH="393700" progId="Equation.3">
                    <p:embed/>
                  </p:oleObj>
                </mc:Choice>
                <mc:Fallback>
                  <p:oleObj name="Equation" r:id="rId11" imgW="254000" imgH="393700" progId="Equation.3">
                    <p:embed/>
                    <p:pic>
                      <p:nvPicPr>
                        <p:cNvPr id="965638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28000" y="4116783"/>
                          <a:ext cx="273050" cy="4222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5639" name="Object 7"/>
            <p:cNvGraphicFramePr>
              <a:graphicFrameLocks noChangeAspect="1"/>
            </p:cNvGraphicFramePr>
            <p:nvPr/>
          </p:nvGraphicFramePr>
          <p:xfrm>
            <a:off x="8104188" y="5067301"/>
            <a:ext cx="258762" cy="422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3" name="Equation" r:id="rId13" imgW="241300" imgH="393700" progId="Equation.3">
                    <p:embed/>
                  </p:oleObj>
                </mc:Choice>
                <mc:Fallback>
                  <p:oleObj name="Equation" r:id="rId13" imgW="241300" imgH="393700" progId="Equation.3">
                    <p:embed/>
                    <p:pic>
                      <p:nvPicPr>
                        <p:cNvPr id="965639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04188" y="5067301"/>
                          <a:ext cx="258762" cy="4222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5640" name="Object 8"/>
            <p:cNvGraphicFramePr>
              <a:graphicFrameLocks noChangeAspect="1"/>
            </p:cNvGraphicFramePr>
            <p:nvPr/>
          </p:nvGraphicFramePr>
          <p:xfrm>
            <a:off x="8108950" y="3692526"/>
            <a:ext cx="355600" cy="422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4" name="Equation" r:id="rId15" imgW="330200" imgH="393700" progId="Equation.3">
                    <p:embed/>
                  </p:oleObj>
                </mc:Choice>
                <mc:Fallback>
                  <p:oleObj name="Equation" r:id="rId15" imgW="330200" imgH="393700" progId="Equation.3">
                    <p:embed/>
                    <p:pic>
                      <p:nvPicPr>
                        <p:cNvPr id="96564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08950" y="3692526"/>
                          <a:ext cx="355600" cy="4222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2" name="Object 61">
              <a:extLst>
                <a:ext uri="{FF2B5EF4-FFF2-40B4-BE49-F238E27FC236}">
                  <a16:creationId xmlns:a16="http://schemas.microsoft.com/office/drawing/2014/main" id="{3ED0FB00-21CC-4FC4-B35B-E1EEE620296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92556797"/>
                </p:ext>
              </p:extLst>
            </p:nvPr>
          </p:nvGraphicFramePr>
          <p:xfrm>
            <a:off x="8138799" y="2771488"/>
            <a:ext cx="259010" cy="4225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5" name="Equation" r:id="rId7" imgW="241300" imgH="393700" progId="Equation.3">
                    <p:embed/>
                  </p:oleObj>
                </mc:Choice>
                <mc:Fallback>
                  <p:oleObj name="Equation" r:id="rId7" imgW="241300" imgH="393700" progId="Equation.3">
                    <p:embed/>
                    <p:pic>
                      <p:nvPicPr>
                        <p:cNvPr id="83" name="Object 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38799" y="2771488"/>
                          <a:ext cx="259010" cy="42259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Object 5">
              <a:extLst>
                <a:ext uri="{FF2B5EF4-FFF2-40B4-BE49-F238E27FC236}">
                  <a16:creationId xmlns:a16="http://schemas.microsoft.com/office/drawing/2014/main" id="{AD087290-BE98-4575-A8A5-A5D1CFAA14D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62812026"/>
                </p:ext>
              </p:extLst>
            </p:nvPr>
          </p:nvGraphicFramePr>
          <p:xfrm>
            <a:off x="8143728" y="1370726"/>
            <a:ext cx="319549" cy="4698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6" name="Equation" r:id="rId9" imgW="266700" imgH="393700" progId="Equation.3">
                    <p:embed/>
                  </p:oleObj>
                </mc:Choice>
                <mc:Fallback>
                  <p:oleObj name="Equation" r:id="rId9" imgW="266700" imgH="393700" progId="Equation.3">
                    <p:embed/>
                    <p:pic>
                      <p:nvPicPr>
                        <p:cNvPr id="965637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43728" y="1370726"/>
                          <a:ext cx="319549" cy="46984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C48DE2DB-1E12-4E55-9146-8D6FD7D9B575}"/>
              </a:ext>
            </a:extLst>
          </p:cNvPr>
          <p:cNvSpPr txBox="1"/>
          <p:nvPr/>
        </p:nvSpPr>
        <p:spPr>
          <a:xfrm>
            <a:off x="4648200" y="5486400"/>
            <a:ext cx="2980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(</a:t>
            </a:r>
            <a:r>
              <a:rPr lang="en-US" sz="18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sum C over all training examples to get total loss L)</a:t>
            </a:r>
            <a:endParaRPr lang="en-US" sz="1800" dirty="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graphicFrame>
        <p:nvGraphicFramePr>
          <p:cNvPr id="53" name="Object 10">
            <a:extLst>
              <a:ext uri="{FF2B5EF4-FFF2-40B4-BE49-F238E27FC236}">
                <a16:creationId xmlns:a16="http://schemas.microsoft.com/office/drawing/2014/main" id="{529DA001-8615-427C-B588-F733B298B9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8277932"/>
              </p:ext>
            </p:extLst>
          </p:nvPr>
        </p:nvGraphicFramePr>
        <p:xfrm>
          <a:off x="1520628" y="5420118"/>
          <a:ext cx="3040063" cy="101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7" name="Equation" r:id="rId17" imgW="1181100" imgH="393700" progId="Equation.3">
                  <p:embed/>
                </p:oleObj>
              </mc:Choice>
              <mc:Fallback>
                <p:oleObj name="Equation" r:id="rId17" imgW="1181100" imgH="393700" progId="Equation.3">
                  <p:embed/>
                  <p:pic>
                    <p:nvPicPr>
                      <p:cNvPr id="53" name="Object 10">
                        <a:extLst>
                          <a:ext uri="{FF2B5EF4-FFF2-40B4-BE49-F238E27FC236}">
                            <a16:creationId xmlns:a16="http://schemas.microsoft.com/office/drawing/2014/main" id="{529DA001-8615-427C-B588-F733B298B9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0628" y="5420118"/>
                        <a:ext cx="3040063" cy="1014413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chemeClr val="accent2">
                            <a:shade val="95000"/>
                            <a:satMod val="10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46BF0B2-E68F-4CEE-AA8E-A03917B507EA}"/>
              </a:ext>
            </a:extLst>
          </p:cNvPr>
          <p:cNvSpPr txBox="1"/>
          <p:nvPr/>
        </p:nvSpPr>
        <p:spPr>
          <a:xfrm>
            <a:off x="10237957" y="5545540"/>
            <a:ext cx="808363" cy="344945"/>
          </a:xfrm>
          <a:prstGeom prst="rect">
            <a:avLst/>
          </a:prstGeom>
        </p:spPr>
        <p:txBody>
          <a:bodyPr vert="horz" wrap="none" lIns="0" tIns="16933" rIns="0" bIns="0" rtlCol="0">
            <a:spAutoFit/>
          </a:bodyPr>
          <a:lstStyle/>
          <a:p>
            <a:pPr marL="16933" marR="6773" algn="l">
              <a:lnSpc>
                <a:spcPct val="115999"/>
              </a:lnSpc>
              <a:spcBef>
                <a:spcPts val="133"/>
              </a:spcBef>
            </a:pPr>
            <a:r>
              <a:rPr lang="en-US" sz="2000" i="1" spc="-7">
                <a:latin typeface="+mn-lt"/>
                <a:cs typeface="Arial"/>
              </a:rPr>
              <a:t>Layer 1</a:t>
            </a:r>
            <a:endParaRPr lang="nl-NL" sz="2000" i="1" spc="-7" dirty="0">
              <a:latin typeface="+mn-lt"/>
              <a:cs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FB797B1-C7FF-4F42-948C-A00FEF516A3D}"/>
              </a:ext>
            </a:extLst>
          </p:cNvPr>
          <p:cNvSpPr txBox="1"/>
          <p:nvPr/>
        </p:nvSpPr>
        <p:spPr>
          <a:xfrm>
            <a:off x="10237956" y="4585202"/>
            <a:ext cx="808363" cy="344945"/>
          </a:xfrm>
          <a:prstGeom prst="rect">
            <a:avLst/>
          </a:prstGeom>
        </p:spPr>
        <p:txBody>
          <a:bodyPr vert="horz" wrap="none" lIns="0" tIns="16933" rIns="0" bIns="0" rtlCol="0">
            <a:spAutoFit/>
          </a:bodyPr>
          <a:lstStyle/>
          <a:p>
            <a:pPr marL="16933" marR="6773" algn="l">
              <a:lnSpc>
                <a:spcPct val="115999"/>
              </a:lnSpc>
              <a:spcBef>
                <a:spcPts val="133"/>
              </a:spcBef>
            </a:pPr>
            <a:r>
              <a:rPr lang="en-US" sz="2000" i="1" spc="-7">
                <a:latin typeface="+mn-lt"/>
                <a:cs typeface="Arial"/>
              </a:rPr>
              <a:t>Layer 2</a:t>
            </a:r>
            <a:endParaRPr lang="nl-NL" sz="2000" i="1" spc="-7" dirty="0">
              <a:latin typeface="+mn-lt"/>
              <a:cs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4A932A9-D236-4A68-AF00-94FB8123FF46}"/>
              </a:ext>
            </a:extLst>
          </p:cNvPr>
          <p:cNvSpPr txBox="1"/>
          <p:nvPr/>
        </p:nvSpPr>
        <p:spPr>
          <a:xfrm>
            <a:off x="10204209" y="3296081"/>
            <a:ext cx="750655" cy="344945"/>
          </a:xfrm>
          <a:prstGeom prst="rect">
            <a:avLst/>
          </a:prstGeom>
        </p:spPr>
        <p:txBody>
          <a:bodyPr vert="horz" wrap="none" lIns="0" tIns="16933" rIns="0" bIns="0" rtlCol="0">
            <a:spAutoFit/>
          </a:bodyPr>
          <a:lstStyle/>
          <a:p>
            <a:pPr marL="16933" marR="6773" algn="l">
              <a:lnSpc>
                <a:spcPct val="115999"/>
              </a:lnSpc>
              <a:spcBef>
                <a:spcPts val="133"/>
              </a:spcBef>
            </a:pPr>
            <a:r>
              <a:rPr lang="en-US" sz="2000" i="1" spc="-7">
                <a:latin typeface="+mn-lt"/>
                <a:cs typeface="Arial"/>
              </a:rPr>
              <a:t>Layer i</a:t>
            </a:r>
            <a:endParaRPr lang="nl-NL" sz="2000" i="1" spc="-7" dirty="0">
              <a:latin typeface="+mn-lt"/>
              <a:cs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EFE92FF-BE24-4066-8E97-856CA65BEEDF}"/>
              </a:ext>
            </a:extLst>
          </p:cNvPr>
          <p:cNvSpPr txBox="1"/>
          <p:nvPr/>
        </p:nvSpPr>
        <p:spPr>
          <a:xfrm>
            <a:off x="10170462" y="1905000"/>
            <a:ext cx="808363" cy="344945"/>
          </a:xfrm>
          <a:prstGeom prst="rect">
            <a:avLst/>
          </a:prstGeom>
        </p:spPr>
        <p:txBody>
          <a:bodyPr vert="horz" wrap="none" lIns="0" tIns="16933" rIns="0" bIns="0" rtlCol="0">
            <a:spAutoFit/>
          </a:bodyPr>
          <a:lstStyle/>
          <a:p>
            <a:pPr marL="16933" marR="6773" algn="l">
              <a:lnSpc>
                <a:spcPct val="115999"/>
              </a:lnSpc>
              <a:spcBef>
                <a:spcPts val="133"/>
              </a:spcBef>
            </a:pPr>
            <a:r>
              <a:rPr lang="en-US" sz="2000" i="1" spc="-7">
                <a:latin typeface="+mn-lt"/>
                <a:cs typeface="Arial"/>
              </a:rPr>
              <a:t>Layer n</a:t>
            </a:r>
            <a:endParaRPr lang="nl-NL" sz="2000" i="1" spc="-7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871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uiExpand="1" build="p"/>
      <p:bldP spid="5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Covered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9972A-CCE0-46F2-BABE-CC03CDB5D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Classifiers</a:t>
            </a:r>
          </a:p>
          <a:p>
            <a:r>
              <a:rPr lang="en-US"/>
              <a:t>Loss functions</a:t>
            </a:r>
          </a:p>
          <a:p>
            <a:r>
              <a:rPr lang="en-US"/>
              <a:t>Basics of learning: Backpropagation</a:t>
            </a:r>
          </a:p>
          <a:p>
            <a:r>
              <a:rPr lang="en-US" b="1"/>
              <a:t>Optimization methods</a:t>
            </a:r>
          </a:p>
          <a:p>
            <a:pPr lvl="1"/>
            <a:r>
              <a:rPr lang="en-US" b="1"/>
              <a:t>Gradient Descent (GD)</a:t>
            </a:r>
          </a:p>
          <a:p>
            <a:pPr lvl="1"/>
            <a:r>
              <a:rPr lang="en-US" b="1"/>
              <a:t>Stochastic Gradient Descent (SGD)</a:t>
            </a:r>
          </a:p>
          <a:p>
            <a:pPr lvl="1"/>
            <a:r>
              <a:rPr lang="en-US" b="1"/>
              <a:t>Adding Momentum: Adam</a:t>
            </a:r>
          </a:p>
          <a:p>
            <a:pPr lvl="1"/>
            <a:r>
              <a:rPr lang="en-US" b="1"/>
              <a:t>Others: AdaGrad, RMSProp </a:t>
            </a:r>
          </a:p>
          <a:p>
            <a:r>
              <a:rPr lang="en-US"/>
              <a:t>Regularization</a:t>
            </a:r>
          </a:p>
          <a:p>
            <a:r>
              <a:rPr lang="en-US"/>
              <a:t>Other key concepts</a:t>
            </a:r>
          </a:p>
          <a:p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9E370-221E-42B5-9FDB-49F95255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79B6B-85A0-4E68-A37E-25FF09A6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764A80-D028-4BAD-B1F1-5E410EAF9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842" y="-1"/>
            <a:ext cx="1879157" cy="69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033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094315" y="1498600"/>
            <a:ext cx="1354485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object 3"/>
          <p:cNvSpPr txBox="1"/>
          <p:nvPr/>
        </p:nvSpPr>
        <p:spPr>
          <a:xfrm>
            <a:off x="-2133600" y="2743200"/>
            <a:ext cx="11306668" cy="169730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endParaRPr lang="en-US" sz="2667" dirty="0">
              <a:latin typeface="Arial"/>
              <a:cs typeface="Arial"/>
            </a:endParaRPr>
          </a:p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endParaRPr lang="en-US" sz="2667" dirty="0">
              <a:latin typeface="Arial"/>
              <a:cs typeface="Arial"/>
            </a:endParaRPr>
          </a:p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endParaRPr lang="en-US" sz="2667" dirty="0">
              <a:latin typeface="Arial"/>
              <a:cs typeface="Arial"/>
            </a:endParaRPr>
          </a:p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2667" dirty="0">
                <a:latin typeface="Arial"/>
                <a:cs typeface="Arial"/>
              </a:rPr>
              <a:t> </a:t>
            </a:r>
            <a:endParaRPr sz="2667" dirty="0">
              <a:latin typeface="Arial"/>
              <a:cs typeface="Arial"/>
            </a:endParaRPr>
          </a:p>
        </p:txBody>
      </p:sp>
      <p:sp>
        <p:nvSpPr>
          <p:cNvPr id="11" name="object 3"/>
          <p:cNvSpPr txBox="1"/>
          <p:nvPr/>
        </p:nvSpPr>
        <p:spPr>
          <a:xfrm>
            <a:off x="-2133599" y="3065090"/>
            <a:ext cx="11459340" cy="212055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endParaRPr lang="en-US" sz="2667" dirty="0">
              <a:latin typeface="Arial"/>
              <a:cs typeface="Arial"/>
            </a:endParaRPr>
          </a:p>
          <a:p>
            <a:pPr marL="473275" indent="-457189">
              <a:spcBef>
                <a:spcPts val="133"/>
              </a:spcBef>
              <a:buFont typeface="Arial" panose="020B0604020202020204" pitchFamily="34" charset="0"/>
              <a:buChar char="•"/>
              <a:tabLst>
                <a:tab pos="434329" algn="l"/>
                <a:tab pos="435176" algn="l"/>
              </a:tabLst>
            </a:pPr>
            <a:endParaRPr lang="en-US" sz="2667" dirty="0">
              <a:latin typeface="Arial"/>
              <a:cs typeface="Arial"/>
            </a:endParaRPr>
          </a:p>
          <a:p>
            <a:pPr marL="473275" indent="-457189">
              <a:spcBef>
                <a:spcPts val="133"/>
              </a:spcBef>
              <a:buFont typeface="Arial" panose="020B0604020202020204" pitchFamily="34" charset="0"/>
              <a:buChar char="•"/>
              <a:tabLst>
                <a:tab pos="434329" algn="l"/>
                <a:tab pos="435176" algn="l"/>
              </a:tabLst>
            </a:pPr>
            <a:endParaRPr lang="en-US" sz="2667" dirty="0">
              <a:latin typeface="Arial"/>
              <a:cs typeface="Arial"/>
            </a:endParaRPr>
          </a:p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endParaRPr lang="en-US" sz="2667" dirty="0">
              <a:latin typeface="Arial"/>
              <a:cs typeface="Arial"/>
            </a:endParaRPr>
          </a:p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endParaRPr sz="2667" dirty="0">
              <a:latin typeface="Arial"/>
              <a:cs typeface="Arial"/>
            </a:endParaRPr>
          </a:p>
        </p:txBody>
      </p:sp>
      <p:pic>
        <p:nvPicPr>
          <p:cNvPr id="7170" name="Picture 2" descr="Image result for optimization deep learning">
            <a:extLst>
              <a:ext uri="{FF2B5EF4-FFF2-40B4-BE49-F238E27FC236}">
                <a16:creationId xmlns:a16="http://schemas.microsoft.com/office/drawing/2014/main" id="{166416A7-177E-40CD-A178-42C102470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683" y="158509"/>
            <a:ext cx="3932853" cy="31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5618F66-621F-40ED-8CD0-5822BD6AC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/>
              <a:t>Optimization</a:t>
            </a:r>
            <a:endParaRPr lang="nl-N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87A07B-B8C6-48B8-B632-E7313F95E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r>
              <a:rPr lang="en-US"/>
              <a:t>We have the gradients of the loss (backprop)</a:t>
            </a:r>
          </a:p>
          <a:p>
            <a:r>
              <a:rPr lang="en-US"/>
              <a:t>How to update weights to achieve </a:t>
            </a:r>
            <a:br>
              <a:rPr lang="en-US"/>
            </a:br>
            <a:r>
              <a:rPr lang="en-US"/>
              <a:t>minimum loss?</a:t>
            </a:r>
          </a:p>
          <a:p>
            <a:r>
              <a:rPr lang="en-US"/>
              <a:t>We have two hints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Sign of the gradient, direction of the update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Magnitude of the gradient, size of the update</a:t>
            </a:r>
          </a:p>
          <a:p>
            <a:pPr lvl="1"/>
            <a:endParaRPr lang="en-US"/>
          </a:p>
          <a:p>
            <a:r>
              <a:rPr lang="en-US"/>
              <a:t>Optimization function updates network parameters (weights)</a:t>
            </a:r>
          </a:p>
          <a:p>
            <a:r>
              <a:rPr lang="en-US"/>
              <a:t>Optimization have own hyperparameters we control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3117AC-82CB-4DF1-AA48-3AC45C959C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E2FE22-4631-4F88-A799-95BC26F42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6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5987459" cy="1066800"/>
          </a:xfrm>
        </p:spPr>
        <p:txBody>
          <a:bodyPr/>
          <a:lstStyle/>
          <a:p>
            <a:r>
              <a:rPr lang="nl-NL" dirty="0"/>
              <a:t>LeNet-5 implementation</a:t>
            </a:r>
            <a:br>
              <a:rPr lang="nl-NL" dirty="0"/>
            </a:br>
            <a:r>
              <a:rPr lang="nl-NL" dirty="0"/>
              <a:t> in Pytorch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33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333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57380175-9699-4BBE-9FAB-57FE2DBF824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139" y="0"/>
            <a:ext cx="5708861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32" y="2362201"/>
            <a:ext cx="6216514" cy="220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560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094315" y="1498600"/>
            <a:ext cx="1354485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object 3"/>
          <p:cNvSpPr txBox="1"/>
          <p:nvPr/>
        </p:nvSpPr>
        <p:spPr>
          <a:xfrm>
            <a:off x="-3745123" y="1599276"/>
            <a:ext cx="11306668" cy="85078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endParaRPr lang="en-US" sz="2667" dirty="0">
              <a:latin typeface="Arial"/>
              <a:cs typeface="Arial"/>
            </a:endParaRPr>
          </a:p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2667" dirty="0">
                <a:latin typeface="Arial"/>
                <a:cs typeface="Arial"/>
              </a:rPr>
              <a:t> </a:t>
            </a:r>
            <a:endParaRPr sz="2667" dirty="0">
              <a:latin typeface="Arial"/>
              <a:cs typeface="Arial"/>
            </a:endParaRPr>
          </a:p>
        </p:txBody>
      </p:sp>
      <p:pic>
        <p:nvPicPr>
          <p:cNvPr id="4098" name="Picture 2" descr="gradient descent ile ilgili gÃ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954" y="3897653"/>
            <a:ext cx="4721541" cy="293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3"/>
          <p:cNvSpPr txBox="1"/>
          <p:nvPr/>
        </p:nvSpPr>
        <p:spPr>
          <a:xfrm>
            <a:off x="-3821460" y="2048362"/>
            <a:ext cx="7928605" cy="85078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endParaRPr lang="en-US" sz="2667" dirty="0">
              <a:latin typeface="Arial"/>
              <a:cs typeface="Arial"/>
            </a:endParaRPr>
          </a:p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2667">
                <a:latin typeface="Arial"/>
                <a:cs typeface="Arial"/>
              </a:rPr>
              <a:t> -</a:t>
            </a:r>
            <a:endParaRPr sz="2667" dirty="0">
              <a:latin typeface="Arial"/>
              <a:cs typeface="Arial"/>
            </a:endParaRPr>
          </a:p>
        </p:txBody>
      </p:sp>
      <p:sp>
        <p:nvSpPr>
          <p:cNvPr id="12" name="object 5"/>
          <p:cNvSpPr txBox="1"/>
          <p:nvPr/>
        </p:nvSpPr>
        <p:spPr>
          <a:xfrm>
            <a:off x="304801" y="4654574"/>
            <a:ext cx="25103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>
                <a:solidFill>
                  <a:srgbClr val="0000FF"/>
                </a:solidFill>
                <a:latin typeface="Arial"/>
                <a:cs typeface="Arial"/>
              </a:rPr>
              <a:t>All samples</a:t>
            </a:r>
            <a:endParaRPr dirty="0">
              <a:latin typeface="Arial"/>
              <a:cs typeface="Arial"/>
            </a:endParaRPr>
          </a:p>
        </p:txBody>
      </p:sp>
      <p:sp>
        <p:nvSpPr>
          <p:cNvPr id="14" name="object 5"/>
          <p:cNvSpPr txBox="1"/>
          <p:nvPr/>
        </p:nvSpPr>
        <p:spPr>
          <a:xfrm>
            <a:off x="2100874" y="4657678"/>
            <a:ext cx="25103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>
                <a:solidFill>
                  <a:srgbClr val="0000FF"/>
                </a:solidFill>
                <a:latin typeface="Arial"/>
                <a:cs typeface="Arial"/>
              </a:rPr>
              <a:t>Batch of samples</a:t>
            </a:r>
            <a:endParaRPr dirty="0">
              <a:latin typeface="Arial"/>
              <a:cs typeface="Arial"/>
            </a:endParaRPr>
          </a:p>
        </p:txBody>
      </p:sp>
      <p:sp>
        <p:nvSpPr>
          <p:cNvPr id="20" name="object 5"/>
          <p:cNvSpPr txBox="1"/>
          <p:nvPr/>
        </p:nvSpPr>
        <p:spPr>
          <a:xfrm>
            <a:off x="4652173" y="4654574"/>
            <a:ext cx="25103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>
                <a:solidFill>
                  <a:srgbClr val="0000FF"/>
                </a:solidFill>
                <a:latin typeface="Arial"/>
                <a:cs typeface="Arial"/>
              </a:rPr>
              <a:t>Single sample</a:t>
            </a:r>
            <a:endParaRPr dirty="0">
              <a:latin typeface="Arial"/>
              <a:cs typeface="Arial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117600" y="4140200"/>
            <a:ext cx="304800" cy="5112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cxnSpLocks/>
          </p:cNvCxnSpPr>
          <p:nvPr/>
        </p:nvCxnSpPr>
        <p:spPr>
          <a:xfrm>
            <a:off x="3008551" y="4059554"/>
            <a:ext cx="162215" cy="5919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5442719" y="4059554"/>
            <a:ext cx="124335" cy="5919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86" y="5258724"/>
            <a:ext cx="6891389" cy="144007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FB34F09-DC95-439B-A3FA-C671B22CF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/>
              <a:t>Optimization - Gradient Descent (GD)</a:t>
            </a:r>
            <a:endParaRPr lang="nl-NL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24C23AA-2020-4E40-BE90-8608B520A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r>
              <a:rPr lang="en-US"/>
              <a:t>Most common optimization algorithm in deep learning for learning weights</a:t>
            </a:r>
          </a:p>
          <a:p>
            <a:r>
              <a:rPr lang="en-US"/>
              <a:t>‘First order’ optimization – uses only first derivatives</a:t>
            </a:r>
          </a:p>
          <a:p>
            <a:r>
              <a:rPr lang="en-US"/>
              <a:t> - Step size on negative gradient is learning rate</a:t>
            </a:r>
          </a:p>
          <a:p>
            <a:r>
              <a:rPr lang="en-US"/>
              <a:t> - Batch, Minibatch and Stochastic GD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1F98-B97F-444E-A474-AA1D239A8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20302-980F-4832-8874-3C8E6287C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205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720396" y="1720101"/>
            <a:ext cx="1354485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0" name="object 3"/>
          <p:cNvSpPr txBox="1"/>
          <p:nvPr/>
        </p:nvSpPr>
        <p:spPr>
          <a:xfrm>
            <a:off x="-1608833" y="-281794"/>
            <a:ext cx="8868268" cy="85078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endParaRPr lang="en-US" sz="2667" dirty="0">
              <a:latin typeface="Arial"/>
              <a:cs typeface="Arial"/>
            </a:endParaRPr>
          </a:p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2667" dirty="0">
                <a:latin typeface="Arial"/>
                <a:cs typeface="Arial"/>
              </a:rPr>
              <a:t> </a:t>
            </a:r>
            <a:endParaRPr sz="2667" dirty="0">
              <a:latin typeface="Arial"/>
              <a:cs typeface="Arial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1509679" y="1578765"/>
            <a:ext cx="4553432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5"/>
          <p:cNvSpPr/>
          <p:nvPr/>
        </p:nvSpPr>
        <p:spPr>
          <a:xfrm>
            <a:off x="1470359" y="2438400"/>
            <a:ext cx="6845682" cy="9790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3530600"/>
            <a:ext cx="3804573" cy="299852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0EB29A6-2A81-4A55-A0BE-8EE49345A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pc="-7">
                <a:solidFill>
                  <a:schemeClr val="accent2"/>
                </a:solidFill>
                <a:latin typeface="+mj-lt"/>
                <a:cs typeface="Arial"/>
              </a:rPr>
              <a:t>Batch Gradient Descent</a:t>
            </a:r>
            <a:endParaRPr lang="nl-NL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78202BA-B685-4C03-BFA0-692E4617A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Uses all sample results (entire dataset) for loss calculation</a:t>
            </a:r>
          </a:p>
          <a:p>
            <a:pPr lvl="1"/>
            <a:r>
              <a:rPr lang="en-US"/>
              <a:t> </a:t>
            </a:r>
          </a:p>
          <a:p>
            <a:pPr lvl="1"/>
            <a:endParaRPr lang="en-US"/>
          </a:p>
          <a:p>
            <a:pPr lvl="1"/>
            <a:r>
              <a:rPr lang="en-US"/>
              <a:t> </a:t>
            </a:r>
          </a:p>
          <a:p>
            <a:pPr marL="0" indent="0">
              <a:spcBef>
                <a:spcPts val="133"/>
              </a:spcBef>
              <a:buNone/>
              <a:tabLst>
                <a:tab pos="434329" algn="l"/>
                <a:tab pos="435176" algn="l"/>
              </a:tabLst>
            </a:pPr>
            <a:endParaRPr lang="en-US" sz="3200">
              <a:latin typeface="+mn-lt"/>
              <a:cs typeface="Arial"/>
            </a:endParaRPr>
          </a:p>
          <a:p>
            <a:pPr marL="0" indent="0">
              <a:spcBef>
                <a:spcPts val="133"/>
              </a:spcBef>
              <a:buNone/>
              <a:tabLst>
                <a:tab pos="434329" algn="l"/>
                <a:tab pos="435176" algn="l"/>
              </a:tabLst>
            </a:pPr>
            <a:endParaRPr lang="en-US" sz="3200">
              <a:latin typeface="+mn-lt"/>
              <a:cs typeface="Arial"/>
            </a:endParaRPr>
          </a:p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3200">
                <a:latin typeface="+mn-lt"/>
                <a:cs typeface="Arial"/>
              </a:rPr>
              <a:t>Expensive, but less noisy</a:t>
            </a:r>
          </a:p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3200">
                <a:latin typeface="+mn-lt"/>
                <a:cs typeface="Arial"/>
              </a:rPr>
              <a:t>Stable loss gradient</a:t>
            </a:r>
          </a:p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endParaRPr lang="en-US" sz="3200">
              <a:solidFill>
                <a:srgbClr val="FF0000"/>
              </a:solidFill>
              <a:latin typeface="+mn-lt"/>
              <a:cs typeface="Arial"/>
            </a:endParaRPr>
          </a:p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3200">
                <a:solidFill>
                  <a:srgbClr val="FF0000"/>
                </a:solidFill>
                <a:latin typeface="+mn-lt"/>
                <a:cs typeface="Arial"/>
              </a:rPr>
              <a:t>Can easily converge to bad local minima</a:t>
            </a:r>
          </a:p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endParaRPr lang="en-US" sz="3200">
              <a:latin typeface="+mn-lt"/>
              <a:cs typeface="Arial"/>
            </a:endParaRPr>
          </a:p>
          <a:p>
            <a:endParaRPr lang="en-US"/>
          </a:p>
          <a:p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3CDF5D-E904-4DCD-B39A-1B2EEE4E6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CC653-6CC2-45AC-BEAD-DE4DF231F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2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3197176"/>
            <a:ext cx="3581400" cy="281890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094315" y="1498600"/>
            <a:ext cx="1354485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9" name="object 4"/>
          <p:cNvSpPr/>
          <p:nvPr/>
        </p:nvSpPr>
        <p:spPr>
          <a:xfrm>
            <a:off x="304800" y="4749800"/>
            <a:ext cx="8426448" cy="17486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3"/>
          <p:cNvSpPr/>
          <p:nvPr/>
        </p:nvSpPr>
        <p:spPr>
          <a:xfrm>
            <a:off x="502883" y="2077500"/>
            <a:ext cx="4453806" cy="8943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5"/>
          <p:cNvSpPr/>
          <p:nvPr/>
        </p:nvSpPr>
        <p:spPr>
          <a:xfrm>
            <a:off x="5334001" y="2077501"/>
            <a:ext cx="6096000" cy="8718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DC99D7-6D35-4CBA-847F-8ACC568BB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/>
              <a:t>Minibatch Gradient Descent</a:t>
            </a:r>
            <a:endParaRPr lang="nl-NL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063949-B536-4984-B990-74B1FDAD1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8991600" cy="5486400"/>
          </a:xfrm>
        </p:spPr>
        <p:txBody>
          <a:bodyPr/>
          <a:lstStyle/>
          <a:p>
            <a:r>
              <a:rPr lang="en-US"/>
              <a:t>Uses batches N of 32, 64 or 128</a:t>
            </a:r>
          </a:p>
          <a:p>
            <a:endParaRPr lang="nl-NL"/>
          </a:p>
          <a:p>
            <a:endParaRPr lang="nl-NL"/>
          </a:p>
          <a:p>
            <a:endParaRPr lang="en-US"/>
          </a:p>
          <a:p>
            <a:r>
              <a:rPr lang="en-US"/>
              <a:t>Approximate sum using a </a:t>
            </a:r>
            <a:br>
              <a:rPr lang="en-US"/>
            </a:br>
            <a:r>
              <a:rPr lang="en-US"/>
              <a:t>minibatch of examples</a:t>
            </a:r>
          </a:p>
          <a:p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861EB-5140-46F3-8553-04C7B6F3C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EF013-923D-4415-B7B2-2E1ED6531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006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094315" y="1498600"/>
            <a:ext cx="1354485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1" name="object 3"/>
          <p:cNvSpPr txBox="1"/>
          <p:nvPr/>
        </p:nvSpPr>
        <p:spPr>
          <a:xfrm>
            <a:off x="-1836960" y="220079"/>
            <a:ext cx="6812877" cy="85078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73275" indent="-457189">
              <a:spcBef>
                <a:spcPts val="133"/>
              </a:spcBef>
              <a:buFontTx/>
              <a:buChar char="-"/>
              <a:tabLst>
                <a:tab pos="434329" algn="l"/>
                <a:tab pos="435176" algn="l"/>
              </a:tabLst>
            </a:pPr>
            <a:endParaRPr lang="en-US" sz="2667" dirty="0">
              <a:latin typeface="Arial"/>
              <a:cs typeface="Arial"/>
            </a:endParaRPr>
          </a:p>
          <a:p>
            <a:pPr marL="473275" indent="-457189">
              <a:spcBef>
                <a:spcPts val="133"/>
              </a:spcBef>
              <a:buFontTx/>
              <a:buChar char="-"/>
              <a:tabLst>
                <a:tab pos="434329" algn="l"/>
                <a:tab pos="435176" algn="l"/>
              </a:tabLst>
            </a:pPr>
            <a:endParaRPr sz="2667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314" y="1143000"/>
            <a:ext cx="3791155" cy="1703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714" y="2846272"/>
            <a:ext cx="3832414" cy="332592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FA651B5-DAE2-43BE-A50D-854C8F619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/>
              <a:t>Per sample: Stochastic Gradient Descent (SGD)</a:t>
            </a:r>
            <a:endParaRPr lang="nl-NL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D1DC428-81D0-4EBF-9069-A1E078D3B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8077200" cy="5486400"/>
          </a:xfrm>
        </p:spPr>
        <p:txBody>
          <a:bodyPr/>
          <a:lstStyle/>
          <a:p>
            <a:r>
              <a:rPr lang="en-US" sz="2800"/>
              <a:t>Weights are updated after every sample	</a:t>
            </a:r>
          </a:p>
          <a:p>
            <a:pPr marL="457200" lvl="1" indent="0">
              <a:buNone/>
            </a:pPr>
            <a:r>
              <a:rPr lang="en-US" sz="2400"/>
              <a:t>= Minibatch gradient descent with </a:t>
            </a:r>
            <a:r>
              <a:rPr lang="en-US" sz="2400">
                <a:solidFill>
                  <a:srgbClr val="0000FF"/>
                </a:solidFill>
              </a:rPr>
              <a:t>batch size = 1</a:t>
            </a:r>
          </a:p>
          <a:p>
            <a:endParaRPr lang="en-US" sz="2800"/>
          </a:p>
          <a:p>
            <a:r>
              <a:rPr lang="en-US" sz="2800"/>
              <a:t>Less commonly used as vectorized ops are more efficient </a:t>
            </a:r>
          </a:p>
          <a:p>
            <a:pPr lvl="1"/>
            <a:r>
              <a:rPr lang="en-US" sz="2400"/>
              <a:t>batch inference processing may also give more reuse, e.g. in weights</a:t>
            </a:r>
          </a:p>
          <a:p>
            <a:endParaRPr lang="en-US" sz="2800"/>
          </a:p>
          <a:p>
            <a:r>
              <a:rPr lang="en-US" sz="2800"/>
              <a:t>You can assume most implementations use minibatches!</a:t>
            </a:r>
          </a:p>
          <a:p>
            <a:endParaRPr lang="nl-NL" sz="28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DC98A2-1D62-4E5F-B9A3-22B4821433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674D75-CB9D-4D36-A528-49E0B42CD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463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3FE2C7F-B865-484F-97E0-13EB892EC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4" y="1599005"/>
            <a:ext cx="7014540" cy="503039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B2982DB-F074-4749-AE01-912D96FCE41C}"/>
              </a:ext>
            </a:extLst>
          </p:cNvPr>
          <p:cNvCxnSpPr>
            <a:cxnSpLocks/>
          </p:cNvCxnSpPr>
          <p:nvPr/>
        </p:nvCxnSpPr>
        <p:spPr>
          <a:xfrm flipH="1">
            <a:off x="2933562" y="4372585"/>
            <a:ext cx="495336" cy="6459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4A6F46C-06AF-4A03-B65D-7543668AA46D}"/>
              </a:ext>
            </a:extLst>
          </p:cNvPr>
          <p:cNvSpPr txBox="1"/>
          <p:nvPr/>
        </p:nvSpPr>
        <p:spPr>
          <a:xfrm>
            <a:off x="1945705" y="4939854"/>
            <a:ext cx="1826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Local minimum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A549265-8361-45EA-928F-49F74E799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Momentum</a:t>
            </a:r>
            <a:endParaRPr lang="nl-NL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358A4E-EDA8-4217-9439-AAB231B0AC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896" y="1006522"/>
            <a:ext cx="5638800" cy="5486400"/>
          </a:xfrm>
        </p:spPr>
        <p:txBody>
          <a:bodyPr/>
          <a:lstStyle/>
          <a:p>
            <a:r>
              <a:rPr lang="en-US"/>
              <a:t>Momentum can help convergence:</a:t>
            </a:r>
          </a:p>
          <a:p>
            <a:pPr lvl="1"/>
            <a:r>
              <a:rPr lang="en-US"/>
              <a:t>Cancels out the noise</a:t>
            </a:r>
          </a:p>
          <a:p>
            <a:pPr lvl="1"/>
            <a:r>
              <a:rPr lang="en-US"/>
              <a:t>Amplifies consistent gradients</a:t>
            </a:r>
          </a:p>
          <a:p>
            <a:pPr lvl="1"/>
            <a:r>
              <a:rPr lang="en-US"/>
              <a:t>Can help getting out of local minima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7EA257-4734-4FF1-824C-5C84C14C8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D95F7-BCF2-4C20-B664-0CBF641F2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3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78544" y="1049019"/>
            <a:ext cx="91355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latin typeface="+mn-lt"/>
                <a:cs typeface="Arial"/>
              </a:rPr>
              <a:t>SGD</a:t>
            </a:r>
            <a:endParaRPr sz="3200">
              <a:latin typeface="+mn-lt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81600" y="2752303"/>
            <a:ext cx="7126393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22476" indent="-406390">
              <a:spcBef>
                <a:spcPts val="133"/>
              </a:spcBef>
              <a:buChar char="-"/>
              <a:tabLst>
                <a:tab pos="422476" algn="l"/>
                <a:tab pos="423323" algn="l"/>
              </a:tabLst>
            </a:pPr>
            <a:r>
              <a:rPr spc="-7" dirty="0">
                <a:latin typeface="+mn-lt"/>
                <a:cs typeface="Arial"/>
              </a:rPr>
              <a:t>Build up </a:t>
            </a:r>
            <a:r>
              <a:rPr dirty="0">
                <a:latin typeface="+mn-lt"/>
                <a:cs typeface="Arial"/>
              </a:rPr>
              <a:t>“</a:t>
            </a:r>
            <a:r>
              <a:rPr dirty="0">
                <a:solidFill>
                  <a:srgbClr val="0000FF"/>
                </a:solidFill>
                <a:latin typeface="+mn-lt"/>
                <a:cs typeface="Arial"/>
              </a:rPr>
              <a:t>velocity</a:t>
            </a:r>
            <a:r>
              <a:rPr>
                <a:latin typeface="+mn-lt"/>
                <a:cs typeface="Arial"/>
              </a:rPr>
              <a:t>” </a:t>
            </a:r>
            <a:r>
              <a:rPr lang="en-US" b="1" i="1">
                <a:solidFill>
                  <a:srgbClr val="0000FF"/>
                </a:solidFill>
                <a:latin typeface="+mn-lt"/>
                <a:cs typeface="Arial"/>
              </a:rPr>
              <a:t>v</a:t>
            </a:r>
            <a:r>
              <a:rPr lang="en-US" b="1" i="1" baseline="-25000">
                <a:solidFill>
                  <a:srgbClr val="0000FF"/>
                </a:solidFill>
                <a:latin typeface="+mn-lt"/>
                <a:cs typeface="Arial"/>
              </a:rPr>
              <a:t>t</a:t>
            </a:r>
            <a:r>
              <a:rPr lang="en-US">
                <a:latin typeface="+mn-lt"/>
                <a:cs typeface="Arial"/>
              </a:rPr>
              <a:t> </a:t>
            </a:r>
            <a:r>
              <a:rPr spc="-7">
                <a:latin typeface="+mn-lt"/>
                <a:cs typeface="Arial"/>
              </a:rPr>
              <a:t>as </a:t>
            </a:r>
            <a:r>
              <a:rPr dirty="0">
                <a:latin typeface="+mn-lt"/>
                <a:cs typeface="Arial"/>
              </a:rPr>
              <a:t>a running mean </a:t>
            </a:r>
            <a:r>
              <a:rPr spc="-7" dirty="0">
                <a:latin typeface="+mn-lt"/>
                <a:cs typeface="Arial"/>
              </a:rPr>
              <a:t>of</a:t>
            </a:r>
            <a:r>
              <a:rPr spc="-147" dirty="0">
                <a:latin typeface="+mn-lt"/>
                <a:cs typeface="Arial"/>
              </a:rPr>
              <a:t> </a:t>
            </a:r>
            <a:r>
              <a:rPr spc="-7" dirty="0">
                <a:latin typeface="+mn-lt"/>
                <a:cs typeface="Arial"/>
              </a:rPr>
              <a:t>gradients</a:t>
            </a:r>
            <a:endParaRPr dirty="0">
              <a:latin typeface="+mn-lt"/>
              <a:cs typeface="Arial"/>
            </a:endParaRPr>
          </a:p>
          <a:p>
            <a:pPr marL="422476" indent="-406390">
              <a:spcBef>
                <a:spcPts val="20"/>
              </a:spcBef>
              <a:buChar char="-"/>
              <a:tabLst>
                <a:tab pos="422476" algn="l"/>
                <a:tab pos="423323" algn="l"/>
              </a:tabLst>
            </a:pPr>
            <a:r>
              <a:rPr lang="el-GR" b="1" i="1" spc="-7" dirty="0">
                <a:solidFill>
                  <a:srgbClr val="0000FF"/>
                </a:solidFill>
                <a:latin typeface="+mn-lt"/>
                <a:cs typeface="Arial"/>
              </a:rPr>
              <a:t>ρ</a:t>
            </a:r>
            <a:r>
              <a:rPr spc="-7" dirty="0">
                <a:latin typeface="+mn-lt"/>
                <a:cs typeface="Arial"/>
              </a:rPr>
              <a:t> gives </a:t>
            </a:r>
            <a:r>
              <a:rPr dirty="0">
                <a:latin typeface="+mn-lt"/>
                <a:cs typeface="Arial"/>
              </a:rPr>
              <a:t>“</a:t>
            </a:r>
            <a:r>
              <a:rPr dirty="0">
                <a:solidFill>
                  <a:srgbClr val="0000FF"/>
                </a:solidFill>
                <a:latin typeface="+mn-lt"/>
                <a:cs typeface="Arial"/>
              </a:rPr>
              <a:t>friction</a:t>
            </a:r>
            <a:r>
              <a:rPr dirty="0">
                <a:latin typeface="+mn-lt"/>
                <a:cs typeface="Arial"/>
              </a:rPr>
              <a:t>”; </a:t>
            </a:r>
            <a:r>
              <a:rPr spc="-7" dirty="0">
                <a:latin typeface="+mn-lt"/>
                <a:cs typeface="Arial"/>
              </a:rPr>
              <a:t>typically </a:t>
            </a:r>
            <a:r>
              <a:rPr lang="el-GR" i="1" dirty="0">
                <a:latin typeface="+mn-lt"/>
                <a:cs typeface="Arial"/>
              </a:rPr>
              <a:t>ρ</a:t>
            </a:r>
            <a:r>
              <a:rPr i="1" dirty="0">
                <a:latin typeface="+mn-lt"/>
                <a:cs typeface="Arial"/>
              </a:rPr>
              <a:t>=0.9 </a:t>
            </a:r>
            <a:r>
              <a:rPr spc="-7" dirty="0">
                <a:latin typeface="+mn-lt"/>
                <a:cs typeface="Arial"/>
              </a:rPr>
              <a:t>or</a:t>
            </a:r>
            <a:r>
              <a:rPr spc="-67" dirty="0">
                <a:latin typeface="+mn-lt"/>
                <a:cs typeface="Arial"/>
              </a:rPr>
              <a:t> </a:t>
            </a:r>
            <a:r>
              <a:rPr i="1" spc="-7" dirty="0">
                <a:latin typeface="+mn-lt"/>
                <a:cs typeface="Arial"/>
              </a:rPr>
              <a:t>0.99</a:t>
            </a:r>
            <a:endParaRPr i="1" dirty="0">
              <a:latin typeface="+mn-lt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90600" y="1809350"/>
            <a:ext cx="3355670" cy="387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9277" y="3791465"/>
            <a:ext cx="4406906" cy="16278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37520" y="1025211"/>
            <a:ext cx="318008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latin typeface="+mn-lt"/>
                <a:cs typeface="Arial"/>
              </a:rPr>
              <a:t>SGD+Momentum</a:t>
            </a:r>
            <a:endParaRPr sz="3200" dirty="0">
              <a:latin typeface="+mn-lt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254372" y="1665477"/>
            <a:ext cx="3012187" cy="8859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39860" y="3718083"/>
            <a:ext cx="4213372" cy="19749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918711-B1F4-4851-94F5-F34E0750D032}"/>
              </a:ext>
            </a:extLst>
          </p:cNvPr>
          <p:cNvSpPr txBox="1"/>
          <p:nvPr/>
        </p:nvSpPr>
        <p:spPr>
          <a:xfrm>
            <a:off x="3656596" y="5839338"/>
            <a:ext cx="6604000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67" dirty="0">
                <a:latin typeface="+mn-lt"/>
                <a:hlinkClick r:id="rId6"/>
              </a:rPr>
              <a:t>https://colab.research.google.com/github/d2l-ai/d2l-pytorch-colab/blob/master/chapter_optimization/momentum.ipynb</a:t>
            </a:r>
            <a:endParaRPr lang="en-US" sz="1867" dirty="0">
              <a:latin typeface="+mn-lt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B43003CB-484F-42E1-A683-882401837667}"/>
              </a:ext>
            </a:extLst>
          </p:cNvPr>
          <p:cNvSpPr txBox="1"/>
          <p:nvPr/>
        </p:nvSpPr>
        <p:spPr>
          <a:xfrm>
            <a:off x="1069586" y="5965721"/>
            <a:ext cx="712639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22476" algn="l"/>
                <a:tab pos="423323" algn="l"/>
              </a:tabLst>
            </a:pPr>
            <a:r>
              <a:rPr lang="en-US" i="1" dirty="0">
                <a:latin typeface="+mn-lt"/>
                <a:cs typeface="Arial"/>
              </a:rPr>
              <a:t>Check notebook </a:t>
            </a:r>
            <a:r>
              <a:rPr lang="en-US" dirty="0">
                <a:latin typeface="+mn-lt"/>
                <a:cs typeface="Arial"/>
              </a:rPr>
              <a:t>:</a:t>
            </a:r>
            <a:endParaRPr dirty="0">
              <a:latin typeface="+mn-lt"/>
              <a:cs typeface="Arial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2E869B5-4A1C-4436-884B-E7A069BBA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pc="-7">
                <a:solidFill>
                  <a:schemeClr val="accent2"/>
                </a:solidFill>
                <a:latin typeface="+mn-lt"/>
                <a:cs typeface="Arial"/>
              </a:rPr>
              <a:t>SGD + Momentum</a:t>
            </a:r>
            <a:endParaRPr lang="nl-NL">
              <a:latin typeface="+mn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4912CA-05AC-44DB-B97E-5B614CA97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83330-DEF9-4C2B-BDC4-A258A9440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55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991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/>
      <p:bldP spid="9" grpId="0" animBg="1"/>
      <p:bldP spid="10" grpId="0" animBg="1"/>
      <p:bldP spid="12" grpId="0"/>
      <p:bldP spid="13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D1E74771-BD26-4046-B11B-DC05C66AF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9" y="3891920"/>
            <a:ext cx="9652000" cy="2966081"/>
          </a:xfrm>
          <a:prstGeom prst="rect">
            <a:avLst/>
          </a:prstGeom>
        </p:spPr>
      </p:pic>
      <p:sp>
        <p:nvSpPr>
          <p:cNvPr id="30" name="object 12">
            <a:extLst>
              <a:ext uri="{FF2B5EF4-FFF2-40B4-BE49-F238E27FC236}">
                <a16:creationId xmlns:a16="http://schemas.microsoft.com/office/drawing/2014/main" id="{A8ECB93A-F6AF-4C5A-A5F8-5ADE6E12C30F}"/>
              </a:ext>
            </a:extLst>
          </p:cNvPr>
          <p:cNvSpPr txBox="1"/>
          <p:nvPr/>
        </p:nvSpPr>
        <p:spPr>
          <a:xfrm>
            <a:off x="9855200" y="4905440"/>
            <a:ext cx="2243855" cy="327183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lang="en-US" sz="2133" spc="-7" dirty="0">
                <a:latin typeface="+mn-lt"/>
                <a:cs typeface="Arial"/>
              </a:rPr>
              <a:t>Step size = 0.003</a:t>
            </a:r>
            <a:endParaRPr sz="2133" dirty="0">
              <a:latin typeface="+mn-lt"/>
              <a:cs typeface="Arial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FA1DD472-2A5B-4763-82F0-BBD1EB5F4921}"/>
              </a:ext>
            </a:extLst>
          </p:cNvPr>
          <p:cNvSpPr txBox="1"/>
          <p:nvPr/>
        </p:nvSpPr>
        <p:spPr>
          <a:xfrm>
            <a:off x="9855200" y="5562600"/>
            <a:ext cx="2243855" cy="327183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lang="en-US" sz="2133" spc="-7" dirty="0">
                <a:latin typeface="+mn-lt"/>
                <a:cs typeface="Arial"/>
              </a:rPr>
              <a:t>Momentum = 0.85</a:t>
            </a:r>
            <a:endParaRPr sz="2133" dirty="0">
              <a:latin typeface="+mn-lt"/>
              <a:cs typeface="Arial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B43345C-EE0E-4F44-8987-8A7AC6ED2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9" y="952905"/>
            <a:ext cx="9652000" cy="2936881"/>
          </a:xfrm>
          <a:prstGeom prst="rect">
            <a:avLst/>
          </a:prstGeom>
        </p:spPr>
      </p:pic>
      <p:sp>
        <p:nvSpPr>
          <p:cNvPr id="35" name="object 12">
            <a:extLst>
              <a:ext uri="{FF2B5EF4-FFF2-40B4-BE49-F238E27FC236}">
                <a16:creationId xmlns:a16="http://schemas.microsoft.com/office/drawing/2014/main" id="{B17631C7-C037-4536-838B-406557AB3804}"/>
              </a:ext>
            </a:extLst>
          </p:cNvPr>
          <p:cNvSpPr txBox="1"/>
          <p:nvPr/>
        </p:nvSpPr>
        <p:spPr>
          <a:xfrm>
            <a:off x="9843567" y="1855979"/>
            <a:ext cx="2243855" cy="327183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lang="en-US" sz="2133" spc="-7" dirty="0">
                <a:latin typeface="+mn-lt"/>
                <a:cs typeface="Arial"/>
              </a:rPr>
              <a:t>Step size = 0.003</a:t>
            </a:r>
            <a:endParaRPr sz="2133" dirty="0">
              <a:latin typeface="+mn-lt"/>
              <a:cs typeface="Arial"/>
            </a:endParaRPr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A2BEF079-799F-4C76-8F79-C014CF938384}"/>
              </a:ext>
            </a:extLst>
          </p:cNvPr>
          <p:cNvSpPr txBox="1"/>
          <p:nvPr/>
        </p:nvSpPr>
        <p:spPr>
          <a:xfrm>
            <a:off x="9843567" y="2513139"/>
            <a:ext cx="2243855" cy="327183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lang="en-US" sz="2133" spc="-7" dirty="0">
                <a:latin typeface="+mn-lt"/>
                <a:cs typeface="Arial"/>
              </a:rPr>
              <a:t>Momentum = 0</a:t>
            </a:r>
            <a:endParaRPr sz="2133" dirty="0">
              <a:latin typeface="+mn-lt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77ECA0-D2C0-4C01-8E3F-8639C152E1EA}"/>
              </a:ext>
            </a:extLst>
          </p:cNvPr>
          <p:cNvSpPr txBox="1"/>
          <p:nvPr/>
        </p:nvSpPr>
        <p:spPr>
          <a:xfrm>
            <a:off x="8610600" y="247840"/>
            <a:ext cx="3488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linkClick r:id="rId4"/>
              </a:rPr>
              <a:t>Link for experiment</a:t>
            </a:r>
            <a:endParaRPr lang="en-US" sz="32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26035C-49A4-41FE-A219-653189E1B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pc="-7">
                <a:solidFill>
                  <a:schemeClr val="accent2"/>
                </a:solidFill>
                <a:latin typeface="+mj-lt"/>
                <a:cs typeface="Arial"/>
              </a:rPr>
              <a:t>Momentum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32F394-BB25-434B-AEC9-CD7DD454D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EB212-E9C2-4A3D-9E0C-6FFBFA09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470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094315" y="1498600"/>
            <a:ext cx="1354485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9218" name="Picture 2" descr="https://miro.medium.com/max/751/1*xoAZP424rr74lzYxPXxk0Q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346" y="3706283"/>
            <a:ext cx="3775023" cy="315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miro.medium.com/max/773/1*6h_Q_BC_epUm6Fhoudpg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76" y="1498600"/>
            <a:ext cx="3775024" cy="225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4F76263-55D9-44B5-BF41-3931F7042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/>
              <a:t>Gradient Descent - Problems</a:t>
            </a:r>
            <a:endParaRPr lang="nl-N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076D0D-A07F-4663-934A-03F91F867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No independent parameter update – same learning rate for all</a:t>
            </a:r>
          </a:p>
          <a:p>
            <a:pPr lvl="1"/>
            <a:r>
              <a:rPr lang="en-US"/>
              <a:t>Solved by: AdaGrad, RMSProp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Getting stuck in local minima</a:t>
            </a:r>
          </a:p>
          <a:p>
            <a:pPr lvl="1"/>
            <a:r>
              <a:rPr lang="en-US"/>
              <a:t>Relaxed by adding Momentum: Adam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Saddle points – GD can move very slowly</a:t>
            </a:r>
          </a:p>
          <a:p>
            <a:pPr lvl="1"/>
            <a:r>
              <a:rPr lang="en-US"/>
              <a:t>AdaGrad, RMSProp escapes quickly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First order – Curvature information is not used</a:t>
            </a:r>
          </a:p>
          <a:p>
            <a:pPr marL="514350" indent="-514350">
              <a:buFont typeface="+mj-lt"/>
              <a:buAutoNum type="arabicPeriod"/>
            </a:pPr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058144-2DAA-41C3-9765-2152DDECA1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3D3CB7-D66B-419E-B521-616947236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094315" y="1498600"/>
            <a:ext cx="1354485" cy="778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4098" name="Picture 2" descr="Image result for saddle point behavior">
            <a:extLst>
              <a:ext uri="{FF2B5EF4-FFF2-40B4-BE49-F238E27FC236}">
                <a16:creationId xmlns:a16="http://schemas.microsoft.com/office/drawing/2014/main" id="{D71332B3-501E-458B-ACA7-5D8531CB83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71618"/>
            <a:ext cx="7162800" cy="530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5044883-2903-4BA4-922E-27D711B2E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838200"/>
          </a:xfrm>
        </p:spPr>
        <p:txBody>
          <a:bodyPr/>
          <a:lstStyle/>
          <a:p>
            <a:r>
              <a:rPr lang="en-US"/>
              <a:t>Saddle Point Behavior </a:t>
            </a:r>
            <a:endParaRPr lang="nl-NL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A5ECBD2-979B-469F-A47C-FE952DFA2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5224115" cy="5486400"/>
          </a:xfrm>
        </p:spPr>
        <p:txBody>
          <a:bodyPr/>
          <a:lstStyle/>
          <a:p>
            <a:r>
              <a:rPr lang="en-US"/>
              <a:t>Saddle points are critical </a:t>
            </a:r>
          </a:p>
          <a:p>
            <a:pPr lvl="1"/>
            <a:r>
              <a:rPr lang="en-US"/>
              <a:t>All partial derivatives are zero</a:t>
            </a:r>
          </a:p>
          <a:p>
            <a:pPr lvl="1"/>
            <a:r>
              <a:rPr lang="en-US"/>
              <a:t>Not minima or maxima in all dimensions</a:t>
            </a:r>
          </a:p>
          <a:p>
            <a:endParaRPr lang="en-US"/>
          </a:p>
          <a:p>
            <a:r>
              <a:rPr lang="en-US"/>
              <a:t>Saddle points are more frequent than local minimas!</a:t>
            </a:r>
          </a:p>
          <a:p>
            <a:endParaRPr lang="en-US"/>
          </a:p>
          <a:p>
            <a:r>
              <a:rPr lang="en-US"/>
              <a:t>Efficiency problem!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BE7EB5-0529-4CA5-9648-01CD8B2115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1B566A-711C-456A-8685-7C3B81128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21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094315" y="1498600"/>
            <a:ext cx="1354485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5122" name="Picture 2" descr="Image for post">
            <a:extLst>
              <a:ext uri="{FF2B5EF4-FFF2-40B4-BE49-F238E27FC236}">
                <a16:creationId xmlns:a16="http://schemas.microsoft.com/office/drawing/2014/main" id="{B3B46749-62A2-4466-A322-F7E9074C8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81000"/>
            <a:ext cx="4139061" cy="25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CE1E447A-2516-4139-8FBC-232F6223E02E}"/>
              </a:ext>
            </a:extLst>
          </p:cNvPr>
          <p:cNvSpPr/>
          <p:nvPr/>
        </p:nvSpPr>
        <p:spPr>
          <a:xfrm>
            <a:off x="5257800" y="3657600"/>
            <a:ext cx="6967132" cy="18814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679710B9-7E9C-46CF-8565-7038B390F8E7}"/>
              </a:ext>
            </a:extLst>
          </p:cNvPr>
          <p:cNvSpPr txBox="1"/>
          <p:nvPr/>
        </p:nvSpPr>
        <p:spPr>
          <a:xfrm>
            <a:off x="3684447" y="6629400"/>
            <a:ext cx="6202680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spc="-7" dirty="0">
                <a:latin typeface="Arial"/>
                <a:cs typeface="Arial"/>
              </a:rPr>
              <a:t>Duchi et al, </a:t>
            </a:r>
            <a:r>
              <a:rPr sz="1067" dirty="0">
                <a:latin typeface="Arial"/>
                <a:cs typeface="Arial"/>
              </a:rPr>
              <a:t>“Adaptive subgradient methods </a:t>
            </a:r>
            <a:r>
              <a:rPr sz="1067" spc="-7" dirty="0">
                <a:latin typeface="Arial"/>
                <a:cs typeface="Arial"/>
              </a:rPr>
              <a:t>for online learning and </a:t>
            </a:r>
            <a:r>
              <a:rPr sz="1067" dirty="0">
                <a:latin typeface="Arial"/>
                <a:cs typeface="Arial"/>
              </a:rPr>
              <a:t>stochastic </a:t>
            </a:r>
            <a:r>
              <a:rPr sz="1067" spc="-7" dirty="0">
                <a:latin typeface="Arial"/>
                <a:cs typeface="Arial"/>
              </a:rPr>
              <a:t>optimization”, </a:t>
            </a:r>
            <a:r>
              <a:rPr sz="1067" dirty="0">
                <a:latin typeface="Arial"/>
                <a:cs typeface="Arial"/>
              </a:rPr>
              <a:t>JMLR</a:t>
            </a:r>
            <a:r>
              <a:rPr sz="1067" spc="-93" dirty="0">
                <a:latin typeface="Arial"/>
                <a:cs typeface="Arial"/>
              </a:rPr>
              <a:t> </a:t>
            </a:r>
            <a:r>
              <a:rPr sz="1067" spc="-27" dirty="0">
                <a:latin typeface="Arial"/>
                <a:cs typeface="Arial"/>
              </a:rPr>
              <a:t>2011</a:t>
            </a:r>
            <a:endParaRPr sz="1067" dirty="0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AE0487-4812-4A33-9825-80E0C9F3D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/>
              <a:t>AdaGrad</a:t>
            </a:r>
            <a:endParaRPr lang="nl-N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86C07B-6CF9-43DE-BB16-52A9D4551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r>
              <a:rPr lang="en-US"/>
              <a:t>Recall learning rate:</a:t>
            </a:r>
          </a:p>
          <a:p>
            <a:pPr lvl="1"/>
            <a:r>
              <a:rPr lang="en-US"/>
              <a:t>How much we allow update of the weights</a:t>
            </a:r>
          </a:p>
          <a:p>
            <a:r>
              <a:rPr lang="en-US"/>
              <a:t>AdaGrad adapts learning rate for b features</a:t>
            </a:r>
          </a:p>
          <a:p>
            <a:pPr lvl="1"/>
            <a:r>
              <a:rPr lang="en-US"/>
              <a:t>Works well for sparse dataset</a:t>
            </a:r>
          </a:p>
          <a:p>
            <a:pPr lvl="1"/>
            <a:endParaRPr lang="en-US"/>
          </a:p>
          <a:p>
            <a:r>
              <a:rPr lang="en-US"/>
              <a:t>Elementwise adaptation :</a:t>
            </a:r>
          </a:p>
          <a:p>
            <a:pPr lvl="1"/>
            <a:r>
              <a:rPr lang="en-US"/>
              <a:t>Accumulates gradient</a:t>
            </a:r>
          </a:p>
          <a:p>
            <a:pPr lvl="1"/>
            <a:endParaRPr lang="en-US"/>
          </a:p>
          <a:p>
            <a:r>
              <a:rPr lang="en-US"/>
              <a:t>Problem : Learning rates decay very quickly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D7C061-1D00-4EC0-9094-38597789B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4EBF27-8888-48CC-BCE8-780A9FB31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7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Goals - Classification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17FFFA-3A94-41C6-971D-2AA5EB07C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We are going to discuss in detail:</a:t>
            </a:r>
          </a:p>
          <a:p>
            <a:pPr lvl="1"/>
            <a:r>
              <a:rPr lang="en-US" dirty="0"/>
              <a:t>How a classifier works</a:t>
            </a:r>
          </a:p>
          <a:p>
            <a:pPr lvl="1"/>
            <a:r>
              <a:rPr lang="en-US"/>
              <a:t>Optimize </a:t>
            </a:r>
            <a:r>
              <a:rPr lang="en-US" dirty="0"/>
              <a:t>a </a:t>
            </a:r>
            <a:r>
              <a:rPr lang="en-US"/>
              <a:t>classifier function (= ANN model)</a:t>
            </a:r>
            <a:endParaRPr lang="en-US" dirty="0"/>
          </a:p>
          <a:p>
            <a:pPr lvl="1"/>
            <a:r>
              <a:rPr lang="en-US" dirty="0"/>
              <a:t>Regularization</a:t>
            </a:r>
          </a:p>
          <a:p>
            <a:endParaRPr lang="en-US" dirty="0"/>
          </a:p>
          <a:p>
            <a:r>
              <a:rPr lang="en-US" dirty="0"/>
              <a:t>Other </a:t>
            </a:r>
            <a:r>
              <a:rPr lang="en-US"/>
              <a:t>key concepts:</a:t>
            </a:r>
          </a:p>
          <a:p>
            <a:pPr lvl="1"/>
            <a:r>
              <a:rPr lang="en-US"/>
              <a:t>Hyperparameter selection</a:t>
            </a:r>
          </a:p>
          <a:p>
            <a:pPr lvl="1"/>
            <a:r>
              <a:rPr lang="en-US"/>
              <a:t>Data preprocessing</a:t>
            </a:r>
          </a:p>
          <a:p>
            <a:pPr lvl="1"/>
            <a:r>
              <a:rPr lang="en-US"/>
              <a:t>Weight </a:t>
            </a:r>
            <a:r>
              <a:rPr lang="en-US" dirty="0"/>
              <a:t>initialization</a:t>
            </a:r>
          </a:p>
          <a:p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21267-F5BA-458E-8F19-977E627E1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IA 5LIL0 Learning Principles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CB4FB-0D77-4C42-A9F7-8512F93CA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455161-ECF4-47A5-964E-C95E950EA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1066800"/>
            <a:ext cx="3886200" cy="390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4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094315" y="1498600"/>
            <a:ext cx="1354485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EBA0A09B-D1A5-4348-8022-2A00B9904EF4}"/>
              </a:ext>
            </a:extLst>
          </p:cNvPr>
          <p:cNvSpPr/>
          <p:nvPr/>
        </p:nvSpPr>
        <p:spPr>
          <a:xfrm>
            <a:off x="2551186" y="4947562"/>
            <a:ext cx="7727828" cy="1515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DFA5030C-4CBE-4FC3-864E-299E3DC09183}"/>
              </a:ext>
            </a:extLst>
          </p:cNvPr>
          <p:cNvSpPr/>
          <p:nvPr/>
        </p:nvSpPr>
        <p:spPr>
          <a:xfrm>
            <a:off x="2539999" y="2975575"/>
            <a:ext cx="7750203" cy="15964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E8E01D6-E506-4A48-9589-257FD48FA193}"/>
              </a:ext>
            </a:extLst>
          </p:cNvPr>
          <p:cNvCxnSpPr/>
          <p:nvPr/>
        </p:nvCxnSpPr>
        <p:spPr>
          <a:xfrm>
            <a:off x="6132127" y="4693562"/>
            <a:ext cx="0" cy="5079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794472E-353C-46F4-9FBF-7A8D093DDE95}"/>
              </a:ext>
            </a:extLst>
          </p:cNvPr>
          <p:cNvSpPr/>
          <p:nvPr/>
        </p:nvSpPr>
        <p:spPr>
          <a:xfrm>
            <a:off x="2819400" y="5705194"/>
            <a:ext cx="7543800" cy="39834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54AB952E-4344-4B5E-82CE-71CD840FB01E}"/>
              </a:ext>
            </a:extLst>
          </p:cNvPr>
          <p:cNvSpPr txBox="1"/>
          <p:nvPr/>
        </p:nvSpPr>
        <p:spPr>
          <a:xfrm>
            <a:off x="381000" y="6386345"/>
            <a:ext cx="1654387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i="1" spc="-13" dirty="0">
                <a:latin typeface="Arial"/>
                <a:cs typeface="Arial"/>
              </a:rPr>
              <a:t>Tieleman </a:t>
            </a:r>
            <a:r>
              <a:rPr sz="1067" i="1" spc="-7" dirty="0">
                <a:latin typeface="Arial"/>
                <a:cs typeface="Arial"/>
              </a:rPr>
              <a:t>and Hinton,</a:t>
            </a:r>
            <a:r>
              <a:rPr sz="1067" i="1" spc="-80" dirty="0">
                <a:latin typeface="Arial"/>
                <a:cs typeface="Arial"/>
              </a:rPr>
              <a:t> </a:t>
            </a:r>
            <a:r>
              <a:rPr sz="1067" i="1" spc="-7" dirty="0">
                <a:latin typeface="Arial"/>
                <a:cs typeface="Arial"/>
              </a:rPr>
              <a:t>2012</a:t>
            </a:r>
            <a:endParaRPr sz="1067" i="1" dirty="0">
              <a:latin typeface="Arial"/>
              <a:cs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10CAEBB-F200-4655-B710-84381EF2E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838200"/>
          </a:xfrm>
        </p:spPr>
        <p:txBody>
          <a:bodyPr/>
          <a:lstStyle/>
          <a:p>
            <a:r>
              <a:rPr lang="en-US"/>
              <a:t>RMSProp</a:t>
            </a:r>
            <a:endParaRPr lang="nl-NL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4B855F-C9E0-46A0-A9D3-1DCCC678C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r>
              <a:rPr lang="en-US"/>
              <a:t>Improves AdaGrad by combining:</a:t>
            </a:r>
          </a:p>
          <a:p>
            <a:pPr lvl="1"/>
            <a:r>
              <a:rPr lang="en-US"/>
              <a:t>Adaptive step size</a:t>
            </a:r>
          </a:p>
          <a:p>
            <a:pPr lvl="1"/>
            <a:r>
              <a:rPr lang="en-US"/>
              <a:t>Keep the moving average of the squared gradients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74D246-894B-471B-9CB9-851B4DF80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9C738D-CB2D-4A3D-AB8A-AFFEF6AB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F740751-D57E-46D7-B0E7-6EF4CFA09004}"/>
              </a:ext>
            </a:extLst>
          </p:cNvPr>
          <p:cNvSpPr/>
          <p:nvPr/>
        </p:nvSpPr>
        <p:spPr>
          <a:xfrm>
            <a:off x="10515600" y="4521200"/>
            <a:ext cx="1447800" cy="838200"/>
          </a:xfrm>
          <a:prstGeom prst="wedgeRoundRectCallout">
            <a:avLst>
              <a:gd name="adj1" fmla="val -67475"/>
              <a:gd name="adj2" fmla="val 109643"/>
              <a:gd name="adj3" fmla="val 16667"/>
            </a:avLst>
          </a:prstGeom>
          <a:solidFill>
            <a:srgbClr val="BDF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moving average</a:t>
            </a:r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79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094315" y="1498600"/>
            <a:ext cx="1354485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2199C08E-F3CB-424B-8964-74A29B7074E1}"/>
              </a:ext>
            </a:extLst>
          </p:cNvPr>
          <p:cNvSpPr txBox="1"/>
          <p:nvPr/>
        </p:nvSpPr>
        <p:spPr>
          <a:xfrm>
            <a:off x="7555653" y="6385030"/>
            <a:ext cx="4433147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i="1" spc="-7" dirty="0">
                <a:latin typeface="Arial"/>
                <a:cs typeface="Arial"/>
              </a:rPr>
              <a:t>Kingma and Ba, </a:t>
            </a:r>
            <a:r>
              <a:rPr sz="1067" i="1" dirty="0">
                <a:latin typeface="Arial"/>
                <a:cs typeface="Arial"/>
              </a:rPr>
              <a:t>“Adam: A</a:t>
            </a:r>
            <a:r>
              <a:rPr sz="1067" i="1" spc="-227" dirty="0">
                <a:latin typeface="Arial"/>
                <a:cs typeface="Arial"/>
              </a:rPr>
              <a:t> </a:t>
            </a:r>
            <a:r>
              <a:rPr sz="1067" i="1" dirty="0">
                <a:latin typeface="Arial"/>
                <a:cs typeface="Arial"/>
              </a:rPr>
              <a:t>method </a:t>
            </a:r>
            <a:r>
              <a:rPr sz="1067" i="1" spc="-7" dirty="0">
                <a:latin typeface="Arial"/>
                <a:cs typeface="Arial"/>
              </a:rPr>
              <a:t>for </a:t>
            </a:r>
            <a:r>
              <a:rPr sz="1067" i="1" dirty="0">
                <a:latin typeface="Arial"/>
                <a:cs typeface="Arial"/>
              </a:rPr>
              <a:t>stochastic </a:t>
            </a:r>
            <a:r>
              <a:rPr sz="1067" i="1" spc="-7" dirty="0">
                <a:latin typeface="Arial"/>
                <a:cs typeface="Arial"/>
              </a:rPr>
              <a:t>optimization”, ICLR 2015</a:t>
            </a:r>
            <a:endParaRPr sz="1067" i="1" dirty="0">
              <a:latin typeface="Arial"/>
              <a:cs typeface="Arial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432E367C-D4C5-435B-A0A6-1C6DA4EA4243}"/>
              </a:ext>
            </a:extLst>
          </p:cNvPr>
          <p:cNvSpPr/>
          <p:nvPr/>
        </p:nvSpPr>
        <p:spPr>
          <a:xfrm>
            <a:off x="358052" y="3225801"/>
            <a:ext cx="8816592" cy="29360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graphicFrame>
        <p:nvGraphicFramePr>
          <p:cNvPr id="14" name="object 5">
            <a:extLst>
              <a:ext uri="{FF2B5EF4-FFF2-40B4-BE49-F238E27FC236}">
                <a16:creationId xmlns:a16="http://schemas.microsoft.com/office/drawing/2014/main" id="{DA28C3C1-467D-4EFC-BBF7-1FD178EE42F9}"/>
              </a:ext>
            </a:extLst>
          </p:cNvPr>
          <p:cNvGraphicFramePr>
            <a:graphicFrameLocks noGrp="1"/>
          </p:cNvGraphicFramePr>
          <p:nvPr/>
        </p:nvGraphicFramePr>
        <p:xfrm>
          <a:off x="332152" y="4467114"/>
          <a:ext cx="8817187" cy="15324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7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56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0000"/>
                      </a:solidFill>
                      <a:prstDash val="solid"/>
                    </a:lnL>
                    <a:lnR w="19050">
                      <a:solidFill>
                        <a:srgbClr val="FF0000"/>
                      </a:solidFill>
                      <a:prstDash val="solid"/>
                    </a:lnR>
                    <a:lnT w="19050">
                      <a:solidFill>
                        <a:srgbClr val="FF0000"/>
                      </a:solidFill>
                      <a:prstDash val="solid"/>
                    </a:lnT>
                    <a:lnB w="19050">
                      <a:solidFill>
                        <a:srgbClr val="0000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7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FF"/>
                      </a:solidFill>
                      <a:prstDash val="solid"/>
                    </a:lnL>
                    <a:lnR w="19050">
                      <a:solidFill>
                        <a:srgbClr val="0000FF"/>
                      </a:solidFill>
                      <a:prstDash val="solid"/>
                    </a:lnR>
                    <a:lnT w="19050">
                      <a:solidFill>
                        <a:srgbClr val="0000FF"/>
                      </a:solidFill>
                      <a:prstDash val="solid"/>
                    </a:lnT>
                    <a:lnB w="19050">
                      <a:solidFill>
                        <a:srgbClr val="3776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5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37761C"/>
                      </a:solidFill>
                      <a:prstDash val="solid"/>
                    </a:lnL>
                    <a:lnR w="19050">
                      <a:solidFill>
                        <a:srgbClr val="37761C"/>
                      </a:solidFill>
                      <a:prstDash val="solid"/>
                    </a:lnR>
                    <a:lnT w="19050">
                      <a:solidFill>
                        <a:srgbClr val="37761C"/>
                      </a:solidFill>
                      <a:prstDash val="solid"/>
                    </a:lnT>
                    <a:lnB w="19050">
                      <a:solidFill>
                        <a:srgbClr val="3776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4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FF"/>
                      </a:solidFill>
                      <a:prstDash val="solid"/>
                    </a:lnL>
                    <a:lnR w="19050">
                      <a:solidFill>
                        <a:srgbClr val="0000FF"/>
                      </a:solidFill>
                      <a:prstDash val="solid"/>
                    </a:lnR>
                    <a:lnT w="19050">
                      <a:solidFill>
                        <a:srgbClr val="37761C"/>
                      </a:solidFill>
                      <a:prstDash val="solid"/>
                    </a:lnT>
                    <a:lnB w="19050">
                      <a:solidFill>
                        <a:srgbClr val="0000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object 6">
            <a:extLst>
              <a:ext uri="{FF2B5EF4-FFF2-40B4-BE49-F238E27FC236}">
                <a16:creationId xmlns:a16="http://schemas.microsoft.com/office/drawing/2014/main" id="{47E01B20-C0D1-4F80-9720-BF47704E7145}"/>
              </a:ext>
            </a:extLst>
          </p:cNvPr>
          <p:cNvSpPr txBox="1"/>
          <p:nvPr/>
        </p:nvSpPr>
        <p:spPr>
          <a:xfrm>
            <a:off x="9502864" y="4380976"/>
            <a:ext cx="155871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Momentum</a:t>
            </a:r>
            <a:endParaRPr dirty="0">
              <a:latin typeface="Arial"/>
              <a:cs typeface="Arial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70ED2F6B-7714-462A-833D-8E9F88D9A9C3}"/>
              </a:ext>
            </a:extLst>
          </p:cNvPr>
          <p:cNvSpPr txBox="1"/>
          <p:nvPr/>
        </p:nvSpPr>
        <p:spPr>
          <a:xfrm>
            <a:off x="9259353" y="5240355"/>
            <a:ext cx="282363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85320">
              <a:spcBef>
                <a:spcPts val="133"/>
              </a:spcBef>
            </a:pPr>
            <a:r>
              <a:rPr spc="-7">
                <a:solidFill>
                  <a:srgbClr val="37761C"/>
                </a:solidFill>
                <a:latin typeface="Arial"/>
                <a:cs typeface="Arial"/>
              </a:rPr>
              <a:t>Bias</a:t>
            </a:r>
            <a:r>
              <a:rPr spc="-33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>
                <a:solidFill>
                  <a:srgbClr val="37761C"/>
                </a:solidFill>
                <a:latin typeface="Arial"/>
                <a:cs typeface="Arial"/>
              </a:rPr>
              <a:t>correction</a:t>
            </a:r>
            <a:endParaRPr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07AF32-7E42-4030-9C36-8C28FE4D3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/>
              <a:t>Adam</a:t>
            </a:r>
            <a:endParaRPr lang="nl-N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E2E3EA-A3A4-46C5-92BB-8D4572E2F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r>
              <a:rPr lang="en-US"/>
              <a:t>Improves RMSProp </a:t>
            </a:r>
          </a:p>
          <a:p>
            <a:pPr lvl="1"/>
            <a:r>
              <a:rPr lang="en-US"/>
              <a:t>Introduces  momentum terms, which is calculated by accumulating gradients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A2632C-2925-4811-A89B-08F2622ECF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8DD2FD-40F3-4242-B508-8E86F195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09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2800" y="1295401"/>
            <a:ext cx="4904027" cy="49040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299200" y="1634236"/>
            <a:ext cx="816187" cy="0"/>
          </a:xfrm>
          <a:custGeom>
            <a:avLst/>
            <a:gdLst/>
            <a:ahLst/>
            <a:cxnLst/>
            <a:rect l="l" t="t" r="r" b="b"/>
            <a:pathLst>
              <a:path w="612139">
                <a:moveTo>
                  <a:pt x="0" y="0"/>
                </a:moveTo>
                <a:lnTo>
                  <a:pt x="611999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6299200" y="2413000"/>
            <a:ext cx="816187" cy="0"/>
          </a:xfrm>
          <a:custGeom>
            <a:avLst/>
            <a:gdLst/>
            <a:ahLst/>
            <a:cxnLst/>
            <a:rect l="l" t="t" r="r" b="b"/>
            <a:pathLst>
              <a:path w="612139">
                <a:moveTo>
                  <a:pt x="0" y="0"/>
                </a:moveTo>
                <a:lnTo>
                  <a:pt x="611999" y="0"/>
                </a:lnTo>
              </a:path>
            </a:pathLst>
          </a:custGeom>
          <a:ln w="7619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6299200" y="3131701"/>
            <a:ext cx="816187" cy="0"/>
          </a:xfrm>
          <a:custGeom>
            <a:avLst/>
            <a:gdLst/>
            <a:ahLst/>
            <a:cxnLst/>
            <a:rect l="l" t="t" r="r" b="b"/>
            <a:pathLst>
              <a:path w="612139">
                <a:moveTo>
                  <a:pt x="0" y="0"/>
                </a:moveTo>
                <a:lnTo>
                  <a:pt x="611999" y="0"/>
                </a:lnTo>
              </a:path>
            </a:pathLst>
          </a:custGeom>
          <a:ln w="761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6299200" y="3922135"/>
            <a:ext cx="816187" cy="0"/>
          </a:xfrm>
          <a:custGeom>
            <a:avLst/>
            <a:gdLst/>
            <a:ahLst/>
            <a:cxnLst/>
            <a:rect l="l" t="t" r="r" b="b"/>
            <a:pathLst>
              <a:path w="612139">
                <a:moveTo>
                  <a:pt x="0" y="0"/>
                </a:moveTo>
                <a:lnTo>
                  <a:pt x="611999" y="0"/>
                </a:lnTo>
              </a:path>
            </a:pathLst>
          </a:custGeom>
          <a:ln w="76199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7262469" y="1457012"/>
            <a:ext cx="2393527" cy="271623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6198">
              <a:spcBef>
                <a:spcPts val="133"/>
              </a:spcBef>
            </a:pPr>
            <a:r>
              <a:rPr spc="-7" dirty="0">
                <a:latin typeface="+mn-lt"/>
                <a:cs typeface="Arial"/>
              </a:rPr>
              <a:t>SGD</a:t>
            </a:r>
            <a:endParaRPr dirty="0">
              <a:latin typeface="+mn-lt"/>
              <a:cs typeface="Arial"/>
            </a:endParaRPr>
          </a:p>
          <a:p>
            <a:pPr marL="76198" marR="6773" indent="-60112">
              <a:lnSpc>
                <a:spcPct val="196500"/>
              </a:lnSpc>
              <a:spcBef>
                <a:spcPts val="473"/>
              </a:spcBef>
            </a:pPr>
            <a:r>
              <a:rPr spc="-7" dirty="0">
                <a:latin typeface="+mn-lt"/>
                <a:cs typeface="Arial"/>
              </a:rPr>
              <a:t>SGD+Momentum  RMSProp</a:t>
            </a:r>
            <a:endParaRPr dirty="0">
              <a:latin typeface="+mn-lt"/>
              <a:cs typeface="Arial"/>
            </a:endParaRPr>
          </a:p>
          <a:p>
            <a:pPr>
              <a:spcBef>
                <a:spcPts val="47"/>
              </a:spcBef>
            </a:pPr>
            <a:endParaRPr sz="2867" dirty="0">
              <a:latin typeface="+mn-lt"/>
              <a:cs typeface="Times New Roman"/>
            </a:endParaRPr>
          </a:p>
          <a:p>
            <a:pPr marL="76198"/>
            <a:r>
              <a:rPr spc="-7" dirty="0">
                <a:latin typeface="+mn-lt"/>
                <a:cs typeface="Arial"/>
              </a:rPr>
              <a:t>Adam</a:t>
            </a:r>
            <a:endParaRPr dirty="0">
              <a:latin typeface="+mn-lt"/>
              <a:cs typeface="Arial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C4E3555D-E625-4189-93CC-72C6BEFD8F28}"/>
              </a:ext>
            </a:extLst>
          </p:cNvPr>
          <p:cNvSpPr txBox="1"/>
          <p:nvPr/>
        </p:nvSpPr>
        <p:spPr>
          <a:xfrm>
            <a:off x="6299200" y="4742394"/>
            <a:ext cx="520700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  <a:cs typeface="Arial" panose="020B0604020202020204" pitchFamily="34" charset="0"/>
              </a:rPr>
              <a:t>Provides smoother path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8FD35965-AEAE-4A97-A139-9D5BAF5FD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pc="-7">
                <a:solidFill>
                  <a:schemeClr val="accent2"/>
                </a:solidFill>
                <a:latin typeface="+mj-lt"/>
                <a:cs typeface="Arial"/>
              </a:rPr>
              <a:t>Adam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7A2B9C-8F75-4E64-A211-56A16DBBD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B70F6-7212-45FA-9B2F-C675C6908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136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Covered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9972A-CCE0-46F2-BABE-CC03CDB5D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Classifiers</a:t>
            </a:r>
          </a:p>
          <a:p>
            <a:r>
              <a:rPr lang="en-US" dirty="0"/>
              <a:t>Loss functions</a:t>
            </a:r>
          </a:p>
          <a:p>
            <a:r>
              <a:rPr lang="en-US" dirty="0"/>
              <a:t>Basics of learning: Backpropagation</a:t>
            </a:r>
          </a:p>
          <a:p>
            <a:r>
              <a:rPr lang="en-US" dirty="0"/>
              <a:t>Optimization methods</a:t>
            </a:r>
          </a:p>
          <a:p>
            <a:r>
              <a:rPr lang="en-US" b="1" dirty="0"/>
              <a:t>Regularization</a:t>
            </a:r>
          </a:p>
          <a:p>
            <a:pPr lvl="1"/>
            <a:r>
              <a:rPr lang="en-US" b="1" dirty="0"/>
              <a:t>Problem</a:t>
            </a:r>
          </a:p>
          <a:p>
            <a:pPr lvl="1"/>
            <a:r>
              <a:rPr lang="en-US" b="1" dirty="0"/>
              <a:t>Adding Loss terms (L1, L2..)</a:t>
            </a:r>
          </a:p>
          <a:p>
            <a:pPr lvl="1"/>
            <a:r>
              <a:rPr lang="en-US" b="1" dirty="0"/>
              <a:t>Dropping Nodes or Connections</a:t>
            </a:r>
          </a:p>
          <a:p>
            <a:pPr lvl="1"/>
            <a:r>
              <a:rPr lang="en-US" b="1" dirty="0"/>
              <a:t>Data augmentation &amp; Noise addition &amp; Others</a:t>
            </a:r>
          </a:p>
          <a:p>
            <a:r>
              <a:rPr lang="en-US" dirty="0"/>
              <a:t>Other key concepts</a:t>
            </a:r>
            <a:endParaRPr lang="nl-NL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9E370-221E-42B5-9FDB-49F95255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79B6B-85A0-4E68-A37E-25FF09A6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764A80-D028-4BAD-B1F1-5E410EAF9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842" y="-1"/>
            <a:ext cx="1879157" cy="69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086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/>
              <a:t>R</a:t>
            </a:r>
            <a:r>
              <a:rPr spc="-7" dirty="0"/>
              <a:t>egularization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4B63A6-374E-4ECE-9290-B6E6AE6EE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200">
                <a:latin typeface="+mn-lt"/>
                <a:cs typeface="Arial" panose="020B0604020202020204" pitchFamily="34" charset="0"/>
              </a:rPr>
              <a:t>One of the biggest problems in optimization step is overfitting:</a:t>
            </a:r>
          </a:p>
          <a:p>
            <a:pPr marL="781040" lvl="1" indent="-380990">
              <a:buFont typeface="Arial" panose="020B0604020202020204" pitchFamily="34" charset="0"/>
              <a:buChar char="•"/>
            </a:pPr>
            <a:r>
              <a:rPr lang="en-US">
                <a:latin typeface="+mn-lt"/>
                <a:cs typeface="Arial" panose="020B0604020202020204" pitchFamily="34" charset="0"/>
              </a:rPr>
              <a:t>Overfitting : Accurate in training set &amp; Inaccurate in test set</a:t>
            </a:r>
          </a:p>
          <a:p>
            <a:pPr marL="781040" lvl="1" indent="-380990">
              <a:buFont typeface="Arial" panose="020B0604020202020204" pitchFamily="34" charset="0"/>
              <a:buChar char="•"/>
            </a:pPr>
            <a:r>
              <a:rPr lang="en-US">
                <a:latin typeface="+mn-lt"/>
                <a:cs typeface="Arial" panose="020B0604020202020204" pitchFamily="34" charset="0"/>
              </a:rPr>
              <a:t>Basically, network overlearns specific features to training set</a:t>
            </a:r>
          </a:p>
          <a:p>
            <a:pPr marL="781040" lvl="1" indent="-380990">
              <a:buFont typeface="Arial" panose="020B0604020202020204" pitchFamily="34" charset="0"/>
              <a:buChar char="•"/>
            </a:pPr>
            <a:r>
              <a:rPr lang="en-US">
                <a:latin typeface="+mn-lt"/>
                <a:cs typeface="Arial" panose="020B0604020202020204" pitchFamily="34" charset="0"/>
              </a:rPr>
              <a:t>Regularization helps by </a:t>
            </a:r>
            <a:r>
              <a:rPr lang="en-US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penalizing</a:t>
            </a:r>
            <a:r>
              <a:rPr lang="en-US">
                <a:latin typeface="+mn-lt"/>
                <a:cs typeface="Arial" panose="020B0604020202020204" pitchFamily="34" charset="0"/>
              </a:rPr>
              <a:t> </a:t>
            </a:r>
            <a:r>
              <a:rPr lang="en-US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large</a:t>
            </a:r>
            <a:r>
              <a:rPr lang="en-US">
                <a:latin typeface="+mn-lt"/>
                <a:cs typeface="Arial" panose="020B0604020202020204" pitchFamily="34" charset="0"/>
              </a:rPr>
              <a:t> coefficients</a:t>
            </a:r>
          </a:p>
          <a:p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5C0B26-622A-41CF-884E-A2531F867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B598E-D40D-401F-B729-85056CE05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64</a:t>
            </a:fld>
            <a:endParaRPr lang="en-US">
              <a:latin typeface="+mn-l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6B52B6A-9BDD-4F19-8DBF-6270A8924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84893"/>
            <a:ext cx="8365526" cy="221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9B6A1D72-CDA0-4194-9AD4-FCBABB7207A6}"/>
              </a:ext>
            </a:extLst>
          </p:cNvPr>
          <p:cNvSpPr txBox="1"/>
          <p:nvPr/>
        </p:nvSpPr>
        <p:spPr>
          <a:xfrm>
            <a:off x="609600" y="1551862"/>
            <a:ext cx="9372600" cy="87887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lvl="0"/>
            <a:endParaRPr lang="en-US" sz="28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8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EEE610-2695-40D1-8D46-2616A85B5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8460"/>
            <a:ext cx="3784600" cy="2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9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8099" y="142419"/>
            <a:ext cx="862584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/>
              <a:t>Recall </a:t>
            </a:r>
            <a:r>
              <a:rPr spc="-7" dirty="0"/>
              <a:t>Regularization</a:t>
            </a:r>
          </a:p>
        </p:txBody>
      </p:sp>
      <p:sp>
        <p:nvSpPr>
          <p:cNvPr id="3" name="object 3"/>
          <p:cNvSpPr/>
          <p:nvPr/>
        </p:nvSpPr>
        <p:spPr>
          <a:xfrm>
            <a:off x="385345" y="1551132"/>
            <a:ext cx="11421323" cy="6383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36434" y="1482532"/>
            <a:ext cx="1426633" cy="726440"/>
          </a:xfrm>
          <a:custGeom>
            <a:avLst/>
            <a:gdLst/>
            <a:ahLst/>
            <a:cxnLst/>
            <a:rect l="l" t="t" r="r" b="b"/>
            <a:pathLst>
              <a:path w="1069975" h="544830">
                <a:moveTo>
                  <a:pt x="0" y="0"/>
                </a:moveTo>
                <a:lnTo>
                  <a:pt x="1069499" y="0"/>
                </a:lnTo>
                <a:lnTo>
                  <a:pt x="1069499" y="544799"/>
                </a:lnTo>
                <a:lnTo>
                  <a:pt x="0" y="5447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2700" y="2844481"/>
            <a:ext cx="9953733" cy="361295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466502">
              <a:spcBef>
                <a:spcPts val="133"/>
              </a:spcBef>
            </a:pPr>
            <a:r>
              <a:rPr sz="4000" spc="-7" dirty="0">
                <a:solidFill>
                  <a:srgbClr val="37761C"/>
                </a:solidFill>
                <a:latin typeface="+mn-lt"/>
                <a:cs typeface="Arial"/>
              </a:rPr>
              <a:t>In </a:t>
            </a:r>
            <a:r>
              <a:rPr sz="4000" dirty="0">
                <a:solidFill>
                  <a:srgbClr val="37761C"/>
                </a:solidFill>
                <a:latin typeface="+mn-lt"/>
                <a:cs typeface="Arial"/>
              </a:rPr>
              <a:t>common </a:t>
            </a:r>
            <a:r>
              <a:rPr sz="4000" spc="-7" dirty="0">
                <a:solidFill>
                  <a:srgbClr val="37761C"/>
                </a:solidFill>
                <a:latin typeface="+mn-lt"/>
                <a:cs typeface="Arial"/>
              </a:rPr>
              <a:t>use</a:t>
            </a:r>
            <a:r>
              <a:rPr sz="4000" spc="-7">
                <a:solidFill>
                  <a:srgbClr val="37761C"/>
                </a:solidFill>
                <a:latin typeface="+mn-lt"/>
                <a:cs typeface="Arial"/>
              </a:rPr>
              <a:t>:  </a:t>
            </a:r>
            <a:endParaRPr lang="en-US" sz="4000" spc="-7">
              <a:solidFill>
                <a:srgbClr val="37761C"/>
              </a:solidFill>
              <a:latin typeface="+mn-lt"/>
              <a:cs typeface="Arial"/>
            </a:endParaRPr>
          </a:p>
          <a:p>
            <a:pPr marL="588433" marR="466502" indent="-5715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sz="3600" b="1" spc="-7">
                <a:latin typeface="+mn-lt"/>
                <a:cs typeface="Arial"/>
              </a:rPr>
              <a:t>L2</a:t>
            </a:r>
            <a:r>
              <a:rPr sz="3600" b="1" spc="-133">
                <a:latin typeface="+mn-lt"/>
                <a:cs typeface="Arial"/>
              </a:rPr>
              <a:t> </a:t>
            </a:r>
            <a:r>
              <a:rPr sz="3600" b="1" spc="-7">
                <a:latin typeface="+mn-lt"/>
                <a:cs typeface="Arial"/>
              </a:rPr>
              <a:t>regularization</a:t>
            </a:r>
            <a:endParaRPr lang="en-US" sz="3600" b="1" spc="-7">
              <a:latin typeface="+mn-lt"/>
              <a:cs typeface="Arial"/>
            </a:endParaRPr>
          </a:p>
          <a:p>
            <a:pPr marL="588433" marR="466502" indent="-5715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sz="3600" spc="-7">
                <a:latin typeface="+mn-lt"/>
                <a:cs typeface="Arial"/>
              </a:rPr>
              <a:t>L1</a:t>
            </a:r>
            <a:r>
              <a:rPr sz="3600" spc="-47">
                <a:latin typeface="+mn-lt"/>
                <a:cs typeface="Arial"/>
              </a:rPr>
              <a:t> </a:t>
            </a:r>
            <a:r>
              <a:rPr sz="3600">
                <a:latin typeface="+mn-lt"/>
                <a:cs typeface="Arial"/>
              </a:rPr>
              <a:t>regularization</a:t>
            </a:r>
            <a:endParaRPr sz="3600" dirty="0">
              <a:latin typeface="+mn-lt"/>
              <a:cs typeface="Arial"/>
            </a:endParaRPr>
          </a:p>
          <a:p>
            <a:pPr marL="588433" indent="-571500">
              <a:buFont typeface="Arial" panose="020B0604020202020204" pitchFamily="34" charset="0"/>
              <a:buChar char="•"/>
            </a:pPr>
            <a:r>
              <a:rPr sz="3600" spc="-13" dirty="0">
                <a:latin typeface="+mn-lt"/>
                <a:cs typeface="Arial"/>
              </a:rPr>
              <a:t>Elastic </a:t>
            </a:r>
            <a:r>
              <a:rPr sz="3600" spc="-7" dirty="0">
                <a:latin typeface="+mn-lt"/>
                <a:cs typeface="Arial"/>
              </a:rPr>
              <a:t>net </a:t>
            </a:r>
            <a:r>
              <a:rPr sz="3600" dirty="0">
                <a:latin typeface="+mn-lt"/>
                <a:cs typeface="Arial"/>
              </a:rPr>
              <a:t>(L1 +</a:t>
            </a:r>
            <a:r>
              <a:rPr sz="3600" spc="-133" dirty="0">
                <a:latin typeface="+mn-lt"/>
                <a:cs typeface="Arial"/>
              </a:rPr>
              <a:t> </a:t>
            </a:r>
            <a:r>
              <a:rPr sz="3600" spc="-7">
                <a:latin typeface="+mn-lt"/>
                <a:cs typeface="Arial"/>
              </a:rPr>
              <a:t>L2)</a:t>
            </a:r>
            <a:endParaRPr lang="en-US" sz="3600" spc="-7">
              <a:latin typeface="+mn-lt"/>
              <a:cs typeface="Arial"/>
            </a:endParaRPr>
          </a:p>
          <a:p>
            <a:pPr marL="588433" indent="-571500">
              <a:buFont typeface="Arial" panose="020B0604020202020204" pitchFamily="34" charset="0"/>
              <a:buChar char="•"/>
            </a:pPr>
            <a:endParaRPr lang="nl-NL" sz="4000" spc="-7">
              <a:latin typeface="+mn-lt"/>
              <a:cs typeface="Arial"/>
            </a:endParaRPr>
          </a:p>
          <a:p>
            <a:pPr marL="1045633" lvl="1" indent="-571500">
              <a:buFont typeface="Wingdings" panose="05000000000000000000" pitchFamily="2" charset="2"/>
              <a:buChar char="Ø"/>
            </a:pPr>
            <a:r>
              <a:rPr lang="nl-NL" sz="3600" spc="-7">
                <a:latin typeface="+mn-lt"/>
                <a:cs typeface="Arial"/>
              </a:rPr>
              <a:t>L2 penalizes larger weights more than L1</a:t>
            </a:r>
            <a:endParaRPr sz="3600" dirty="0">
              <a:latin typeface="+mn-lt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73543" y="3387453"/>
            <a:ext cx="3370396" cy="5845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82426" y="4072814"/>
            <a:ext cx="3398295" cy="524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73526" y="4698419"/>
            <a:ext cx="5041887" cy="5845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6AA4248-8F31-4D71-B67E-C002E33D4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674AB03-D48E-41C0-8EAD-4A2A61CC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65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397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50480" y="4935191"/>
            <a:ext cx="0" cy="48768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36515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1995827" y="4807223"/>
            <a:ext cx="109307" cy="140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2249184" y="4784221"/>
            <a:ext cx="1954953" cy="837353"/>
          </a:xfrm>
          <a:custGeom>
            <a:avLst/>
            <a:gdLst/>
            <a:ahLst/>
            <a:cxnLst/>
            <a:rect l="l" t="t" r="r" b="b"/>
            <a:pathLst>
              <a:path w="1466214" h="628014">
                <a:moveTo>
                  <a:pt x="0" y="627408"/>
                </a:moveTo>
                <a:lnTo>
                  <a:pt x="1465665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174194" y="4726158"/>
            <a:ext cx="147876" cy="1093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2331092" y="4784221"/>
            <a:ext cx="1954953" cy="837353"/>
          </a:xfrm>
          <a:custGeom>
            <a:avLst/>
            <a:gdLst/>
            <a:ahLst/>
            <a:cxnLst/>
            <a:rect l="l" t="t" r="r" b="b"/>
            <a:pathLst>
              <a:path w="1466214" h="628014">
                <a:moveTo>
                  <a:pt x="1465665" y="627408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2212425" y="4726158"/>
            <a:ext cx="147876" cy="1093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2190984" y="4799411"/>
            <a:ext cx="1209040" cy="681567"/>
          </a:xfrm>
          <a:custGeom>
            <a:avLst/>
            <a:gdLst/>
            <a:ahLst/>
            <a:cxnLst/>
            <a:rect l="l" t="t" r="r" b="b"/>
            <a:pathLst>
              <a:path w="906780" h="511175">
                <a:moveTo>
                  <a:pt x="0" y="510637"/>
                </a:moveTo>
                <a:lnTo>
                  <a:pt x="90625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3366024" y="4730127"/>
            <a:ext cx="146417" cy="118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190985" y="4849379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5" h="473710">
                <a:moveTo>
                  <a:pt x="0" y="473161"/>
                </a:moveTo>
                <a:lnTo>
                  <a:pt x="331781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586309" y="4742301"/>
            <a:ext cx="125928" cy="1438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861657" y="4935191"/>
            <a:ext cx="0" cy="48768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36515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2807004" y="4807223"/>
            <a:ext cx="109307" cy="1406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3672836" y="4935191"/>
            <a:ext cx="0" cy="48768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36515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3618181" y="4807223"/>
            <a:ext cx="109307" cy="1406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4484013" y="4935191"/>
            <a:ext cx="0" cy="48768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36515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4429361" y="4807223"/>
            <a:ext cx="109308" cy="1406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3901134" y="4849379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4" h="473710">
                <a:moveTo>
                  <a:pt x="331781" y="473161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3822256" y="4742301"/>
            <a:ext cx="125928" cy="1438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3135175" y="4799411"/>
            <a:ext cx="1209040" cy="681567"/>
          </a:xfrm>
          <a:custGeom>
            <a:avLst/>
            <a:gdLst/>
            <a:ahLst/>
            <a:cxnLst/>
            <a:rect l="l" t="t" r="r" b="b"/>
            <a:pathLst>
              <a:path w="906779" h="511175">
                <a:moveTo>
                  <a:pt x="906251" y="510637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3022053" y="4730127"/>
            <a:ext cx="146417" cy="1185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3813339" y="4849379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5" h="473710">
                <a:moveTo>
                  <a:pt x="0" y="473161"/>
                </a:moveTo>
                <a:lnTo>
                  <a:pt x="331782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208664" y="4742301"/>
            <a:ext cx="125928" cy="1438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3089957" y="4849379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5" h="473710">
                <a:moveTo>
                  <a:pt x="331781" y="473161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3011079" y="4742301"/>
            <a:ext cx="125928" cy="1438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2315972" y="4811535"/>
            <a:ext cx="1158240" cy="809413"/>
          </a:xfrm>
          <a:custGeom>
            <a:avLst/>
            <a:gdLst/>
            <a:ahLst/>
            <a:cxnLst/>
            <a:rect l="l" t="t" r="r" b="b"/>
            <a:pathLst>
              <a:path w="868680" h="607060">
                <a:moveTo>
                  <a:pt x="868621" y="606922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2208785" y="4732813"/>
            <a:ext cx="143916" cy="1258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2278779" y="4849379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5" h="473710">
                <a:moveTo>
                  <a:pt x="331781" y="473161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2199900" y="4742301"/>
            <a:ext cx="125928" cy="1438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3002162" y="4849379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5" h="473710">
                <a:moveTo>
                  <a:pt x="0" y="473161"/>
                </a:moveTo>
                <a:lnTo>
                  <a:pt x="331781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3397487" y="4742301"/>
            <a:ext cx="125928" cy="1438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3060360" y="4811534"/>
            <a:ext cx="1158240" cy="809413"/>
          </a:xfrm>
          <a:custGeom>
            <a:avLst/>
            <a:gdLst/>
            <a:ahLst/>
            <a:cxnLst/>
            <a:rect l="l" t="t" r="r" b="b"/>
            <a:pathLst>
              <a:path w="868680" h="607060">
                <a:moveTo>
                  <a:pt x="0" y="606923"/>
                </a:moveTo>
                <a:lnTo>
                  <a:pt x="868621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4181793" y="4732813"/>
            <a:ext cx="143916" cy="12581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4178501" y="4013751"/>
            <a:ext cx="305647" cy="371687"/>
          </a:xfrm>
          <a:custGeom>
            <a:avLst/>
            <a:gdLst/>
            <a:ahLst/>
            <a:cxnLst/>
            <a:rect l="l" t="t" r="r" b="b"/>
            <a:pathLst>
              <a:path w="229235" h="278764">
                <a:moveTo>
                  <a:pt x="229134" y="278704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35"/>
          <p:cNvSpPr/>
          <p:nvPr/>
        </p:nvSpPr>
        <p:spPr>
          <a:xfrm>
            <a:off x="4092598" y="3912013"/>
            <a:ext cx="131009" cy="14108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/>
          <p:nvPr/>
        </p:nvSpPr>
        <p:spPr>
          <a:xfrm>
            <a:off x="3538795" y="3920853"/>
            <a:ext cx="805180" cy="523240"/>
          </a:xfrm>
          <a:custGeom>
            <a:avLst/>
            <a:gdLst/>
            <a:ahLst/>
            <a:cxnLst/>
            <a:rect l="l" t="t" r="r" b="b"/>
            <a:pathLst>
              <a:path w="603885" h="392430">
                <a:moveTo>
                  <a:pt x="603535" y="392026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37"/>
          <p:cNvSpPr/>
          <p:nvPr/>
        </p:nvSpPr>
        <p:spPr>
          <a:xfrm>
            <a:off x="3429431" y="3845365"/>
            <a:ext cx="144917" cy="12337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/>
          <p:nvPr/>
        </p:nvSpPr>
        <p:spPr>
          <a:xfrm>
            <a:off x="2743716" y="3887845"/>
            <a:ext cx="1600200" cy="556260"/>
          </a:xfrm>
          <a:custGeom>
            <a:avLst/>
            <a:gdLst/>
            <a:ahLst/>
            <a:cxnLst/>
            <a:rect l="l" t="t" r="r" b="b"/>
            <a:pathLst>
              <a:path w="1200150" h="417194">
                <a:moveTo>
                  <a:pt x="1199844" y="41678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/>
          <p:nvPr/>
        </p:nvSpPr>
        <p:spPr>
          <a:xfrm>
            <a:off x="2622131" y="3835514"/>
            <a:ext cx="148051" cy="10466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/>
          <p:nvPr/>
        </p:nvSpPr>
        <p:spPr>
          <a:xfrm>
            <a:off x="3367323" y="4013751"/>
            <a:ext cx="305647" cy="371687"/>
          </a:xfrm>
          <a:custGeom>
            <a:avLst/>
            <a:gdLst/>
            <a:ahLst/>
            <a:cxnLst/>
            <a:rect l="l" t="t" r="r" b="b"/>
            <a:pathLst>
              <a:path w="229235" h="278764">
                <a:moveTo>
                  <a:pt x="229134" y="278704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object 41"/>
          <p:cNvSpPr/>
          <p:nvPr/>
        </p:nvSpPr>
        <p:spPr>
          <a:xfrm>
            <a:off x="3281421" y="3912013"/>
            <a:ext cx="131009" cy="14108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42"/>
          <p:cNvSpPr/>
          <p:nvPr/>
        </p:nvSpPr>
        <p:spPr>
          <a:xfrm>
            <a:off x="2727618" y="3920853"/>
            <a:ext cx="805180" cy="523240"/>
          </a:xfrm>
          <a:custGeom>
            <a:avLst/>
            <a:gdLst/>
            <a:ahLst/>
            <a:cxnLst/>
            <a:rect l="l" t="t" r="r" b="b"/>
            <a:pathLst>
              <a:path w="603885" h="392430">
                <a:moveTo>
                  <a:pt x="603535" y="392026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43"/>
          <p:cNvSpPr/>
          <p:nvPr/>
        </p:nvSpPr>
        <p:spPr>
          <a:xfrm>
            <a:off x="2618252" y="3845365"/>
            <a:ext cx="144917" cy="12337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44"/>
          <p:cNvSpPr/>
          <p:nvPr/>
        </p:nvSpPr>
        <p:spPr>
          <a:xfrm>
            <a:off x="3002161" y="3920439"/>
            <a:ext cx="811107" cy="523240"/>
          </a:xfrm>
          <a:custGeom>
            <a:avLst/>
            <a:gdLst/>
            <a:ahLst/>
            <a:cxnLst/>
            <a:rect l="l" t="t" r="r" b="b"/>
            <a:pathLst>
              <a:path w="608330" h="392430">
                <a:moveTo>
                  <a:pt x="0" y="392337"/>
                </a:moveTo>
                <a:lnTo>
                  <a:pt x="608315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5" name="object 45"/>
          <p:cNvSpPr/>
          <p:nvPr/>
        </p:nvSpPr>
        <p:spPr>
          <a:xfrm>
            <a:off x="3777810" y="3845265"/>
            <a:ext cx="145007" cy="1231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6" name="object 46"/>
          <p:cNvSpPr/>
          <p:nvPr/>
        </p:nvSpPr>
        <p:spPr>
          <a:xfrm>
            <a:off x="2861658" y="4012968"/>
            <a:ext cx="311572" cy="372533"/>
          </a:xfrm>
          <a:custGeom>
            <a:avLst/>
            <a:gdLst/>
            <a:ahLst/>
            <a:cxnLst/>
            <a:rect l="l" t="t" r="r" b="b"/>
            <a:pathLst>
              <a:path w="233680" h="279400">
                <a:moveTo>
                  <a:pt x="0" y="279290"/>
                </a:moveTo>
                <a:lnTo>
                  <a:pt x="233407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7" name="object 47"/>
          <p:cNvSpPr/>
          <p:nvPr/>
        </p:nvSpPr>
        <p:spPr>
          <a:xfrm>
            <a:off x="3127977" y="3911822"/>
            <a:ext cx="131508" cy="14074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8" name="object 48"/>
          <p:cNvSpPr/>
          <p:nvPr/>
        </p:nvSpPr>
        <p:spPr>
          <a:xfrm>
            <a:off x="2524843" y="4033657"/>
            <a:ext cx="196427" cy="410633"/>
          </a:xfrm>
          <a:custGeom>
            <a:avLst/>
            <a:gdLst/>
            <a:ahLst/>
            <a:cxnLst/>
            <a:rect l="l" t="t" r="r" b="b"/>
            <a:pathLst>
              <a:path w="147319" h="307975">
                <a:moveTo>
                  <a:pt x="147233" y="307424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9" name="object 49"/>
          <p:cNvSpPr/>
          <p:nvPr/>
        </p:nvSpPr>
        <p:spPr>
          <a:xfrm>
            <a:off x="2462353" y="3916998"/>
            <a:ext cx="113027" cy="14748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0" name="object 50"/>
          <p:cNvSpPr/>
          <p:nvPr/>
        </p:nvSpPr>
        <p:spPr>
          <a:xfrm>
            <a:off x="3813339" y="4033038"/>
            <a:ext cx="201507" cy="410633"/>
          </a:xfrm>
          <a:custGeom>
            <a:avLst/>
            <a:gdLst/>
            <a:ahLst/>
            <a:cxnLst/>
            <a:rect l="l" t="t" r="r" b="b"/>
            <a:pathLst>
              <a:path w="151130" h="307975">
                <a:moveTo>
                  <a:pt x="0" y="307887"/>
                </a:moveTo>
                <a:lnTo>
                  <a:pt x="150994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1" name="object 51"/>
          <p:cNvSpPr/>
          <p:nvPr/>
        </p:nvSpPr>
        <p:spPr>
          <a:xfrm>
            <a:off x="3964298" y="3916846"/>
            <a:ext cx="113823" cy="14736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2" name="object 52"/>
          <p:cNvSpPr/>
          <p:nvPr/>
        </p:nvSpPr>
        <p:spPr>
          <a:xfrm>
            <a:off x="2050481" y="4012968"/>
            <a:ext cx="311572" cy="372533"/>
          </a:xfrm>
          <a:custGeom>
            <a:avLst/>
            <a:gdLst/>
            <a:ahLst/>
            <a:cxnLst/>
            <a:rect l="l" t="t" r="r" b="b"/>
            <a:pathLst>
              <a:path w="233680" h="279400">
                <a:moveTo>
                  <a:pt x="0" y="279290"/>
                </a:moveTo>
                <a:lnTo>
                  <a:pt x="233407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3" name="object 53"/>
          <p:cNvSpPr/>
          <p:nvPr/>
        </p:nvSpPr>
        <p:spPr>
          <a:xfrm>
            <a:off x="2316798" y="3911822"/>
            <a:ext cx="131508" cy="1407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4" name="object 54"/>
          <p:cNvSpPr/>
          <p:nvPr/>
        </p:nvSpPr>
        <p:spPr>
          <a:xfrm>
            <a:off x="2190984" y="3920439"/>
            <a:ext cx="811107" cy="523240"/>
          </a:xfrm>
          <a:custGeom>
            <a:avLst/>
            <a:gdLst/>
            <a:ahLst/>
            <a:cxnLst/>
            <a:rect l="l" t="t" r="r" b="b"/>
            <a:pathLst>
              <a:path w="608330" h="392430">
                <a:moveTo>
                  <a:pt x="0" y="392337"/>
                </a:moveTo>
                <a:lnTo>
                  <a:pt x="608315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5" name="object 55"/>
          <p:cNvSpPr/>
          <p:nvPr/>
        </p:nvSpPr>
        <p:spPr>
          <a:xfrm>
            <a:off x="2966633" y="3845265"/>
            <a:ext cx="145007" cy="1231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6" name="object 56"/>
          <p:cNvSpPr/>
          <p:nvPr/>
        </p:nvSpPr>
        <p:spPr>
          <a:xfrm>
            <a:off x="2190985" y="3887685"/>
            <a:ext cx="1606127" cy="556260"/>
          </a:xfrm>
          <a:custGeom>
            <a:avLst/>
            <a:gdLst/>
            <a:ahLst/>
            <a:cxnLst/>
            <a:rect l="l" t="t" r="r" b="b"/>
            <a:pathLst>
              <a:path w="1204595" h="417194">
                <a:moveTo>
                  <a:pt x="0" y="416903"/>
                </a:moveTo>
                <a:lnTo>
                  <a:pt x="1204521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7" name="object 57"/>
          <p:cNvSpPr/>
          <p:nvPr/>
        </p:nvSpPr>
        <p:spPr>
          <a:xfrm>
            <a:off x="3770592" y="3835338"/>
            <a:ext cx="148049" cy="10469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8" name="object 58"/>
          <p:cNvSpPr/>
          <p:nvPr/>
        </p:nvSpPr>
        <p:spPr>
          <a:xfrm>
            <a:off x="3525669" y="3012645"/>
            <a:ext cx="556260" cy="486833"/>
          </a:xfrm>
          <a:custGeom>
            <a:avLst/>
            <a:gdLst/>
            <a:ahLst/>
            <a:cxnLst/>
            <a:rect l="l" t="t" r="r" b="b"/>
            <a:pathLst>
              <a:path w="417194" h="365125">
                <a:moveTo>
                  <a:pt x="417002" y="364632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9" name="object 59"/>
          <p:cNvSpPr/>
          <p:nvPr/>
        </p:nvSpPr>
        <p:spPr>
          <a:xfrm>
            <a:off x="3426195" y="2924069"/>
            <a:ext cx="139788" cy="13285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0" name="object 60"/>
          <p:cNvSpPr/>
          <p:nvPr/>
        </p:nvSpPr>
        <p:spPr>
          <a:xfrm>
            <a:off x="3270493" y="3123096"/>
            <a:ext cx="0" cy="375920"/>
          </a:xfrm>
          <a:custGeom>
            <a:avLst/>
            <a:gdLst/>
            <a:ahLst/>
            <a:cxnLst/>
            <a:rect l="l" t="t" r="r" b="b"/>
            <a:pathLst>
              <a:path h="281939">
                <a:moveTo>
                  <a:pt x="0" y="28179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1" name="object 61"/>
          <p:cNvSpPr/>
          <p:nvPr/>
        </p:nvSpPr>
        <p:spPr>
          <a:xfrm>
            <a:off x="3215839" y="2995128"/>
            <a:ext cx="109307" cy="140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2" name="object 62"/>
          <p:cNvSpPr/>
          <p:nvPr/>
        </p:nvSpPr>
        <p:spPr>
          <a:xfrm>
            <a:off x="2599819" y="3030229"/>
            <a:ext cx="433493" cy="527473"/>
          </a:xfrm>
          <a:custGeom>
            <a:avLst/>
            <a:gdLst/>
            <a:ahLst/>
            <a:cxnLst/>
            <a:rect l="l" t="t" r="r" b="b"/>
            <a:pathLst>
              <a:path w="325119" h="395605">
                <a:moveTo>
                  <a:pt x="0" y="395093"/>
                </a:moveTo>
                <a:lnTo>
                  <a:pt x="324816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3" name="object 63"/>
          <p:cNvSpPr/>
          <p:nvPr/>
        </p:nvSpPr>
        <p:spPr>
          <a:xfrm>
            <a:off x="2987801" y="2928487"/>
            <a:ext cx="131009" cy="14108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4" name="object 64"/>
          <p:cNvSpPr/>
          <p:nvPr/>
        </p:nvSpPr>
        <p:spPr>
          <a:xfrm>
            <a:off x="1851779" y="438535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5" name="object 65"/>
          <p:cNvSpPr/>
          <p:nvPr/>
        </p:nvSpPr>
        <p:spPr>
          <a:xfrm>
            <a:off x="2662956" y="438535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6" name="object 66"/>
          <p:cNvSpPr/>
          <p:nvPr/>
        </p:nvSpPr>
        <p:spPr>
          <a:xfrm>
            <a:off x="3474134" y="438535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7" name="object 67"/>
          <p:cNvSpPr/>
          <p:nvPr/>
        </p:nvSpPr>
        <p:spPr>
          <a:xfrm>
            <a:off x="4285311" y="438535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8" name="object 68"/>
          <p:cNvSpPr/>
          <p:nvPr/>
        </p:nvSpPr>
        <p:spPr>
          <a:xfrm>
            <a:off x="1851779" y="542206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9" name="object 69"/>
          <p:cNvSpPr/>
          <p:nvPr/>
        </p:nvSpPr>
        <p:spPr>
          <a:xfrm>
            <a:off x="2662956" y="542206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0" name="object 70"/>
          <p:cNvSpPr/>
          <p:nvPr/>
        </p:nvSpPr>
        <p:spPr>
          <a:xfrm>
            <a:off x="3474134" y="542206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1" name="object 71"/>
          <p:cNvSpPr/>
          <p:nvPr/>
        </p:nvSpPr>
        <p:spPr>
          <a:xfrm>
            <a:off x="4285311" y="542206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2" name="object 72"/>
          <p:cNvSpPr/>
          <p:nvPr/>
        </p:nvSpPr>
        <p:spPr>
          <a:xfrm>
            <a:off x="2260614" y="349882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3" name="object 73"/>
          <p:cNvSpPr/>
          <p:nvPr/>
        </p:nvSpPr>
        <p:spPr>
          <a:xfrm>
            <a:off x="3071791" y="349882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4" name="object 74"/>
          <p:cNvSpPr/>
          <p:nvPr/>
        </p:nvSpPr>
        <p:spPr>
          <a:xfrm>
            <a:off x="3882970" y="349882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5" name="object 75"/>
          <p:cNvSpPr/>
          <p:nvPr/>
        </p:nvSpPr>
        <p:spPr>
          <a:xfrm>
            <a:off x="3071791" y="257332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4"/>
                </a:lnTo>
                <a:lnTo>
                  <a:pt x="254404" y="43649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6" name="object 76"/>
          <p:cNvSpPr/>
          <p:nvPr/>
        </p:nvSpPr>
        <p:spPr>
          <a:xfrm>
            <a:off x="7391633" y="4831624"/>
            <a:ext cx="1954953" cy="837353"/>
          </a:xfrm>
          <a:custGeom>
            <a:avLst/>
            <a:gdLst/>
            <a:ahLst/>
            <a:cxnLst/>
            <a:rect l="l" t="t" r="r" b="b"/>
            <a:pathLst>
              <a:path w="1466215" h="628014">
                <a:moveTo>
                  <a:pt x="0" y="627408"/>
                </a:moveTo>
                <a:lnTo>
                  <a:pt x="1465665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7" name="object 77"/>
          <p:cNvSpPr/>
          <p:nvPr/>
        </p:nvSpPr>
        <p:spPr>
          <a:xfrm>
            <a:off x="9316643" y="4773562"/>
            <a:ext cx="147876" cy="10932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8" name="object 78"/>
          <p:cNvSpPr/>
          <p:nvPr/>
        </p:nvSpPr>
        <p:spPr>
          <a:xfrm>
            <a:off x="7333434" y="4896783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4" h="473710">
                <a:moveTo>
                  <a:pt x="0" y="473161"/>
                </a:moveTo>
                <a:lnTo>
                  <a:pt x="331781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9" name="object 79"/>
          <p:cNvSpPr/>
          <p:nvPr/>
        </p:nvSpPr>
        <p:spPr>
          <a:xfrm>
            <a:off x="7728759" y="4789705"/>
            <a:ext cx="125927" cy="14386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0" name="object 80"/>
          <p:cNvSpPr/>
          <p:nvPr/>
        </p:nvSpPr>
        <p:spPr>
          <a:xfrm>
            <a:off x="9626463" y="4982593"/>
            <a:ext cx="0" cy="48768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36515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1" name="object 81"/>
          <p:cNvSpPr/>
          <p:nvPr/>
        </p:nvSpPr>
        <p:spPr>
          <a:xfrm>
            <a:off x="9571810" y="4854627"/>
            <a:ext cx="109308" cy="140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2" name="object 82"/>
          <p:cNvSpPr/>
          <p:nvPr/>
        </p:nvSpPr>
        <p:spPr>
          <a:xfrm>
            <a:off x="8277625" y="4846815"/>
            <a:ext cx="1209040" cy="681567"/>
          </a:xfrm>
          <a:custGeom>
            <a:avLst/>
            <a:gdLst/>
            <a:ahLst/>
            <a:cxnLst/>
            <a:rect l="l" t="t" r="r" b="b"/>
            <a:pathLst>
              <a:path w="906779" h="511175">
                <a:moveTo>
                  <a:pt x="906250" y="510637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3" name="object 83"/>
          <p:cNvSpPr/>
          <p:nvPr/>
        </p:nvSpPr>
        <p:spPr>
          <a:xfrm>
            <a:off x="8164504" y="4777531"/>
            <a:ext cx="146417" cy="1185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4" name="object 84"/>
          <p:cNvSpPr/>
          <p:nvPr/>
        </p:nvSpPr>
        <p:spPr>
          <a:xfrm>
            <a:off x="9320951" y="4061155"/>
            <a:ext cx="305647" cy="371687"/>
          </a:xfrm>
          <a:custGeom>
            <a:avLst/>
            <a:gdLst/>
            <a:ahLst/>
            <a:cxnLst/>
            <a:rect l="l" t="t" r="r" b="b"/>
            <a:pathLst>
              <a:path w="229234" h="278764">
                <a:moveTo>
                  <a:pt x="229134" y="27870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5" name="object 85"/>
          <p:cNvSpPr/>
          <p:nvPr/>
        </p:nvSpPr>
        <p:spPr>
          <a:xfrm>
            <a:off x="9235048" y="3959417"/>
            <a:ext cx="131009" cy="14108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6" name="object 86"/>
          <p:cNvSpPr/>
          <p:nvPr/>
        </p:nvSpPr>
        <p:spPr>
          <a:xfrm>
            <a:off x="7886167" y="3935249"/>
            <a:ext cx="1600200" cy="556260"/>
          </a:xfrm>
          <a:custGeom>
            <a:avLst/>
            <a:gdLst/>
            <a:ahLst/>
            <a:cxnLst/>
            <a:rect l="l" t="t" r="r" b="b"/>
            <a:pathLst>
              <a:path w="1200150" h="417194">
                <a:moveTo>
                  <a:pt x="1199844" y="41678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7" name="object 87"/>
          <p:cNvSpPr/>
          <p:nvPr/>
        </p:nvSpPr>
        <p:spPr>
          <a:xfrm>
            <a:off x="7764581" y="3882918"/>
            <a:ext cx="148051" cy="10466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8" name="object 88"/>
          <p:cNvSpPr/>
          <p:nvPr/>
        </p:nvSpPr>
        <p:spPr>
          <a:xfrm>
            <a:off x="8144611" y="3967843"/>
            <a:ext cx="811107" cy="523240"/>
          </a:xfrm>
          <a:custGeom>
            <a:avLst/>
            <a:gdLst/>
            <a:ahLst/>
            <a:cxnLst/>
            <a:rect l="l" t="t" r="r" b="b"/>
            <a:pathLst>
              <a:path w="608329" h="392430">
                <a:moveTo>
                  <a:pt x="0" y="392337"/>
                </a:moveTo>
                <a:lnTo>
                  <a:pt x="608315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9" name="object 89"/>
          <p:cNvSpPr/>
          <p:nvPr/>
        </p:nvSpPr>
        <p:spPr>
          <a:xfrm>
            <a:off x="8920259" y="3892667"/>
            <a:ext cx="145007" cy="1231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0" name="object 90"/>
          <p:cNvSpPr/>
          <p:nvPr/>
        </p:nvSpPr>
        <p:spPr>
          <a:xfrm>
            <a:off x="7667292" y="4081061"/>
            <a:ext cx="196427" cy="410633"/>
          </a:xfrm>
          <a:custGeom>
            <a:avLst/>
            <a:gdLst/>
            <a:ahLst/>
            <a:cxnLst/>
            <a:rect l="l" t="t" r="r" b="b"/>
            <a:pathLst>
              <a:path w="147320" h="307975">
                <a:moveTo>
                  <a:pt x="147233" y="30742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1" name="object 91"/>
          <p:cNvSpPr/>
          <p:nvPr/>
        </p:nvSpPr>
        <p:spPr>
          <a:xfrm>
            <a:off x="7604804" y="3964401"/>
            <a:ext cx="113027" cy="14748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2" name="object 92"/>
          <p:cNvSpPr/>
          <p:nvPr/>
        </p:nvSpPr>
        <p:spPr>
          <a:xfrm>
            <a:off x="8668118" y="3060049"/>
            <a:ext cx="556260" cy="486833"/>
          </a:xfrm>
          <a:custGeom>
            <a:avLst/>
            <a:gdLst/>
            <a:ahLst/>
            <a:cxnLst/>
            <a:rect l="l" t="t" r="r" b="b"/>
            <a:pathLst>
              <a:path w="417195" h="365125">
                <a:moveTo>
                  <a:pt x="417001" y="364632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3" name="object 93"/>
          <p:cNvSpPr/>
          <p:nvPr/>
        </p:nvSpPr>
        <p:spPr>
          <a:xfrm>
            <a:off x="8568646" y="2971473"/>
            <a:ext cx="139788" cy="13285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4" name="object 94"/>
          <p:cNvSpPr/>
          <p:nvPr/>
        </p:nvSpPr>
        <p:spPr>
          <a:xfrm>
            <a:off x="7742270" y="3077632"/>
            <a:ext cx="433493" cy="527473"/>
          </a:xfrm>
          <a:custGeom>
            <a:avLst/>
            <a:gdLst/>
            <a:ahLst/>
            <a:cxnLst/>
            <a:rect l="l" t="t" r="r" b="b"/>
            <a:pathLst>
              <a:path w="325120" h="395605">
                <a:moveTo>
                  <a:pt x="0" y="395093"/>
                </a:moveTo>
                <a:lnTo>
                  <a:pt x="324816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5" name="object 95"/>
          <p:cNvSpPr/>
          <p:nvPr/>
        </p:nvSpPr>
        <p:spPr>
          <a:xfrm>
            <a:off x="8130250" y="2975891"/>
            <a:ext cx="131009" cy="14108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6" name="object 96"/>
          <p:cNvSpPr/>
          <p:nvPr/>
        </p:nvSpPr>
        <p:spPr>
          <a:xfrm>
            <a:off x="6994228" y="443276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3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3" y="119817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7" name="object 97"/>
          <p:cNvSpPr/>
          <p:nvPr/>
        </p:nvSpPr>
        <p:spPr>
          <a:xfrm>
            <a:off x="6994228" y="443276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8" name="object 98"/>
          <p:cNvSpPr/>
          <p:nvPr/>
        </p:nvSpPr>
        <p:spPr>
          <a:xfrm>
            <a:off x="7805406" y="443276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9" name="object 99"/>
          <p:cNvSpPr/>
          <p:nvPr/>
        </p:nvSpPr>
        <p:spPr>
          <a:xfrm>
            <a:off x="8616584" y="443276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3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6" y="2889"/>
                </a:lnTo>
                <a:lnTo>
                  <a:pt x="231706" y="25038"/>
                </a:lnTo>
                <a:lnTo>
                  <a:pt x="273015" y="66346"/>
                </a:lnTo>
                <a:lnTo>
                  <a:pt x="295163" y="119817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0" name="object 100"/>
          <p:cNvSpPr/>
          <p:nvPr/>
        </p:nvSpPr>
        <p:spPr>
          <a:xfrm>
            <a:off x="8616584" y="443276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1" name="object 101"/>
          <p:cNvSpPr/>
          <p:nvPr/>
        </p:nvSpPr>
        <p:spPr>
          <a:xfrm>
            <a:off x="9427762" y="443276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2" name="object 102"/>
          <p:cNvSpPr/>
          <p:nvPr/>
        </p:nvSpPr>
        <p:spPr>
          <a:xfrm>
            <a:off x="6994228" y="546946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3" name="object 103"/>
          <p:cNvSpPr/>
          <p:nvPr/>
        </p:nvSpPr>
        <p:spPr>
          <a:xfrm>
            <a:off x="7805406" y="546946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2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6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3" y="119817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4" name="object 104"/>
          <p:cNvSpPr/>
          <p:nvPr/>
        </p:nvSpPr>
        <p:spPr>
          <a:xfrm>
            <a:off x="7805406" y="546946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5" name="object 105"/>
          <p:cNvSpPr/>
          <p:nvPr/>
        </p:nvSpPr>
        <p:spPr>
          <a:xfrm>
            <a:off x="8616584" y="546946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2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6" y="2889"/>
                </a:lnTo>
                <a:lnTo>
                  <a:pt x="231706" y="25038"/>
                </a:lnTo>
                <a:lnTo>
                  <a:pt x="273015" y="66346"/>
                </a:lnTo>
                <a:lnTo>
                  <a:pt x="295163" y="119817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6" name="object 106"/>
          <p:cNvSpPr/>
          <p:nvPr/>
        </p:nvSpPr>
        <p:spPr>
          <a:xfrm>
            <a:off x="8616584" y="546946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7" name="object 107"/>
          <p:cNvSpPr/>
          <p:nvPr/>
        </p:nvSpPr>
        <p:spPr>
          <a:xfrm>
            <a:off x="9427762" y="546946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8" name="object 108"/>
          <p:cNvSpPr/>
          <p:nvPr/>
        </p:nvSpPr>
        <p:spPr>
          <a:xfrm>
            <a:off x="7403063" y="3546224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6" y="196130"/>
                </a:lnTo>
                <a:lnTo>
                  <a:pt x="269300" y="237039"/>
                </a:lnTo>
                <a:lnTo>
                  <a:pt x="237040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9" name="object 109"/>
          <p:cNvSpPr/>
          <p:nvPr/>
        </p:nvSpPr>
        <p:spPr>
          <a:xfrm>
            <a:off x="8214240" y="3546224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3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6" y="2889"/>
                </a:lnTo>
                <a:lnTo>
                  <a:pt x="231707" y="25038"/>
                </a:lnTo>
                <a:lnTo>
                  <a:pt x="273015" y="66346"/>
                </a:lnTo>
                <a:lnTo>
                  <a:pt x="295163" y="119817"/>
                </a:lnTo>
                <a:lnTo>
                  <a:pt x="298053" y="149026"/>
                </a:lnTo>
                <a:lnTo>
                  <a:pt x="290456" y="196130"/>
                </a:lnTo>
                <a:lnTo>
                  <a:pt x="269300" y="237039"/>
                </a:lnTo>
                <a:lnTo>
                  <a:pt x="237040" y="269299"/>
                </a:lnTo>
                <a:lnTo>
                  <a:pt x="196130" y="290455"/>
                </a:lnTo>
                <a:lnTo>
                  <a:pt x="149026" y="29805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0" name="object 110"/>
          <p:cNvSpPr/>
          <p:nvPr/>
        </p:nvSpPr>
        <p:spPr>
          <a:xfrm>
            <a:off x="8214240" y="3546224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6" y="196130"/>
                </a:lnTo>
                <a:lnTo>
                  <a:pt x="269300" y="237039"/>
                </a:lnTo>
                <a:lnTo>
                  <a:pt x="237040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1" name="object 111"/>
          <p:cNvSpPr/>
          <p:nvPr/>
        </p:nvSpPr>
        <p:spPr>
          <a:xfrm>
            <a:off x="9025419" y="3546224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6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2" name="object 112"/>
          <p:cNvSpPr/>
          <p:nvPr/>
        </p:nvSpPr>
        <p:spPr>
          <a:xfrm>
            <a:off x="8214240" y="2620724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9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6" y="196130"/>
                </a:lnTo>
                <a:lnTo>
                  <a:pt x="269300" y="237039"/>
                </a:lnTo>
                <a:lnTo>
                  <a:pt x="237040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3" name="object 113"/>
          <p:cNvSpPr/>
          <p:nvPr/>
        </p:nvSpPr>
        <p:spPr>
          <a:xfrm>
            <a:off x="8287039" y="3629948"/>
            <a:ext cx="245285" cy="24528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4" name="object 114"/>
          <p:cNvSpPr/>
          <p:nvPr/>
        </p:nvSpPr>
        <p:spPr>
          <a:xfrm>
            <a:off x="7063944" y="4517234"/>
            <a:ext cx="245285" cy="24528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5" name="object 115"/>
          <p:cNvSpPr/>
          <p:nvPr/>
        </p:nvSpPr>
        <p:spPr>
          <a:xfrm>
            <a:off x="8692628" y="4517234"/>
            <a:ext cx="245285" cy="24528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6" name="object 116"/>
          <p:cNvSpPr/>
          <p:nvPr/>
        </p:nvSpPr>
        <p:spPr>
          <a:xfrm>
            <a:off x="8692628" y="5553794"/>
            <a:ext cx="245285" cy="24528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7" name="object 117"/>
          <p:cNvSpPr/>
          <p:nvPr/>
        </p:nvSpPr>
        <p:spPr>
          <a:xfrm>
            <a:off x="7881451" y="5553794"/>
            <a:ext cx="245285" cy="24528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4" name="Title 123">
            <a:extLst>
              <a:ext uri="{FF2B5EF4-FFF2-40B4-BE49-F238E27FC236}">
                <a16:creationId xmlns:a16="http://schemas.microsoft.com/office/drawing/2014/main" id="{570D53D2-F0E4-43FE-A7BE-8AE2C4EAE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7"/>
              <a:t>Regularization:</a:t>
            </a:r>
            <a:r>
              <a:rPr lang="en-US" spc="-13"/>
              <a:t> </a:t>
            </a:r>
            <a:r>
              <a:rPr lang="en-US" spc="-7"/>
              <a:t>Dropout</a:t>
            </a:r>
            <a:endParaRPr lang="nl-NL"/>
          </a:p>
        </p:txBody>
      </p:sp>
      <p:sp>
        <p:nvSpPr>
          <p:cNvPr id="125" name="Content Placeholder 124">
            <a:extLst>
              <a:ext uri="{FF2B5EF4-FFF2-40B4-BE49-F238E27FC236}">
                <a16:creationId xmlns:a16="http://schemas.microsoft.com/office/drawing/2014/main" id="{22F0487A-9996-41B3-A7C8-227E19FDE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7684" marR="6773">
              <a:lnSpc>
                <a:spcPts val="3800"/>
              </a:lnSpc>
              <a:spcBef>
                <a:spcPts val="847"/>
              </a:spcBef>
            </a:pPr>
            <a:r>
              <a:rPr lang="en-US" sz="3200" spc="-7">
                <a:solidFill>
                  <a:schemeClr val="tx1"/>
                </a:solidFill>
              </a:rPr>
              <a:t>In each forward pass, </a:t>
            </a:r>
            <a:r>
              <a:rPr lang="en-US" sz="3200" b="1"/>
              <a:t>randomly</a:t>
            </a:r>
            <a:r>
              <a:rPr lang="en-US" sz="3200">
                <a:solidFill>
                  <a:schemeClr val="tx1"/>
                </a:solidFill>
              </a:rPr>
              <a:t> </a:t>
            </a:r>
            <a:r>
              <a:rPr lang="en-US" sz="3200" b="1"/>
              <a:t>remove neurons </a:t>
            </a:r>
          </a:p>
          <a:p>
            <a:pPr marL="517734" marR="6773" lvl="1">
              <a:lnSpc>
                <a:spcPts val="3800"/>
              </a:lnSpc>
              <a:spcBef>
                <a:spcPts val="847"/>
              </a:spcBef>
            </a:pPr>
            <a:r>
              <a:rPr lang="en-US" spc="-7">
                <a:solidFill>
                  <a:schemeClr val="tx1"/>
                </a:solidFill>
              </a:rPr>
              <a:t>Probability of dropping is </a:t>
            </a:r>
            <a:r>
              <a:rPr lang="en-US">
                <a:solidFill>
                  <a:schemeClr val="tx1"/>
                </a:solidFill>
              </a:rPr>
              <a:t>a </a:t>
            </a:r>
            <a:r>
              <a:rPr lang="en-US" spc="-7">
                <a:solidFill>
                  <a:schemeClr val="tx1"/>
                </a:solidFill>
              </a:rPr>
              <a:t>hyperparameter; 0.5 is</a:t>
            </a:r>
            <a:r>
              <a:rPr lang="en-US" spc="-107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common</a:t>
            </a:r>
            <a:endParaRPr lang="nl-NL"/>
          </a:p>
        </p:txBody>
      </p:sp>
      <p:sp>
        <p:nvSpPr>
          <p:cNvPr id="120" name="Date Placeholder 119">
            <a:extLst>
              <a:ext uri="{FF2B5EF4-FFF2-40B4-BE49-F238E27FC236}">
                <a16:creationId xmlns:a16="http://schemas.microsoft.com/office/drawing/2014/main" id="{8058352F-7C7A-4658-B3B6-68187669A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21" name="Slide Number Placeholder 120">
            <a:extLst>
              <a:ext uri="{FF2B5EF4-FFF2-40B4-BE49-F238E27FC236}">
                <a16:creationId xmlns:a16="http://schemas.microsoft.com/office/drawing/2014/main" id="{ED77EF48-94D2-4B04-8D08-F563B6B02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sp>
        <p:nvSpPr>
          <p:cNvPr id="119" name="object 119"/>
          <p:cNvSpPr txBox="1"/>
          <p:nvPr/>
        </p:nvSpPr>
        <p:spPr>
          <a:xfrm>
            <a:off x="6128549" y="6448929"/>
            <a:ext cx="5793740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i="1" spc="-7" dirty="0">
                <a:latin typeface="Arial"/>
                <a:cs typeface="Arial"/>
              </a:rPr>
              <a:t>Srivastava et al, </a:t>
            </a:r>
            <a:r>
              <a:rPr sz="1067" i="1" dirty="0">
                <a:latin typeface="Arial"/>
                <a:cs typeface="Arial"/>
              </a:rPr>
              <a:t>“Dropout: A simple </a:t>
            </a:r>
            <a:r>
              <a:rPr sz="1067" i="1" spc="-7" dirty="0">
                <a:latin typeface="Arial"/>
                <a:cs typeface="Arial"/>
              </a:rPr>
              <a:t>way to prevent neural networks from overfitting”, </a:t>
            </a:r>
            <a:r>
              <a:rPr sz="1067" i="1" dirty="0">
                <a:latin typeface="Arial"/>
                <a:cs typeface="Arial"/>
              </a:rPr>
              <a:t>JMLR</a:t>
            </a:r>
            <a:r>
              <a:rPr sz="1067" i="1" spc="-200" dirty="0">
                <a:latin typeface="Arial"/>
                <a:cs typeface="Arial"/>
              </a:rPr>
              <a:t> </a:t>
            </a:r>
            <a:r>
              <a:rPr sz="1067" i="1" spc="-7" dirty="0">
                <a:latin typeface="Arial"/>
                <a:cs typeface="Arial"/>
              </a:rPr>
              <a:t>2014</a:t>
            </a:r>
            <a:endParaRPr sz="1067" i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95826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765" y="1074460"/>
            <a:ext cx="8530299" cy="4965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9508466" y="4435488"/>
            <a:ext cx="1954953" cy="837353"/>
          </a:xfrm>
          <a:custGeom>
            <a:avLst/>
            <a:gdLst/>
            <a:ahLst/>
            <a:cxnLst/>
            <a:rect l="l" t="t" r="r" b="b"/>
            <a:pathLst>
              <a:path w="1466215" h="628014">
                <a:moveTo>
                  <a:pt x="0" y="627408"/>
                </a:moveTo>
                <a:lnTo>
                  <a:pt x="1465665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11433477" y="4377425"/>
            <a:ext cx="147876" cy="1093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9450267" y="4500646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4" h="473710">
                <a:moveTo>
                  <a:pt x="0" y="473161"/>
                </a:moveTo>
                <a:lnTo>
                  <a:pt x="331781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9845593" y="4393568"/>
            <a:ext cx="125927" cy="1438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1743296" y="4586457"/>
            <a:ext cx="0" cy="48768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36515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1688642" y="4458489"/>
            <a:ext cx="109308" cy="1406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10394459" y="4450678"/>
            <a:ext cx="1209040" cy="681567"/>
          </a:xfrm>
          <a:custGeom>
            <a:avLst/>
            <a:gdLst/>
            <a:ahLst/>
            <a:cxnLst/>
            <a:rect l="l" t="t" r="r" b="b"/>
            <a:pathLst>
              <a:path w="906779" h="511175">
                <a:moveTo>
                  <a:pt x="906250" y="510637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0281336" y="4381394"/>
            <a:ext cx="146417" cy="118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1437785" y="3665018"/>
            <a:ext cx="305647" cy="371687"/>
          </a:xfrm>
          <a:custGeom>
            <a:avLst/>
            <a:gdLst/>
            <a:ahLst/>
            <a:cxnLst/>
            <a:rect l="l" t="t" r="r" b="b"/>
            <a:pathLst>
              <a:path w="229234" h="278764">
                <a:moveTo>
                  <a:pt x="229134" y="27870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1351882" y="3563280"/>
            <a:ext cx="131009" cy="1410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0002999" y="3539111"/>
            <a:ext cx="1600200" cy="556260"/>
          </a:xfrm>
          <a:custGeom>
            <a:avLst/>
            <a:gdLst/>
            <a:ahLst/>
            <a:cxnLst/>
            <a:rect l="l" t="t" r="r" b="b"/>
            <a:pathLst>
              <a:path w="1200150" h="417194">
                <a:moveTo>
                  <a:pt x="1199844" y="41678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9881413" y="3486780"/>
            <a:ext cx="148051" cy="10466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10261445" y="3571705"/>
            <a:ext cx="811107" cy="523240"/>
          </a:xfrm>
          <a:custGeom>
            <a:avLst/>
            <a:gdLst/>
            <a:ahLst/>
            <a:cxnLst/>
            <a:rect l="l" t="t" r="r" b="b"/>
            <a:pathLst>
              <a:path w="608329" h="392430">
                <a:moveTo>
                  <a:pt x="0" y="392337"/>
                </a:moveTo>
                <a:lnTo>
                  <a:pt x="608314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11037093" y="3496530"/>
            <a:ext cx="145007" cy="1231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9784125" y="3684924"/>
            <a:ext cx="196427" cy="410633"/>
          </a:xfrm>
          <a:custGeom>
            <a:avLst/>
            <a:gdLst/>
            <a:ahLst/>
            <a:cxnLst/>
            <a:rect l="l" t="t" r="r" b="b"/>
            <a:pathLst>
              <a:path w="147320" h="307975">
                <a:moveTo>
                  <a:pt x="147234" y="307424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9721636" y="3568264"/>
            <a:ext cx="113027" cy="14748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10784953" y="2663912"/>
            <a:ext cx="556260" cy="486833"/>
          </a:xfrm>
          <a:custGeom>
            <a:avLst/>
            <a:gdLst/>
            <a:ahLst/>
            <a:cxnLst/>
            <a:rect l="l" t="t" r="r" b="b"/>
            <a:pathLst>
              <a:path w="417195" h="365125">
                <a:moveTo>
                  <a:pt x="417001" y="364632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10685479" y="2575336"/>
            <a:ext cx="139788" cy="13285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9859103" y="2681494"/>
            <a:ext cx="433493" cy="527473"/>
          </a:xfrm>
          <a:custGeom>
            <a:avLst/>
            <a:gdLst/>
            <a:ahLst/>
            <a:cxnLst/>
            <a:rect l="l" t="t" r="r" b="b"/>
            <a:pathLst>
              <a:path w="325120" h="395605">
                <a:moveTo>
                  <a:pt x="0" y="395093"/>
                </a:moveTo>
                <a:lnTo>
                  <a:pt x="324816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10247084" y="2579753"/>
            <a:ext cx="131008" cy="14108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9111062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3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2" y="119817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9111062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3" y="43648"/>
                </a:lnTo>
                <a:lnTo>
                  <a:pt x="286708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9922239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8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10733416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3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3" y="119817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10733416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11544594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9111062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3" y="43648"/>
                </a:lnTo>
                <a:lnTo>
                  <a:pt x="286708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9922239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2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2" y="119817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9922239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8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10733416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2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3" y="119817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10733416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11544594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35"/>
          <p:cNvSpPr/>
          <p:nvPr/>
        </p:nvSpPr>
        <p:spPr>
          <a:xfrm>
            <a:off x="9519896" y="315008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40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/>
          <p:nvPr/>
        </p:nvSpPr>
        <p:spPr>
          <a:xfrm>
            <a:off x="10331075" y="315008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3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3" y="119817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37"/>
          <p:cNvSpPr/>
          <p:nvPr/>
        </p:nvSpPr>
        <p:spPr>
          <a:xfrm>
            <a:off x="10331075" y="315008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3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/>
          <p:nvPr/>
        </p:nvSpPr>
        <p:spPr>
          <a:xfrm>
            <a:off x="11142252" y="315008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6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/>
          <p:nvPr/>
        </p:nvSpPr>
        <p:spPr>
          <a:xfrm>
            <a:off x="10331075" y="222458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3" y="43649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/>
          <p:nvPr/>
        </p:nvSpPr>
        <p:spPr>
          <a:xfrm>
            <a:off x="10403874" y="3233811"/>
            <a:ext cx="245285" cy="2452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object 41"/>
          <p:cNvSpPr/>
          <p:nvPr/>
        </p:nvSpPr>
        <p:spPr>
          <a:xfrm>
            <a:off x="9180778" y="4121096"/>
            <a:ext cx="245285" cy="24528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42"/>
          <p:cNvSpPr/>
          <p:nvPr/>
        </p:nvSpPr>
        <p:spPr>
          <a:xfrm>
            <a:off x="10809460" y="4121096"/>
            <a:ext cx="245285" cy="2452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43"/>
          <p:cNvSpPr/>
          <p:nvPr/>
        </p:nvSpPr>
        <p:spPr>
          <a:xfrm>
            <a:off x="10809460" y="5157656"/>
            <a:ext cx="245285" cy="2452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44"/>
          <p:cNvSpPr/>
          <p:nvPr/>
        </p:nvSpPr>
        <p:spPr>
          <a:xfrm>
            <a:off x="9998283" y="5157656"/>
            <a:ext cx="245285" cy="24528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6" name="object 46"/>
          <p:cNvSpPr txBox="1"/>
          <p:nvPr/>
        </p:nvSpPr>
        <p:spPr>
          <a:xfrm>
            <a:off x="9239816" y="378941"/>
            <a:ext cx="2313093" cy="1483525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latin typeface="Arial"/>
                <a:cs typeface="Arial"/>
              </a:rPr>
              <a:t>Example</a:t>
            </a:r>
            <a:r>
              <a:rPr spc="-133" dirty="0">
                <a:latin typeface="Arial"/>
                <a:cs typeface="Arial"/>
              </a:rPr>
              <a:t> </a:t>
            </a:r>
            <a:r>
              <a:rPr spc="-7" dirty="0">
                <a:latin typeface="Arial"/>
                <a:cs typeface="Arial"/>
              </a:rPr>
              <a:t>forward  pass with</a:t>
            </a:r>
            <a:r>
              <a:rPr spc="-33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</a:t>
            </a:r>
            <a:endParaRPr>
              <a:latin typeface="Arial"/>
              <a:cs typeface="Arial"/>
            </a:endParaRPr>
          </a:p>
          <a:p>
            <a:pPr marL="16933" marR="203195">
              <a:lnSpc>
                <a:spcPct val="100699"/>
              </a:lnSpc>
            </a:pPr>
            <a:r>
              <a:rPr spc="-7" dirty="0">
                <a:latin typeface="Arial"/>
                <a:cs typeface="Arial"/>
              </a:rPr>
              <a:t>3-layer</a:t>
            </a:r>
            <a:r>
              <a:rPr spc="-120" dirty="0">
                <a:latin typeface="Arial"/>
                <a:cs typeface="Arial"/>
              </a:rPr>
              <a:t> </a:t>
            </a:r>
            <a:r>
              <a:rPr spc="-7" dirty="0">
                <a:latin typeface="Arial"/>
                <a:cs typeface="Arial"/>
              </a:rPr>
              <a:t>network  using</a:t>
            </a:r>
            <a:r>
              <a:rPr spc="-40" dirty="0">
                <a:latin typeface="Arial"/>
                <a:cs typeface="Arial"/>
              </a:rPr>
              <a:t> </a:t>
            </a:r>
            <a:r>
              <a:rPr spc="-7" dirty="0">
                <a:latin typeface="Arial"/>
                <a:cs typeface="Arial"/>
              </a:rPr>
              <a:t>dropout</a:t>
            </a:r>
            <a:endParaRPr>
              <a:latin typeface="Arial"/>
              <a:cs typeface="Arial"/>
            </a:endParaRPr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74FA48BC-8D13-442C-B79B-BFDAEFE8A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 </a:t>
            </a:r>
            <a:r>
              <a:rPr lang="en-US"/>
              <a:t>: Dropout code example</a:t>
            </a:r>
            <a:endParaRPr lang="en-US" dirty="0"/>
          </a:p>
        </p:txBody>
      </p:sp>
      <p:sp>
        <p:nvSpPr>
          <p:cNvPr id="48" name="Date Placeholder 119">
            <a:extLst>
              <a:ext uri="{FF2B5EF4-FFF2-40B4-BE49-F238E27FC236}">
                <a16:creationId xmlns:a16="http://schemas.microsoft.com/office/drawing/2014/main" id="{8BB161AA-6595-431B-842E-C6AE827D7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9" name="Slide Number Placeholder 120">
            <a:extLst>
              <a:ext uri="{FF2B5EF4-FFF2-40B4-BE49-F238E27FC236}">
                <a16:creationId xmlns:a16="http://schemas.microsoft.com/office/drawing/2014/main" id="{FC16E2CC-8940-4B94-B16E-7A8D054C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049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24397"/>
            <a:ext cx="114554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latin typeface="+mn-lt"/>
              </a:rPr>
              <a:t>Regularization: </a:t>
            </a:r>
            <a:r>
              <a:rPr dirty="0">
                <a:latin typeface="+mn-lt"/>
              </a:rPr>
              <a:t>A common</a:t>
            </a:r>
            <a:r>
              <a:rPr spc="-667" dirty="0">
                <a:latin typeface="+mn-lt"/>
              </a:rPr>
              <a:t> </a:t>
            </a:r>
            <a:r>
              <a:rPr lang="en-US" spc="-667" dirty="0">
                <a:latin typeface="+mn-lt"/>
              </a:rPr>
              <a:t>  </a:t>
            </a:r>
            <a:r>
              <a:rPr spc="-7" dirty="0">
                <a:latin typeface="+mn-lt"/>
              </a:rPr>
              <a:t>pattern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3A3CC1-AE0A-45B4-95AE-079332650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112C879-C6DD-47A4-9B7C-A55C3305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68</a:t>
            </a:fld>
            <a:endParaRPr lang="en-US">
              <a:latin typeface="+mn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68800" y="2316691"/>
            <a:ext cx="3089728" cy="6758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73101" y="1652359"/>
            <a:ext cx="10218900" cy="524930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933" marR="6773">
              <a:lnSpc>
                <a:spcPts val="3800"/>
              </a:lnSpc>
              <a:spcBef>
                <a:spcPts val="293"/>
              </a:spcBef>
            </a:pPr>
            <a:r>
              <a:rPr sz="3200" b="1" spc="-27" dirty="0">
                <a:latin typeface="+mn-lt"/>
                <a:cs typeface="Arial"/>
              </a:rPr>
              <a:t>Training</a:t>
            </a:r>
            <a:r>
              <a:rPr sz="3200" spc="-27" dirty="0">
                <a:latin typeface="+mn-lt"/>
                <a:cs typeface="Arial"/>
              </a:rPr>
              <a:t>: </a:t>
            </a:r>
            <a:r>
              <a:rPr sz="3200" spc="-7" dirty="0">
                <a:latin typeface="+mn-lt"/>
                <a:cs typeface="Arial"/>
              </a:rPr>
              <a:t>Add </a:t>
            </a:r>
            <a:r>
              <a:rPr sz="3200" dirty="0">
                <a:latin typeface="+mn-lt"/>
                <a:cs typeface="Arial"/>
              </a:rPr>
              <a:t>some</a:t>
            </a:r>
            <a:r>
              <a:rPr sz="3200" spc="-280" dirty="0">
                <a:latin typeface="+mn-lt"/>
                <a:cs typeface="Arial"/>
              </a:rPr>
              <a:t> </a:t>
            </a:r>
            <a:r>
              <a:rPr sz="3200" dirty="0">
                <a:latin typeface="+mn-lt"/>
                <a:cs typeface="Arial"/>
              </a:rPr>
              <a:t>kind  </a:t>
            </a:r>
            <a:r>
              <a:rPr sz="3200" spc="-7" dirty="0">
                <a:latin typeface="+mn-lt"/>
                <a:cs typeface="Arial"/>
              </a:rPr>
              <a:t>of</a:t>
            </a:r>
            <a:r>
              <a:rPr sz="3200" spc="-20" dirty="0">
                <a:latin typeface="+mn-lt"/>
                <a:cs typeface="Arial"/>
              </a:rPr>
              <a:t> </a:t>
            </a:r>
            <a:r>
              <a:rPr sz="3200" dirty="0">
                <a:latin typeface="+mn-lt"/>
                <a:cs typeface="Arial"/>
              </a:rPr>
              <a:t>randomness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22400" y="3721713"/>
            <a:ext cx="11564800" cy="524930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933" marR="6773">
              <a:lnSpc>
                <a:spcPts val="3800"/>
              </a:lnSpc>
              <a:spcBef>
                <a:spcPts val="293"/>
              </a:spcBef>
            </a:pPr>
            <a:r>
              <a:rPr sz="3200" b="1" spc="-40" dirty="0">
                <a:latin typeface="+mn-lt"/>
                <a:cs typeface="Arial"/>
              </a:rPr>
              <a:t>Testing: </a:t>
            </a:r>
            <a:r>
              <a:rPr sz="3200" spc="-13" dirty="0">
                <a:latin typeface="+mn-lt"/>
                <a:cs typeface="Arial"/>
              </a:rPr>
              <a:t>Average </a:t>
            </a:r>
            <a:r>
              <a:rPr sz="3200" spc="-7" dirty="0">
                <a:latin typeface="+mn-lt"/>
                <a:cs typeface="Arial"/>
              </a:rPr>
              <a:t>out</a:t>
            </a:r>
            <a:r>
              <a:rPr sz="3200" spc="-200" dirty="0">
                <a:latin typeface="+mn-lt"/>
                <a:cs typeface="Arial"/>
              </a:rPr>
              <a:t> </a:t>
            </a:r>
            <a:r>
              <a:rPr sz="3200" dirty="0">
                <a:latin typeface="+mn-lt"/>
                <a:cs typeface="Arial"/>
              </a:rPr>
              <a:t>randomness  (sometimes</a:t>
            </a:r>
            <a:r>
              <a:rPr sz="3200" spc="-20" dirty="0">
                <a:latin typeface="+mn-lt"/>
                <a:cs typeface="Arial"/>
              </a:rPr>
              <a:t> </a:t>
            </a:r>
            <a:r>
              <a:rPr sz="3200" spc="-7" dirty="0">
                <a:latin typeface="+mn-lt"/>
                <a:cs typeface="Arial"/>
              </a:rPr>
              <a:t>approximate)</a:t>
            </a:r>
            <a:endParaRPr sz="3200" dirty="0">
              <a:latin typeface="+mn-lt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38401" y="4658967"/>
            <a:ext cx="7654665" cy="11320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87780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165" y="3484599"/>
            <a:ext cx="1425787" cy="1000760"/>
          </a:xfrm>
          <a:custGeom>
            <a:avLst/>
            <a:gdLst/>
            <a:ahLst/>
            <a:cxnLst/>
            <a:rect l="l" t="t" r="r" b="b"/>
            <a:pathLst>
              <a:path w="1069340" h="750570">
                <a:moveTo>
                  <a:pt x="534599" y="750224"/>
                </a:moveTo>
                <a:lnTo>
                  <a:pt x="462057" y="749246"/>
                </a:lnTo>
                <a:lnTo>
                  <a:pt x="392482" y="746396"/>
                </a:lnTo>
                <a:lnTo>
                  <a:pt x="326509" y="741802"/>
                </a:lnTo>
                <a:lnTo>
                  <a:pt x="264777" y="735592"/>
                </a:lnTo>
                <a:lnTo>
                  <a:pt x="207921" y="727893"/>
                </a:lnTo>
                <a:lnTo>
                  <a:pt x="156580" y="718834"/>
                </a:lnTo>
                <a:lnTo>
                  <a:pt x="111390" y="708541"/>
                </a:lnTo>
                <a:lnTo>
                  <a:pt x="72988" y="697143"/>
                </a:lnTo>
                <a:lnTo>
                  <a:pt x="19096" y="671541"/>
                </a:lnTo>
                <a:lnTo>
                  <a:pt x="0" y="643049"/>
                </a:lnTo>
                <a:lnTo>
                  <a:pt x="0" y="0"/>
                </a:lnTo>
                <a:lnTo>
                  <a:pt x="4880" y="14543"/>
                </a:lnTo>
                <a:lnTo>
                  <a:pt x="19096" y="28491"/>
                </a:lnTo>
                <a:lnTo>
                  <a:pt x="72988" y="54093"/>
                </a:lnTo>
                <a:lnTo>
                  <a:pt x="111390" y="65491"/>
                </a:lnTo>
                <a:lnTo>
                  <a:pt x="156580" y="75784"/>
                </a:lnTo>
                <a:lnTo>
                  <a:pt x="207921" y="84843"/>
                </a:lnTo>
                <a:lnTo>
                  <a:pt x="264777" y="92542"/>
                </a:lnTo>
                <a:lnTo>
                  <a:pt x="326509" y="98752"/>
                </a:lnTo>
                <a:lnTo>
                  <a:pt x="392482" y="103346"/>
                </a:lnTo>
                <a:lnTo>
                  <a:pt x="462057" y="106196"/>
                </a:lnTo>
                <a:lnTo>
                  <a:pt x="534599" y="107174"/>
                </a:lnTo>
                <a:lnTo>
                  <a:pt x="1069199" y="107174"/>
                </a:lnTo>
                <a:lnTo>
                  <a:pt x="1069199" y="643049"/>
                </a:lnTo>
                <a:lnTo>
                  <a:pt x="1027188" y="684767"/>
                </a:lnTo>
                <a:lnTo>
                  <a:pt x="957809" y="708541"/>
                </a:lnTo>
                <a:lnTo>
                  <a:pt x="912619" y="718834"/>
                </a:lnTo>
                <a:lnTo>
                  <a:pt x="861278" y="727893"/>
                </a:lnTo>
                <a:lnTo>
                  <a:pt x="804422" y="735592"/>
                </a:lnTo>
                <a:lnTo>
                  <a:pt x="742690" y="741802"/>
                </a:lnTo>
                <a:lnTo>
                  <a:pt x="676717" y="746396"/>
                </a:lnTo>
                <a:lnTo>
                  <a:pt x="607142" y="749246"/>
                </a:lnTo>
                <a:lnTo>
                  <a:pt x="534599" y="750224"/>
                </a:lnTo>
                <a:close/>
              </a:path>
              <a:path w="1069340" h="750570">
                <a:moveTo>
                  <a:pt x="1069199" y="107174"/>
                </a:moveTo>
                <a:lnTo>
                  <a:pt x="534599" y="107174"/>
                </a:lnTo>
                <a:lnTo>
                  <a:pt x="607142" y="106196"/>
                </a:lnTo>
                <a:lnTo>
                  <a:pt x="676717" y="103346"/>
                </a:lnTo>
                <a:lnTo>
                  <a:pt x="742690" y="98752"/>
                </a:lnTo>
                <a:lnTo>
                  <a:pt x="804422" y="92542"/>
                </a:lnTo>
                <a:lnTo>
                  <a:pt x="861278" y="84843"/>
                </a:lnTo>
                <a:lnTo>
                  <a:pt x="912619" y="75784"/>
                </a:lnTo>
                <a:lnTo>
                  <a:pt x="957809" y="65491"/>
                </a:lnTo>
                <a:lnTo>
                  <a:pt x="996211" y="54093"/>
                </a:lnTo>
                <a:lnTo>
                  <a:pt x="1050103" y="28491"/>
                </a:lnTo>
                <a:lnTo>
                  <a:pt x="1069199" y="0"/>
                </a:lnTo>
                <a:lnTo>
                  <a:pt x="1069199" y="107174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8165" y="3341699"/>
            <a:ext cx="1425787" cy="286172"/>
          </a:xfrm>
          <a:custGeom>
            <a:avLst/>
            <a:gdLst/>
            <a:ahLst/>
            <a:cxnLst/>
            <a:rect l="l" t="t" r="r" b="b"/>
            <a:pathLst>
              <a:path w="1069340" h="214630">
                <a:moveTo>
                  <a:pt x="534599" y="214349"/>
                </a:moveTo>
                <a:lnTo>
                  <a:pt x="462057" y="213371"/>
                </a:lnTo>
                <a:lnTo>
                  <a:pt x="392482" y="210521"/>
                </a:lnTo>
                <a:lnTo>
                  <a:pt x="326509" y="205927"/>
                </a:lnTo>
                <a:lnTo>
                  <a:pt x="264777" y="199717"/>
                </a:lnTo>
                <a:lnTo>
                  <a:pt x="207921" y="192018"/>
                </a:lnTo>
                <a:lnTo>
                  <a:pt x="156580" y="182959"/>
                </a:lnTo>
                <a:lnTo>
                  <a:pt x="111390" y="172666"/>
                </a:lnTo>
                <a:lnTo>
                  <a:pt x="72988" y="161268"/>
                </a:lnTo>
                <a:lnTo>
                  <a:pt x="19096" y="135666"/>
                </a:lnTo>
                <a:lnTo>
                  <a:pt x="0" y="107174"/>
                </a:lnTo>
                <a:lnTo>
                  <a:pt x="4880" y="92631"/>
                </a:lnTo>
                <a:lnTo>
                  <a:pt x="42011" y="65457"/>
                </a:lnTo>
                <a:lnTo>
                  <a:pt x="111390" y="41683"/>
                </a:lnTo>
                <a:lnTo>
                  <a:pt x="156580" y="31390"/>
                </a:lnTo>
                <a:lnTo>
                  <a:pt x="207921" y="22331"/>
                </a:lnTo>
                <a:lnTo>
                  <a:pt x="264777" y="14632"/>
                </a:lnTo>
                <a:lnTo>
                  <a:pt x="326509" y="8422"/>
                </a:lnTo>
                <a:lnTo>
                  <a:pt x="392482" y="3828"/>
                </a:lnTo>
                <a:lnTo>
                  <a:pt x="462057" y="978"/>
                </a:lnTo>
                <a:lnTo>
                  <a:pt x="534599" y="0"/>
                </a:lnTo>
                <a:lnTo>
                  <a:pt x="607142" y="978"/>
                </a:lnTo>
                <a:lnTo>
                  <a:pt x="676717" y="3828"/>
                </a:lnTo>
                <a:lnTo>
                  <a:pt x="742690" y="8422"/>
                </a:lnTo>
                <a:lnTo>
                  <a:pt x="804422" y="14632"/>
                </a:lnTo>
                <a:lnTo>
                  <a:pt x="861278" y="22331"/>
                </a:lnTo>
                <a:lnTo>
                  <a:pt x="912619" y="31390"/>
                </a:lnTo>
                <a:lnTo>
                  <a:pt x="957809" y="41683"/>
                </a:lnTo>
                <a:lnTo>
                  <a:pt x="996211" y="53081"/>
                </a:lnTo>
                <a:lnTo>
                  <a:pt x="1050103" y="78683"/>
                </a:lnTo>
                <a:lnTo>
                  <a:pt x="1069199" y="107174"/>
                </a:lnTo>
                <a:lnTo>
                  <a:pt x="1064319" y="121718"/>
                </a:lnTo>
                <a:lnTo>
                  <a:pt x="1027188" y="148892"/>
                </a:lnTo>
                <a:lnTo>
                  <a:pt x="957809" y="172666"/>
                </a:lnTo>
                <a:lnTo>
                  <a:pt x="912619" y="182959"/>
                </a:lnTo>
                <a:lnTo>
                  <a:pt x="861278" y="192018"/>
                </a:lnTo>
                <a:lnTo>
                  <a:pt x="804422" y="199717"/>
                </a:lnTo>
                <a:lnTo>
                  <a:pt x="742690" y="205927"/>
                </a:lnTo>
                <a:lnTo>
                  <a:pt x="676717" y="210521"/>
                </a:lnTo>
                <a:lnTo>
                  <a:pt x="607142" y="213371"/>
                </a:lnTo>
                <a:lnTo>
                  <a:pt x="534599" y="214349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8167" y="3341699"/>
            <a:ext cx="1425787" cy="1143847"/>
          </a:xfrm>
          <a:custGeom>
            <a:avLst/>
            <a:gdLst/>
            <a:ahLst/>
            <a:cxnLst/>
            <a:rect l="l" t="t" r="r" b="b"/>
            <a:pathLst>
              <a:path w="1069340" h="857885">
                <a:moveTo>
                  <a:pt x="1069199" y="107174"/>
                </a:moveTo>
                <a:lnTo>
                  <a:pt x="1064319" y="121718"/>
                </a:lnTo>
                <a:lnTo>
                  <a:pt x="1050103" y="135666"/>
                </a:lnTo>
                <a:lnTo>
                  <a:pt x="996211" y="161268"/>
                </a:lnTo>
                <a:lnTo>
                  <a:pt x="957809" y="172666"/>
                </a:lnTo>
                <a:lnTo>
                  <a:pt x="912619" y="182959"/>
                </a:lnTo>
                <a:lnTo>
                  <a:pt x="861278" y="192018"/>
                </a:lnTo>
                <a:lnTo>
                  <a:pt x="804422" y="199717"/>
                </a:lnTo>
                <a:lnTo>
                  <a:pt x="742690" y="205927"/>
                </a:lnTo>
                <a:lnTo>
                  <a:pt x="676717" y="210521"/>
                </a:lnTo>
                <a:lnTo>
                  <a:pt x="607142" y="213371"/>
                </a:lnTo>
                <a:lnTo>
                  <a:pt x="534599" y="214349"/>
                </a:lnTo>
                <a:lnTo>
                  <a:pt x="462057" y="213371"/>
                </a:lnTo>
                <a:lnTo>
                  <a:pt x="392482" y="210521"/>
                </a:lnTo>
                <a:lnTo>
                  <a:pt x="326509" y="205927"/>
                </a:lnTo>
                <a:lnTo>
                  <a:pt x="264777" y="199717"/>
                </a:lnTo>
                <a:lnTo>
                  <a:pt x="207921" y="192018"/>
                </a:lnTo>
                <a:lnTo>
                  <a:pt x="156580" y="182959"/>
                </a:lnTo>
                <a:lnTo>
                  <a:pt x="111390" y="172666"/>
                </a:lnTo>
                <a:lnTo>
                  <a:pt x="72988" y="161268"/>
                </a:lnTo>
                <a:lnTo>
                  <a:pt x="19096" y="135666"/>
                </a:lnTo>
                <a:lnTo>
                  <a:pt x="0" y="107174"/>
                </a:lnTo>
                <a:lnTo>
                  <a:pt x="42011" y="65457"/>
                </a:lnTo>
                <a:lnTo>
                  <a:pt x="111390" y="41683"/>
                </a:lnTo>
                <a:lnTo>
                  <a:pt x="156580" y="31390"/>
                </a:lnTo>
                <a:lnTo>
                  <a:pt x="207921" y="22331"/>
                </a:lnTo>
                <a:lnTo>
                  <a:pt x="264777" y="14632"/>
                </a:lnTo>
                <a:lnTo>
                  <a:pt x="326509" y="8422"/>
                </a:lnTo>
                <a:lnTo>
                  <a:pt x="392482" y="3828"/>
                </a:lnTo>
                <a:lnTo>
                  <a:pt x="462057" y="978"/>
                </a:lnTo>
                <a:lnTo>
                  <a:pt x="534599" y="0"/>
                </a:lnTo>
                <a:lnTo>
                  <a:pt x="607142" y="978"/>
                </a:lnTo>
                <a:lnTo>
                  <a:pt x="676717" y="3828"/>
                </a:lnTo>
                <a:lnTo>
                  <a:pt x="742690" y="8422"/>
                </a:lnTo>
                <a:lnTo>
                  <a:pt x="804422" y="14632"/>
                </a:lnTo>
                <a:lnTo>
                  <a:pt x="861278" y="22331"/>
                </a:lnTo>
                <a:lnTo>
                  <a:pt x="912619" y="31390"/>
                </a:lnTo>
                <a:lnTo>
                  <a:pt x="957809" y="41683"/>
                </a:lnTo>
                <a:lnTo>
                  <a:pt x="996211" y="53081"/>
                </a:lnTo>
                <a:lnTo>
                  <a:pt x="1050103" y="78683"/>
                </a:lnTo>
                <a:lnTo>
                  <a:pt x="1069199" y="107174"/>
                </a:lnTo>
                <a:lnTo>
                  <a:pt x="1069199" y="750224"/>
                </a:lnTo>
                <a:lnTo>
                  <a:pt x="1027188" y="791942"/>
                </a:lnTo>
                <a:lnTo>
                  <a:pt x="957809" y="815716"/>
                </a:lnTo>
                <a:lnTo>
                  <a:pt x="912619" y="826009"/>
                </a:lnTo>
                <a:lnTo>
                  <a:pt x="861278" y="835068"/>
                </a:lnTo>
                <a:lnTo>
                  <a:pt x="804422" y="842767"/>
                </a:lnTo>
                <a:lnTo>
                  <a:pt x="742690" y="848977"/>
                </a:lnTo>
                <a:lnTo>
                  <a:pt x="676717" y="853571"/>
                </a:lnTo>
                <a:lnTo>
                  <a:pt x="607142" y="856421"/>
                </a:lnTo>
                <a:lnTo>
                  <a:pt x="534599" y="857399"/>
                </a:lnTo>
                <a:lnTo>
                  <a:pt x="462057" y="856421"/>
                </a:lnTo>
                <a:lnTo>
                  <a:pt x="392482" y="853571"/>
                </a:lnTo>
                <a:lnTo>
                  <a:pt x="326509" y="848977"/>
                </a:lnTo>
                <a:lnTo>
                  <a:pt x="264777" y="842767"/>
                </a:lnTo>
                <a:lnTo>
                  <a:pt x="207921" y="835068"/>
                </a:lnTo>
                <a:lnTo>
                  <a:pt x="156580" y="826009"/>
                </a:lnTo>
                <a:lnTo>
                  <a:pt x="111390" y="815716"/>
                </a:lnTo>
                <a:lnTo>
                  <a:pt x="72988" y="804318"/>
                </a:lnTo>
                <a:lnTo>
                  <a:pt x="19096" y="778716"/>
                </a:lnTo>
                <a:lnTo>
                  <a:pt x="0" y="750224"/>
                </a:lnTo>
                <a:lnTo>
                  <a:pt x="0" y="107174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38833" y="3939099"/>
            <a:ext cx="776393" cy="0"/>
          </a:xfrm>
          <a:custGeom>
            <a:avLst/>
            <a:gdLst/>
            <a:ahLst/>
            <a:cxnLst/>
            <a:rect l="l" t="t" r="r" b="b"/>
            <a:pathLst>
              <a:path w="582294">
                <a:moveTo>
                  <a:pt x="0" y="0"/>
                </a:moveTo>
                <a:lnTo>
                  <a:pt x="5821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95984" y="3857120"/>
            <a:ext cx="211001" cy="1639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21599" y="2235050"/>
            <a:ext cx="1272540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2000" i="1" spc="-7" dirty="0">
                <a:latin typeface="+mn-lt"/>
                <a:cs typeface="Arial"/>
              </a:rPr>
              <a:t>Load</a:t>
            </a:r>
            <a:r>
              <a:rPr sz="2000" i="1" spc="-120" dirty="0">
                <a:latin typeface="+mn-lt"/>
                <a:cs typeface="Arial"/>
              </a:rPr>
              <a:t> </a:t>
            </a:r>
            <a:r>
              <a:rPr sz="2000" i="1" spc="-7" dirty="0">
                <a:latin typeface="+mn-lt"/>
                <a:cs typeface="Arial"/>
              </a:rPr>
              <a:t>image  and</a:t>
            </a:r>
            <a:r>
              <a:rPr sz="2000" i="1" spc="-33" dirty="0">
                <a:latin typeface="+mn-lt"/>
                <a:cs typeface="Arial"/>
              </a:rPr>
              <a:t> </a:t>
            </a:r>
            <a:r>
              <a:rPr sz="2000" i="1" spc="-7" dirty="0">
                <a:latin typeface="+mn-lt"/>
                <a:cs typeface="Arial"/>
              </a:rPr>
              <a:t>label</a:t>
            </a:r>
            <a:endParaRPr sz="2000" i="1">
              <a:latin typeface="+mn-lt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46900" y="1904585"/>
            <a:ext cx="711200" cy="8379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dirty="0">
                <a:latin typeface="+mn-lt"/>
                <a:cs typeface="Arial"/>
              </a:rPr>
              <a:t>“cat”</a:t>
            </a:r>
            <a:endParaRPr sz="2667">
              <a:latin typeface="+mn-lt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71134" y="2199353"/>
            <a:ext cx="1982047" cy="1170092"/>
          </a:xfrm>
          <a:custGeom>
            <a:avLst/>
            <a:gdLst/>
            <a:ahLst/>
            <a:cxnLst/>
            <a:rect l="l" t="t" r="r" b="b"/>
            <a:pathLst>
              <a:path w="1486535" h="877569">
                <a:moveTo>
                  <a:pt x="0" y="877060"/>
                </a:moveTo>
                <a:lnTo>
                  <a:pt x="1486145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201627" y="2092426"/>
            <a:ext cx="218988" cy="1801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61923" y="3104097"/>
            <a:ext cx="1483360" cy="1670473"/>
          </a:xfrm>
          <a:custGeom>
            <a:avLst/>
            <a:gdLst/>
            <a:ahLst/>
            <a:cxnLst/>
            <a:rect l="l" t="t" r="r" b="b"/>
            <a:pathLst>
              <a:path w="1112520" h="1252854">
                <a:moveTo>
                  <a:pt x="299" y="1252500"/>
                </a:moveTo>
                <a:lnTo>
                  <a:pt x="0" y="0"/>
                </a:lnTo>
                <a:lnTo>
                  <a:pt x="1111866" y="277949"/>
                </a:lnTo>
                <a:lnTo>
                  <a:pt x="1112033" y="974550"/>
                </a:lnTo>
                <a:lnTo>
                  <a:pt x="299" y="125250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61923" y="3104097"/>
            <a:ext cx="1483360" cy="1670473"/>
          </a:xfrm>
          <a:custGeom>
            <a:avLst/>
            <a:gdLst/>
            <a:ahLst/>
            <a:cxnLst/>
            <a:rect l="l" t="t" r="r" b="b"/>
            <a:pathLst>
              <a:path w="1112520" h="1252854">
                <a:moveTo>
                  <a:pt x="0" y="0"/>
                </a:moveTo>
                <a:lnTo>
                  <a:pt x="1111866" y="277949"/>
                </a:lnTo>
                <a:lnTo>
                  <a:pt x="1112033" y="974550"/>
                </a:lnTo>
                <a:lnTo>
                  <a:pt x="299" y="125250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40634" y="3913299"/>
            <a:ext cx="2117513" cy="0"/>
          </a:xfrm>
          <a:custGeom>
            <a:avLst/>
            <a:gdLst/>
            <a:ahLst/>
            <a:cxnLst/>
            <a:rect l="l" t="t" r="r" b="b"/>
            <a:pathLst>
              <a:path w="1588135">
                <a:moveTo>
                  <a:pt x="0" y="0"/>
                </a:moveTo>
                <a:lnTo>
                  <a:pt x="15880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138984" y="3831320"/>
            <a:ext cx="211001" cy="1639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101506" y="2787321"/>
            <a:ext cx="3908213" cy="14151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516230" marR="6773">
              <a:spcBef>
                <a:spcPts val="133"/>
              </a:spcBef>
            </a:pPr>
            <a:r>
              <a:rPr sz="2667" spc="-7" dirty="0">
                <a:latin typeface="+mn-lt"/>
                <a:cs typeface="Arial"/>
              </a:rPr>
              <a:t>Compute  loss</a:t>
            </a:r>
            <a:endParaRPr sz="2667">
              <a:latin typeface="+mn-lt"/>
              <a:cs typeface="Arial"/>
            </a:endParaRPr>
          </a:p>
          <a:p>
            <a:pPr marL="16933">
              <a:spcBef>
                <a:spcPts val="1259"/>
              </a:spcBef>
            </a:pPr>
            <a:r>
              <a:rPr sz="2667" spc="-7" dirty="0">
                <a:latin typeface="+mn-lt"/>
                <a:cs typeface="Arial"/>
              </a:rPr>
              <a:t>CNN</a:t>
            </a:r>
            <a:endParaRPr sz="2667">
              <a:latin typeface="+mn-lt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420734" y="2083166"/>
            <a:ext cx="4581313" cy="811953"/>
          </a:xfrm>
          <a:custGeom>
            <a:avLst/>
            <a:gdLst/>
            <a:ahLst/>
            <a:cxnLst/>
            <a:rect l="l" t="t" r="r" b="b"/>
            <a:pathLst>
              <a:path w="3435984" h="608964">
                <a:moveTo>
                  <a:pt x="0" y="0"/>
                </a:moveTo>
                <a:lnTo>
                  <a:pt x="3435977" y="608501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972013" y="2813486"/>
            <a:ext cx="219327" cy="1620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493833" y="3635309"/>
            <a:ext cx="456353" cy="100753"/>
          </a:xfrm>
          <a:custGeom>
            <a:avLst/>
            <a:gdLst/>
            <a:ahLst/>
            <a:cxnLst/>
            <a:rect l="l" t="t" r="r" b="b"/>
            <a:pathLst>
              <a:path w="342265" h="75564">
                <a:moveTo>
                  <a:pt x="0" y="75093"/>
                </a:moveTo>
                <a:lnTo>
                  <a:pt x="341647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916803" y="3554793"/>
            <a:ext cx="220479" cy="1610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18100" y="142419"/>
            <a:ext cx="9442873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latin typeface="+mn-lt"/>
              </a:rPr>
              <a:t>Regularization: Data</a:t>
            </a:r>
            <a:r>
              <a:rPr spc="-387" dirty="0">
                <a:latin typeface="+mn-lt"/>
              </a:rPr>
              <a:t> </a:t>
            </a:r>
            <a:r>
              <a:rPr spc="-7" dirty="0">
                <a:latin typeface="+mn-lt"/>
              </a:rPr>
              <a:t>Augmentation</a:t>
            </a:r>
          </a:p>
        </p:txBody>
      </p:sp>
      <p:sp>
        <p:nvSpPr>
          <p:cNvPr id="21" name="object 21"/>
          <p:cNvSpPr/>
          <p:nvPr/>
        </p:nvSpPr>
        <p:spPr>
          <a:xfrm>
            <a:off x="3391133" y="2870377"/>
            <a:ext cx="1601999" cy="22216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288929" y="5255154"/>
            <a:ext cx="4349396" cy="222154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4200"/>
              </a:lnSpc>
              <a:spcBef>
                <a:spcPts val="93"/>
              </a:spcBef>
            </a:pPr>
            <a:r>
              <a:rPr sz="1400" i="1" u="sng" spc="-7" dirty="0">
                <a:solidFill>
                  <a:srgbClr val="999999"/>
                </a:solidFill>
                <a:uFill>
                  <a:solidFill>
                    <a:srgbClr val="999999"/>
                  </a:solidFill>
                </a:uFill>
                <a:latin typeface="+mn-lt"/>
                <a:cs typeface="Arial"/>
                <a:hlinkClick r:id="rId7"/>
              </a:rPr>
              <a:t>This image</a:t>
            </a:r>
            <a:r>
              <a:rPr sz="1400" i="1" spc="-7" dirty="0">
                <a:solidFill>
                  <a:srgbClr val="999999"/>
                </a:solidFill>
                <a:latin typeface="+mn-lt"/>
                <a:cs typeface="Arial"/>
                <a:hlinkClick r:id="rId7"/>
              </a:rPr>
              <a:t> </a:t>
            </a:r>
            <a:r>
              <a:rPr sz="1400" i="1" spc="-7" dirty="0">
                <a:solidFill>
                  <a:srgbClr val="999999"/>
                </a:solidFill>
                <a:latin typeface="+mn-lt"/>
                <a:cs typeface="Arial"/>
              </a:rPr>
              <a:t>by </a:t>
            </a:r>
            <a:r>
              <a:rPr sz="1400" i="1" u="sng" spc="-7" dirty="0">
                <a:solidFill>
                  <a:srgbClr val="999999"/>
                </a:solidFill>
                <a:uFill>
                  <a:solidFill>
                    <a:srgbClr val="999999"/>
                  </a:solidFill>
                </a:uFill>
                <a:latin typeface="+mn-lt"/>
                <a:cs typeface="Arial"/>
                <a:hlinkClick r:id="rId8"/>
              </a:rPr>
              <a:t>Nikita</a:t>
            </a:r>
            <a:r>
              <a:rPr sz="1400" i="1" spc="-7" dirty="0">
                <a:solidFill>
                  <a:srgbClr val="999999"/>
                </a:solidFill>
                <a:latin typeface="+mn-lt"/>
                <a:cs typeface="Arial"/>
                <a:hlinkClick r:id="rId8"/>
              </a:rPr>
              <a:t> </a:t>
            </a:r>
            <a:r>
              <a:rPr sz="1400" i="1" spc="-7" dirty="0">
                <a:solidFill>
                  <a:srgbClr val="999999"/>
                </a:solidFill>
                <a:latin typeface="+mn-lt"/>
                <a:cs typeface="Arial"/>
              </a:rPr>
              <a:t>is  licensed under </a:t>
            </a:r>
            <a:r>
              <a:rPr sz="1400" i="1" u="sng" spc="-7" dirty="0">
                <a:solidFill>
                  <a:srgbClr val="999999"/>
                </a:solidFill>
                <a:uFill>
                  <a:solidFill>
                    <a:srgbClr val="999999"/>
                  </a:solidFill>
                </a:uFill>
                <a:latin typeface="+mn-lt"/>
                <a:cs typeface="Arial"/>
                <a:hlinkClick r:id="rId9"/>
              </a:rPr>
              <a:t>CC-BY</a:t>
            </a:r>
            <a:r>
              <a:rPr sz="1400" i="1" u="sng" spc="-107" dirty="0">
                <a:solidFill>
                  <a:srgbClr val="999999"/>
                </a:solidFill>
                <a:uFill>
                  <a:solidFill>
                    <a:srgbClr val="999999"/>
                  </a:solidFill>
                </a:uFill>
                <a:latin typeface="+mn-lt"/>
                <a:cs typeface="Arial"/>
                <a:hlinkClick r:id="rId9"/>
              </a:rPr>
              <a:t> </a:t>
            </a:r>
            <a:r>
              <a:rPr sz="1400" i="1" u="sng" spc="-7" dirty="0">
                <a:solidFill>
                  <a:srgbClr val="999999"/>
                </a:solidFill>
                <a:uFill>
                  <a:solidFill>
                    <a:srgbClr val="999999"/>
                  </a:solidFill>
                </a:uFill>
                <a:latin typeface="+mn-lt"/>
                <a:cs typeface="Arial"/>
                <a:hlinkClick r:id="rId9"/>
              </a:rPr>
              <a:t>2.0</a:t>
            </a:r>
            <a:endParaRPr sz="1400" i="1">
              <a:latin typeface="+mn-lt"/>
              <a:cs typeface="Arial"/>
            </a:endParaRP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F178EFA9-696D-4AE4-B5C7-D90B8A28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653AEF1D-BDB1-4C84-8C37-8E6529418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69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7069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Covered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9972A-CCE0-46F2-BABE-CC03CDB5D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Basic components for Learning</a:t>
            </a:r>
          </a:p>
          <a:p>
            <a:r>
              <a:rPr lang="en-US" dirty="0"/>
              <a:t>Loss functions</a:t>
            </a:r>
          </a:p>
          <a:p>
            <a:r>
              <a:rPr lang="en-US" dirty="0"/>
              <a:t>Basics of learning: Backpropagation</a:t>
            </a:r>
          </a:p>
          <a:p>
            <a:r>
              <a:rPr lang="en-US" dirty="0"/>
              <a:t>Optimization methods</a:t>
            </a:r>
          </a:p>
          <a:p>
            <a:r>
              <a:rPr lang="en-US" dirty="0"/>
              <a:t>Regularization</a:t>
            </a:r>
          </a:p>
          <a:p>
            <a:r>
              <a:rPr lang="en-US" dirty="0"/>
              <a:t>Other key concepts as hyperparameter selection, data preprocessing, weight initialization</a:t>
            </a:r>
          </a:p>
          <a:p>
            <a:endParaRPr lang="nl-NL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9E370-221E-42B5-9FDB-49F95255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79B6B-85A0-4E68-A37E-25FF09A6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764A80-D028-4BAD-B1F1-5E410EAF9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842" y="-1"/>
            <a:ext cx="1879157" cy="69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495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8100" y="142419"/>
            <a:ext cx="9442873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latin typeface="+mn-lt"/>
              </a:rPr>
              <a:t>Regularization: Data</a:t>
            </a:r>
            <a:r>
              <a:rPr spc="-387" dirty="0">
                <a:latin typeface="+mn-lt"/>
              </a:rPr>
              <a:t> </a:t>
            </a:r>
            <a:r>
              <a:rPr spc="-7" dirty="0">
                <a:latin typeface="+mn-lt"/>
              </a:rPr>
              <a:t>Augmentation</a:t>
            </a:r>
          </a:p>
        </p:txBody>
      </p:sp>
      <p:sp>
        <p:nvSpPr>
          <p:cNvPr id="3" name="object 3"/>
          <p:cNvSpPr/>
          <p:nvPr/>
        </p:nvSpPr>
        <p:spPr>
          <a:xfrm>
            <a:off x="628165" y="3484599"/>
            <a:ext cx="1425787" cy="1000760"/>
          </a:xfrm>
          <a:custGeom>
            <a:avLst/>
            <a:gdLst/>
            <a:ahLst/>
            <a:cxnLst/>
            <a:rect l="l" t="t" r="r" b="b"/>
            <a:pathLst>
              <a:path w="1069340" h="750570">
                <a:moveTo>
                  <a:pt x="534599" y="750224"/>
                </a:moveTo>
                <a:lnTo>
                  <a:pt x="462057" y="749246"/>
                </a:lnTo>
                <a:lnTo>
                  <a:pt x="392482" y="746396"/>
                </a:lnTo>
                <a:lnTo>
                  <a:pt x="326509" y="741802"/>
                </a:lnTo>
                <a:lnTo>
                  <a:pt x="264777" y="735592"/>
                </a:lnTo>
                <a:lnTo>
                  <a:pt x="207921" y="727893"/>
                </a:lnTo>
                <a:lnTo>
                  <a:pt x="156580" y="718834"/>
                </a:lnTo>
                <a:lnTo>
                  <a:pt x="111390" y="708541"/>
                </a:lnTo>
                <a:lnTo>
                  <a:pt x="72988" y="697143"/>
                </a:lnTo>
                <a:lnTo>
                  <a:pt x="19096" y="671541"/>
                </a:lnTo>
                <a:lnTo>
                  <a:pt x="0" y="643049"/>
                </a:lnTo>
                <a:lnTo>
                  <a:pt x="0" y="0"/>
                </a:lnTo>
                <a:lnTo>
                  <a:pt x="4880" y="14543"/>
                </a:lnTo>
                <a:lnTo>
                  <a:pt x="19096" y="28491"/>
                </a:lnTo>
                <a:lnTo>
                  <a:pt x="72988" y="54093"/>
                </a:lnTo>
                <a:lnTo>
                  <a:pt x="111390" y="65491"/>
                </a:lnTo>
                <a:lnTo>
                  <a:pt x="156580" y="75784"/>
                </a:lnTo>
                <a:lnTo>
                  <a:pt x="207921" y="84843"/>
                </a:lnTo>
                <a:lnTo>
                  <a:pt x="264777" y="92542"/>
                </a:lnTo>
                <a:lnTo>
                  <a:pt x="326509" y="98752"/>
                </a:lnTo>
                <a:lnTo>
                  <a:pt x="392482" y="103346"/>
                </a:lnTo>
                <a:lnTo>
                  <a:pt x="462057" y="106196"/>
                </a:lnTo>
                <a:lnTo>
                  <a:pt x="534599" y="107174"/>
                </a:lnTo>
                <a:lnTo>
                  <a:pt x="1069199" y="107174"/>
                </a:lnTo>
                <a:lnTo>
                  <a:pt x="1069199" y="643049"/>
                </a:lnTo>
                <a:lnTo>
                  <a:pt x="1027188" y="684767"/>
                </a:lnTo>
                <a:lnTo>
                  <a:pt x="957809" y="708541"/>
                </a:lnTo>
                <a:lnTo>
                  <a:pt x="912619" y="718834"/>
                </a:lnTo>
                <a:lnTo>
                  <a:pt x="861278" y="727893"/>
                </a:lnTo>
                <a:lnTo>
                  <a:pt x="804422" y="735592"/>
                </a:lnTo>
                <a:lnTo>
                  <a:pt x="742690" y="741802"/>
                </a:lnTo>
                <a:lnTo>
                  <a:pt x="676717" y="746396"/>
                </a:lnTo>
                <a:lnTo>
                  <a:pt x="607142" y="749246"/>
                </a:lnTo>
                <a:lnTo>
                  <a:pt x="534599" y="750224"/>
                </a:lnTo>
                <a:close/>
              </a:path>
              <a:path w="1069340" h="750570">
                <a:moveTo>
                  <a:pt x="1069199" y="107174"/>
                </a:moveTo>
                <a:lnTo>
                  <a:pt x="534599" y="107174"/>
                </a:lnTo>
                <a:lnTo>
                  <a:pt x="607142" y="106196"/>
                </a:lnTo>
                <a:lnTo>
                  <a:pt x="676717" y="103346"/>
                </a:lnTo>
                <a:lnTo>
                  <a:pt x="742690" y="98752"/>
                </a:lnTo>
                <a:lnTo>
                  <a:pt x="804422" y="92542"/>
                </a:lnTo>
                <a:lnTo>
                  <a:pt x="861278" y="84843"/>
                </a:lnTo>
                <a:lnTo>
                  <a:pt x="912619" y="75784"/>
                </a:lnTo>
                <a:lnTo>
                  <a:pt x="957809" y="65491"/>
                </a:lnTo>
                <a:lnTo>
                  <a:pt x="996211" y="54093"/>
                </a:lnTo>
                <a:lnTo>
                  <a:pt x="1050103" y="28491"/>
                </a:lnTo>
                <a:lnTo>
                  <a:pt x="1069199" y="0"/>
                </a:lnTo>
                <a:lnTo>
                  <a:pt x="1069199" y="107174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8165" y="3341699"/>
            <a:ext cx="1425787" cy="286172"/>
          </a:xfrm>
          <a:custGeom>
            <a:avLst/>
            <a:gdLst/>
            <a:ahLst/>
            <a:cxnLst/>
            <a:rect l="l" t="t" r="r" b="b"/>
            <a:pathLst>
              <a:path w="1069340" h="214630">
                <a:moveTo>
                  <a:pt x="534599" y="214349"/>
                </a:moveTo>
                <a:lnTo>
                  <a:pt x="462057" y="213371"/>
                </a:lnTo>
                <a:lnTo>
                  <a:pt x="392482" y="210521"/>
                </a:lnTo>
                <a:lnTo>
                  <a:pt x="326509" y="205927"/>
                </a:lnTo>
                <a:lnTo>
                  <a:pt x="264777" y="199717"/>
                </a:lnTo>
                <a:lnTo>
                  <a:pt x="207921" y="192018"/>
                </a:lnTo>
                <a:lnTo>
                  <a:pt x="156580" y="182959"/>
                </a:lnTo>
                <a:lnTo>
                  <a:pt x="111390" y="172666"/>
                </a:lnTo>
                <a:lnTo>
                  <a:pt x="72988" y="161268"/>
                </a:lnTo>
                <a:lnTo>
                  <a:pt x="19096" y="135666"/>
                </a:lnTo>
                <a:lnTo>
                  <a:pt x="0" y="107174"/>
                </a:lnTo>
                <a:lnTo>
                  <a:pt x="4880" y="92631"/>
                </a:lnTo>
                <a:lnTo>
                  <a:pt x="42011" y="65457"/>
                </a:lnTo>
                <a:lnTo>
                  <a:pt x="111390" y="41683"/>
                </a:lnTo>
                <a:lnTo>
                  <a:pt x="156580" y="31390"/>
                </a:lnTo>
                <a:lnTo>
                  <a:pt x="207921" y="22331"/>
                </a:lnTo>
                <a:lnTo>
                  <a:pt x="264777" y="14632"/>
                </a:lnTo>
                <a:lnTo>
                  <a:pt x="326509" y="8422"/>
                </a:lnTo>
                <a:lnTo>
                  <a:pt x="392482" y="3828"/>
                </a:lnTo>
                <a:lnTo>
                  <a:pt x="462057" y="978"/>
                </a:lnTo>
                <a:lnTo>
                  <a:pt x="534599" y="0"/>
                </a:lnTo>
                <a:lnTo>
                  <a:pt x="607142" y="978"/>
                </a:lnTo>
                <a:lnTo>
                  <a:pt x="676717" y="3828"/>
                </a:lnTo>
                <a:lnTo>
                  <a:pt x="742690" y="8422"/>
                </a:lnTo>
                <a:lnTo>
                  <a:pt x="804422" y="14632"/>
                </a:lnTo>
                <a:lnTo>
                  <a:pt x="861278" y="22331"/>
                </a:lnTo>
                <a:lnTo>
                  <a:pt x="912619" y="31390"/>
                </a:lnTo>
                <a:lnTo>
                  <a:pt x="957809" y="41683"/>
                </a:lnTo>
                <a:lnTo>
                  <a:pt x="996211" y="53081"/>
                </a:lnTo>
                <a:lnTo>
                  <a:pt x="1050103" y="78683"/>
                </a:lnTo>
                <a:lnTo>
                  <a:pt x="1069199" y="107174"/>
                </a:lnTo>
                <a:lnTo>
                  <a:pt x="1064319" y="121718"/>
                </a:lnTo>
                <a:lnTo>
                  <a:pt x="1027188" y="148892"/>
                </a:lnTo>
                <a:lnTo>
                  <a:pt x="957809" y="172666"/>
                </a:lnTo>
                <a:lnTo>
                  <a:pt x="912619" y="182959"/>
                </a:lnTo>
                <a:lnTo>
                  <a:pt x="861278" y="192018"/>
                </a:lnTo>
                <a:lnTo>
                  <a:pt x="804422" y="199717"/>
                </a:lnTo>
                <a:lnTo>
                  <a:pt x="742690" y="205927"/>
                </a:lnTo>
                <a:lnTo>
                  <a:pt x="676717" y="210521"/>
                </a:lnTo>
                <a:lnTo>
                  <a:pt x="607142" y="213371"/>
                </a:lnTo>
                <a:lnTo>
                  <a:pt x="534599" y="214349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8167" y="3341699"/>
            <a:ext cx="1425787" cy="1143847"/>
          </a:xfrm>
          <a:custGeom>
            <a:avLst/>
            <a:gdLst/>
            <a:ahLst/>
            <a:cxnLst/>
            <a:rect l="l" t="t" r="r" b="b"/>
            <a:pathLst>
              <a:path w="1069340" h="857885">
                <a:moveTo>
                  <a:pt x="1069199" y="107174"/>
                </a:moveTo>
                <a:lnTo>
                  <a:pt x="1064319" y="121718"/>
                </a:lnTo>
                <a:lnTo>
                  <a:pt x="1050103" y="135666"/>
                </a:lnTo>
                <a:lnTo>
                  <a:pt x="996211" y="161268"/>
                </a:lnTo>
                <a:lnTo>
                  <a:pt x="957809" y="172666"/>
                </a:lnTo>
                <a:lnTo>
                  <a:pt x="912619" y="182959"/>
                </a:lnTo>
                <a:lnTo>
                  <a:pt x="861278" y="192018"/>
                </a:lnTo>
                <a:lnTo>
                  <a:pt x="804422" y="199717"/>
                </a:lnTo>
                <a:lnTo>
                  <a:pt x="742690" y="205927"/>
                </a:lnTo>
                <a:lnTo>
                  <a:pt x="676717" y="210521"/>
                </a:lnTo>
                <a:lnTo>
                  <a:pt x="607142" y="213371"/>
                </a:lnTo>
                <a:lnTo>
                  <a:pt x="534599" y="214349"/>
                </a:lnTo>
                <a:lnTo>
                  <a:pt x="462057" y="213371"/>
                </a:lnTo>
                <a:lnTo>
                  <a:pt x="392482" y="210521"/>
                </a:lnTo>
                <a:lnTo>
                  <a:pt x="326509" y="205927"/>
                </a:lnTo>
                <a:lnTo>
                  <a:pt x="264777" y="199717"/>
                </a:lnTo>
                <a:lnTo>
                  <a:pt x="207921" y="192018"/>
                </a:lnTo>
                <a:lnTo>
                  <a:pt x="156580" y="182959"/>
                </a:lnTo>
                <a:lnTo>
                  <a:pt x="111390" y="172666"/>
                </a:lnTo>
                <a:lnTo>
                  <a:pt x="72988" y="161268"/>
                </a:lnTo>
                <a:lnTo>
                  <a:pt x="19096" y="135666"/>
                </a:lnTo>
                <a:lnTo>
                  <a:pt x="0" y="107174"/>
                </a:lnTo>
                <a:lnTo>
                  <a:pt x="42011" y="65457"/>
                </a:lnTo>
                <a:lnTo>
                  <a:pt x="111390" y="41683"/>
                </a:lnTo>
                <a:lnTo>
                  <a:pt x="156580" y="31390"/>
                </a:lnTo>
                <a:lnTo>
                  <a:pt x="207921" y="22331"/>
                </a:lnTo>
                <a:lnTo>
                  <a:pt x="264777" y="14632"/>
                </a:lnTo>
                <a:lnTo>
                  <a:pt x="326509" y="8422"/>
                </a:lnTo>
                <a:lnTo>
                  <a:pt x="392482" y="3828"/>
                </a:lnTo>
                <a:lnTo>
                  <a:pt x="462057" y="978"/>
                </a:lnTo>
                <a:lnTo>
                  <a:pt x="534599" y="0"/>
                </a:lnTo>
                <a:lnTo>
                  <a:pt x="607142" y="978"/>
                </a:lnTo>
                <a:lnTo>
                  <a:pt x="676717" y="3828"/>
                </a:lnTo>
                <a:lnTo>
                  <a:pt x="742690" y="8422"/>
                </a:lnTo>
                <a:lnTo>
                  <a:pt x="804422" y="14632"/>
                </a:lnTo>
                <a:lnTo>
                  <a:pt x="861278" y="22331"/>
                </a:lnTo>
                <a:lnTo>
                  <a:pt x="912619" y="31390"/>
                </a:lnTo>
                <a:lnTo>
                  <a:pt x="957809" y="41683"/>
                </a:lnTo>
                <a:lnTo>
                  <a:pt x="996211" y="53081"/>
                </a:lnTo>
                <a:lnTo>
                  <a:pt x="1050103" y="78683"/>
                </a:lnTo>
                <a:lnTo>
                  <a:pt x="1069199" y="107174"/>
                </a:lnTo>
                <a:lnTo>
                  <a:pt x="1069199" y="750224"/>
                </a:lnTo>
                <a:lnTo>
                  <a:pt x="1027188" y="791942"/>
                </a:lnTo>
                <a:lnTo>
                  <a:pt x="957809" y="815716"/>
                </a:lnTo>
                <a:lnTo>
                  <a:pt x="912619" y="826009"/>
                </a:lnTo>
                <a:lnTo>
                  <a:pt x="861278" y="835068"/>
                </a:lnTo>
                <a:lnTo>
                  <a:pt x="804422" y="842767"/>
                </a:lnTo>
                <a:lnTo>
                  <a:pt x="742690" y="848977"/>
                </a:lnTo>
                <a:lnTo>
                  <a:pt x="676717" y="853571"/>
                </a:lnTo>
                <a:lnTo>
                  <a:pt x="607142" y="856421"/>
                </a:lnTo>
                <a:lnTo>
                  <a:pt x="534599" y="857399"/>
                </a:lnTo>
                <a:lnTo>
                  <a:pt x="462057" y="856421"/>
                </a:lnTo>
                <a:lnTo>
                  <a:pt x="392482" y="853571"/>
                </a:lnTo>
                <a:lnTo>
                  <a:pt x="326509" y="848977"/>
                </a:lnTo>
                <a:lnTo>
                  <a:pt x="264777" y="842767"/>
                </a:lnTo>
                <a:lnTo>
                  <a:pt x="207921" y="835068"/>
                </a:lnTo>
                <a:lnTo>
                  <a:pt x="156580" y="826009"/>
                </a:lnTo>
                <a:lnTo>
                  <a:pt x="111390" y="815716"/>
                </a:lnTo>
                <a:lnTo>
                  <a:pt x="72988" y="804318"/>
                </a:lnTo>
                <a:lnTo>
                  <a:pt x="19096" y="778716"/>
                </a:lnTo>
                <a:lnTo>
                  <a:pt x="0" y="750224"/>
                </a:lnTo>
                <a:lnTo>
                  <a:pt x="0" y="107174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38833" y="3939099"/>
            <a:ext cx="776393" cy="0"/>
          </a:xfrm>
          <a:custGeom>
            <a:avLst/>
            <a:gdLst/>
            <a:ahLst/>
            <a:cxnLst/>
            <a:rect l="l" t="t" r="r" b="b"/>
            <a:pathLst>
              <a:path w="582294">
                <a:moveTo>
                  <a:pt x="0" y="0"/>
                </a:moveTo>
                <a:lnTo>
                  <a:pt x="5821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95984" y="3857120"/>
            <a:ext cx="211001" cy="1639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21599" y="2235050"/>
            <a:ext cx="1272540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2000" i="1" spc="-7" dirty="0">
                <a:latin typeface="+mn-lt"/>
                <a:cs typeface="Arial"/>
              </a:rPr>
              <a:t>Load</a:t>
            </a:r>
            <a:r>
              <a:rPr sz="2000" i="1" spc="-120" dirty="0">
                <a:latin typeface="+mn-lt"/>
                <a:cs typeface="Arial"/>
              </a:rPr>
              <a:t> </a:t>
            </a:r>
            <a:r>
              <a:rPr sz="2000" i="1" spc="-7" dirty="0">
                <a:latin typeface="+mn-lt"/>
                <a:cs typeface="Arial"/>
              </a:rPr>
              <a:t>image  and</a:t>
            </a:r>
            <a:r>
              <a:rPr sz="2000" i="1" spc="-33" dirty="0">
                <a:latin typeface="+mn-lt"/>
                <a:cs typeface="Arial"/>
              </a:rPr>
              <a:t> </a:t>
            </a:r>
            <a:r>
              <a:rPr sz="2000" i="1" spc="-7" dirty="0">
                <a:latin typeface="+mn-lt"/>
                <a:cs typeface="Arial"/>
              </a:rPr>
              <a:t>label</a:t>
            </a:r>
            <a:endParaRPr sz="2000" i="1">
              <a:latin typeface="+mn-lt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46900" y="1904585"/>
            <a:ext cx="711200" cy="8379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dirty="0">
                <a:latin typeface="+mn-lt"/>
                <a:cs typeface="Arial"/>
              </a:rPr>
              <a:t>“cat”</a:t>
            </a:r>
            <a:endParaRPr sz="2667">
              <a:latin typeface="+mn-lt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71134" y="2199353"/>
            <a:ext cx="1982047" cy="1170092"/>
          </a:xfrm>
          <a:custGeom>
            <a:avLst/>
            <a:gdLst/>
            <a:ahLst/>
            <a:cxnLst/>
            <a:rect l="l" t="t" r="r" b="b"/>
            <a:pathLst>
              <a:path w="1486535" h="877569">
                <a:moveTo>
                  <a:pt x="0" y="877060"/>
                </a:moveTo>
                <a:lnTo>
                  <a:pt x="1486145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01627" y="2092426"/>
            <a:ext cx="218988" cy="1801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61923" y="3104097"/>
            <a:ext cx="1483360" cy="1670473"/>
          </a:xfrm>
          <a:custGeom>
            <a:avLst/>
            <a:gdLst/>
            <a:ahLst/>
            <a:cxnLst/>
            <a:rect l="l" t="t" r="r" b="b"/>
            <a:pathLst>
              <a:path w="1112520" h="1252854">
                <a:moveTo>
                  <a:pt x="299" y="1252500"/>
                </a:moveTo>
                <a:lnTo>
                  <a:pt x="0" y="0"/>
                </a:lnTo>
                <a:lnTo>
                  <a:pt x="1111866" y="277949"/>
                </a:lnTo>
                <a:lnTo>
                  <a:pt x="1112033" y="974550"/>
                </a:lnTo>
                <a:lnTo>
                  <a:pt x="299" y="125250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861923" y="3104097"/>
            <a:ext cx="1483360" cy="1670473"/>
          </a:xfrm>
          <a:custGeom>
            <a:avLst/>
            <a:gdLst/>
            <a:ahLst/>
            <a:cxnLst/>
            <a:rect l="l" t="t" r="r" b="b"/>
            <a:pathLst>
              <a:path w="1112520" h="1252854">
                <a:moveTo>
                  <a:pt x="0" y="0"/>
                </a:moveTo>
                <a:lnTo>
                  <a:pt x="1111866" y="277949"/>
                </a:lnTo>
                <a:lnTo>
                  <a:pt x="1112033" y="974550"/>
                </a:lnTo>
                <a:lnTo>
                  <a:pt x="299" y="125250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737734" y="3913299"/>
            <a:ext cx="420793" cy="0"/>
          </a:xfrm>
          <a:custGeom>
            <a:avLst/>
            <a:gdLst/>
            <a:ahLst/>
            <a:cxnLst/>
            <a:rect l="l" t="t" r="r" b="b"/>
            <a:pathLst>
              <a:path w="315595">
                <a:moveTo>
                  <a:pt x="0" y="0"/>
                </a:moveTo>
                <a:lnTo>
                  <a:pt x="3151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138884" y="3831320"/>
            <a:ext cx="211001" cy="1639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101506" y="2787321"/>
            <a:ext cx="3908213" cy="14151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516230" marR="6773">
              <a:spcBef>
                <a:spcPts val="133"/>
              </a:spcBef>
            </a:pPr>
            <a:r>
              <a:rPr sz="2667" spc="-7" dirty="0">
                <a:latin typeface="+mn-lt"/>
                <a:cs typeface="Arial"/>
              </a:rPr>
              <a:t>Compute  loss</a:t>
            </a:r>
            <a:endParaRPr sz="2667">
              <a:latin typeface="+mn-lt"/>
              <a:cs typeface="Arial"/>
            </a:endParaRPr>
          </a:p>
          <a:p>
            <a:pPr marL="16933">
              <a:spcBef>
                <a:spcPts val="1259"/>
              </a:spcBef>
            </a:pPr>
            <a:r>
              <a:rPr sz="2667" spc="-7" dirty="0">
                <a:latin typeface="+mn-lt"/>
                <a:cs typeface="Arial"/>
              </a:rPr>
              <a:t>CNN</a:t>
            </a:r>
            <a:endParaRPr sz="2667">
              <a:latin typeface="+mn-lt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420734" y="2083166"/>
            <a:ext cx="4581313" cy="811953"/>
          </a:xfrm>
          <a:custGeom>
            <a:avLst/>
            <a:gdLst/>
            <a:ahLst/>
            <a:cxnLst/>
            <a:rect l="l" t="t" r="r" b="b"/>
            <a:pathLst>
              <a:path w="3435984" h="608964">
                <a:moveTo>
                  <a:pt x="0" y="0"/>
                </a:moveTo>
                <a:lnTo>
                  <a:pt x="3435977" y="608501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972013" y="2813486"/>
            <a:ext cx="219327" cy="1620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493833" y="3635309"/>
            <a:ext cx="456353" cy="100753"/>
          </a:xfrm>
          <a:custGeom>
            <a:avLst/>
            <a:gdLst/>
            <a:ahLst/>
            <a:cxnLst/>
            <a:rect l="l" t="t" r="r" b="b"/>
            <a:pathLst>
              <a:path w="342265" h="75564">
                <a:moveTo>
                  <a:pt x="0" y="75093"/>
                </a:moveTo>
                <a:lnTo>
                  <a:pt x="341647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916803" y="3554793"/>
            <a:ext cx="220479" cy="1610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133133" y="4901058"/>
            <a:ext cx="1392767" cy="317500"/>
          </a:xfrm>
          <a:custGeom>
            <a:avLst/>
            <a:gdLst/>
            <a:ahLst/>
            <a:cxnLst/>
            <a:rect l="l" t="t" r="r" b="b"/>
            <a:pathLst>
              <a:path w="1044575" h="238125">
                <a:moveTo>
                  <a:pt x="0" y="0"/>
                </a:moveTo>
                <a:lnTo>
                  <a:pt x="16845" y="50677"/>
                </a:lnTo>
                <a:lnTo>
                  <a:pt x="64012" y="99266"/>
                </a:lnTo>
                <a:lnTo>
                  <a:pt x="97387" y="122128"/>
                </a:lnTo>
                <a:lnTo>
                  <a:pt x="136448" y="143688"/>
                </a:lnTo>
                <a:lnTo>
                  <a:pt x="180562" y="163687"/>
                </a:lnTo>
                <a:lnTo>
                  <a:pt x="229098" y="181864"/>
                </a:lnTo>
                <a:lnTo>
                  <a:pt x="281424" y="197961"/>
                </a:lnTo>
                <a:lnTo>
                  <a:pt x="336909" y="211716"/>
                </a:lnTo>
                <a:lnTo>
                  <a:pt x="394921" y="222871"/>
                </a:lnTo>
                <a:lnTo>
                  <a:pt x="454827" y="231165"/>
                </a:lnTo>
                <a:lnTo>
                  <a:pt x="515998" y="236338"/>
                </a:lnTo>
                <a:lnTo>
                  <a:pt x="577799" y="238131"/>
                </a:lnTo>
                <a:lnTo>
                  <a:pt x="631898" y="236780"/>
                </a:lnTo>
                <a:lnTo>
                  <a:pt x="685573" y="232817"/>
                </a:lnTo>
                <a:lnTo>
                  <a:pt x="738401" y="226415"/>
                </a:lnTo>
                <a:lnTo>
                  <a:pt x="789960" y="217749"/>
                </a:lnTo>
                <a:lnTo>
                  <a:pt x="839827" y="206994"/>
                </a:lnTo>
                <a:lnTo>
                  <a:pt x="887577" y="194322"/>
                </a:lnTo>
                <a:lnTo>
                  <a:pt x="932788" y="179910"/>
                </a:lnTo>
                <a:lnTo>
                  <a:pt x="975037" y="163930"/>
                </a:lnTo>
                <a:lnTo>
                  <a:pt x="1013900" y="146558"/>
                </a:lnTo>
                <a:lnTo>
                  <a:pt x="1040571" y="132720"/>
                </a:lnTo>
                <a:lnTo>
                  <a:pt x="1044030" y="130781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458340" y="4925099"/>
            <a:ext cx="198397" cy="2103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74465" y="5568918"/>
            <a:ext cx="1816947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spc="-13" dirty="0">
                <a:latin typeface="+mn-lt"/>
                <a:cs typeface="Arial"/>
              </a:rPr>
              <a:t>Transform</a:t>
            </a:r>
            <a:r>
              <a:rPr sz="1867" spc="-73" dirty="0">
                <a:latin typeface="+mn-lt"/>
                <a:cs typeface="Arial"/>
              </a:rPr>
              <a:t> </a:t>
            </a:r>
            <a:r>
              <a:rPr sz="1867" spc="-7" dirty="0">
                <a:latin typeface="+mn-lt"/>
                <a:cs typeface="Arial"/>
              </a:rPr>
              <a:t>image</a:t>
            </a:r>
            <a:endParaRPr sz="1867">
              <a:latin typeface="+mn-lt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472234" y="3067991"/>
            <a:ext cx="1321799" cy="18330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012973" y="3068001"/>
            <a:ext cx="1321799" cy="183306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340C3203-C1D5-4D03-B8AE-6282D8FE5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AC822D6-C173-4A14-9682-54B3156F5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70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16838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93275"/>
            <a:ext cx="11455400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/>
              <a:t>Data</a:t>
            </a:r>
            <a:r>
              <a:rPr spc="-387" dirty="0"/>
              <a:t> </a:t>
            </a:r>
            <a:r>
              <a:rPr spc="-7" dirty="0"/>
              <a:t>Augmentation</a:t>
            </a:r>
            <a:r>
              <a:rPr lang="en-US" spc="-7" dirty="0"/>
              <a:t> : </a:t>
            </a:r>
            <a:r>
              <a:rPr b="1" spc="-7" dirty="0"/>
              <a:t>Horizontal</a:t>
            </a:r>
            <a:r>
              <a:rPr b="1" spc="-20" dirty="0"/>
              <a:t> </a:t>
            </a:r>
            <a:r>
              <a:rPr b="1" spc="-7" dirty="0"/>
              <a:t>Flips</a:t>
            </a:r>
            <a:endParaRPr b="1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57153B-FABD-4667-B101-8CBE9F10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7149D7-D40C-4C8F-AE8D-CB5103DBC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sp>
        <p:nvSpPr>
          <p:cNvPr id="3" name="object 3"/>
          <p:cNvSpPr/>
          <p:nvPr/>
        </p:nvSpPr>
        <p:spPr>
          <a:xfrm>
            <a:off x="2233867" y="1916016"/>
            <a:ext cx="2768084" cy="38387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6740949" y="2026818"/>
            <a:ext cx="2768084" cy="38387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5360983" y="3892900"/>
            <a:ext cx="691727" cy="0"/>
          </a:xfrm>
          <a:custGeom>
            <a:avLst/>
            <a:gdLst/>
            <a:ahLst/>
            <a:cxnLst/>
            <a:rect l="l" t="t" r="r" b="b"/>
            <a:pathLst>
              <a:path w="518795">
                <a:moveTo>
                  <a:pt x="0" y="0"/>
                </a:moveTo>
                <a:lnTo>
                  <a:pt x="5182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6032934" y="3810920"/>
            <a:ext cx="211001" cy="1639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</p:spTree>
    <p:extLst>
      <p:ext uri="{BB962C8B-B14F-4D97-AF65-F5344CB8AC3E}">
        <p14:creationId xmlns:p14="http://schemas.microsoft.com/office/powerpoint/2010/main" val="13772483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82857" y="1302516"/>
            <a:ext cx="2266300" cy="3476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73842"/>
              </p:ext>
            </p:extLst>
          </p:nvPr>
        </p:nvGraphicFramePr>
        <p:xfrm>
          <a:off x="9436106" y="1295400"/>
          <a:ext cx="2272450" cy="34596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7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8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8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64449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2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2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4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249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293274"/>
            <a:ext cx="11404600" cy="632651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/>
              <a:t>Data Augmentation: </a:t>
            </a:r>
            <a:r>
              <a:rPr lang="nl-NL" b="1"/>
              <a:t>Random crops and scales</a:t>
            </a:r>
            <a:endParaRPr lang="nl-NL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9D9C06-5912-4DF1-908F-D19365623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>
                <a:solidFill>
                  <a:srgbClr val="0000FF"/>
                </a:solidFill>
              </a:rPr>
              <a:t>Training</a:t>
            </a:r>
            <a:r>
              <a:rPr lang="nl-NL"/>
              <a:t>: sample random crops / scales</a:t>
            </a:r>
          </a:p>
          <a:p>
            <a:r>
              <a:rPr lang="nl-NL"/>
              <a:t>ResNet:</a:t>
            </a:r>
          </a:p>
          <a:p>
            <a:pPr marL="971550" lvl="1" indent="-514350">
              <a:buFont typeface="+mj-lt"/>
              <a:buAutoNum type="arabicPeriod"/>
            </a:pPr>
            <a:r>
              <a:rPr lang="nl-NL"/>
              <a:t>Pick random L in range [256, 480]</a:t>
            </a:r>
          </a:p>
          <a:p>
            <a:pPr marL="971550" lvl="1" indent="-514350">
              <a:buFont typeface="+mj-lt"/>
              <a:buAutoNum type="arabicPeriod"/>
            </a:pPr>
            <a:r>
              <a:rPr lang="nl-NL"/>
              <a:t>Resize training image, short side = L</a:t>
            </a:r>
          </a:p>
          <a:p>
            <a:pPr marL="971550" lvl="1" indent="-514350">
              <a:buFont typeface="+mj-lt"/>
              <a:buAutoNum type="arabicPeriod"/>
            </a:pPr>
            <a:r>
              <a:rPr lang="nl-NL"/>
              <a:t>Sample random 224 x 224 patch</a:t>
            </a:r>
          </a:p>
          <a:p>
            <a:pPr marL="0" indent="0">
              <a:buNone/>
            </a:pPr>
            <a:endParaRPr lang="nl-NL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nl-NL">
                <a:solidFill>
                  <a:srgbClr val="0000FF"/>
                </a:solidFill>
              </a:rPr>
              <a:t>Testing</a:t>
            </a:r>
            <a:r>
              <a:rPr lang="nl-NL"/>
              <a:t>: average a fixed set of crops</a:t>
            </a:r>
          </a:p>
          <a:p>
            <a:r>
              <a:rPr lang="nl-NL"/>
              <a:t>ResNet:</a:t>
            </a:r>
          </a:p>
          <a:p>
            <a:pPr lvl="1"/>
            <a:r>
              <a:rPr lang="nl-NL"/>
              <a:t>Resize image at 5 scales:	{224, 256, 384, 480, 640}</a:t>
            </a:r>
          </a:p>
          <a:p>
            <a:pPr lvl="1"/>
            <a:r>
              <a:rPr lang="nl-NL"/>
              <a:t>For each size, use 10   224x224 crops: 4 corners + center, + flips</a:t>
            </a:r>
          </a:p>
          <a:p>
            <a:endParaRPr lang="nl-NL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96CC4DB-91A9-4B69-BAD7-4A4F7C64E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BB271-E2C2-472B-A0E4-ED982C1AA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7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60934" y="2879799"/>
            <a:ext cx="2192525" cy="3040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2937839" y="4445639"/>
            <a:ext cx="499533" cy="0"/>
          </a:xfrm>
          <a:custGeom>
            <a:avLst/>
            <a:gdLst/>
            <a:ahLst/>
            <a:cxnLst/>
            <a:rect l="l" t="t" r="r" b="b"/>
            <a:pathLst>
              <a:path w="374650">
                <a:moveTo>
                  <a:pt x="0" y="0"/>
                </a:moveTo>
                <a:lnTo>
                  <a:pt x="3745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3418188" y="4363657"/>
            <a:ext cx="211000" cy="1639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794200" y="2925333"/>
            <a:ext cx="2192525" cy="3040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 txBox="1"/>
          <p:nvPr/>
        </p:nvSpPr>
        <p:spPr>
          <a:xfrm>
            <a:off x="6361853" y="6432464"/>
            <a:ext cx="5183293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dirty="0">
                <a:latin typeface="Arial"/>
                <a:cs typeface="Arial"/>
              </a:rPr>
              <a:t>(As seen </a:t>
            </a:r>
            <a:r>
              <a:rPr sz="1867" spc="-7" dirty="0">
                <a:latin typeface="Arial"/>
                <a:cs typeface="Arial"/>
              </a:rPr>
              <a:t>in </a:t>
            </a:r>
            <a:r>
              <a:rPr sz="1867" i="1" spc="-7" dirty="0">
                <a:latin typeface="Arial"/>
                <a:cs typeface="Arial"/>
              </a:rPr>
              <a:t>[Krizhevsky et al. 2012], </a:t>
            </a:r>
            <a:r>
              <a:rPr sz="1867" spc="-7" dirty="0">
                <a:latin typeface="Arial"/>
                <a:cs typeface="Arial"/>
              </a:rPr>
              <a:t>ResNet,</a:t>
            </a:r>
            <a:r>
              <a:rPr sz="1867" spc="-73" dirty="0">
                <a:latin typeface="Arial"/>
                <a:cs typeface="Arial"/>
              </a:rPr>
              <a:t> </a:t>
            </a:r>
            <a:r>
              <a:rPr sz="1867" spc="-7" dirty="0">
                <a:latin typeface="Arial"/>
                <a:cs typeface="Arial"/>
              </a:rPr>
              <a:t>etc)</a:t>
            </a:r>
            <a:endParaRPr sz="1867" dirty="0">
              <a:latin typeface="Arial"/>
              <a:cs typeface="Arial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76D7425-388F-4C7B-B4D2-6124DE115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Augmentation: </a:t>
            </a:r>
            <a:r>
              <a:rPr lang="en-US" b="1"/>
              <a:t>Color Jitter</a:t>
            </a:r>
            <a:endParaRPr lang="nl-NL" b="1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AB88AC7-9FAC-4D9D-B3F7-C5A26B0205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>
                <a:solidFill>
                  <a:srgbClr val="0000FF"/>
                </a:solidFill>
              </a:rPr>
              <a:t>Simple: </a:t>
            </a:r>
          </a:p>
          <a:p>
            <a:r>
              <a:rPr lang="en-US"/>
              <a:t>Randomize  contrast and brightness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A26601B-F9A5-4E48-85B8-38D8127776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1852" y="1066800"/>
            <a:ext cx="5449147" cy="5486400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solidFill>
                  <a:srgbClr val="0000FF"/>
                </a:solidFill>
              </a:rPr>
              <a:t>More complex:</a:t>
            </a:r>
          </a:p>
          <a:p>
            <a:endParaRPr lang="en-US"/>
          </a:p>
          <a:p>
            <a:r>
              <a:rPr lang="en-US"/>
              <a:t>Apply PCA (Principle Component Analysis) to all [R, G, B]  pixels in training set</a:t>
            </a:r>
          </a:p>
          <a:p>
            <a:r>
              <a:rPr lang="en-US"/>
              <a:t>Sample a “color offset”  along principal component  directions</a:t>
            </a:r>
          </a:p>
          <a:p>
            <a:r>
              <a:rPr lang="en-US"/>
              <a:t>Add offset to all pixels of a  training image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06F4B7-C8C5-4A36-B9A6-4D0010DEE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7A8EBC-5EF0-4CE3-A570-776511AAD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Regularization: A common pattern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C982D38-B30D-4101-BE46-B98FD877C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90600"/>
            <a:ext cx="11404600" cy="5638800"/>
          </a:xfrm>
        </p:spPr>
        <p:txBody>
          <a:bodyPr/>
          <a:lstStyle/>
          <a:p>
            <a:pPr marL="0" indent="0">
              <a:buNone/>
            </a:pPr>
            <a:r>
              <a:rPr lang="nl-NL" b="1"/>
              <a:t>Training</a:t>
            </a:r>
            <a:r>
              <a:rPr lang="nl-NL"/>
              <a:t>: Add random noise</a:t>
            </a:r>
          </a:p>
          <a:p>
            <a:pPr marL="0" indent="0">
              <a:buNone/>
            </a:pPr>
            <a:r>
              <a:rPr lang="nl-NL" b="1"/>
              <a:t>Testing</a:t>
            </a:r>
            <a:r>
              <a:rPr lang="nl-NL"/>
              <a:t>: Marginalize over the noise</a:t>
            </a:r>
          </a:p>
          <a:p>
            <a:pPr marL="0" indent="0">
              <a:buNone/>
            </a:pPr>
            <a:endParaRPr lang="nl-NL" b="1"/>
          </a:p>
          <a:p>
            <a:pPr marL="0" indent="0">
              <a:buNone/>
            </a:pPr>
            <a:r>
              <a:rPr lang="nl-NL" sz="2800" b="1"/>
              <a:t>Examples</a:t>
            </a:r>
            <a:r>
              <a:rPr lang="nl-NL" sz="280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Dropout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Data Augmentation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… </a:t>
            </a:r>
            <a:r>
              <a:rPr lang="nl-NL" sz="2800">
                <a:solidFill>
                  <a:srgbClr val="0000FF"/>
                </a:solidFill>
              </a:rPr>
              <a:t>there are more </a:t>
            </a:r>
            <a:r>
              <a:rPr lang="nl-NL" sz="2800"/>
              <a:t>….</a:t>
            </a:r>
          </a:p>
          <a:p>
            <a:pPr marL="0" indent="0">
              <a:buNone/>
            </a:pP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93A7C-5860-4FC9-B304-77FDAD47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684C48-1A2F-4FAB-9AFB-B678C8B11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5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/>
              <a:t>Regularization:</a:t>
            </a:r>
            <a:r>
              <a:rPr spc="-113" dirty="0"/>
              <a:t> </a:t>
            </a:r>
            <a:r>
              <a:rPr b="1" spc="-7" dirty="0"/>
              <a:t>DropConnect</a:t>
            </a:r>
          </a:p>
        </p:txBody>
      </p:sp>
      <p:sp>
        <p:nvSpPr>
          <p:cNvPr id="125" name="Content Placeholder 124">
            <a:extLst>
              <a:ext uri="{FF2B5EF4-FFF2-40B4-BE49-F238E27FC236}">
                <a16:creationId xmlns:a16="http://schemas.microsoft.com/office/drawing/2014/main" id="{C79E8669-6428-4BF1-8AF2-CD3F8D494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/>
              <a:t>Training</a:t>
            </a:r>
            <a:r>
              <a:rPr lang="nl-NL"/>
              <a:t>: Add random noise</a:t>
            </a:r>
          </a:p>
          <a:p>
            <a:pPr marL="0" indent="0">
              <a:buNone/>
            </a:pPr>
            <a:r>
              <a:rPr lang="nl-NL" b="1"/>
              <a:t>Testing</a:t>
            </a:r>
            <a:r>
              <a:rPr lang="nl-NL"/>
              <a:t>: Marginalize over the noise</a:t>
            </a:r>
          </a:p>
          <a:p>
            <a:pPr marL="0" indent="0">
              <a:buNone/>
            </a:pPr>
            <a:endParaRPr lang="nl-NL" b="1"/>
          </a:p>
          <a:p>
            <a:pPr marL="0" indent="0">
              <a:buNone/>
            </a:pPr>
            <a:r>
              <a:rPr lang="nl-NL" sz="2800" b="1"/>
              <a:t>Examples</a:t>
            </a:r>
            <a:r>
              <a:rPr lang="nl-NL" sz="280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Dropout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Data Augmentation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>
                <a:solidFill>
                  <a:srgbClr val="0000FF"/>
                </a:solidFill>
              </a:rPr>
              <a:t>DropConnect</a:t>
            </a:r>
            <a:r>
              <a:rPr lang="nl-NL" sz="2800"/>
              <a:t>: </a:t>
            </a:r>
          </a:p>
          <a:p>
            <a:endParaRPr lang="nl-NL"/>
          </a:p>
        </p:txBody>
      </p:sp>
      <p:sp>
        <p:nvSpPr>
          <p:cNvPr id="123" name="Date Placeholder 122">
            <a:extLst>
              <a:ext uri="{FF2B5EF4-FFF2-40B4-BE49-F238E27FC236}">
                <a16:creationId xmlns:a16="http://schemas.microsoft.com/office/drawing/2014/main" id="{D396CA59-52C1-43D6-90B7-BAD10D445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24" name="Slide Number Placeholder 123">
            <a:extLst>
              <a:ext uri="{FF2B5EF4-FFF2-40B4-BE49-F238E27FC236}">
                <a16:creationId xmlns:a16="http://schemas.microsoft.com/office/drawing/2014/main" id="{CCC945F9-9841-4CDC-8054-2A64E4ADA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398838" y="6456524"/>
            <a:ext cx="5338233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200" spc="-20" dirty="0">
                <a:latin typeface="Arial"/>
                <a:cs typeface="Arial"/>
              </a:rPr>
              <a:t>Wan </a:t>
            </a:r>
            <a:r>
              <a:rPr sz="1200" spc="-7" dirty="0">
                <a:latin typeface="Arial"/>
                <a:cs typeface="Arial"/>
              </a:rPr>
              <a:t>et al, </a:t>
            </a:r>
            <a:r>
              <a:rPr sz="1200" dirty="0">
                <a:latin typeface="Arial"/>
                <a:cs typeface="Arial"/>
              </a:rPr>
              <a:t>“Regularization </a:t>
            </a:r>
            <a:r>
              <a:rPr sz="1200" spc="-7" dirty="0">
                <a:latin typeface="Arial"/>
                <a:cs typeface="Arial"/>
              </a:rPr>
              <a:t>of Neural Networks using DropConnect”, ICML</a:t>
            </a:r>
            <a:r>
              <a:rPr sz="1200" spc="-107" dirty="0">
                <a:latin typeface="Arial"/>
                <a:cs typeface="Arial"/>
              </a:rPr>
              <a:t> </a:t>
            </a:r>
            <a:r>
              <a:rPr sz="1200" spc="-7" dirty="0">
                <a:latin typeface="Arial"/>
                <a:cs typeface="Arial"/>
              </a:rPr>
              <a:t>2013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8708909-F199-4A77-8682-2C04890D8F0D}"/>
              </a:ext>
            </a:extLst>
          </p:cNvPr>
          <p:cNvGrpSpPr/>
          <p:nvPr/>
        </p:nvGrpSpPr>
        <p:grpSpPr>
          <a:xfrm>
            <a:off x="4419600" y="2474450"/>
            <a:ext cx="7332140" cy="3469150"/>
            <a:chOff x="4741078" y="2245850"/>
            <a:chExt cx="6861933" cy="3246675"/>
          </a:xfrm>
        </p:grpSpPr>
        <p:sp>
          <p:nvSpPr>
            <p:cNvPr id="4" name="object 4"/>
            <p:cNvSpPr/>
            <p:nvPr/>
          </p:nvSpPr>
          <p:spPr>
            <a:xfrm>
              <a:off x="4939780" y="4607720"/>
              <a:ext cx="0" cy="487680"/>
            </a:xfrm>
            <a:custGeom>
              <a:avLst/>
              <a:gdLst/>
              <a:ahLst/>
              <a:cxnLst/>
              <a:rect l="l" t="t" r="r" b="b"/>
              <a:pathLst>
                <a:path h="365760">
                  <a:moveTo>
                    <a:pt x="0" y="36515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" name="object 5"/>
            <p:cNvSpPr/>
            <p:nvPr/>
          </p:nvSpPr>
          <p:spPr>
            <a:xfrm>
              <a:off x="4885126" y="4479752"/>
              <a:ext cx="109308" cy="1406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" name="object 6"/>
            <p:cNvSpPr/>
            <p:nvPr/>
          </p:nvSpPr>
          <p:spPr>
            <a:xfrm>
              <a:off x="5138484" y="4456749"/>
              <a:ext cx="1954953" cy="837353"/>
            </a:xfrm>
            <a:custGeom>
              <a:avLst/>
              <a:gdLst/>
              <a:ahLst/>
              <a:cxnLst/>
              <a:rect l="l" t="t" r="r" b="b"/>
              <a:pathLst>
                <a:path w="1466214" h="628014">
                  <a:moveTo>
                    <a:pt x="0" y="627408"/>
                  </a:moveTo>
                  <a:lnTo>
                    <a:pt x="1465665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" name="object 7"/>
            <p:cNvSpPr/>
            <p:nvPr/>
          </p:nvSpPr>
          <p:spPr>
            <a:xfrm>
              <a:off x="7063494" y="4398689"/>
              <a:ext cx="147876" cy="1093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" name="object 8"/>
            <p:cNvSpPr/>
            <p:nvPr/>
          </p:nvSpPr>
          <p:spPr>
            <a:xfrm>
              <a:off x="5220392" y="4456749"/>
              <a:ext cx="1954953" cy="837353"/>
            </a:xfrm>
            <a:custGeom>
              <a:avLst/>
              <a:gdLst/>
              <a:ahLst/>
              <a:cxnLst/>
              <a:rect l="l" t="t" r="r" b="b"/>
              <a:pathLst>
                <a:path w="1466214" h="628014">
                  <a:moveTo>
                    <a:pt x="1465665" y="627408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" name="object 9"/>
            <p:cNvSpPr/>
            <p:nvPr/>
          </p:nvSpPr>
          <p:spPr>
            <a:xfrm>
              <a:off x="5101723" y="4398689"/>
              <a:ext cx="147876" cy="10932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5080284" y="4471941"/>
              <a:ext cx="1209040" cy="681567"/>
            </a:xfrm>
            <a:custGeom>
              <a:avLst/>
              <a:gdLst/>
              <a:ahLst/>
              <a:cxnLst/>
              <a:rect l="l" t="t" r="r" b="b"/>
              <a:pathLst>
                <a:path w="906779" h="511175">
                  <a:moveTo>
                    <a:pt x="0" y="510637"/>
                  </a:moveTo>
                  <a:lnTo>
                    <a:pt x="906251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6255325" y="4402657"/>
              <a:ext cx="146417" cy="118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5080285" y="4521909"/>
              <a:ext cx="442807" cy="631612"/>
            </a:xfrm>
            <a:custGeom>
              <a:avLst/>
              <a:gdLst/>
              <a:ahLst/>
              <a:cxnLst/>
              <a:rect l="l" t="t" r="r" b="b"/>
              <a:pathLst>
                <a:path w="332104" h="473710">
                  <a:moveTo>
                    <a:pt x="0" y="473161"/>
                  </a:moveTo>
                  <a:lnTo>
                    <a:pt x="331781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5475610" y="4414831"/>
              <a:ext cx="125927" cy="14386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5750959" y="4607720"/>
              <a:ext cx="0" cy="487680"/>
            </a:xfrm>
            <a:custGeom>
              <a:avLst/>
              <a:gdLst/>
              <a:ahLst/>
              <a:cxnLst/>
              <a:rect l="l" t="t" r="r" b="b"/>
              <a:pathLst>
                <a:path h="365760">
                  <a:moveTo>
                    <a:pt x="0" y="36515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5696305" y="4479752"/>
              <a:ext cx="109308" cy="14066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6562136" y="4607720"/>
              <a:ext cx="0" cy="487680"/>
            </a:xfrm>
            <a:custGeom>
              <a:avLst/>
              <a:gdLst/>
              <a:ahLst/>
              <a:cxnLst/>
              <a:rect l="l" t="t" r="r" b="b"/>
              <a:pathLst>
                <a:path h="365760">
                  <a:moveTo>
                    <a:pt x="0" y="36515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6507482" y="4479752"/>
              <a:ext cx="109308" cy="14066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7373313" y="4607720"/>
              <a:ext cx="0" cy="487680"/>
            </a:xfrm>
            <a:custGeom>
              <a:avLst/>
              <a:gdLst/>
              <a:ahLst/>
              <a:cxnLst/>
              <a:rect l="l" t="t" r="r" b="b"/>
              <a:pathLst>
                <a:path h="365760">
                  <a:moveTo>
                    <a:pt x="0" y="36515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7318659" y="4479752"/>
              <a:ext cx="109308" cy="14066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6790434" y="4521909"/>
              <a:ext cx="442807" cy="631612"/>
            </a:xfrm>
            <a:custGeom>
              <a:avLst/>
              <a:gdLst/>
              <a:ahLst/>
              <a:cxnLst/>
              <a:rect l="l" t="t" r="r" b="b"/>
              <a:pathLst>
                <a:path w="332104" h="473710">
                  <a:moveTo>
                    <a:pt x="331781" y="473161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6711556" y="4414831"/>
              <a:ext cx="125928" cy="14386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6024475" y="4471941"/>
              <a:ext cx="1209040" cy="681567"/>
            </a:xfrm>
            <a:custGeom>
              <a:avLst/>
              <a:gdLst/>
              <a:ahLst/>
              <a:cxnLst/>
              <a:rect l="l" t="t" r="r" b="b"/>
              <a:pathLst>
                <a:path w="906779" h="511175">
                  <a:moveTo>
                    <a:pt x="906250" y="510637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5911353" y="4402657"/>
              <a:ext cx="146417" cy="11853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6702639" y="4521909"/>
              <a:ext cx="442807" cy="631612"/>
            </a:xfrm>
            <a:custGeom>
              <a:avLst/>
              <a:gdLst/>
              <a:ahLst/>
              <a:cxnLst/>
              <a:rect l="l" t="t" r="r" b="b"/>
              <a:pathLst>
                <a:path w="332104" h="473710">
                  <a:moveTo>
                    <a:pt x="0" y="473161"/>
                  </a:moveTo>
                  <a:lnTo>
                    <a:pt x="331781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097964" y="4414831"/>
              <a:ext cx="125928" cy="14386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5979257" y="4521909"/>
              <a:ext cx="442807" cy="631612"/>
            </a:xfrm>
            <a:custGeom>
              <a:avLst/>
              <a:gdLst/>
              <a:ahLst/>
              <a:cxnLst/>
              <a:rect l="l" t="t" r="r" b="b"/>
              <a:pathLst>
                <a:path w="332104" h="473710">
                  <a:moveTo>
                    <a:pt x="331781" y="473161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5900379" y="4414831"/>
              <a:ext cx="125927" cy="14386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5205272" y="4484063"/>
              <a:ext cx="1158240" cy="809413"/>
            </a:xfrm>
            <a:custGeom>
              <a:avLst/>
              <a:gdLst/>
              <a:ahLst/>
              <a:cxnLst/>
              <a:rect l="l" t="t" r="r" b="b"/>
              <a:pathLst>
                <a:path w="868679" h="607060">
                  <a:moveTo>
                    <a:pt x="868621" y="60692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5098084" y="4405343"/>
              <a:ext cx="143917" cy="12581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5168079" y="4521909"/>
              <a:ext cx="442807" cy="631612"/>
            </a:xfrm>
            <a:custGeom>
              <a:avLst/>
              <a:gdLst/>
              <a:ahLst/>
              <a:cxnLst/>
              <a:rect l="l" t="t" r="r" b="b"/>
              <a:pathLst>
                <a:path w="332104" h="473710">
                  <a:moveTo>
                    <a:pt x="331781" y="473161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5089202" y="4414831"/>
              <a:ext cx="125927" cy="14386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5891462" y="4521909"/>
              <a:ext cx="442807" cy="631612"/>
            </a:xfrm>
            <a:custGeom>
              <a:avLst/>
              <a:gdLst/>
              <a:ahLst/>
              <a:cxnLst/>
              <a:rect l="l" t="t" r="r" b="b"/>
              <a:pathLst>
                <a:path w="332104" h="473710">
                  <a:moveTo>
                    <a:pt x="0" y="473161"/>
                  </a:moveTo>
                  <a:lnTo>
                    <a:pt x="331781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6286787" y="4414831"/>
              <a:ext cx="125928" cy="14386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5949660" y="4484063"/>
              <a:ext cx="1158240" cy="809413"/>
            </a:xfrm>
            <a:custGeom>
              <a:avLst/>
              <a:gdLst/>
              <a:ahLst/>
              <a:cxnLst/>
              <a:rect l="l" t="t" r="r" b="b"/>
              <a:pathLst>
                <a:path w="868679" h="607060">
                  <a:moveTo>
                    <a:pt x="0" y="606922"/>
                  </a:moveTo>
                  <a:lnTo>
                    <a:pt x="86862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7071092" y="4405343"/>
              <a:ext cx="143917" cy="12581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7067801" y="3686281"/>
              <a:ext cx="305647" cy="371687"/>
            </a:xfrm>
            <a:custGeom>
              <a:avLst/>
              <a:gdLst/>
              <a:ahLst/>
              <a:cxnLst/>
              <a:rect l="l" t="t" r="r" b="b"/>
              <a:pathLst>
                <a:path w="229235" h="278764">
                  <a:moveTo>
                    <a:pt x="229134" y="278704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6981898" y="3584542"/>
              <a:ext cx="131009" cy="14108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6428097" y="3593383"/>
              <a:ext cx="805180" cy="523240"/>
            </a:xfrm>
            <a:custGeom>
              <a:avLst/>
              <a:gdLst/>
              <a:ahLst/>
              <a:cxnLst/>
              <a:rect l="l" t="t" r="r" b="b"/>
              <a:pathLst>
                <a:path w="603885" h="392430">
                  <a:moveTo>
                    <a:pt x="603535" y="392026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6318730" y="3517894"/>
              <a:ext cx="144917" cy="12337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0" name="object 40"/>
            <p:cNvSpPr/>
            <p:nvPr/>
          </p:nvSpPr>
          <p:spPr>
            <a:xfrm>
              <a:off x="5633017" y="3560374"/>
              <a:ext cx="1600200" cy="556260"/>
            </a:xfrm>
            <a:custGeom>
              <a:avLst/>
              <a:gdLst/>
              <a:ahLst/>
              <a:cxnLst/>
              <a:rect l="l" t="t" r="r" b="b"/>
              <a:pathLst>
                <a:path w="1200150" h="417194">
                  <a:moveTo>
                    <a:pt x="1199844" y="41678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5511431" y="3508043"/>
              <a:ext cx="148051" cy="10466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6256623" y="3686281"/>
              <a:ext cx="305647" cy="371687"/>
            </a:xfrm>
            <a:custGeom>
              <a:avLst/>
              <a:gdLst/>
              <a:ahLst/>
              <a:cxnLst/>
              <a:rect l="l" t="t" r="r" b="b"/>
              <a:pathLst>
                <a:path w="229235" h="278764">
                  <a:moveTo>
                    <a:pt x="229135" y="278704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3" name="object 43"/>
            <p:cNvSpPr/>
            <p:nvPr/>
          </p:nvSpPr>
          <p:spPr>
            <a:xfrm>
              <a:off x="6170721" y="3584542"/>
              <a:ext cx="131009" cy="14108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5616918" y="3593383"/>
              <a:ext cx="805180" cy="523240"/>
            </a:xfrm>
            <a:custGeom>
              <a:avLst/>
              <a:gdLst/>
              <a:ahLst/>
              <a:cxnLst/>
              <a:rect l="l" t="t" r="r" b="b"/>
              <a:pathLst>
                <a:path w="603885" h="392430">
                  <a:moveTo>
                    <a:pt x="603535" y="392026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5507552" y="3517894"/>
              <a:ext cx="144917" cy="12337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5891461" y="3592968"/>
              <a:ext cx="811107" cy="523240"/>
            </a:xfrm>
            <a:custGeom>
              <a:avLst/>
              <a:gdLst/>
              <a:ahLst/>
              <a:cxnLst/>
              <a:rect l="l" t="t" r="r" b="b"/>
              <a:pathLst>
                <a:path w="608329" h="392430">
                  <a:moveTo>
                    <a:pt x="0" y="392337"/>
                  </a:moveTo>
                  <a:lnTo>
                    <a:pt x="608315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7" name="object 47"/>
            <p:cNvSpPr/>
            <p:nvPr/>
          </p:nvSpPr>
          <p:spPr>
            <a:xfrm>
              <a:off x="6667110" y="3517793"/>
              <a:ext cx="145007" cy="12313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5750959" y="3685498"/>
              <a:ext cx="311572" cy="372533"/>
            </a:xfrm>
            <a:custGeom>
              <a:avLst/>
              <a:gdLst/>
              <a:ahLst/>
              <a:cxnLst/>
              <a:rect l="l" t="t" r="r" b="b"/>
              <a:pathLst>
                <a:path w="233679" h="279400">
                  <a:moveTo>
                    <a:pt x="0" y="279290"/>
                  </a:moveTo>
                  <a:lnTo>
                    <a:pt x="233407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6017277" y="3584351"/>
              <a:ext cx="131508" cy="140751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5414143" y="3706186"/>
              <a:ext cx="196427" cy="410633"/>
            </a:xfrm>
            <a:custGeom>
              <a:avLst/>
              <a:gdLst/>
              <a:ahLst/>
              <a:cxnLst/>
              <a:rect l="l" t="t" r="r" b="b"/>
              <a:pathLst>
                <a:path w="147320" h="307975">
                  <a:moveTo>
                    <a:pt x="147233" y="307424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1" name="object 51"/>
            <p:cNvSpPr/>
            <p:nvPr/>
          </p:nvSpPr>
          <p:spPr>
            <a:xfrm>
              <a:off x="5351653" y="3589526"/>
              <a:ext cx="113027" cy="147481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2" name="object 52"/>
            <p:cNvSpPr/>
            <p:nvPr/>
          </p:nvSpPr>
          <p:spPr>
            <a:xfrm>
              <a:off x="6702639" y="3705568"/>
              <a:ext cx="201507" cy="410633"/>
            </a:xfrm>
            <a:custGeom>
              <a:avLst/>
              <a:gdLst/>
              <a:ahLst/>
              <a:cxnLst/>
              <a:rect l="l" t="t" r="r" b="b"/>
              <a:pathLst>
                <a:path w="151129" h="307975">
                  <a:moveTo>
                    <a:pt x="0" y="307887"/>
                  </a:moveTo>
                  <a:lnTo>
                    <a:pt x="150994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3" name="object 53"/>
            <p:cNvSpPr/>
            <p:nvPr/>
          </p:nvSpPr>
          <p:spPr>
            <a:xfrm>
              <a:off x="6853598" y="3589375"/>
              <a:ext cx="113823" cy="14736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4" name="object 54"/>
            <p:cNvSpPr/>
            <p:nvPr/>
          </p:nvSpPr>
          <p:spPr>
            <a:xfrm>
              <a:off x="4939781" y="3685498"/>
              <a:ext cx="311572" cy="372533"/>
            </a:xfrm>
            <a:custGeom>
              <a:avLst/>
              <a:gdLst/>
              <a:ahLst/>
              <a:cxnLst/>
              <a:rect l="l" t="t" r="r" b="b"/>
              <a:pathLst>
                <a:path w="233679" h="279400">
                  <a:moveTo>
                    <a:pt x="0" y="279290"/>
                  </a:moveTo>
                  <a:lnTo>
                    <a:pt x="233407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5" name="object 55"/>
            <p:cNvSpPr/>
            <p:nvPr/>
          </p:nvSpPr>
          <p:spPr>
            <a:xfrm>
              <a:off x="5206098" y="3584351"/>
              <a:ext cx="131508" cy="14074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6" name="object 56"/>
            <p:cNvSpPr/>
            <p:nvPr/>
          </p:nvSpPr>
          <p:spPr>
            <a:xfrm>
              <a:off x="5080284" y="3592968"/>
              <a:ext cx="811107" cy="523240"/>
            </a:xfrm>
            <a:custGeom>
              <a:avLst/>
              <a:gdLst/>
              <a:ahLst/>
              <a:cxnLst/>
              <a:rect l="l" t="t" r="r" b="b"/>
              <a:pathLst>
                <a:path w="608329" h="392430">
                  <a:moveTo>
                    <a:pt x="0" y="392337"/>
                  </a:moveTo>
                  <a:lnTo>
                    <a:pt x="608315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7" name="object 57"/>
            <p:cNvSpPr/>
            <p:nvPr/>
          </p:nvSpPr>
          <p:spPr>
            <a:xfrm>
              <a:off x="5855933" y="3517793"/>
              <a:ext cx="145007" cy="12313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8" name="object 58"/>
            <p:cNvSpPr/>
            <p:nvPr/>
          </p:nvSpPr>
          <p:spPr>
            <a:xfrm>
              <a:off x="5080285" y="3560214"/>
              <a:ext cx="1606127" cy="556260"/>
            </a:xfrm>
            <a:custGeom>
              <a:avLst/>
              <a:gdLst/>
              <a:ahLst/>
              <a:cxnLst/>
              <a:rect l="l" t="t" r="r" b="b"/>
              <a:pathLst>
                <a:path w="1204595" h="417194">
                  <a:moveTo>
                    <a:pt x="0" y="416903"/>
                  </a:moveTo>
                  <a:lnTo>
                    <a:pt x="1204521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9" name="object 59"/>
            <p:cNvSpPr/>
            <p:nvPr/>
          </p:nvSpPr>
          <p:spPr>
            <a:xfrm>
              <a:off x="6659891" y="3507867"/>
              <a:ext cx="148048" cy="10469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0" name="object 60"/>
            <p:cNvSpPr/>
            <p:nvPr/>
          </p:nvSpPr>
          <p:spPr>
            <a:xfrm>
              <a:off x="6414969" y="2685174"/>
              <a:ext cx="556260" cy="486833"/>
            </a:xfrm>
            <a:custGeom>
              <a:avLst/>
              <a:gdLst/>
              <a:ahLst/>
              <a:cxnLst/>
              <a:rect l="l" t="t" r="r" b="b"/>
              <a:pathLst>
                <a:path w="417195" h="365125">
                  <a:moveTo>
                    <a:pt x="417002" y="364632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1" name="object 61"/>
            <p:cNvSpPr/>
            <p:nvPr/>
          </p:nvSpPr>
          <p:spPr>
            <a:xfrm>
              <a:off x="6315495" y="2596598"/>
              <a:ext cx="139788" cy="13285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2" name="object 62"/>
            <p:cNvSpPr/>
            <p:nvPr/>
          </p:nvSpPr>
          <p:spPr>
            <a:xfrm>
              <a:off x="6159793" y="2795625"/>
              <a:ext cx="0" cy="375920"/>
            </a:xfrm>
            <a:custGeom>
              <a:avLst/>
              <a:gdLst/>
              <a:ahLst/>
              <a:cxnLst/>
              <a:rect l="l" t="t" r="r" b="b"/>
              <a:pathLst>
                <a:path h="281939">
                  <a:moveTo>
                    <a:pt x="0" y="28179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3" name="object 63"/>
            <p:cNvSpPr/>
            <p:nvPr/>
          </p:nvSpPr>
          <p:spPr>
            <a:xfrm>
              <a:off x="6105139" y="2667657"/>
              <a:ext cx="109308" cy="14066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4" name="object 64"/>
            <p:cNvSpPr/>
            <p:nvPr/>
          </p:nvSpPr>
          <p:spPr>
            <a:xfrm>
              <a:off x="5489119" y="2702757"/>
              <a:ext cx="433493" cy="527473"/>
            </a:xfrm>
            <a:custGeom>
              <a:avLst/>
              <a:gdLst/>
              <a:ahLst/>
              <a:cxnLst/>
              <a:rect l="l" t="t" r="r" b="b"/>
              <a:pathLst>
                <a:path w="325120" h="395605">
                  <a:moveTo>
                    <a:pt x="0" y="395093"/>
                  </a:moveTo>
                  <a:lnTo>
                    <a:pt x="324816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5" name="object 65"/>
            <p:cNvSpPr/>
            <p:nvPr/>
          </p:nvSpPr>
          <p:spPr>
            <a:xfrm>
              <a:off x="5877101" y="2601016"/>
              <a:ext cx="131009" cy="141083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6" name="object 66"/>
            <p:cNvSpPr/>
            <p:nvPr/>
          </p:nvSpPr>
          <p:spPr>
            <a:xfrm>
              <a:off x="4741078" y="4057887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26"/>
                  </a:moveTo>
                  <a:lnTo>
                    <a:pt x="7597" y="101922"/>
                  </a:lnTo>
                  <a:lnTo>
                    <a:pt x="28753" y="61013"/>
                  </a:lnTo>
                  <a:lnTo>
                    <a:pt x="61013" y="28753"/>
                  </a:lnTo>
                  <a:lnTo>
                    <a:pt x="101922" y="7597"/>
                  </a:lnTo>
                  <a:lnTo>
                    <a:pt x="149026" y="0"/>
                  </a:lnTo>
                  <a:lnTo>
                    <a:pt x="206056" y="11343"/>
                  </a:lnTo>
                  <a:lnTo>
                    <a:pt x="254404" y="43648"/>
                  </a:lnTo>
                  <a:lnTo>
                    <a:pt x="286709" y="91996"/>
                  </a:lnTo>
                  <a:lnTo>
                    <a:pt x="298052" y="149026"/>
                  </a:lnTo>
                  <a:lnTo>
                    <a:pt x="290455" y="196130"/>
                  </a:lnTo>
                  <a:lnTo>
                    <a:pt x="269299" y="237039"/>
                  </a:lnTo>
                  <a:lnTo>
                    <a:pt x="237039" y="269299"/>
                  </a:lnTo>
                  <a:lnTo>
                    <a:pt x="196130" y="290455"/>
                  </a:lnTo>
                  <a:lnTo>
                    <a:pt x="149026" y="298053"/>
                  </a:lnTo>
                  <a:lnTo>
                    <a:pt x="101922" y="290455"/>
                  </a:lnTo>
                  <a:lnTo>
                    <a:pt x="61013" y="269299"/>
                  </a:lnTo>
                  <a:lnTo>
                    <a:pt x="28753" y="237039"/>
                  </a:lnTo>
                  <a:lnTo>
                    <a:pt x="7597" y="196130"/>
                  </a:lnTo>
                  <a:lnTo>
                    <a:pt x="0" y="149026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7" name="object 67"/>
            <p:cNvSpPr/>
            <p:nvPr/>
          </p:nvSpPr>
          <p:spPr>
            <a:xfrm>
              <a:off x="5552256" y="4057887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26"/>
                  </a:moveTo>
                  <a:lnTo>
                    <a:pt x="7597" y="101922"/>
                  </a:lnTo>
                  <a:lnTo>
                    <a:pt x="28753" y="61013"/>
                  </a:lnTo>
                  <a:lnTo>
                    <a:pt x="61013" y="28753"/>
                  </a:lnTo>
                  <a:lnTo>
                    <a:pt x="101922" y="7597"/>
                  </a:lnTo>
                  <a:lnTo>
                    <a:pt x="149026" y="0"/>
                  </a:lnTo>
                  <a:lnTo>
                    <a:pt x="206056" y="11343"/>
                  </a:lnTo>
                  <a:lnTo>
                    <a:pt x="254404" y="43648"/>
                  </a:lnTo>
                  <a:lnTo>
                    <a:pt x="286709" y="91996"/>
                  </a:lnTo>
                  <a:lnTo>
                    <a:pt x="298053" y="149026"/>
                  </a:lnTo>
                  <a:lnTo>
                    <a:pt x="290456" y="196130"/>
                  </a:lnTo>
                  <a:lnTo>
                    <a:pt x="269300" y="237039"/>
                  </a:lnTo>
                  <a:lnTo>
                    <a:pt x="237040" y="269299"/>
                  </a:lnTo>
                  <a:lnTo>
                    <a:pt x="196130" y="290455"/>
                  </a:lnTo>
                  <a:lnTo>
                    <a:pt x="149026" y="298053"/>
                  </a:lnTo>
                  <a:lnTo>
                    <a:pt x="101922" y="290455"/>
                  </a:lnTo>
                  <a:lnTo>
                    <a:pt x="61013" y="269299"/>
                  </a:lnTo>
                  <a:lnTo>
                    <a:pt x="28753" y="237039"/>
                  </a:lnTo>
                  <a:lnTo>
                    <a:pt x="7597" y="196130"/>
                  </a:lnTo>
                  <a:lnTo>
                    <a:pt x="0" y="149026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8" name="object 68"/>
            <p:cNvSpPr/>
            <p:nvPr/>
          </p:nvSpPr>
          <p:spPr>
            <a:xfrm>
              <a:off x="6363434" y="4057887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26"/>
                  </a:moveTo>
                  <a:lnTo>
                    <a:pt x="7597" y="101922"/>
                  </a:lnTo>
                  <a:lnTo>
                    <a:pt x="28753" y="61013"/>
                  </a:lnTo>
                  <a:lnTo>
                    <a:pt x="61013" y="28753"/>
                  </a:lnTo>
                  <a:lnTo>
                    <a:pt x="101922" y="7597"/>
                  </a:lnTo>
                  <a:lnTo>
                    <a:pt x="149026" y="0"/>
                  </a:lnTo>
                  <a:lnTo>
                    <a:pt x="206056" y="11343"/>
                  </a:lnTo>
                  <a:lnTo>
                    <a:pt x="254404" y="43648"/>
                  </a:lnTo>
                  <a:lnTo>
                    <a:pt x="286709" y="91996"/>
                  </a:lnTo>
                  <a:lnTo>
                    <a:pt x="298053" y="149026"/>
                  </a:lnTo>
                  <a:lnTo>
                    <a:pt x="290455" y="196130"/>
                  </a:lnTo>
                  <a:lnTo>
                    <a:pt x="269299" y="237039"/>
                  </a:lnTo>
                  <a:lnTo>
                    <a:pt x="237039" y="269299"/>
                  </a:lnTo>
                  <a:lnTo>
                    <a:pt x="196130" y="290455"/>
                  </a:lnTo>
                  <a:lnTo>
                    <a:pt x="149026" y="298053"/>
                  </a:lnTo>
                  <a:lnTo>
                    <a:pt x="101922" y="290455"/>
                  </a:lnTo>
                  <a:lnTo>
                    <a:pt x="61013" y="269299"/>
                  </a:lnTo>
                  <a:lnTo>
                    <a:pt x="28753" y="237039"/>
                  </a:lnTo>
                  <a:lnTo>
                    <a:pt x="7597" y="196130"/>
                  </a:lnTo>
                  <a:lnTo>
                    <a:pt x="0" y="149026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9" name="object 69"/>
            <p:cNvSpPr/>
            <p:nvPr/>
          </p:nvSpPr>
          <p:spPr>
            <a:xfrm>
              <a:off x="7174612" y="4057887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26"/>
                  </a:moveTo>
                  <a:lnTo>
                    <a:pt x="7597" y="101922"/>
                  </a:lnTo>
                  <a:lnTo>
                    <a:pt x="28753" y="61013"/>
                  </a:lnTo>
                  <a:lnTo>
                    <a:pt x="61013" y="28753"/>
                  </a:lnTo>
                  <a:lnTo>
                    <a:pt x="101922" y="7597"/>
                  </a:lnTo>
                  <a:lnTo>
                    <a:pt x="149026" y="0"/>
                  </a:lnTo>
                  <a:lnTo>
                    <a:pt x="206056" y="11343"/>
                  </a:lnTo>
                  <a:lnTo>
                    <a:pt x="254404" y="43648"/>
                  </a:lnTo>
                  <a:lnTo>
                    <a:pt x="286709" y="91996"/>
                  </a:lnTo>
                  <a:lnTo>
                    <a:pt x="298052" y="149026"/>
                  </a:lnTo>
                  <a:lnTo>
                    <a:pt x="290455" y="196130"/>
                  </a:lnTo>
                  <a:lnTo>
                    <a:pt x="269299" y="237039"/>
                  </a:lnTo>
                  <a:lnTo>
                    <a:pt x="237039" y="269299"/>
                  </a:lnTo>
                  <a:lnTo>
                    <a:pt x="196130" y="290455"/>
                  </a:lnTo>
                  <a:lnTo>
                    <a:pt x="149026" y="298053"/>
                  </a:lnTo>
                  <a:lnTo>
                    <a:pt x="101922" y="290455"/>
                  </a:lnTo>
                  <a:lnTo>
                    <a:pt x="61013" y="269299"/>
                  </a:lnTo>
                  <a:lnTo>
                    <a:pt x="28753" y="237039"/>
                  </a:lnTo>
                  <a:lnTo>
                    <a:pt x="7597" y="196130"/>
                  </a:lnTo>
                  <a:lnTo>
                    <a:pt x="0" y="149026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0" name="object 70"/>
            <p:cNvSpPr/>
            <p:nvPr/>
          </p:nvSpPr>
          <p:spPr>
            <a:xfrm>
              <a:off x="4741078" y="5094592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26"/>
                  </a:moveTo>
                  <a:lnTo>
                    <a:pt x="7597" y="101922"/>
                  </a:lnTo>
                  <a:lnTo>
                    <a:pt x="28753" y="61013"/>
                  </a:lnTo>
                  <a:lnTo>
                    <a:pt x="61013" y="28753"/>
                  </a:lnTo>
                  <a:lnTo>
                    <a:pt x="101922" y="7597"/>
                  </a:lnTo>
                  <a:lnTo>
                    <a:pt x="149026" y="0"/>
                  </a:lnTo>
                  <a:lnTo>
                    <a:pt x="206056" y="11343"/>
                  </a:lnTo>
                  <a:lnTo>
                    <a:pt x="254404" y="43648"/>
                  </a:lnTo>
                  <a:lnTo>
                    <a:pt x="286709" y="91996"/>
                  </a:lnTo>
                  <a:lnTo>
                    <a:pt x="298052" y="149026"/>
                  </a:lnTo>
                  <a:lnTo>
                    <a:pt x="290455" y="196130"/>
                  </a:lnTo>
                  <a:lnTo>
                    <a:pt x="269299" y="237039"/>
                  </a:lnTo>
                  <a:lnTo>
                    <a:pt x="237039" y="269299"/>
                  </a:lnTo>
                  <a:lnTo>
                    <a:pt x="196130" y="290455"/>
                  </a:lnTo>
                  <a:lnTo>
                    <a:pt x="149026" y="298052"/>
                  </a:lnTo>
                  <a:lnTo>
                    <a:pt x="101922" y="290455"/>
                  </a:lnTo>
                  <a:lnTo>
                    <a:pt x="61013" y="269299"/>
                  </a:lnTo>
                  <a:lnTo>
                    <a:pt x="28753" y="237039"/>
                  </a:lnTo>
                  <a:lnTo>
                    <a:pt x="7597" y="196130"/>
                  </a:lnTo>
                  <a:lnTo>
                    <a:pt x="0" y="149026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1" name="object 71"/>
            <p:cNvSpPr/>
            <p:nvPr/>
          </p:nvSpPr>
          <p:spPr>
            <a:xfrm>
              <a:off x="5552256" y="5094592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26"/>
                  </a:moveTo>
                  <a:lnTo>
                    <a:pt x="7597" y="101922"/>
                  </a:lnTo>
                  <a:lnTo>
                    <a:pt x="28753" y="61013"/>
                  </a:lnTo>
                  <a:lnTo>
                    <a:pt x="61013" y="28753"/>
                  </a:lnTo>
                  <a:lnTo>
                    <a:pt x="101922" y="7597"/>
                  </a:lnTo>
                  <a:lnTo>
                    <a:pt x="149026" y="0"/>
                  </a:lnTo>
                  <a:lnTo>
                    <a:pt x="206056" y="11343"/>
                  </a:lnTo>
                  <a:lnTo>
                    <a:pt x="254404" y="43648"/>
                  </a:lnTo>
                  <a:lnTo>
                    <a:pt x="286709" y="91996"/>
                  </a:lnTo>
                  <a:lnTo>
                    <a:pt x="298053" y="149026"/>
                  </a:lnTo>
                  <a:lnTo>
                    <a:pt x="290456" y="196130"/>
                  </a:lnTo>
                  <a:lnTo>
                    <a:pt x="269300" y="237039"/>
                  </a:lnTo>
                  <a:lnTo>
                    <a:pt x="237040" y="269299"/>
                  </a:lnTo>
                  <a:lnTo>
                    <a:pt x="196130" y="290455"/>
                  </a:lnTo>
                  <a:lnTo>
                    <a:pt x="149026" y="298052"/>
                  </a:lnTo>
                  <a:lnTo>
                    <a:pt x="101922" y="290455"/>
                  </a:lnTo>
                  <a:lnTo>
                    <a:pt x="61013" y="269299"/>
                  </a:lnTo>
                  <a:lnTo>
                    <a:pt x="28753" y="237039"/>
                  </a:lnTo>
                  <a:lnTo>
                    <a:pt x="7597" y="196130"/>
                  </a:lnTo>
                  <a:lnTo>
                    <a:pt x="0" y="149026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2" name="object 72"/>
            <p:cNvSpPr/>
            <p:nvPr/>
          </p:nvSpPr>
          <p:spPr>
            <a:xfrm>
              <a:off x="6363434" y="5094592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26"/>
                  </a:moveTo>
                  <a:lnTo>
                    <a:pt x="7597" y="101922"/>
                  </a:lnTo>
                  <a:lnTo>
                    <a:pt x="28753" y="61013"/>
                  </a:lnTo>
                  <a:lnTo>
                    <a:pt x="61013" y="28753"/>
                  </a:lnTo>
                  <a:lnTo>
                    <a:pt x="101922" y="7597"/>
                  </a:lnTo>
                  <a:lnTo>
                    <a:pt x="149026" y="0"/>
                  </a:lnTo>
                  <a:lnTo>
                    <a:pt x="206056" y="11343"/>
                  </a:lnTo>
                  <a:lnTo>
                    <a:pt x="254404" y="43648"/>
                  </a:lnTo>
                  <a:lnTo>
                    <a:pt x="286709" y="91996"/>
                  </a:lnTo>
                  <a:lnTo>
                    <a:pt x="298053" y="149026"/>
                  </a:lnTo>
                  <a:lnTo>
                    <a:pt x="290455" y="196130"/>
                  </a:lnTo>
                  <a:lnTo>
                    <a:pt x="269299" y="237039"/>
                  </a:lnTo>
                  <a:lnTo>
                    <a:pt x="237039" y="269299"/>
                  </a:lnTo>
                  <a:lnTo>
                    <a:pt x="196130" y="290455"/>
                  </a:lnTo>
                  <a:lnTo>
                    <a:pt x="149026" y="298052"/>
                  </a:lnTo>
                  <a:lnTo>
                    <a:pt x="101922" y="290455"/>
                  </a:lnTo>
                  <a:lnTo>
                    <a:pt x="61013" y="269299"/>
                  </a:lnTo>
                  <a:lnTo>
                    <a:pt x="28753" y="237039"/>
                  </a:lnTo>
                  <a:lnTo>
                    <a:pt x="7597" y="196130"/>
                  </a:lnTo>
                  <a:lnTo>
                    <a:pt x="0" y="149026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3" name="object 73"/>
            <p:cNvSpPr/>
            <p:nvPr/>
          </p:nvSpPr>
          <p:spPr>
            <a:xfrm>
              <a:off x="7174612" y="5094592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26"/>
                  </a:moveTo>
                  <a:lnTo>
                    <a:pt x="7597" y="101922"/>
                  </a:lnTo>
                  <a:lnTo>
                    <a:pt x="28753" y="61013"/>
                  </a:lnTo>
                  <a:lnTo>
                    <a:pt x="61013" y="28753"/>
                  </a:lnTo>
                  <a:lnTo>
                    <a:pt x="101922" y="7597"/>
                  </a:lnTo>
                  <a:lnTo>
                    <a:pt x="149026" y="0"/>
                  </a:lnTo>
                  <a:lnTo>
                    <a:pt x="206056" y="11343"/>
                  </a:lnTo>
                  <a:lnTo>
                    <a:pt x="254404" y="43648"/>
                  </a:lnTo>
                  <a:lnTo>
                    <a:pt x="286709" y="91996"/>
                  </a:lnTo>
                  <a:lnTo>
                    <a:pt x="298052" y="149026"/>
                  </a:lnTo>
                  <a:lnTo>
                    <a:pt x="290455" y="196130"/>
                  </a:lnTo>
                  <a:lnTo>
                    <a:pt x="269299" y="237039"/>
                  </a:lnTo>
                  <a:lnTo>
                    <a:pt x="237039" y="269299"/>
                  </a:lnTo>
                  <a:lnTo>
                    <a:pt x="196130" y="290455"/>
                  </a:lnTo>
                  <a:lnTo>
                    <a:pt x="149026" y="298052"/>
                  </a:lnTo>
                  <a:lnTo>
                    <a:pt x="101922" y="290455"/>
                  </a:lnTo>
                  <a:lnTo>
                    <a:pt x="61013" y="269299"/>
                  </a:lnTo>
                  <a:lnTo>
                    <a:pt x="28753" y="237039"/>
                  </a:lnTo>
                  <a:lnTo>
                    <a:pt x="7597" y="196130"/>
                  </a:lnTo>
                  <a:lnTo>
                    <a:pt x="0" y="149026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4" name="object 74"/>
            <p:cNvSpPr/>
            <p:nvPr/>
          </p:nvSpPr>
          <p:spPr>
            <a:xfrm>
              <a:off x="5149914" y="3171350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26"/>
                  </a:moveTo>
                  <a:lnTo>
                    <a:pt x="7597" y="101922"/>
                  </a:lnTo>
                  <a:lnTo>
                    <a:pt x="28753" y="61013"/>
                  </a:lnTo>
                  <a:lnTo>
                    <a:pt x="61013" y="28753"/>
                  </a:lnTo>
                  <a:lnTo>
                    <a:pt x="101922" y="7597"/>
                  </a:lnTo>
                  <a:lnTo>
                    <a:pt x="149026" y="0"/>
                  </a:lnTo>
                  <a:lnTo>
                    <a:pt x="206056" y="11343"/>
                  </a:lnTo>
                  <a:lnTo>
                    <a:pt x="254404" y="43648"/>
                  </a:lnTo>
                  <a:lnTo>
                    <a:pt x="286709" y="91996"/>
                  </a:lnTo>
                  <a:lnTo>
                    <a:pt x="298053" y="149026"/>
                  </a:lnTo>
                  <a:lnTo>
                    <a:pt x="290455" y="196130"/>
                  </a:lnTo>
                  <a:lnTo>
                    <a:pt x="269299" y="237039"/>
                  </a:lnTo>
                  <a:lnTo>
                    <a:pt x="237039" y="269299"/>
                  </a:lnTo>
                  <a:lnTo>
                    <a:pt x="196130" y="290455"/>
                  </a:lnTo>
                  <a:lnTo>
                    <a:pt x="149026" y="298053"/>
                  </a:lnTo>
                  <a:lnTo>
                    <a:pt x="101922" y="290455"/>
                  </a:lnTo>
                  <a:lnTo>
                    <a:pt x="61013" y="269299"/>
                  </a:lnTo>
                  <a:lnTo>
                    <a:pt x="28753" y="237039"/>
                  </a:lnTo>
                  <a:lnTo>
                    <a:pt x="7597" y="196130"/>
                  </a:lnTo>
                  <a:lnTo>
                    <a:pt x="0" y="149026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5" name="object 75"/>
            <p:cNvSpPr/>
            <p:nvPr/>
          </p:nvSpPr>
          <p:spPr>
            <a:xfrm>
              <a:off x="5961091" y="3171350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26"/>
                  </a:moveTo>
                  <a:lnTo>
                    <a:pt x="7597" y="101922"/>
                  </a:lnTo>
                  <a:lnTo>
                    <a:pt x="28753" y="61013"/>
                  </a:lnTo>
                  <a:lnTo>
                    <a:pt x="61013" y="28753"/>
                  </a:lnTo>
                  <a:lnTo>
                    <a:pt x="101922" y="7597"/>
                  </a:lnTo>
                  <a:lnTo>
                    <a:pt x="149026" y="0"/>
                  </a:lnTo>
                  <a:lnTo>
                    <a:pt x="206056" y="11343"/>
                  </a:lnTo>
                  <a:lnTo>
                    <a:pt x="254404" y="43648"/>
                  </a:lnTo>
                  <a:lnTo>
                    <a:pt x="286709" y="91996"/>
                  </a:lnTo>
                  <a:lnTo>
                    <a:pt x="298053" y="149026"/>
                  </a:lnTo>
                  <a:lnTo>
                    <a:pt x="290455" y="196130"/>
                  </a:lnTo>
                  <a:lnTo>
                    <a:pt x="269299" y="237039"/>
                  </a:lnTo>
                  <a:lnTo>
                    <a:pt x="237039" y="269299"/>
                  </a:lnTo>
                  <a:lnTo>
                    <a:pt x="196130" y="290455"/>
                  </a:lnTo>
                  <a:lnTo>
                    <a:pt x="149026" y="298053"/>
                  </a:lnTo>
                  <a:lnTo>
                    <a:pt x="101922" y="290455"/>
                  </a:lnTo>
                  <a:lnTo>
                    <a:pt x="61013" y="269299"/>
                  </a:lnTo>
                  <a:lnTo>
                    <a:pt x="28753" y="237039"/>
                  </a:lnTo>
                  <a:lnTo>
                    <a:pt x="7597" y="196130"/>
                  </a:lnTo>
                  <a:lnTo>
                    <a:pt x="0" y="149026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6" name="object 76"/>
            <p:cNvSpPr/>
            <p:nvPr/>
          </p:nvSpPr>
          <p:spPr>
            <a:xfrm>
              <a:off x="6772268" y="3171350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26"/>
                  </a:moveTo>
                  <a:lnTo>
                    <a:pt x="7597" y="101922"/>
                  </a:lnTo>
                  <a:lnTo>
                    <a:pt x="28753" y="61013"/>
                  </a:lnTo>
                  <a:lnTo>
                    <a:pt x="61013" y="28753"/>
                  </a:lnTo>
                  <a:lnTo>
                    <a:pt x="101922" y="7597"/>
                  </a:lnTo>
                  <a:lnTo>
                    <a:pt x="149026" y="0"/>
                  </a:lnTo>
                  <a:lnTo>
                    <a:pt x="206056" y="11343"/>
                  </a:lnTo>
                  <a:lnTo>
                    <a:pt x="254404" y="43648"/>
                  </a:lnTo>
                  <a:lnTo>
                    <a:pt x="286709" y="91996"/>
                  </a:lnTo>
                  <a:lnTo>
                    <a:pt x="298052" y="149026"/>
                  </a:lnTo>
                  <a:lnTo>
                    <a:pt x="290455" y="196130"/>
                  </a:lnTo>
                  <a:lnTo>
                    <a:pt x="269299" y="237039"/>
                  </a:lnTo>
                  <a:lnTo>
                    <a:pt x="237039" y="269299"/>
                  </a:lnTo>
                  <a:lnTo>
                    <a:pt x="196130" y="290455"/>
                  </a:lnTo>
                  <a:lnTo>
                    <a:pt x="149026" y="298053"/>
                  </a:lnTo>
                  <a:lnTo>
                    <a:pt x="101922" y="290455"/>
                  </a:lnTo>
                  <a:lnTo>
                    <a:pt x="61013" y="269299"/>
                  </a:lnTo>
                  <a:lnTo>
                    <a:pt x="28753" y="237039"/>
                  </a:lnTo>
                  <a:lnTo>
                    <a:pt x="7597" y="196130"/>
                  </a:lnTo>
                  <a:lnTo>
                    <a:pt x="0" y="149026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7" name="object 77"/>
            <p:cNvSpPr/>
            <p:nvPr/>
          </p:nvSpPr>
          <p:spPr>
            <a:xfrm>
              <a:off x="5961091" y="2245850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26"/>
                  </a:moveTo>
                  <a:lnTo>
                    <a:pt x="7597" y="101922"/>
                  </a:lnTo>
                  <a:lnTo>
                    <a:pt x="28753" y="61013"/>
                  </a:lnTo>
                  <a:lnTo>
                    <a:pt x="61013" y="28753"/>
                  </a:lnTo>
                  <a:lnTo>
                    <a:pt x="101922" y="7597"/>
                  </a:lnTo>
                  <a:lnTo>
                    <a:pt x="149026" y="0"/>
                  </a:lnTo>
                  <a:lnTo>
                    <a:pt x="206056" y="11344"/>
                  </a:lnTo>
                  <a:lnTo>
                    <a:pt x="254404" y="43649"/>
                  </a:lnTo>
                  <a:lnTo>
                    <a:pt x="286709" y="91996"/>
                  </a:lnTo>
                  <a:lnTo>
                    <a:pt x="298053" y="149026"/>
                  </a:lnTo>
                  <a:lnTo>
                    <a:pt x="290455" y="196130"/>
                  </a:lnTo>
                  <a:lnTo>
                    <a:pt x="269299" y="237039"/>
                  </a:lnTo>
                  <a:lnTo>
                    <a:pt x="237039" y="269299"/>
                  </a:lnTo>
                  <a:lnTo>
                    <a:pt x="196130" y="290455"/>
                  </a:lnTo>
                  <a:lnTo>
                    <a:pt x="149026" y="298053"/>
                  </a:lnTo>
                  <a:lnTo>
                    <a:pt x="101922" y="290455"/>
                  </a:lnTo>
                  <a:lnTo>
                    <a:pt x="61013" y="269299"/>
                  </a:lnTo>
                  <a:lnTo>
                    <a:pt x="28753" y="237039"/>
                  </a:lnTo>
                  <a:lnTo>
                    <a:pt x="7597" y="196130"/>
                  </a:lnTo>
                  <a:lnTo>
                    <a:pt x="0" y="149026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8" name="object 78"/>
            <p:cNvSpPr/>
            <p:nvPr/>
          </p:nvSpPr>
          <p:spPr>
            <a:xfrm>
              <a:off x="9110919" y="4472023"/>
              <a:ext cx="1209040" cy="681567"/>
            </a:xfrm>
            <a:custGeom>
              <a:avLst/>
              <a:gdLst/>
              <a:ahLst/>
              <a:cxnLst/>
              <a:rect l="l" t="t" r="r" b="b"/>
              <a:pathLst>
                <a:path w="906779" h="511175">
                  <a:moveTo>
                    <a:pt x="0" y="510596"/>
                  </a:moveTo>
                  <a:lnTo>
                    <a:pt x="906316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9" name="object 79"/>
            <p:cNvSpPr/>
            <p:nvPr/>
          </p:nvSpPr>
          <p:spPr>
            <a:xfrm>
              <a:off x="10286048" y="4402745"/>
              <a:ext cx="146419" cy="118529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0" name="object 80"/>
            <p:cNvSpPr/>
            <p:nvPr/>
          </p:nvSpPr>
          <p:spPr>
            <a:xfrm>
              <a:off x="9781523" y="4607793"/>
              <a:ext cx="0" cy="486833"/>
            </a:xfrm>
            <a:custGeom>
              <a:avLst/>
              <a:gdLst/>
              <a:ahLst/>
              <a:cxnLst/>
              <a:rect l="l" t="t" r="r" b="b"/>
              <a:pathLst>
                <a:path h="365125">
                  <a:moveTo>
                    <a:pt x="0" y="3650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1" name="object 81"/>
            <p:cNvSpPr/>
            <p:nvPr/>
          </p:nvSpPr>
          <p:spPr>
            <a:xfrm>
              <a:off x="9726868" y="4479824"/>
              <a:ext cx="109307" cy="14066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2" name="object 82"/>
            <p:cNvSpPr/>
            <p:nvPr/>
          </p:nvSpPr>
          <p:spPr>
            <a:xfrm>
              <a:off x="11403877" y="4607793"/>
              <a:ext cx="0" cy="486833"/>
            </a:xfrm>
            <a:custGeom>
              <a:avLst/>
              <a:gdLst/>
              <a:ahLst/>
              <a:cxnLst/>
              <a:rect l="l" t="t" r="r" b="b"/>
              <a:pathLst>
                <a:path h="365125">
                  <a:moveTo>
                    <a:pt x="0" y="3650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3" name="object 83"/>
            <p:cNvSpPr/>
            <p:nvPr/>
          </p:nvSpPr>
          <p:spPr>
            <a:xfrm>
              <a:off x="11349223" y="4479824"/>
              <a:ext cx="109308" cy="14066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4" name="object 84"/>
            <p:cNvSpPr/>
            <p:nvPr/>
          </p:nvSpPr>
          <p:spPr>
            <a:xfrm>
              <a:off x="10820821" y="4521986"/>
              <a:ext cx="442807" cy="631612"/>
            </a:xfrm>
            <a:custGeom>
              <a:avLst/>
              <a:gdLst/>
              <a:ahLst/>
              <a:cxnLst/>
              <a:rect l="l" t="t" r="r" b="b"/>
              <a:pathLst>
                <a:path w="332104" h="473710">
                  <a:moveTo>
                    <a:pt x="331863" y="473124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5" name="object 85"/>
            <p:cNvSpPr/>
            <p:nvPr/>
          </p:nvSpPr>
          <p:spPr>
            <a:xfrm>
              <a:off x="10741928" y="4414917"/>
              <a:ext cx="125939" cy="143859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6" name="object 86"/>
            <p:cNvSpPr/>
            <p:nvPr/>
          </p:nvSpPr>
          <p:spPr>
            <a:xfrm>
              <a:off x="10733274" y="4521986"/>
              <a:ext cx="442807" cy="631612"/>
            </a:xfrm>
            <a:custGeom>
              <a:avLst/>
              <a:gdLst/>
              <a:ahLst/>
              <a:cxnLst/>
              <a:rect l="l" t="t" r="r" b="b"/>
              <a:pathLst>
                <a:path w="332104" h="473710">
                  <a:moveTo>
                    <a:pt x="0" y="473124"/>
                  </a:moveTo>
                  <a:lnTo>
                    <a:pt x="331863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7" name="object 87"/>
            <p:cNvSpPr/>
            <p:nvPr/>
          </p:nvSpPr>
          <p:spPr>
            <a:xfrm>
              <a:off x="11128711" y="4414917"/>
              <a:ext cx="125939" cy="143859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8" name="object 88"/>
            <p:cNvSpPr/>
            <p:nvPr/>
          </p:nvSpPr>
          <p:spPr>
            <a:xfrm>
              <a:off x="10009643" y="4521986"/>
              <a:ext cx="442807" cy="631612"/>
            </a:xfrm>
            <a:custGeom>
              <a:avLst/>
              <a:gdLst/>
              <a:ahLst/>
              <a:cxnLst/>
              <a:rect l="l" t="t" r="r" b="b"/>
              <a:pathLst>
                <a:path w="332104" h="473710">
                  <a:moveTo>
                    <a:pt x="331863" y="473124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9" name="object 89"/>
            <p:cNvSpPr/>
            <p:nvPr/>
          </p:nvSpPr>
          <p:spPr>
            <a:xfrm>
              <a:off x="9930751" y="4414917"/>
              <a:ext cx="125939" cy="143859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0" name="object 90"/>
            <p:cNvSpPr/>
            <p:nvPr/>
          </p:nvSpPr>
          <p:spPr>
            <a:xfrm>
              <a:off x="9198466" y="4521986"/>
              <a:ext cx="442807" cy="631612"/>
            </a:xfrm>
            <a:custGeom>
              <a:avLst/>
              <a:gdLst/>
              <a:ahLst/>
              <a:cxnLst/>
              <a:rect l="l" t="t" r="r" b="b"/>
              <a:pathLst>
                <a:path w="332104" h="473710">
                  <a:moveTo>
                    <a:pt x="331863" y="473124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1" name="object 91"/>
            <p:cNvSpPr/>
            <p:nvPr/>
          </p:nvSpPr>
          <p:spPr>
            <a:xfrm>
              <a:off x="9119573" y="4414917"/>
              <a:ext cx="125939" cy="143859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2" name="object 92"/>
            <p:cNvSpPr/>
            <p:nvPr/>
          </p:nvSpPr>
          <p:spPr>
            <a:xfrm>
              <a:off x="11098339" y="3686746"/>
              <a:ext cx="305647" cy="371687"/>
            </a:xfrm>
            <a:custGeom>
              <a:avLst/>
              <a:gdLst/>
              <a:ahLst/>
              <a:cxnLst/>
              <a:rect l="l" t="t" r="r" b="b"/>
              <a:pathLst>
                <a:path w="229234" h="278764">
                  <a:moveTo>
                    <a:pt x="229153" y="278355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3" name="object 93"/>
            <p:cNvSpPr/>
            <p:nvPr/>
          </p:nvSpPr>
          <p:spPr>
            <a:xfrm>
              <a:off x="11012377" y="3585054"/>
              <a:ext cx="131051" cy="14105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4" name="object 94"/>
            <p:cNvSpPr/>
            <p:nvPr/>
          </p:nvSpPr>
          <p:spPr>
            <a:xfrm>
              <a:off x="9663679" y="3560887"/>
              <a:ext cx="1600200" cy="555412"/>
            </a:xfrm>
            <a:custGeom>
              <a:avLst/>
              <a:gdLst/>
              <a:ahLst/>
              <a:cxnLst/>
              <a:rect l="l" t="t" r="r" b="b"/>
              <a:pathLst>
                <a:path w="1200150" h="416560">
                  <a:moveTo>
                    <a:pt x="1199719" y="41642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5" name="object 95"/>
            <p:cNvSpPr/>
            <p:nvPr/>
          </p:nvSpPr>
          <p:spPr>
            <a:xfrm>
              <a:off x="9542085" y="3508553"/>
              <a:ext cx="148052" cy="10466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6" name="object 96"/>
            <p:cNvSpPr/>
            <p:nvPr/>
          </p:nvSpPr>
          <p:spPr>
            <a:xfrm>
              <a:off x="9781523" y="3685991"/>
              <a:ext cx="311572" cy="372533"/>
            </a:xfrm>
            <a:custGeom>
              <a:avLst/>
              <a:gdLst/>
              <a:ahLst/>
              <a:cxnLst/>
              <a:rect l="l" t="t" r="r" b="b"/>
              <a:pathLst>
                <a:path w="233679" h="279400">
                  <a:moveTo>
                    <a:pt x="0" y="278921"/>
                  </a:moveTo>
                  <a:lnTo>
                    <a:pt x="233271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7" name="object 97"/>
            <p:cNvSpPr/>
            <p:nvPr/>
          </p:nvSpPr>
          <p:spPr>
            <a:xfrm>
              <a:off x="10047669" y="3584870"/>
              <a:ext cx="131531" cy="140735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8" name="object 98"/>
            <p:cNvSpPr/>
            <p:nvPr/>
          </p:nvSpPr>
          <p:spPr>
            <a:xfrm>
              <a:off x="9445081" y="3706409"/>
              <a:ext cx="196427" cy="409787"/>
            </a:xfrm>
            <a:custGeom>
              <a:avLst/>
              <a:gdLst/>
              <a:ahLst/>
              <a:cxnLst/>
              <a:rect l="l" t="t" r="r" b="b"/>
              <a:pathLst>
                <a:path w="147320" h="307339">
                  <a:moveTo>
                    <a:pt x="146900" y="307278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9" name="object 99"/>
            <p:cNvSpPr/>
            <p:nvPr/>
          </p:nvSpPr>
          <p:spPr>
            <a:xfrm>
              <a:off x="9382666" y="3589716"/>
              <a:ext cx="112967" cy="147489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0733273" y="3705741"/>
              <a:ext cx="201507" cy="410633"/>
            </a:xfrm>
            <a:custGeom>
              <a:avLst/>
              <a:gdLst/>
              <a:ahLst/>
              <a:cxnLst/>
              <a:rect l="l" t="t" r="r" b="b"/>
              <a:pathLst>
                <a:path w="151129" h="307975">
                  <a:moveTo>
                    <a:pt x="0" y="307779"/>
                  </a:moveTo>
                  <a:lnTo>
                    <a:pt x="150964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0884194" y="3589551"/>
              <a:ext cx="113828" cy="147364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8970346" y="3685991"/>
              <a:ext cx="311572" cy="372533"/>
            </a:xfrm>
            <a:custGeom>
              <a:avLst/>
              <a:gdLst/>
              <a:ahLst/>
              <a:cxnLst/>
              <a:rect l="l" t="t" r="r" b="b"/>
              <a:pathLst>
                <a:path w="233679" h="279400">
                  <a:moveTo>
                    <a:pt x="0" y="278921"/>
                  </a:moveTo>
                  <a:lnTo>
                    <a:pt x="233271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9236492" y="3584870"/>
              <a:ext cx="131531" cy="140735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0445509" y="2685613"/>
              <a:ext cx="556260" cy="485987"/>
            </a:xfrm>
            <a:custGeom>
              <a:avLst/>
              <a:gdLst/>
              <a:ahLst/>
              <a:cxnLst/>
              <a:rect l="l" t="t" r="r" b="b"/>
              <a:pathLst>
                <a:path w="417195" h="364489">
                  <a:moveTo>
                    <a:pt x="417020" y="364301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0346001" y="2597079"/>
              <a:ext cx="139809" cy="132829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0190357" y="2795749"/>
              <a:ext cx="0" cy="375920"/>
            </a:xfrm>
            <a:custGeom>
              <a:avLst/>
              <a:gdLst/>
              <a:ahLst/>
              <a:cxnLst/>
              <a:rect l="l" t="t" r="r" b="b"/>
              <a:pathLst>
                <a:path h="281939">
                  <a:moveTo>
                    <a:pt x="0" y="2816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0135703" y="2667783"/>
              <a:ext cx="109308" cy="140667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9519754" y="2702881"/>
              <a:ext cx="433493" cy="527473"/>
            </a:xfrm>
            <a:custGeom>
              <a:avLst/>
              <a:gdLst/>
              <a:ahLst/>
              <a:cxnLst/>
              <a:rect l="l" t="t" r="r" b="b"/>
              <a:pathLst>
                <a:path w="325120" h="395605">
                  <a:moveTo>
                    <a:pt x="0" y="395022"/>
                  </a:moveTo>
                  <a:lnTo>
                    <a:pt x="324894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9907843" y="2601155"/>
              <a:ext cx="131021" cy="141075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8771546" y="4057887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99"/>
                  </a:moveTo>
                  <a:lnTo>
                    <a:pt x="7601" y="101972"/>
                  </a:lnTo>
                  <a:lnTo>
                    <a:pt x="28767" y="61043"/>
                  </a:lnTo>
                  <a:lnTo>
                    <a:pt x="61043" y="28767"/>
                  </a:lnTo>
                  <a:lnTo>
                    <a:pt x="101972" y="7601"/>
                  </a:lnTo>
                  <a:lnTo>
                    <a:pt x="149099" y="0"/>
                  </a:lnTo>
                  <a:lnTo>
                    <a:pt x="206157" y="11349"/>
                  </a:lnTo>
                  <a:lnTo>
                    <a:pt x="254529" y="43670"/>
                  </a:lnTo>
                  <a:lnTo>
                    <a:pt x="286850" y="92041"/>
                  </a:lnTo>
                  <a:lnTo>
                    <a:pt x="298199" y="149099"/>
                  </a:lnTo>
                  <a:lnTo>
                    <a:pt x="290598" y="196227"/>
                  </a:lnTo>
                  <a:lnTo>
                    <a:pt x="269432" y="237156"/>
                  </a:lnTo>
                  <a:lnTo>
                    <a:pt x="237156" y="269432"/>
                  </a:lnTo>
                  <a:lnTo>
                    <a:pt x="196227" y="290599"/>
                  </a:lnTo>
                  <a:lnTo>
                    <a:pt x="149099" y="298200"/>
                  </a:lnTo>
                  <a:lnTo>
                    <a:pt x="101972" y="290599"/>
                  </a:lnTo>
                  <a:lnTo>
                    <a:pt x="61043" y="269432"/>
                  </a:lnTo>
                  <a:lnTo>
                    <a:pt x="28767" y="237156"/>
                  </a:lnTo>
                  <a:lnTo>
                    <a:pt x="7601" y="196227"/>
                  </a:lnTo>
                  <a:lnTo>
                    <a:pt x="0" y="149099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9582723" y="4057887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99"/>
                  </a:moveTo>
                  <a:lnTo>
                    <a:pt x="7601" y="101972"/>
                  </a:lnTo>
                  <a:lnTo>
                    <a:pt x="28767" y="61043"/>
                  </a:lnTo>
                  <a:lnTo>
                    <a:pt x="61043" y="28767"/>
                  </a:lnTo>
                  <a:lnTo>
                    <a:pt x="101972" y="7601"/>
                  </a:lnTo>
                  <a:lnTo>
                    <a:pt x="149099" y="0"/>
                  </a:lnTo>
                  <a:lnTo>
                    <a:pt x="206157" y="11349"/>
                  </a:lnTo>
                  <a:lnTo>
                    <a:pt x="254529" y="43670"/>
                  </a:lnTo>
                  <a:lnTo>
                    <a:pt x="286850" y="92041"/>
                  </a:lnTo>
                  <a:lnTo>
                    <a:pt x="298199" y="149099"/>
                  </a:lnTo>
                  <a:lnTo>
                    <a:pt x="290598" y="196227"/>
                  </a:lnTo>
                  <a:lnTo>
                    <a:pt x="269432" y="237156"/>
                  </a:lnTo>
                  <a:lnTo>
                    <a:pt x="237156" y="269432"/>
                  </a:lnTo>
                  <a:lnTo>
                    <a:pt x="196227" y="290599"/>
                  </a:lnTo>
                  <a:lnTo>
                    <a:pt x="149099" y="298200"/>
                  </a:lnTo>
                  <a:lnTo>
                    <a:pt x="101972" y="290599"/>
                  </a:lnTo>
                  <a:lnTo>
                    <a:pt x="61043" y="269432"/>
                  </a:lnTo>
                  <a:lnTo>
                    <a:pt x="28767" y="237156"/>
                  </a:lnTo>
                  <a:lnTo>
                    <a:pt x="7601" y="196227"/>
                  </a:lnTo>
                  <a:lnTo>
                    <a:pt x="0" y="149099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0393900" y="4057887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99"/>
                  </a:moveTo>
                  <a:lnTo>
                    <a:pt x="7601" y="101972"/>
                  </a:lnTo>
                  <a:lnTo>
                    <a:pt x="28767" y="61043"/>
                  </a:lnTo>
                  <a:lnTo>
                    <a:pt x="61043" y="28767"/>
                  </a:lnTo>
                  <a:lnTo>
                    <a:pt x="101972" y="7601"/>
                  </a:lnTo>
                  <a:lnTo>
                    <a:pt x="149099" y="0"/>
                  </a:lnTo>
                  <a:lnTo>
                    <a:pt x="206158" y="11349"/>
                  </a:lnTo>
                  <a:lnTo>
                    <a:pt x="254529" y="43670"/>
                  </a:lnTo>
                  <a:lnTo>
                    <a:pt x="286850" y="92041"/>
                  </a:lnTo>
                  <a:lnTo>
                    <a:pt x="298199" y="149099"/>
                  </a:lnTo>
                  <a:lnTo>
                    <a:pt x="290598" y="196227"/>
                  </a:lnTo>
                  <a:lnTo>
                    <a:pt x="269432" y="237156"/>
                  </a:lnTo>
                  <a:lnTo>
                    <a:pt x="237156" y="269432"/>
                  </a:lnTo>
                  <a:lnTo>
                    <a:pt x="196226" y="290599"/>
                  </a:lnTo>
                  <a:lnTo>
                    <a:pt x="149099" y="298200"/>
                  </a:lnTo>
                  <a:lnTo>
                    <a:pt x="101972" y="290599"/>
                  </a:lnTo>
                  <a:lnTo>
                    <a:pt x="61043" y="269432"/>
                  </a:lnTo>
                  <a:lnTo>
                    <a:pt x="28767" y="237156"/>
                  </a:lnTo>
                  <a:lnTo>
                    <a:pt x="7601" y="196227"/>
                  </a:lnTo>
                  <a:lnTo>
                    <a:pt x="0" y="149099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1205078" y="4057887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99"/>
                  </a:moveTo>
                  <a:lnTo>
                    <a:pt x="7601" y="101972"/>
                  </a:lnTo>
                  <a:lnTo>
                    <a:pt x="28767" y="61043"/>
                  </a:lnTo>
                  <a:lnTo>
                    <a:pt x="61043" y="28767"/>
                  </a:lnTo>
                  <a:lnTo>
                    <a:pt x="101973" y="7601"/>
                  </a:lnTo>
                  <a:lnTo>
                    <a:pt x="149099" y="0"/>
                  </a:lnTo>
                  <a:lnTo>
                    <a:pt x="206158" y="11349"/>
                  </a:lnTo>
                  <a:lnTo>
                    <a:pt x="254529" y="43670"/>
                  </a:lnTo>
                  <a:lnTo>
                    <a:pt x="286850" y="92041"/>
                  </a:lnTo>
                  <a:lnTo>
                    <a:pt x="298199" y="149099"/>
                  </a:lnTo>
                  <a:lnTo>
                    <a:pt x="290598" y="196227"/>
                  </a:lnTo>
                  <a:lnTo>
                    <a:pt x="269432" y="237156"/>
                  </a:lnTo>
                  <a:lnTo>
                    <a:pt x="237156" y="269432"/>
                  </a:lnTo>
                  <a:lnTo>
                    <a:pt x="196227" y="290599"/>
                  </a:lnTo>
                  <a:lnTo>
                    <a:pt x="149099" y="298200"/>
                  </a:lnTo>
                  <a:lnTo>
                    <a:pt x="101973" y="290599"/>
                  </a:lnTo>
                  <a:lnTo>
                    <a:pt x="61043" y="269432"/>
                  </a:lnTo>
                  <a:lnTo>
                    <a:pt x="28767" y="237156"/>
                  </a:lnTo>
                  <a:lnTo>
                    <a:pt x="7601" y="196227"/>
                  </a:lnTo>
                  <a:lnTo>
                    <a:pt x="0" y="149099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8771546" y="5094592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99"/>
                  </a:moveTo>
                  <a:lnTo>
                    <a:pt x="7601" y="101972"/>
                  </a:lnTo>
                  <a:lnTo>
                    <a:pt x="28767" y="61043"/>
                  </a:lnTo>
                  <a:lnTo>
                    <a:pt x="61043" y="28767"/>
                  </a:lnTo>
                  <a:lnTo>
                    <a:pt x="101972" y="7601"/>
                  </a:lnTo>
                  <a:lnTo>
                    <a:pt x="149099" y="0"/>
                  </a:lnTo>
                  <a:lnTo>
                    <a:pt x="206157" y="11349"/>
                  </a:lnTo>
                  <a:lnTo>
                    <a:pt x="254529" y="43670"/>
                  </a:lnTo>
                  <a:lnTo>
                    <a:pt x="286850" y="92041"/>
                  </a:lnTo>
                  <a:lnTo>
                    <a:pt x="298199" y="149099"/>
                  </a:lnTo>
                  <a:lnTo>
                    <a:pt x="290598" y="196227"/>
                  </a:lnTo>
                  <a:lnTo>
                    <a:pt x="269432" y="237156"/>
                  </a:lnTo>
                  <a:lnTo>
                    <a:pt x="237156" y="269432"/>
                  </a:lnTo>
                  <a:lnTo>
                    <a:pt x="196227" y="290598"/>
                  </a:lnTo>
                  <a:lnTo>
                    <a:pt x="149099" y="298199"/>
                  </a:lnTo>
                  <a:lnTo>
                    <a:pt x="101972" y="290598"/>
                  </a:lnTo>
                  <a:lnTo>
                    <a:pt x="61043" y="269432"/>
                  </a:lnTo>
                  <a:lnTo>
                    <a:pt x="28767" y="237156"/>
                  </a:lnTo>
                  <a:lnTo>
                    <a:pt x="7601" y="196227"/>
                  </a:lnTo>
                  <a:lnTo>
                    <a:pt x="0" y="149099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9582723" y="5094592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99"/>
                  </a:moveTo>
                  <a:lnTo>
                    <a:pt x="7601" y="101972"/>
                  </a:lnTo>
                  <a:lnTo>
                    <a:pt x="28767" y="61043"/>
                  </a:lnTo>
                  <a:lnTo>
                    <a:pt x="61043" y="28767"/>
                  </a:lnTo>
                  <a:lnTo>
                    <a:pt x="101972" y="7601"/>
                  </a:lnTo>
                  <a:lnTo>
                    <a:pt x="149099" y="0"/>
                  </a:lnTo>
                  <a:lnTo>
                    <a:pt x="206157" y="11349"/>
                  </a:lnTo>
                  <a:lnTo>
                    <a:pt x="254529" y="43670"/>
                  </a:lnTo>
                  <a:lnTo>
                    <a:pt x="286850" y="92041"/>
                  </a:lnTo>
                  <a:lnTo>
                    <a:pt x="298199" y="149099"/>
                  </a:lnTo>
                  <a:lnTo>
                    <a:pt x="290598" y="196227"/>
                  </a:lnTo>
                  <a:lnTo>
                    <a:pt x="269432" y="237156"/>
                  </a:lnTo>
                  <a:lnTo>
                    <a:pt x="237156" y="269432"/>
                  </a:lnTo>
                  <a:lnTo>
                    <a:pt x="196227" y="290598"/>
                  </a:lnTo>
                  <a:lnTo>
                    <a:pt x="149099" y="298199"/>
                  </a:lnTo>
                  <a:lnTo>
                    <a:pt x="101972" y="290598"/>
                  </a:lnTo>
                  <a:lnTo>
                    <a:pt x="61043" y="269432"/>
                  </a:lnTo>
                  <a:lnTo>
                    <a:pt x="28767" y="237156"/>
                  </a:lnTo>
                  <a:lnTo>
                    <a:pt x="7601" y="196227"/>
                  </a:lnTo>
                  <a:lnTo>
                    <a:pt x="0" y="149099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0393900" y="5094592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99"/>
                  </a:moveTo>
                  <a:lnTo>
                    <a:pt x="7601" y="101972"/>
                  </a:lnTo>
                  <a:lnTo>
                    <a:pt x="28767" y="61043"/>
                  </a:lnTo>
                  <a:lnTo>
                    <a:pt x="61043" y="28767"/>
                  </a:lnTo>
                  <a:lnTo>
                    <a:pt x="101972" y="7601"/>
                  </a:lnTo>
                  <a:lnTo>
                    <a:pt x="149099" y="0"/>
                  </a:lnTo>
                  <a:lnTo>
                    <a:pt x="206158" y="11349"/>
                  </a:lnTo>
                  <a:lnTo>
                    <a:pt x="254529" y="43670"/>
                  </a:lnTo>
                  <a:lnTo>
                    <a:pt x="286850" y="92041"/>
                  </a:lnTo>
                  <a:lnTo>
                    <a:pt x="298199" y="149099"/>
                  </a:lnTo>
                  <a:lnTo>
                    <a:pt x="290598" y="196227"/>
                  </a:lnTo>
                  <a:lnTo>
                    <a:pt x="269432" y="237156"/>
                  </a:lnTo>
                  <a:lnTo>
                    <a:pt x="237156" y="269432"/>
                  </a:lnTo>
                  <a:lnTo>
                    <a:pt x="196226" y="290598"/>
                  </a:lnTo>
                  <a:lnTo>
                    <a:pt x="149099" y="298199"/>
                  </a:lnTo>
                  <a:lnTo>
                    <a:pt x="101972" y="290598"/>
                  </a:lnTo>
                  <a:lnTo>
                    <a:pt x="61043" y="269432"/>
                  </a:lnTo>
                  <a:lnTo>
                    <a:pt x="28767" y="237156"/>
                  </a:lnTo>
                  <a:lnTo>
                    <a:pt x="7601" y="196227"/>
                  </a:lnTo>
                  <a:lnTo>
                    <a:pt x="0" y="149099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1205078" y="5094592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99"/>
                  </a:moveTo>
                  <a:lnTo>
                    <a:pt x="7601" y="101972"/>
                  </a:lnTo>
                  <a:lnTo>
                    <a:pt x="28767" y="61043"/>
                  </a:lnTo>
                  <a:lnTo>
                    <a:pt x="61043" y="28767"/>
                  </a:lnTo>
                  <a:lnTo>
                    <a:pt x="101973" y="7601"/>
                  </a:lnTo>
                  <a:lnTo>
                    <a:pt x="149099" y="0"/>
                  </a:lnTo>
                  <a:lnTo>
                    <a:pt x="206158" y="11349"/>
                  </a:lnTo>
                  <a:lnTo>
                    <a:pt x="254529" y="43670"/>
                  </a:lnTo>
                  <a:lnTo>
                    <a:pt x="286850" y="92041"/>
                  </a:lnTo>
                  <a:lnTo>
                    <a:pt x="298199" y="149099"/>
                  </a:lnTo>
                  <a:lnTo>
                    <a:pt x="290598" y="196227"/>
                  </a:lnTo>
                  <a:lnTo>
                    <a:pt x="269432" y="237156"/>
                  </a:lnTo>
                  <a:lnTo>
                    <a:pt x="237156" y="269432"/>
                  </a:lnTo>
                  <a:lnTo>
                    <a:pt x="196227" y="290598"/>
                  </a:lnTo>
                  <a:lnTo>
                    <a:pt x="149099" y="298199"/>
                  </a:lnTo>
                  <a:lnTo>
                    <a:pt x="101973" y="290598"/>
                  </a:lnTo>
                  <a:lnTo>
                    <a:pt x="61043" y="269432"/>
                  </a:lnTo>
                  <a:lnTo>
                    <a:pt x="28767" y="237156"/>
                  </a:lnTo>
                  <a:lnTo>
                    <a:pt x="7601" y="196227"/>
                  </a:lnTo>
                  <a:lnTo>
                    <a:pt x="0" y="149099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9180380" y="3171350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99"/>
                  </a:moveTo>
                  <a:lnTo>
                    <a:pt x="7601" y="101972"/>
                  </a:lnTo>
                  <a:lnTo>
                    <a:pt x="28767" y="61043"/>
                  </a:lnTo>
                  <a:lnTo>
                    <a:pt x="61043" y="28767"/>
                  </a:lnTo>
                  <a:lnTo>
                    <a:pt x="101973" y="7601"/>
                  </a:lnTo>
                  <a:lnTo>
                    <a:pt x="149099" y="0"/>
                  </a:lnTo>
                  <a:lnTo>
                    <a:pt x="206158" y="11349"/>
                  </a:lnTo>
                  <a:lnTo>
                    <a:pt x="254529" y="43670"/>
                  </a:lnTo>
                  <a:lnTo>
                    <a:pt x="286850" y="92041"/>
                  </a:lnTo>
                  <a:lnTo>
                    <a:pt x="298199" y="149099"/>
                  </a:lnTo>
                  <a:lnTo>
                    <a:pt x="290598" y="196227"/>
                  </a:lnTo>
                  <a:lnTo>
                    <a:pt x="269432" y="237156"/>
                  </a:lnTo>
                  <a:lnTo>
                    <a:pt x="237156" y="269432"/>
                  </a:lnTo>
                  <a:lnTo>
                    <a:pt x="196227" y="290598"/>
                  </a:lnTo>
                  <a:lnTo>
                    <a:pt x="149099" y="298199"/>
                  </a:lnTo>
                  <a:lnTo>
                    <a:pt x="101973" y="290598"/>
                  </a:lnTo>
                  <a:lnTo>
                    <a:pt x="61043" y="269432"/>
                  </a:lnTo>
                  <a:lnTo>
                    <a:pt x="28767" y="237156"/>
                  </a:lnTo>
                  <a:lnTo>
                    <a:pt x="7601" y="196227"/>
                  </a:lnTo>
                  <a:lnTo>
                    <a:pt x="0" y="149099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9991558" y="3171350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99"/>
                  </a:moveTo>
                  <a:lnTo>
                    <a:pt x="7601" y="101972"/>
                  </a:lnTo>
                  <a:lnTo>
                    <a:pt x="28767" y="61043"/>
                  </a:lnTo>
                  <a:lnTo>
                    <a:pt x="61043" y="28767"/>
                  </a:lnTo>
                  <a:lnTo>
                    <a:pt x="101972" y="7601"/>
                  </a:lnTo>
                  <a:lnTo>
                    <a:pt x="149099" y="0"/>
                  </a:lnTo>
                  <a:lnTo>
                    <a:pt x="206158" y="11349"/>
                  </a:lnTo>
                  <a:lnTo>
                    <a:pt x="254529" y="43670"/>
                  </a:lnTo>
                  <a:lnTo>
                    <a:pt x="286850" y="92041"/>
                  </a:lnTo>
                  <a:lnTo>
                    <a:pt x="298199" y="149099"/>
                  </a:lnTo>
                  <a:lnTo>
                    <a:pt x="290598" y="196227"/>
                  </a:lnTo>
                  <a:lnTo>
                    <a:pt x="269432" y="237156"/>
                  </a:lnTo>
                  <a:lnTo>
                    <a:pt x="237156" y="269432"/>
                  </a:lnTo>
                  <a:lnTo>
                    <a:pt x="196226" y="290598"/>
                  </a:lnTo>
                  <a:lnTo>
                    <a:pt x="149099" y="298199"/>
                  </a:lnTo>
                  <a:lnTo>
                    <a:pt x="101972" y="290598"/>
                  </a:lnTo>
                  <a:lnTo>
                    <a:pt x="61043" y="269432"/>
                  </a:lnTo>
                  <a:lnTo>
                    <a:pt x="28767" y="237156"/>
                  </a:lnTo>
                  <a:lnTo>
                    <a:pt x="7601" y="196227"/>
                  </a:lnTo>
                  <a:lnTo>
                    <a:pt x="0" y="149099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0802735" y="3171350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99"/>
                  </a:moveTo>
                  <a:lnTo>
                    <a:pt x="7601" y="101972"/>
                  </a:lnTo>
                  <a:lnTo>
                    <a:pt x="28767" y="61043"/>
                  </a:lnTo>
                  <a:lnTo>
                    <a:pt x="61043" y="28767"/>
                  </a:lnTo>
                  <a:lnTo>
                    <a:pt x="101973" y="7601"/>
                  </a:lnTo>
                  <a:lnTo>
                    <a:pt x="149099" y="0"/>
                  </a:lnTo>
                  <a:lnTo>
                    <a:pt x="206158" y="11349"/>
                  </a:lnTo>
                  <a:lnTo>
                    <a:pt x="254529" y="43670"/>
                  </a:lnTo>
                  <a:lnTo>
                    <a:pt x="286850" y="92041"/>
                  </a:lnTo>
                  <a:lnTo>
                    <a:pt x="298199" y="149099"/>
                  </a:lnTo>
                  <a:lnTo>
                    <a:pt x="290598" y="196227"/>
                  </a:lnTo>
                  <a:lnTo>
                    <a:pt x="269432" y="237156"/>
                  </a:lnTo>
                  <a:lnTo>
                    <a:pt x="237156" y="269432"/>
                  </a:lnTo>
                  <a:lnTo>
                    <a:pt x="196227" y="290598"/>
                  </a:lnTo>
                  <a:lnTo>
                    <a:pt x="149099" y="298199"/>
                  </a:lnTo>
                  <a:lnTo>
                    <a:pt x="101973" y="290598"/>
                  </a:lnTo>
                  <a:lnTo>
                    <a:pt x="61043" y="269432"/>
                  </a:lnTo>
                  <a:lnTo>
                    <a:pt x="28767" y="237156"/>
                  </a:lnTo>
                  <a:lnTo>
                    <a:pt x="7601" y="196227"/>
                  </a:lnTo>
                  <a:lnTo>
                    <a:pt x="0" y="149099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9991558" y="2245850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99"/>
                  </a:moveTo>
                  <a:lnTo>
                    <a:pt x="7601" y="101972"/>
                  </a:lnTo>
                  <a:lnTo>
                    <a:pt x="28767" y="61043"/>
                  </a:lnTo>
                  <a:lnTo>
                    <a:pt x="61043" y="28767"/>
                  </a:lnTo>
                  <a:lnTo>
                    <a:pt x="101972" y="7601"/>
                  </a:lnTo>
                  <a:lnTo>
                    <a:pt x="149099" y="0"/>
                  </a:lnTo>
                  <a:lnTo>
                    <a:pt x="206158" y="11349"/>
                  </a:lnTo>
                  <a:lnTo>
                    <a:pt x="254529" y="43670"/>
                  </a:lnTo>
                  <a:lnTo>
                    <a:pt x="286850" y="92041"/>
                  </a:lnTo>
                  <a:lnTo>
                    <a:pt x="298199" y="149099"/>
                  </a:lnTo>
                  <a:lnTo>
                    <a:pt x="290598" y="196227"/>
                  </a:lnTo>
                  <a:lnTo>
                    <a:pt x="269432" y="237156"/>
                  </a:lnTo>
                  <a:lnTo>
                    <a:pt x="237156" y="269432"/>
                  </a:lnTo>
                  <a:lnTo>
                    <a:pt x="196226" y="290598"/>
                  </a:lnTo>
                  <a:lnTo>
                    <a:pt x="149099" y="298199"/>
                  </a:lnTo>
                  <a:lnTo>
                    <a:pt x="101972" y="290598"/>
                  </a:lnTo>
                  <a:lnTo>
                    <a:pt x="61043" y="269432"/>
                  </a:lnTo>
                  <a:lnTo>
                    <a:pt x="28767" y="237156"/>
                  </a:lnTo>
                  <a:lnTo>
                    <a:pt x="7601" y="196227"/>
                  </a:lnTo>
                  <a:lnTo>
                    <a:pt x="0" y="149099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</p:grpSp>
    </p:spTree>
    <p:extLst>
      <p:ext uri="{BB962C8B-B14F-4D97-AF65-F5344CB8AC3E}">
        <p14:creationId xmlns:p14="http://schemas.microsoft.com/office/powerpoint/2010/main" val="31871847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/>
              <a:t>Regularization: </a:t>
            </a:r>
            <a:r>
              <a:rPr b="1" spc="-13"/>
              <a:t>Fractional</a:t>
            </a:r>
            <a:r>
              <a:rPr b="1" spc="-120"/>
              <a:t> </a:t>
            </a:r>
            <a:r>
              <a:rPr b="1" spc="-7"/>
              <a:t>Pooling</a:t>
            </a:r>
            <a:endParaRPr b="1" spc="-7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709DFAE-6916-47C8-ABBF-3963417A7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/>
              <a:t>Training</a:t>
            </a:r>
            <a:r>
              <a:rPr lang="nl-NL"/>
              <a:t>: Add random noise</a:t>
            </a:r>
          </a:p>
          <a:p>
            <a:pPr marL="0" indent="0">
              <a:buNone/>
            </a:pPr>
            <a:r>
              <a:rPr lang="nl-NL" b="1"/>
              <a:t>Testing</a:t>
            </a:r>
            <a:r>
              <a:rPr lang="nl-NL"/>
              <a:t>: Marginalize over the noise</a:t>
            </a:r>
          </a:p>
          <a:p>
            <a:pPr marL="0" indent="0">
              <a:buNone/>
            </a:pPr>
            <a:endParaRPr lang="nl-NL" b="1"/>
          </a:p>
          <a:p>
            <a:pPr marL="0" indent="0">
              <a:buNone/>
            </a:pPr>
            <a:r>
              <a:rPr lang="nl-NL" sz="2800" b="1"/>
              <a:t>Examples</a:t>
            </a:r>
            <a:r>
              <a:rPr lang="nl-NL" sz="280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Dropout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Data Augmentation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DropConnect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spc="-7">
                <a:solidFill>
                  <a:srgbClr val="0000FF"/>
                </a:solidFill>
                <a:cs typeface="Arial"/>
              </a:rPr>
              <a:t>Fractional </a:t>
            </a:r>
            <a:r>
              <a:rPr lang="nl-NL" sz="2800">
                <a:solidFill>
                  <a:srgbClr val="0000FF"/>
                </a:solidFill>
                <a:cs typeface="Arial"/>
              </a:rPr>
              <a:t>Max</a:t>
            </a:r>
            <a:r>
              <a:rPr lang="nl-NL" sz="2800" spc="-127">
                <a:solidFill>
                  <a:srgbClr val="0000FF"/>
                </a:solidFill>
                <a:cs typeface="Arial"/>
              </a:rPr>
              <a:t> </a:t>
            </a:r>
            <a:r>
              <a:rPr lang="nl-NL" sz="2800" spc="-7">
                <a:solidFill>
                  <a:srgbClr val="0000FF"/>
                </a:solidFill>
                <a:cs typeface="Arial"/>
              </a:rPr>
              <a:t>Pooling:</a:t>
            </a:r>
            <a:endParaRPr lang="nl-NL" sz="2800">
              <a:solidFill>
                <a:srgbClr val="0000FF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6D9862-FC39-4774-B547-F09276BEE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43F120-BE4F-438A-AF64-50E7556DC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sp>
        <p:nvSpPr>
          <p:cNvPr id="3" name="object 3"/>
          <p:cNvSpPr/>
          <p:nvPr/>
        </p:nvSpPr>
        <p:spPr>
          <a:xfrm>
            <a:off x="4572000" y="3279067"/>
            <a:ext cx="7501961" cy="22835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8462051" y="6324600"/>
            <a:ext cx="3129280" cy="187231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6933">
              <a:spcBef>
                <a:spcPts val="20"/>
              </a:spcBef>
            </a:pPr>
            <a:r>
              <a:rPr sz="1200" spc="-7" dirty="0">
                <a:latin typeface="Arial"/>
                <a:cs typeface="Arial"/>
              </a:rPr>
              <a:t>Graham, </a:t>
            </a:r>
            <a:r>
              <a:rPr sz="1200" dirty="0">
                <a:latin typeface="Arial"/>
                <a:cs typeface="Arial"/>
              </a:rPr>
              <a:t>“Fractional Max </a:t>
            </a:r>
            <a:r>
              <a:rPr sz="1200" spc="-7" dirty="0">
                <a:latin typeface="Arial"/>
                <a:cs typeface="Arial"/>
              </a:rPr>
              <a:t>Pooling”, arXiv</a:t>
            </a:r>
            <a:r>
              <a:rPr sz="1200" spc="-120" dirty="0">
                <a:latin typeface="Arial"/>
                <a:cs typeface="Arial"/>
              </a:rPr>
              <a:t> </a:t>
            </a:r>
            <a:r>
              <a:rPr sz="1200" spc="-7" dirty="0">
                <a:latin typeface="Arial"/>
                <a:cs typeface="Arial"/>
              </a:rPr>
              <a:t>2014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33591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/>
              <a:t>Regularization: </a:t>
            </a:r>
            <a:r>
              <a:rPr b="1" spc="-13" dirty="0"/>
              <a:t>Stochastic</a:t>
            </a:r>
            <a:r>
              <a:rPr b="1" spc="-127" dirty="0"/>
              <a:t> </a:t>
            </a:r>
            <a:r>
              <a:rPr b="1" spc="-7" dirty="0"/>
              <a:t>Depth</a:t>
            </a:r>
          </a:p>
        </p:txBody>
      </p:sp>
      <p:sp>
        <p:nvSpPr>
          <p:cNvPr id="151" name="Content Placeholder 150">
            <a:extLst>
              <a:ext uri="{FF2B5EF4-FFF2-40B4-BE49-F238E27FC236}">
                <a16:creationId xmlns:a16="http://schemas.microsoft.com/office/drawing/2014/main" id="{D208A6D3-5A59-43C4-9A28-976532D3F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/>
              <a:t>Training</a:t>
            </a:r>
            <a:r>
              <a:rPr lang="nl-NL"/>
              <a:t>: Add random noise</a:t>
            </a:r>
          </a:p>
          <a:p>
            <a:pPr marL="0" indent="0">
              <a:buNone/>
            </a:pPr>
            <a:r>
              <a:rPr lang="nl-NL" b="1"/>
              <a:t>Testing</a:t>
            </a:r>
            <a:r>
              <a:rPr lang="nl-NL"/>
              <a:t>: Marginalize over the noise</a:t>
            </a:r>
          </a:p>
          <a:p>
            <a:pPr marL="0" indent="0">
              <a:buNone/>
            </a:pPr>
            <a:endParaRPr lang="nl-NL" sz="2800" b="1"/>
          </a:p>
          <a:p>
            <a:pPr marL="0" indent="0">
              <a:buNone/>
            </a:pPr>
            <a:r>
              <a:rPr lang="nl-NL" sz="2800" b="1"/>
              <a:t>Examples</a:t>
            </a:r>
            <a:r>
              <a:rPr lang="nl-NL" sz="280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Dropout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Data Augmentation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DropConnect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spc="-7">
                <a:cs typeface="Arial"/>
              </a:rPr>
              <a:t>Fractional Pooling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spc="-7">
                <a:solidFill>
                  <a:srgbClr val="0000FF"/>
                </a:solidFill>
                <a:cs typeface="Arial"/>
              </a:rPr>
              <a:t>Stochastic Depth: </a:t>
            </a:r>
            <a:r>
              <a:rPr lang="nl-NL" sz="2800" spc="-7">
                <a:cs typeface="Arial"/>
              </a:rPr>
              <a:t>shrink NW depth during training</a:t>
            </a:r>
            <a:br>
              <a:rPr lang="nl-NL" sz="2800" spc="-7">
                <a:cs typeface="Arial"/>
              </a:rPr>
            </a:br>
            <a:r>
              <a:rPr lang="nl-NL" sz="2400" i="1" spc="-7">
                <a:cs typeface="Arial"/>
              </a:rPr>
              <a:t>(while unchanged during testing)</a:t>
            </a:r>
            <a:endParaRPr lang="nl-NL" sz="2400" i="1">
              <a:solidFill>
                <a:srgbClr val="0000FF"/>
              </a:solidFill>
            </a:endParaRPr>
          </a:p>
          <a:p>
            <a:endParaRPr lang="nl-NL"/>
          </a:p>
        </p:txBody>
      </p:sp>
      <p:sp>
        <p:nvSpPr>
          <p:cNvPr id="148" name="Date Placeholder 147">
            <a:extLst>
              <a:ext uri="{FF2B5EF4-FFF2-40B4-BE49-F238E27FC236}">
                <a16:creationId xmlns:a16="http://schemas.microsoft.com/office/drawing/2014/main" id="{18478B7D-CD7D-40A3-A0CA-B4A266264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50" name="Slide Number Placeholder 149">
            <a:extLst>
              <a:ext uri="{FF2B5EF4-FFF2-40B4-BE49-F238E27FC236}">
                <a16:creationId xmlns:a16="http://schemas.microsoft.com/office/drawing/2014/main" id="{3E7D11E1-D384-46A3-9223-9F523350A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DE733DDF-EF09-41BE-80AB-573D236ED3FF}"/>
              </a:ext>
            </a:extLst>
          </p:cNvPr>
          <p:cNvGrpSpPr/>
          <p:nvPr/>
        </p:nvGrpSpPr>
        <p:grpSpPr>
          <a:xfrm>
            <a:off x="8305801" y="477202"/>
            <a:ext cx="2971800" cy="6052976"/>
            <a:chOff x="8634899" y="1051450"/>
            <a:chExt cx="2360765" cy="4808417"/>
          </a:xfrm>
        </p:grpSpPr>
        <p:sp>
          <p:nvSpPr>
            <p:cNvPr id="4" name="object 4"/>
            <p:cNvSpPr/>
            <p:nvPr/>
          </p:nvSpPr>
          <p:spPr>
            <a:xfrm>
              <a:off x="10443584" y="3011930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" name="object 5"/>
            <p:cNvSpPr/>
            <p:nvPr/>
          </p:nvSpPr>
          <p:spPr>
            <a:xfrm>
              <a:off x="10443585" y="3011930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" name="object 6"/>
            <p:cNvSpPr/>
            <p:nvPr/>
          </p:nvSpPr>
          <p:spPr>
            <a:xfrm>
              <a:off x="10443637" y="2662419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" name="object 7"/>
            <p:cNvSpPr/>
            <p:nvPr/>
          </p:nvSpPr>
          <p:spPr>
            <a:xfrm>
              <a:off x="10443637" y="2662419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" name="object 8"/>
            <p:cNvSpPr/>
            <p:nvPr/>
          </p:nvSpPr>
          <p:spPr>
            <a:xfrm>
              <a:off x="10719516" y="2936853"/>
              <a:ext cx="0" cy="75353"/>
            </a:xfrm>
            <a:custGeom>
              <a:avLst/>
              <a:gdLst/>
              <a:ahLst/>
              <a:cxnLst/>
              <a:rect l="l" t="t" r="r" b="b"/>
              <a:pathLst>
                <a:path h="56514">
                  <a:moveTo>
                    <a:pt x="0" y="56307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" name="object 9"/>
            <p:cNvSpPr/>
            <p:nvPr/>
          </p:nvSpPr>
          <p:spPr>
            <a:xfrm>
              <a:off x="10698540" y="2879219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0698540" y="2879219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0641023" y="2374076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18109" h="118110">
                  <a:moveTo>
                    <a:pt x="0" y="58908"/>
                  </a:moveTo>
                  <a:lnTo>
                    <a:pt x="4629" y="35978"/>
                  </a:lnTo>
                  <a:lnTo>
                    <a:pt x="17253" y="17253"/>
                  </a:lnTo>
                  <a:lnTo>
                    <a:pt x="35978" y="4629"/>
                  </a:lnTo>
                  <a:lnTo>
                    <a:pt x="58908" y="0"/>
                  </a:lnTo>
                  <a:lnTo>
                    <a:pt x="100562" y="17253"/>
                  </a:lnTo>
                  <a:lnTo>
                    <a:pt x="117816" y="58908"/>
                  </a:lnTo>
                  <a:lnTo>
                    <a:pt x="113187" y="81838"/>
                  </a:lnTo>
                  <a:lnTo>
                    <a:pt x="100562" y="100562"/>
                  </a:lnTo>
                  <a:lnTo>
                    <a:pt x="81837" y="113187"/>
                  </a:lnTo>
                  <a:lnTo>
                    <a:pt x="58908" y="117816"/>
                  </a:lnTo>
                  <a:lnTo>
                    <a:pt x="35978" y="113187"/>
                  </a:lnTo>
                  <a:lnTo>
                    <a:pt x="17253" y="100562"/>
                  </a:lnTo>
                  <a:lnTo>
                    <a:pt x="4629" y="81838"/>
                  </a:lnTo>
                  <a:lnTo>
                    <a:pt x="0" y="58908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0676705" y="2409757"/>
              <a:ext cx="86359" cy="8635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40230" y="24065"/>
                  </a:moveTo>
                  <a:lnTo>
                    <a:pt x="24065" y="24065"/>
                  </a:lnTo>
                  <a:lnTo>
                    <a:pt x="24065" y="0"/>
                  </a:lnTo>
                  <a:lnTo>
                    <a:pt x="40230" y="0"/>
                  </a:lnTo>
                  <a:lnTo>
                    <a:pt x="40230" y="24065"/>
                  </a:lnTo>
                  <a:close/>
                </a:path>
                <a:path w="64770" h="64769">
                  <a:moveTo>
                    <a:pt x="64296" y="40229"/>
                  </a:moveTo>
                  <a:lnTo>
                    <a:pt x="0" y="40229"/>
                  </a:lnTo>
                  <a:lnTo>
                    <a:pt x="0" y="24065"/>
                  </a:lnTo>
                  <a:lnTo>
                    <a:pt x="64296" y="24065"/>
                  </a:lnTo>
                  <a:lnTo>
                    <a:pt x="64296" y="40229"/>
                  </a:lnTo>
                  <a:close/>
                </a:path>
                <a:path w="64770" h="64769">
                  <a:moveTo>
                    <a:pt x="40230" y="64296"/>
                  </a:moveTo>
                  <a:lnTo>
                    <a:pt x="24065" y="64296"/>
                  </a:lnTo>
                  <a:lnTo>
                    <a:pt x="24065" y="40229"/>
                  </a:lnTo>
                  <a:lnTo>
                    <a:pt x="40230" y="40229"/>
                  </a:lnTo>
                  <a:lnTo>
                    <a:pt x="40230" y="642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0719569" y="2607416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10698592" y="2549781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0698592" y="2549781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0667572" y="3222325"/>
              <a:ext cx="103995" cy="2304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0719569" y="2312650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698592" y="225501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0698592" y="225501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10187932" y="2485163"/>
              <a:ext cx="492760" cy="916093"/>
            </a:xfrm>
            <a:custGeom>
              <a:avLst/>
              <a:gdLst/>
              <a:ahLst/>
              <a:cxnLst/>
              <a:rect l="l" t="t" r="r" b="b"/>
              <a:pathLst>
                <a:path w="369570" h="687069">
                  <a:moveTo>
                    <a:pt x="369253" y="686680"/>
                  </a:moveTo>
                  <a:lnTo>
                    <a:pt x="323274" y="683079"/>
                  </a:lnTo>
                  <a:lnTo>
                    <a:pt x="278051" y="672690"/>
                  </a:lnTo>
                  <a:lnTo>
                    <a:pt x="234186" y="656129"/>
                  </a:lnTo>
                  <a:lnTo>
                    <a:pt x="192284" y="634012"/>
                  </a:lnTo>
                  <a:lnTo>
                    <a:pt x="152945" y="606959"/>
                  </a:lnTo>
                  <a:lnTo>
                    <a:pt x="116773" y="575584"/>
                  </a:lnTo>
                  <a:lnTo>
                    <a:pt x="84371" y="540507"/>
                  </a:lnTo>
                  <a:lnTo>
                    <a:pt x="56341" y="502344"/>
                  </a:lnTo>
                  <a:lnTo>
                    <a:pt x="33287" y="461712"/>
                  </a:lnTo>
                  <a:lnTo>
                    <a:pt x="15810" y="419228"/>
                  </a:lnTo>
                  <a:lnTo>
                    <a:pt x="4513" y="375510"/>
                  </a:lnTo>
                  <a:lnTo>
                    <a:pt x="0" y="331175"/>
                  </a:lnTo>
                  <a:lnTo>
                    <a:pt x="2666" y="286839"/>
                  </a:lnTo>
                  <a:lnTo>
                    <a:pt x="12091" y="243121"/>
                  </a:lnTo>
                  <a:lnTo>
                    <a:pt x="27645" y="200638"/>
                  </a:lnTo>
                  <a:lnTo>
                    <a:pt x="48700" y="160006"/>
                  </a:lnTo>
                  <a:lnTo>
                    <a:pt x="74628" y="121842"/>
                  </a:lnTo>
                  <a:lnTo>
                    <a:pt x="104799" y="86765"/>
                  </a:lnTo>
                  <a:lnTo>
                    <a:pt x="156641" y="41285"/>
                  </a:lnTo>
                  <a:lnTo>
                    <a:pt x="214499" y="6221"/>
                  </a:lnTo>
                  <a:lnTo>
                    <a:pt x="222049" y="2674"/>
                  </a:lnTo>
                  <a:lnTo>
                    <a:pt x="223311" y="2099"/>
                  </a:lnTo>
                  <a:lnTo>
                    <a:pt x="224577" y="1533"/>
                  </a:lnTo>
                  <a:lnTo>
                    <a:pt x="225844" y="975"/>
                  </a:lnTo>
                  <a:lnTo>
                    <a:pt x="228099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0470436" y="2431471"/>
              <a:ext cx="146955" cy="107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0443584" y="4215495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0443585" y="4215495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0443637" y="3865986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0443637" y="3865986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0719516" y="4140420"/>
              <a:ext cx="0" cy="75353"/>
            </a:xfrm>
            <a:custGeom>
              <a:avLst/>
              <a:gdLst/>
              <a:ahLst/>
              <a:cxnLst/>
              <a:rect l="l" t="t" r="r" b="b"/>
              <a:pathLst>
                <a:path h="56514">
                  <a:moveTo>
                    <a:pt x="0" y="56307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10698540" y="4082786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10698540" y="4082786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10641023" y="3577643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18109" h="118110">
                  <a:moveTo>
                    <a:pt x="0" y="58908"/>
                  </a:moveTo>
                  <a:lnTo>
                    <a:pt x="4629" y="35978"/>
                  </a:lnTo>
                  <a:lnTo>
                    <a:pt x="17253" y="17253"/>
                  </a:lnTo>
                  <a:lnTo>
                    <a:pt x="35978" y="4629"/>
                  </a:lnTo>
                  <a:lnTo>
                    <a:pt x="58908" y="0"/>
                  </a:lnTo>
                  <a:lnTo>
                    <a:pt x="100562" y="17253"/>
                  </a:lnTo>
                  <a:lnTo>
                    <a:pt x="117816" y="58908"/>
                  </a:lnTo>
                  <a:lnTo>
                    <a:pt x="113187" y="81838"/>
                  </a:lnTo>
                  <a:lnTo>
                    <a:pt x="100562" y="100562"/>
                  </a:lnTo>
                  <a:lnTo>
                    <a:pt x="81837" y="113187"/>
                  </a:lnTo>
                  <a:lnTo>
                    <a:pt x="58908" y="117816"/>
                  </a:lnTo>
                  <a:lnTo>
                    <a:pt x="35978" y="113187"/>
                  </a:lnTo>
                  <a:lnTo>
                    <a:pt x="17253" y="100562"/>
                  </a:lnTo>
                  <a:lnTo>
                    <a:pt x="4629" y="81838"/>
                  </a:lnTo>
                  <a:lnTo>
                    <a:pt x="0" y="58908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10676705" y="3613323"/>
              <a:ext cx="86359" cy="8635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40230" y="24065"/>
                  </a:moveTo>
                  <a:lnTo>
                    <a:pt x="24065" y="24065"/>
                  </a:lnTo>
                  <a:lnTo>
                    <a:pt x="24065" y="0"/>
                  </a:lnTo>
                  <a:lnTo>
                    <a:pt x="40230" y="0"/>
                  </a:lnTo>
                  <a:lnTo>
                    <a:pt x="40230" y="24065"/>
                  </a:lnTo>
                  <a:close/>
                </a:path>
                <a:path w="64770" h="64769">
                  <a:moveTo>
                    <a:pt x="64296" y="40229"/>
                  </a:moveTo>
                  <a:lnTo>
                    <a:pt x="0" y="40229"/>
                  </a:lnTo>
                  <a:lnTo>
                    <a:pt x="0" y="24065"/>
                  </a:lnTo>
                  <a:lnTo>
                    <a:pt x="64296" y="24065"/>
                  </a:lnTo>
                  <a:lnTo>
                    <a:pt x="64296" y="40229"/>
                  </a:lnTo>
                  <a:close/>
                </a:path>
                <a:path w="64770" h="64769">
                  <a:moveTo>
                    <a:pt x="40230" y="64296"/>
                  </a:moveTo>
                  <a:lnTo>
                    <a:pt x="24065" y="64296"/>
                  </a:lnTo>
                  <a:lnTo>
                    <a:pt x="24065" y="40229"/>
                  </a:lnTo>
                  <a:lnTo>
                    <a:pt x="40230" y="40229"/>
                  </a:lnTo>
                  <a:lnTo>
                    <a:pt x="40230" y="642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10719569" y="3810982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10698592" y="375334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10698592" y="375334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10667572" y="4425892"/>
              <a:ext cx="103995" cy="2304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10719569" y="3516217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10698592" y="345858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10698592" y="345858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10143301" y="3683604"/>
              <a:ext cx="537633" cy="921173"/>
            </a:xfrm>
            <a:custGeom>
              <a:avLst/>
              <a:gdLst/>
              <a:ahLst/>
              <a:cxnLst/>
              <a:rect l="l" t="t" r="r" b="b"/>
              <a:pathLst>
                <a:path w="403225" h="690879">
                  <a:moveTo>
                    <a:pt x="402728" y="690524"/>
                  </a:moveTo>
                  <a:lnTo>
                    <a:pt x="356412" y="687450"/>
                  </a:lnTo>
                  <a:lnTo>
                    <a:pt x="310746" y="678550"/>
                  </a:lnTo>
                  <a:lnTo>
                    <a:pt x="266250" y="664310"/>
                  </a:lnTo>
                  <a:lnTo>
                    <a:pt x="223444" y="645216"/>
                  </a:lnTo>
                  <a:lnTo>
                    <a:pt x="182848" y="621753"/>
                  </a:lnTo>
                  <a:lnTo>
                    <a:pt x="144982" y="594407"/>
                  </a:lnTo>
                  <a:lnTo>
                    <a:pt x="110364" y="563662"/>
                  </a:lnTo>
                  <a:lnTo>
                    <a:pt x="79516" y="530005"/>
                  </a:lnTo>
                  <a:lnTo>
                    <a:pt x="52956" y="493920"/>
                  </a:lnTo>
                  <a:lnTo>
                    <a:pt x="31205" y="455894"/>
                  </a:lnTo>
                  <a:lnTo>
                    <a:pt x="14782" y="416411"/>
                  </a:lnTo>
                  <a:lnTo>
                    <a:pt x="4207" y="375958"/>
                  </a:lnTo>
                  <a:lnTo>
                    <a:pt x="0" y="335019"/>
                  </a:lnTo>
                  <a:lnTo>
                    <a:pt x="3006" y="290684"/>
                  </a:lnTo>
                  <a:lnTo>
                    <a:pt x="13408" y="246966"/>
                  </a:lnTo>
                  <a:lnTo>
                    <a:pt x="30522" y="204482"/>
                  </a:lnTo>
                  <a:lnTo>
                    <a:pt x="53659" y="163850"/>
                  </a:lnTo>
                  <a:lnTo>
                    <a:pt x="82134" y="125687"/>
                  </a:lnTo>
                  <a:lnTo>
                    <a:pt x="115260" y="90609"/>
                  </a:lnTo>
                  <a:lnTo>
                    <a:pt x="172169" y="45130"/>
                  </a:lnTo>
                  <a:lnTo>
                    <a:pt x="235682" y="10065"/>
                  </a:lnTo>
                  <a:lnTo>
                    <a:pt x="260729" y="26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10470823" y="3629630"/>
              <a:ext cx="146319" cy="1079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0" name="object 40"/>
            <p:cNvSpPr/>
            <p:nvPr/>
          </p:nvSpPr>
          <p:spPr>
            <a:xfrm>
              <a:off x="10443584" y="1808362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10443585" y="1808362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10443637" y="1458853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3" name="object 43"/>
            <p:cNvSpPr/>
            <p:nvPr/>
          </p:nvSpPr>
          <p:spPr>
            <a:xfrm>
              <a:off x="10443637" y="1458853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10719516" y="1733286"/>
              <a:ext cx="0" cy="75353"/>
            </a:xfrm>
            <a:custGeom>
              <a:avLst/>
              <a:gdLst/>
              <a:ahLst/>
              <a:cxnLst/>
              <a:rect l="l" t="t" r="r" b="b"/>
              <a:pathLst>
                <a:path h="56515">
                  <a:moveTo>
                    <a:pt x="0" y="56307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10698540" y="167565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10698540" y="167565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7" name="object 47"/>
            <p:cNvSpPr/>
            <p:nvPr/>
          </p:nvSpPr>
          <p:spPr>
            <a:xfrm>
              <a:off x="10641023" y="1170509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18109" h="118109">
                  <a:moveTo>
                    <a:pt x="0" y="58908"/>
                  </a:moveTo>
                  <a:lnTo>
                    <a:pt x="4629" y="35978"/>
                  </a:lnTo>
                  <a:lnTo>
                    <a:pt x="17253" y="17253"/>
                  </a:lnTo>
                  <a:lnTo>
                    <a:pt x="35978" y="4629"/>
                  </a:lnTo>
                  <a:lnTo>
                    <a:pt x="58908" y="0"/>
                  </a:lnTo>
                  <a:lnTo>
                    <a:pt x="100562" y="17253"/>
                  </a:lnTo>
                  <a:lnTo>
                    <a:pt x="117816" y="58908"/>
                  </a:lnTo>
                  <a:lnTo>
                    <a:pt x="113187" y="81838"/>
                  </a:lnTo>
                  <a:lnTo>
                    <a:pt x="100562" y="100562"/>
                  </a:lnTo>
                  <a:lnTo>
                    <a:pt x="81837" y="113187"/>
                  </a:lnTo>
                  <a:lnTo>
                    <a:pt x="58908" y="117816"/>
                  </a:lnTo>
                  <a:lnTo>
                    <a:pt x="35978" y="113187"/>
                  </a:lnTo>
                  <a:lnTo>
                    <a:pt x="17253" y="100562"/>
                  </a:lnTo>
                  <a:lnTo>
                    <a:pt x="4629" y="81838"/>
                  </a:lnTo>
                  <a:lnTo>
                    <a:pt x="0" y="58908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10676705" y="1206191"/>
              <a:ext cx="86359" cy="8635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40230" y="24065"/>
                  </a:moveTo>
                  <a:lnTo>
                    <a:pt x="24065" y="24065"/>
                  </a:lnTo>
                  <a:lnTo>
                    <a:pt x="24065" y="0"/>
                  </a:lnTo>
                  <a:lnTo>
                    <a:pt x="40230" y="0"/>
                  </a:lnTo>
                  <a:lnTo>
                    <a:pt x="40230" y="24065"/>
                  </a:lnTo>
                  <a:close/>
                </a:path>
                <a:path w="64770" h="64769">
                  <a:moveTo>
                    <a:pt x="64296" y="40230"/>
                  </a:moveTo>
                  <a:lnTo>
                    <a:pt x="0" y="40230"/>
                  </a:lnTo>
                  <a:lnTo>
                    <a:pt x="0" y="24065"/>
                  </a:lnTo>
                  <a:lnTo>
                    <a:pt x="64296" y="24065"/>
                  </a:lnTo>
                  <a:lnTo>
                    <a:pt x="64296" y="40230"/>
                  </a:lnTo>
                  <a:close/>
                </a:path>
                <a:path w="64770" h="64769">
                  <a:moveTo>
                    <a:pt x="40230" y="64296"/>
                  </a:moveTo>
                  <a:lnTo>
                    <a:pt x="24065" y="64296"/>
                  </a:lnTo>
                  <a:lnTo>
                    <a:pt x="24065" y="40230"/>
                  </a:lnTo>
                  <a:lnTo>
                    <a:pt x="40230" y="40230"/>
                  </a:lnTo>
                  <a:lnTo>
                    <a:pt x="40230" y="642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0719569" y="1403848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10698592" y="1346214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1" name="object 51"/>
            <p:cNvSpPr/>
            <p:nvPr/>
          </p:nvSpPr>
          <p:spPr>
            <a:xfrm>
              <a:off x="10698592" y="1346214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2" name="object 52"/>
            <p:cNvSpPr/>
            <p:nvPr/>
          </p:nvSpPr>
          <p:spPr>
            <a:xfrm>
              <a:off x="10667572" y="2018759"/>
              <a:ext cx="103995" cy="2304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3" name="object 53"/>
            <p:cNvSpPr/>
            <p:nvPr/>
          </p:nvSpPr>
          <p:spPr>
            <a:xfrm>
              <a:off x="10719569" y="1109084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4" name="object 54"/>
            <p:cNvSpPr/>
            <p:nvPr/>
          </p:nvSpPr>
          <p:spPr>
            <a:xfrm>
              <a:off x="10698592" y="1051450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5" name="object 55"/>
            <p:cNvSpPr/>
            <p:nvPr/>
          </p:nvSpPr>
          <p:spPr>
            <a:xfrm>
              <a:off x="10698592" y="1051450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6" name="object 56"/>
            <p:cNvSpPr/>
            <p:nvPr/>
          </p:nvSpPr>
          <p:spPr>
            <a:xfrm>
              <a:off x="10187932" y="1281596"/>
              <a:ext cx="492760" cy="916093"/>
            </a:xfrm>
            <a:custGeom>
              <a:avLst/>
              <a:gdLst/>
              <a:ahLst/>
              <a:cxnLst/>
              <a:rect l="l" t="t" r="r" b="b"/>
              <a:pathLst>
                <a:path w="369570" h="687069">
                  <a:moveTo>
                    <a:pt x="369253" y="686680"/>
                  </a:moveTo>
                  <a:lnTo>
                    <a:pt x="323274" y="683080"/>
                  </a:lnTo>
                  <a:lnTo>
                    <a:pt x="278051" y="672690"/>
                  </a:lnTo>
                  <a:lnTo>
                    <a:pt x="234186" y="656129"/>
                  </a:lnTo>
                  <a:lnTo>
                    <a:pt x="192284" y="634013"/>
                  </a:lnTo>
                  <a:lnTo>
                    <a:pt x="152945" y="606959"/>
                  </a:lnTo>
                  <a:lnTo>
                    <a:pt x="116773" y="575585"/>
                  </a:lnTo>
                  <a:lnTo>
                    <a:pt x="84371" y="540507"/>
                  </a:lnTo>
                  <a:lnTo>
                    <a:pt x="56341" y="502344"/>
                  </a:lnTo>
                  <a:lnTo>
                    <a:pt x="33287" y="461712"/>
                  </a:lnTo>
                  <a:lnTo>
                    <a:pt x="15810" y="419228"/>
                  </a:lnTo>
                  <a:lnTo>
                    <a:pt x="4513" y="375510"/>
                  </a:lnTo>
                  <a:lnTo>
                    <a:pt x="0" y="331175"/>
                  </a:lnTo>
                  <a:lnTo>
                    <a:pt x="2666" y="286840"/>
                  </a:lnTo>
                  <a:lnTo>
                    <a:pt x="12091" y="243122"/>
                  </a:lnTo>
                  <a:lnTo>
                    <a:pt x="27645" y="200638"/>
                  </a:lnTo>
                  <a:lnTo>
                    <a:pt x="48700" y="160006"/>
                  </a:lnTo>
                  <a:lnTo>
                    <a:pt x="74628" y="121843"/>
                  </a:lnTo>
                  <a:lnTo>
                    <a:pt x="104799" y="86765"/>
                  </a:lnTo>
                  <a:lnTo>
                    <a:pt x="156641" y="41286"/>
                  </a:lnTo>
                  <a:lnTo>
                    <a:pt x="214499" y="6221"/>
                  </a:lnTo>
                  <a:lnTo>
                    <a:pt x="222049" y="2674"/>
                  </a:lnTo>
                  <a:lnTo>
                    <a:pt x="223311" y="2099"/>
                  </a:lnTo>
                  <a:lnTo>
                    <a:pt x="224577" y="1533"/>
                  </a:lnTo>
                  <a:lnTo>
                    <a:pt x="225844" y="975"/>
                  </a:lnTo>
                  <a:lnTo>
                    <a:pt x="228099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7" name="object 57"/>
            <p:cNvSpPr/>
            <p:nvPr/>
          </p:nvSpPr>
          <p:spPr>
            <a:xfrm>
              <a:off x="10470436" y="1227904"/>
              <a:ext cx="146955" cy="107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8" name="object 58"/>
            <p:cNvSpPr/>
            <p:nvPr/>
          </p:nvSpPr>
          <p:spPr>
            <a:xfrm>
              <a:off x="10443584" y="5419062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9" name="object 59"/>
            <p:cNvSpPr/>
            <p:nvPr/>
          </p:nvSpPr>
          <p:spPr>
            <a:xfrm>
              <a:off x="10443585" y="5419062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0" name="object 60"/>
            <p:cNvSpPr/>
            <p:nvPr/>
          </p:nvSpPr>
          <p:spPr>
            <a:xfrm>
              <a:off x="10443637" y="5069553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1" name="object 61"/>
            <p:cNvSpPr/>
            <p:nvPr/>
          </p:nvSpPr>
          <p:spPr>
            <a:xfrm>
              <a:off x="10443637" y="5069553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2" name="object 62"/>
            <p:cNvSpPr/>
            <p:nvPr/>
          </p:nvSpPr>
          <p:spPr>
            <a:xfrm>
              <a:off x="10719516" y="5343986"/>
              <a:ext cx="0" cy="75353"/>
            </a:xfrm>
            <a:custGeom>
              <a:avLst/>
              <a:gdLst/>
              <a:ahLst/>
              <a:cxnLst/>
              <a:rect l="l" t="t" r="r" b="b"/>
              <a:pathLst>
                <a:path h="56514">
                  <a:moveTo>
                    <a:pt x="0" y="56306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3" name="object 63"/>
            <p:cNvSpPr/>
            <p:nvPr/>
          </p:nvSpPr>
          <p:spPr>
            <a:xfrm>
              <a:off x="10698540" y="528635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4" name="object 64"/>
            <p:cNvSpPr/>
            <p:nvPr/>
          </p:nvSpPr>
          <p:spPr>
            <a:xfrm>
              <a:off x="10698540" y="528635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5" name="object 65"/>
            <p:cNvSpPr/>
            <p:nvPr/>
          </p:nvSpPr>
          <p:spPr>
            <a:xfrm>
              <a:off x="10641023" y="4781209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18109" h="118110">
                  <a:moveTo>
                    <a:pt x="0" y="58908"/>
                  </a:moveTo>
                  <a:lnTo>
                    <a:pt x="4629" y="35978"/>
                  </a:lnTo>
                  <a:lnTo>
                    <a:pt x="17253" y="17253"/>
                  </a:lnTo>
                  <a:lnTo>
                    <a:pt x="35978" y="4629"/>
                  </a:lnTo>
                  <a:lnTo>
                    <a:pt x="58908" y="0"/>
                  </a:lnTo>
                  <a:lnTo>
                    <a:pt x="100562" y="17253"/>
                  </a:lnTo>
                  <a:lnTo>
                    <a:pt x="117816" y="58908"/>
                  </a:lnTo>
                  <a:lnTo>
                    <a:pt x="113187" y="81838"/>
                  </a:lnTo>
                  <a:lnTo>
                    <a:pt x="100562" y="100562"/>
                  </a:lnTo>
                  <a:lnTo>
                    <a:pt x="81837" y="113187"/>
                  </a:lnTo>
                  <a:lnTo>
                    <a:pt x="58908" y="117816"/>
                  </a:lnTo>
                  <a:lnTo>
                    <a:pt x="35978" y="113187"/>
                  </a:lnTo>
                  <a:lnTo>
                    <a:pt x="17253" y="100562"/>
                  </a:lnTo>
                  <a:lnTo>
                    <a:pt x="4629" y="81838"/>
                  </a:lnTo>
                  <a:lnTo>
                    <a:pt x="0" y="58908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6" name="object 66"/>
            <p:cNvSpPr/>
            <p:nvPr/>
          </p:nvSpPr>
          <p:spPr>
            <a:xfrm>
              <a:off x="10676705" y="4816890"/>
              <a:ext cx="86359" cy="86359"/>
            </a:xfrm>
            <a:custGeom>
              <a:avLst/>
              <a:gdLst/>
              <a:ahLst/>
              <a:cxnLst/>
              <a:rect l="l" t="t" r="r" b="b"/>
              <a:pathLst>
                <a:path w="64770" h="64770">
                  <a:moveTo>
                    <a:pt x="40230" y="24065"/>
                  </a:moveTo>
                  <a:lnTo>
                    <a:pt x="24065" y="24065"/>
                  </a:lnTo>
                  <a:lnTo>
                    <a:pt x="24065" y="0"/>
                  </a:lnTo>
                  <a:lnTo>
                    <a:pt x="40230" y="0"/>
                  </a:lnTo>
                  <a:lnTo>
                    <a:pt x="40230" y="24065"/>
                  </a:lnTo>
                  <a:close/>
                </a:path>
                <a:path w="64770" h="64770">
                  <a:moveTo>
                    <a:pt x="64296" y="40229"/>
                  </a:moveTo>
                  <a:lnTo>
                    <a:pt x="0" y="40229"/>
                  </a:lnTo>
                  <a:lnTo>
                    <a:pt x="0" y="24065"/>
                  </a:lnTo>
                  <a:lnTo>
                    <a:pt x="64296" y="24065"/>
                  </a:lnTo>
                  <a:lnTo>
                    <a:pt x="64296" y="40229"/>
                  </a:lnTo>
                  <a:close/>
                </a:path>
                <a:path w="64770" h="64770">
                  <a:moveTo>
                    <a:pt x="40230" y="64295"/>
                  </a:moveTo>
                  <a:lnTo>
                    <a:pt x="24065" y="64295"/>
                  </a:lnTo>
                  <a:lnTo>
                    <a:pt x="24065" y="40229"/>
                  </a:lnTo>
                  <a:lnTo>
                    <a:pt x="40230" y="40229"/>
                  </a:lnTo>
                  <a:lnTo>
                    <a:pt x="40230" y="642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7" name="object 67"/>
            <p:cNvSpPr/>
            <p:nvPr/>
          </p:nvSpPr>
          <p:spPr>
            <a:xfrm>
              <a:off x="10719569" y="5014549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8" name="object 68"/>
            <p:cNvSpPr/>
            <p:nvPr/>
          </p:nvSpPr>
          <p:spPr>
            <a:xfrm>
              <a:off x="10698592" y="4956914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9" name="object 69"/>
            <p:cNvSpPr/>
            <p:nvPr/>
          </p:nvSpPr>
          <p:spPr>
            <a:xfrm>
              <a:off x="10698592" y="4956914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0" name="object 70"/>
            <p:cNvSpPr/>
            <p:nvPr/>
          </p:nvSpPr>
          <p:spPr>
            <a:xfrm>
              <a:off x="10667572" y="5629459"/>
              <a:ext cx="103995" cy="2304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1" name="object 71"/>
            <p:cNvSpPr/>
            <p:nvPr/>
          </p:nvSpPr>
          <p:spPr>
            <a:xfrm>
              <a:off x="10719569" y="4719784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2" name="object 72"/>
            <p:cNvSpPr/>
            <p:nvPr/>
          </p:nvSpPr>
          <p:spPr>
            <a:xfrm>
              <a:off x="10698592" y="4662150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3" name="object 73"/>
            <p:cNvSpPr/>
            <p:nvPr/>
          </p:nvSpPr>
          <p:spPr>
            <a:xfrm>
              <a:off x="10698592" y="4662150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4" name="object 74"/>
            <p:cNvSpPr/>
            <p:nvPr/>
          </p:nvSpPr>
          <p:spPr>
            <a:xfrm>
              <a:off x="10107568" y="4883867"/>
              <a:ext cx="573193" cy="924560"/>
            </a:xfrm>
            <a:custGeom>
              <a:avLst/>
              <a:gdLst/>
              <a:ahLst/>
              <a:cxnLst/>
              <a:rect l="l" t="t" r="r" b="b"/>
              <a:pathLst>
                <a:path w="429895" h="693420">
                  <a:moveTo>
                    <a:pt x="429528" y="693002"/>
                  </a:moveTo>
                  <a:lnTo>
                    <a:pt x="380126" y="689928"/>
                  </a:lnTo>
                  <a:lnTo>
                    <a:pt x="331410" y="681028"/>
                  </a:lnTo>
                  <a:lnTo>
                    <a:pt x="283938" y="666788"/>
                  </a:lnTo>
                  <a:lnTo>
                    <a:pt x="238265" y="647694"/>
                  </a:lnTo>
                  <a:lnTo>
                    <a:pt x="194949" y="624231"/>
                  </a:lnTo>
                  <a:lnTo>
                    <a:pt x="154545" y="596885"/>
                  </a:lnTo>
                  <a:lnTo>
                    <a:pt x="117610" y="566140"/>
                  </a:lnTo>
                  <a:lnTo>
                    <a:pt x="84700" y="532483"/>
                  </a:lnTo>
                  <a:lnTo>
                    <a:pt x="56372" y="496398"/>
                  </a:lnTo>
                  <a:lnTo>
                    <a:pt x="33181" y="458372"/>
                  </a:lnTo>
                  <a:lnTo>
                    <a:pt x="15685" y="418889"/>
                  </a:lnTo>
                  <a:lnTo>
                    <a:pt x="4439" y="378436"/>
                  </a:lnTo>
                  <a:lnTo>
                    <a:pt x="0" y="337497"/>
                  </a:lnTo>
                  <a:lnTo>
                    <a:pt x="3277" y="293162"/>
                  </a:lnTo>
                  <a:lnTo>
                    <a:pt x="14463" y="249444"/>
                  </a:lnTo>
                  <a:lnTo>
                    <a:pt x="32825" y="206960"/>
                  </a:lnTo>
                  <a:lnTo>
                    <a:pt x="57630" y="166328"/>
                  </a:lnTo>
                  <a:lnTo>
                    <a:pt x="88144" y="128165"/>
                  </a:lnTo>
                  <a:lnTo>
                    <a:pt x="123635" y="93087"/>
                  </a:lnTo>
                  <a:lnTo>
                    <a:pt x="184601" y="47608"/>
                  </a:lnTo>
                  <a:lnTo>
                    <a:pt x="217891" y="28643"/>
                  </a:lnTo>
                  <a:lnTo>
                    <a:pt x="252642" y="12543"/>
                  </a:lnTo>
                  <a:lnTo>
                    <a:pt x="270467" y="5648"/>
                  </a:lnTo>
                  <a:lnTo>
                    <a:pt x="273459" y="4566"/>
                  </a:lnTo>
                  <a:lnTo>
                    <a:pt x="276463" y="3518"/>
                  </a:lnTo>
                  <a:lnTo>
                    <a:pt x="279476" y="2504"/>
                  </a:lnTo>
                  <a:lnTo>
                    <a:pt x="280982" y="1997"/>
                  </a:lnTo>
                  <a:lnTo>
                    <a:pt x="282491" y="1499"/>
                  </a:lnTo>
                  <a:lnTo>
                    <a:pt x="284002" y="1010"/>
                  </a:lnTo>
                  <a:lnTo>
                    <a:pt x="287182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5" name="object 75"/>
            <p:cNvSpPr/>
            <p:nvPr/>
          </p:nvSpPr>
          <p:spPr>
            <a:xfrm>
              <a:off x="10471167" y="4829736"/>
              <a:ext cx="145837" cy="1082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6" name="object 76"/>
            <p:cNvSpPr/>
            <p:nvPr/>
          </p:nvSpPr>
          <p:spPr>
            <a:xfrm>
              <a:off x="8983219" y="3011930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7" name="object 77"/>
            <p:cNvSpPr/>
            <p:nvPr/>
          </p:nvSpPr>
          <p:spPr>
            <a:xfrm>
              <a:off x="8983219" y="3011930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B7B7B7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8" name="object 78"/>
            <p:cNvSpPr/>
            <p:nvPr/>
          </p:nvSpPr>
          <p:spPr>
            <a:xfrm>
              <a:off x="8983271" y="2662419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9" name="object 79"/>
            <p:cNvSpPr/>
            <p:nvPr/>
          </p:nvSpPr>
          <p:spPr>
            <a:xfrm>
              <a:off x="8983271" y="2662419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B7B7B7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0" name="object 80"/>
            <p:cNvSpPr/>
            <p:nvPr/>
          </p:nvSpPr>
          <p:spPr>
            <a:xfrm>
              <a:off x="9259149" y="2936853"/>
              <a:ext cx="0" cy="75353"/>
            </a:xfrm>
            <a:custGeom>
              <a:avLst/>
              <a:gdLst/>
              <a:ahLst/>
              <a:cxnLst/>
              <a:rect l="l" t="t" r="r" b="b"/>
              <a:pathLst>
                <a:path h="56514">
                  <a:moveTo>
                    <a:pt x="0" y="56307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1" name="object 81"/>
            <p:cNvSpPr/>
            <p:nvPr/>
          </p:nvSpPr>
          <p:spPr>
            <a:xfrm>
              <a:off x="9238174" y="2879219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2" name="object 82"/>
            <p:cNvSpPr/>
            <p:nvPr/>
          </p:nvSpPr>
          <p:spPr>
            <a:xfrm>
              <a:off x="9238174" y="2879219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3" name="object 83"/>
            <p:cNvSpPr/>
            <p:nvPr/>
          </p:nvSpPr>
          <p:spPr>
            <a:xfrm>
              <a:off x="9180656" y="2374076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18109" h="118110">
                  <a:moveTo>
                    <a:pt x="0" y="58908"/>
                  </a:moveTo>
                  <a:lnTo>
                    <a:pt x="4629" y="35978"/>
                  </a:lnTo>
                  <a:lnTo>
                    <a:pt x="17253" y="17253"/>
                  </a:lnTo>
                  <a:lnTo>
                    <a:pt x="35978" y="4629"/>
                  </a:lnTo>
                  <a:lnTo>
                    <a:pt x="58908" y="0"/>
                  </a:lnTo>
                  <a:lnTo>
                    <a:pt x="100562" y="17253"/>
                  </a:lnTo>
                  <a:lnTo>
                    <a:pt x="117816" y="58908"/>
                  </a:lnTo>
                  <a:lnTo>
                    <a:pt x="113187" y="81838"/>
                  </a:lnTo>
                  <a:lnTo>
                    <a:pt x="100562" y="100562"/>
                  </a:lnTo>
                  <a:lnTo>
                    <a:pt x="81837" y="113187"/>
                  </a:lnTo>
                  <a:lnTo>
                    <a:pt x="58908" y="117816"/>
                  </a:lnTo>
                  <a:lnTo>
                    <a:pt x="35978" y="113187"/>
                  </a:lnTo>
                  <a:lnTo>
                    <a:pt x="17253" y="100562"/>
                  </a:lnTo>
                  <a:lnTo>
                    <a:pt x="4629" y="81838"/>
                  </a:lnTo>
                  <a:lnTo>
                    <a:pt x="0" y="58908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4" name="object 84"/>
            <p:cNvSpPr/>
            <p:nvPr/>
          </p:nvSpPr>
          <p:spPr>
            <a:xfrm>
              <a:off x="9216338" y="2409757"/>
              <a:ext cx="86359" cy="8635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40230" y="24065"/>
                  </a:moveTo>
                  <a:lnTo>
                    <a:pt x="24065" y="24065"/>
                  </a:lnTo>
                  <a:lnTo>
                    <a:pt x="24065" y="0"/>
                  </a:lnTo>
                  <a:lnTo>
                    <a:pt x="40230" y="0"/>
                  </a:lnTo>
                  <a:lnTo>
                    <a:pt x="40230" y="24065"/>
                  </a:lnTo>
                  <a:close/>
                </a:path>
                <a:path w="64770" h="64769">
                  <a:moveTo>
                    <a:pt x="64296" y="40229"/>
                  </a:moveTo>
                  <a:lnTo>
                    <a:pt x="0" y="40229"/>
                  </a:lnTo>
                  <a:lnTo>
                    <a:pt x="0" y="24065"/>
                  </a:lnTo>
                  <a:lnTo>
                    <a:pt x="64296" y="24065"/>
                  </a:lnTo>
                  <a:lnTo>
                    <a:pt x="64296" y="40229"/>
                  </a:lnTo>
                  <a:close/>
                </a:path>
                <a:path w="64770" h="64769">
                  <a:moveTo>
                    <a:pt x="40230" y="64296"/>
                  </a:moveTo>
                  <a:lnTo>
                    <a:pt x="24065" y="64296"/>
                  </a:lnTo>
                  <a:lnTo>
                    <a:pt x="24065" y="40229"/>
                  </a:lnTo>
                  <a:lnTo>
                    <a:pt x="40230" y="40229"/>
                  </a:lnTo>
                  <a:lnTo>
                    <a:pt x="40230" y="642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5" name="object 85"/>
            <p:cNvSpPr/>
            <p:nvPr/>
          </p:nvSpPr>
          <p:spPr>
            <a:xfrm>
              <a:off x="9259203" y="2607416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6" name="object 86"/>
            <p:cNvSpPr/>
            <p:nvPr/>
          </p:nvSpPr>
          <p:spPr>
            <a:xfrm>
              <a:off x="9238226" y="2549781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7" name="object 87"/>
            <p:cNvSpPr/>
            <p:nvPr/>
          </p:nvSpPr>
          <p:spPr>
            <a:xfrm>
              <a:off x="9238226" y="2549781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8" name="object 88"/>
            <p:cNvSpPr/>
            <p:nvPr/>
          </p:nvSpPr>
          <p:spPr>
            <a:xfrm>
              <a:off x="9207205" y="3222325"/>
              <a:ext cx="103995" cy="2304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9" name="object 89"/>
            <p:cNvSpPr/>
            <p:nvPr/>
          </p:nvSpPr>
          <p:spPr>
            <a:xfrm>
              <a:off x="9259203" y="2312650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0" name="object 90"/>
            <p:cNvSpPr/>
            <p:nvPr/>
          </p:nvSpPr>
          <p:spPr>
            <a:xfrm>
              <a:off x="9238226" y="225501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1" name="object 91"/>
            <p:cNvSpPr/>
            <p:nvPr/>
          </p:nvSpPr>
          <p:spPr>
            <a:xfrm>
              <a:off x="9238226" y="225501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2" name="object 92"/>
            <p:cNvSpPr/>
            <p:nvPr/>
          </p:nvSpPr>
          <p:spPr>
            <a:xfrm>
              <a:off x="8679566" y="2479703"/>
              <a:ext cx="541020" cy="921173"/>
            </a:xfrm>
            <a:custGeom>
              <a:avLst/>
              <a:gdLst/>
              <a:ahLst/>
              <a:cxnLst/>
              <a:rect l="l" t="t" r="r" b="b"/>
              <a:pathLst>
                <a:path w="405765" h="690880">
                  <a:moveTo>
                    <a:pt x="405253" y="690775"/>
                  </a:moveTo>
                  <a:lnTo>
                    <a:pt x="358646" y="687700"/>
                  </a:lnTo>
                  <a:lnTo>
                    <a:pt x="312693" y="678800"/>
                  </a:lnTo>
                  <a:lnTo>
                    <a:pt x="267916" y="664561"/>
                  </a:lnTo>
                  <a:lnTo>
                    <a:pt x="224840" y="645467"/>
                  </a:lnTo>
                  <a:lnTo>
                    <a:pt x="183988" y="622004"/>
                  </a:lnTo>
                  <a:lnTo>
                    <a:pt x="145882" y="594657"/>
                  </a:lnTo>
                  <a:lnTo>
                    <a:pt x="111047" y="563913"/>
                  </a:lnTo>
                  <a:lnTo>
                    <a:pt x="80004" y="530255"/>
                  </a:lnTo>
                  <a:lnTo>
                    <a:pt x="53278" y="494171"/>
                  </a:lnTo>
                  <a:lnTo>
                    <a:pt x="31391" y="456144"/>
                  </a:lnTo>
                  <a:lnTo>
                    <a:pt x="14867" y="416662"/>
                  </a:lnTo>
                  <a:lnTo>
                    <a:pt x="4229" y="376208"/>
                  </a:lnTo>
                  <a:lnTo>
                    <a:pt x="0" y="335269"/>
                  </a:lnTo>
                  <a:lnTo>
                    <a:pt x="3031" y="290934"/>
                  </a:lnTo>
                  <a:lnTo>
                    <a:pt x="13508" y="247216"/>
                  </a:lnTo>
                  <a:lnTo>
                    <a:pt x="30739" y="204733"/>
                  </a:lnTo>
                  <a:lnTo>
                    <a:pt x="54033" y="164101"/>
                  </a:lnTo>
                  <a:lnTo>
                    <a:pt x="82700" y="125937"/>
                  </a:lnTo>
                  <a:lnTo>
                    <a:pt x="116049" y="90860"/>
                  </a:lnTo>
                  <a:lnTo>
                    <a:pt x="173340" y="45380"/>
                  </a:lnTo>
                  <a:lnTo>
                    <a:pt x="237280" y="10316"/>
                  </a:lnTo>
                  <a:lnTo>
                    <a:pt x="254031" y="3421"/>
                  </a:lnTo>
                  <a:lnTo>
                    <a:pt x="256842" y="2339"/>
                  </a:lnTo>
                  <a:lnTo>
                    <a:pt x="259664" y="1291"/>
                  </a:lnTo>
                  <a:lnTo>
                    <a:pt x="262495" y="277"/>
                  </a:lnTo>
                  <a:lnTo>
                    <a:pt x="263285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3" name="object 93"/>
            <p:cNvSpPr/>
            <p:nvPr/>
          </p:nvSpPr>
          <p:spPr>
            <a:xfrm>
              <a:off x="9010488" y="2425713"/>
              <a:ext cx="146273" cy="10798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4" name="object 94"/>
            <p:cNvSpPr/>
            <p:nvPr/>
          </p:nvSpPr>
          <p:spPr>
            <a:xfrm>
              <a:off x="8983219" y="4215495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5" name="object 95"/>
            <p:cNvSpPr/>
            <p:nvPr/>
          </p:nvSpPr>
          <p:spPr>
            <a:xfrm>
              <a:off x="8983219" y="4215495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6" name="object 96"/>
            <p:cNvSpPr/>
            <p:nvPr/>
          </p:nvSpPr>
          <p:spPr>
            <a:xfrm>
              <a:off x="8983271" y="3865986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7" name="object 97"/>
            <p:cNvSpPr/>
            <p:nvPr/>
          </p:nvSpPr>
          <p:spPr>
            <a:xfrm>
              <a:off x="8983271" y="3865986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8" name="object 98"/>
            <p:cNvSpPr/>
            <p:nvPr/>
          </p:nvSpPr>
          <p:spPr>
            <a:xfrm>
              <a:off x="9259149" y="4140420"/>
              <a:ext cx="0" cy="75353"/>
            </a:xfrm>
            <a:custGeom>
              <a:avLst/>
              <a:gdLst/>
              <a:ahLst/>
              <a:cxnLst/>
              <a:rect l="l" t="t" r="r" b="b"/>
              <a:pathLst>
                <a:path h="56514">
                  <a:moveTo>
                    <a:pt x="0" y="56307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9" name="object 99"/>
            <p:cNvSpPr/>
            <p:nvPr/>
          </p:nvSpPr>
          <p:spPr>
            <a:xfrm>
              <a:off x="9238174" y="4082786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9238174" y="4082786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9180656" y="3577643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18109" h="118110">
                  <a:moveTo>
                    <a:pt x="0" y="58908"/>
                  </a:moveTo>
                  <a:lnTo>
                    <a:pt x="4629" y="35978"/>
                  </a:lnTo>
                  <a:lnTo>
                    <a:pt x="17253" y="17253"/>
                  </a:lnTo>
                  <a:lnTo>
                    <a:pt x="35978" y="4629"/>
                  </a:lnTo>
                  <a:lnTo>
                    <a:pt x="58908" y="0"/>
                  </a:lnTo>
                  <a:lnTo>
                    <a:pt x="100562" y="17253"/>
                  </a:lnTo>
                  <a:lnTo>
                    <a:pt x="117816" y="58908"/>
                  </a:lnTo>
                  <a:lnTo>
                    <a:pt x="113187" y="81838"/>
                  </a:lnTo>
                  <a:lnTo>
                    <a:pt x="100562" y="100562"/>
                  </a:lnTo>
                  <a:lnTo>
                    <a:pt x="81837" y="113187"/>
                  </a:lnTo>
                  <a:lnTo>
                    <a:pt x="58908" y="117816"/>
                  </a:lnTo>
                  <a:lnTo>
                    <a:pt x="35978" y="113187"/>
                  </a:lnTo>
                  <a:lnTo>
                    <a:pt x="17253" y="100562"/>
                  </a:lnTo>
                  <a:lnTo>
                    <a:pt x="4629" y="81838"/>
                  </a:lnTo>
                  <a:lnTo>
                    <a:pt x="0" y="58908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9216338" y="3613323"/>
              <a:ext cx="86359" cy="8635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40230" y="24065"/>
                  </a:moveTo>
                  <a:lnTo>
                    <a:pt x="24065" y="24065"/>
                  </a:lnTo>
                  <a:lnTo>
                    <a:pt x="24065" y="0"/>
                  </a:lnTo>
                  <a:lnTo>
                    <a:pt x="40230" y="0"/>
                  </a:lnTo>
                  <a:lnTo>
                    <a:pt x="40230" y="24065"/>
                  </a:lnTo>
                  <a:close/>
                </a:path>
                <a:path w="64770" h="64769">
                  <a:moveTo>
                    <a:pt x="64296" y="40229"/>
                  </a:moveTo>
                  <a:lnTo>
                    <a:pt x="0" y="40229"/>
                  </a:lnTo>
                  <a:lnTo>
                    <a:pt x="0" y="24065"/>
                  </a:lnTo>
                  <a:lnTo>
                    <a:pt x="64296" y="24065"/>
                  </a:lnTo>
                  <a:lnTo>
                    <a:pt x="64296" y="40229"/>
                  </a:lnTo>
                  <a:close/>
                </a:path>
                <a:path w="64770" h="64769">
                  <a:moveTo>
                    <a:pt x="40230" y="64296"/>
                  </a:moveTo>
                  <a:lnTo>
                    <a:pt x="24065" y="64296"/>
                  </a:lnTo>
                  <a:lnTo>
                    <a:pt x="24065" y="40229"/>
                  </a:lnTo>
                  <a:lnTo>
                    <a:pt x="40230" y="40229"/>
                  </a:lnTo>
                  <a:lnTo>
                    <a:pt x="40230" y="642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9259203" y="3810982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9238226" y="375334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9238226" y="375334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9207205" y="4425892"/>
              <a:ext cx="103995" cy="2304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9259203" y="3516217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9238226" y="345858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9238226" y="345858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8634899" y="3679293"/>
              <a:ext cx="585045" cy="925407"/>
            </a:xfrm>
            <a:custGeom>
              <a:avLst/>
              <a:gdLst/>
              <a:ahLst/>
              <a:cxnLst/>
              <a:rect l="l" t="t" r="r" b="b"/>
              <a:pathLst>
                <a:path w="438784" h="694054">
                  <a:moveTo>
                    <a:pt x="438753" y="693758"/>
                  </a:moveTo>
                  <a:lnTo>
                    <a:pt x="388288" y="690683"/>
                  </a:lnTo>
                  <a:lnTo>
                    <a:pt x="338523" y="681784"/>
                  </a:lnTo>
                  <a:lnTo>
                    <a:pt x="290026" y="667544"/>
                  </a:lnTo>
                  <a:lnTo>
                    <a:pt x="243367" y="648450"/>
                  </a:lnTo>
                  <a:lnTo>
                    <a:pt x="199114" y="624987"/>
                  </a:lnTo>
                  <a:lnTo>
                    <a:pt x="157837" y="597640"/>
                  </a:lnTo>
                  <a:lnTo>
                    <a:pt x="120104" y="566896"/>
                  </a:lnTo>
                  <a:lnTo>
                    <a:pt x="86484" y="533238"/>
                  </a:lnTo>
                  <a:lnTo>
                    <a:pt x="57547" y="497154"/>
                  </a:lnTo>
                  <a:lnTo>
                    <a:pt x="33861" y="459128"/>
                  </a:lnTo>
                  <a:lnTo>
                    <a:pt x="15995" y="419645"/>
                  </a:lnTo>
                  <a:lnTo>
                    <a:pt x="4518" y="379192"/>
                  </a:lnTo>
                  <a:lnTo>
                    <a:pt x="0" y="338253"/>
                  </a:lnTo>
                  <a:lnTo>
                    <a:pt x="3370" y="293918"/>
                  </a:lnTo>
                  <a:lnTo>
                    <a:pt x="14826" y="250199"/>
                  </a:lnTo>
                  <a:lnTo>
                    <a:pt x="33618" y="207716"/>
                  </a:lnTo>
                  <a:lnTo>
                    <a:pt x="58996" y="167084"/>
                  </a:lnTo>
                  <a:lnTo>
                    <a:pt x="90213" y="128920"/>
                  </a:lnTo>
                  <a:lnTo>
                    <a:pt x="126518" y="93843"/>
                  </a:lnTo>
                  <a:lnTo>
                    <a:pt x="156636" y="69932"/>
                  </a:lnTo>
                  <a:lnTo>
                    <a:pt x="188880" y="48363"/>
                  </a:lnTo>
                  <a:lnTo>
                    <a:pt x="222933" y="29399"/>
                  </a:lnTo>
                  <a:lnTo>
                    <a:pt x="258479" y="13299"/>
                  </a:lnTo>
                  <a:lnTo>
                    <a:pt x="295202" y="323"/>
                  </a:lnTo>
                  <a:lnTo>
                    <a:pt x="296289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9010921" y="3625119"/>
              <a:ext cx="145679" cy="10834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8983219" y="1808362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8983219" y="1808362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8983271" y="1458853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8983271" y="1458853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9259149" y="1733286"/>
              <a:ext cx="0" cy="75353"/>
            </a:xfrm>
            <a:custGeom>
              <a:avLst/>
              <a:gdLst/>
              <a:ahLst/>
              <a:cxnLst/>
              <a:rect l="l" t="t" r="r" b="b"/>
              <a:pathLst>
                <a:path h="56515">
                  <a:moveTo>
                    <a:pt x="0" y="56307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9238174" y="167565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9238174" y="167565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9180656" y="1170509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18109" h="118109">
                  <a:moveTo>
                    <a:pt x="0" y="58908"/>
                  </a:moveTo>
                  <a:lnTo>
                    <a:pt x="4629" y="35978"/>
                  </a:lnTo>
                  <a:lnTo>
                    <a:pt x="17253" y="17253"/>
                  </a:lnTo>
                  <a:lnTo>
                    <a:pt x="35978" y="4629"/>
                  </a:lnTo>
                  <a:lnTo>
                    <a:pt x="58908" y="0"/>
                  </a:lnTo>
                  <a:lnTo>
                    <a:pt x="100562" y="17253"/>
                  </a:lnTo>
                  <a:lnTo>
                    <a:pt x="117816" y="58908"/>
                  </a:lnTo>
                  <a:lnTo>
                    <a:pt x="113187" y="81838"/>
                  </a:lnTo>
                  <a:lnTo>
                    <a:pt x="100562" y="100562"/>
                  </a:lnTo>
                  <a:lnTo>
                    <a:pt x="81837" y="113187"/>
                  </a:lnTo>
                  <a:lnTo>
                    <a:pt x="58908" y="117816"/>
                  </a:lnTo>
                  <a:lnTo>
                    <a:pt x="35978" y="113187"/>
                  </a:lnTo>
                  <a:lnTo>
                    <a:pt x="17253" y="100562"/>
                  </a:lnTo>
                  <a:lnTo>
                    <a:pt x="4629" y="81838"/>
                  </a:lnTo>
                  <a:lnTo>
                    <a:pt x="0" y="58908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9216338" y="1206191"/>
              <a:ext cx="86359" cy="8635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40230" y="24065"/>
                  </a:moveTo>
                  <a:lnTo>
                    <a:pt x="24065" y="24065"/>
                  </a:lnTo>
                  <a:lnTo>
                    <a:pt x="24065" y="0"/>
                  </a:lnTo>
                  <a:lnTo>
                    <a:pt x="40230" y="0"/>
                  </a:lnTo>
                  <a:lnTo>
                    <a:pt x="40230" y="24065"/>
                  </a:lnTo>
                  <a:close/>
                </a:path>
                <a:path w="64770" h="64769">
                  <a:moveTo>
                    <a:pt x="64296" y="40230"/>
                  </a:moveTo>
                  <a:lnTo>
                    <a:pt x="0" y="40230"/>
                  </a:lnTo>
                  <a:lnTo>
                    <a:pt x="0" y="24065"/>
                  </a:lnTo>
                  <a:lnTo>
                    <a:pt x="64296" y="24065"/>
                  </a:lnTo>
                  <a:lnTo>
                    <a:pt x="64296" y="40230"/>
                  </a:lnTo>
                  <a:close/>
                </a:path>
                <a:path w="64770" h="64769">
                  <a:moveTo>
                    <a:pt x="40230" y="64296"/>
                  </a:moveTo>
                  <a:lnTo>
                    <a:pt x="24065" y="64296"/>
                  </a:lnTo>
                  <a:lnTo>
                    <a:pt x="24065" y="40230"/>
                  </a:lnTo>
                  <a:lnTo>
                    <a:pt x="40230" y="40230"/>
                  </a:lnTo>
                  <a:lnTo>
                    <a:pt x="40230" y="642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9259203" y="1403848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9238226" y="1346214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9238226" y="1346214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9207205" y="2018759"/>
              <a:ext cx="103995" cy="2304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9259203" y="1109084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9238226" y="1051450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9238226" y="1051450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8742099" y="1283548"/>
              <a:ext cx="478367" cy="914400"/>
            </a:xfrm>
            <a:custGeom>
              <a:avLst/>
              <a:gdLst/>
              <a:ahLst/>
              <a:cxnLst/>
              <a:rect l="l" t="t" r="r" b="b"/>
              <a:pathLst>
                <a:path w="358775" h="685800">
                  <a:moveTo>
                    <a:pt x="358353" y="685216"/>
                  </a:moveTo>
                  <a:lnTo>
                    <a:pt x="313733" y="681615"/>
                  </a:lnTo>
                  <a:lnTo>
                    <a:pt x="269851" y="671226"/>
                  </a:lnTo>
                  <a:lnTo>
                    <a:pt x="227289" y="654664"/>
                  </a:lnTo>
                  <a:lnTo>
                    <a:pt x="186632" y="632548"/>
                  </a:lnTo>
                  <a:lnTo>
                    <a:pt x="148463" y="605495"/>
                  </a:lnTo>
                  <a:lnTo>
                    <a:pt x="113367" y="574120"/>
                  </a:lnTo>
                  <a:lnTo>
                    <a:pt x="81927" y="539043"/>
                  </a:lnTo>
                  <a:lnTo>
                    <a:pt x="54727" y="500880"/>
                  </a:lnTo>
                  <a:lnTo>
                    <a:pt x="32350" y="460248"/>
                  </a:lnTo>
                  <a:lnTo>
                    <a:pt x="15381" y="417764"/>
                  </a:lnTo>
                  <a:lnTo>
                    <a:pt x="4403" y="374046"/>
                  </a:lnTo>
                  <a:lnTo>
                    <a:pt x="0" y="329711"/>
                  </a:lnTo>
                  <a:lnTo>
                    <a:pt x="3873" y="276563"/>
                  </a:lnTo>
                  <a:lnTo>
                    <a:pt x="17002" y="224481"/>
                  </a:lnTo>
                  <a:lnTo>
                    <a:pt x="38334" y="174533"/>
                  </a:lnTo>
                  <a:lnTo>
                    <a:pt x="66815" y="127784"/>
                  </a:lnTo>
                  <a:lnTo>
                    <a:pt x="101393" y="85301"/>
                  </a:lnTo>
                  <a:lnTo>
                    <a:pt x="151585" y="39821"/>
                  </a:lnTo>
                  <a:lnTo>
                    <a:pt x="207601" y="4757"/>
                  </a:lnTo>
                  <a:lnTo>
                    <a:pt x="214910" y="1210"/>
                  </a:lnTo>
                  <a:lnTo>
                    <a:pt x="217528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9009972" y="1229978"/>
              <a:ext cx="147161" cy="10714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8983219" y="5419062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8983219" y="5419062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B7B7B7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8983271" y="5069553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8983271" y="5069553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B7B7B7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9259149" y="5343986"/>
              <a:ext cx="0" cy="75353"/>
            </a:xfrm>
            <a:custGeom>
              <a:avLst/>
              <a:gdLst/>
              <a:ahLst/>
              <a:cxnLst/>
              <a:rect l="l" t="t" r="r" b="b"/>
              <a:pathLst>
                <a:path h="56514">
                  <a:moveTo>
                    <a:pt x="0" y="56306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9238174" y="528635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9238174" y="528635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9180656" y="4781209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18109" h="118110">
                  <a:moveTo>
                    <a:pt x="0" y="58908"/>
                  </a:moveTo>
                  <a:lnTo>
                    <a:pt x="4629" y="35978"/>
                  </a:lnTo>
                  <a:lnTo>
                    <a:pt x="17253" y="17253"/>
                  </a:lnTo>
                  <a:lnTo>
                    <a:pt x="35978" y="4629"/>
                  </a:lnTo>
                  <a:lnTo>
                    <a:pt x="58908" y="0"/>
                  </a:lnTo>
                  <a:lnTo>
                    <a:pt x="100562" y="17253"/>
                  </a:lnTo>
                  <a:lnTo>
                    <a:pt x="117816" y="58908"/>
                  </a:lnTo>
                  <a:lnTo>
                    <a:pt x="113187" y="81838"/>
                  </a:lnTo>
                  <a:lnTo>
                    <a:pt x="100562" y="100562"/>
                  </a:lnTo>
                  <a:lnTo>
                    <a:pt x="81837" y="113187"/>
                  </a:lnTo>
                  <a:lnTo>
                    <a:pt x="58908" y="117816"/>
                  </a:lnTo>
                  <a:lnTo>
                    <a:pt x="35978" y="113187"/>
                  </a:lnTo>
                  <a:lnTo>
                    <a:pt x="17253" y="100562"/>
                  </a:lnTo>
                  <a:lnTo>
                    <a:pt x="4629" y="81838"/>
                  </a:lnTo>
                  <a:lnTo>
                    <a:pt x="0" y="58908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9216338" y="4816890"/>
              <a:ext cx="86359" cy="86359"/>
            </a:xfrm>
            <a:custGeom>
              <a:avLst/>
              <a:gdLst/>
              <a:ahLst/>
              <a:cxnLst/>
              <a:rect l="l" t="t" r="r" b="b"/>
              <a:pathLst>
                <a:path w="64770" h="64770">
                  <a:moveTo>
                    <a:pt x="40230" y="24065"/>
                  </a:moveTo>
                  <a:lnTo>
                    <a:pt x="24065" y="24065"/>
                  </a:lnTo>
                  <a:lnTo>
                    <a:pt x="24065" y="0"/>
                  </a:lnTo>
                  <a:lnTo>
                    <a:pt x="40230" y="0"/>
                  </a:lnTo>
                  <a:lnTo>
                    <a:pt x="40230" y="24065"/>
                  </a:lnTo>
                  <a:close/>
                </a:path>
                <a:path w="64770" h="64770">
                  <a:moveTo>
                    <a:pt x="64296" y="40229"/>
                  </a:moveTo>
                  <a:lnTo>
                    <a:pt x="0" y="40229"/>
                  </a:lnTo>
                  <a:lnTo>
                    <a:pt x="0" y="24065"/>
                  </a:lnTo>
                  <a:lnTo>
                    <a:pt x="64296" y="24065"/>
                  </a:lnTo>
                  <a:lnTo>
                    <a:pt x="64296" y="40229"/>
                  </a:lnTo>
                  <a:close/>
                </a:path>
                <a:path w="64770" h="64770">
                  <a:moveTo>
                    <a:pt x="40230" y="64295"/>
                  </a:moveTo>
                  <a:lnTo>
                    <a:pt x="24065" y="64295"/>
                  </a:lnTo>
                  <a:lnTo>
                    <a:pt x="24065" y="40229"/>
                  </a:lnTo>
                  <a:lnTo>
                    <a:pt x="40230" y="40229"/>
                  </a:lnTo>
                  <a:lnTo>
                    <a:pt x="40230" y="642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9259203" y="5014549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9238226" y="4956914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9238226" y="4956914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42" name="object 142"/>
            <p:cNvSpPr/>
            <p:nvPr/>
          </p:nvSpPr>
          <p:spPr>
            <a:xfrm>
              <a:off x="9207205" y="5629459"/>
              <a:ext cx="103995" cy="2304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43" name="object 143"/>
            <p:cNvSpPr/>
            <p:nvPr/>
          </p:nvSpPr>
          <p:spPr>
            <a:xfrm>
              <a:off x="9259203" y="4719784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44" name="object 144"/>
            <p:cNvSpPr/>
            <p:nvPr/>
          </p:nvSpPr>
          <p:spPr>
            <a:xfrm>
              <a:off x="9238226" y="4662150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45" name="object 145"/>
            <p:cNvSpPr/>
            <p:nvPr/>
          </p:nvSpPr>
          <p:spPr>
            <a:xfrm>
              <a:off x="9238226" y="4662150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46" name="object 146"/>
            <p:cNvSpPr/>
            <p:nvPr/>
          </p:nvSpPr>
          <p:spPr>
            <a:xfrm>
              <a:off x="8652765" y="4884345"/>
              <a:ext cx="567267" cy="923713"/>
            </a:xfrm>
            <a:custGeom>
              <a:avLst/>
              <a:gdLst/>
              <a:ahLst/>
              <a:cxnLst/>
              <a:rect l="l" t="t" r="r" b="b"/>
              <a:pathLst>
                <a:path w="425450" h="692785">
                  <a:moveTo>
                    <a:pt x="425353" y="692643"/>
                  </a:moveTo>
                  <a:lnTo>
                    <a:pt x="376431" y="689569"/>
                  </a:lnTo>
                  <a:lnTo>
                    <a:pt x="328191" y="680669"/>
                  </a:lnTo>
                  <a:lnTo>
                    <a:pt x="281182" y="666430"/>
                  </a:lnTo>
                  <a:lnTo>
                    <a:pt x="235956" y="647336"/>
                  </a:lnTo>
                  <a:lnTo>
                    <a:pt x="193064" y="623873"/>
                  </a:lnTo>
                  <a:lnTo>
                    <a:pt x="153055" y="596526"/>
                  </a:lnTo>
                  <a:lnTo>
                    <a:pt x="116481" y="565782"/>
                  </a:lnTo>
                  <a:lnTo>
                    <a:pt x="83892" y="532124"/>
                  </a:lnTo>
                  <a:lnTo>
                    <a:pt x="55840" y="496040"/>
                  </a:lnTo>
                  <a:lnTo>
                    <a:pt x="32873" y="458014"/>
                  </a:lnTo>
                  <a:lnTo>
                    <a:pt x="15544" y="418531"/>
                  </a:lnTo>
                  <a:lnTo>
                    <a:pt x="4403" y="378077"/>
                  </a:lnTo>
                  <a:lnTo>
                    <a:pt x="0" y="337138"/>
                  </a:lnTo>
                  <a:lnTo>
                    <a:pt x="3235" y="292803"/>
                  </a:lnTo>
                  <a:lnTo>
                    <a:pt x="14299" y="249085"/>
                  </a:lnTo>
                  <a:lnTo>
                    <a:pt x="32466" y="206602"/>
                  </a:lnTo>
                  <a:lnTo>
                    <a:pt x="57011" y="165970"/>
                  </a:lnTo>
                  <a:lnTo>
                    <a:pt x="87208" y="127806"/>
                  </a:lnTo>
                  <a:lnTo>
                    <a:pt x="122331" y="92729"/>
                  </a:lnTo>
                  <a:lnTo>
                    <a:pt x="182664" y="47249"/>
                  </a:lnTo>
                  <a:lnTo>
                    <a:pt x="249999" y="12185"/>
                  </a:lnTo>
                  <a:lnTo>
                    <a:pt x="267641" y="5290"/>
                  </a:lnTo>
                  <a:lnTo>
                    <a:pt x="270602" y="4208"/>
                  </a:lnTo>
                  <a:lnTo>
                    <a:pt x="273574" y="3160"/>
                  </a:lnTo>
                  <a:lnTo>
                    <a:pt x="276556" y="2146"/>
                  </a:lnTo>
                  <a:lnTo>
                    <a:pt x="278046" y="1639"/>
                  </a:lnTo>
                  <a:lnTo>
                    <a:pt x="279539" y="1141"/>
                  </a:lnTo>
                  <a:lnTo>
                    <a:pt x="281034" y="651"/>
                  </a:lnTo>
                  <a:lnTo>
                    <a:pt x="283065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9010746" y="4830236"/>
              <a:ext cx="145911" cy="10821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</p:grpSp>
      <p:sp>
        <p:nvSpPr>
          <p:cNvPr id="149" name="object 149"/>
          <p:cNvSpPr txBox="1"/>
          <p:nvPr/>
        </p:nvSpPr>
        <p:spPr>
          <a:xfrm>
            <a:off x="3581400" y="6535784"/>
            <a:ext cx="4432300" cy="187231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6933">
              <a:spcBef>
                <a:spcPts val="20"/>
              </a:spcBef>
            </a:pPr>
            <a:r>
              <a:rPr sz="1200" spc="-7" dirty="0">
                <a:latin typeface="+mn-lt"/>
                <a:cs typeface="Arial"/>
              </a:rPr>
              <a:t>Huang et al, </a:t>
            </a:r>
            <a:r>
              <a:rPr sz="1200" dirty="0">
                <a:latin typeface="+mn-lt"/>
                <a:cs typeface="Arial"/>
              </a:rPr>
              <a:t>“Deep </a:t>
            </a:r>
            <a:r>
              <a:rPr sz="1200" spc="-7" dirty="0">
                <a:latin typeface="+mn-lt"/>
                <a:cs typeface="Arial"/>
              </a:rPr>
              <a:t>Networks with Stochastic Depth”, ECCV</a:t>
            </a:r>
            <a:r>
              <a:rPr sz="1200" spc="-87" dirty="0">
                <a:latin typeface="+mn-lt"/>
                <a:cs typeface="Arial"/>
              </a:rPr>
              <a:t> </a:t>
            </a:r>
            <a:r>
              <a:rPr sz="1200" spc="-7" dirty="0">
                <a:latin typeface="+mn-lt"/>
                <a:cs typeface="Arial"/>
              </a:rPr>
              <a:t>2016</a:t>
            </a:r>
            <a:endParaRPr sz="120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99745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/>
              <a:t>Regularization:</a:t>
            </a:r>
            <a:r>
              <a:rPr spc="-120" dirty="0"/>
              <a:t> </a:t>
            </a:r>
            <a:r>
              <a:rPr b="1" spc="-7" dirty="0"/>
              <a:t>Cutout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E6067BE-56B1-4A0C-87D8-2C588F663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/>
              <a:t>Training</a:t>
            </a:r>
            <a:r>
              <a:rPr lang="nl-NL"/>
              <a:t>: Add random noise</a:t>
            </a:r>
          </a:p>
          <a:p>
            <a:pPr marL="0" indent="0">
              <a:buNone/>
            </a:pPr>
            <a:r>
              <a:rPr lang="nl-NL" b="1"/>
              <a:t>Testing</a:t>
            </a:r>
            <a:r>
              <a:rPr lang="nl-NL"/>
              <a:t>: Marginalize over the noise</a:t>
            </a:r>
          </a:p>
          <a:p>
            <a:pPr marL="0" indent="0">
              <a:buNone/>
            </a:pPr>
            <a:endParaRPr lang="nl-NL" b="1"/>
          </a:p>
          <a:p>
            <a:pPr marL="0" indent="0">
              <a:buNone/>
            </a:pPr>
            <a:r>
              <a:rPr lang="nl-NL" sz="2800" b="1"/>
              <a:t>Examples</a:t>
            </a:r>
            <a:r>
              <a:rPr lang="nl-NL" sz="280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Dropout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Data Augmentation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DropConnect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spc="-7">
                <a:cs typeface="Arial"/>
              </a:rPr>
              <a:t>Fractional Pooling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spc="-7">
                <a:cs typeface="Arial"/>
              </a:rPr>
              <a:t>Stochastic Depth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spc="-7">
                <a:solidFill>
                  <a:srgbClr val="0000FF"/>
                </a:solidFill>
                <a:cs typeface="Arial"/>
              </a:rPr>
              <a:t>Cutout:</a:t>
            </a:r>
            <a:endParaRPr lang="nl-NL" sz="2800">
              <a:solidFill>
                <a:srgbClr val="0000FF"/>
              </a:solidFill>
            </a:endParaRP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88A5AD17-CF8A-46D3-800B-6ED51B9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6ABFC16-FDF5-4969-94A4-7AE16BD7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sp>
        <p:nvSpPr>
          <p:cNvPr id="5" name="object 5"/>
          <p:cNvSpPr txBox="1"/>
          <p:nvPr/>
        </p:nvSpPr>
        <p:spPr>
          <a:xfrm>
            <a:off x="7848600" y="6390126"/>
            <a:ext cx="3792220" cy="386430"/>
          </a:xfrm>
          <a:prstGeom prst="rect">
            <a:avLst/>
          </a:prstGeom>
        </p:spPr>
        <p:txBody>
          <a:bodyPr vert="horz" wrap="square" lIns="0" tIns="27093" rIns="0" bIns="0" rtlCol="0">
            <a:spAutoFit/>
          </a:bodyPr>
          <a:lstStyle/>
          <a:p>
            <a:pPr marL="16933" marR="6773">
              <a:lnSpc>
                <a:spcPts val="1400"/>
              </a:lnSpc>
              <a:spcBef>
                <a:spcPts val="213"/>
              </a:spcBef>
            </a:pPr>
            <a:r>
              <a:rPr sz="1200" spc="-13" dirty="0">
                <a:latin typeface="+mn-lt"/>
                <a:cs typeface="Arial"/>
              </a:rPr>
              <a:t>DeVries </a:t>
            </a:r>
            <a:r>
              <a:rPr sz="1200" spc="-7" dirty="0">
                <a:latin typeface="+mn-lt"/>
                <a:cs typeface="Arial"/>
              </a:rPr>
              <a:t>and </a:t>
            </a:r>
            <a:r>
              <a:rPr sz="1200" spc="-33" dirty="0">
                <a:latin typeface="+mn-lt"/>
                <a:cs typeface="Arial"/>
              </a:rPr>
              <a:t>Taylor, </a:t>
            </a:r>
            <a:r>
              <a:rPr sz="1200" dirty="0">
                <a:latin typeface="+mn-lt"/>
                <a:cs typeface="Arial"/>
              </a:rPr>
              <a:t>“Improved </a:t>
            </a:r>
            <a:r>
              <a:rPr sz="1200" spc="-7" dirty="0">
                <a:latin typeface="+mn-lt"/>
                <a:cs typeface="Arial"/>
              </a:rPr>
              <a:t>Regularization of  Convolutional Neural Networks with Cutout”, arXiv</a:t>
            </a:r>
            <a:r>
              <a:rPr sz="1200" spc="-93" dirty="0">
                <a:latin typeface="+mn-lt"/>
                <a:cs typeface="Arial"/>
              </a:rPr>
              <a:t> </a:t>
            </a:r>
            <a:r>
              <a:rPr sz="1200" spc="-7" dirty="0">
                <a:latin typeface="+mn-lt"/>
                <a:cs typeface="Arial"/>
              </a:rPr>
              <a:t>2017</a:t>
            </a:r>
            <a:endParaRPr sz="1200">
              <a:latin typeface="+mn-lt"/>
              <a:cs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CC621EC-932C-451E-BB21-F1EF600AE96A}"/>
              </a:ext>
            </a:extLst>
          </p:cNvPr>
          <p:cNvGrpSpPr/>
          <p:nvPr/>
        </p:nvGrpSpPr>
        <p:grpSpPr>
          <a:xfrm>
            <a:off x="6556901" y="386626"/>
            <a:ext cx="5205351" cy="4767240"/>
            <a:chOff x="6556901" y="1704132"/>
            <a:chExt cx="3766765" cy="3449733"/>
          </a:xfrm>
        </p:grpSpPr>
        <p:sp>
          <p:nvSpPr>
            <p:cNvPr id="6" name="object 6"/>
            <p:cNvSpPr/>
            <p:nvPr/>
          </p:nvSpPr>
          <p:spPr>
            <a:xfrm>
              <a:off x="6556901" y="1704144"/>
              <a:ext cx="1795884" cy="16838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" name="object 7"/>
            <p:cNvSpPr/>
            <p:nvPr/>
          </p:nvSpPr>
          <p:spPr>
            <a:xfrm>
              <a:off x="6713087" y="1839045"/>
              <a:ext cx="972820" cy="972820"/>
            </a:xfrm>
            <a:custGeom>
              <a:avLst/>
              <a:gdLst/>
              <a:ahLst/>
              <a:cxnLst/>
              <a:rect l="l" t="t" r="r" b="b"/>
              <a:pathLst>
                <a:path w="729614" h="729614">
                  <a:moveTo>
                    <a:pt x="0" y="0"/>
                  </a:moveTo>
                  <a:lnTo>
                    <a:pt x="729299" y="0"/>
                  </a:lnTo>
                  <a:lnTo>
                    <a:pt x="729299" y="729299"/>
                  </a:lnTo>
                  <a:lnTo>
                    <a:pt x="0" y="7292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" name="object 8"/>
            <p:cNvSpPr/>
            <p:nvPr/>
          </p:nvSpPr>
          <p:spPr>
            <a:xfrm>
              <a:off x="8527776" y="1704132"/>
              <a:ext cx="1795885" cy="16838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" name="object 9"/>
            <p:cNvSpPr/>
            <p:nvPr/>
          </p:nvSpPr>
          <p:spPr>
            <a:xfrm>
              <a:off x="9216378" y="2343054"/>
              <a:ext cx="972820" cy="972820"/>
            </a:xfrm>
            <a:custGeom>
              <a:avLst/>
              <a:gdLst/>
              <a:ahLst/>
              <a:cxnLst/>
              <a:rect l="l" t="t" r="r" b="b"/>
              <a:pathLst>
                <a:path w="729615" h="729614">
                  <a:moveTo>
                    <a:pt x="0" y="0"/>
                  </a:moveTo>
                  <a:lnTo>
                    <a:pt x="729299" y="0"/>
                  </a:lnTo>
                  <a:lnTo>
                    <a:pt x="729299" y="729299"/>
                  </a:lnTo>
                  <a:lnTo>
                    <a:pt x="0" y="7292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6556901" y="3455464"/>
              <a:ext cx="1795884" cy="16838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6968637" y="4166930"/>
              <a:ext cx="972820" cy="972820"/>
            </a:xfrm>
            <a:custGeom>
              <a:avLst/>
              <a:gdLst/>
              <a:ahLst/>
              <a:cxnLst/>
              <a:rect l="l" t="t" r="r" b="b"/>
              <a:pathLst>
                <a:path w="729614" h="729614">
                  <a:moveTo>
                    <a:pt x="0" y="0"/>
                  </a:moveTo>
                  <a:lnTo>
                    <a:pt x="729299" y="0"/>
                  </a:lnTo>
                  <a:lnTo>
                    <a:pt x="729299" y="729299"/>
                  </a:lnTo>
                  <a:lnTo>
                    <a:pt x="0" y="7292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527782" y="3469992"/>
              <a:ext cx="1795884" cy="16838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9131035" y="3811191"/>
              <a:ext cx="972820" cy="972820"/>
            </a:xfrm>
            <a:custGeom>
              <a:avLst/>
              <a:gdLst/>
              <a:ahLst/>
              <a:cxnLst/>
              <a:rect l="l" t="t" r="r" b="b"/>
              <a:pathLst>
                <a:path w="729615" h="729614">
                  <a:moveTo>
                    <a:pt x="0" y="0"/>
                  </a:moveTo>
                  <a:lnTo>
                    <a:pt x="729299" y="0"/>
                  </a:lnTo>
                  <a:lnTo>
                    <a:pt x="729299" y="729299"/>
                  </a:lnTo>
                  <a:lnTo>
                    <a:pt x="0" y="7292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019800" y="5351582"/>
            <a:ext cx="6096000" cy="756211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359833" marR="6773" indent="-342900">
              <a:lnSpc>
                <a:spcPct val="101600"/>
              </a:lnSpc>
              <a:spcBef>
                <a:spcPts val="93"/>
              </a:spcBef>
              <a:buFont typeface="Arial" panose="020B0604020202020204" pitchFamily="34" charset="0"/>
              <a:buChar char="•"/>
            </a:pPr>
            <a:r>
              <a:rPr spc="-13" dirty="0">
                <a:latin typeface="+mn-lt"/>
                <a:cs typeface="Arial"/>
              </a:rPr>
              <a:t>Works </a:t>
            </a:r>
            <a:r>
              <a:rPr dirty="0">
                <a:latin typeface="+mn-lt"/>
                <a:cs typeface="Arial"/>
              </a:rPr>
              <a:t>very </a:t>
            </a:r>
            <a:r>
              <a:rPr spc="-7" dirty="0">
                <a:latin typeface="+mn-lt"/>
                <a:cs typeface="Arial"/>
              </a:rPr>
              <a:t>well for </a:t>
            </a:r>
            <a:r>
              <a:rPr dirty="0">
                <a:latin typeface="+mn-lt"/>
                <a:cs typeface="Arial"/>
              </a:rPr>
              <a:t>small </a:t>
            </a:r>
            <a:r>
              <a:rPr spc="-7" dirty="0">
                <a:latin typeface="+mn-lt"/>
                <a:cs typeface="Arial"/>
              </a:rPr>
              <a:t>datasets </a:t>
            </a:r>
            <a:r>
              <a:rPr spc="-7">
                <a:latin typeface="+mn-lt"/>
                <a:cs typeface="Arial"/>
              </a:rPr>
              <a:t>like </a:t>
            </a:r>
            <a:r>
              <a:rPr spc="-27">
                <a:latin typeface="+mn-lt"/>
                <a:cs typeface="Arial"/>
              </a:rPr>
              <a:t>CIFA</a:t>
            </a:r>
            <a:r>
              <a:rPr lang="en-US" spc="-27">
                <a:latin typeface="+mn-lt"/>
                <a:cs typeface="Arial"/>
              </a:rPr>
              <a:t>R</a:t>
            </a:r>
          </a:p>
          <a:p>
            <a:pPr marL="359833" marR="6773" indent="-342900">
              <a:lnSpc>
                <a:spcPct val="101600"/>
              </a:lnSpc>
              <a:spcBef>
                <a:spcPts val="93"/>
              </a:spcBef>
              <a:buFont typeface="Arial" panose="020B0604020202020204" pitchFamily="34" charset="0"/>
              <a:buChar char="•"/>
            </a:pPr>
            <a:r>
              <a:rPr spc="-27">
                <a:latin typeface="+mn-lt"/>
                <a:cs typeface="Arial"/>
              </a:rPr>
              <a:t> </a:t>
            </a:r>
            <a:r>
              <a:rPr spc="-7" dirty="0">
                <a:latin typeface="+mn-lt"/>
                <a:cs typeface="Arial"/>
              </a:rPr>
              <a:t>less </a:t>
            </a:r>
            <a:r>
              <a:rPr dirty="0">
                <a:latin typeface="+mn-lt"/>
                <a:cs typeface="Arial"/>
              </a:rPr>
              <a:t>common </a:t>
            </a:r>
            <a:r>
              <a:rPr spc="-7" dirty="0">
                <a:latin typeface="+mn-lt"/>
                <a:cs typeface="Arial"/>
              </a:rPr>
              <a:t>for large datasets like</a:t>
            </a:r>
            <a:r>
              <a:rPr spc="-107" dirty="0">
                <a:latin typeface="+mn-lt"/>
                <a:cs typeface="Arial"/>
              </a:rPr>
              <a:t> </a:t>
            </a:r>
            <a:r>
              <a:rPr spc="-7" dirty="0">
                <a:latin typeface="+mn-lt"/>
                <a:cs typeface="Arial"/>
              </a:rPr>
              <a:t>ImageNet</a:t>
            </a:r>
            <a:endParaRPr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82446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93274"/>
            <a:ext cx="11404600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latin typeface="+mn-lt"/>
              </a:rPr>
              <a:t>Regularization:</a:t>
            </a:r>
            <a:r>
              <a:rPr spc="-120" dirty="0">
                <a:latin typeface="+mn-lt"/>
              </a:rPr>
              <a:t> </a:t>
            </a:r>
            <a:r>
              <a:rPr b="1" dirty="0">
                <a:latin typeface="+mn-lt"/>
              </a:rPr>
              <a:t>Mixup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2910D56-28E4-40BE-B3B2-7DD1E3F79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/>
              <a:t>Training</a:t>
            </a:r>
            <a:r>
              <a:rPr lang="nl-NL"/>
              <a:t>: Add random noise</a:t>
            </a:r>
          </a:p>
          <a:p>
            <a:pPr marL="0" indent="0">
              <a:buNone/>
            </a:pPr>
            <a:r>
              <a:rPr lang="nl-NL" b="1"/>
              <a:t>Testing</a:t>
            </a:r>
            <a:r>
              <a:rPr lang="nl-NL"/>
              <a:t>: Marginalize over the noise</a:t>
            </a:r>
          </a:p>
          <a:p>
            <a:pPr marL="0" indent="0">
              <a:buNone/>
            </a:pPr>
            <a:endParaRPr lang="nl-NL" sz="2800" b="1"/>
          </a:p>
          <a:p>
            <a:pPr marL="0" indent="0">
              <a:buNone/>
            </a:pPr>
            <a:r>
              <a:rPr lang="nl-NL" sz="2800" b="1"/>
              <a:t>Examples</a:t>
            </a:r>
            <a:r>
              <a:rPr lang="nl-NL" sz="280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Dropout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Data Augmentation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DropConnect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spc="-7">
                <a:cs typeface="Arial"/>
              </a:rPr>
              <a:t>Fractional Pooling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spc="-7">
                <a:cs typeface="Arial"/>
              </a:rPr>
              <a:t>Stochastic Depth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spc="-7">
                <a:cs typeface="Arial"/>
              </a:rPr>
              <a:t>Cutout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spc="-7">
                <a:solidFill>
                  <a:srgbClr val="0000FF"/>
                </a:solidFill>
                <a:cs typeface="Arial"/>
              </a:rPr>
              <a:t>Mixup:</a:t>
            </a:r>
            <a:endParaRPr lang="nl-NL" sz="2800">
              <a:solidFill>
                <a:srgbClr val="0000FF"/>
              </a:solidFill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CF3E70B-DB09-4590-BF01-06178CDB3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E664613-458A-4F77-931B-8BB8896B5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79</a:t>
            </a:fld>
            <a:endParaRPr lang="en-US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91000" y="6584643"/>
            <a:ext cx="4693920" cy="218864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16933">
              <a:spcBef>
                <a:spcPts val="1073"/>
              </a:spcBef>
            </a:pPr>
            <a:r>
              <a:rPr sz="1200" spc="-7">
                <a:latin typeface="+mn-lt"/>
                <a:cs typeface="Arial"/>
              </a:rPr>
              <a:t>Zhang </a:t>
            </a:r>
            <a:r>
              <a:rPr sz="1200" spc="-7" dirty="0">
                <a:latin typeface="+mn-lt"/>
                <a:cs typeface="Arial"/>
              </a:rPr>
              <a:t>et al, </a:t>
            </a:r>
            <a:r>
              <a:rPr sz="1200" dirty="0">
                <a:latin typeface="+mn-lt"/>
                <a:cs typeface="Arial"/>
              </a:rPr>
              <a:t>“</a:t>
            </a:r>
            <a:r>
              <a:rPr sz="1200" i="1" dirty="0">
                <a:latin typeface="+mn-lt"/>
                <a:cs typeface="Arial"/>
              </a:rPr>
              <a:t>mixup</a:t>
            </a:r>
            <a:r>
              <a:rPr sz="1200" dirty="0">
                <a:latin typeface="+mn-lt"/>
                <a:cs typeface="Arial"/>
              </a:rPr>
              <a:t>: </a:t>
            </a:r>
            <a:r>
              <a:rPr sz="1200" spc="-7" dirty="0">
                <a:latin typeface="+mn-lt"/>
                <a:cs typeface="Arial"/>
              </a:rPr>
              <a:t>Beyond Empirical Risk </a:t>
            </a:r>
            <a:r>
              <a:rPr sz="1200" dirty="0">
                <a:latin typeface="+mn-lt"/>
                <a:cs typeface="Arial"/>
              </a:rPr>
              <a:t>Minimization”, </a:t>
            </a:r>
            <a:r>
              <a:rPr sz="1200" spc="-7" dirty="0">
                <a:latin typeface="+mn-lt"/>
                <a:cs typeface="Arial"/>
              </a:rPr>
              <a:t>ICLR</a:t>
            </a:r>
            <a:r>
              <a:rPr sz="1200" spc="-87" dirty="0">
                <a:latin typeface="+mn-lt"/>
                <a:cs typeface="Arial"/>
              </a:rPr>
              <a:t> </a:t>
            </a:r>
            <a:r>
              <a:rPr sz="1200" spc="-7" dirty="0">
                <a:latin typeface="+mn-lt"/>
                <a:cs typeface="Arial"/>
              </a:rPr>
              <a:t>2018</a:t>
            </a:r>
            <a:endParaRPr sz="1200">
              <a:latin typeface="+mn-lt"/>
              <a:cs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4CBFB0-5CBD-425E-9112-E49663861E72}"/>
              </a:ext>
            </a:extLst>
          </p:cNvPr>
          <p:cNvGrpSpPr/>
          <p:nvPr/>
        </p:nvGrpSpPr>
        <p:grpSpPr>
          <a:xfrm>
            <a:off x="4191000" y="2427439"/>
            <a:ext cx="7862848" cy="4049561"/>
            <a:chOff x="4666360" y="2450934"/>
            <a:chExt cx="7387488" cy="3804739"/>
          </a:xfrm>
        </p:grpSpPr>
        <p:sp>
          <p:nvSpPr>
            <p:cNvPr id="5" name="object 5"/>
            <p:cNvSpPr/>
            <p:nvPr/>
          </p:nvSpPr>
          <p:spPr>
            <a:xfrm>
              <a:off x="4666360" y="2450934"/>
              <a:ext cx="1793099" cy="16812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4666362" y="4240167"/>
              <a:ext cx="1793100" cy="168129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952511" y="2450935"/>
              <a:ext cx="2540381" cy="238196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7140474" y="4933858"/>
              <a:ext cx="4137125" cy="1321815"/>
            </a:xfrm>
            <a:prstGeom prst="rect">
              <a:avLst/>
            </a:prstGeom>
          </p:spPr>
          <p:txBody>
            <a:bodyPr vert="horz" wrap="square" lIns="0" tIns="11853" rIns="0" bIns="0" rtlCol="0">
              <a:spAutoFit/>
            </a:bodyPr>
            <a:lstStyle/>
            <a:p>
              <a:pPr marL="16933" marR="6773">
                <a:lnSpc>
                  <a:spcPct val="101600"/>
                </a:lnSpc>
                <a:spcBef>
                  <a:spcPts val="93"/>
                </a:spcBef>
              </a:pPr>
              <a:r>
                <a:rPr sz="2800" spc="-7" dirty="0">
                  <a:latin typeface="+mn-lt"/>
                  <a:cs typeface="Arial"/>
                </a:rPr>
                <a:t>Randomly blend the pixels  of pairs of </a:t>
              </a:r>
              <a:r>
                <a:rPr sz="2800" spc="-7">
                  <a:latin typeface="+mn-lt"/>
                  <a:cs typeface="Arial"/>
                </a:rPr>
                <a:t>training</a:t>
              </a:r>
              <a:r>
                <a:rPr sz="2800" spc="-113">
                  <a:latin typeface="+mn-lt"/>
                  <a:cs typeface="Arial"/>
                </a:rPr>
                <a:t> </a:t>
              </a:r>
              <a:r>
                <a:rPr sz="2800" spc="-7">
                  <a:latin typeface="+mn-lt"/>
                  <a:cs typeface="Arial"/>
                </a:rPr>
                <a:t>images</a:t>
              </a:r>
              <a:endParaRPr sz="2800">
                <a:latin typeface="+mn-lt"/>
                <a:cs typeface="Arial"/>
              </a:endParaRPr>
            </a:p>
            <a:p>
              <a:pPr marL="359833" indent="-342900">
                <a:spcBef>
                  <a:spcPts val="40"/>
                </a:spcBef>
                <a:buFont typeface="Arial" panose="020B0604020202020204" pitchFamily="34" charset="0"/>
                <a:buChar char="•"/>
              </a:pPr>
              <a:r>
                <a:rPr sz="2800" spc="-7" dirty="0">
                  <a:latin typeface="+mn-lt"/>
                  <a:cs typeface="Arial"/>
                </a:rPr>
                <a:t>e.g. 40% </a:t>
              </a:r>
              <a:r>
                <a:rPr sz="2800" dirty="0">
                  <a:latin typeface="+mn-lt"/>
                  <a:cs typeface="Arial"/>
                </a:rPr>
                <a:t>cat, </a:t>
              </a:r>
              <a:r>
                <a:rPr sz="2800" spc="-7" dirty="0">
                  <a:latin typeface="+mn-lt"/>
                  <a:cs typeface="Arial"/>
                </a:rPr>
                <a:t>60%</a:t>
              </a:r>
              <a:r>
                <a:rPr sz="2800" spc="-60" dirty="0">
                  <a:latin typeface="+mn-lt"/>
                  <a:cs typeface="Arial"/>
                </a:rPr>
                <a:t> </a:t>
              </a:r>
              <a:r>
                <a:rPr sz="2800" spc="-7" dirty="0">
                  <a:latin typeface="+mn-lt"/>
                  <a:cs typeface="Arial"/>
                </a:rPr>
                <a:t>dog</a:t>
              </a:r>
              <a:endParaRPr sz="2800">
                <a:latin typeface="+mn-lt"/>
                <a:cs typeface="Arial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9670627" y="2758468"/>
              <a:ext cx="1084065" cy="1670473"/>
            </a:xfrm>
            <a:custGeom>
              <a:avLst/>
              <a:gdLst/>
              <a:ahLst/>
              <a:cxnLst/>
              <a:rect l="l" t="t" r="r" b="b"/>
              <a:pathLst>
                <a:path w="976629" h="1252855">
                  <a:moveTo>
                    <a:pt x="299" y="1252499"/>
                  </a:moveTo>
                  <a:lnTo>
                    <a:pt x="0" y="0"/>
                  </a:lnTo>
                  <a:lnTo>
                    <a:pt x="976258" y="244049"/>
                  </a:lnTo>
                  <a:lnTo>
                    <a:pt x="976441" y="1008449"/>
                  </a:lnTo>
                  <a:lnTo>
                    <a:pt x="299" y="1252499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9670628" y="2758468"/>
              <a:ext cx="1074192" cy="1670473"/>
            </a:xfrm>
            <a:custGeom>
              <a:avLst/>
              <a:gdLst/>
              <a:ahLst/>
              <a:cxnLst/>
              <a:rect l="l" t="t" r="r" b="b"/>
              <a:pathLst>
                <a:path w="976629" h="1252855">
                  <a:moveTo>
                    <a:pt x="0" y="0"/>
                  </a:moveTo>
                  <a:lnTo>
                    <a:pt x="976258" y="244049"/>
                  </a:lnTo>
                  <a:lnTo>
                    <a:pt x="976441" y="1008449"/>
                  </a:lnTo>
                  <a:lnTo>
                    <a:pt x="299" y="12524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9910301" y="3414888"/>
              <a:ext cx="767927" cy="427532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sz="2667" spc="-7" dirty="0">
                  <a:latin typeface="+mn-lt"/>
                  <a:cs typeface="Arial"/>
                </a:rPr>
                <a:t>CNN</a:t>
              </a:r>
              <a:endParaRPr sz="2667">
                <a:latin typeface="+mn-lt"/>
                <a:cs typeface="Arial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10912027" y="2882830"/>
              <a:ext cx="1141821" cy="1357337"/>
            </a:xfrm>
            <a:prstGeom prst="rect">
              <a:avLst/>
            </a:prstGeom>
          </p:spPr>
          <p:txBody>
            <a:bodyPr vert="horz" wrap="square" lIns="0" tIns="11853" rIns="0" bIns="0" rtlCol="0">
              <a:spAutoFit/>
            </a:bodyPr>
            <a:lstStyle/>
            <a:p>
              <a:pPr marL="16933" marR="6773">
                <a:lnSpc>
                  <a:spcPct val="101600"/>
                </a:lnSpc>
                <a:spcBef>
                  <a:spcPts val="93"/>
                </a:spcBef>
              </a:pPr>
              <a:r>
                <a:rPr sz="2133" b="1" spc="-47">
                  <a:latin typeface="+mn-lt"/>
                  <a:cs typeface="Arial"/>
                </a:rPr>
                <a:t>Target</a:t>
              </a:r>
              <a:r>
                <a:rPr sz="2133" b="1" spc="-113">
                  <a:latin typeface="+mn-lt"/>
                  <a:cs typeface="Arial"/>
                </a:rPr>
                <a:t> </a:t>
              </a:r>
              <a:endParaRPr lang="en-US" sz="2133" b="1" spc="-113">
                <a:latin typeface="+mn-lt"/>
                <a:cs typeface="Arial"/>
              </a:endParaRPr>
            </a:p>
            <a:p>
              <a:pPr marL="16933" marR="6773">
                <a:lnSpc>
                  <a:spcPct val="101600"/>
                </a:lnSpc>
                <a:spcBef>
                  <a:spcPts val="93"/>
                </a:spcBef>
              </a:pPr>
              <a:r>
                <a:rPr sz="2133" b="1" spc="-7">
                  <a:latin typeface="+mn-lt"/>
                  <a:cs typeface="Arial"/>
                </a:rPr>
                <a:t>label</a:t>
              </a:r>
              <a:r>
                <a:rPr lang="en-US" sz="2133" b="1" spc="-7">
                  <a:latin typeface="+mn-lt"/>
                  <a:cs typeface="Arial"/>
                </a:rPr>
                <a:t>s</a:t>
              </a:r>
              <a:r>
                <a:rPr sz="2133" b="1" spc="-7">
                  <a:latin typeface="+mn-lt"/>
                  <a:cs typeface="Arial"/>
                </a:rPr>
                <a:t>:  </a:t>
              </a:r>
              <a:endParaRPr lang="en-US" sz="2133" b="1" spc="-7">
                <a:latin typeface="+mn-lt"/>
                <a:cs typeface="Arial"/>
              </a:endParaRPr>
            </a:p>
            <a:p>
              <a:pPr marL="16933" marR="6773">
                <a:lnSpc>
                  <a:spcPct val="101600"/>
                </a:lnSpc>
                <a:spcBef>
                  <a:spcPts val="93"/>
                </a:spcBef>
              </a:pPr>
              <a:r>
                <a:rPr sz="2133">
                  <a:latin typeface="+mn-lt"/>
                  <a:cs typeface="Arial"/>
                </a:rPr>
                <a:t>cat:</a:t>
              </a:r>
              <a:r>
                <a:rPr sz="2133" spc="-27">
                  <a:latin typeface="+mn-lt"/>
                  <a:cs typeface="Arial"/>
                </a:rPr>
                <a:t> </a:t>
              </a:r>
              <a:r>
                <a:rPr lang="en-US" sz="2133" spc="-27">
                  <a:latin typeface="+mn-lt"/>
                  <a:cs typeface="Arial"/>
                </a:rPr>
                <a:t> </a:t>
              </a:r>
              <a:r>
                <a:rPr sz="2133" spc="-7">
                  <a:latin typeface="+mn-lt"/>
                  <a:cs typeface="Arial"/>
                </a:rPr>
                <a:t>0.4</a:t>
              </a:r>
              <a:endParaRPr sz="2133">
                <a:latin typeface="+mn-lt"/>
                <a:cs typeface="Arial"/>
              </a:endParaRPr>
            </a:p>
            <a:p>
              <a:pPr marL="16933">
                <a:spcBef>
                  <a:spcPts val="40"/>
                </a:spcBef>
              </a:pPr>
              <a:r>
                <a:rPr sz="2133" spc="-7" dirty="0">
                  <a:latin typeface="+mn-lt"/>
                  <a:cs typeface="Arial"/>
                </a:rPr>
                <a:t>dog:</a:t>
              </a:r>
              <a:r>
                <a:rPr sz="2133" spc="-27" dirty="0">
                  <a:latin typeface="+mn-lt"/>
                  <a:cs typeface="Arial"/>
                </a:rPr>
                <a:t> </a:t>
              </a:r>
              <a:r>
                <a:rPr sz="2133" spc="-7" dirty="0">
                  <a:latin typeface="+mn-lt"/>
                  <a:cs typeface="Arial"/>
                </a:rPr>
                <a:t>0.6</a:t>
              </a:r>
              <a:endParaRPr sz="2133">
                <a:latin typeface="+mn-lt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7258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Classification Problem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673A4A-7D55-4449-9745-19DA0E260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B9460-8453-45BD-9044-7DA40DBA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object 5"/>
          <p:cNvSpPr txBox="1"/>
          <p:nvPr/>
        </p:nvSpPr>
        <p:spPr>
          <a:xfrm>
            <a:off x="5621050" y="2579757"/>
            <a:ext cx="4978400" cy="193813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20"/>
              </a:spcBef>
            </a:pPr>
            <a:r>
              <a:rPr sz="2800" spc="-7" dirty="0">
                <a:latin typeface="+mn-lt"/>
                <a:cs typeface="Arial"/>
              </a:rPr>
              <a:t>{dog, </a:t>
            </a:r>
            <a:r>
              <a:rPr sz="2800" dirty="0">
                <a:latin typeface="+mn-lt"/>
                <a:cs typeface="Arial"/>
              </a:rPr>
              <a:t>cat, </a:t>
            </a:r>
            <a:r>
              <a:rPr sz="2800" spc="-7" dirty="0">
                <a:latin typeface="+mn-lt"/>
                <a:cs typeface="Arial"/>
              </a:rPr>
              <a:t>truck, plane,</a:t>
            </a:r>
            <a:r>
              <a:rPr sz="2800" spc="-40" dirty="0">
                <a:latin typeface="+mn-lt"/>
                <a:cs typeface="Arial"/>
              </a:rPr>
              <a:t> </a:t>
            </a:r>
            <a:r>
              <a:rPr sz="2800" spc="-7" dirty="0">
                <a:latin typeface="+mn-lt"/>
                <a:cs typeface="Arial"/>
              </a:rPr>
              <a:t>...</a:t>
            </a:r>
            <a:r>
              <a:rPr lang="nl-NL" sz="2800" spc="-7" dirty="0">
                <a:latin typeface="+mn-lt"/>
                <a:cs typeface="Arial"/>
              </a:rPr>
              <a:t>}</a:t>
            </a:r>
            <a:endParaRPr lang="nl-NL" sz="2800" dirty="0">
              <a:latin typeface="+mn-lt"/>
              <a:cs typeface="Arial"/>
            </a:endParaRPr>
          </a:p>
          <a:p>
            <a:pPr>
              <a:lnSpc>
                <a:spcPct val="100000"/>
              </a:lnSpc>
            </a:pPr>
            <a:endParaRPr lang="nl-NL" sz="2800" dirty="0">
              <a:latin typeface="+mn-lt"/>
              <a:cs typeface="Times New Roman"/>
            </a:endParaRPr>
          </a:p>
          <a:p>
            <a:pPr>
              <a:spcBef>
                <a:spcPts val="67"/>
              </a:spcBef>
            </a:pPr>
            <a:endParaRPr sz="3200" dirty="0">
              <a:latin typeface="+mn-lt"/>
              <a:cs typeface="Times New Roman"/>
            </a:endParaRPr>
          </a:p>
          <a:p>
            <a:pPr marL="247220" algn="ctr">
              <a:spcBef>
                <a:spcPts val="7"/>
              </a:spcBef>
            </a:pPr>
            <a:r>
              <a:rPr sz="3600" dirty="0">
                <a:latin typeface="+mn-lt"/>
                <a:cs typeface="Arial"/>
              </a:rPr>
              <a:t>cat</a:t>
            </a:r>
          </a:p>
        </p:txBody>
      </p:sp>
      <p:sp>
        <p:nvSpPr>
          <p:cNvPr id="7" name="object 7"/>
          <p:cNvSpPr/>
          <p:nvPr/>
        </p:nvSpPr>
        <p:spPr>
          <a:xfrm>
            <a:off x="1578635" y="1714584"/>
            <a:ext cx="2695732" cy="3738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978400" y="4241800"/>
            <a:ext cx="257420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/>
              <a:t>Regularization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1EEEB67-DF5B-4A16-A25F-F1CDA9EFA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6172200" cy="5486400"/>
          </a:xfrm>
        </p:spPr>
        <p:txBody>
          <a:bodyPr/>
          <a:lstStyle/>
          <a:p>
            <a:pPr marL="0" indent="0">
              <a:buNone/>
            </a:pPr>
            <a:r>
              <a:rPr lang="nl-NL" sz="3200" b="1"/>
              <a:t>Training</a:t>
            </a:r>
            <a:r>
              <a:rPr lang="nl-NL" sz="3200"/>
              <a:t>: Add random noise</a:t>
            </a:r>
          </a:p>
          <a:p>
            <a:pPr marL="0" indent="0">
              <a:buNone/>
            </a:pPr>
            <a:r>
              <a:rPr lang="nl-NL" sz="3200" b="1"/>
              <a:t>Testing</a:t>
            </a:r>
            <a:r>
              <a:rPr lang="nl-NL" sz="3200"/>
              <a:t>: Marginalize over the noise</a:t>
            </a:r>
          </a:p>
          <a:p>
            <a:pPr marL="0" indent="0">
              <a:buNone/>
            </a:pPr>
            <a:r>
              <a:rPr lang="nl-NL" b="1"/>
              <a:t>Examples</a:t>
            </a:r>
            <a:r>
              <a:rPr lang="nl-NL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nl-NL"/>
              <a:t>Dropout</a:t>
            </a:r>
          </a:p>
          <a:p>
            <a:pPr marL="514350" indent="-514350">
              <a:buFont typeface="+mj-lt"/>
              <a:buAutoNum type="arabicPeriod"/>
            </a:pPr>
            <a:r>
              <a:rPr lang="nl-NL"/>
              <a:t>Data Augmentation</a:t>
            </a:r>
          </a:p>
          <a:p>
            <a:pPr marL="514350" indent="-514350">
              <a:buFont typeface="+mj-lt"/>
              <a:buAutoNum type="arabicPeriod"/>
            </a:pPr>
            <a:r>
              <a:rPr lang="nl-NL"/>
              <a:t>DropConnect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spc="-7">
                <a:cs typeface="Arial"/>
              </a:rPr>
              <a:t>Fractional Pooling</a:t>
            </a:r>
          </a:p>
          <a:p>
            <a:pPr marL="514350" indent="-514350">
              <a:buFont typeface="+mj-lt"/>
              <a:buAutoNum type="arabicPeriod"/>
            </a:pPr>
            <a:r>
              <a:rPr lang="nl-NL" spc="-7">
                <a:cs typeface="Arial"/>
              </a:rPr>
              <a:t>Stochastic Depth</a:t>
            </a:r>
          </a:p>
          <a:p>
            <a:pPr marL="514350" indent="-514350">
              <a:buFont typeface="+mj-lt"/>
              <a:buAutoNum type="arabicPeriod"/>
            </a:pPr>
            <a:r>
              <a:rPr lang="nl-NL" spc="-7">
                <a:cs typeface="Arial"/>
              </a:rPr>
              <a:t>Cutout</a:t>
            </a:r>
          </a:p>
          <a:p>
            <a:pPr marL="514350" indent="-514350">
              <a:buFont typeface="+mj-lt"/>
              <a:buAutoNum type="arabicPeriod"/>
            </a:pPr>
            <a:r>
              <a:rPr lang="nl-NL" spc="-7">
                <a:cs typeface="Arial"/>
              </a:rPr>
              <a:t>Mixup</a:t>
            </a:r>
            <a:endParaRPr lang="nl-NL"/>
          </a:p>
          <a:p>
            <a:endParaRPr lang="nl-NL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1A2AE9F-1B43-49FC-88DC-E40A5452C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7000" y="2133600"/>
            <a:ext cx="5334000" cy="4419600"/>
          </a:xfrm>
        </p:spPr>
        <p:txBody>
          <a:bodyPr/>
          <a:lstStyle/>
          <a:p>
            <a:r>
              <a:rPr lang="en-US"/>
              <a:t>Consider dropout for large  fully-connected layers</a:t>
            </a:r>
          </a:p>
          <a:p>
            <a:r>
              <a:rPr lang="en-US"/>
              <a:t>Batch normalization and data  augmentation almost always a  good idea</a:t>
            </a:r>
          </a:p>
          <a:p>
            <a:r>
              <a:rPr lang="en-US"/>
              <a:t>Try cutout and mixup especially  for small classification datasets</a:t>
            </a:r>
          </a:p>
          <a:p>
            <a:endParaRPr lang="nl-NL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D7F3930-308C-46C5-BC71-FCC631C2B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09E83-AA77-413C-BA18-D38565A8D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9E163-1B31-48AD-846D-D06B412DB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4883" y="163838"/>
            <a:ext cx="2141299" cy="16088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16709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3764A80-D028-4BAD-B1F1-5E410EAF9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842" y="-1"/>
            <a:ext cx="1879157" cy="6901629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Covered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9972A-CCE0-46F2-BABE-CC03CDB5D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Classifiers</a:t>
            </a:r>
          </a:p>
          <a:p>
            <a:r>
              <a:rPr lang="en-US"/>
              <a:t>Loss functions</a:t>
            </a:r>
          </a:p>
          <a:p>
            <a:r>
              <a:rPr lang="en-US"/>
              <a:t>Basics of learning: Backpropagation</a:t>
            </a:r>
          </a:p>
          <a:p>
            <a:r>
              <a:rPr lang="en-US"/>
              <a:t>Optimization methods</a:t>
            </a:r>
          </a:p>
          <a:p>
            <a:r>
              <a:rPr lang="en-US"/>
              <a:t>Regularization</a:t>
            </a:r>
          </a:p>
          <a:p>
            <a:r>
              <a:rPr lang="en-US" b="1"/>
              <a:t>Other key concepts</a:t>
            </a:r>
          </a:p>
          <a:p>
            <a:pPr lvl="1"/>
            <a:r>
              <a:rPr lang="en-US" b="1"/>
              <a:t>Hyper parameter selection</a:t>
            </a:r>
          </a:p>
          <a:p>
            <a:pPr lvl="1"/>
            <a:r>
              <a:rPr lang="en-US" b="1"/>
              <a:t>Data preprocessing</a:t>
            </a:r>
          </a:p>
          <a:p>
            <a:pPr lvl="1"/>
            <a:r>
              <a:rPr lang="en-US" b="1"/>
              <a:t>Weight initialization</a:t>
            </a:r>
          </a:p>
          <a:p>
            <a:pPr lvl="1"/>
            <a:r>
              <a:rPr lang="en-US" b="1"/>
              <a:t>Batch normalization (vs Layer, Instance &amp; Group normal.)</a:t>
            </a:r>
          </a:p>
          <a:p>
            <a:pPr lvl="1"/>
            <a:endParaRPr lang="nl-NL" b="1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9E370-221E-42B5-9FDB-49F95255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79B6B-85A0-4E68-A37E-25FF09A6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222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>
                <a:latin typeface="+mn-lt"/>
              </a:rPr>
              <a:t>Hyperparameters</a:t>
            </a:r>
            <a:endParaRPr spc="-7" dirty="0">
              <a:latin typeface="+mn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EAF453-D628-46D1-A068-63A681738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811000" cy="5486400"/>
          </a:xfrm>
        </p:spPr>
        <p:txBody>
          <a:bodyPr/>
          <a:lstStyle/>
          <a:p>
            <a:r>
              <a:rPr lang="en-US" sz="3200" spc="-7">
                <a:latin typeface="+mn-lt"/>
                <a:cs typeface="Arial"/>
              </a:rPr>
              <a:t>Hyperparameters directly control the training behavior</a:t>
            </a:r>
            <a:endParaRPr lang="en-US" sz="3200">
              <a:latin typeface="+mn-lt"/>
              <a:cs typeface="Arial"/>
            </a:endParaRPr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r>
              <a:rPr lang="en-US">
                <a:latin typeface="+mn-lt"/>
              </a:rPr>
              <a:t>Choosing good hyperparameters provides </a:t>
            </a:r>
            <a:r>
              <a:rPr lang="en-US">
                <a:solidFill>
                  <a:srgbClr val="0000FF"/>
                </a:solidFill>
                <a:latin typeface="+mn-lt"/>
              </a:rPr>
              <a:t>two main benefits</a:t>
            </a:r>
            <a:r>
              <a:rPr lang="en-US">
                <a:latin typeface="+mn-lt"/>
              </a:rPr>
              <a:t>:</a:t>
            </a:r>
          </a:p>
          <a:p>
            <a:pPr lvl="1"/>
            <a:r>
              <a:rPr lang="en-US">
                <a:latin typeface="+mn-lt"/>
              </a:rPr>
              <a:t>Efficient search across the space of possible hyperparameters</a:t>
            </a:r>
          </a:p>
          <a:p>
            <a:pPr lvl="1"/>
            <a:r>
              <a:rPr lang="en-US">
                <a:latin typeface="+mn-lt"/>
              </a:rPr>
              <a:t>Easier management of a large set of experiments for hyperparameter tuning</a:t>
            </a:r>
          </a:p>
          <a:p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209493-25A0-4760-B7F6-7C759D5F3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905A3-9E40-4513-BB62-C252DFA9E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82</a:t>
            </a:fld>
            <a:endParaRPr lang="en-US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E36580-D1CA-4A43-B456-DED7D0708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52600"/>
            <a:ext cx="9376634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0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/>
              <a:t>Hyperparameters</a:t>
            </a:r>
            <a:endParaRPr spc="-7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4605DD-EC19-4917-AA3D-428EFC139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734800" cy="5486400"/>
          </a:xfrm>
        </p:spPr>
        <p:txBody>
          <a:bodyPr/>
          <a:lstStyle/>
          <a:p>
            <a:r>
              <a:rPr lang="en-US"/>
              <a:t>Some optimizer configuration variables 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Learning Rate: 	  Controls gradient step size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Batch Size: 		  Controls regularization indirectly, affects resource use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Number of Epochs: How many times, a dataset is repeated</a:t>
            </a:r>
          </a:p>
          <a:p>
            <a:endParaRPr lang="en-US"/>
          </a:p>
          <a:p>
            <a:r>
              <a:rPr lang="en-US"/>
              <a:t>Some model inbuilt hyperparameters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Hidden Layers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Hidden Units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Activation Functions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0591F7-73D7-4EFD-98CF-026D999AC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FE526-C6FD-4CC7-9592-7571A52B9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9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Choosing Hyperparameters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CC1B4-8F71-477E-8D43-E8ED0F8C2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r>
              <a:rPr lang="en-US" b="1"/>
              <a:t>Step 1: </a:t>
            </a:r>
            <a:r>
              <a:rPr lang="en-US"/>
              <a:t>Check initial loss</a:t>
            </a:r>
          </a:p>
          <a:p>
            <a:r>
              <a:rPr lang="en-US" b="1"/>
              <a:t>Step 2: </a:t>
            </a:r>
            <a:r>
              <a:rPr lang="en-US"/>
              <a:t>Overfit a small sample</a:t>
            </a:r>
          </a:p>
          <a:p>
            <a:endParaRPr lang="en-US"/>
          </a:p>
          <a:p>
            <a:r>
              <a:rPr lang="en-US"/>
              <a:t>Try to train to 100% training accuracy on a small sample of  training data (~5-10 minibatches)</a:t>
            </a:r>
          </a:p>
          <a:p>
            <a:pPr lvl="1"/>
            <a:r>
              <a:rPr lang="en-US"/>
              <a:t>fiddle with architecture,  learning rate, weight initialization</a:t>
            </a:r>
          </a:p>
          <a:p>
            <a:endParaRPr lang="en-US"/>
          </a:p>
          <a:p>
            <a:r>
              <a:rPr lang="en-US"/>
              <a:t>Loss not going down? 		LR too low, bad initialization</a:t>
            </a:r>
          </a:p>
          <a:p>
            <a:r>
              <a:rPr lang="en-US"/>
              <a:t>Loss explodes to Inf or NaN? 	LR too high, bad initialization</a:t>
            </a:r>
          </a:p>
          <a:p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D5950-1797-4EB7-9739-5F87867351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BC3B34-D3F3-446E-9D3E-942E668D2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0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Choosing Hyperparameters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12A815-EB05-48A0-8022-CFD7B4A5B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2039600" cy="5486400"/>
          </a:xfrm>
        </p:spPr>
        <p:txBody>
          <a:bodyPr/>
          <a:lstStyle/>
          <a:p>
            <a:r>
              <a:rPr lang="en-US" b="1"/>
              <a:t>Step 1:</a:t>
            </a:r>
            <a:r>
              <a:rPr lang="en-US"/>
              <a:t> Check initial loss</a:t>
            </a:r>
          </a:p>
          <a:p>
            <a:r>
              <a:rPr lang="en-US" b="1"/>
              <a:t>Step 2: </a:t>
            </a:r>
            <a:r>
              <a:rPr lang="en-US"/>
              <a:t>Overfit a small sample</a:t>
            </a:r>
          </a:p>
          <a:p>
            <a:r>
              <a:rPr lang="en-US" b="1"/>
              <a:t>Step 3:</a:t>
            </a:r>
            <a:r>
              <a:rPr lang="en-US"/>
              <a:t> Find LR that makes loss go down</a:t>
            </a:r>
          </a:p>
          <a:p>
            <a:endParaRPr lang="en-US"/>
          </a:p>
          <a:p>
            <a:r>
              <a:rPr lang="en-US"/>
              <a:t>Use the architecture from the previous step:</a:t>
            </a:r>
          </a:p>
          <a:p>
            <a:pPr lvl="1"/>
            <a:r>
              <a:rPr lang="en-US"/>
              <a:t>use all training data</a:t>
            </a:r>
          </a:p>
          <a:p>
            <a:pPr lvl="1"/>
            <a:r>
              <a:rPr lang="en-US"/>
              <a:t>turn on small weight decay</a:t>
            </a:r>
          </a:p>
          <a:p>
            <a:pPr lvl="1"/>
            <a:r>
              <a:rPr lang="en-US"/>
              <a:t>find learning rate that makes </a:t>
            </a:r>
            <a:r>
              <a:rPr lang="en-US">
                <a:solidFill>
                  <a:srgbClr val="0000FF"/>
                </a:solidFill>
              </a:rPr>
              <a:t>the loss drop significantly within ~100 iterations</a:t>
            </a:r>
            <a:endParaRPr lang="en-US"/>
          </a:p>
          <a:p>
            <a:r>
              <a:rPr lang="en-US"/>
              <a:t>Good learning rates to try: 1e-1, 1e-2, 1e-3, 1e-4</a:t>
            </a:r>
          </a:p>
          <a:p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9B39F-404B-4187-B432-FAC304EEBD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BEB88B-A493-4326-9D1F-8305B6F3C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9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Choosing Hyperparameters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6D6647-3C8D-4FA3-BBCF-807BF4071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r>
              <a:rPr lang="en-US" b="1"/>
              <a:t>Step 1: </a:t>
            </a:r>
            <a:r>
              <a:rPr lang="en-US"/>
              <a:t>Check initial loss</a:t>
            </a:r>
          </a:p>
          <a:p>
            <a:r>
              <a:rPr lang="en-US" b="1"/>
              <a:t>Step 2: </a:t>
            </a:r>
            <a:r>
              <a:rPr lang="en-US"/>
              <a:t>Overfit a small sample</a:t>
            </a:r>
          </a:p>
          <a:p>
            <a:r>
              <a:rPr lang="en-US" b="1"/>
              <a:t>Step 3: </a:t>
            </a:r>
            <a:r>
              <a:rPr lang="en-US"/>
              <a:t>Find LR that makes loss go down</a:t>
            </a:r>
          </a:p>
          <a:p>
            <a:r>
              <a:rPr lang="en-US" b="1"/>
              <a:t>Step 4: </a:t>
            </a:r>
            <a:r>
              <a:rPr lang="en-US"/>
              <a:t>Coarse grid, train for ~1-5 epochs</a:t>
            </a:r>
          </a:p>
          <a:p>
            <a:endParaRPr lang="en-US"/>
          </a:p>
          <a:p>
            <a:r>
              <a:rPr lang="en-US"/>
              <a:t>Choose a few values of learning rate and weight decay </a:t>
            </a:r>
          </a:p>
          <a:p>
            <a:pPr lvl="1"/>
            <a:r>
              <a:rPr lang="en-US"/>
              <a:t>around  what worked from Step 3</a:t>
            </a:r>
          </a:p>
          <a:p>
            <a:pPr lvl="1"/>
            <a:r>
              <a:rPr lang="en-US"/>
              <a:t>train a few models for ~1-5 epochs.</a:t>
            </a:r>
          </a:p>
          <a:p>
            <a:r>
              <a:rPr lang="en-US"/>
              <a:t>Good weight decay to try: 1e-4, 1e-5, 0</a:t>
            </a:r>
          </a:p>
          <a:p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B58CF-A208-4D0B-8123-588E55EFD7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7D97F-7341-4191-B540-962A006A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4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/>
              <a:t>Choosing</a:t>
            </a:r>
            <a:r>
              <a:rPr spc="-113" dirty="0"/>
              <a:t> </a:t>
            </a:r>
            <a:r>
              <a:rPr spc="-7" dirty="0"/>
              <a:t>Hyperparameters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612D18-AFAD-45E5-9110-577CF5728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/>
              <a:t>Step 1:</a:t>
            </a:r>
            <a:r>
              <a:rPr lang="en-US"/>
              <a:t> Check initial loss</a:t>
            </a:r>
          </a:p>
          <a:p>
            <a:r>
              <a:rPr lang="en-US" b="1"/>
              <a:t>Step 2:</a:t>
            </a:r>
            <a:r>
              <a:rPr lang="en-US"/>
              <a:t> Overfit a small sample</a:t>
            </a:r>
          </a:p>
          <a:p>
            <a:r>
              <a:rPr lang="en-US" b="1"/>
              <a:t>Step 3:</a:t>
            </a:r>
            <a:r>
              <a:rPr lang="en-US"/>
              <a:t> Find LR that makes loss go down  </a:t>
            </a:r>
          </a:p>
          <a:p>
            <a:r>
              <a:rPr lang="en-US" b="1"/>
              <a:t>Step 4:</a:t>
            </a:r>
            <a:r>
              <a:rPr lang="en-US"/>
              <a:t> Coarse grid, train for ~1-5 epochs  </a:t>
            </a:r>
          </a:p>
          <a:p>
            <a:r>
              <a:rPr lang="en-US" b="1"/>
              <a:t>Step 5:</a:t>
            </a:r>
            <a:r>
              <a:rPr lang="en-US"/>
              <a:t> Refine grid, train longer</a:t>
            </a:r>
          </a:p>
          <a:p>
            <a:endParaRPr lang="en-US" sz="3200" spc="-7">
              <a:cs typeface="Arial"/>
            </a:endParaRPr>
          </a:p>
          <a:p>
            <a:r>
              <a:rPr lang="en-US" sz="3200" spc="-7">
                <a:cs typeface="Arial"/>
              </a:rPr>
              <a:t>Pick best </a:t>
            </a:r>
            <a:r>
              <a:rPr lang="en-US" sz="3200">
                <a:cs typeface="Arial"/>
              </a:rPr>
              <a:t>models </a:t>
            </a:r>
            <a:r>
              <a:rPr lang="en-US" sz="3200" spc="-7">
                <a:cs typeface="Arial"/>
              </a:rPr>
              <a:t>from Step 4</a:t>
            </a:r>
          </a:p>
          <a:p>
            <a:pPr lvl="1"/>
            <a:r>
              <a:rPr lang="en-US" spc="-7">
                <a:cs typeface="Arial"/>
              </a:rPr>
              <a:t>train them for longer</a:t>
            </a:r>
            <a:r>
              <a:rPr lang="en-US" spc="-127">
                <a:cs typeface="Arial"/>
              </a:rPr>
              <a:t> </a:t>
            </a:r>
            <a:r>
              <a:rPr lang="en-US">
                <a:cs typeface="Arial"/>
              </a:rPr>
              <a:t>(~10-20  </a:t>
            </a:r>
            <a:r>
              <a:rPr lang="en-US" spc="-7">
                <a:cs typeface="Arial"/>
              </a:rPr>
              <a:t>epochs) without learning </a:t>
            </a:r>
            <a:r>
              <a:rPr lang="en-US">
                <a:cs typeface="Arial"/>
              </a:rPr>
              <a:t>rate</a:t>
            </a:r>
            <a:r>
              <a:rPr lang="en-US" spc="-20">
                <a:cs typeface="Arial"/>
              </a:rPr>
              <a:t> </a:t>
            </a:r>
            <a:r>
              <a:rPr lang="en-US" spc="-7">
                <a:cs typeface="Arial"/>
              </a:rPr>
              <a:t>decay</a:t>
            </a:r>
            <a:endParaRPr lang="en-US">
              <a:cs typeface="Arial"/>
            </a:endParaRPr>
          </a:p>
          <a:p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46AA6-A3D1-4DB8-9585-087FC3896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811997-79E5-4DEE-BEBB-66D156CBB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5605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Choosing Hyperparameters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9496DA-3354-461E-BD3A-AE4ED743F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r>
              <a:rPr lang="en-US" b="1"/>
              <a:t>Step 1:</a:t>
            </a:r>
            <a:r>
              <a:rPr lang="en-US"/>
              <a:t> Check initial loss</a:t>
            </a:r>
          </a:p>
          <a:p>
            <a:r>
              <a:rPr lang="en-US" b="1"/>
              <a:t>Step 2:</a:t>
            </a:r>
            <a:r>
              <a:rPr lang="en-US"/>
              <a:t> Overfit a small sample</a:t>
            </a:r>
          </a:p>
          <a:p>
            <a:r>
              <a:rPr lang="en-US" b="1"/>
              <a:t>Step 3:</a:t>
            </a:r>
            <a:r>
              <a:rPr lang="en-US"/>
              <a:t> Find LR that makes loss go down  </a:t>
            </a:r>
          </a:p>
          <a:p>
            <a:r>
              <a:rPr lang="en-US" b="1"/>
              <a:t>Step 4:</a:t>
            </a:r>
            <a:r>
              <a:rPr lang="en-US"/>
              <a:t> Coarse grid, train for ~1-5 epochs  </a:t>
            </a:r>
          </a:p>
          <a:p>
            <a:r>
              <a:rPr lang="en-US" b="1"/>
              <a:t>Step 5:</a:t>
            </a:r>
            <a:r>
              <a:rPr lang="en-US"/>
              <a:t> Refine grid, train longer</a:t>
            </a:r>
          </a:p>
          <a:p>
            <a:r>
              <a:rPr lang="en-US" b="1"/>
              <a:t>Step 6:</a:t>
            </a:r>
            <a:r>
              <a:rPr lang="en-US"/>
              <a:t> </a:t>
            </a:r>
            <a:r>
              <a:rPr lang="en-US">
                <a:solidFill>
                  <a:srgbClr val="0000FF"/>
                </a:solidFill>
              </a:rPr>
              <a:t>Analyse loss curves</a:t>
            </a:r>
          </a:p>
          <a:p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E6378-E7EA-45B4-82EA-1B6575AB97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F4075-AC5A-40F8-8218-8C29BC245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4595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2581" y="2668050"/>
            <a:ext cx="5573419" cy="3990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85181" y="2711111"/>
            <a:ext cx="5181600" cy="39472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00734" y="448543"/>
            <a:ext cx="6099840" cy="1330343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800" spc="-7" dirty="0">
                <a:latin typeface="+mn-lt"/>
                <a:cs typeface="Arial"/>
              </a:rPr>
              <a:t>Losses </a:t>
            </a:r>
            <a:r>
              <a:rPr sz="2800" dirty="0">
                <a:latin typeface="+mn-lt"/>
                <a:cs typeface="Arial"/>
              </a:rPr>
              <a:t>may </a:t>
            </a:r>
            <a:r>
              <a:rPr sz="2800" spc="-7">
                <a:latin typeface="+mn-lt"/>
                <a:cs typeface="Arial"/>
              </a:rPr>
              <a:t>be </a:t>
            </a:r>
            <a:r>
              <a:rPr sz="2800" spc="-33">
                <a:latin typeface="+mn-lt"/>
                <a:cs typeface="Arial"/>
              </a:rPr>
              <a:t>noisy</a:t>
            </a:r>
            <a:endParaRPr lang="en-US" sz="2800" spc="-33">
              <a:latin typeface="+mn-lt"/>
              <a:cs typeface="Arial"/>
            </a:endParaRPr>
          </a:p>
          <a:p>
            <a:pPr marL="359833" marR="6773" indent="-342900">
              <a:lnSpc>
                <a:spcPct val="101600"/>
              </a:lnSpc>
              <a:spcBef>
                <a:spcPts val="93"/>
              </a:spcBef>
              <a:buFont typeface="Arial" panose="020B0604020202020204" pitchFamily="34" charset="0"/>
              <a:buChar char="•"/>
            </a:pPr>
            <a:r>
              <a:rPr sz="2800" spc="-7">
                <a:latin typeface="+mn-lt"/>
                <a:cs typeface="Arial"/>
              </a:rPr>
              <a:t>use </a:t>
            </a:r>
            <a:r>
              <a:rPr sz="2800" dirty="0">
                <a:latin typeface="+mn-lt"/>
                <a:cs typeface="Arial"/>
              </a:rPr>
              <a:t>a  </a:t>
            </a:r>
            <a:r>
              <a:rPr sz="2800">
                <a:latin typeface="+mn-lt"/>
                <a:cs typeface="Arial"/>
              </a:rPr>
              <a:t>scatter </a:t>
            </a:r>
            <a:r>
              <a:rPr sz="2800" spc="-7">
                <a:latin typeface="+mn-lt"/>
                <a:cs typeface="Arial"/>
              </a:rPr>
              <a:t>plot</a:t>
            </a:r>
            <a:r>
              <a:rPr lang="en-US" sz="2800" spc="-7">
                <a:latin typeface="+mn-lt"/>
                <a:cs typeface="Arial"/>
              </a:rPr>
              <a:t>,</a:t>
            </a:r>
            <a:r>
              <a:rPr sz="2800" spc="-7">
                <a:latin typeface="+mn-lt"/>
                <a:cs typeface="Arial"/>
              </a:rPr>
              <a:t> </a:t>
            </a:r>
            <a:r>
              <a:rPr sz="2800" spc="-7" dirty="0">
                <a:latin typeface="+mn-lt"/>
                <a:cs typeface="Arial"/>
              </a:rPr>
              <a:t>and </a:t>
            </a:r>
            <a:r>
              <a:rPr sz="2800" spc="-7">
                <a:latin typeface="+mn-lt"/>
                <a:cs typeface="Arial"/>
              </a:rPr>
              <a:t>also </a:t>
            </a:r>
            <a:endParaRPr lang="en-US" sz="2800" spc="-7">
              <a:latin typeface="+mn-lt"/>
              <a:cs typeface="Arial"/>
            </a:endParaRPr>
          </a:p>
          <a:p>
            <a:pPr marL="359833" marR="6773" indent="-342900">
              <a:lnSpc>
                <a:spcPct val="101600"/>
              </a:lnSpc>
              <a:spcBef>
                <a:spcPts val="93"/>
              </a:spcBef>
              <a:buFont typeface="Arial" panose="020B0604020202020204" pitchFamily="34" charset="0"/>
              <a:buChar char="•"/>
            </a:pPr>
            <a:r>
              <a:rPr sz="2800" spc="-7">
                <a:latin typeface="+mn-lt"/>
                <a:cs typeface="Arial"/>
              </a:rPr>
              <a:t>plot</a:t>
            </a:r>
            <a:r>
              <a:rPr sz="2800" spc="-120">
                <a:latin typeface="+mn-lt"/>
                <a:cs typeface="Arial"/>
              </a:rPr>
              <a:t> </a:t>
            </a:r>
            <a:r>
              <a:rPr sz="2800">
                <a:latin typeface="+mn-lt"/>
                <a:cs typeface="Arial"/>
              </a:rPr>
              <a:t>moving </a:t>
            </a:r>
            <a:r>
              <a:rPr sz="2800" spc="-7">
                <a:latin typeface="+mn-lt"/>
                <a:cs typeface="Arial"/>
              </a:rPr>
              <a:t>average </a:t>
            </a:r>
            <a:r>
              <a:rPr sz="2800" spc="-7" dirty="0">
                <a:latin typeface="+mn-lt"/>
                <a:cs typeface="Arial"/>
              </a:rPr>
              <a:t>to </a:t>
            </a:r>
            <a:r>
              <a:rPr sz="2800" dirty="0">
                <a:latin typeface="+mn-lt"/>
                <a:cs typeface="Arial"/>
              </a:rPr>
              <a:t>see </a:t>
            </a:r>
            <a:r>
              <a:rPr sz="2800" spc="-7" dirty="0">
                <a:latin typeface="+mn-lt"/>
                <a:cs typeface="Arial"/>
              </a:rPr>
              <a:t>trends</a:t>
            </a:r>
            <a:r>
              <a:rPr sz="2800" spc="-60" dirty="0">
                <a:latin typeface="+mn-lt"/>
                <a:cs typeface="Arial"/>
              </a:rPr>
              <a:t> </a:t>
            </a:r>
            <a:r>
              <a:rPr sz="2800" spc="-7" dirty="0">
                <a:latin typeface="+mn-lt"/>
                <a:cs typeface="Arial"/>
              </a:rPr>
              <a:t>better</a:t>
            </a:r>
            <a:endParaRPr sz="2800">
              <a:latin typeface="+mn-lt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latin typeface="+mn-lt"/>
              </a:rPr>
              <a:t>Lo</a:t>
            </a:r>
            <a:r>
              <a:rPr lang="en-US" spc="-7" dirty="0">
                <a:latin typeface="+mn-lt"/>
              </a:rPr>
              <a:t>ss </a:t>
            </a:r>
            <a:r>
              <a:rPr dirty="0">
                <a:latin typeface="+mn-lt"/>
              </a:rPr>
              <a:t>curves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6CB6DDE-06C0-48F2-B16F-26F74FD0D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13BC18-061F-42CE-AF57-C32FC6EE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89</a:t>
            </a:fld>
            <a:endParaRPr lang="en-US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70155" y="2220065"/>
            <a:ext cx="2401032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13" dirty="0">
                <a:latin typeface="+mn-lt"/>
                <a:cs typeface="Arial"/>
              </a:rPr>
              <a:t>Training</a:t>
            </a:r>
            <a:r>
              <a:rPr sz="2800" spc="-100" dirty="0">
                <a:latin typeface="+mn-lt"/>
                <a:cs typeface="Arial"/>
              </a:rPr>
              <a:t> </a:t>
            </a:r>
            <a:r>
              <a:rPr sz="2800" spc="-7" dirty="0">
                <a:latin typeface="+mn-lt"/>
                <a:cs typeface="Arial"/>
              </a:rPr>
              <a:t>Loss</a:t>
            </a:r>
            <a:endParaRPr sz="2800">
              <a:latin typeface="+mn-lt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56544" y="2263125"/>
            <a:ext cx="4002237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20">
                <a:latin typeface="+mn-lt"/>
                <a:cs typeface="Arial"/>
              </a:rPr>
              <a:t>Train </a:t>
            </a:r>
            <a:r>
              <a:rPr lang="en-US" sz="2800" spc="-20">
                <a:latin typeface="+mn-lt"/>
                <a:cs typeface="Arial"/>
              </a:rPr>
              <a:t>&amp;</a:t>
            </a:r>
            <a:r>
              <a:rPr sz="2800">
                <a:latin typeface="+mn-lt"/>
                <a:cs typeface="Arial"/>
              </a:rPr>
              <a:t> </a:t>
            </a:r>
            <a:r>
              <a:rPr sz="2800" spc="-60">
                <a:latin typeface="+mn-lt"/>
                <a:cs typeface="Arial"/>
              </a:rPr>
              <a:t>Val</a:t>
            </a:r>
            <a:r>
              <a:rPr lang="en-US" sz="2800" spc="-213">
                <a:latin typeface="+mn-lt"/>
                <a:cs typeface="Arial"/>
              </a:rPr>
              <a:t>idation </a:t>
            </a:r>
            <a:r>
              <a:rPr sz="2800" spc="-7">
                <a:latin typeface="+mn-lt"/>
                <a:cs typeface="Arial"/>
              </a:rPr>
              <a:t>Accuracy</a:t>
            </a:r>
            <a:endParaRPr sz="280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469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</a:t>
            </a:r>
            <a:r>
              <a:rPr lang="en-US"/>
              <a:t>key components for Machine Learning </a:t>
            </a:r>
            <a:r>
              <a:rPr lang="en-US" dirty="0"/>
              <a:t>: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107D52-545A-411B-8491-5E6AA9F3B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2200682"/>
          </a:xfrm>
        </p:spPr>
        <p:txBody>
          <a:bodyPr/>
          <a:lstStyle/>
          <a:p>
            <a:r>
              <a:rPr lang="en-US" dirty="0"/>
              <a:t>Score function : 		Function to map input to output</a:t>
            </a:r>
          </a:p>
          <a:p>
            <a:r>
              <a:rPr lang="en-US" dirty="0"/>
              <a:t>Loss Function : 		Evaluate quality of mapping </a:t>
            </a:r>
          </a:p>
          <a:p>
            <a:r>
              <a:rPr lang="en-US" dirty="0"/>
              <a:t>Optimization Function : 	Update classifier</a:t>
            </a:r>
          </a:p>
          <a:p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DCA0D4-C4C7-4415-8B42-EBC4B7481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ABB99-A289-4420-BE32-70503DA03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CDD974-7990-4EC4-A6BF-F223C43C6BF1}"/>
              </a:ext>
            </a:extLst>
          </p:cNvPr>
          <p:cNvGrpSpPr/>
          <p:nvPr/>
        </p:nvGrpSpPr>
        <p:grpSpPr>
          <a:xfrm>
            <a:off x="1903333" y="3276601"/>
            <a:ext cx="9095145" cy="3298176"/>
            <a:chOff x="1903334" y="3798091"/>
            <a:chExt cx="7657066" cy="2776685"/>
          </a:xfrm>
        </p:grpSpPr>
        <p:sp>
          <p:nvSpPr>
            <p:cNvPr id="7" name="object 7"/>
            <p:cNvSpPr/>
            <p:nvPr/>
          </p:nvSpPr>
          <p:spPr>
            <a:xfrm>
              <a:off x="1903334" y="3798091"/>
              <a:ext cx="1273332" cy="15032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556000" y="4573893"/>
              <a:ext cx="812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4514265" y="3885169"/>
              <a:ext cx="1930400" cy="11176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667"/>
                <a:t>Score Function</a:t>
              </a:r>
            </a:p>
            <a:p>
              <a:pPr algn="ctr"/>
              <a:r>
                <a:rPr lang="en-US" sz="2667"/>
                <a:t>- ANN model</a:t>
              </a:r>
            </a:p>
            <a:p>
              <a:pPr algn="ctr"/>
              <a:r>
                <a:rPr lang="en-US" sz="2667">
                  <a:solidFill>
                    <a:srgbClr val="0000FF"/>
                  </a:solidFill>
                </a:rPr>
                <a:t>f(x,W)</a:t>
              </a:r>
              <a:endParaRPr lang="en-US" sz="2667" dirty="0">
                <a:solidFill>
                  <a:srgbClr val="0000FF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6604000" y="4538808"/>
              <a:ext cx="812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7630000" y="3890900"/>
              <a:ext cx="1930400" cy="11176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667"/>
                <a:t>Loss Function L</a:t>
              </a:r>
              <a:endParaRPr lang="en-US" sz="2667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036514" y="5457176"/>
              <a:ext cx="2193087" cy="11176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667"/>
                <a:t>Optimization Procedure</a:t>
              </a:r>
              <a:endParaRPr lang="en-US" sz="2667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8297672" y="5257800"/>
              <a:ext cx="541528" cy="7581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 flipV="1">
              <a:off x="5469785" y="5339296"/>
              <a:ext cx="423016" cy="6198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12786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6DD1654-8C50-43B7-A593-BBE3C50577FE}"/>
              </a:ext>
            </a:extLst>
          </p:cNvPr>
          <p:cNvGrpSpPr/>
          <p:nvPr/>
        </p:nvGrpSpPr>
        <p:grpSpPr>
          <a:xfrm>
            <a:off x="2084132" y="1325824"/>
            <a:ext cx="9387862" cy="4976879"/>
            <a:chOff x="2077601" y="1325825"/>
            <a:chExt cx="8911461" cy="4724320"/>
          </a:xfrm>
        </p:grpSpPr>
        <p:sp>
          <p:nvSpPr>
            <p:cNvPr id="2" name="object 2"/>
            <p:cNvSpPr/>
            <p:nvPr/>
          </p:nvSpPr>
          <p:spPr>
            <a:xfrm>
              <a:off x="2731568" y="1453793"/>
              <a:ext cx="0" cy="4102100"/>
            </a:xfrm>
            <a:custGeom>
              <a:avLst/>
              <a:gdLst/>
              <a:ahLst/>
              <a:cxnLst/>
              <a:rect l="l" t="t" r="r" b="b"/>
              <a:pathLst>
                <a:path h="3076575">
                  <a:moveTo>
                    <a:pt x="0" y="30761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3" name="object 3"/>
            <p:cNvSpPr/>
            <p:nvPr/>
          </p:nvSpPr>
          <p:spPr>
            <a:xfrm>
              <a:off x="2676913" y="1325825"/>
              <a:ext cx="109307" cy="1406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 flipV="1">
              <a:off x="2731568" y="5500739"/>
              <a:ext cx="6578600" cy="54654"/>
            </a:xfrm>
            <a:custGeom>
              <a:avLst/>
              <a:gdLst/>
              <a:ahLst/>
              <a:cxnLst/>
              <a:rect l="l" t="t" r="r" b="b"/>
              <a:pathLst>
                <a:path w="4558030">
                  <a:moveTo>
                    <a:pt x="0" y="0"/>
                  </a:moveTo>
                  <a:lnTo>
                    <a:pt x="4557899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8796068" y="5500739"/>
              <a:ext cx="140667" cy="10930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743200" y="2717800"/>
              <a:ext cx="6578600" cy="2595880"/>
            </a:xfrm>
            <a:custGeom>
              <a:avLst/>
              <a:gdLst/>
              <a:ahLst/>
              <a:cxnLst/>
              <a:rect l="l" t="t" r="r" b="b"/>
              <a:pathLst>
                <a:path w="4933950" h="1946910">
                  <a:moveTo>
                    <a:pt x="0" y="1290"/>
                  </a:moveTo>
                  <a:lnTo>
                    <a:pt x="29314" y="1235"/>
                  </a:lnTo>
                  <a:lnTo>
                    <a:pt x="66346" y="1089"/>
                  </a:lnTo>
                  <a:lnTo>
                    <a:pt x="109916" y="882"/>
                  </a:lnTo>
                  <a:lnTo>
                    <a:pt x="158844" y="645"/>
                  </a:lnTo>
                  <a:lnTo>
                    <a:pt x="211949" y="408"/>
                  </a:lnTo>
                  <a:lnTo>
                    <a:pt x="268050" y="201"/>
                  </a:lnTo>
                  <a:lnTo>
                    <a:pt x="325966" y="55"/>
                  </a:lnTo>
                  <a:lnTo>
                    <a:pt x="384519" y="0"/>
                  </a:lnTo>
                  <a:lnTo>
                    <a:pt x="442526" y="65"/>
                  </a:lnTo>
                  <a:lnTo>
                    <a:pt x="498809" y="282"/>
                  </a:lnTo>
                  <a:lnTo>
                    <a:pt x="552185" y="680"/>
                  </a:lnTo>
                  <a:lnTo>
                    <a:pt x="601474" y="1290"/>
                  </a:lnTo>
                  <a:lnTo>
                    <a:pt x="656286" y="2405"/>
                  </a:lnTo>
                  <a:lnTo>
                    <a:pt x="708726" y="3939"/>
                  </a:lnTo>
                  <a:lnTo>
                    <a:pt x="759474" y="5786"/>
                  </a:lnTo>
                  <a:lnTo>
                    <a:pt x="809211" y="7842"/>
                  </a:lnTo>
                  <a:lnTo>
                    <a:pt x="858617" y="10003"/>
                  </a:lnTo>
                  <a:lnTo>
                    <a:pt x="908371" y="12163"/>
                  </a:lnTo>
                  <a:lnTo>
                    <a:pt x="959154" y="14220"/>
                  </a:lnTo>
                  <a:lnTo>
                    <a:pt x="1011645" y="16067"/>
                  </a:lnTo>
                  <a:lnTo>
                    <a:pt x="1066526" y="17600"/>
                  </a:lnTo>
                  <a:lnTo>
                    <a:pt x="1124474" y="18715"/>
                  </a:lnTo>
                  <a:lnTo>
                    <a:pt x="1172463" y="19143"/>
                  </a:lnTo>
                  <a:lnTo>
                    <a:pt x="1224025" y="19151"/>
                  </a:lnTo>
                  <a:lnTo>
                    <a:pt x="1278354" y="18834"/>
                  </a:lnTo>
                  <a:lnTo>
                    <a:pt x="1334639" y="18286"/>
                  </a:lnTo>
                  <a:lnTo>
                    <a:pt x="1392070" y="17604"/>
                  </a:lnTo>
                  <a:lnTo>
                    <a:pt x="1449838" y="16882"/>
                  </a:lnTo>
                  <a:lnTo>
                    <a:pt x="1507135" y="16215"/>
                  </a:lnTo>
                  <a:lnTo>
                    <a:pt x="1563150" y="15700"/>
                  </a:lnTo>
                  <a:lnTo>
                    <a:pt x="1617074" y="15430"/>
                  </a:lnTo>
                  <a:lnTo>
                    <a:pt x="1668098" y="15501"/>
                  </a:lnTo>
                  <a:lnTo>
                    <a:pt x="1715413" y="16009"/>
                  </a:lnTo>
                  <a:lnTo>
                    <a:pt x="1758208" y="17049"/>
                  </a:lnTo>
                  <a:lnTo>
                    <a:pt x="1795674" y="18715"/>
                  </a:lnTo>
                  <a:lnTo>
                    <a:pt x="1857965" y="21580"/>
                  </a:lnTo>
                  <a:lnTo>
                    <a:pt x="1900281" y="23235"/>
                  </a:lnTo>
                  <a:lnTo>
                    <a:pt x="1955493" y="33565"/>
                  </a:lnTo>
                  <a:lnTo>
                    <a:pt x="2022324" y="71015"/>
                  </a:lnTo>
                  <a:lnTo>
                    <a:pt x="2055398" y="92228"/>
                  </a:lnTo>
                  <a:lnTo>
                    <a:pt x="2091914" y="116955"/>
                  </a:lnTo>
                  <a:lnTo>
                    <a:pt x="2130797" y="144948"/>
                  </a:lnTo>
                  <a:lnTo>
                    <a:pt x="2170971" y="175953"/>
                  </a:lnTo>
                  <a:lnTo>
                    <a:pt x="2211360" y="209721"/>
                  </a:lnTo>
                  <a:lnTo>
                    <a:pt x="2250888" y="245999"/>
                  </a:lnTo>
                  <a:lnTo>
                    <a:pt x="2288480" y="284538"/>
                  </a:lnTo>
                  <a:lnTo>
                    <a:pt x="2323059" y="325085"/>
                  </a:lnTo>
                  <a:lnTo>
                    <a:pt x="2353549" y="367390"/>
                  </a:lnTo>
                  <a:lnTo>
                    <a:pt x="2377338" y="407958"/>
                  </a:lnTo>
                  <a:lnTo>
                    <a:pt x="2398460" y="451699"/>
                  </a:lnTo>
                  <a:lnTo>
                    <a:pt x="2417386" y="498038"/>
                  </a:lnTo>
                  <a:lnTo>
                    <a:pt x="2434586" y="546398"/>
                  </a:lnTo>
                  <a:lnTo>
                    <a:pt x="2450531" y="596206"/>
                  </a:lnTo>
                  <a:lnTo>
                    <a:pt x="2465691" y="646885"/>
                  </a:lnTo>
                  <a:lnTo>
                    <a:pt x="2480538" y="697861"/>
                  </a:lnTo>
                  <a:lnTo>
                    <a:pt x="2495541" y="748558"/>
                  </a:lnTo>
                  <a:lnTo>
                    <a:pt x="2511171" y="798401"/>
                  </a:lnTo>
                  <a:lnTo>
                    <a:pt x="2527899" y="846815"/>
                  </a:lnTo>
                  <a:lnTo>
                    <a:pt x="2544666" y="894358"/>
                  </a:lnTo>
                  <a:lnTo>
                    <a:pt x="2560395" y="941936"/>
                  </a:lnTo>
                  <a:lnTo>
                    <a:pt x="2575531" y="989497"/>
                  </a:lnTo>
                  <a:lnTo>
                    <a:pt x="2590518" y="1036988"/>
                  </a:lnTo>
                  <a:lnTo>
                    <a:pt x="2605801" y="1084357"/>
                  </a:lnTo>
                  <a:lnTo>
                    <a:pt x="2621825" y="1131552"/>
                  </a:lnTo>
                  <a:lnTo>
                    <a:pt x="2639035" y="1178521"/>
                  </a:lnTo>
                  <a:lnTo>
                    <a:pt x="2657875" y="1225210"/>
                  </a:lnTo>
                  <a:lnTo>
                    <a:pt x="2678790" y="1271567"/>
                  </a:lnTo>
                  <a:lnTo>
                    <a:pt x="2702224" y="1317540"/>
                  </a:lnTo>
                  <a:lnTo>
                    <a:pt x="2724733" y="1359985"/>
                  </a:lnTo>
                  <a:lnTo>
                    <a:pt x="2747367" y="1403732"/>
                  </a:lnTo>
                  <a:lnTo>
                    <a:pt x="2770537" y="1448213"/>
                  </a:lnTo>
                  <a:lnTo>
                    <a:pt x="2794658" y="1492857"/>
                  </a:lnTo>
                  <a:lnTo>
                    <a:pt x="2820140" y="1537095"/>
                  </a:lnTo>
                  <a:lnTo>
                    <a:pt x="2847398" y="1580357"/>
                  </a:lnTo>
                  <a:lnTo>
                    <a:pt x="2876843" y="1622074"/>
                  </a:lnTo>
                  <a:lnTo>
                    <a:pt x="2908888" y="1661675"/>
                  </a:lnTo>
                  <a:lnTo>
                    <a:pt x="2943946" y="1698591"/>
                  </a:lnTo>
                  <a:lnTo>
                    <a:pt x="2982429" y="1732253"/>
                  </a:lnTo>
                  <a:lnTo>
                    <a:pt x="3024749" y="1762090"/>
                  </a:lnTo>
                  <a:lnTo>
                    <a:pt x="3060607" y="1782861"/>
                  </a:lnTo>
                  <a:lnTo>
                    <a:pt x="3098399" y="1801685"/>
                  </a:lnTo>
                  <a:lnTo>
                    <a:pt x="3138059" y="1818704"/>
                  </a:lnTo>
                  <a:lnTo>
                    <a:pt x="3179521" y="1834062"/>
                  </a:lnTo>
                  <a:lnTo>
                    <a:pt x="3222716" y="1847902"/>
                  </a:lnTo>
                  <a:lnTo>
                    <a:pt x="3267580" y="1860366"/>
                  </a:lnTo>
                  <a:lnTo>
                    <a:pt x="3314045" y="1871598"/>
                  </a:lnTo>
                  <a:lnTo>
                    <a:pt x="3362044" y="1881740"/>
                  </a:lnTo>
                  <a:lnTo>
                    <a:pt x="3411511" y="1890936"/>
                  </a:lnTo>
                  <a:lnTo>
                    <a:pt x="3462379" y="1899327"/>
                  </a:lnTo>
                  <a:lnTo>
                    <a:pt x="3514580" y="1907058"/>
                  </a:lnTo>
                  <a:lnTo>
                    <a:pt x="3568050" y="1914271"/>
                  </a:lnTo>
                  <a:lnTo>
                    <a:pt x="3622720" y="1921109"/>
                  </a:lnTo>
                  <a:lnTo>
                    <a:pt x="3678524" y="1927715"/>
                  </a:lnTo>
                  <a:lnTo>
                    <a:pt x="3724026" y="1932381"/>
                  </a:lnTo>
                  <a:lnTo>
                    <a:pt x="3772582" y="1936252"/>
                  </a:lnTo>
                  <a:lnTo>
                    <a:pt x="3823747" y="1939397"/>
                  </a:lnTo>
                  <a:lnTo>
                    <a:pt x="3877078" y="1941883"/>
                  </a:lnTo>
                  <a:lnTo>
                    <a:pt x="3932131" y="1943777"/>
                  </a:lnTo>
                  <a:lnTo>
                    <a:pt x="3988462" y="1945147"/>
                  </a:lnTo>
                  <a:lnTo>
                    <a:pt x="4045627" y="1946059"/>
                  </a:lnTo>
                  <a:lnTo>
                    <a:pt x="4103183" y="1946580"/>
                  </a:lnTo>
                  <a:lnTo>
                    <a:pt x="4160684" y="1946779"/>
                  </a:lnTo>
                  <a:lnTo>
                    <a:pt x="4217687" y="1946723"/>
                  </a:lnTo>
                  <a:lnTo>
                    <a:pt x="4273749" y="1946478"/>
                  </a:lnTo>
                  <a:lnTo>
                    <a:pt x="4328425" y="1946112"/>
                  </a:lnTo>
                  <a:lnTo>
                    <a:pt x="4381272" y="1945692"/>
                  </a:lnTo>
                  <a:lnTo>
                    <a:pt x="4431845" y="1945285"/>
                  </a:lnTo>
                  <a:lnTo>
                    <a:pt x="4479701" y="1944960"/>
                  </a:lnTo>
                  <a:lnTo>
                    <a:pt x="4524395" y="1944782"/>
                  </a:lnTo>
                  <a:lnTo>
                    <a:pt x="4565485" y="1944820"/>
                  </a:lnTo>
                  <a:lnTo>
                    <a:pt x="4602524" y="1945140"/>
                  </a:lnTo>
                  <a:lnTo>
                    <a:pt x="4683847" y="1946055"/>
                  </a:lnTo>
                  <a:lnTo>
                    <a:pt x="4750022" y="1946410"/>
                  </a:lnTo>
                  <a:lnTo>
                    <a:pt x="4803337" y="1946359"/>
                  </a:lnTo>
                  <a:lnTo>
                    <a:pt x="4846080" y="1946055"/>
                  </a:lnTo>
                  <a:lnTo>
                    <a:pt x="4880538" y="1945648"/>
                  </a:lnTo>
                  <a:lnTo>
                    <a:pt x="4908998" y="1945293"/>
                  </a:lnTo>
                  <a:lnTo>
                    <a:pt x="4933749" y="1945140"/>
                  </a:lnTo>
                </a:path>
              </a:pathLst>
            </a:custGeom>
            <a:ln w="380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2077601" y="1648475"/>
              <a:ext cx="678179" cy="366820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lang="en-US" b="1" spc="-7" dirty="0">
                  <a:solidFill>
                    <a:srgbClr val="0000FF"/>
                  </a:solidFill>
                  <a:latin typeface="+mn-lt"/>
                  <a:cs typeface="Arial"/>
                </a:rPr>
                <a:t>Loss</a:t>
              </a:r>
              <a:endParaRPr b="1" dirty="0">
                <a:latin typeface="+mn-lt"/>
                <a:cs typeface="Arial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8957049" y="5683325"/>
              <a:ext cx="608753" cy="366820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b="1" spc="-7" dirty="0">
                  <a:solidFill>
                    <a:srgbClr val="0000FF"/>
                  </a:solidFill>
                  <a:latin typeface="+mn-lt"/>
                  <a:cs typeface="Arial"/>
                </a:rPr>
                <a:t>time</a:t>
              </a:r>
              <a:endParaRPr b="1">
                <a:solidFill>
                  <a:srgbClr val="0000FF"/>
                </a:solidFill>
                <a:latin typeface="+mn-lt"/>
                <a:cs typeface="Arial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6521202" y="1981335"/>
              <a:ext cx="4467860" cy="366820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spc="-7" dirty="0">
                  <a:latin typeface="+mn-lt"/>
                  <a:cs typeface="Arial"/>
                </a:rPr>
                <a:t>Bad initialization</a:t>
              </a:r>
              <a:endParaRPr dirty="0">
                <a:latin typeface="+mn-lt"/>
                <a:cs typeface="Arial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471482" y="2270160"/>
              <a:ext cx="952500" cy="328505"/>
            </a:xfrm>
            <a:custGeom>
              <a:avLst/>
              <a:gdLst/>
              <a:ahLst/>
              <a:cxnLst/>
              <a:rect l="l" t="t" r="r" b="b"/>
              <a:pathLst>
                <a:path w="714375" h="246380">
                  <a:moveTo>
                    <a:pt x="714264" y="0"/>
                  </a:moveTo>
                  <a:lnTo>
                    <a:pt x="0" y="245990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416989" y="2578314"/>
              <a:ext cx="61807" cy="39793"/>
            </a:xfrm>
            <a:custGeom>
              <a:avLst/>
              <a:gdLst/>
              <a:ahLst/>
              <a:cxnLst/>
              <a:rect l="l" t="t" r="r" b="b"/>
              <a:pathLst>
                <a:path w="46354" h="29844">
                  <a:moveTo>
                    <a:pt x="45992" y="29750"/>
                  </a:moveTo>
                  <a:lnTo>
                    <a:pt x="0" y="28950"/>
                  </a:lnTo>
                  <a:lnTo>
                    <a:pt x="35746" y="0"/>
                  </a:lnTo>
                  <a:lnTo>
                    <a:pt x="45992" y="29750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416989" y="2578314"/>
              <a:ext cx="61807" cy="39793"/>
            </a:xfrm>
            <a:custGeom>
              <a:avLst/>
              <a:gdLst/>
              <a:ahLst/>
              <a:cxnLst/>
              <a:rect l="l" t="t" r="r" b="b"/>
              <a:pathLst>
                <a:path w="46354" h="29844">
                  <a:moveTo>
                    <a:pt x="35746" y="0"/>
                  </a:moveTo>
                  <a:lnTo>
                    <a:pt x="0" y="28950"/>
                  </a:lnTo>
                  <a:lnTo>
                    <a:pt x="45992" y="29750"/>
                  </a:lnTo>
                  <a:lnTo>
                    <a:pt x="35746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</p:grpSp>
      <p:sp>
        <p:nvSpPr>
          <p:cNvPr id="13" name="object 5">
            <a:extLst>
              <a:ext uri="{FF2B5EF4-FFF2-40B4-BE49-F238E27FC236}">
                <a16:creationId xmlns:a16="http://schemas.microsoft.com/office/drawing/2014/main" id="{D93978F6-EB7F-400D-8621-EB0F35CB46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11455400" cy="762000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Loss Curve Analysis</a:t>
            </a:r>
          </a:p>
        </p:txBody>
      </p:sp>
      <p:sp>
        <p:nvSpPr>
          <p:cNvPr id="14" name="Date Placeholder 119">
            <a:extLst>
              <a:ext uri="{FF2B5EF4-FFF2-40B4-BE49-F238E27FC236}">
                <a16:creationId xmlns:a16="http://schemas.microsoft.com/office/drawing/2014/main" id="{EFAA55F6-4C54-4F93-B1CB-CCF5BA85AF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15" name="Slide Number Placeholder 120">
            <a:extLst>
              <a:ext uri="{FF2B5EF4-FFF2-40B4-BE49-F238E27FC236}">
                <a16:creationId xmlns:a16="http://schemas.microsoft.com/office/drawing/2014/main" id="{83FDED45-C8BA-4A1E-BF6A-DA374A190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0E889BEB-D9AF-400D-98BF-3532899A83FF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836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44800" y="1562599"/>
            <a:ext cx="0" cy="4102100"/>
          </a:xfrm>
          <a:custGeom>
            <a:avLst/>
            <a:gdLst/>
            <a:ahLst/>
            <a:cxnLst/>
            <a:rect l="l" t="t" r="r" b="b"/>
            <a:pathLst>
              <a:path h="3076575">
                <a:moveTo>
                  <a:pt x="0" y="307619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90145" y="1434632"/>
            <a:ext cx="109307" cy="140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 flipV="1">
            <a:off x="2844800" y="5618481"/>
            <a:ext cx="6832600" cy="45719"/>
          </a:xfrm>
          <a:custGeom>
            <a:avLst/>
            <a:gdLst/>
            <a:ahLst/>
            <a:cxnLst/>
            <a:rect l="l" t="t" r="r" b="b"/>
            <a:pathLst>
              <a:path w="4558030">
                <a:moveTo>
                  <a:pt x="0" y="0"/>
                </a:moveTo>
                <a:lnTo>
                  <a:pt x="45578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909300" y="5609545"/>
            <a:ext cx="140667" cy="109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56432" y="2828334"/>
            <a:ext cx="6749627" cy="1868593"/>
          </a:xfrm>
          <a:custGeom>
            <a:avLst/>
            <a:gdLst/>
            <a:ahLst/>
            <a:cxnLst/>
            <a:rect l="l" t="t" r="r" b="b"/>
            <a:pathLst>
              <a:path w="5062220" h="1401445">
                <a:moveTo>
                  <a:pt x="0" y="0"/>
                </a:moveTo>
                <a:lnTo>
                  <a:pt x="11457" y="24261"/>
                </a:lnTo>
                <a:lnTo>
                  <a:pt x="24480" y="54522"/>
                </a:lnTo>
                <a:lnTo>
                  <a:pt x="41310" y="92006"/>
                </a:lnTo>
                <a:lnTo>
                  <a:pt x="64188" y="137936"/>
                </a:lnTo>
                <a:lnTo>
                  <a:pt x="95355" y="193534"/>
                </a:lnTo>
                <a:lnTo>
                  <a:pt x="137049" y="260024"/>
                </a:lnTo>
                <a:lnTo>
                  <a:pt x="157274" y="291096"/>
                </a:lnTo>
                <a:lnTo>
                  <a:pt x="179645" y="326046"/>
                </a:lnTo>
                <a:lnTo>
                  <a:pt x="203957" y="364292"/>
                </a:lnTo>
                <a:lnTo>
                  <a:pt x="230006" y="405252"/>
                </a:lnTo>
                <a:lnTo>
                  <a:pt x="257587" y="448341"/>
                </a:lnTo>
                <a:lnTo>
                  <a:pt x="286493" y="492977"/>
                </a:lnTo>
                <a:lnTo>
                  <a:pt x="316520" y="538578"/>
                </a:lnTo>
                <a:lnTo>
                  <a:pt x="347463" y="584559"/>
                </a:lnTo>
                <a:lnTo>
                  <a:pt x="379117" y="630338"/>
                </a:lnTo>
                <a:lnTo>
                  <a:pt x="411276" y="675333"/>
                </a:lnTo>
                <a:lnTo>
                  <a:pt x="443736" y="718959"/>
                </a:lnTo>
                <a:lnTo>
                  <a:pt x="476291" y="760634"/>
                </a:lnTo>
                <a:lnTo>
                  <a:pt x="508736" y="799776"/>
                </a:lnTo>
                <a:lnTo>
                  <a:pt x="540865" y="835800"/>
                </a:lnTo>
                <a:lnTo>
                  <a:pt x="572474" y="868124"/>
                </a:lnTo>
                <a:lnTo>
                  <a:pt x="611547" y="904452"/>
                </a:lnTo>
                <a:lnTo>
                  <a:pt x="650659" y="937899"/>
                </a:lnTo>
                <a:lnTo>
                  <a:pt x="689954" y="968713"/>
                </a:lnTo>
                <a:lnTo>
                  <a:pt x="729574" y="997142"/>
                </a:lnTo>
                <a:lnTo>
                  <a:pt x="769664" y="1023434"/>
                </a:lnTo>
                <a:lnTo>
                  <a:pt x="810367" y="1047835"/>
                </a:lnTo>
                <a:lnTo>
                  <a:pt x="851825" y="1070595"/>
                </a:lnTo>
                <a:lnTo>
                  <a:pt x="894183" y="1091960"/>
                </a:lnTo>
                <a:lnTo>
                  <a:pt x="937583" y="1112177"/>
                </a:lnTo>
                <a:lnTo>
                  <a:pt x="982170" y="1131496"/>
                </a:lnTo>
                <a:lnTo>
                  <a:pt x="1028086" y="1150162"/>
                </a:lnTo>
                <a:lnTo>
                  <a:pt x="1075474" y="1168424"/>
                </a:lnTo>
                <a:lnTo>
                  <a:pt x="1121186" y="1184519"/>
                </a:lnTo>
                <a:lnTo>
                  <a:pt x="1169118" y="1199362"/>
                </a:lnTo>
                <a:lnTo>
                  <a:pt x="1218872" y="1213037"/>
                </a:lnTo>
                <a:lnTo>
                  <a:pt x="1270047" y="1225625"/>
                </a:lnTo>
                <a:lnTo>
                  <a:pt x="1322244" y="1237209"/>
                </a:lnTo>
                <a:lnTo>
                  <a:pt x="1375063" y="1247869"/>
                </a:lnTo>
                <a:lnTo>
                  <a:pt x="1428104" y="1257689"/>
                </a:lnTo>
                <a:lnTo>
                  <a:pt x="1480967" y="1266751"/>
                </a:lnTo>
                <a:lnTo>
                  <a:pt x="1533253" y="1275135"/>
                </a:lnTo>
                <a:lnTo>
                  <a:pt x="1584562" y="1282926"/>
                </a:lnTo>
                <a:lnTo>
                  <a:pt x="1634493" y="1290203"/>
                </a:lnTo>
                <a:lnTo>
                  <a:pt x="1682647" y="1297051"/>
                </a:lnTo>
                <a:lnTo>
                  <a:pt x="1728624" y="1303549"/>
                </a:lnTo>
                <a:lnTo>
                  <a:pt x="1785857" y="1310910"/>
                </a:lnTo>
                <a:lnTo>
                  <a:pt x="1841295" y="1316641"/>
                </a:lnTo>
                <a:lnTo>
                  <a:pt x="1895097" y="1320991"/>
                </a:lnTo>
                <a:lnTo>
                  <a:pt x="1947419" y="1324208"/>
                </a:lnTo>
                <a:lnTo>
                  <a:pt x="1998420" y="1326539"/>
                </a:lnTo>
                <a:lnTo>
                  <a:pt x="2048257" y="1328231"/>
                </a:lnTo>
                <a:lnTo>
                  <a:pt x="2097088" y="1329533"/>
                </a:lnTo>
                <a:lnTo>
                  <a:pt x="2145072" y="1330693"/>
                </a:lnTo>
                <a:lnTo>
                  <a:pt x="2192364" y="1331957"/>
                </a:lnTo>
                <a:lnTo>
                  <a:pt x="2239124" y="1333574"/>
                </a:lnTo>
                <a:lnTo>
                  <a:pt x="2296296" y="1335692"/>
                </a:lnTo>
                <a:lnTo>
                  <a:pt x="2351621" y="1337385"/>
                </a:lnTo>
                <a:lnTo>
                  <a:pt x="2405362" y="1338696"/>
                </a:lnTo>
                <a:lnTo>
                  <a:pt x="2457784" y="1339670"/>
                </a:lnTo>
                <a:lnTo>
                  <a:pt x="2509150" y="1340350"/>
                </a:lnTo>
                <a:lnTo>
                  <a:pt x="2559724" y="1340782"/>
                </a:lnTo>
                <a:lnTo>
                  <a:pt x="2609769" y="1341009"/>
                </a:lnTo>
                <a:lnTo>
                  <a:pt x="2659549" y="1341074"/>
                </a:lnTo>
                <a:lnTo>
                  <a:pt x="2714617" y="1340725"/>
                </a:lnTo>
                <a:lnTo>
                  <a:pt x="2767013" y="1339806"/>
                </a:lnTo>
                <a:lnTo>
                  <a:pt x="2818051" y="1338516"/>
                </a:lnTo>
                <a:lnTo>
                  <a:pt x="2869045" y="1337051"/>
                </a:lnTo>
                <a:lnTo>
                  <a:pt x="2921309" y="1335608"/>
                </a:lnTo>
                <a:lnTo>
                  <a:pt x="2976156" y="1334384"/>
                </a:lnTo>
                <a:lnTo>
                  <a:pt x="3034899" y="1333574"/>
                </a:lnTo>
                <a:lnTo>
                  <a:pt x="3083877" y="1333122"/>
                </a:lnTo>
                <a:lnTo>
                  <a:pt x="3135326" y="1332638"/>
                </a:lnTo>
                <a:lnTo>
                  <a:pt x="3188661" y="1332185"/>
                </a:lnTo>
                <a:lnTo>
                  <a:pt x="3243293" y="1331824"/>
                </a:lnTo>
                <a:lnTo>
                  <a:pt x="3298636" y="1331618"/>
                </a:lnTo>
                <a:lnTo>
                  <a:pt x="3354102" y="1331628"/>
                </a:lnTo>
                <a:lnTo>
                  <a:pt x="3409106" y="1331916"/>
                </a:lnTo>
                <a:lnTo>
                  <a:pt x="3463059" y="1332545"/>
                </a:lnTo>
                <a:lnTo>
                  <a:pt x="3515374" y="1333574"/>
                </a:lnTo>
                <a:lnTo>
                  <a:pt x="3565538" y="1335047"/>
                </a:lnTo>
                <a:lnTo>
                  <a:pt x="3613880" y="1336922"/>
                </a:lnTo>
                <a:lnTo>
                  <a:pt x="3661078" y="1339136"/>
                </a:lnTo>
                <a:lnTo>
                  <a:pt x="3707814" y="1341629"/>
                </a:lnTo>
                <a:lnTo>
                  <a:pt x="3754765" y="1344338"/>
                </a:lnTo>
                <a:lnTo>
                  <a:pt x="3802612" y="1347201"/>
                </a:lnTo>
                <a:lnTo>
                  <a:pt x="3852035" y="1350157"/>
                </a:lnTo>
                <a:lnTo>
                  <a:pt x="3903713" y="1353144"/>
                </a:lnTo>
                <a:lnTo>
                  <a:pt x="3958324" y="1356099"/>
                </a:lnTo>
                <a:lnTo>
                  <a:pt x="4005540" y="1358604"/>
                </a:lnTo>
                <a:lnTo>
                  <a:pt x="4054803" y="1361305"/>
                </a:lnTo>
                <a:lnTo>
                  <a:pt x="4105741" y="1364153"/>
                </a:lnTo>
                <a:lnTo>
                  <a:pt x="4157981" y="1367097"/>
                </a:lnTo>
                <a:lnTo>
                  <a:pt x="4211152" y="1370085"/>
                </a:lnTo>
                <a:lnTo>
                  <a:pt x="4264881" y="1373068"/>
                </a:lnTo>
                <a:lnTo>
                  <a:pt x="4318796" y="1375995"/>
                </a:lnTo>
                <a:lnTo>
                  <a:pt x="4372525" y="1378815"/>
                </a:lnTo>
                <a:lnTo>
                  <a:pt x="4425696" y="1381477"/>
                </a:lnTo>
                <a:lnTo>
                  <a:pt x="4477937" y="1383930"/>
                </a:lnTo>
                <a:lnTo>
                  <a:pt x="4528874" y="1386124"/>
                </a:lnTo>
                <a:lnTo>
                  <a:pt x="4586095" y="1388302"/>
                </a:lnTo>
                <a:lnTo>
                  <a:pt x="4646410" y="1390330"/>
                </a:lnTo>
                <a:lnTo>
                  <a:pt x="4708330" y="1392208"/>
                </a:lnTo>
                <a:lnTo>
                  <a:pt x="4770372" y="1393936"/>
                </a:lnTo>
                <a:lnTo>
                  <a:pt x="4831046" y="1395514"/>
                </a:lnTo>
                <a:lnTo>
                  <a:pt x="4888869" y="1396941"/>
                </a:lnTo>
                <a:lnTo>
                  <a:pt x="4942351" y="1398219"/>
                </a:lnTo>
                <a:lnTo>
                  <a:pt x="4990008" y="1399346"/>
                </a:lnTo>
                <a:lnTo>
                  <a:pt x="5030353" y="1400323"/>
                </a:lnTo>
                <a:lnTo>
                  <a:pt x="5061899" y="1401149"/>
                </a:lnTo>
              </a:path>
            </a:pathLst>
          </a:custGeom>
          <a:ln w="3809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00589" y="2441136"/>
            <a:ext cx="678179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b="1" spc="-7" dirty="0">
                <a:solidFill>
                  <a:srgbClr val="0000FF"/>
                </a:solidFill>
                <a:latin typeface="+mn-lt"/>
                <a:cs typeface="Arial"/>
              </a:rPr>
              <a:t>Loss</a:t>
            </a:r>
            <a:endParaRPr b="1" dirty="0">
              <a:latin typeface="+mn-lt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74934" y="5865640"/>
            <a:ext cx="60875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b="1" spc="-7" dirty="0">
                <a:solidFill>
                  <a:srgbClr val="0000FF"/>
                </a:solidFill>
                <a:latin typeface="+mn-lt"/>
                <a:cs typeface="Arial"/>
              </a:rPr>
              <a:t>time</a:t>
            </a:r>
            <a:endParaRPr b="1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34434" y="2090142"/>
            <a:ext cx="2625513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latin typeface="+mn-lt"/>
                <a:cs typeface="Arial"/>
              </a:rPr>
              <a:t>Loss plateaus: </a:t>
            </a:r>
            <a:r>
              <a:rPr spc="-33" dirty="0">
                <a:latin typeface="+mn-lt"/>
                <a:cs typeface="Arial"/>
              </a:rPr>
              <a:t>Try  </a:t>
            </a:r>
            <a:r>
              <a:rPr spc="-7" dirty="0">
                <a:latin typeface="+mn-lt"/>
                <a:cs typeface="Arial"/>
              </a:rPr>
              <a:t>learning </a:t>
            </a:r>
            <a:r>
              <a:rPr dirty="0">
                <a:latin typeface="+mn-lt"/>
                <a:cs typeface="Arial"/>
              </a:rPr>
              <a:t>rate</a:t>
            </a:r>
            <a:r>
              <a:rPr spc="-127" dirty="0">
                <a:latin typeface="+mn-lt"/>
                <a:cs typeface="Arial"/>
              </a:rPr>
              <a:t> </a:t>
            </a:r>
            <a:r>
              <a:rPr spc="-7" dirty="0">
                <a:latin typeface="+mn-lt"/>
                <a:cs typeface="Arial"/>
              </a:rPr>
              <a:t>decay</a:t>
            </a:r>
            <a:endParaRPr>
              <a:latin typeface="+mn-lt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407693" y="2654500"/>
            <a:ext cx="925407" cy="1772073"/>
          </a:xfrm>
          <a:custGeom>
            <a:avLst/>
            <a:gdLst/>
            <a:ahLst/>
            <a:cxnLst/>
            <a:rect l="l" t="t" r="r" b="b"/>
            <a:pathLst>
              <a:path w="694054" h="1329055">
                <a:moveTo>
                  <a:pt x="693555" y="0"/>
                </a:moveTo>
                <a:lnTo>
                  <a:pt x="0" y="1328736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81024" y="4416441"/>
            <a:ext cx="45720" cy="60960"/>
          </a:xfrm>
          <a:custGeom>
            <a:avLst/>
            <a:gdLst/>
            <a:ahLst/>
            <a:cxnLst/>
            <a:rect l="l" t="t" r="r" b="b"/>
            <a:pathLst>
              <a:path w="34289" h="45719">
                <a:moveTo>
                  <a:pt x="0" y="45599"/>
                </a:moveTo>
                <a:lnTo>
                  <a:pt x="6054" y="0"/>
                </a:lnTo>
                <a:lnTo>
                  <a:pt x="33948" y="14559"/>
                </a:lnTo>
                <a:lnTo>
                  <a:pt x="0" y="45599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81024" y="4416441"/>
            <a:ext cx="45720" cy="60960"/>
          </a:xfrm>
          <a:custGeom>
            <a:avLst/>
            <a:gdLst/>
            <a:ahLst/>
            <a:cxnLst/>
            <a:rect l="l" t="t" r="r" b="b"/>
            <a:pathLst>
              <a:path w="34289" h="45719">
                <a:moveTo>
                  <a:pt x="6054" y="0"/>
                </a:moveTo>
                <a:lnTo>
                  <a:pt x="0" y="45599"/>
                </a:lnTo>
                <a:lnTo>
                  <a:pt x="33948" y="14559"/>
                </a:lnTo>
                <a:lnTo>
                  <a:pt x="6054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D3E81DB6-FF0B-433A-A2D8-F1C9594726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00" y="293274"/>
            <a:ext cx="11455400" cy="632651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+mn-lt"/>
              </a:rPr>
              <a:t>Loss Curve Analysis</a:t>
            </a:r>
          </a:p>
        </p:txBody>
      </p:sp>
    </p:spTree>
    <p:extLst>
      <p:ext uri="{BB962C8B-B14F-4D97-AF65-F5344CB8AC3E}">
        <p14:creationId xmlns:p14="http://schemas.microsoft.com/office/powerpoint/2010/main" val="147818453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43200" y="1156199"/>
            <a:ext cx="0" cy="4102100"/>
          </a:xfrm>
          <a:custGeom>
            <a:avLst/>
            <a:gdLst/>
            <a:ahLst/>
            <a:cxnLst/>
            <a:rect l="l" t="t" r="r" b="b"/>
            <a:pathLst>
              <a:path h="3076575">
                <a:moveTo>
                  <a:pt x="0" y="307619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88545" y="1028232"/>
            <a:ext cx="109307" cy="140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43200" y="5257800"/>
            <a:ext cx="6077373" cy="0"/>
          </a:xfrm>
          <a:custGeom>
            <a:avLst/>
            <a:gdLst/>
            <a:ahLst/>
            <a:cxnLst/>
            <a:rect l="l" t="t" r="r" b="b"/>
            <a:pathLst>
              <a:path w="4558030">
                <a:moveTo>
                  <a:pt x="0" y="0"/>
                </a:moveTo>
                <a:lnTo>
                  <a:pt x="45578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807700" y="5203145"/>
            <a:ext cx="140667" cy="109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54832" y="2421933"/>
            <a:ext cx="6749627" cy="1938867"/>
          </a:xfrm>
          <a:custGeom>
            <a:avLst/>
            <a:gdLst/>
            <a:ahLst/>
            <a:cxnLst/>
            <a:rect l="l" t="t" r="r" b="b"/>
            <a:pathLst>
              <a:path w="5062220" h="1454150">
                <a:moveTo>
                  <a:pt x="0" y="0"/>
                </a:moveTo>
                <a:lnTo>
                  <a:pt x="12673" y="25564"/>
                </a:lnTo>
                <a:lnTo>
                  <a:pt x="28373" y="58693"/>
                </a:lnTo>
                <a:lnTo>
                  <a:pt x="47879" y="99045"/>
                </a:lnTo>
                <a:lnTo>
                  <a:pt x="71974" y="146278"/>
                </a:lnTo>
                <a:lnTo>
                  <a:pt x="101437" y="200052"/>
                </a:lnTo>
                <a:lnTo>
                  <a:pt x="137049" y="260024"/>
                </a:lnTo>
                <a:lnTo>
                  <a:pt x="157499" y="293644"/>
                </a:lnTo>
                <a:lnTo>
                  <a:pt x="179789" y="331063"/>
                </a:lnTo>
                <a:lnTo>
                  <a:pt x="203754" y="371560"/>
                </a:lnTo>
                <a:lnTo>
                  <a:pt x="229226" y="414414"/>
                </a:lnTo>
                <a:lnTo>
                  <a:pt x="256041" y="458903"/>
                </a:lnTo>
                <a:lnTo>
                  <a:pt x="284032" y="504306"/>
                </a:lnTo>
                <a:lnTo>
                  <a:pt x="313033" y="549900"/>
                </a:lnTo>
                <a:lnTo>
                  <a:pt x="342878" y="594965"/>
                </a:lnTo>
                <a:lnTo>
                  <a:pt x="373401" y="638779"/>
                </a:lnTo>
                <a:lnTo>
                  <a:pt x="404435" y="680621"/>
                </a:lnTo>
                <a:lnTo>
                  <a:pt x="435815" y="719768"/>
                </a:lnTo>
                <a:lnTo>
                  <a:pt x="467374" y="755499"/>
                </a:lnTo>
                <a:lnTo>
                  <a:pt x="502582" y="791356"/>
                </a:lnTo>
                <a:lnTo>
                  <a:pt x="539138" y="825318"/>
                </a:lnTo>
                <a:lnTo>
                  <a:pt x="576839" y="857537"/>
                </a:lnTo>
                <a:lnTo>
                  <a:pt x="615482" y="888166"/>
                </a:lnTo>
                <a:lnTo>
                  <a:pt x="654864" y="917357"/>
                </a:lnTo>
                <a:lnTo>
                  <a:pt x="694781" y="945262"/>
                </a:lnTo>
                <a:lnTo>
                  <a:pt x="735032" y="972033"/>
                </a:lnTo>
                <a:lnTo>
                  <a:pt x="775412" y="997823"/>
                </a:lnTo>
                <a:lnTo>
                  <a:pt x="815719" y="1022783"/>
                </a:lnTo>
                <a:lnTo>
                  <a:pt x="855749" y="1047066"/>
                </a:lnTo>
                <a:lnTo>
                  <a:pt x="895299" y="1070824"/>
                </a:lnTo>
                <a:lnTo>
                  <a:pt x="939822" y="1095926"/>
                </a:lnTo>
                <a:lnTo>
                  <a:pt x="986469" y="1119534"/>
                </a:lnTo>
                <a:lnTo>
                  <a:pt x="1034362" y="1141805"/>
                </a:lnTo>
                <a:lnTo>
                  <a:pt x="1082623" y="1162897"/>
                </a:lnTo>
                <a:lnTo>
                  <a:pt x="1130373" y="1182968"/>
                </a:lnTo>
                <a:lnTo>
                  <a:pt x="1176734" y="1202176"/>
                </a:lnTo>
                <a:lnTo>
                  <a:pt x="1220828" y="1220678"/>
                </a:lnTo>
                <a:lnTo>
                  <a:pt x="1261777" y="1238631"/>
                </a:lnTo>
                <a:lnTo>
                  <a:pt x="1298702" y="1256194"/>
                </a:lnTo>
                <a:lnTo>
                  <a:pt x="1362549" y="1298037"/>
                </a:lnTo>
                <a:lnTo>
                  <a:pt x="1387457" y="1344761"/>
                </a:lnTo>
                <a:lnTo>
                  <a:pt x="1394724" y="1366054"/>
                </a:lnTo>
                <a:lnTo>
                  <a:pt x="1407988" y="1385356"/>
                </a:lnTo>
                <a:lnTo>
                  <a:pt x="1480874" y="1416149"/>
                </a:lnTo>
                <a:lnTo>
                  <a:pt x="1553852" y="1427198"/>
                </a:lnTo>
                <a:lnTo>
                  <a:pt x="1596768" y="1431232"/>
                </a:lnTo>
                <a:lnTo>
                  <a:pt x="1643382" y="1434436"/>
                </a:lnTo>
                <a:lnTo>
                  <a:pt x="1693252" y="1436932"/>
                </a:lnTo>
                <a:lnTo>
                  <a:pt x="1745938" y="1438844"/>
                </a:lnTo>
                <a:lnTo>
                  <a:pt x="1800999" y="1440295"/>
                </a:lnTo>
                <a:lnTo>
                  <a:pt x="1857994" y="1441408"/>
                </a:lnTo>
                <a:lnTo>
                  <a:pt x="1916482" y="1442305"/>
                </a:lnTo>
                <a:lnTo>
                  <a:pt x="1976023" y="1443110"/>
                </a:lnTo>
                <a:lnTo>
                  <a:pt x="2036175" y="1443946"/>
                </a:lnTo>
                <a:lnTo>
                  <a:pt x="2096497" y="1444934"/>
                </a:lnTo>
                <a:lnTo>
                  <a:pt x="2156549" y="1446199"/>
                </a:lnTo>
                <a:lnTo>
                  <a:pt x="2203560" y="1447265"/>
                </a:lnTo>
                <a:lnTo>
                  <a:pt x="2252941" y="1448252"/>
                </a:lnTo>
                <a:lnTo>
                  <a:pt x="2304333" y="1449161"/>
                </a:lnTo>
                <a:lnTo>
                  <a:pt x="2357381" y="1449992"/>
                </a:lnTo>
                <a:lnTo>
                  <a:pt x="2411726" y="1450745"/>
                </a:lnTo>
                <a:lnTo>
                  <a:pt x="2467010" y="1451420"/>
                </a:lnTo>
                <a:lnTo>
                  <a:pt x="2522876" y="1452017"/>
                </a:lnTo>
                <a:lnTo>
                  <a:pt x="2578967" y="1452536"/>
                </a:lnTo>
                <a:lnTo>
                  <a:pt x="2634926" y="1452977"/>
                </a:lnTo>
                <a:lnTo>
                  <a:pt x="2690393" y="1453340"/>
                </a:lnTo>
                <a:lnTo>
                  <a:pt x="2745013" y="1453625"/>
                </a:lnTo>
                <a:lnTo>
                  <a:pt x="2798427" y="1453833"/>
                </a:lnTo>
                <a:lnTo>
                  <a:pt x="2850278" y="1453962"/>
                </a:lnTo>
                <a:lnTo>
                  <a:pt x="2900208" y="1454013"/>
                </a:lnTo>
                <a:lnTo>
                  <a:pt x="2947860" y="1453986"/>
                </a:lnTo>
                <a:lnTo>
                  <a:pt x="2992876" y="1453882"/>
                </a:lnTo>
                <a:lnTo>
                  <a:pt x="3034899" y="1453699"/>
                </a:lnTo>
                <a:lnTo>
                  <a:pt x="3100293" y="1453042"/>
                </a:lnTo>
                <a:lnTo>
                  <a:pt x="3159703" y="1451896"/>
                </a:lnTo>
                <a:lnTo>
                  <a:pt x="3214055" y="1450374"/>
                </a:lnTo>
                <a:lnTo>
                  <a:pt x="3264269" y="1448590"/>
                </a:lnTo>
                <a:lnTo>
                  <a:pt x="3311271" y="1446656"/>
                </a:lnTo>
                <a:lnTo>
                  <a:pt x="3355983" y="1444684"/>
                </a:lnTo>
                <a:lnTo>
                  <a:pt x="3399329" y="1442787"/>
                </a:lnTo>
                <a:lnTo>
                  <a:pt x="3442231" y="1441078"/>
                </a:lnTo>
                <a:lnTo>
                  <a:pt x="3485614" y="1439670"/>
                </a:lnTo>
                <a:lnTo>
                  <a:pt x="3530399" y="1438674"/>
                </a:lnTo>
                <a:lnTo>
                  <a:pt x="3585311" y="1437904"/>
                </a:lnTo>
                <a:lnTo>
                  <a:pt x="3636557" y="1437442"/>
                </a:lnTo>
                <a:lnTo>
                  <a:pt x="3685631" y="1437243"/>
                </a:lnTo>
                <a:lnTo>
                  <a:pt x="3734031" y="1437265"/>
                </a:lnTo>
                <a:lnTo>
                  <a:pt x="3783252" y="1437463"/>
                </a:lnTo>
                <a:lnTo>
                  <a:pt x="3834789" y="1437793"/>
                </a:lnTo>
                <a:lnTo>
                  <a:pt x="3890140" y="1438212"/>
                </a:lnTo>
                <a:lnTo>
                  <a:pt x="3950799" y="1438674"/>
                </a:lnTo>
                <a:lnTo>
                  <a:pt x="3994827" y="1439062"/>
                </a:lnTo>
                <a:lnTo>
                  <a:pt x="4041514" y="1439580"/>
                </a:lnTo>
                <a:lnTo>
                  <a:pt x="4090391" y="1440203"/>
                </a:lnTo>
                <a:lnTo>
                  <a:pt x="4140988" y="1440904"/>
                </a:lnTo>
                <a:lnTo>
                  <a:pt x="4192837" y="1441657"/>
                </a:lnTo>
                <a:lnTo>
                  <a:pt x="4245468" y="1442437"/>
                </a:lnTo>
                <a:lnTo>
                  <a:pt x="4298412" y="1443217"/>
                </a:lnTo>
                <a:lnTo>
                  <a:pt x="4351200" y="1443970"/>
                </a:lnTo>
                <a:lnTo>
                  <a:pt x="4403361" y="1444671"/>
                </a:lnTo>
                <a:lnTo>
                  <a:pt x="4454428" y="1445294"/>
                </a:lnTo>
                <a:lnTo>
                  <a:pt x="4503930" y="1445812"/>
                </a:lnTo>
                <a:lnTo>
                  <a:pt x="4551399" y="1446199"/>
                </a:lnTo>
                <a:lnTo>
                  <a:pt x="4608396" y="1446504"/>
                </a:lnTo>
                <a:lnTo>
                  <a:pt x="4667434" y="1446681"/>
                </a:lnTo>
                <a:lnTo>
                  <a:pt x="4727253" y="1446753"/>
                </a:lnTo>
                <a:lnTo>
                  <a:pt x="4786591" y="1446741"/>
                </a:lnTo>
                <a:lnTo>
                  <a:pt x="4844187" y="1446670"/>
                </a:lnTo>
                <a:lnTo>
                  <a:pt x="4898780" y="1446561"/>
                </a:lnTo>
                <a:lnTo>
                  <a:pt x="4949109" y="1446437"/>
                </a:lnTo>
                <a:lnTo>
                  <a:pt x="4993913" y="1446320"/>
                </a:lnTo>
                <a:lnTo>
                  <a:pt x="5031930" y="1446233"/>
                </a:lnTo>
                <a:lnTo>
                  <a:pt x="5061899" y="1446199"/>
                </a:lnTo>
              </a:path>
            </a:pathLst>
          </a:custGeom>
          <a:ln w="3809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DB53FB6A-F029-4BB1-9F78-4FBADAF7C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Loss Curve Analysis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8C5194C3-C7C3-41A6-B7E5-B3F0F6E2B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latin typeface="+mn-lt"/>
              </a:rPr>
              <a:t>IA 5LIL0 Learning Principles</a:t>
            </a:r>
            <a:endParaRPr lang="en-US" dirty="0">
              <a:latin typeface="+mn-lt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071E0FC-E711-47F8-AB99-9F19B55E0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0167-4931-47E6-BA6A-407CBD079E47}" type="slidenum">
              <a:rPr lang="en-US" smtClean="0">
                <a:latin typeface="+mn-lt"/>
              </a:rPr>
              <a:pPr/>
              <a:t>92</a:t>
            </a:fld>
            <a:endParaRPr lang="en-US" dirty="0">
              <a:latin typeface="+mn-l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73334" y="5459240"/>
            <a:ext cx="60875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b="1" spc="-7" dirty="0">
                <a:solidFill>
                  <a:srgbClr val="0000FF"/>
                </a:solidFill>
                <a:latin typeface="+mn-lt"/>
                <a:cs typeface="Arial"/>
              </a:rPr>
              <a:t>time</a:t>
            </a:r>
            <a:endParaRPr b="1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18934" y="1721424"/>
            <a:ext cx="338751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latin typeface="+mn-lt"/>
                <a:cs typeface="Arial"/>
              </a:rPr>
              <a:t>Learning </a:t>
            </a:r>
            <a:r>
              <a:rPr dirty="0">
                <a:latin typeface="+mn-lt"/>
                <a:cs typeface="Arial"/>
              </a:rPr>
              <a:t>rate step</a:t>
            </a:r>
            <a:r>
              <a:rPr spc="-133" dirty="0">
                <a:latin typeface="+mn-lt"/>
                <a:cs typeface="Arial"/>
              </a:rPr>
              <a:t> </a:t>
            </a:r>
            <a:r>
              <a:rPr spc="-7" dirty="0">
                <a:latin typeface="+mn-lt"/>
                <a:cs typeface="Arial"/>
              </a:rPr>
              <a:t>decay</a:t>
            </a:r>
            <a:endParaRPr>
              <a:latin typeface="+mn-lt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80265" y="2368233"/>
            <a:ext cx="0" cy="1606127"/>
          </a:xfrm>
          <a:custGeom>
            <a:avLst/>
            <a:gdLst/>
            <a:ahLst/>
            <a:cxnLst/>
            <a:rect l="l" t="t" r="r" b="b"/>
            <a:pathLst>
              <a:path h="1204595">
                <a:moveTo>
                  <a:pt x="0" y="0"/>
                </a:moveTo>
                <a:lnTo>
                  <a:pt x="0" y="120434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59290" y="3974034"/>
            <a:ext cx="42333" cy="58420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15732" y="43225"/>
                </a:moveTo>
                <a:lnTo>
                  <a:pt x="0" y="0"/>
                </a:lnTo>
                <a:lnTo>
                  <a:pt x="31465" y="0"/>
                </a:lnTo>
                <a:lnTo>
                  <a:pt x="15732" y="43225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659290" y="3974034"/>
            <a:ext cx="42333" cy="58420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32" y="43225"/>
                </a:lnTo>
                <a:lnTo>
                  <a:pt x="31465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23300" y="1759142"/>
            <a:ext cx="3826933" cy="1110475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latin typeface="+mn-lt"/>
                <a:cs typeface="Arial"/>
              </a:rPr>
              <a:t>Loss was </a:t>
            </a:r>
            <a:r>
              <a:rPr dirty="0">
                <a:latin typeface="+mn-lt"/>
                <a:cs typeface="Arial"/>
              </a:rPr>
              <a:t>still </a:t>
            </a:r>
            <a:r>
              <a:rPr spc="-7" dirty="0">
                <a:latin typeface="+mn-lt"/>
                <a:cs typeface="Arial"/>
              </a:rPr>
              <a:t>going down  when learning </a:t>
            </a:r>
            <a:r>
              <a:rPr dirty="0">
                <a:latin typeface="+mn-lt"/>
                <a:cs typeface="Arial"/>
              </a:rPr>
              <a:t>rate</a:t>
            </a:r>
            <a:r>
              <a:rPr spc="-120" dirty="0">
                <a:latin typeface="+mn-lt"/>
                <a:cs typeface="Arial"/>
              </a:rPr>
              <a:t> </a:t>
            </a:r>
            <a:r>
              <a:rPr spc="-7" dirty="0">
                <a:latin typeface="+mn-lt"/>
                <a:cs typeface="Arial"/>
              </a:rPr>
              <a:t>dropped,  </a:t>
            </a:r>
            <a:r>
              <a:rPr dirty="0">
                <a:latin typeface="+mn-lt"/>
                <a:cs typeface="Arial"/>
              </a:rPr>
              <a:t>you </a:t>
            </a:r>
            <a:r>
              <a:rPr spc="-7" dirty="0">
                <a:latin typeface="+mn-lt"/>
                <a:cs typeface="Arial"/>
              </a:rPr>
              <a:t>decayed too</a:t>
            </a:r>
            <a:r>
              <a:rPr spc="-47" dirty="0">
                <a:latin typeface="+mn-lt"/>
                <a:cs typeface="Arial"/>
              </a:rPr>
              <a:t> </a:t>
            </a:r>
            <a:r>
              <a:rPr spc="-7" dirty="0">
                <a:latin typeface="+mn-lt"/>
                <a:cs typeface="Arial"/>
              </a:rPr>
              <a:t>early!</a:t>
            </a:r>
            <a:endParaRPr>
              <a:latin typeface="+mn-lt"/>
              <a:cs typeface="Arial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AF613EE1-83C5-49BC-AB89-CFE11B96D7ED}"/>
              </a:ext>
            </a:extLst>
          </p:cNvPr>
          <p:cNvSpPr txBox="1"/>
          <p:nvPr/>
        </p:nvSpPr>
        <p:spPr>
          <a:xfrm>
            <a:off x="1806304" y="2035503"/>
            <a:ext cx="678179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b="1" spc="-7" dirty="0">
                <a:solidFill>
                  <a:srgbClr val="0000FF"/>
                </a:solidFill>
                <a:latin typeface="+mn-lt"/>
                <a:cs typeface="Arial"/>
              </a:rPr>
              <a:t>Loss</a:t>
            </a:r>
            <a:endParaRPr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190555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10000" y="1764900"/>
            <a:ext cx="0" cy="4102100"/>
          </a:xfrm>
          <a:custGeom>
            <a:avLst/>
            <a:gdLst/>
            <a:ahLst/>
            <a:cxnLst/>
            <a:rect l="l" t="t" r="r" b="b"/>
            <a:pathLst>
              <a:path h="3076575">
                <a:moveTo>
                  <a:pt x="0" y="307619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055345" y="1636932"/>
            <a:ext cx="109307" cy="140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3110000" y="5866500"/>
            <a:ext cx="6077373" cy="0"/>
          </a:xfrm>
          <a:custGeom>
            <a:avLst/>
            <a:gdLst/>
            <a:ahLst/>
            <a:cxnLst/>
            <a:rect l="l" t="t" r="r" b="b"/>
            <a:pathLst>
              <a:path w="4558030">
                <a:moveTo>
                  <a:pt x="0" y="0"/>
                </a:moveTo>
                <a:lnTo>
                  <a:pt x="45578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9174500" y="5811846"/>
            <a:ext cx="140667" cy="109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114201" y="3237200"/>
            <a:ext cx="6176433" cy="2363047"/>
          </a:xfrm>
          <a:custGeom>
            <a:avLst/>
            <a:gdLst/>
            <a:ahLst/>
            <a:cxnLst/>
            <a:rect l="l" t="t" r="r" b="b"/>
            <a:pathLst>
              <a:path w="4632325" h="1772285">
                <a:moveTo>
                  <a:pt x="0" y="1771724"/>
                </a:moveTo>
                <a:lnTo>
                  <a:pt x="8270" y="1742445"/>
                </a:lnTo>
                <a:lnTo>
                  <a:pt x="18522" y="1704941"/>
                </a:lnTo>
                <a:lnTo>
                  <a:pt x="30494" y="1660582"/>
                </a:lnTo>
                <a:lnTo>
                  <a:pt x="43925" y="1610736"/>
                </a:lnTo>
                <a:lnTo>
                  <a:pt x="58556" y="1556771"/>
                </a:lnTo>
                <a:lnTo>
                  <a:pt x="74124" y="1500056"/>
                </a:lnTo>
                <a:lnTo>
                  <a:pt x="90371" y="1441959"/>
                </a:lnTo>
                <a:lnTo>
                  <a:pt x="107035" y="1383849"/>
                </a:lnTo>
                <a:lnTo>
                  <a:pt x="123855" y="1327095"/>
                </a:lnTo>
                <a:lnTo>
                  <a:pt x="140571" y="1273065"/>
                </a:lnTo>
                <a:lnTo>
                  <a:pt x="156923" y="1223127"/>
                </a:lnTo>
                <a:lnTo>
                  <a:pt x="172649" y="1178649"/>
                </a:lnTo>
                <a:lnTo>
                  <a:pt x="191742" y="1124470"/>
                </a:lnTo>
                <a:lnTo>
                  <a:pt x="208889" y="1072206"/>
                </a:lnTo>
                <a:lnTo>
                  <a:pt x="225202" y="1022104"/>
                </a:lnTo>
                <a:lnTo>
                  <a:pt x="241794" y="974412"/>
                </a:lnTo>
                <a:lnTo>
                  <a:pt x="259776" y="929376"/>
                </a:lnTo>
                <a:lnTo>
                  <a:pt x="280261" y="887245"/>
                </a:lnTo>
                <a:lnTo>
                  <a:pt x="304360" y="848265"/>
                </a:lnTo>
                <a:lnTo>
                  <a:pt x="333185" y="812684"/>
                </a:lnTo>
                <a:lnTo>
                  <a:pt x="367849" y="780749"/>
                </a:lnTo>
                <a:lnTo>
                  <a:pt x="402931" y="756115"/>
                </a:lnTo>
                <a:lnTo>
                  <a:pt x="440100" y="735767"/>
                </a:lnTo>
                <a:lnTo>
                  <a:pt x="479716" y="718963"/>
                </a:lnTo>
                <a:lnTo>
                  <a:pt x="522139" y="704960"/>
                </a:lnTo>
                <a:lnTo>
                  <a:pt x="567731" y="693014"/>
                </a:lnTo>
                <a:lnTo>
                  <a:pt x="616851" y="682381"/>
                </a:lnTo>
                <a:lnTo>
                  <a:pt x="669860" y="672320"/>
                </a:lnTo>
                <a:lnTo>
                  <a:pt x="727118" y="662085"/>
                </a:lnTo>
                <a:lnTo>
                  <a:pt x="788986" y="650934"/>
                </a:lnTo>
                <a:lnTo>
                  <a:pt x="855824" y="638124"/>
                </a:lnTo>
                <a:lnTo>
                  <a:pt x="896245" y="630366"/>
                </a:lnTo>
                <a:lnTo>
                  <a:pt x="940065" y="622534"/>
                </a:lnTo>
                <a:lnTo>
                  <a:pt x="986858" y="614649"/>
                </a:lnTo>
                <a:lnTo>
                  <a:pt x="1036200" y="606728"/>
                </a:lnTo>
                <a:lnTo>
                  <a:pt x="1087666" y="598792"/>
                </a:lnTo>
                <a:lnTo>
                  <a:pt x="1140831" y="590860"/>
                </a:lnTo>
                <a:lnTo>
                  <a:pt x="1195271" y="582951"/>
                </a:lnTo>
                <a:lnTo>
                  <a:pt x="1250560" y="575084"/>
                </a:lnTo>
                <a:lnTo>
                  <a:pt x="1306274" y="567279"/>
                </a:lnTo>
                <a:lnTo>
                  <a:pt x="1361989" y="559555"/>
                </a:lnTo>
                <a:lnTo>
                  <a:pt x="1417278" y="551932"/>
                </a:lnTo>
                <a:lnTo>
                  <a:pt x="1471718" y="544428"/>
                </a:lnTo>
                <a:lnTo>
                  <a:pt x="1524883" y="537063"/>
                </a:lnTo>
                <a:lnTo>
                  <a:pt x="1576349" y="529857"/>
                </a:lnTo>
                <a:lnTo>
                  <a:pt x="1625691" y="522828"/>
                </a:lnTo>
                <a:lnTo>
                  <a:pt x="1672484" y="515996"/>
                </a:lnTo>
                <a:lnTo>
                  <a:pt x="1716304" y="509380"/>
                </a:lnTo>
                <a:lnTo>
                  <a:pt x="1756724" y="502999"/>
                </a:lnTo>
                <a:lnTo>
                  <a:pt x="1822110" y="492065"/>
                </a:lnTo>
                <a:lnTo>
                  <a:pt x="1880266" y="481737"/>
                </a:lnTo>
                <a:lnTo>
                  <a:pt x="1932521" y="471951"/>
                </a:lnTo>
                <a:lnTo>
                  <a:pt x="1980204" y="462636"/>
                </a:lnTo>
                <a:lnTo>
                  <a:pt x="2024643" y="453728"/>
                </a:lnTo>
                <a:lnTo>
                  <a:pt x="2067168" y="445156"/>
                </a:lnTo>
                <a:lnTo>
                  <a:pt x="2109107" y="436856"/>
                </a:lnTo>
                <a:lnTo>
                  <a:pt x="2151790" y="428757"/>
                </a:lnTo>
                <a:lnTo>
                  <a:pt x="2196544" y="420795"/>
                </a:lnTo>
                <a:lnTo>
                  <a:pt x="2244699" y="412899"/>
                </a:lnTo>
                <a:lnTo>
                  <a:pt x="2295756" y="405128"/>
                </a:lnTo>
                <a:lnTo>
                  <a:pt x="2348059" y="397582"/>
                </a:lnTo>
                <a:lnTo>
                  <a:pt x="2401203" y="390261"/>
                </a:lnTo>
                <a:lnTo>
                  <a:pt x="2454781" y="383165"/>
                </a:lnTo>
                <a:lnTo>
                  <a:pt x="2508390" y="376295"/>
                </a:lnTo>
                <a:lnTo>
                  <a:pt x="2561624" y="369650"/>
                </a:lnTo>
                <a:lnTo>
                  <a:pt x="2614077" y="363230"/>
                </a:lnTo>
                <a:lnTo>
                  <a:pt x="2665344" y="357036"/>
                </a:lnTo>
                <a:lnTo>
                  <a:pt x="2715020" y="351067"/>
                </a:lnTo>
                <a:lnTo>
                  <a:pt x="2762699" y="345324"/>
                </a:lnTo>
                <a:lnTo>
                  <a:pt x="2819651" y="338618"/>
                </a:lnTo>
                <a:lnTo>
                  <a:pt x="2874375" y="332483"/>
                </a:lnTo>
                <a:lnTo>
                  <a:pt x="2927223" y="326790"/>
                </a:lnTo>
                <a:lnTo>
                  <a:pt x="2978546" y="321404"/>
                </a:lnTo>
                <a:lnTo>
                  <a:pt x="3028697" y="316195"/>
                </a:lnTo>
                <a:lnTo>
                  <a:pt x="3078025" y="311029"/>
                </a:lnTo>
                <a:lnTo>
                  <a:pt x="3126884" y="305775"/>
                </a:lnTo>
                <a:lnTo>
                  <a:pt x="3175624" y="300299"/>
                </a:lnTo>
                <a:lnTo>
                  <a:pt x="3230868" y="294325"/>
                </a:lnTo>
                <a:lnTo>
                  <a:pt x="3285104" y="288962"/>
                </a:lnTo>
                <a:lnTo>
                  <a:pt x="3338398" y="283752"/>
                </a:lnTo>
                <a:lnTo>
                  <a:pt x="3390816" y="278235"/>
                </a:lnTo>
                <a:lnTo>
                  <a:pt x="3442424" y="271952"/>
                </a:lnTo>
                <a:lnTo>
                  <a:pt x="3493288" y="264443"/>
                </a:lnTo>
                <a:lnTo>
                  <a:pt x="3543474" y="255249"/>
                </a:lnTo>
                <a:lnTo>
                  <a:pt x="3592502" y="243867"/>
                </a:lnTo>
                <a:lnTo>
                  <a:pt x="3640150" y="230537"/>
                </a:lnTo>
                <a:lnTo>
                  <a:pt x="3686880" y="215916"/>
                </a:lnTo>
                <a:lnTo>
                  <a:pt x="3733150" y="200660"/>
                </a:lnTo>
                <a:lnTo>
                  <a:pt x="3779420" y="185425"/>
                </a:lnTo>
                <a:lnTo>
                  <a:pt x="3826150" y="170870"/>
                </a:lnTo>
                <a:lnTo>
                  <a:pt x="3873799" y="157649"/>
                </a:lnTo>
                <a:lnTo>
                  <a:pt x="3921756" y="145808"/>
                </a:lnTo>
                <a:lnTo>
                  <a:pt x="3969406" y="134776"/>
                </a:lnTo>
                <a:lnTo>
                  <a:pt x="4017210" y="124292"/>
                </a:lnTo>
                <a:lnTo>
                  <a:pt x="4065627" y="114092"/>
                </a:lnTo>
                <a:lnTo>
                  <a:pt x="4115117" y="103914"/>
                </a:lnTo>
                <a:lnTo>
                  <a:pt x="4166137" y="93496"/>
                </a:lnTo>
                <a:lnTo>
                  <a:pt x="4219149" y="82574"/>
                </a:lnTo>
                <a:lnTo>
                  <a:pt x="4270352" y="72047"/>
                </a:lnTo>
                <a:lnTo>
                  <a:pt x="4327302" y="60523"/>
                </a:lnTo>
                <a:lnTo>
                  <a:pt x="4387184" y="48529"/>
                </a:lnTo>
                <a:lnTo>
                  <a:pt x="4447184" y="36595"/>
                </a:lnTo>
                <a:lnTo>
                  <a:pt x="4504485" y="25247"/>
                </a:lnTo>
                <a:lnTo>
                  <a:pt x="4556273" y="15013"/>
                </a:lnTo>
                <a:lnTo>
                  <a:pt x="4599733" y="6421"/>
                </a:lnTo>
                <a:lnTo>
                  <a:pt x="4632049" y="0"/>
                </a:lnTo>
              </a:path>
            </a:pathLst>
          </a:custGeom>
          <a:ln w="3809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1357402" y="1747642"/>
            <a:ext cx="1429238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b="1" spc="-7" dirty="0">
                <a:solidFill>
                  <a:srgbClr val="0000FF"/>
                </a:solidFill>
                <a:latin typeface="Arial"/>
                <a:cs typeface="Arial"/>
              </a:rPr>
              <a:t>Accuracy</a:t>
            </a:r>
            <a:endParaRPr b="1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40134" y="6067940"/>
            <a:ext cx="10223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b="1" spc="-7" dirty="0">
                <a:solidFill>
                  <a:srgbClr val="0000FF"/>
                </a:solidFill>
                <a:latin typeface="Arial"/>
                <a:cs typeface="Arial"/>
              </a:rPr>
              <a:t>time</a:t>
            </a:r>
            <a:endParaRPr b="1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39900" y="2764578"/>
            <a:ext cx="94488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127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rain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930900" y="1874640"/>
            <a:ext cx="3721100" cy="739540"/>
          </a:xfrm>
          <a:prstGeom prst="rect">
            <a:avLst/>
          </a:prstGeom>
        </p:spPr>
        <p:txBody>
          <a:bodyPr vert="horz" wrap="square" lIns="0" tIns="1439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lang="en-US" sz="2400" spc="-7"/>
              <a:t>Accuracy </a:t>
            </a:r>
            <a:r>
              <a:rPr lang="en-US" sz="2400"/>
              <a:t>still </a:t>
            </a:r>
            <a:r>
              <a:rPr lang="en-US" sz="2400" spc="-7"/>
              <a:t>going up,</a:t>
            </a:r>
            <a:r>
              <a:rPr lang="en-US" sz="2400" spc="-133"/>
              <a:t> </a:t>
            </a:r>
            <a:r>
              <a:rPr lang="en-US" sz="2400"/>
              <a:t>you  </a:t>
            </a:r>
            <a:r>
              <a:rPr lang="en-US" sz="2400" spc="-7"/>
              <a:t>need to train</a:t>
            </a:r>
            <a:r>
              <a:rPr lang="en-US" sz="2400" spc="-33"/>
              <a:t> </a:t>
            </a:r>
            <a:r>
              <a:rPr lang="en-US" sz="2400" spc="-7"/>
              <a:t>longer</a:t>
            </a:r>
            <a:endParaRPr lang="en-US" sz="2400" dirty="0"/>
          </a:p>
        </p:txBody>
      </p:sp>
      <p:sp>
        <p:nvSpPr>
          <p:cNvPr id="11" name="object 11"/>
          <p:cNvSpPr/>
          <p:nvPr/>
        </p:nvSpPr>
        <p:spPr>
          <a:xfrm>
            <a:off x="3124200" y="3657600"/>
            <a:ext cx="6226387" cy="2132753"/>
          </a:xfrm>
          <a:custGeom>
            <a:avLst/>
            <a:gdLst/>
            <a:ahLst/>
            <a:cxnLst/>
            <a:rect l="l" t="t" r="r" b="b"/>
            <a:pathLst>
              <a:path w="4669790" h="1599564">
                <a:moveTo>
                  <a:pt x="0" y="1599074"/>
                </a:moveTo>
                <a:lnTo>
                  <a:pt x="10482" y="1569582"/>
                </a:lnTo>
                <a:lnTo>
                  <a:pt x="23436" y="1530433"/>
                </a:lnTo>
                <a:lnTo>
                  <a:pt x="38645" y="1483794"/>
                </a:lnTo>
                <a:lnTo>
                  <a:pt x="55893" y="1431835"/>
                </a:lnTo>
                <a:lnTo>
                  <a:pt x="74963" y="1376725"/>
                </a:lnTo>
                <a:lnTo>
                  <a:pt x="95640" y="1320633"/>
                </a:lnTo>
                <a:lnTo>
                  <a:pt x="117708" y="1265727"/>
                </a:lnTo>
                <a:lnTo>
                  <a:pt x="140950" y="1214176"/>
                </a:lnTo>
                <a:lnTo>
                  <a:pt x="165149" y="1168149"/>
                </a:lnTo>
                <a:lnTo>
                  <a:pt x="190204" y="1125880"/>
                </a:lnTo>
                <a:lnTo>
                  <a:pt x="216279" y="1084315"/>
                </a:lnTo>
                <a:lnTo>
                  <a:pt x="243559" y="1043695"/>
                </a:lnTo>
                <a:lnTo>
                  <a:pt x="272229" y="1004262"/>
                </a:lnTo>
                <a:lnTo>
                  <a:pt x="302475" y="966256"/>
                </a:lnTo>
                <a:lnTo>
                  <a:pt x="334482" y="929918"/>
                </a:lnTo>
                <a:lnTo>
                  <a:pt x="368436" y="895490"/>
                </a:lnTo>
                <a:lnTo>
                  <a:pt x="404521" y="863212"/>
                </a:lnTo>
                <a:lnTo>
                  <a:pt x="442924" y="833324"/>
                </a:lnTo>
                <a:lnTo>
                  <a:pt x="484675" y="805940"/>
                </a:lnTo>
                <a:lnTo>
                  <a:pt x="530103" y="780872"/>
                </a:lnTo>
                <a:lnTo>
                  <a:pt x="578342" y="757918"/>
                </a:lnTo>
                <a:lnTo>
                  <a:pt x="628528" y="736873"/>
                </a:lnTo>
                <a:lnTo>
                  <a:pt x="679796" y="717533"/>
                </a:lnTo>
                <a:lnTo>
                  <a:pt x="731279" y="699695"/>
                </a:lnTo>
                <a:lnTo>
                  <a:pt x="782114" y="683154"/>
                </a:lnTo>
                <a:lnTo>
                  <a:pt x="831434" y="667707"/>
                </a:lnTo>
                <a:lnTo>
                  <a:pt x="878374" y="653149"/>
                </a:lnTo>
                <a:lnTo>
                  <a:pt x="927723" y="638582"/>
                </a:lnTo>
                <a:lnTo>
                  <a:pt x="974271" y="626463"/>
                </a:lnTo>
                <a:lnTo>
                  <a:pt x="1019205" y="616309"/>
                </a:lnTo>
                <a:lnTo>
                  <a:pt x="1063714" y="607635"/>
                </a:lnTo>
                <a:lnTo>
                  <a:pt x="1108984" y="599959"/>
                </a:lnTo>
                <a:lnTo>
                  <a:pt x="1156206" y="592796"/>
                </a:lnTo>
                <a:lnTo>
                  <a:pt x="1206565" y="585663"/>
                </a:lnTo>
                <a:lnTo>
                  <a:pt x="1261249" y="578074"/>
                </a:lnTo>
                <a:lnTo>
                  <a:pt x="1304207" y="572451"/>
                </a:lnTo>
                <a:lnTo>
                  <a:pt x="1349533" y="567149"/>
                </a:lnTo>
                <a:lnTo>
                  <a:pt x="1396806" y="562118"/>
                </a:lnTo>
                <a:lnTo>
                  <a:pt x="1445601" y="557307"/>
                </a:lnTo>
                <a:lnTo>
                  <a:pt x="1495497" y="552665"/>
                </a:lnTo>
                <a:lnTo>
                  <a:pt x="1546069" y="548142"/>
                </a:lnTo>
                <a:lnTo>
                  <a:pt x="1596895" y="543686"/>
                </a:lnTo>
                <a:lnTo>
                  <a:pt x="1647551" y="539247"/>
                </a:lnTo>
                <a:lnTo>
                  <a:pt x="1697615" y="534774"/>
                </a:lnTo>
                <a:lnTo>
                  <a:pt x="1746664" y="530217"/>
                </a:lnTo>
                <a:lnTo>
                  <a:pt x="1794274" y="525524"/>
                </a:lnTo>
                <a:lnTo>
                  <a:pt x="1845275" y="520337"/>
                </a:lnTo>
                <a:lnTo>
                  <a:pt x="1895532" y="515255"/>
                </a:lnTo>
                <a:lnTo>
                  <a:pt x="1945204" y="510233"/>
                </a:lnTo>
                <a:lnTo>
                  <a:pt x="1994447" y="505226"/>
                </a:lnTo>
                <a:lnTo>
                  <a:pt x="2043420" y="500189"/>
                </a:lnTo>
                <a:lnTo>
                  <a:pt x="2092280" y="495076"/>
                </a:lnTo>
                <a:lnTo>
                  <a:pt x="2141185" y="489844"/>
                </a:lnTo>
                <a:lnTo>
                  <a:pt x="2190294" y="484446"/>
                </a:lnTo>
                <a:lnTo>
                  <a:pt x="2239762" y="478838"/>
                </a:lnTo>
                <a:lnTo>
                  <a:pt x="2289749" y="472974"/>
                </a:lnTo>
                <a:lnTo>
                  <a:pt x="2339921" y="466893"/>
                </a:lnTo>
                <a:lnTo>
                  <a:pt x="2389927" y="460661"/>
                </a:lnTo>
                <a:lnTo>
                  <a:pt x="2439903" y="454279"/>
                </a:lnTo>
                <a:lnTo>
                  <a:pt x="2489984" y="447746"/>
                </a:lnTo>
                <a:lnTo>
                  <a:pt x="2540306" y="441064"/>
                </a:lnTo>
                <a:lnTo>
                  <a:pt x="2591003" y="434231"/>
                </a:lnTo>
                <a:lnTo>
                  <a:pt x="2642211" y="427248"/>
                </a:lnTo>
                <a:lnTo>
                  <a:pt x="2694064" y="420115"/>
                </a:lnTo>
                <a:lnTo>
                  <a:pt x="2746699" y="412832"/>
                </a:lnTo>
                <a:lnTo>
                  <a:pt x="2800249" y="405399"/>
                </a:lnTo>
                <a:lnTo>
                  <a:pt x="2850230" y="398541"/>
                </a:lnTo>
                <a:lnTo>
                  <a:pt x="2901655" y="391603"/>
                </a:lnTo>
                <a:lnTo>
                  <a:pt x="2954168" y="384570"/>
                </a:lnTo>
                <a:lnTo>
                  <a:pt x="3007416" y="377424"/>
                </a:lnTo>
                <a:lnTo>
                  <a:pt x="3061041" y="370149"/>
                </a:lnTo>
                <a:lnTo>
                  <a:pt x="3114688" y="362727"/>
                </a:lnTo>
                <a:lnTo>
                  <a:pt x="3168003" y="355141"/>
                </a:lnTo>
                <a:lnTo>
                  <a:pt x="3220630" y="347375"/>
                </a:lnTo>
                <a:lnTo>
                  <a:pt x="3272212" y="339412"/>
                </a:lnTo>
                <a:lnTo>
                  <a:pt x="3322396" y="331234"/>
                </a:lnTo>
                <a:lnTo>
                  <a:pt x="3370824" y="322824"/>
                </a:lnTo>
                <a:lnTo>
                  <a:pt x="3422580" y="313159"/>
                </a:lnTo>
                <a:lnTo>
                  <a:pt x="3473464" y="303006"/>
                </a:lnTo>
                <a:lnTo>
                  <a:pt x="3523432" y="292478"/>
                </a:lnTo>
                <a:lnTo>
                  <a:pt x="3572438" y="281686"/>
                </a:lnTo>
                <a:lnTo>
                  <a:pt x="3620439" y="270745"/>
                </a:lnTo>
                <a:lnTo>
                  <a:pt x="3667388" y="259766"/>
                </a:lnTo>
                <a:lnTo>
                  <a:pt x="3713241" y="248862"/>
                </a:lnTo>
                <a:lnTo>
                  <a:pt x="3757953" y="238145"/>
                </a:lnTo>
                <a:lnTo>
                  <a:pt x="3801479" y="227728"/>
                </a:lnTo>
                <a:lnTo>
                  <a:pt x="3843774" y="217724"/>
                </a:lnTo>
                <a:lnTo>
                  <a:pt x="3900243" y="204394"/>
                </a:lnTo>
                <a:lnTo>
                  <a:pt x="3951874" y="191982"/>
                </a:lnTo>
                <a:lnTo>
                  <a:pt x="4000572" y="180030"/>
                </a:lnTo>
                <a:lnTo>
                  <a:pt x="4048242" y="168077"/>
                </a:lnTo>
                <a:lnTo>
                  <a:pt x="4096788" y="155665"/>
                </a:lnTo>
                <a:lnTo>
                  <a:pt x="4148114" y="142334"/>
                </a:lnTo>
                <a:lnTo>
                  <a:pt x="4204124" y="127624"/>
                </a:lnTo>
                <a:lnTo>
                  <a:pt x="4248509" y="115807"/>
                </a:lnTo>
                <a:lnTo>
                  <a:pt x="4297939" y="102459"/>
                </a:lnTo>
                <a:lnTo>
                  <a:pt x="4350703" y="88075"/>
                </a:lnTo>
                <a:lnTo>
                  <a:pt x="4405088" y="73150"/>
                </a:lnTo>
                <a:lnTo>
                  <a:pt x="4459384" y="58181"/>
                </a:lnTo>
                <a:lnTo>
                  <a:pt x="4511878" y="43662"/>
                </a:lnTo>
                <a:lnTo>
                  <a:pt x="4560858" y="30089"/>
                </a:lnTo>
                <a:lnTo>
                  <a:pt x="4604613" y="17957"/>
                </a:lnTo>
                <a:lnTo>
                  <a:pt x="4641431" y="7762"/>
                </a:lnTo>
                <a:lnTo>
                  <a:pt x="4669599" y="0"/>
                </a:lnTo>
              </a:path>
            </a:pathLst>
          </a:custGeom>
          <a:ln w="38099">
            <a:solidFill>
              <a:srgbClr val="E69137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 txBox="1"/>
          <p:nvPr/>
        </p:nvSpPr>
        <p:spPr>
          <a:xfrm>
            <a:off x="4643600" y="4629377"/>
            <a:ext cx="59097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240" dirty="0">
                <a:solidFill>
                  <a:srgbClr val="E69137"/>
                </a:solidFill>
                <a:latin typeface="Arial"/>
                <a:cs typeface="Arial"/>
              </a:rPr>
              <a:t>V</a:t>
            </a:r>
            <a:r>
              <a:rPr sz="3200" spc="-7" dirty="0">
                <a:solidFill>
                  <a:srgbClr val="E69137"/>
                </a:solidFill>
                <a:latin typeface="Arial"/>
                <a:cs typeface="Arial"/>
              </a:rPr>
              <a:t>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82695693-4631-4AB5-BAD3-C6EAA9E6FC8B}"/>
              </a:ext>
            </a:extLst>
          </p:cNvPr>
          <p:cNvSpPr txBox="1">
            <a:spLocks/>
          </p:cNvSpPr>
          <p:nvPr/>
        </p:nvSpPr>
        <p:spPr>
          <a:xfrm>
            <a:off x="218099" y="193715"/>
            <a:ext cx="6502400" cy="6942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4400" kern="0" spc="-7" dirty="0">
                <a:solidFill>
                  <a:schemeClr val="accent2"/>
                </a:solidFill>
                <a:latin typeface="+mj-lt"/>
              </a:rPr>
              <a:t>Loss </a:t>
            </a:r>
            <a:r>
              <a:rPr lang="en-US" sz="4400" kern="0" dirty="0">
                <a:solidFill>
                  <a:schemeClr val="accent2"/>
                </a:solidFill>
                <a:latin typeface="+mj-lt"/>
              </a:rPr>
              <a:t>Curve Analysis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2930F733-D63B-402E-B259-3ED3157F8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725D873-6E03-4700-8726-D23D15DF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1253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01699" y="1703941"/>
            <a:ext cx="0" cy="4102100"/>
          </a:xfrm>
          <a:custGeom>
            <a:avLst/>
            <a:gdLst/>
            <a:ahLst/>
            <a:cxnLst/>
            <a:rect l="l" t="t" r="r" b="b"/>
            <a:pathLst>
              <a:path h="3076575">
                <a:moveTo>
                  <a:pt x="0" y="307619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047044" y="1575974"/>
            <a:ext cx="109307" cy="140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3101699" y="5805542"/>
            <a:ext cx="6077373" cy="0"/>
          </a:xfrm>
          <a:custGeom>
            <a:avLst/>
            <a:gdLst/>
            <a:ahLst/>
            <a:cxnLst/>
            <a:rect l="l" t="t" r="r" b="b"/>
            <a:pathLst>
              <a:path w="4558030">
                <a:moveTo>
                  <a:pt x="0" y="0"/>
                </a:moveTo>
                <a:lnTo>
                  <a:pt x="45578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9166199" y="5750887"/>
            <a:ext cx="140667" cy="109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105900" y="3176241"/>
            <a:ext cx="6176433" cy="2363047"/>
          </a:xfrm>
          <a:custGeom>
            <a:avLst/>
            <a:gdLst/>
            <a:ahLst/>
            <a:cxnLst/>
            <a:rect l="l" t="t" r="r" b="b"/>
            <a:pathLst>
              <a:path w="4632325" h="1772285">
                <a:moveTo>
                  <a:pt x="0" y="1771724"/>
                </a:moveTo>
                <a:lnTo>
                  <a:pt x="8270" y="1742445"/>
                </a:lnTo>
                <a:lnTo>
                  <a:pt x="18522" y="1704941"/>
                </a:lnTo>
                <a:lnTo>
                  <a:pt x="30494" y="1660582"/>
                </a:lnTo>
                <a:lnTo>
                  <a:pt x="43925" y="1610736"/>
                </a:lnTo>
                <a:lnTo>
                  <a:pt x="58556" y="1556771"/>
                </a:lnTo>
                <a:lnTo>
                  <a:pt x="74124" y="1500056"/>
                </a:lnTo>
                <a:lnTo>
                  <a:pt x="90371" y="1441959"/>
                </a:lnTo>
                <a:lnTo>
                  <a:pt x="107035" y="1383849"/>
                </a:lnTo>
                <a:lnTo>
                  <a:pt x="123855" y="1327095"/>
                </a:lnTo>
                <a:lnTo>
                  <a:pt x="140571" y="1273065"/>
                </a:lnTo>
                <a:lnTo>
                  <a:pt x="156923" y="1223127"/>
                </a:lnTo>
                <a:lnTo>
                  <a:pt x="172649" y="1178649"/>
                </a:lnTo>
                <a:lnTo>
                  <a:pt x="191742" y="1124470"/>
                </a:lnTo>
                <a:lnTo>
                  <a:pt x="208889" y="1072206"/>
                </a:lnTo>
                <a:lnTo>
                  <a:pt x="225202" y="1022104"/>
                </a:lnTo>
                <a:lnTo>
                  <a:pt x="241794" y="974412"/>
                </a:lnTo>
                <a:lnTo>
                  <a:pt x="259776" y="929376"/>
                </a:lnTo>
                <a:lnTo>
                  <a:pt x="280261" y="887245"/>
                </a:lnTo>
                <a:lnTo>
                  <a:pt x="304360" y="848265"/>
                </a:lnTo>
                <a:lnTo>
                  <a:pt x="333185" y="812684"/>
                </a:lnTo>
                <a:lnTo>
                  <a:pt x="367849" y="780749"/>
                </a:lnTo>
                <a:lnTo>
                  <a:pt x="402931" y="756115"/>
                </a:lnTo>
                <a:lnTo>
                  <a:pt x="440100" y="735767"/>
                </a:lnTo>
                <a:lnTo>
                  <a:pt x="479716" y="718963"/>
                </a:lnTo>
                <a:lnTo>
                  <a:pt x="522139" y="704960"/>
                </a:lnTo>
                <a:lnTo>
                  <a:pt x="567731" y="693014"/>
                </a:lnTo>
                <a:lnTo>
                  <a:pt x="616851" y="682381"/>
                </a:lnTo>
                <a:lnTo>
                  <a:pt x="669860" y="672320"/>
                </a:lnTo>
                <a:lnTo>
                  <a:pt x="727118" y="662085"/>
                </a:lnTo>
                <a:lnTo>
                  <a:pt x="788986" y="650934"/>
                </a:lnTo>
                <a:lnTo>
                  <a:pt x="855824" y="638124"/>
                </a:lnTo>
                <a:lnTo>
                  <a:pt x="896245" y="630366"/>
                </a:lnTo>
                <a:lnTo>
                  <a:pt x="940065" y="622534"/>
                </a:lnTo>
                <a:lnTo>
                  <a:pt x="986858" y="614649"/>
                </a:lnTo>
                <a:lnTo>
                  <a:pt x="1036200" y="606728"/>
                </a:lnTo>
                <a:lnTo>
                  <a:pt x="1087666" y="598792"/>
                </a:lnTo>
                <a:lnTo>
                  <a:pt x="1140831" y="590860"/>
                </a:lnTo>
                <a:lnTo>
                  <a:pt x="1195271" y="582951"/>
                </a:lnTo>
                <a:lnTo>
                  <a:pt x="1250560" y="575084"/>
                </a:lnTo>
                <a:lnTo>
                  <a:pt x="1306274" y="567279"/>
                </a:lnTo>
                <a:lnTo>
                  <a:pt x="1361989" y="559555"/>
                </a:lnTo>
                <a:lnTo>
                  <a:pt x="1417278" y="551932"/>
                </a:lnTo>
                <a:lnTo>
                  <a:pt x="1471718" y="544428"/>
                </a:lnTo>
                <a:lnTo>
                  <a:pt x="1524883" y="537063"/>
                </a:lnTo>
                <a:lnTo>
                  <a:pt x="1576349" y="529857"/>
                </a:lnTo>
                <a:lnTo>
                  <a:pt x="1625691" y="522828"/>
                </a:lnTo>
                <a:lnTo>
                  <a:pt x="1672484" y="515996"/>
                </a:lnTo>
                <a:lnTo>
                  <a:pt x="1716304" y="509380"/>
                </a:lnTo>
                <a:lnTo>
                  <a:pt x="1756724" y="502999"/>
                </a:lnTo>
                <a:lnTo>
                  <a:pt x="1822110" y="492065"/>
                </a:lnTo>
                <a:lnTo>
                  <a:pt x="1880266" y="481737"/>
                </a:lnTo>
                <a:lnTo>
                  <a:pt x="1932521" y="471951"/>
                </a:lnTo>
                <a:lnTo>
                  <a:pt x="1980204" y="462636"/>
                </a:lnTo>
                <a:lnTo>
                  <a:pt x="2024643" y="453728"/>
                </a:lnTo>
                <a:lnTo>
                  <a:pt x="2067168" y="445156"/>
                </a:lnTo>
                <a:lnTo>
                  <a:pt x="2109107" y="436856"/>
                </a:lnTo>
                <a:lnTo>
                  <a:pt x="2151790" y="428757"/>
                </a:lnTo>
                <a:lnTo>
                  <a:pt x="2196544" y="420795"/>
                </a:lnTo>
                <a:lnTo>
                  <a:pt x="2244699" y="412899"/>
                </a:lnTo>
                <a:lnTo>
                  <a:pt x="2295756" y="405128"/>
                </a:lnTo>
                <a:lnTo>
                  <a:pt x="2348059" y="397582"/>
                </a:lnTo>
                <a:lnTo>
                  <a:pt x="2401203" y="390261"/>
                </a:lnTo>
                <a:lnTo>
                  <a:pt x="2454781" y="383165"/>
                </a:lnTo>
                <a:lnTo>
                  <a:pt x="2508390" y="376295"/>
                </a:lnTo>
                <a:lnTo>
                  <a:pt x="2561624" y="369650"/>
                </a:lnTo>
                <a:lnTo>
                  <a:pt x="2614077" y="363230"/>
                </a:lnTo>
                <a:lnTo>
                  <a:pt x="2665344" y="357036"/>
                </a:lnTo>
                <a:lnTo>
                  <a:pt x="2715020" y="351067"/>
                </a:lnTo>
                <a:lnTo>
                  <a:pt x="2762699" y="345324"/>
                </a:lnTo>
                <a:lnTo>
                  <a:pt x="2819651" y="338618"/>
                </a:lnTo>
                <a:lnTo>
                  <a:pt x="2874375" y="332483"/>
                </a:lnTo>
                <a:lnTo>
                  <a:pt x="2927223" y="326790"/>
                </a:lnTo>
                <a:lnTo>
                  <a:pt x="2978546" y="321404"/>
                </a:lnTo>
                <a:lnTo>
                  <a:pt x="3028697" y="316195"/>
                </a:lnTo>
                <a:lnTo>
                  <a:pt x="3078025" y="311029"/>
                </a:lnTo>
                <a:lnTo>
                  <a:pt x="3126884" y="305775"/>
                </a:lnTo>
                <a:lnTo>
                  <a:pt x="3175624" y="300299"/>
                </a:lnTo>
                <a:lnTo>
                  <a:pt x="3230868" y="294325"/>
                </a:lnTo>
                <a:lnTo>
                  <a:pt x="3285104" y="288962"/>
                </a:lnTo>
                <a:lnTo>
                  <a:pt x="3338398" y="283752"/>
                </a:lnTo>
                <a:lnTo>
                  <a:pt x="3390816" y="278235"/>
                </a:lnTo>
                <a:lnTo>
                  <a:pt x="3442424" y="271952"/>
                </a:lnTo>
                <a:lnTo>
                  <a:pt x="3493288" y="264443"/>
                </a:lnTo>
                <a:lnTo>
                  <a:pt x="3543474" y="255249"/>
                </a:lnTo>
                <a:lnTo>
                  <a:pt x="3592502" y="243867"/>
                </a:lnTo>
                <a:lnTo>
                  <a:pt x="3640150" y="230537"/>
                </a:lnTo>
                <a:lnTo>
                  <a:pt x="3686880" y="215916"/>
                </a:lnTo>
                <a:lnTo>
                  <a:pt x="3733150" y="200660"/>
                </a:lnTo>
                <a:lnTo>
                  <a:pt x="3779420" y="185425"/>
                </a:lnTo>
                <a:lnTo>
                  <a:pt x="3826150" y="170870"/>
                </a:lnTo>
                <a:lnTo>
                  <a:pt x="3873799" y="157649"/>
                </a:lnTo>
                <a:lnTo>
                  <a:pt x="3921756" y="145808"/>
                </a:lnTo>
                <a:lnTo>
                  <a:pt x="3969406" y="134776"/>
                </a:lnTo>
                <a:lnTo>
                  <a:pt x="4017210" y="124292"/>
                </a:lnTo>
                <a:lnTo>
                  <a:pt x="4065627" y="114092"/>
                </a:lnTo>
                <a:lnTo>
                  <a:pt x="4115117" y="103914"/>
                </a:lnTo>
                <a:lnTo>
                  <a:pt x="4166137" y="93496"/>
                </a:lnTo>
                <a:lnTo>
                  <a:pt x="4219149" y="82574"/>
                </a:lnTo>
                <a:lnTo>
                  <a:pt x="4270352" y="72047"/>
                </a:lnTo>
                <a:lnTo>
                  <a:pt x="4327302" y="60523"/>
                </a:lnTo>
                <a:lnTo>
                  <a:pt x="4387184" y="48529"/>
                </a:lnTo>
                <a:lnTo>
                  <a:pt x="4447184" y="36595"/>
                </a:lnTo>
                <a:lnTo>
                  <a:pt x="4504485" y="25247"/>
                </a:lnTo>
                <a:lnTo>
                  <a:pt x="4556273" y="15013"/>
                </a:lnTo>
                <a:lnTo>
                  <a:pt x="4599733" y="6421"/>
                </a:lnTo>
                <a:lnTo>
                  <a:pt x="4632049" y="0"/>
                </a:lnTo>
              </a:path>
            </a:pathLst>
          </a:custGeom>
          <a:ln w="3809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1493098" y="1686683"/>
            <a:ext cx="1429601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b="1" spc="-7" dirty="0">
                <a:solidFill>
                  <a:srgbClr val="0000FF"/>
                </a:solidFill>
                <a:latin typeface="Arial"/>
                <a:cs typeface="Arial"/>
              </a:rPr>
              <a:t>Accuracy</a:t>
            </a:r>
            <a:endParaRPr b="1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31833" y="6006982"/>
            <a:ext cx="121067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b="1" spc="-7" dirty="0">
                <a:solidFill>
                  <a:srgbClr val="0000FF"/>
                </a:solidFill>
                <a:latin typeface="Arial"/>
                <a:cs typeface="Arial"/>
              </a:rPr>
              <a:t>time</a:t>
            </a:r>
            <a:endParaRPr b="1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31599" y="2703620"/>
            <a:ext cx="94488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127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rain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096000" y="1600200"/>
            <a:ext cx="4687993" cy="1112591"/>
          </a:xfrm>
          <a:prstGeom prst="rect">
            <a:avLst/>
          </a:prstGeom>
        </p:spPr>
        <p:txBody>
          <a:bodyPr vert="horz" wrap="square" lIns="0" tIns="1439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z="2400" spc="-7" dirty="0"/>
              <a:t>Huge train </a:t>
            </a:r>
            <a:r>
              <a:rPr sz="2400" dirty="0"/>
              <a:t>/ val </a:t>
            </a:r>
            <a:r>
              <a:rPr sz="2400" spc="-7" dirty="0"/>
              <a:t>gap </a:t>
            </a:r>
            <a:r>
              <a:rPr sz="2400" dirty="0"/>
              <a:t>means  </a:t>
            </a:r>
            <a:r>
              <a:rPr sz="2400" spc="-7" dirty="0"/>
              <a:t>overfitting! Increase</a:t>
            </a:r>
            <a:r>
              <a:rPr sz="2400" spc="-120" dirty="0"/>
              <a:t> </a:t>
            </a:r>
            <a:r>
              <a:rPr sz="2400" dirty="0"/>
              <a:t>regularization,  </a:t>
            </a:r>
            <a:r>
              <a:rPr sz="2400" spc="-7" dirty="0"/>
              <a:t>get </a:t>
            </a:r>
            <a:r>
              <a:rPr sz="2400" dirty="0"/>
              <a:t>more</a:t>
            </a:r>
            <a:r>
              <a:rPr sz="2400" spc="-20" dirty="0"/>
              <a:t> </a:t>
            </a:r>
            <a:r>
              <a:rPr sz="2400" spc="-7" dirty="0"/>
              <a:t>data</a:t>
            </a:r>
            <a:endParaRPr sz="2400"/>
          </a:p>
        </p:txBody>
      </p:sp>
      <p:sp>
        <p:nvSpPr>
          <p:cNvPr id="11" name="object 11"/>
          <p:cNvSpPr/>
          <p:nvPr/>
        </p:nvSpPr>
        <p:spPr>
          <a:xfrm>
            <a:off x="3115900" y="4365380"/>
            <a:ext cx="6056207" cy="1363980"/>
          </a:xfrm>
          <a:custGeom>
            <a:avLst/>
            <a:gdLst/>
            <a:ahLst/>
            <a:cxnLst/>
            <a:rect l="l" t="t" r="r" b="b"/>
            <a:pathLst>
              <a:path w="4542155" h="1022985">
                <a:moveTo>
                  <a:pt x="0" y="1022524"/>
                </a:moveTo>
                <a:lnTo>
                  <a:pt x="10482" y="993032"/>
                </a:lnTo>
                <a:lnTo>
                  <a:pt x="23436" y="953882"/>
                </a:lnTo>
                <a:lnTo>
                  <a:pt x="38645" y="907244"/>
                </a:lnTo>
                <a:lnTo>
                  <a:pt x="55893" y="855285"/>
                </a:lnTo>
                <a:lnTo>
                  <a:pt x="74963" y="800175"/>
                </a:lnTo>
                <a:lnTo>
                  <a:pt x="95640" y="744082"/>
                </a:lnTo>
                <a:lnTo>
                  <a:pt x="117708" y="689176"/>
                </a:lnTo>
                <a:lnTo>
                  <a:pt x="140950" y="637626"/>
                </a:lnTo>
                <a:lnTo>
                  <a:pt x="165149" y="591599"/>
                </a:lnTo>
                <a:lnTo>
                  <a:pt x="190204" y="549329"/>
                </a:lnTo>
                <a:lnTo>
                  <a:pt x="216279" y="507764"/>
                </a:lnTo>
                <a:lnTo>
                  <a:pt x="243559" y="467144"/>
                </a:lnTo>
                <a:lnTo>
                  <a:pt x="272229" y="427711"/>
                </a:lnTo>
                <a:lnTo>
                  <a:pt x="302475" y="389705"/>
                </a:lnTo>
                <a:lnTo>
                  <a:pt x="334482" y="353368"/>
                </a:lnTo>
                <a:lnTo>
                  <a:pt x="368436" y="318939"/>
                </a:lnTo>
                <a:lnTo>
                  <a:pt x="404521" y="286661"/>
                </a:lnTo>
                <a:lnTo>
                  <a:pt x="442924" y="256774"/>
                </a:lnTo>
                <a:lnTo>
                  <a:pt x="484675" y="229389"/>
                </a:lnTo>
                <a:lnTo>
                  <a:pt x="530103" y="204322"/>
                </a:lnTo>
                <a:lnTo>
                  <a:pt x="578342" y="181367"/>
                </a:lnTo>
                <a:lnTo>
                  <a:pt x="628528" y="160322"/>
                </a:lnTo>
                <a:lnTo>
                  <a:pt x="679796" y="140983"/>
                </a:lnTo>
                <a:lnTo>
                  <a:pt x="731279" y="123144"/>
                </a:lnTo>
                <a:lnTo>
                  <a:pt x="782114" y="106604"/>
                </a:lnTo>
                <a:lnTo>
                  <a:pt x="831434" y="91156"/>
                </a:lnTo>
                <a:lnTo>
                  <a:pt x="878374" y="76599"/>
                </a:lnTo>
                <a:lnTo>
                  <a:pt x="928288" y="61467"/>
                </a:lnTo>
                <a:lnTo>
                  <a:pt x="976207" y="47977"/>
                </a:lnTo>
                <a:lnTo>
                  <a:pt x="1022835" y="36129"/>
                </a:lnTo>
                <a:lnTo>
                  <a:pt x="1068876" y="25924"/>
                </a:lnTo>
                <a:lnTo>
                  <a:pt x="1115034" y="17361"/>
                </a:lnTo>
                <a:lnTo>
                  <a:pt x="1162013" y="10440"/>
                </a:lnTo>
                <a:lnTo>
                  <a:pt x="1210517" y="5161"/>
                </a:lnTo>
                <a:lnTo>
                  <a:pt x="1261249" y="1524"/>
                </a:lnTo>
                <a:lnTo>
                  <a:pt x="1308167" y="0"/>
                </a:lnTo>
                <a:lnTo>
                  <a:pt x="1356226" y="267"/>
                </a:lnTo>
                <a:lnTo>
                  <a:pt x="1405275" y="2079"/>
                </a:lnTo>
                <a:lnTo>
                  <a:pt x="1455157" y="5188"/>
                </a:lnTo>
                <a:lnTo>
                  <a:pt x="1505718" y="9348"/>
                </a:lnTo>
                <a:lnTo>
                  <a:pt x="1556805" y="14311"/>
                </a:lnTo>
                <a:lnTo>
                  <a:pt x="1608263" y="19830"/>
                </a:lnTo>
                <a:lnTo>
                  <a:pt x="1659938" y="25659"/>
                </a:lnTo>
                <a:lnTo>
                  <a:pt x="1711674" y="31549"/>
                </a:lnTo>
                <a:lnTo>
                  <a:pt x="1757525" y="37333"/>
                </a:lnTo>
                <a:lnTo>
                  <a:pt x="1802363" y="44041"/>
                </a:lnTo>
                <a:lnTo>
                  <a:pt x="1846750" y="51470"/>
                </a:lnTo>
                <a:lnTo>
                  <a:pt x="1891250" y="59417"/>
                </a:lnTo>
                <a:lnTo>
                  <a:pt x="1936426" y="67679"/>
                </a:lnTo>
                <a:lnTo>
                  <a:pt x="1982841" y="76053"/>
                </a:lnTo>
                <a:lnTo>
                  <a:pt x="2031058" y="84338"/>
                </a:lnTo>
                <a:lnTo>
                  <a:pt x="2081639" y="92330"/>
                </a:lnTo>
                <a:lnTo>
                  <a:pt x="2135149" y="99826"/>
                </a:lnTo>
                <a:lnTo>
                  <a:pt x="2192149" y="106624"/>
                </a:lnTo>
                <a:lnTo>
                  <a:pt x="2235619" y="111071"/>
                </a:lnTo>
                <a:lnTo>
                  <a:pt x="2281583" y="115313"/>
                </a:lnTo>
                <a:lnTo>
                  <a:pt x="2329665" y="119375"/>
                </a:lnTo>
                <a:lnTo>
                  <a:pt x="2379488" y="123280"/>
                </a:lnTo>
                <a:lnTo>
                  <a:pt x="2430673" y="127054"/>
                </a:lnTo>
                <a:lnTo>
                  <a:pt x="2482842" y="130722"/>
                </a:lnTo>
                <a:lnTo>
                  <a:pt x="2535620" y="134307"/>
                </a:lnTo>
                <a:lnTo>
                  <a:pt x="2588627" y="137835"/>
                </a:lnTo>
                <a:lnTo>
                  <a:pt x="2641486" y="141330"/>
                </a:lnTo>
                <a:lnTo>
                  <a:pt x="2693820" y="144816"/>
                </a:lnTo>
                <a:lnTo>
                  <a:pt x="2745251" y="148320"/>
                </a:lnTo>
                <a:lnTo>
                  <a:pt x="2795401" y="151864"/>
                </a:lnTo>
                <a:lnTo>
                  <a:pt x="2843893" y="155474"/>
                </a:lnTo>
                <a:lnTo>
                  <a:pt x="2890349" y="159174"/>
                </a:lnTo>
                <a:lnTo>
                  <a:pt x="2947379" y="163951"/>
                </a:lnTo>
                <a:lnTo>
                  <a:pt x="3003174" y="168729"/>
                </a:lnTo>
                <a:lnTo>
                  <a:pt x="3057800" y="173506"/>
                </a:lnTo>
                <a:lnTo>
                  <a:pt x="3111326" y="178283"/>
                </a:lnTo>
                <a:lnTo>
                  <a:pt x="3163820" y="183060"/>
                </a:lnTo>
                <a:lnTo>
                  <a:pt x="3215349" y="187838"/>
                </a:lnTo>
                <a:lnTo>
                  <a:pt x="3265982" y="192615"/>
                </a:lnTo>
                <a:lnTo>
                  <a:pt x="3315785" y="197392"/>
                </a:lnTo>
                <a:lnTo>
                  <a:pt x="3364828" y="202169"/>
                </a:lnTo>
                <a:lnTo>
                  <a:pt x="3413176" y="206947"/>
                </a:lnTo>
                <a:lnTo>
                  <a:pt x="3460899" y="211724"/>
                </a:lnTo>
                <a:lnTo>
                  <a:pt x="3517941" y="217563"/>
                </a:lnTo>
                <a:lnTo>
                  <a:pt x="3573285" y="223402"/>
                </a:lnTo>
                <a:lnTo>
                  <a:pt x="3627176" y="229241"/>
                </a:lnTo>
                <a:lnTo>
                  <a:pt x="3679863" y="235080"/>
                </a:lnTo>
                <a:lnTo>
                  <a:pt x="3731593" y="240918"/>
                </a:lnTo>
                <a:lnTo>
                  <a:pt x="3782612" y="246757"/>
                </a:lnTo>
                <a:lnTo>
                  <a:pt x="3833167" y="252596"/>
                </a:lnTo>
                <a:lnTo>
                  <a:pt x="3883505" y="258435"/>
                </a:lnTo>
                <a:lnTo>
                  <a:pt x="3933874" y="264274"/>
                </a:lnTo>
                <a:lnTo>
                  <a:pt x="3985345" y="270113"/>
                </a:lnTo>
                <a:lnTo>
                  <a:pt x="4038205" y="275952"/>
                </a:lnTo>
                <a:lnTo>
                  <a:pt x="4091529" y="281791"/>
                </a:lnTo>
                <a:lnTo>
                  <a:pt x="4144389" y="287630"/>
                </a:lnTo>
                <a:lnTo>
                  <a:pt x="4195859" y="293468"/>
                </a:lnTo>
                <a:lnTo>
                  <a:pt x="4245012" y="299307"/>
                </a:lnTo>
                <a:lnTo>
                  <a:pt x="4290920" y="305146"/>
                </a:lnTo>
                <a:lnTo>
                  <a:pt x="4332659" y="310985"/>
                </a:lnTo>
                <a:lnTo>
                  <a:pt x="4434990" y="331193"/>
                </a:lnTo>
                <a:lnTo>
                  <a:pt x="4482851" y="346383"/>
                </a:lnTo>
                <a:lnTo>
                  <a:pt x="4517105" y="359931"/>
                </a:lnTo>
                <a:lnTo>
                  <a:pt x="4541974" y="369374"/>
                </a:lnTo>
              </a:path>
            </a:pathLst>
          </a:custGeom>
          <a:ln w="38099">
            <a:solidFill>
              <a:srgbClr val="E69137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 txBox="1"/>
          <p:nvPr/>
        </p:nvSpPr>
        <p:spPr>
          <a:xfrm>
            <a:off x="4635299" y="4568418"/>
            <a:ext cx="59097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240" dirty="0">
                <a:solidFill>
                  <a:srgbClr val="E69137"/>
                </a:solidFill>
                <a:latin typeface="Arial"/>
                <a:cs typeface="Arial"/>
              </a:rPr>
              <a:t>V</a:t>
            </a:r>
            <a:r>
              <a:rPr sz="3200" spc="-7" dirty="0">
                <a:solidFill>
                  <a:srgbClr val="E69137"/>
                </a:solidFill>
                <a:latin typeface="Arial"/>
                <a:cs typeface="Arial"/>
              </a:rPr>
              <a:t>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95CAA9E2-948A-4191-BB74-709F1C5F2B89}"/>
              </a:ext>
            </a:extLst>
          </p:cNvPr>
          <p:cNvSpPr txBox="1">
            <a:spLocks/>
          </p:cNvSpPr>
          <p:nvPr/>
        </p:nvSpPr>
        <p:spPr>
          <a:xfrm>
            <a:off x="218099" y="193715"/>
            <a:ext cx="6502400" cy="6942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4400" kern="0" spc="-7" dirty="0">
                <a:solidFill>
                  <a:schemeClr val="accent2"/>
                </a:solidFill>
                <a:latin typeface="+mj-lt"/>
              </a:rPr>
              <a:t>Loss </a:t>
            </a:r>
            <a:r>
              <a:rPr lang="en-US" sz="4400" kern="0" dirty="0">
                <a:solidFill>
                  <a:schemeClr val="accent2"/>
                </a:solidFill>
                <a:latin typeface="+mj-lt"/>
              </a:rPr>
              <a:t>Curve Analysis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656F0DAC-01CA-4BC8-BF53-DDC23B2CD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81E36D1-1782-49C3-9DDC-92B8CAB1F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336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01699" y="1627740"/>
            <a:ext cx="0" cy="4102100"/>
          </a:xfrm>
          <a:custGeom>
            <a:avLst/>
            <a:gdLst/>
            <a:ahLst/>
            <a:cxnLst/>
            <a:rect l="l" t="t" r="r" b="b"/>
            <a:pathLst>
              <a:path h="3076575">
                <a:moveTo>
                  <a:pt x="0" y="307619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7045" y="1499773"/>
            <a:ext cx="109307" cy="140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01700" y="5729341"/>
            <a:ext cx="6077373" cy="0"/>
          </a:xfrm>
          <a:custGeom>
            <a:avLst/>
            <a:gdLst/>
            <a:ahLst/>
            <a:cxnLst/>
            <a:rect l="l" t="t" r="r" b="b"/>
            <a:pathLst>
              <a:path w="4558030">
                <a:moveTo>
                  <a:pt x="0" y="0"/>
                </a:moveTo>
                <a:lnTo>
                  <a:pt x="45578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166199" y="5674686"/>
            <a:ext cx="140667" cy="109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05900" y="3100040"/>
            <a:ext cx="6176433" cy="2363047"/>
          </a:xfrm>
          <a:custGeom>
            <a:avLst/>
            <a:gdLst/>
            <a:ahLst/>
            <a:cxnLst/>
            <a:rect l="l" t="t" r="r" b="b"/>
            <a:pathLst>
              <a:path w="4632325" h="1772285">
                <a:moveTo>
                  <a:pt x="0" y="1771724"/>
                </a:moveTo>
                <a:lnTo>
                  <a:pt x="8270" y="1742445"/>
                </a:lnTo>
                <a:lnTo>
                  <a:pt x="18522" y="1704941"/>
                </a:lnTo>
                <a:lnTo>
                  <a:pt x="30494" y="1660582"/>
                </a:lnTo>
                <a:lnTo>
                  <a:pt x="43925" y="1610736"/>
                </a:lnTo>
                <a:lnTo>
                  <a:pt x="58556" y="1556771"/>
                </a:lnTo>
                <a:lnTo>
                  <a:pt x="74124" y="1500056"/>
                </a:lnTo>
                <a:lnTo>
                  <a:pt x="90371" y="1441959"/>
                </a:lnTo>
                <a:lnTo>
                  <a:pt x="107035" y="1383849"/>
                </a:lnTo>
                <a:lnTo>
                  <a:pt x="123855" y="1327095"/>
                </a:lnTo>
                <a:lnTo>
                  <a:pt x="140571" y="1273065"/>
                </a:lnTo>
                <a:lnTo>
                  <a:pt x="156923" y="1223127"/>
                </a:lnTo>
                <a:lnTo>
                  <a:pt x="172649" y="1178649"/>
                </a:lnTo>
                <a:lnTo>
                  <a:pt x="191742" y="1124470"/>
                </a:lnTo>
                <a:lnTo>
                  <a:pt x="208889" y="1072206"/>
                </a:lnTo>
                <a:lnTo>
                  <a:pt x="225202" y="1022104"/>
                </a:lnTo>
                <a:lnTo>
                  <a:pt x="241794" y="974412"/>
                </a:lnTo>
                <a:lnTo>
                  <a:pt x="259776" y="929376"/>
                </a:lnTo>
                <a:lnTo>
                  <a:pt x="280261" y="887245"/>
                </a:lnTo>
                <a:lnTo>
                  <a:pt x="304360" y="848265"/>
                </a:lnTo>
                <a:lnTo>
                  <a:pt x="333185" y="812684"/>
                </a:lnTo>
                <a:lnTo>
                  <a:pt x="367849" y="780749"/>
                </a:lnTo>
                <a:lnTo>
                  <a:pt x="402931" y="756115"/>
                </a:lnTo>
                <a:lnTo>
                  <a:pt x="440100" y="735767"/>
                </a:lnTo>
                <a:lnTo>
                  <a:pt x="479716" y="718963"/>
                </a:lnTo>
                <a:lnTo>
                  <a:pt x="522139" y="704960"/>
                </a:lnTo>
                <a:lnTo>
                  <a:pt x="567731" y="693014"/>
                </a:lnTo>
                <a:lnTo>
                  <a:pt x="616851" y="682381"/>
                </a:lnTo>
                <a:lnTo>
                  <a:pt x="669860" y="672320"/>
                </a:lnTo>
                <a:lnTo>
                  <a:pt x="727118" y="662085"/>
                </a:lnTo>
                <a:lnTo>
                  <a:pt x="788986" y="650934"/>
                </a:lnTo>
                <a:lnTo>
                  <a:pt x="855824" y="638124"/>
                </a:lnTo>
                <a:lnTo>
                  <a:pt x="896245" y="630366"/>
                </a:lnTo>
                <a:lnTo>
                  <a:pt x="940065" y="622534"/>
                </a:lnTo>
                <a:lnTo>
                  <a:pt x="986858" y="614649"/>
                </a:lnTo>
                <a:lnTo>
                  <a:pt x="1036200" y="606728"/>
                </a:lnTo>
                <a:lnTo>
                  <a:pt x="1087666" y="598792"/>
                </a:lnTo>
                <a:lnTo>
                  <a:pt x="1140831" y="590860"/>
                </a:lnTo>
                <a:lnTo>
                  <a:pt x="1195271" y="582951"/>
                </a:lnTo>
                <a:lnTo>
                  <a:pt x="1250560" y="575084"/>
                </a:lnTo>
                <a:lnTo>
                  <a:pt x="1306274" y="567279"/>
                </a:lnTo>
                <a:lnTo>
                  <a:pt x="1361989" y="559555"/>
                </a:lnTo>
                <a:lnTo>
                  <a:pt x="1417278" y="551932"/>
                </a:lnTo>
                <a:lnTo>
                  <a:pt x="1471718" y="544428"/>
                </a:lnTo>
                <a:lnTo>
                  <a:pt x="1524883" y="537063"/>
                </a:lnTo>
                <a:lnTo>
                  <a:pt x="1576349" y="529857"/>
                </a:lnTo>
                <a:lnTo>
                  <a:pt x="1625691" y="522828"/>
                </a:lnTo>
                <a:lnTo>
                  <a:pt x="1672484" y="515996"/>
                </a:lnTo>
                <a:lnTo>
                  <a:pt x="1716304" y="509380"/>
                </a:lnTo>
                <a:lnTo>
                  <a:pt x="1756724" y="502999"/>
                </a:lnTo>
                <a:lnTo>
                  <a:pt x="1822110" y="492065"/>
                </a:lnTo>
                <a:lnTo>
                  <a:pt x="1880266" y="481737"/>
                </a:lnTo>
                <a:lnTo>
                  <a:pt x="1932521" y="471951"/>
                </a:lnTo>
                <a:lnTo>
                  <a:pt x="1980204" y="462636"/>
                </a:lnTo>
                <a:lnTo>
                  <a:pt x="2024643" y="453728"/>
                </a:lnTo>
                <a:lnTo>
                  <a:pt x="2067168" y="445156"/>
                </a:lnTo>
                <a:lnTo>
                  <a:pt x="2109107" y="436856"/>
                </a:lnTo>
                <a:lnTo>
                  <a:pt x="2151790" y="428757"/>
                </a:lnTo>
                <a:lnTo>
                  <a:pt x="2196544" y="420795"/>
                </a:lnTo>
                <a:lnTo>
                  <a:pt x="2244699" y="412899"/>
                </a:lnTo>
                <a:lnTo>
                  <a:pt x="2295756" y="405128"/>
                </a:lnTo>
                <a:lnTo>
                  <a:pt x="2348059" y="397582"/>
                </a:lnTo>
                <a:lnTo>
                  <a:pt x="2401203" y="390261"/>
                </a:lnTo>
                <a:lnTo>
                  <a:pt x="2454781" y="383165"/>
                </a:lnTo>
                <a:lnTo>
                  <a:pt x="2508390" y="376295"/>
                </a:lnTo>
                <a:lnTo>
                  <a:pt x="2561624" y="369650"/>
                </a:lnTo>
                <a:lnTo>
                  <a:pt x="2614077" y="363230"/>
                </a:lnTo>
                <a:lnTo>
                  <a:pt x="2665344" y="357036"/>
                </a:lnTo>
                <a:lnTo>
                  <a:pt x="2715020" y="351067"/>
                </a:lnTo>
                <a:lnTo>
                  <a:pt x="2762699" y="345324"/>
                </a:lnTo>
                <a:lnTo>
                  <a:pt x="2819651" y="338618"/>
                </a:lnTo>
                <a:lnTo>
                  <a:pt x="2874375" y="332483"/>
                </a:lnTo>
                <a:lnTo>
                  <a:pt x="2927223" y="326790"/>
                </a:lnTo>
                <a:lnTo>
                  <a:pt x="2978546" y="321404"/>
                </a:lnTo>
                <a:lnTo>
                  <a:pt x="3028697" y="316195"/>
                </a:lnTo>
                <a:lnTo>
                  <a:pt x="3078025" y="311029"/>
                </a:lnTo>
                <a:lnTo>
                  <a:pt x="3126884" y="305775"/>
                </a:lnTo>
                <a:lnTo>
                  <a:pt x="3175624" y="300299"/>
                </a:lnTo>
                <a:lnTo>
                  <a:pt x="3230868" y="294325"/>
                </a:lnTo>
                <a:lnTo>
                  <a:pt x="3285104" y="288962"/>
                </a:lnTo>
                <a:lnTo>
                  <a:pt x="3338398" y="283752"/>
                </a:lnTo>
                <a:lnTo>
                  <a:pt x="3390816" y="278235"/>
                </a:lnTo>
                <a:lnTo>
                  <a:pt x="3442424" y="271952"/>
                </a:lnTo>
                <a:lnTo>
                  <a:pt x="3493288" y="264443"/>
                </a:lnTo>
                <a:lnTo>
                  <a:pt x="3543474" y="255249"/>
                </a:lnTo>
                <a:lnTo>
                  <a:pt x="3592502" y="243867"/>
                </a:lnTo>
                <a:lnTo>
                  <a:pt x="3640150" y="230537"/>
                </a:lnTo>
                <a:lnTo>
                  <a:pt x="3686880" y="215916"/>
                </a:lnTo>
                <a:lnTo>
                  <a:pt x="3733150" y="200660"/>
                </a:lnTo>
                <a:lnTo>
                  <a:pt x="3779420" y="185425"/>
                </a:lnTo>
                <a:lnTo>
                  <a:pt x="3826150" y="170870"/>
                </a:lnTo>
                <a:lnTo>
                  <a:pt x="3873799" y="157649"/>
                </a:lnTo>
                <a:lnTo>
                  <a:pt x="3921756" y="145808"/>
                </a:lnTo>
                <a:lnTo>
                  <a:pt x="3969406" y="134776"/>
                </a:lnTo>
                <a:lnTo>
                  <a:pt x="4017210" y="124292"/>
                </a:lnTo>
                <a:lnTo>
                  <a:pt x="4065627" y="114092"/>
                </a:lnTo>
                <a:lnTo>
                  <a:pt x="4115117" y="103914"/>
                </a:lnTo>
                <a:lnTo>
                  <a:pt x="4166137" y="93496"/>
                </a:lnTo>
                <a:lnTo>
                  <a:pt x="4219149" y="82574"/>
                </a:lnTo>
                <a:lnTo>
                  <a:pt x="4270352" y="72047"/>
                </a:lnTo>
                <a:lnTo>
                  <a:pt x="4327302" y="60523"/>
                </a:lnTo>
                <a:lnTo>
                  <a:pt x="4387184" y="48529"/>
                </a:lnTo>
                <a:lnTo>
                  <a:pt x="4447184" y="36595"/>
                </a:lnTo>
                <a:lnTo>
                  <a:pt x="4504485" y="25247"/>
                </a:lnTo>
                <a:lnTo>
                  <a:pt x="4556273" y="15013"/>
                </a:lnTo>
                <a:lnTo>
                  <a:pt x="4599733" y="6421"/>
                </a:lnTo>
                <a:lnTo>
                  <a:pt x="4632049" y="0"/>
                </a:lnTo>
              </a:path>
            </a:pathLst>
          </a:custGeom>
          <a:ln w="3809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93099" y="1610482"/>
            <a:ext cx="128524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b="1" spc="-7" dirty="0">
                <a:solidFill>
                  <a:srgbClr val="0000FF"/>
                </a:solidFill>
                <a:latin typeface="+mn-lt"/>
                <a:cs typeface="Arial"/>
              </a:rPr>
              <a:t>Accuracy</a:t>
            </a:r>
            <a:endParaRPr b="1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31834" y="5930781"/>
            <a:ext cx="60875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b="1" spc="-7" dirty="0">
                <a:solidFill>
                  <a:srgbClr val="0000FF"/>
                </a:solidFill>
                <a:latin typeface="+mn-lt"/>
                <a:cs typeface="Arial"/>
              </a:rPr>
              <a:t>time</a:t>
            </a:r>
            <a:endParaRPr b="1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31599" y="2627419"/>
            <a:ext cx="94488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127" dirty="0">
                <a:solidFill>
                  <a:srgbClr val="0000FF"/>
                </a:solidFill>
                <a:latin typeface="+mn-lt"/>
                <a:cs typeface="Arial"/>
              </a:rPr>
              <a:t>T</a:t>
            </a:r>
            <a:r>
              <a:rPr sz="3200" dirty="0">
                <a:solidFill>
                  <a:srgbClr val="0000FF"/>
                </a:solidFill>
                <a:latin typeface="+mn-lt"/>
                <a:cs typeface="Arial"/>
              </a:rPr>
              <a:t>rain</a:t>
            </a:r>
            <a:endParaRPr sz="3200">
              <a:latin typeface="+mn-lt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096000" y="1524000"/>
            <a:ext cx="4569460" cy="1112591"/>
          </a:xfrm>
          <a:prstGeom prst="rect">
            <a:avLst/>
          </a:prstGeom>
        </p:spPr>
        <p:txBody>
          <a:bodyPr vert="horz" wrap="square" lIns="0" tIns="1439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z="2400" spc="-7" dirty="0">
                <a:latin typeface="+mn-lt"/>
              </a:rPr>
              <a:t>No gap between train </a:t>
            </a:r>
            <a:r>
              <a:rPr sz="2400" dirty="0">
                <a:latin typeface="+mn-lt"/>
              </a:rPr>
              <a:t>/ val</a:t>
            </a:r>
            <a:r>
              <a:rPr sz="2400" spc="-120" dirty="0">
                <a:latin typeface="+mn-lt"/>
              </a:rPr>
              <a:t> </a:t>
            </a:r>
            <a:r>
              <a:rPr sz="2400" dirty="0">
                <a:latin typeface="+mn-lt"/>
              </a:rPr>
              <a:t>means  </a:t>
            </a:r>
            <a:r>
              <a:rPr sz="2400" spc="-7" dirty="0">
                <a:latin typeface="+mn-lt"/>
              </a:rPr>
              <a:t>underfitting: train </a:t>
            </a:r>
            <a:r>
              <a:rPr sz="2400" spc="-27" dirty="0">
                <a:latin typeface="+mn-lt"/>
              </a:rPr>
              <a:t>longer, </a:t>
            </a:r>
            <a:r>
              <a:rPr sz="2400" spc="-7" dirty="0">
                <a:latin typeface="+mn-lt"/>
              </a:rPr>
              <a:t>use </a:t>
            </a:r>
            <a:r>
              <a:rPr sz="2400" dirty="0">
                <a:latin typeface="+mn-lt"/>
              </a:rPr>
              <a:t>a  </a:t>
            </a:r>
            <a:r>
              <a:rPr sz="2400" spc="-7" dirty="0">
                <a:latin typeface="+mn-lt"/>
              </a:rPr>
              <a:t>bigger</a:t>
            </a:r>
            <a:r>
              <a:rPr sz="2400" spc="-13" dirty="0">
                <a:latin typeface="+mn-lt"/>
              </a:rPr>
              <a:t> </a:t>
            </a:r>
            <a:r>
              <a:rPr sz="2400" dirty="0">
                <a:latin typeface="+mn-lt"/>
              </a:rPr>
              <a:t>model</a:t>
            </a:r>
            <a:endParaRPr sz="2400">
              <a:latin typeface="+mn-l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15899" y="3210141"/>
            <a:ext cx="6146800" cy="2442633"/>
          </a:xfrm>
          <a:custGeom>
            <a:avLst/>
            <a:gdLst/>
            <a:ahLst/>
            <a:cxnLst/>
            <a:rect l="l" t="t" r="r" b="b"/>
            <a:pathLst>
              <a:path w="4610100" h="1831975">
                <a:moveTo>
                  <a:pt x="0" y="1831799"/>
                </a:moveTo>
                <a:lnTo>
                  <a:pt x="7087" y="1803103"/>
                </a:lnTo>
                <a:lnTo>
                  <a:pt x="15555" y="1766636"/>
                </a:lnTo>
                <a:lnTo>
                  <a:pt x="25360" y="1723638"/>
                </a:lnTo>
                <a:lnTo>
                  <a:pt x="36456" y="1675347"/>
                </a:lnTo>
                <a:lnTo>
                  <a:pt x="48798" y="1623003"/>
                </a:lnTo>
                <a:lnTo>
                  <a:pt x="62341" y="1567843"/>
                </a:lnTo>
                <a:lnTo>
                  <a:pt x="77041" y="1511106"/>
                </a:lnTo>
                <a:lnTo>
                  <a:pt x="92851" y="1454032"/>
                </a:lnTo>
                <a:lnTo>
                  <a:pt x="109727" y="1397858"/>
                </a:lnTo>
                <a:lnTo>
                  <a:pt x="127624" y="1343824"/>
                </a:lnTo>
                <a:lnTo>
                  <a:pt x="142769" y="1298266"/>
                </a:lnTo>
                <a:lnTo>
                  <a:pt x="157757" y="1249722"/>
                </a:lnTo>
                <a:lnTo>
                  <a:pt x="172901" y="1199015"/>
                </a:lnTo>
                <a:lnTo>
                  <a:pt x="188514" y="1146966"/>
                </a:lnTo>
                <a:lnTo>
                  <a:pt x="204910" y="1094395"/>
                </a:lnTo>
                <a:lnTo>
                  <a:pt x="222400" y="1042124"/>
                </a:lnTo>
                <a:lnTo>
                  <a:pt x="241297" y="990974"/>
                </a:lnTo>
                <a:lnTo>
                  <a:pt x="261915" y="941766"/>
                </a:lnTo>
                <a:lnTo>
                  <a:pt x="284567" y="895321"/>
                </a:lnTo>
                <a:lnTo>
                  <a:pt x="309564" y="852460"/>
                </a:lnTo>
                <a:lnTo>
                  <a:pt x="337221" y="814004"/>
                </a:lnTo>
                <a:lnTo>
                  <a:pt x="367849" y="780774"/>
                </a:lnTo>
                <a:lnTo>
                  <a:pt x="402399" y="752697"/>
                </a:lnTo>
                <a:lnTo>
                  <a:pt x="441133" y="728830"/>
                </a:lnTo>
                <a:lnTo>
                  <a:pt x="483333" y="708690"/>
                </a:lnTo>
                <a:lnTo>
                  <a:pt x="528284" y="691795"/>
                </a:lnTo>
                <a:lnTo>
                  <a:pt x="575268" y="677663"/>
                </a:lnTo>
                <a:lnTo>
                  <a:pt x="623568" y="665812"/>
                </a:lnTo>
                <a:lnTo>
                  <a:pt x="672468" y="655760"/>
                </a:lnTo>
                <a:lnTo>
                  <a:pt x="721251" y="647024"/>
                </a:lnTo>
                <a:lnTo>
                  <a:pt x="769200" y="639122"/>
                </a:lnTo>
                <a:lnTo>
                  <a:pt x="815598" y="631572"/>
                </a:lnTo>
                <a:lnTo>
                  <a:pt x="859729" y="623892"/>
                </a:lnTo>
                <a:lnTo>
                  <a:pt x="900874" y="615599"/>
                </a:lnTo>
                <a:lnTo>
                  <a:pt x="957108" y="604477"/>
                </a:lnTo>
                <a:lnTo>
                  <a:pt x="1008680" y="596770"/>
                </a:lnTo>
                <a:lnTo>
                  <a:pt x="1057261" y="591557"/>
                </a:lnTo>
                <a:lnTo>
                  <a:pt x="1104523" y="587912"/>
                </a:lnTo>
                <a:lnTo>
                  <a:pt x="1152136" y="584913"/>
                </a:lnTo>
                <a:lnTo>
                  <a:pt x="1201773" y="581635"/>
                </a:lnTo>
                <a:lnTo>
                  <a:pt x="1255103" y="577155"/>
                </a:lnTo>
                <a:lnTo>
                  <a:pt x="1313799" y="570549"/>
                </a:lnTo>
                <a:lnTo>
                  <a:pt x="1360485" y="564480"/>
                </a:lnTo>
                <a:lnTo>
                  <a:pt x="1410068" y="557921"/>
                </a:lnTo>
                <a:lnTo>
                  <a:pt x="1461975" y="550938"/>
                </a:lnTo>
                <a:lnTo>
                  <a:pt x="1515630" y="543601"/>
                </a:lnTo>
                <a:lnTo>
                  <a:pt x="1570458" y="535975"/>
                </a:lnTo>
                <a:lnTo>
                  <a:pt x="1625884" y="528130"/>
                </a:lnTo>
                <a:lnTo>
                  <a:pt x="1681332" y="520133"/>
                </a:lnTo>
                <a:lnTo>
                  <a:pt x="1736228" y="512051"/>
                </a:lnTo>
                <a:lnTo>
                  <a:pt x="1789997" y="503952"/>
                </a:lnTo>
                <a:lnTo>
                  <a:pt x="1842062" y="495904"/>
                </a:lnTo>
                <a:lnTo>
                  <a:pt x="1891849" y="487974"/>
                </a:lnTo>
                <a:lnTo>
                  <a:pt x="1944668" y="479136"/>
                </a:lnTo>
                <a:lnTo>
                  <a:pt x="1996534" y="469959"/>
                </a:lnTo>
                <a:lnTo>
                  <a:pt x="2047470" y="460558"/>
                </a:lnTo>
                <a:lnTo>
                  <a:pt x="2097498" y="451044"/>
                </a:lnTo>
                <a:lnTo>
                  <a:pt x="2146640" y="441531"/>
                </a:lnTo>
                <a:lnTo>
                  <a:pt x="2194919" y="432129"/>
                </a:lnTo>
                <a:lnTo>
                  <a:pt x="2242357" y="422953"/>
                </a:lnTo>
                <a:lnTo>
                  <a:pt x="2288977" y="414114"/>
                </a:lnTo>
                <a:lnTo>
                  <a:pt x="2334800" y="405726"/>
                </a:lnTo>
                <a:lnTo>
                  <a:pt x="2379849" y="397899"/>
                </a:lnTo>
                <a:lnTo>
                  <a:pt x="2433964" y="388954"/>
                </a:lnTo>
                <a:lnTo>
                  <a:pt x="2485248" y="380771"/>
                </a:lnTo>
                <a:lnTo>
                  <a:pt x="2534625" y="373173"/>
                </a:lnTo>
                <a:lnTo>
                  <a:pt x="2583020" y="365985"/>
                </a:lnTo>
                <a:lnTo>
                  <a:pt x="2631356" y="359032"/>
                </a:lnTo>
                <a:lnTo>
                  <a:pt x="2680557" y="352138"/>
                </a:lnTo>
                <a:lnTo>
                  <a:pt x="2731547" y="345128"/>
                </a:lnTo>
                <a:lnTo>
                  <a:pt x="2785249" y="337824"/>
                </a:lnTo>
                <a:lnTo>
                  <a:pt x="2830493" y="331954"/>
                </a:lnTo>
                <a:lnTo>
                  <a:pt x="2877381" y="326294"/>
                </a:lnTo>
                <a:lnTo>
                  <a:pt x="2925530" y="320754"/>
                </a:lnTo>
                <a:lnTo>
                  <a:pt x="2974558" y="315245"/>
                </a:lnTo>
                <a:lnTo>
                  <a:pt x="3024081" y="309676"/>
                </a:lnTo>
                <a:lnTo>
                  <a:pt x="3073716" y="303957"/>
                </a:lnTo>
                <a:lnTo>
                  <a:pt x="3123081" y="297997"/>
                </a:lnTo>
                <a:lnTo>
                  <a:pt x="3171793" y="291707"/>
                </a:lnTo>
                <a:lnTo>
                  <a:pt x="3219468" y="284996"/>
                </a:lnTo>
                <a:lnTo>
                  <a:pt x="3265724" y="277774"/>
                </a:lnTo>
                <a:lnTo>
                  <a:pt x="3316112" y="269041"/>
                </a:lnTo>
                <a:lnTo>
                  <a:pt x="3366221" y="259628"/>
                </a:lnTo>
                <a:lnTo>
                  <a:pt x="3415866" y="249688"/>
                </a:lnTo>
                <a:lnTo>
                  <a:pt x="3464862" y="239378"/>
                </a:lnTo>
                <a:lnTo>
                  <a:pt x="3513024" y="228852"/>
                </a:lnTo>
                <a:lnTo>
                  <a:pt x="3560166" y="218263"/>
                </a:lnTo>
                <a:lnTo>
                  <a:pt x="3606104" y="207768"/>
                </a:lnTo>
                <a:lnTo>
                  <a:pt x="3650652" y="197520"/>
                </a:lnTo>
                <a:lnTo>
                  <a:pt x="3693624" y="187674"/>
                </a:lnTo>
                <a:lnTo>
                  <a:pt x="3743702" y="175680"/>
                </a:lnTo>
                <a:lnTo>
                  <a:pt x="3787673" y="164190"/>
                </a:lnTo>
                <a:lnTo>
                  <a:pt x="3828625" y="152941"/>
                </a:lnTo>
                <a:lnTo>
                  <a:pt x="3869642" y="141670"/>
                </a:lnTo>
                <a:lnTo>
                  <a:pt x="3913811" y="130115"/>
                </a:lnTo>
                <a:lnTo>
                  <a:pt x="3964219" y="118012"/>
                </a:lnTo>
                <a:lnTo>
                  <a:pt x="4023949" y="105099"/>
                </a:lnTo>
                <a:lnTo>
                  <a:pt x="4065675" y="96795"/>
                </a:lnTo>
                <a:lnTo>
                  <a:pt x="4113551" y="87670"/>
                </a:lnTo>
                <a:lnTo>
                  <a:pt x="4166120" y="77945"/>
                </a:lnTo>
                <a:lnTo>
                  <a:pt x="4221922" y="67842"/>
                </a:lnTo>
                <a:lnTo>
                  <a:pt x="4279496" y="57583"/>
                </a:lnTo>
                <a:lnTo>
                  <a:pt x="4337382" y="47389"/>
                </a:lnTo>
                <a:lnTo>
                  <a:pt x="4394122" y="37481"/>
                </a:lnTo>
                <a:lnTo>
                  <a:pt x="4448255" y="28082"/>
                </a:lnTo>
                <a:lnTo>
                  <a:pt x="4498322" y="19413"/>
                </a:lnTo>
                <a:lnTo>
                  <a:pt x="4542862" y="11695"/>
                </a:lnTo>
                <a:lnTo>
                  <a:pt x="4580416" y="5150"/>
                </a:lnTo>
                <a:lnTo>
                  <a:pt x="4609524" y="0"/>
                </a:lnTo>
              </a:path>
            </a:pathLst>
          </a:custGeom>
          <a:ln w="38099">
            <a:solidFill>
              <a:srgbClr val="E69137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35300" y="4492218"/>
            <a:ext cx="59097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240" dirty="0">
                <a:solidFill>
                  <a:srgbClr val="E69137"/>
                </a:solidFill>
                <a:latin typeface="+mn-lt"/>
                <a:cs typeface="Arial"/>
              </a:rPr>
              <a:t>V</a:t>
            </a:r>
            <a:r>
              <a:rPr sz="3200" spc="-7" dirty="0">
                <a:solidFill>
                  <a:srgbClr val="E69137"/>
                </a:solidFill>
                <a:latin typeface="+mn-lt"/>
                <a:cs typeface="Arial"/>
              </a:rPr>
              <a:t>al</a:t>
            </a:r>
            <a:endParaRPr sz="3200">
              <a:latin typeface="+mn-lt"/>
              <a:cs typeface="Arial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9E426A69-E2F7-41B7-9102-9CDD165CCB75}"/>
              </a:ext>
            </a:extLst>
          </p:cNvPr>
          <p:cNvSpPr txBox="1">
            <a:spLocks/>
          </p:cNvSpPr>
          <p:nvPr/>
        </p:nvSpPr>
        <p:spPr>
          <a:xfrm>
            <a:off x="218099" y="193715"/>
            <a:ext cx="6502400" cy="6942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4400" kern="0" spc="-7" dirty="0">
                <a:solidFill>
                  <a:schemeClr val="accent2"/>
                </a:solidFill>
                <a:latin typeface="+mj-lt"/>
              </a:rPr>
              <a:t>Loss </a:t>
            </a:r>
            <a:r>
              <a:rPr lang="en-US" sz="4400" kern="0" dirty="0">
                <a:solidFill>
                  <a:schemeClr val="accent2"/>
                </a:solidFill>
                <a:latin typeface="+mj-lt"/>
              </a:rPr>
              <a:t>Curve Analysis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FF83672-8852-4339-AB42-2DFD971A7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6B4AA28-C4F3-44EE-997F-917F5B647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3833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/>
              <a:t>Choosing</a:t>
            </a:r>
            <a:r>
              <a:rPr spc="-113" dirty="0"/>
              <a:t> </a:t>
            </a:r>
            <a:r>
              <a:rPr spc="-7" dirty="0"/>
              <a:t>Hyperparameters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03BD95-D54C-478C-8CC1-9FE109895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/>
              <a:t>Step 1:</a:t>
            </a:r>
            <a:r>
              <a:rPr lang="en-US"/>
              <a:t> Check initial loss</a:t>
            </a:r>
          </a:p>
          <a:p>
            <a:r>
              <a:rPr lang="en-US" b="1"/>
              <a:t>Step 2:</a:t>
            </a:r>
            <a:r>
              <a:rPr lang="en-US"/>
              <a:t> Overfit a small sample</a:t>
            </a:r>
          </a:p>
          <a:p>
            <a:r>
              <a:rPr lang="en-US" b="1"/>
              <a:t>Step 3:</a:t>
            </a:r>
            <a:r>
              <a:rPr lang="en-US"/>
              <a:t> Find LR that makes loss go down  </a:t>
            </a:r>
          </a:p>
          <a:p>
            <a:r>
              <a:rPr lang="en-US" b="1"/>
              <a:t>Step 4:</a:t>
            </a:r>
            <a:r>
              <a:rPr lang="en-US"/>
              <a:t> Coarse grid, train for ~1-5 epochs </a:t>
            </a:r>
          </a:p>
          <a:p>
            <a:pPr marL="0" indent="0">
              <a:buNone/>
            </a:pPr>
            <a:r>
              <a:rPr lang="en-US"/>
              <a:t> </a:t>
            </a:r>
          </a:p>
          <a:p>
            <a:r>
              <a:rPr lang="en-US" b="1"/>
              <a:t>Step 5:</a:t>
            </a:r>
            <a:r>
              <a:rPr lang="en-US"/>
              <a:t> Refine grid, train longer</a:t>
            </a:r>
          </a:p>
          <a:p>
            <a:r>
              <a:rPr lang="en-US" b="1"/>
              <a:t>Step 6:</a:t>
            </a:r>
            <a:r>
              <a:rPr lang="en-US"/>
              <a:t> Analyse loss curves</a:t>
            </a:r>
          </a:p>
          <a:p>
            <a:r>
              <a:rPr lang="nl-NL">
                <a:solidFill>
                  <a:srgbClr val="0000FF"/>
                </a:solidFill>
              </a:rPr>
              <a:t>If loss curves not ok, GOTO step 5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F4EAF-925E-4448-9C4A-E5072D749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0676F-93C5-4618-80B7-D110B749B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81954E-9F40-4080-919F-76501BA3D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4883" y="163838"/>
            <a:ext cx="2141299" cy="1608807"/>
          </a:xfrm>
          <a:prstGeom prst="rect">
            <a:avLst/>
          </a:prstGeom>
          <a:noFill/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7BA812B-0679-430C-9603-9DF8E7A51098}"/>
              </a:ext>
            </a:extLst>
          </p:cNvPr>
          <p:cNvSpPr/>
          <p:nvPr/>
        </p:nvSpPr>
        <p:spPr>
          <a:xfrm>
            <a:off x="6629400" y="4267200"/>
            <a:ext cx="1430872" cy="1407181"/>
          </a:xfrm>
          <a:custGeom>
            <a:avLst/>
            <a:gdLst>
              <a:gd name="connsiteX0" fmla="*/ 63610 w 1430872"/>
              <a:gd name="connsiteY0" fmla="*/ 1305293 h 1407181"/>
              <a:gd name="connsiteX1" fmla="*/ 1240403 w 1430872"/>
              <a:gd name="connsiteY1" fmla="*/ 1289391 h 1407181"/>
              <a:gd name="connsiteX2" fmla="*/ 1304014 w 1430872"/>
              <a:gd name="connsiteY2" fmla="*/ 120549 h 1407181"/>
              <a:gd name="connsiteX3" fmla="*/ 0 w 1430872"/>
              <a:gd name="connsiteY3" fmla="*/ 96695 h 1407181"/>
              <a:gd name="connsiteX0" fmla="*/ 63610 w 1430872"/>
              <a:gd name="connsiteY0" fmla="*/ 1305293 h 1407181"/>
              <a:gd name="connsiteX1" fmla="*/ 1240403 w 1430872"/>
              <a:gd name="connsiteY1" fmla="*/ 1289391 h 1407181"/>
              <a:gd name="connsiteX2" fmla="*/ 1304014 w 1430872"/>
              <a:gd name="connsiteY2" fmla="*/ 120549 h 1407181"/>
              <a:gd name="connsiteX3" fmla="*/ 0 w 1430872"/>
              <a:gd name="connsiteY3" fmla="*/ 96695 h 1407181"/>
              <a:gd name="connsiteX0" fmla="*/ 63610 w 1430872"/>
              <a:gd name="connsiteY0" fmla="*/ 1305293 h 1407181"/>
              <a:gd name="connsiteX1" fmla="*/ 1240403 w 1430872"/>
              <a:gd name="connsiteY1" fmla="*/ 1289391 h 1407181"/>
              <a:gd name="connsiteX2" fmla="*/ 1304014 w 1430872"/>
              <a:gd name="connsiteY2" fmla="*/ 120549 h 1407181"/>
              <a:gd name="connsiteX3" fmla="*/ 0 w 1430872"/>
              <a:gd name="connsiteY3" fmla="*/ 96695 h 1407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0872" h="1407181">
                <a:moveTo>
                  <a:pt x="63610" y="1305293"/>
                </a:moveTo>
                <a:cubicBezTo>
                  <a:pt x="548639" y="1396070"/>
                  <a:pt x="1033669" y="1486848"/>
                  <a:pt x="1240403" y="1289391"/>
                </a:cubicBezTo>
                <a:cubicBezTo>
                  <a:pt x="1447137" y="1091934"/>
                  <a:pt x="1510748" y="319332"/>
                  <a:pt x="1304014" y="120549"/>
                </a:cubicBezTo>
                <a:cubicBezTo>
                  <a:pt x="1097280" y="-78234"/>
                  <a:pt x="548640" y="9230"/>
                  <a:pt x="0" y="96695"/>
                </a:cubicBezTo>
              </a:path>
            </a:pathLst>
          </a:custGeom>
          <a:noFill/>
          <a:ln w="38100">
            <a:solidFill>
              <a:srgbClr val="0000FF"/>
            </a:solidFill>
            <a:tailEnd type="triangle" w="lg" len="lg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832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1109698"/>
            <a:ext cx="11157663" cy="38568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10000" y="5091537"/>
            <a:ext cx="3962242" cy="443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883836" y="5091537"/>
            <a:ext cx="3609663" cy="3870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000" y="5860786"/>
            <a:ext cx="758105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59833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>
                <a:latin typeface="+mn-lt"/>
                <a:cs typeface="Arial"/>
              </a:rPr>
              <a:t>Assume </a:t>
            </a:r>
            <a:r>
              <a:rPr dirty="0">
                <a:latin typeface="+mn-lt"/>
                <a:cs typeface="Arial"/>
              </a:rPr>
              <a:t>X </a:t>
            </a:r>
            <a:r>
              <a:rPr spc="-7" dirty="0">
                <a:latin typeface="+mn-lt"/>
                <a:cs typeface="Arial"/>
              </a:rPr>
              <a:t>[NxD] is data </a:t>
            </a:r>
            <a:r>
              <a:rPr dirty="0">
                <a:latin typeface="+mn-lt"/>
                <a:cs typeface="Arial"/>
              </a:rPr>
              <a:t>matrix, </a:t>
            </a:r>
            <a:r>
              <a:rPr spc="-7" dirty="0">
                <a:latin typeface="+mn-lt"/>
                <a:cs typeface="Arial"/>
              </a:rPr>
              <a:t>each example in </a:t>
            </a:r>
            <a:r>
              <a:rPr>
                <a:latin typeface="+mn-lt"/>
                <a:cs typeface="Arial"/>
              </a:rPr>
              <a:t>a</a:t>
            </a:r>
            <a:r>
              <a:rPr spc="-127">
                <a:latin typeface="+mn-lt"/>
                <a:cs typeface="Arial"/>
              </a:rPr>
              <a:t> </a:t>
            </a:r>
            <a:r>
              <a:rPr>
                <a:latin typeface="+mn-lt"/>
                <a:cs typeface="Arial"/>
              </a:rPr>
              <a:t>row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1701" y="247828"/>
            <a:ext cx="4488180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latin typeface="+mn-lt"/>
                <a:cs typeface="Arial"/>
              </a:rPr>
              <a:t>Data</a:t>
            </a:r>
            <a:r>
              <a:rPr spc="-120" dirty="0">
                <a:latin typeface="+mn-lt"/>
                <a:cs typeface="Arial"/>
              </a:rPr>
              <a:t> </a:t>
            </a:r>
            <a:r>
              <a:rPr spc="-7" dirty="0">
                <a:latin typeface="+mn-lt"/>
                <a:cs typeface="Arial"/>
              </a:rPr>
              <a:t>Preprocessing</a:t>
            </a:r>
            <a:endParaRPr dirty="0">
              <a:latin typeface="+mn-lt"/>
              <a:cs typeface="Arial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5D6E54-E307-4A62-B674-790909F6C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FA9A34-573C-488A-ADE0-74050ED75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97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891091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93274"/>
            <a:ext cx="11404600" cy="632651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latin typeface="+mn-lt"/>
              </a:rPr>
              <a:t>Data Preprocessing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24FF8F9-6936-4EAD-ADCC-AA642D533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r>
              <a:rPr lang="en-US"/>
              <a:t>In practice, you may also see PCA and Whitening of the data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D2C9BE-DE07-4228-9FAC-C92D3E949C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43A7E6B-18D2-4AC9-B440-C8A344EA8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>
                <a:latin typeface="+mn-lt"/>
              </a:rPr>
              <a:pPr/>
              <a:t>98</a:t>
            </a:fld>
            <a:endParaRPr lang="en-US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1109" y="2025068"/>
            <a:ext cx="10952691" cy="37676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72940" y="5969691"/>
            <a:ext cx="2540000" cy="596638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i="1">
                <a:latin typeface="+mn-lt"/>
                <a:cs typeface="Arial"/>
              </a:rPr>
              <a:t>data </a:t>
            </a:r>
            <a:r>
              <a:rPr i="1" spc="-7" dirty="0">
                <a:latin typeface="+mn-lt"/>
                <a:cs typeface="Arial"/>
              </a:rPr>
              <a:t>has</a:t>
            </a:r>
            <a:r>
              <a:rPr i="1" spc="-133" dirty="0">
                <a:latin typeface="+mn-lt"/>
                <a:cs typeface="Arial"/>
              </a:rPr>
              <a:t> </a:t>
            </a:r>
            <a:r>
              <a:rPr i="1" spc="-7" dirty="0">
                <a:latin typeface="+mn-lt"/>
                <a:cs typeface="Arial"/>
              </a:rPr>
              <a:t>diagonal  </a:t>
            </a:r>
            <a:r>
              <a:rPr i="1">
                <a:latin typeface="+mn-lt"/>
                <a:cs typeface="Arial"/>
              </a:rPr>
              <a:t>covariance</a:t>
            </a:r>
            <a:r>
              <a:rPr i="1" spc="-120">
                <a:latin typeface="+mn-lt"/>
                <a:cs typeface="Arial"/>
              </a:rPr>
              <a:t> </a:t>
            </a:r>
            <a:r>
              <a:rPr i="1">
                <a:latin typeface="+mn-lt"/>
                <a:cs typeface="Arial"/>
              </a:rPr>
              <a:t>matrix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023506" y="5969691"/>
            <a:ext cx="3330294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i="1">
                <a:latin typeface="+mn-lt"/>
                <a:cs typeface="Arial"/>
              </a:rPr>
              <a:t>covariance </a:t>
            </a:r>
            <a:r>
              <a:rPr i="1" dirty="0">
                <a:latin typeface="+mn-lt"/>
                <a:cs typeface="Arial"/>
              </a:rPr>
              <a:t>matrix </a:t>
            </a:r>
            <a:r>
              <a:rPr i="1" spc="-7" dirty="0">
                <a:latin typeface="+mn-lt"/>
                <a:cs typeface="Arial"/>
              </a:rPr>
              <a:t>is</a:t>
            </a:r>
            <a:r>
              <a:rPr i="1" spc="-147" dirty="0">
                <a:latin typeface="+mn-lt"/>
                <a:cs typeface="Arial"/>
              </a:rPr>
              <a:t> </a:t>
            </a:r>
            <a:r>
              <a:rPr i="1" spc="-7" dirty="0">
                <a:latin typeface="+mn-lt"/>
                <a:cs typeface="Arial"/>
              </a:rPr>
              <a:t>the  </a:t>
            </a:r>
            <a:r>
              <a:rPr i="1" spc="-7">
                <a:latin typeface="+mn-lt"/>
                <a:cs typeface="Arial"/>
              </a:rPr>
              <a:t>identity</a:t>
            </a:r>
            <a:r>
              <a:rPr i="1" spc="-20">
                <a:latin typeface="+mn-lt"/>
                <a:cs typeface="Arial"/>
              </a:rPr>
              <a:t> </a:t>
            </a:r>
            <a:r>
              <a:rPr i="1">
                <a:latin typeface="+mn-lt"/>
                <a:cs typeface="Arial"/>
              </a:rPr>
              <a:t>matrix</a:t>
            </a:r>
          </a:p>
        </p:txBody>
      </p:sp>
    </p:spTree>
    <p:extLst>
      <p:ext uri="{BB962C8B-B14F-4D97-AF65-F5344CB8AC3E}">
        <p14:creationId xmlns:p14="http://schemas.microsoft.com/office/powerpoint/2010/main" val="403315147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11455400" cy="762000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Data Preprocessing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8780B543-1CD3-4B8D-8170-280BBEC901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5638800" cy="5486400"/>
          </a:xfrm>
        </p:spPr>
        <p:txBody>
          <a:bodyPr/>
          <a:lstStyle/>
          <a:p>
            <a:r>
              <a:rPr lang="en-US" b="1"/>
              <a:t>Before normalization</a:t>
            </a:r>
            <a:r>
              <a:rPr lang="en-US"/>
              <a:t>:</a:t>
            </a:r>
          </a:p>
          <a:p>
            <a:pPr lvl="1"/>
            <a:r>
              <a:rPr lang="en-US"/>
              <a:t>classification loss very sensitive to changes in weight matrix</a:t>
            </a:r>
          </a:p>
          <a:p>
            <a:pPr lvl="1"/>
            <a:r>
              <a:rPr lang="en-US"/>
              <a:t>hard to optimize</a:t>
            </a:r>
          </a:p>
          <a:p>
            <a:endParaRPr lang="nl-NL"/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8DD44532-39E0-4529-83CB-FB4880855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066800"/>
            <a:ext cx="6019800" cy="5486400"/>
          </a:xfrm>
        </p:spPr>
        <p:txBody>
          <a:bodyPr/>
          <a:lstStyle/>
          <a:p>
            <a:r>
              <a:rPr lang="en-US" b="1"/>
              <a:t>After normalization</a:t>
            </a:r>
            <a:r>
              <a:rPr lang="en-US"/>
              <a:t>: </a:t>
            </a:r>
          </a:p>
          <a:p>
            <a:pPr lvl="1"/>
            <a:r>
              <a:rPr lang="en-US"/>
              <a:t>less sensitive to small changes in weights</a:t>
            </a:r>
          </a:p>
          <a:p>
            <a:pPr lvl="1"/>
            <a:r>
              <a:rPr lang="en-US"/>
              <a:t>easier to optimize</a:t>
            </a:r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D57B8B02-423B-4F39-AAE9-2BA9F03C7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0E922666-8920-49E1-A209-032A7807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81D60167-4931-47E6-BA6A-407CBD079E47}" type="slidenum">
              <a:rPr lang="en-US" smtClean="0"/>
              <a:pPr/>
              <a:t>99</a:t>
            </a:fld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5037262-D41B-4F89-A65D-757BBA68C2A7}"/>
              </a:ext>
            </a:extLst>
          </p:cNvPr>
          <p:cNvGrpSpPr/>
          <p:nvPr/>
        </p:nvGrpSpPr>
        <p:grpSpPr>
          <a:xfrm>
            <a:off x="1169656" y="2498694"/>
            <a:ext cx="4158827" cy="4130706"/>
            <a:chOff x="1397000" y="1942933"/>
            <a:chExt cx="4158827" cy="4130706"/>
          </a:xfrm>
        </p:grpSpPr>
        <p:sp>
          <p:nvSpPr>
            <p:cNvPr id="3" name="object 3"/>
            <p:cNvSpPr/>
            <p:nvPr/>
          </p:nvSpPr>
          <p:spPr>
            <a:xfrm>
              <a:off x="3475999" y="1942933"/>
              <a:ext cx="0" cy="3503507"/>
            </a:xfrm>
            <a:custGeom>
              <a:avLst/>
              <a:gdLst/>
              <a:ahLst/>
              <a:cxnLst/>
              <a:rect l="l" t="t" r="r" b="b"/>
              <a:pathLst>
                <a:path h="2627629">
                  <a:moveTo>
                    <a:pt x="0" y="0"/>
                  </a:moveTo>
                  <a:lnTo>
                    <a:pt x="0" y="262739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" name="object 4"/>
            <p:cNvSpPr/>
            <p:nvPr/>
          </p:nvSpPr>
          <p:spPr>
            <a:xfrm>
              <a:off x="1397000" y="3694533"/>
              <a:ext cx="4158827" cy="0"/>
            </a:xfrm>
            <a:custGeom>
              <a:avLst/>
              <a:gdLst/>
              <a:ahLst/>
              <a:cxnLst/>
              <a:rect l="l" t="t" r="r" b="b"/>
              <a:pathLst>
                <a:path w="3119120">
                  <a:moveTo>
                    <a:pt x="3118499" y="0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" name="object 5"/>
            <p:cNvSpPr/>
            <p:nvPr/>
          </p:nvSpPr>
          <p:spPr>
            <a:xfrm>
              <a:off x="3286799" y="4394383"/>
              <a:ext cx="189199" cy="1891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" name="object 6"/>
            <p:cNvSpPr/>
            <p:nvPr/>
          </p:nvSpPr>
          <p:spPr>
            <a:xfrm>
              <a:off x="3381401" y="4838899"/>
              <a:ext cx="189199" cy="1891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" name="object 7"/>
            <p:cNvSpPr/>
            <p:nvPr/>
          </p:nvSpPr>
          <p:spPr>
            <a:xfrm>
              <a:off x="3672633" y="5283433"/>
              <a:ext cx="189199" cy="1891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" name="object 8"/>
            <p:cNvSpPr/>
            <p:nvPr/>
          </p:nvSpPr>
          <p:spPr>
            <a:xfrm>
              <a:off x="3388333" y="5810533"/>
              <a:ext cx="189199" cy="1891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" name="object 9"/>
            <p:cNvSpPr/>
            <p:nvPr/>
          </p:nvSpPr>
          <p:spPr>
            <a:xfrm>
              <a:off x="3199134" y="5283433"/>
              <a:ext cx="189199" cy="1891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630099" y="5446132"/>
              <a:ext cx="298872" cy="259080"/>
            </a:xfrm>
            <a:custGeom>
              <a:avLst/>
              <a:gdLst/>
              <a:ahLst/>
              <a:cxnLst/>
              <a:rect l="l" t="t" r="r" b="b"/>
              <a:pathLst>
                <a:path w="224154" h="194310">
                  <a:moveTo>
                    <a:pt x="223799" y="193799"/>
                  </a:moveTo>
                  <a:lnTo>
                    <a:pt x="0" y="193799"/>
                  </a:lnTo>
                  <a:lnTo>
                    <a:pt x="111899" y="0"/>
                  </a:lnTo>
                  <a:lnTo>
                    <a:pt x="223799" y="19379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4395167" y="5775932"/>
              <a:ext cx="298872" cy="259080"/>
            </a:xfrm>
            <a:custGeom>
              <a:avLst/>
              <a:gdLst/>
              <a:ahLst/>
              <a:cxnLst/>
              <a:rect l="l" t="t" r="r" b="b"/>
              <a:pathLst>
                <a:path w="224154" h="194310">
                  <a:moveTo>
                    <a:pt x="223799" y="193799"/>
                  </a:moveTo>
                  <a:lnTo>
                    <a:pt x="0" y="193799"/>
                  </a:lnTo>
                  <a:lnTo>
                    <a:pt x="111899" y="0"/>
                  </a:lnTo>
                  <a:lnTo>
                    <a:pt x="223799" y="19379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4507999" y="4999532"/>
              <a:ext cx="298872" cy="259080"/>
            </a:xfrm>
            <a:custGeom>
              <a:avLst/>
              <a:gdLst/>
              <a:ahLst/>
              <a:cxnLst/>
              <a:rect l="l" t="t" r="r" b="b"/>
              <a:pathLst>
                <a:path w="224154" h="194310">
                  <a:moveTo>
                    <a:pt x="223799" y="193799"/>
                  </a:moveTo>
                  <a:lnTo>
                    <a:pt x="0" y="193799"/>
                  </a:lnTo>
                  <a:lnTo>
                    <a:pt x="111899" y="0"/>
                  </a:lnTo>
                  <a:lnTo>
                    <a:pt x="223799" y="19379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4096767" y="5248832"/>
              <a:ext cx="298872" cy="259080"/>
            </a:xfrm>
            <a:custGeom>
              <a:avLst/>
              <a:gdLst/>
              <a:ahLst/>
              <a:cxnLst/>
              <a:rect l="l" t="t" r="r" b="b"/>
              <a:pathLst>
                <a:path w="224154" h="194310">
                  <a:moveTo>
                    <a:pt x="223799" y="193799"/>
                  </a:moveTo>
                  <a:lnTo>
                    <a:pt x="0" y="193799"/>
                  </a:lnTo>
                  <a:lnTo>
                    <a:pt x="111899" y="0"/>
                  </a:lnTo>
                  <a:lnTo>
                    <a:pt x="223799" y="19379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3983932" y="4153999"/>
              <a:ext cx="298872" cy="259080"/>
            </a:xfrm>
            <a:custGeom>
              <a:avLst/>
              <a:gdLst/>
              <a:ahLst/>
              <a:cxnLst/>
              <a:rect l="l" t="t" r="r" b="b"/>
              <a:pathLst>
                <a:path w="224155" h="194310">
                  <a:moveTo>
                    <a:pt x="223799" y="193799"/>
                  </a:moveTo>
                  <a:lnTo>
                    <a:pt x="0" y="193799"/>
                  </a:lnTo>
                  <a:lnTo>
                    <a:pt x="111899" y="0"/>
                  </a:lnTo>
                  <a:lnTo>
                    <a:pt x="223799" y="19379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3983932" y="4583599"/>
              <a:ext cx="298872" cy="259080"/>
            </a:xfrm>
            <a:custGeom>
              <a:avLst/>
              <a:gdLst/>
              <a:ahLst/>
              <a:cxnLst/>
              <a:rect l="l" t="t" r="r" b="b"/>
              <a:pathLst>
                <a:path w="224155" h="194310">
                  <a:moveTo>
                    <a:pt x="223799" y="193799"/>
                  </a:moveTo>
                  <a:lnTo>
                    <a:pt x="0" y="193799"/>
                  </a:lnTo>
                  <a:lnTo>
                    <a:pt x="111899" y="0"/>
                  </a:lnTo>
                  <a:lnTo>
                    <a:pt x="223799" y="19379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3214732" y="2866466"/>
              <a:ext cx="968587" cy="3207173"/>
            </a:xfrm>
            <a:custGeom>
              <a:avLst/>
              <a:gdLst/>
              <a:ahLst/>
              <a:cxnLst/>
              <a:rect l="l" t="t" r="r" b="b"/>
              <a:pathLst>
                <a:path w="726439" h="2405379">
                  <a:moveTo>
                    <a:pt x="0" y="0"/>
                  </a:moveTo>
                  <a:lnTo>
                    <a:pt x="725999" y="24050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F15DEA7-C64A-40D8-9845-5375135AA822}"/>
              </a:ext>
            </a:extLst>
          </p:cNvPr>
          <p:cNvGrpSpPr/>
          <p:nvPr/>
        </p:nvGrpSpPr>
        <p:grpSpPr>
          <a:xfrm>
            <a:off x="6728234" y="2456274"/>
            <a:ext cx="4158827" cy="3588039"/>
            <a:chOff x="6170267" y="1858401"/>
            <a:chExt cx="4158827" cy="3588039"/>
          </a:xfrm>
        </p:grpSpPr>
        <p:sp>
          <p:nvSpPr>
            <p:cNvPr id="17" name="object 17"/>
            <p:cNvSpPr/>
            <p:nvPr/>
          </p:nvSpPr>
          <p:spPr>
            <a:xfrm>
              <a:off x="8249265" y="1942933"/>
              <a:ext cx="0" cy="3503507"/>
            </a:xfrm>
            <a:custGeom>
              <a:avLst/>
              <a:gdLst/>
              <a:ahLst/>
              <a:cxnLst/>
              <a:rect l="l" t="t" r="r" b="b"/>
              <a:pathLst>
                <a:path h="2627629">
                  <a:moveTo>
                    <a:pt x="0" y="0"/>
                  </a:moveTo>
                  <a:lnTo>
                    <a:pt x="0" y="262739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6170267" y="3694533"/>
              <a:ext cx="4158827" cy="0"/>
            </a:xfrm>
            <a:custGeom>
              <a:avLst/>
              <a:gdLst/>
              <a:ahLst/>
              <a:cxnLst/>
              <a:rect l="l" t="t" r="r" b="b"/>
              <a:pathLst>
                <a:path w="3119120">
                  <a:moveTo>
                    <a:pt x="3118499" y="0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7623613" y="3173614"/>
              <a:ext cx="189199" cy="1407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8009446" y="3835382"/>
              <a:ext cx="189199" cy="1407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7718213" y="3504491"/>
              <a:ext cx="189199" cy="1407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7725146" y="4227730"/>
              <a:ext cx="189199" cy="1407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7535946" y="3835382"/>
              <a:ext cx="189199" cy="1407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966912" y="3956487"/>
              <a:ext cx="298872" cy="193040"/>
            </a:xfrm>
            <a:custGeom>
              <a:avLst/>
              <a:gdLst/>
              <a:ahLst/>
              <a:cxnLst/>
              <a:rect l="l" t="t" r="r" b="b"/>
              <a:pathLst>
                <a:path w="224154" h="144780">
                  <a:moveTo>
                    <a:pt x="223799" y="144299"/>
                  </a:moveTo>
                  <a:lnTo>
                    <a:pt x="0" y="144299"/>
                  </a:lnTo>
                  <a:lnTo>
                    <a:pt x="111899" y="0"/>
                  </a:lnTo>
                  <a:lnTo>
                    <a:pt x="223799" y="14429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8731979" y="4201975"/>
              <a:ext cx="298872" cy="193040"/>
            </a:xfrm>
            <a:custGeom>
              <a:avLst/>
              <a:gdLst/>
              <a:ahLst/>
              <a:cxnLst/>
              <a:rect l="l" t="t" r="r" b="b"/>
              <a:pathLst>
                <a:path w="224154" h="144779">
                  <a:moveTo>
                    <a:pt x="223800" y="144300"/>
                  </a:moveTo>
                  <a:lnTo>
                    <a:pt x="0" y="144300"/>
                  </a:lnTo>
                  <a:lnTo>
                    <a:pt x="111900" y="0"/>
                  </a:lnTo>
                  <a:lnTo>
                    <a:pt x="223800" y="14430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8844812" y="3624059"/>
              <a:ext cx="298872" cy="193040"/>
            </a:xfrm>
            <a:custGeom>
              <a:avLst/>
              <a:gdLst/>
              <a:ahLst/>
              <a:cxnLst/>
              <a:rect l="l" t="t" r="r" b="b"/>
              <a:pathLst>
                <a:path w="224154" h="144780">
                  <a:moveTo>
                    <a:pt x="223799" y="144299"/>
                  </a:moveTo>
                  <a:lnTo>
                    <a:pt x="0" y="144299"/>
                  </a:lnTo>
                  <a:lnTo>
                    <a:pt x="111899" y="0"/>
                  </a:lnTo>
                  <a:lnTo>
                    <a:pt x="223799" y="14429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8433579" y="3809627"/>
              <a:ext cx="298872" cy="193040"/>
            </a:xfrm>
            <a:custGeom>
              <a:avLst/>
              <a:gdLst/>
              <a:ahLst/>
              <a:cxnLst/>
              <a:rect l="l" t="t" r="r" b="b"/>
              <a:pathLst>
                <a:path w="224154" h="144780">
                  <a:moveTo>
                    <a:pt x="223799" y="144299"/>
                  </a:moveTo>
                  <a:lnTo>
                    <a:pt x="0" y="144299"/>
                  </a:lnTo>
                  <a:lnTo>
                    <a:pt x="111899" y="0"/>
                  </a:lnTo>
                  <a:lnTo>
                    <a:pt x="223799" y="14429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8320745" y="2994683"/>
              <a:ext cx="298872" cy="193040"/>
            </a:xfrm>
            <a:custGeom>
              <a:avLst/>
              <a:gdLst/>
              <a:ahLst/>
              <a:cxnLst/>
              <a:rect l="l" t="t" r="r" b="b"/>
              <a:pathLst>
                <a:path w="224154" h="144780">
                  <a:moveTo>
                    <a:pt x="223799" y="144299"/>
                  </a:moveTo>
                  <a:lnTo>
                    <a:pt x="0" y="144299"/>
                  </a:lnTo>
                  <a:lnTo>
                    <a:pt x="111899" y="0"/>
                  </a:lnTo>
                  <a:lnTo>
                    <a:pt x="223799" y="14429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8320745" y="3314457"/>
              <a:ext cx="298872" cy="193040"/>
            </a:xfrm>
            <a:custGeom>
              <a:avLst/>
              <a:gdLst/>
              <a:ahLst/>
              <a:cxnLst/>
              <a:rect l="l" t="t" r="r" b="b"/>
              <a:pathLst>
                <a:path w="224154" h="144780">
                  <a:moveTo>
                    <a:pt x="223799" y="144299"/>
                  </a:moveTo>
                  <a:lnTo>
                    <a:pt x="0" y="144299"/>
                  </a:lnTo>
                  <a:lnTo>
                    <a:pt x="111899" y="0"/>
                  </a:lnTo>
                  <a:lnTo>
                    <a:pt x="223799" y="14429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7756066" y="1858401"/>
              <a:ext cx="994833" cy="3379047"/>
            </a:xfrm>
            <a:custGeom>
              <a:avLst/>
              <a:gdLst/>
              <a:ahLst/>
              <a:cxnLst/>
              <a:rect l="l" t="t" r="r" b="b"/>
              <a:pathLst>
                <a:path w="746125" h="2534285">
                  <a:moveTo>
                    <a:pt x="0" y="0"/>
                  </a:moveTo>
                  <a:lnTo>
                    <a:pt x="746099" y="25340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</p:grp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A765542F-5C18-47BE-8A71-953B7665E8C5}"/>
              </a:ext>
            </a:extLst>
          </p:cNvPr>
          <p:cNvSpPr/>
          <p:nvPr/>
        </p:nvSpPr>
        <p:spPr>
          <a:xfrm>
            <a:off x="5653163" y="4114800"/>
            <a:ext cx="747637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295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p"/>
      <p:bldP spid="46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DFFEE"/>
        </a:solidFill>
      </a:spPr>
      <a:bodyPr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wrap="none" lIns="0" tIns="16933" rIns="0" bIns="0" rtlCol="0">
        <a:spAutoFit/>
      </a:bodyPr>
      <a:lstStyle>
        <a:defPPr marL="16933" marR="6773" algn="l">
          <a:spcBef>
            <a:spcPts val="133"/>
          </a:spcBef>
          <a:defRPr sz="2000" i="1" spc="-7" smtClean="0">
            <a:latin typeface="+mn-lt"/>
            <a:cs typeface="Arial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12325</TotalTime>
  <Words>11356</Words>
  <Application>Microsoft Office PowerPoint</Application>
  <PresentationFormat>Widescreen</PresentationFormat>
  <Paragraphs>2604</Paragraphs>
  <Slides>228</Slides>
  <Notes>23</Notes>
  <HiddenSlides>6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228</vt:i4>
      </vt:variant>
    </vt:vector>
  </HeadingPairs>
  <TitlesOfParts>
    <vt:vector size="236" baseType="lpstr">
      <vt:lpstr>Arial</vt:lpstr>
      <vt:lpstr>Calibri</vt:lpstr>
      <vt:lpstr>Cambria Math</vt:lpstr>
      <vt:lpstr>Courier New</vt:lpstr>
      <vt:lpstr>Times New Roman</vt:lpstr>
      <vt:lpstr>Wingdings</vt:lpstr>
      <vt:lpstr>Default Design</vt:lpstr>
      <vt:lpstr>Equation</vt:lpstr>
      <vt:lpstr>Intelligent Architectures 5LIL0  Learning Principles for Deep ANNs</vt:lpstr>
      <vt:lpstr>Assignment 1 is online    </vt:lpstr>
      <vt:lpstr>Learning – Training of Deep Neural Networks</vt:lpstr>
      <vt:lpstr>LeNet-5 structure</vt:lpstr>
      <vt:lpstr>LeNet-5 implementation  in Pytorch </vt:lpstr>
      <vt:lpstr>Learning Goals - Classification</vt:lpstr>
      <vt:lpstr>Topics Covered</vt:lpstr>
      <vt:lpstr>Classification Problem</vt:lpstr>
      <vt:lpstr>Three key components for Machine Learning :</vt:lpstr>
      <vt:lpstr>Score Function : Linear Classifier</vt:lpstr>
      <vt:lpstr>Score Function : Linear Classifier</vt:lpstr>
      <vt:lpstr>Loss Function : Linear Classifier</vt:lpstr>
      <vt:lpstr>Topics Covered</vt:lpstr>
      <vt:lpstr>Loss Functions</vt:lpstr>
      <vt:lpstr>Loss Function : Linear Classifier</vt:lpstr>
      <vt:lpstr>Loss Functions</vt:lpstr>
      <vt:lpstr>Notation and terminology</vt:lpstr>
      <vt:lpstr>SVM Multiclass Loss Definition</vt:lpstr>
      <vt:lpstr>SVM Multiclass Loss Example</vt:lpstr>
      <vt:lpstr>Softmax Classifier &amp; Cross Entropy Loss</vt:lpstr>
      <vt:lpstr>Softmax Classifier: Example</vt:lpstr>
      <vt:lpstr>Softmax Classifier</vt:lpstr>
      <vt:lpstr>PowerPoint Presentation</vt:lpstr>
      <vt:lpstr>PowerPoint Presentation</vt:lpstr>
      <vt:lpstr>Softmax vs. SVM   (other example)</vt:lpstr>
      <vt:lpstr>Summary – Loss Functions</vt:lpstr>
      <vt:lpstr>Summary – Loss Functions</vt:lpstr>
      <vt:lpstr>Learning Principles</vt:lpstr>
      <vt:lpstr>Optimization</vt:lpstr>
      <vt:lpstr>Optimization</vt:lpstr>
      <vt:lpstr>Optimization – Following gradient </vt:lpstr>
      <vt:lpstr>Chain Rule: passing the derivative ‘through’ a neuron </vt:lpstr>
      <vt:lpstr>Chain Rule </vt:lpstr>
      <vt:lpstr>Chain Rule </vt:lpstr>
      <vt:lpstr>Chain Rule </vt:lpstr>
      <vt:lpstr>Chain Rule </vt:lpstr>
      <vt:lpstr>Backprop with Vectors</vt:lpstr>
      <vt:lpstr>Backprop with Vectors</vt:lpstr>
      <vt:lpstr>Backprop with Vectors</vt:lpstr>
      <vt:lpstr>Backprop with Vectors</vt:lpstr>
      <vt:lpstr>Backprop with Matrices (or Tensors)</vt:lpstr>
      <vt:lpstr>Backprop with Matrices (or Tensors)</vt:lpstr>
      <vt:lpstr>Backpropagation for multiple neuron layers</vt:lpstr>
      <vt:lpstr>Computing gradients: cost layer</vt:lpstr>
      <vt:lpstr>Computing gradients: layer i</vt:lpstr>
      <vt:lpstr>Backpropagation in  layer i</vt:lpstr>
      <vt:lpstr>Backpropagation: summary</vt:lpstr>
      <vt:lpstr>Topics Covered</vt:lpstr>
      <vt:lpstr>Optimization</vt:lpstr>
      <vt:lpstr>Optimization - Gradient Descent (GD)</vt:lpstr>
      <vt:lpstr>Batch Gradient Descent</vt:lpstr>
      <vt:lpstr>Minibatch Gradient Descent</vt:lpstr>
      <vt:lpstr>Per sample: Stochastic Gradient Descent (SGD)</vt:lpstr>
      <vt:lpstr>Momentum</vt:lpstr>
      <vt:lpstr>SGD + Momentum</vt:lpstr>
      <vt:lpstr>Momentum</vt:lpstr>
      <vt:lpstr>Gradient Descent - Problems</vt:lpstr>
      <vt:lpstr>Saddle Point Behavior </vt:lpstr>
      <vt:lpstr>AdaGrad</vt:lpstr>
      <vt:lpstr>RMSProp</vt:lpstr>
      <vt:lpstr>Adam</vt:lpstr>
      <vt:lpstr>Adam</vt:lpstr>
      <vt:lpstr>Topics Covered</vt:lpstr>
      <vt:lpstr>Regularization</vt:lpstr>
      <vt:lpstr>Recall Regularization</vt:lpstr>
      <vt:lpstr>Regularization: Dropout</vt:lpstr>
      <vt:lpstr>Regularization : Dropout code example</vt:lpstr>
      <vt:lpstr>Regularization: A common   pattern</vt:lpstr>
      <vt:lpstr>Regularization: Data Augmentation</vt:lpstr>
      <vt:lpstr>Regularization: Data Augmentation</vt:lpstr>
      <vt:lpstr>Data Augmentation : Horizontal Flips</vt:lpstr>
      <vt:lpstr>Data Augmentation: Random crops and scales</vt:lpstr>
      <vt:lpstr>Data Augmentation: Color Jitter</vt:lpstr>
      <vt:lpstr>Regularization: A common pattern</vt:lpstr>
      <vt:lpstr>Regularization: DropConnect</vt:lpstr>
      <vt:lpstr>Regularization: Fractional Pooling</vt:lpstr>
      <vt:lpstr>Regularization: Stochastic Depth</vt:lpstr>
      <vt:lpstr>Regularization: Cutout</vt:lpstr>
      <vt:lpstr>Regularization: Mixup</vt:lpstr>
      <vt:lpstr>Regularization</vt:lpstr>
      <vt:lpstr>Topics Covered</vt:lpstr>
      <vt:lpstr>Hyperparameters</vt:lpstr>
      <vt:lpstr>Hyperparameters</vt:lpstr>
      <vt:lpstr>Choosing Hyperparameters</vt:lpstr>
      <vt:lpstr>Choosing Hyperparameters</vt:lpstr>
      <vt:lpstr>Choosing Hyperparameters</vt:lpstr>
      <vt:lpstr>Choosing Hyperparameters</vt:lpstr>
      <vt:lpstr>Choosing Hyperparameters</vt:lpstr>
      <vt:lpstr>Loss curves</vt:lpstr>
      <vt:lpstr>Loss Curve Analysis</vt:lpstr>
      <vt:lpstr>Loss Curve Analysis</vt:lpstr>
      <vt:lpstr>Loss Curve Analysis</vt:lpstr>
      <vt:lpstr>Accuracy still going up, you  need to train longer</vt:lpstr>
      <vt:lpstr>Huge train / val gap means  overfitting! Increase regularization,  get more data</vt:lpstr>
      <vt:lpstr>No gap between train / val means  underfitting: train longer, use a  bigger model</vt:lpstr>
      <vt:lpstr>Choosing Hyperparameters</vt:lpstr>
      <vt:lpstr>Data Preprocessing</vt:lpstr>
      <vt:lpstr>Data Preprocessing</vt:lpstr>
      <vt:lpstr>Data Preprocessing</vt:lpstr>
      <vt:lpstr>In practice for Images:</vt:lpstr>
      <vt:lpstr>Weight Initialization</vt:lpstr>
      <vt:lpstr>Weight Initialization</vt:lpstr>
      <vt:lpstr>Weight Initialization: Activation statistics</vt:lpstr>
      <vt:lpstr>Weight Initialization: Activation statistics</vt:lpstr>
      <vt:lpstr>Weight Initialization: Activation statistics</vt:lpstr>
      <vt:lpstr>Weight Initialization: Activation statistics</vt:lpstr>
      <vt:lpstr>Weight Initialization: “Xavier” Initialization</vt:lpstr>
      <vt:lpstr>Weight Initialization: “Xavier” Initialization</vt:lpstr>
      <vt:lpstr>Weight Initialization: “Xavier” Initialization</vt:lpstr>
      <vt:lpstr>Batch Normalization</vt:lpstr>
      <vt:lpstr>Batch Normalization</vt:lpstr>
      <vt:lpstr>Batch Normalization</vt:lpstr>
      <vt:lpstr>Batch Normalization: Test-Time</vt:lpstr>
      <vt:lpstr>Batch Normalization for ConvNets</vt:lpstr>
      <vt:lpstr>Batch Normalization</vt:lpstr>
      <vt:lpstr>Batch Normalization</vt:lpstr>
      <vt:lpstr>Batch Normalization for ConvNets</vt:lpstr>
      <vt:lpstr>Batch Normalization for ConvNets</vt:lpstr>
      <vt:lpstr>Comparison of Normalization Layers</vt:lpstr>
      <vt:lpstr>Group Normalization</vt:lpstr>
      <vt:lpstr>Recap, we covered:</vt:lpstr>
      <vt:lpstr>Recap, we covered:</vt:lpstr>
      <vt:lpstr>Recap, we covered:</vt:lpstr>
      <vt:lpstr>Further reading:</vt:lpstr>
      <vt:lpstr>Backup material</vt:lpstr>
      <vt:lpstr>Optimization</vt:lpstr>
      <vt:lpstr>Optimization</vt:lpstr>
      <vt:lpstr>PowerPoint Presentation</vt:lpstr>
      <vt:lpstr>PowerPoint Presentation</vt:lpstr>
      <vt:lpstr>Optimization: Following the gradient</vt:lpstr>
      <vt:lpstr>Optimization – Following gradient </vt:lpstr>
      <vt:lpstr>Optimization – Following gradient </vt:lpstr>
      <vt:lpstr>Optimization – Following gradient </vt:lpstr>
      <vt:lpstr>Optimization – Following gradient  </vt:lpstr>
      <vt:lpstr>PowerPoint Presentation</vt:lpstr>
      <vt:lpstr>PowerPoint Presentation</vt:lpstr>
      <vt:lpstr>PowerPoint Presentation</vt:lpstr>
      <vt:lpstr>Backpropagation: a simple example</vt:lpstr>
      <vt:lpstr>Backpropagation: a simple example</vt:lpstr>
      <vt:lpstr>Backpropagation: a simple example</vt:lpstr>
      <vt:lpstr>Backpropagation: a simple example</vt:lpstr>
      <vt:lpstr>Backpropagation: a simple example</vt:lpstr>
      <vt:lpstr>Backpropagation: a simple example</vt:lpstr>
      <vt:lpstr>Backpropagation: a simple example</vt:lpstr>
      <vt:lpstr>Backpropagation: a simple example</vt:lpstr>
      <vt:lpstr>Backpropagation: a simple example</vt:lpstr>
      <vt:lpstr>Backpropagation: a simple example</vt:lpstr>
      <vt:lpstr>Backpropagation: a simple example</vt:lpstr>
      <vt:lpstr>Backpropagation: a simple example</vt:lpstr>
      <vt:lpstr>Backpropagation: a simple example</vt:lpstr>
      <vt:lpstr>Backpropagation: a simple example</vt:lpstr>
      <vt:lpstr>Chain Rule </vt:lpstr>
      <vt:lpstr>Chain Rule </vt:lpstr>
      <vt:lpstr>Chain Rule </vt:lpstr>
      <vt:lpstr>Chain Rule </vt:lpstr>
      <vt:lpstr>Chain Rule </vt:lpstr>
      <vt:lpstr>Backpropagation sigmoid  example:</vt:lpstr>
      <vt:lpstr>PowerPoint Presentation</vt:lpstr>
      <vt:lpstr>PowerPoint Presentation</vt:lpstr>
      <vt:lpstr>PowerPoint Presentation</vt:lpstr>
      <vt:lpstr>PowerPoint Presentation</vt:lpstr>
      <vt:lpstr>Backpropagation sigmoid  example:</vt:lpstr>
      <vt:lpstr>Backpropagation sigmoid  example:</vt:lpstr>
      <vt:lpstr>Backpropagation sigmoid  example:</vt:lpstr>
      <vt:lpstr>Backpropagation sigmoid  example:</vt:lpstr>
      <vt:lpstr>Backpropagation sigmoid  example:</vt:lpstr>
      <vt:lpstr>Backpropagation sigmoid  example:</vt:lpstr>
      <vt:lpstr>Backpropagation sigmoid  example:</vt:lpstr>
      <vt:lpstr>Backpropagation sigmoid  example:</vt:lpstr>
      <vt:lpstr>Backpropagation sigmoid  example:</vt:lpstr>
      <vt:lpstr>Backpropagation sigmoid  example:</vt:lpstr>
      <vt:lpstr>Backpropagation sigmoid  example:</vt:lpstr>
      <vt:lpstr>Backpropagation sigmoid  example:</vt:lpstr>
      <vt:lpstr>Backpropagation sigmoid  example:</vt:lpstr>
      <vt:lpstr>Patterns in gradient flow</vt:lpstr>
      <vt:lpstr>Patterns in gradient flow</vt:lpstr>
      <vt:lpstr>Patterns in gradient flow</vt:lpstr>
      <vt:lpstr>Patterns in gradient flow</vt:lpstr>
      <vt:lpstr>Backprop Implementation:  </vt:lpstr>
      <vt:lpstr>Backprop Implementation:  </vt:lpstr>
      <vt:lpstr>Backprop Implementation: </vt:lpstr>
      <vt:lpstr>Backprop Implementation:  </vt:lpstr>
      <vt:lpstr>Backprop Implementation:  </vt:lpstr>
      <vt:lpstr>Backprop Implementation: </vt:lpstr>
      <vt:lpstr>Backprop Implementation: </vt:lpstr>
      <vt:lpstr>Backprop Implementation: Modularized API</vt:lpstr>
      <vt:lpstr>Modularized implementation: forward / backward API</vt:lpstr>
      <vt:lpstr>PyTorch sigmoid layer</vt:lpstr>
      <vt:lpstr>PyTorch sigmoid layer</vt:lpstr>
      <vt:lpstr>PyTorch sigmoid layer</vt:lpstr>
      <vt:lpstr>Vector derivatives</vt:lpstr>
      <vt:lpstr>Backprop with Vectors</vt:lpstr>
      <vt:lpstr>Backprop with Vectors</vt:lpstr>
      <vt:lpstr>Backprop with Vectors</vt:lpstr>
      <vt:lpstr>Backprop with Vectors</vt:lpstr>
      <vt:lpstr>Backprop with Vectors</vt:lpstr>
      <vt:lpstr>Backprop with Vectors</vt:lpstr>
      <vt:lpstr>Backprop with Vectors</vt:lpstr>
      <vt:lpstr>Backprop with Vectors</vt:lpstr>
      <vt:lpstr>Backprop with Vectors</vt:lpstr>
      <vt:lpstr>Backprop with Vectors</vt:lpstr>
      <vt:lpstr>Backprop with Vectors</vt:lpstr>
      <vt:lpstr>Backprop with Matrices (or Tensors)</vt:lpstr>
      <vt:lpstr>Backprop with Matrices (or Tensors)</vt:lpstr>
      <vt:lpstr>Backprop with Matrices</vt:lpstr>
      <vt:lpstr>Backprop with Matrices</vt:lpstr>
      <vt:lpstr>Backprop with Matrices</vt:lpstr>
      <vt:lpstr>Backprop with Matrices</vt:lpstr>
      <vt:lpstr>Backprop with Matrices</vt:lpstr>
      <vt:lpstr>Backprop with Matrices</vt:lpstr>
      <vt:lpstr>Backprop with Matrices</vt:lpstr>
      <vt:lpstr>Backprop with Matrices</vt:lpstr>
      <vt:lpstr>Summary – Backpropagation</vt:lpstr>
      <vt:lpstr>Backup material</vt:lpstr>
      <vt:lpstr>SVM Multiclass Loss: Uniqueness of W?</vt:lpstr>
      <vt:lpstr>SVM Multiclass Loss: Uniqueness of W?</vt:lpstr>
      <vt:lpstr>SVM Multiclass Loss: Uniqueness of W?</vt:lpstr>
      <vt:lpstr>Regularization</vt:lpstr>
      <vt:lpstr>Softmax Classifier &amp; Cross Entropy Loss</vt:lpstr>
      <vt:lpstr>Softmax Classifier &amp; Cross Entropy Loss</vt:lpstr>
      <vt:lpstr>Regularization  – L1 and L2</vt:lpstr>
      <vt:lpstr>Regularization: Dropout</vt:lpstr>
      <vt:lpstr>Regularization : Dropout code example</vt:lpstr>
      <vt:lpstr>Regularization : Dropout code example</vt:lpstr>
      <vt:lpstr>Dropout: Test time</vt:lpstr>
      <vt:lpstr>Dropout: Test time</vt:lpstr>
      <vt:lpstr>Dropout: Test time</vt:lpstr>
      <vt:lpstr>Dropout  Summary</vt:lpstr>
    </vt:vector>
  </TitlesOfParts>
  <Company>Imec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Microprocessor Design 2002</dc:title>
  <dc:creator>henk corporaal</dc:creator>
  <cp:lastModifiedBy>Corporaal, Henk</cp:lastModifiedBy>
  <cp:revision>305</cp:revision>
  <cp:lastPrinted>2019-09-03T08:37:30Z</cp:lastPrinted>
  <dcterms:created xsi:type="dcterms:W3CDTF">2002-06-19T15:40:13Z</dcterms:created>
  <dcterms:modified xsi:type="dcterms:W3CDTF">2022-02-11T14:15:47Z</dcterms:modified>
</cp:coreProperties>
</file>