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91" r:id="rId3"/>
    <p:sldId id="354" r:id="rId4"/>
    <p:sldId id="352" r:id="rId5"/>
    <p:sldId id="353" r:id="rId6"/>
    <p:sldId id="355" r:id="rId7"/>
    <p:sldId id="356" r:id="rId8"/>
    <p:sldId id="379" r:id="rId9"/>
    <p:sldId id="380" r:id="rId10"/>
    <p:sldId id="381" r:id="rId11"/>
    <p:sldId id="399" r:id="rId12"/>
    <p:sldId id="382" r:id="rId13"/>
    <p:sldId id="359" r:id="rId14"/>
    <p:sldId id="358" r:id="rId15"/>
    <p:sldId id="357" r:id="rId16"/>
    <p:sldId id="401" r:id="rId17"/>
    <p:sldId id="400" r:id="rId18"/>
    <p:sldId id="360" r:id="rId19"/>
    <p:sldId id="361" r:id="rId20"/>
    <p:sldId id="378" r:id="rId21"/>
    <p:sldId id="362" r:id="rId22"/>
    <p:sldId id="363" r:id="rId23"/>
    <p:sldId id="364" r:id="rId24"/>
    <p:sldId id="367" r:id="rId25"/>
    <p:sldId id="377" r:id="rId26"/>
    <p:sldId id="366" r:id="rId27"/>
    <p:sldId id="402" r:id="rId28"/>
    <p:sldId id="369" r:id="rId29"/>
    <p:sldId id="370" r:id="rId30"/>
    <p:sldId id="371" r:id="rId31"/>
    <p:sldId id="372" r:id="rId32"/>
    <p:sldId id="384" r:id="rId33"/>
    <p:sldId id="385" r:id="rId34"/>
    <p:sldId id="383" r:id="rId35"/>
    <p:sldId id="386" r:id="rId36"/>
    <p:sldId id="387" r:id="rId37"/>
    <p:sldId id="374" r:id="rId38"/>
    <p:sldId id="375" r:id="rId39"/>
    <p:sldId id="365" r:id="rId40"/>
    <p:sldId id="388" r:id="rId41"/>
    <p:sldId id="389" r:id="rId4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1E3"/>
    <a:srgbClr val="00F7F9"/>
    <a:srgbClr val="5EE76F"/>
    <a:srgbClr val="FFFFCC"/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5" autoAdjust="0"/>
    <p:restoredTop sz="94553" autoAdjust="0"/>
  </p:normalViewPr>
  <p:slideViewPr>
    <p:cSldViewPr>
      <p:cViewPr varScale="1">
        <p:scale>
          <a:sx n="105" d="100"/>
          <a:sy n="105" d="100"/>
        </p:scale>
        <p:origin x="12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14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CDB3-B9A7-49BF-BF49-C85B94DBC9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A9D9-5F47-4366-8520-C0971A7A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6" y="1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91" y="4715496"/>
            <a:ext cx="4983094" cy="44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90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6" y="9430990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0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046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5638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715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1145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733800"/>
            <a:ext cx="7848600" cy="1752600"/>
          </a:xfrm>
        </p:spPr>
        <p:txBody>
          <a:bodyPr/>
          <a:lstStyle/>
          <a:p>
            <a:pPr algn="r"/>
            <a:r>
              <a:rPr lang="en-US" b="1" noProof="0" dirty="0"/>
              <a:t>Berk Ulker</a:t>
            </a:r>
          </a:p>
          <a:p>
            <a:pPr algn="r"/>
            <a:r>
              <a:rPr lang="en-US" noProof="0" dirty="0"/>
              <a:t>b.ulker@tue.nl</a:t>
            </a:r>
          </a:p>
          <a:p>
            <a:pPr algn="r"/>
            <a:r>
              <a:rPr lang="en-US" noProof="0" dirty="0"/>
              <a:t>TUEindhoven</a:t>
            </a:r>
          </a:p>
          <a:p>
            <a:pPr algn="r"/>
            <a:r>
              <a:rPr lang="en-US" noProof="0" dirty="0"/>
              <a:t>2021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3276600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Intelligent Architectures</a:t>
            </a:r>
            <a:br>
              <a:rPr lang="en-US" b="1" noProof="0" dirty="0">
                <a:solidFill>
                  <a:schemeClr val="tx1"/>
                </a:solidFill>
              </a:rPr>
            </a:br>
            <a:r>
              <a:rPr lang="en-US" sz="3600" noProof="0" dirty="0">
                <a:solidFill>
                  <a:schemeClr val="tx1"/>
                </a:solidFill>
              </a:rPr>
              <a:t>5LIL0</a:t>
            </a:r>
            <a:br>
              <a:rPr lang="en-US" sz="4800" noProof="0" dirty="0">
                <a:solidFill>
                  <a:schemeClr val="accent2"/>
                </a:solidFill>
              </a:rPr>
            </a:br>
            <a:br>
              <a:rPr lang="en-US" sz="4800" noProof="0" dirty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>Deep Learning Software Tools</a:t>
            </a:r>
            <a:endParaRPr lang="en-US" sz="4800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46984"/>
            <a:ext cx="4822958" cy="2667000"/>
          </a:xfrm>
          <a:prstGeom prst="rect">
            <a:avLst/>
          </a:prstGeom>
        </p:spPr>
      </p:pic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-7921625" y="3284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dirty="0"/>
              <a:t>Dynamic computation graph 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76171"/>
            <a:ext cx="9042400" cy="50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dirty="0"/>
              <a:t>Differences from static computation graph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Computational graph is built up dynamically, immediately after we declare variables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This graph is thus rebuilt after each iteration of training</a:t>
            </a:r>
          </a:p>
          <a:p>
            <a:pPr marL="0" lvl="2" indent="0">
              <a:buNone/>
            </a:pPr>
            <a:endParaRPr lang="en-US" dirty="0"/>
          </a:p>
          <a:p>
            <a:pPr marL="342900" lvl="2" indent="-342900"/>
            <a:r>
              <a:rPr lang="en-US" dirty="0"/>
              <a:t>Enables computation with different input sizes, without pre-definition</a:t>
            </a:r>
          </a:p>
          <a:p>
            <a:pPr marL="800100" lvl="3" indent="-342900"/>
            <a:endParaRPr lang="en-US" dirty="0"/>
          </a:p>
          <a:p>
            <a:pPr marL="800100" lvl="3" indent="-342900"/>
            <a:r>
              <a:rPr lang="en-US" dirty="0"/>
              <a:t>Natural language processing is a good example, with varying input sizes</a:t>
            </a:r>
          </a:p>
          <a:p>
            <a:pPr marL="800100" lvl="3" indent="-342900"/>
            <a:endParaRPr lang="en-US" dirty="0"/>
          </a:p>
          <a:p>
            <a:pPr marL="342900" lvl="2" indent="-342900"/>
            <a:r>
              <a:rPr lang="en-US" dirty="0"/>
              <a:t>Additional resources used for rebuilding graph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frameworks are different?</a:t>
            </a:r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Support, tools and third-party software integration</a:t>
            </a:r>
          </a:p>
          <a:p>
            <a:pPr marL="1257300" lvl="2" indent="-457200"/>
            <a:r>
              <a:rPr lang="en-US" dirty="0"/>
              <a:t>Performance analysis tools</a:t>
            </a:r>
          </a:p>
          <a:p>
            <a:pPr marL="1714500" lvl="3" indent="-457200"/>
            <a:r>
              <a:rPr lang="en-US" dirty="0"/>
              <a:t>Profilers</a:t>
            </a:r>
          </a:p>
          <a:p>
            <a:pPr marL="1257300" lvl="2" indent="-457200"/>
            <a:r>
              <a:rPr lang="en-US" dirty="0"/>
              <a:t>Visualization tools</a:t>
            </a:r>
          </a:p>
          <a:p>
            <a:pPr marL="1714500" lvl="3" indent="-457200"/>
            <a:r>
              <a:rPr lang="en-US" dirty="0"/>
              <a:t>Training</a:t>
            </a:r>
          </a:p>
          <a:p>
            <a:pPr marL="1714500" lvl="3" indent="-457200"/>
            <a:r>
              <a:rPr lang="en-US" dirty="0"/>
              <a:t>Network architecture</a:t>
            </a:r>
          </a:p>
          <a:p>
            <a:pPr marL="1257300" lvl="2" indent="-457200"/>
            <a:r>
              <a:rPr lang="en-US" dirty="0"/>
              <a:t>Library integration</a:t>
            </a:r>
          </a:p>
          <a:p>
            <a:pPr marL="1714500" lvl="3" indent="-457200"/>
            <a:r>
              <a:rPr lang="en-US" dirty="0" err="1"/>
              <a:t>cuDNN</a:t>
            </a:r>
            <a:r>
              <a:rPr lang="en-US" dirty="0"/>
              <a:t>, QNNPACK</a:t>
            </a:r>
          </a:p>
          <a:p>
            <a:pPr marL="1257300" lvl="2" indent="-45720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7410" name="Picture 2" descr="neural network visualization tool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7225"/>
            <a:ext cx="266700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Install NVIDIA CUDA Deep Neural Network library (cuDNN) on Ubuntu">
            <a:extLst>
              <a:ext uri="{FF2B5EF4-FFF2-40B4-BE49-F238E27FC236}">
                <a16:creationId xmlns:a16="http://schemas.microsoft.com/office/drawing/2014/main" id="{19BFF8BC-35ED-4F30-BB4D-94A399F1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29" y="2840831"/>
            <a:ext cx="1767721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sorBoard | TensorFlow">
            <a:extLst>
              <a:ext uri="{FF2B5EF4-FFF2-40B4-BE49-F238E27FC236}">
                <a16:creationId xmlns:a16="http://schemas.microsoft.com/office/drawing/2014/main" id="{B4654F13-861C-47B3-AAB7-314A420B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28" y="3817572"/>
            <a:ext cx="2145540" cy="12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ploying an MLFlow Remote Server with Docker, S3 and SQL - Vivek Kaushal">
            <a:extLst>
              <a:ext uri="{FF2B5EF4-FFF2-40B4-BE49-F238E27FC236}">
                <a16:creationId xmlns:a16="http://schemas.microsoft.com/office/drawing/2014/main" id="{701C479F-B62E-41CF-8EDA-0817F6D4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5197027"/>
            <a:ext cx="2581275" cy="9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2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 - Popularity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09105"/>
            <a:ext cx="7975600" cy="51271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6032860"/>
            <a:ext cx="12090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Scores are calculated by combining usage, search volume, related publications, GitHub activity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6074-5F4F-4F2A-A539-4D61854B05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: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Typical scenarios include</a:t>
            </a:r>
          </a:p>
          <a:p>
            <a:pPr marL="457200" lvl="1" indent="0">
              <a:buNone/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Training in and deployment in different frameworks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Using data or trained network from another framework 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deep learning tx2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2588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p learning data center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444424"/>
            <a:ext cx="2720340" cy="18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098" idx="2"/>
          </p:cNvCxnSpPr>
          <p:nvPr/>
        </p:nvCxnSpPr>
        <p:spPr>
          <a:xfrm>
            <a:off x="10572750" y="3288030"/>
            <a:ext cx="19050" cy="97917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Image result for caffe2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52" y="4538647"/>
            <a:ext cx="977668" cy="9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pytorch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0645"/>
            <a:ext cx="2107560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181600"/>
            <a:ext cx="2970218" cy="579555"/>
          </a:xfrm>
          <a:prstGeom prst="rect">
            <a:avLst/>
          </a:prstGeom>
        </p:spPr>
      </p:pic>
      <p:pic>
        <p:nvPicPr>
          <p:cNvPr id="13" name="Picture 4" descr="tensorflow ile ilgili gÃ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6" y="4575813"/>
            <a:ext cx="1677182" cy="9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733800" y="5471377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5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Translation tools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Mostly third party implementations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Need frequent update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Neural network data exchange formats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Define operators, computation graph and data format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Provides single point of synchronization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ONNX, NNEF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3962400"/>
            <a:ext cx="2400300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366" y="5219700"/>
            <a:ext cx="2409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CB7E-FFD4-4279-86CD-E2E522D7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format exchange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4AD2-44C8-4EC4-9DAE-21106815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11404600" cy="4495800"/>
          </a:xfrm>
        </p:spPr>
        <p:txBody>
          <a:bodyPr/>
          <a:lstStyle/>
          <a:p>
            <a:r>
              <a:rPr lang="en-US" dirty="0"/>
              <a:t>Deep learning models are developed in different environments</a:t>
            </a:r>
          </a:p>
          <a:p>
            <a:endParaRPr lang="en-US" dirty="0"/>
          </a:p>
          <a:p>
            <a:r>
              <a:rPr lang="en-US" dirty="0"/>
              <a:t>Training and deployment is often executed in different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FE86-C4AC-4619-AD65-0328ABC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7FDA9-B789-48F1-A58B-9067A06A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CB7E-FFD4-4279-86CD-E2E522D7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format exchange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4AD2-44C8-4EC4-9DAE-21106815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FE86-C4AC-4619-AD65-0328ABC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7FDA9-B789-48F1-A58B-9067A06A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1228FD-C8D2-42BA-833E-B9E16AB6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9029700" cy="4171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810B7-D567-4B25-9EEF-44AC2C39D729}"/>
              </a:ext>
            </a:extLst>
          </p:cNvPr>
          <p:cNvSpPr txBox="1"/>
          <p:nvPr/>
        </p:nvSpPr>
        <p:spPr>
          <a:xfrm>
            <a:off x="5076825" y="3512403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Format Exchange</a:t>
            </a:r>
          </a:p>
        </p:txBody>
      </p:sp>
    </p:spTree>
    <p:extLst>
      <p:ext uri="{BB962C8B-B14F-4D97-AF65-F5344CB8AC3E}">
        <p14:creationId xmlns:p14="http://schemas.microsoft.com/office/powerpoint/2010/main" val="286554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Exchange Format (NNEF)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Released by </a:t>
            </a:r>
            <a:r>
              <a:rPr lang="en-US" dirty="0" err="1"/>
              <a:t>Khronos</a:t>
            </a:r>
            <a:r>
              <a:rPr lang="en-US" dirty="0"/>
              <a:t> Group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Targets conversion from Training tools to inference engines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Need frequent update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Not widely supported among frameworks, recently released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1828800"/>
            <a:ext cx="24003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 Network Exchange (ONNX)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Initiated by Facebook &amp; Microsoft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Open source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Targets software stack flexibility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Widely supported by DL frameworks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Many popular pre-trained networks are available ready to use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75" y="1828800"/>
            <a:ext cx="2409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Deep Learning environment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DL tools</a:t>
            </a:r>
          </a:p>
          <a:p>
            <a:r>
              <a:rPr lang="en-US" dirty="0"/>
              <a:t>Tool hierarchy, properties</a:t>
            </a:r>
          </a:p>
          <a:p>
            <a:r>
              <a:rPr lang="en-US" dirty="0"/>
              <a:t>Network data exchange formats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 Network Exchange (ONNX)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example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24100"/>
            <a:ext cx="1105599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733800"/>
            <a:ext cx="7848600" cy="1752600"/>
          </a:xfrm>
        </p:spPr>
        <p:txBody>
          <a:bodyPr/>
          <a:lstStyle/>
          <a:p>
            <a:pPr algn="r"/>
            <a:r>
              <a:rPr lang="en-US" b="1" noProof="0" dirty="0"/>
              <a:t>Berk Ulker</a:t>
            </a:r>
          </a:p>
          <a:p>
            <a:pPr algn="r"/>
            <a:r>
              <a:rPr lang="en-US" noProof="0" dirty="0"/>
              <a:t>b.ulker@tue.nl</a:t>
            </a:r>
          </a:p>
          <a:p>
            <a:pPr algn="r"/>
            <a:r>
              <a:rPr lang="en-US" noProof="0" dirty="0"/>
              <a:t>TUEindhoven</a:t>
            </a:r>
          </a:p>
          <a:p>
            <a:pPr algn="r"/>
            <a:r>
              <a:rPr lang="en-US" noProof="0" dirty="0"/>
              <a:t>2021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3276600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Intelligent Architectures</a:t>
            </a:r>
            <a:br>
              <a:rPr lang="en-US" b="1" noProof="0" dirty="0">
                <a:solidFill>
                  <a:schemeClr val="tx1"/>
                </a:solidFill>
              </a:rPr>
            </a:br>
            <a:r>
              <a:rPr lang="en-US" sz="3600" noProof="0" dirty="0">
                <a:solidFill>
                  <a:schemeClr val="tx1"/>
                </a:solidFill>
              </a:rPr>
              <a:t>5LIL0</a:t>
            </a:r>
            <a:br>
              <a:rPr lang="en-US" sz="4800" noProof="0" dirty="0">
                <a:solidFill>
                  <a:schemeClr val="accent2"/>
                </a:solidFill>
              </a:rPr>
            </a:br>
            <a:br>
              <a:rPr lang="en-US" sz="4800" noProof="0" dirty="0">
                <a:solidFill>
                  <a:schemeClr val="accent2"/>
                </a:solidFill>
              </a:rPr>
            </a:br>
            <a:r>
              <a:rPr lang="en-US" sz="4800" b="1" noProof="0" dirty="0">
                <a:solidFill>
                  <a:schemeClr val="accent2"/>
                </a:solidFill>
              </a:rPr>
              <a:t>Convolutional Neural</a:t>
            </a:r>
            <a:r>
              <a:rPr lang="en-US" sz="4800" b="1" dirty="0">
                <a:solidFill>
                  <a:schemeClr val="accent2"/>
                </a:solidFill>
              </a:rPr>
              <a:t> Network Design</a:t>
            </a:r>
            <a:endParaRPr lang="en-US" sz="4800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46984"/>
            <a:ext cx="4822958" cy="2667000"/>
          </a:xfrm>
          <a:prstGeom prst="rect">
            <a:avLst/>
          </a:prstGeom>
        </p:spPr>
      </p:pic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-7921625" y="3284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Network design :</a:t>
            </a:r>
          </a:p>
          <a:p>
            <a:r>
              <a:rPr lang="nl-NL" dirty="0"/>
              <a:t>Design </a:t>
            </a:r>
            <a:r>
              <a:rPr lang="nl-NL" dirty="0" err="1"/>
              <a:t>space</a:t>
            </a:r>
            <a:endParaRPr lang="nl-NL" dirty="0"/>
          </a:p>
          <a:p>
            <a:r>
              <a:rPr lang="nl-NL" dirty="0" err="1"/>
              <a:t>Tradeoffs</a:t>
            </a:r>
            <a:endParaRPr lang="nl-NL" dirty="0"/>
          </a:p>
          <a:p>
            <a:r>
              <a:rPr lang="nl-NL" dirty="0"/>
              <a:t>Common </a:t>
            </a:r>
            <a:r>
              <a:rPr lang="nl-NL" dirty="0" err="1"/>
              <a:t>and</a:t>
            </a:r>
            <a:r>
              <a:rPr lang="nl-NL" dirty="0"/>
              <a:t> practical </a:t>
            </a:r>
            <a:r>
              <a:rPr lang="nl-NL" dirty="0" err="1"/>
              <a:t>methods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Designing deep neural networks is still more art than science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Large design space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Many architecture solutions for a single problem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Recent research focuses 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Automated design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Guided optimization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4114800"/>
            <a:ext cx="53816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Network design procedure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Understand problem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Evaluate application requirements and resource limitations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Design the architecture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Training, validation and reiteration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Network design space has many dimensions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Network size, depth and width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Operator composition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Specialized building blocks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Optimizations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4114800"/>
            <a:ext cx="53816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2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Trade-offs in NN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We can move in design space with tradeoffs on: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Accuracy / memory use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Accuracy / latency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Accuracy / energy consumption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Energy consumption / speed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266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70213"/>
            <a:ext cx="183197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8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Speed-Accuracy Tradeoff – Object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We can control these: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Model complexity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Detector architecture (e.g., SSD, YOLO, Faster R-CNN etc.)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Backbone feature extractor (e.g., </a:t>
            </a:r>
            <a:r>
              <a:rPr lang="en-US" dirty="0" err="1"/>
              <a:t>ResNet</a:t>
            </a:r>
            <a:r>
              <a:rPr lang="en-US" dirty="0"/>
              <a:t>, Inception, </a:t>
            </a:r>
            <a:r>
              <a:rPr lang="en-US" dirty="0" err="1"/>
              <a:t>Mobilenet</a:t>
            </a:r>
            <a:r>
              <a:rPr lang="en-US" dirty="0"/>
              <a:t>, VGG)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Model parameters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Input resolution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Number of proposals (for object detection)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Quantization (e.g., FP32/FP16)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Speed-Accuracy Tradeoff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194" name="Picture 2" descr="https://miro.medium.com/max/1842/1*CQLxmG0sgevlfmFBLh9L0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4930"/>
            <a:ext cx="8953130" cy="54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5FE52-D227-46BB-B99B-80D5BAE360CE}"/>
              </a:ext>
            </a:extLst>
          </p:cNvPr>
          <p:cNvSpPr txBox="1"/>
          <p:nvPr/>
        </p:nvSpPr>
        <p:spPr>
          <a:xfrm>
            <a:off x="9621668" y="2828003"/>
            <a:ext cx="24507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Backbone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Detector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Number of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Input resolution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373E7-D500-4259-82EB-B74D75850069}"/>
              </a:ext>
            </a:extLst>
          </p:cNvPr>
          <p:cNvSpPr txBox="1"/>
          <p:nvPr/>
        </p:nvSpPr>
        <p:spPr>
          <a:xfrm>
            <a:off x="1981200" y="1165653"/>
            <a:ext cx="7016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[Huang et al. Speed/accuracy trade-offs for modern convolutional object detectors]</a:t>
            </a:r>
          </a:p>
        </p:txBody>
      </p:sp>
    </p:spTree>
    <p:extLst>
      <p:ext uri="{BB962C8B-B14F-4D97-AF65-F5344CB8AC3E}">
        <p14:creationId xmlns:p14="http://schemas.microsoft.com/office/powerpoint/2010/main" val="375708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Optimization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Several techniques exist to optimize network execution efficiency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Pruning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Quantization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Weight scaling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Tensor decomposition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Deep Learning Software Frameworks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56" y="2696081"/>
            <a:ext cx="2389777" cy="8152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377" t="6105" r="15152" b="9776"/>
          <a:stretch/>
        </p:blipFill>
        <p:spPr>
          <a:xfrm>
            <a:off x="2550326" y="2639024"/>
            <a:ext cx="1002535" cy="881349"/>
          </a:xfrm>
          <a:prstGeom prst="rect">
            <a:avLst/>
          </a:prstGeom>
        </p:spPr>
      </p:pic>
      <p:pic>
        <p:nvPicPr>
          <p:cNvPr id="9" name="Picture 4" descr="Image result for cnt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08" y="2639024"/>
            <a:ext cx="1272783" cy="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caffe2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2705"/>
            <a:ext cx="977668" cy="9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caffe framewor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77" y="2542705"/>
            <a:ext cx="1155660" cy="11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pytor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" y="4367701"/>
            <a:ext cx="2107560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05" y="4332013"/>
            <a:ext cx="2490788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270835"/>
            <a:ext cx="2970218" cy="579555"/>
          </a:xfrm>
          <a:prstGeom prst="rect">
            <a:avLst/>
          </a:prstGeom>
        </p:spPr>
      </p:pic>
      <p:pic>
        <p:nvPicPr>
          <p:cNvPr id="15" name="Picture 4" descr="tensorflow ile ilgili gÃ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" y="2639024"/>
            <a:ext cx="1677182" cy="9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2200" y="4367701"/>
            <a:ext cx="1600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7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Network pruning is removal of nodes, connections or kernels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Can be part of the training – learning both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dirty="0"/>
              <a:t>    weights and connections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Can be adaptively/selectively applied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Benefits may be limited for non-structured pruning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819400"/>
            <a:ext cx="4050165" cy="19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Quantization reduces precision of stored data and operators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Reduce overall memory use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Compress network, exploiting redundancy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Supported for several HW platforms with different precision levels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FP16, INT16, INT8 are most common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Training may require full precision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514600"/>
            <a:ext cx="3917930" cy="15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39313"/>
            <a:ext cx="9368862" cy="54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7470"/>
            <a:ext cx="9598297" cy="56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1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dirty="0"/>
              <a:t>Decomposing a kernel into smaller kernels</a:t>
            </a:r>
          </a:p>
          <a:p>
            <a:pPr marL="0" lvl="2" indent="0">
              <a:buNone/>
            </a:pPr>
            <a:endParaRPr lang="en-US" dirty="0"/>
          </a:p>
          <a:p>
            <a:pPr marL="342900" lvl="2" indent="-342900"/>
            <a:r>
              <a:rPr lang="en-US" dirty="0"/>
              <a:t>Assumes layers are over-parameterized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CP Decomposition and Tucker Decomposition for convolutional layers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Operates on a weights of a linear layer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Applied per layer </a:t>
            </a:r>
          </a:p>
          <a:p>
            <a:pPr marL="342900" lvl="2" indent="-342900"/>
            <a:endParaRPr lang="en-US" dirty="0"/>
          </a:p>
          <a:p>
            <a:pPr marL="342900" lvl="2" indent="-34290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219200"/>
            <a:ext cx="350595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562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8434" name="Picture 2" descr="https://miro.medium.com/max/863/1*Voah8cvrs7gnTDf6acR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2665"/>
            <a:ext cx="8042366" cy="57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miro.medium.com/max/361/1*xEl35TofPaFk6e0gih8j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03617"/>
            <a:ext cx="34385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miro.medium.com/max/242/1*RJWCVT-y2JRrHStgq26g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7" y="2507388"/>
            <a:ext cx="23050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55928" y="2117896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Conv Cost: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5928" y="3448891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Mobilenet</a:t>
            </a:r>
            <a:r>
              <a:rPr lang="en-US" dirty="0"/>
              <a:t> Conv Cost:</a:t>
            </a:r>
          </a:p>
        </p:txBody>
      </p:sp>
      <p:pic>
        <p:nvPicPr>
          <p:cNvPr id="18440" name="Picture 8" descr="https://miro.medium.com/max/401/1*tZ7pUgBdG-_-GHT6Az62U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26" y="5374412"/>
            <a:ext cx="38195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52000" y="4836192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 :</a:t>
            </a:r>
          </a:p>
        </p:txBody>
      </p:sp>
    </p:spTree>
    <p:extLst>
      <p:ext uri="{BB962C8B-B14F-4D97-AF65-F5344CB8AC3E}">
        <p14:creationId xmlns:p14="http://schemas.microsoft.com/office/powerpoint/2010/main" val="3378295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9458" name="Picture 2" descr="https://miro.medium.com/max/371/1*XFvQWA4VESeQIcxzXMHC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65377"/>
            <a:ext cx="35337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miro.medium.com/max/466/1*IS871KUvOodJ-YB1H3Rkg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946372"/>
            <a:ext cx="44386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862435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needs to be used after each convolution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646" y="4163755"/>
            <a:ext cx="950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Standard Convolution vs </a:t>
            </a:r>
            <a:r>
              <a:rPr lang="en-US" dirty="0" err="1"/>
              <a:t>Depthwise</a:t>
            </a:r>
            <a:r>
              <a:rPr lang="en-US" dirty="0"/>
              <a:t> Separable Convolution for ImageNet :</a:t>
            </a:r>
          </a:p>
        </p:txBody>
      </p:sp>
    </p:spTree>
    <p:extLst>
      <p:ext uri="{BB962C8B-B14F-4D97-AF65-F5344CB8AC3E}">
        <p14:creationId xmlns:p14="http://schemas.microsoft.com/office/powerpoint/2010/main" val="1450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Optimization methods have also “</a:t>
            </a:r>
            <a:r>
              <a:rPr lang="en-US" dirty="0" err="1"/>
              <a:t>hyperparameters</a:t>
            </a:r>
            <a:r>
              <a:rPr lang="en-US" dirty="0"/>
              <a:t>”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Pruning threshold or percentage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Quantization level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How to find optimal values?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2819400"/>
            <a:ext cx="1704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 – Automatizing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Search for network architecture can be automatized.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Need heuristics to narrow down search space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Need translation of functional requirements or limits to design parameters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Accuracy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Execution time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Memory size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Energy consumption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4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MorphNet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/>
              <a:t>MorphNet</a:t>
            </a:r>
            <a:r>
              <a:rPr lang="en-US" dirty="0"/>
              <a:t> optimizes an existing network architecture in one shot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Based on training accuracy and required ops, re-scales layer widths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Entire filters\layers can be removed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Guided optimization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2" descr="https://3.bp.blogspot.com/-bypn7bmmDZI/XLZG-ehSLtI/AAAAAAAAEC8/cEXS5a74t1c1SfxBtOzsj0p6rELB8yvGQCEwYBhgL/s640/image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 bwMode="auto">
          <a:xfrm>
            <a:off x="1270000" y="4114800"/>
            <a:ext cx="8991600" cy="28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1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tools - implementation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46" y="1273629"/>
            <a:ext cx="7190424" cy="5181600"/>
          </a:xfrm>
          <a:solidFill>
            <a:srgbClr val="5EE76F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53006" y="3276600"/>
            <a:ext cx="304800" cy="228600"/>
          </a:xfrm>
          <a:prstGeom prst="rect">
            <a:avLst/>
          </a:prstGeom>
          <a:solidFill>
            <a:srgbClr val="5EE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47200" y="3962400"/>
            <a:ext cx="304800" cy="228600"/>
          </a:xfrm>
          <a:prstGeom prst="rect">
            <a:avLst/>
          </a:prstGeom>
          <a:solidFill>
            <a:srgbClr val="00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61714" y="4648200"/>
            <a:ext cx="304800" cy="228600"/>
          </a:xfrm>
          <a:prstGeom prst="rect">
            <a:avLst/>
          </a:prstGeom>
          <a:solidFill>
            <a:srgbClr val="F5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59406" y="316006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0570" y="3845867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 Tools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73993" y="4531667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09598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NetAdapt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437" y="1500187"/>
            <a:ext cx="9991725" cy="4772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1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NetAdapt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Automatically adapts DNN architecture to fit into budget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10277475" cy="42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18293"/>
            <a:ext cx="8379757" cy="51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High Level API : Provides abstraction for application use</a:t>
            </a:r>
          </a:p>
          <a:p>
            <a:endParaRPr lang="en-US" sz="2000" dirty="0"/>
          </a:p>
          <a:p>
            <a:r>
              <a:rPr lang="en-US" sz="2000" dirty="0"/>
              <a:t>Low level API : Integrate system level support libraries and provide DL functionality</a:t>
            </a:r>
          </a:p>
          <a:p>
            <a:endParaRPr lang="en-US" sz="2000" dirty="0"/>
          </a:p>
          <a:p>
            <a:r>
              <a:rPr lang="en-US" sz="2000" dirty="0"/>
              <a:t>System level support libraries provide efficient kernel implementations of</a:t>
            </a:r>
          </a:p>
          <a:p>
            <a:pPr lvl="1"/>
            <a:r>
              <a:rPr lang="en-US" sz="1800" dirty="0"/>
              <a:t>Basic linear algebra subprograms (BLAS)</a:t>
            </a:r>
          </a:p>
          <a:p>
            <a:pPr lvl="1"/>
            <a:r>
              <a:rPr lang="en-US" sz="1800" dirty="0"/>
              <a:t>DNN primitives</a:t>
            </a:r>
          </a:p>
          <a:p>
            <a:pPr lvl="1"/>
            <a:r>
              <a:rPr lang="en-US" sz="1800" dirty="0"/>
              <a:t>GPU kernels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6074-5F4F-4F2A-A539-4D61854B05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2057400"/>
            <a:ext cx="5469245" cy="33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frameworks are different?</a:t>
            </a:r>
          </a:p>
          <a:p>
            <a:r>
              <a:rPr lang="en-US" dirty="0"/>
              <a:t>Capabilities : Training, inference, support for multiprocessing</a:t>
            </a:r>
          </a:p>
          <a:p>
            <a:pPr lvl="1"/>
            <a:r>
              <a:rPr lang="en-US" dirty="0"/>
              <a:t>Focus on different stages of deployment</a:t>
            </a:r>
          </a:p>
          <a:p>
            <a:pPr lvl="1"/>
            <a:r>
              <a:rPr lang="en-US" dirty="0"/>
              <a:t>Set of available tools / third party tool integration</a:t>
            </a:r>
          </a:p>
          <a:p>
            <a:pPr lvl="1"/>
            <a:r>
              <a:rPr lang="en-US" dirty="0"/>
              <a:t>Multi-GPU 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95775"/>
            <a:ext cx="120015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4271826"/>
            <a:ext cx="1419225" cy="2447925"/>
          </a:xfrm>
          <a:prstGeom prst="rect">
            <a:avLst/>
          </a:prstGeom>
        </p:spPr>
      </p:pic>
      <p:pic>
        <p:nvPicPr>
          <p:cNvPr id="14338" name="Picture 2" descr="multi gpu training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35556"/>
            <a:ext cx="4257662" cy="31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9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09" y="1311128"/>
            <a:ext cx="11404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How frameworks are different?</a:t>
            </a:r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Target Platforms </a:t>
            </a:r>
          </a:p>
          <a:p>
            <a:pPr marL="1257300" lvl="2" indent="-457200"/>
            <a:r>
              <a:rPr lang="en-US" dirty="0"/>
              <a:t> CPU</a:t>
            </a:r>
          </a:p>
          <a:p>
            <a:pPr marL="1257300" lvl="2" indent="-457200"/>
            <a:r>
              <a:rPr lang="en-US" dirty="0"/>
              <a:t> GPU</a:t>
            </a:r>
          </a:p>
          <a:p>
            <a:pPr marL="1257300" lvl="2" indent="-457200"/>
            <a:r>
              <a:rPr lang="en-US" dirty="0"/>
              <a:t> TPU</a:t>
            </a:r>
          </a:p>
          <a:p>
            <a:pPr marL="1257300" lvl="2" indent="-457200"/>
            <a:r>
              <a:rPr lang="en-US" dirty="0"/>
              <a:t> FPGA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6386" name="Picture 2" descr="deep learning fpg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0"/>
            <a:ext cx="1984375" cy="13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ntel cpu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015265"/>
            <a:ext cx="2119313" cy="13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tpu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26080"/>
            <a:ext cx="3276600" cy="18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gpu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79551"/>
            <a:ext cx="4899025" cy="17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295400"/>
            <a:ext cx="11404600" cy="51816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How frameworks are different?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Network model and execution graph structure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 descr="Image result for cnt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1" y="4991776"/>
            <a:ext cx="1272783" cy="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caffe2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74" y="5617289"/>
            <a:ext cx="977668" cy="9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caffe framewor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70" y="5236978"/>
            <a:ext cx="1155660" cy="11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ensorflow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5" y="5734492"/>
            <a:ext cx="1677182" cy="9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329" y="2850424"/>
            <a:ext cx="37719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2819400"/>
            <a:ext cx="3695700" cy="2381250"/>
          </a:xfrm>
          <a:prstGeom prst="rect">
            <a:avLst/>
          </a:prstGeom>
        </p:spPr>
      </p:pic>
      <p:pic>
        <p:nvPicPr>
          <p:cNvPr id="13" name="Picture 14" descr="Image result for pytorch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710175"/>
            <a:ext cx="2107560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61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25380</TotalTime>
  <Words>1037</Words>
  <Application>Microsoft Office PowerPoint</Application>
  <PresentationFormat>Widescreen</PresentationFormat>
  <Paragraphs>349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Intelligent Architectures 5LIL0  Deep Learning Software Tools</vt:lpstr>
      <vt:lpstr>Overview </vt:lpstr>
      <vt:lpstr>Available Deep Learning Software Frameworks</vt:lpstr>
      <vt:lpstr>Deep learning tools - implementation</vt:lpstr>
      <vt:lpstr>Deep learning stack</vt:lpstr>
      <vt:lpstr>Deep learning stack</vt:lpstr>
      <vt:lpstr>Deep learning frameworks</vt:lpstr>
      <vt:lpstr>Deep learning frameworks</vt:lpstr>
      <vt:lpstr>Deep learning frameworks</vt:lpstr>
      <vt:lpstr>Deep learning frameworks</vt:lpstr>
      <vt:lpstr>Deep learning frameworks</vt:lpstr>
      <vt:lpstr>Deep learning frameworks</vt:lpstr>
      <vt:lpstr>Deep learning frameworks - Popularity</vt:lpstr>
      <vt:lpstr>Problem : Interoperability</vt:lpstr>
      <vt:lpstr>Interoperability</vt:lpstr>
      <vt:lpstr>Why format exchange needed?</vt:lpstr>
      <vt:lpstr>Why format exchange needed?</vt:lpstr>
      <vt:lpstr>Neural Network Exchange Format (NNEF)</vt:lpstr>
      <vt:lpstr>Open Neural Network Exchange (ONNX)</vt:lpstr>
      <vt:lpstr>Open Neural Network Exchange (ONNX)</vt:lpstr>
      <vt:lpstr>Intelligent Architectures 5LIL0  Convolutional Neural Network Design</vt:lpstr>
      <vt:lpstr>Overview </vt:lpstr>
      <vt:lpstr>Network Design</vt:lpstr>
      <vt:lpstr>Network Design</vt:lpstr>
      <vt:lpstr>Design space</vt:lpstr>
      <vt:lpstr>Common Trade-offs in NN Design</vt:lpstr>
      <vt:lpstr>Speed-Accuracy Tradeoff – Object Detection</vt:lpstr>
      <vt:lpstr>Speed-Accuracy Tradeoff</vt:lpstr>
      <vt:lpstr>Network Optimization Techniques</vt:lpstr>
      <vt:lpstr>Network Pruning</vt:lpstr>
      <vt:lpstr>Quantization</vt:lpstr>
      <vt:lpstr>Quantization</vt:lpstr>
      <vt:lpstr>Quantization</vt:lpstr>
      <vt:lpstr>Kernel Decomposition</vt:lpstr>
      <vt:lpstr>Mobilenet</vt:lpstr>
      <vt:lpstr>Mobilenet</vt:lpstr>
      <vt:lpstr>Optimization Problem</vt:lpstr>
      <vt:lpstr>Optimization Problem – Automatizing design</vt:lpstr>
      <vt:lpstr>Case study : MorphNet</vt:lpstr>
      <vt:lpstr>Case study : NetAdapt</vt:lpstr>
      <vt:lpstr>Case study : NetAdapt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B Ulker</cp:lastModifiedBy>
  <cp:revision>201</cp:revision>
  <cp:lastPrinted>2019-09-03T08:37:30Z</cp:lastPrinted>
  <dcterms:created xsi:type="dcterms:W3CDTF">2002-06-19T15:40:13Z</dcterms:created>
  <dcterms:modified xsi:type="dcterms:W3CDTF">2021-02-09T09:27:33Z</dcterms:modified>
</cp:coreProperties>
</file>