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5"/>
  </p:notesMasterIdLst>
  <p:sldIdLst>
    <p:sldId id="268" r:id="rId2"/>
    <p:sldId id="269" r:id="rId3"/>
    <p:sldId id="262" r:id="rId4"/>
    <p:sldId id="503" r:id="rId5"/>
    <p:sldId id="259" r:id="rId6"/>
    <p:sldId id="476" r:id="rId7"/>
    <p:sldId id="280" r:id="rId8"/>
    <p:sldId id="282" r:id="rId9"/>
    <p:sldId id="283" r:id="rId10"/>
    <p:sldId id="508" r:id="rId11"/>
    <p:sldId id="507" r:id="rId12"/>
    <p:sldId id="509" r:id="rId13"/>
    <p:sldId id="515" r:id="rId14"/>
    <p:sldId id="339" r:id="rId15"/>
    <p:sldId id="338" r:id="rId16"/>
    <p:sldId id="472" r:id="rId17"/>
    <p:sldId id="477" r:id="rId18"/>
    <p:sldId id="285" r:id="rId19"/>
    <p:sldId id="478" r:id="rId20"/>
    <p:sldId id="479" r:id="rId21"/>
    <p:sldId id="481" r:id="rId22"/>
    <p:sldId id="480" r:id="rId23"/>
    <p:sldId id="281" r:id="rId24"/>
    <p:sldId id="482" r:id="rId25"/>
    <p:sldId id="387" r:id="rId26"/>
    <p:sldId id="511" r:id="rId27"/>
    <p:sldId id="491" r:id="rId28"/>
    <p:sldId id="494" r:id="rId29"/>
    <p:sldId id="513" r:id="rId30"/>
    <p:sldId id="495" r:id="rId31"/>
    <p:sldId id="488" r:id="rId32"/>
    <p:sldId id="514" r:id="rId33"/>
    <p:sldId id="496" r:id="rId34"/>
    <p:sldId id="442" r:id="rId35"/>
    <p:sldId id="443" r:id="rId36"/>
    <p:sldId id="444" r:id="rId37"/>
    <p:sldId id="445" r:id="rId38"/>
    <p:sldId id="448" r:id="rId39"/>
    <p:sldId id="449" r:id="rId40"/>
    <p:sldId id="450" r:id="rId41"/>
    <p:sldId id="374" r:id="rId42"/>
    <p:sldId id="378" r:id="rId43"/>
    <p:sldId id="377" r:id="rId44"/>
    <p:sldId id="502" r:id="rId45"/>
    <p:sldId id="497" r:id="rId46"/>
    <p:sldId id="351" r:id="rId47"/>
    <p:sldId id="498" r:id="rId48"/>
    <p:sldId id="379" r:id="rId49"/>
    <p:sldId id="380" r:id="rId50"/>
    <p:sldId id="376" r:id="rId51"/>
    <p:sldId id="499" r:id="rId52"/>
    <p:sldId id="500" r:id="rId53"/>
    <p:sldId id="372" r:id="rId54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an" initials="F" lastIdx="1" clrIdx="0">
    <p:extLst>
      <p:ext uri="{19B8F6BF-5375-455C-9EA6-DF929625EA0E}">
        <p15:presenceInfo xmlns:p15="http://schemas.microsoft.com/office/powerpoint/2012/main" userId="Flor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EE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6224" autoAdjust="0"/>
  </p:normalViewPr>
  <p:slideViewPr>
    <p:cSldViewPr snapToGrid="0" showGuides="1">
      <p:cViewPr varScale="1">
        <p:scale>
          <a:sx n="141" d="100"/>
          <a:sy n="141" d="100"/>
        </p:scale>
        <p:origin x="120" y="186"/>
      </p:cViewPr>
      <p:guideLst/>
    </p:cSldViewPr>
  </p:slideViewPr>
  <p:outlineViewPr>
    <p:cViewPr>
      <p:scale>
        <a:sx n="33" d="100"/>
        <a:sy n="33" d="100"/>
      </p:scale>
      <p:origin x="0" y="-39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Blad1!$C$1</c:f>
              <c:strCache>
                <c:ptCount val="1"/>
                <c:pt idx="0">
                  <c:v>MAC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Blad1!$A$2:$A$6</c:f>
              <c:strCache>
                <c:ptCount val="5"/>
                <c:pt idx="0">
                  <c:v>2 bits</c:v>
                </c:pt>
                <c:pt idx="1">
                  <c:v>4 bits</c:v>
                </c:pt>
                <c:pt idx="2">
                  <c:v>8 bits</c:v>
                </c:pt>
                <c:pt idx="3">
                  <c:v>16 bits</c:v>
                </c:pt>
                <c:pt idx="4">
                  <c:v>32 bits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0.37162722343835042</c:v>
                </c:pt>
                <c:pt idx="1">
                  <c:v>0.88388347648318444</c:v>
                </c:pt>
                <c:pt idx="2">
                  <c:v>2.1022410381342862</c:v>
                </c:pt>
                <c:pt idx="3">
                  <c:v>5</c:v>
                </c:pt>
                <c:pt idx="4">
                  <c:v>11.89207115002721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D8-424A-BD10-930B5E9946E3}"/>
            </c:ext>
          </c:extLst>
        </c:ser>
        <c:ser>
          <c:idx val="1"/>
          <c:order val="1"/>
          <c:tx>
            <c:strRef>
              <c:f>Blad1!$D$1</c:f>
              <c:strCache>
                <c:ptCount val="1"/>
                <c:pt idx="0">
                  <c:v>SRAM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Blad1!$A$2:$A$6</c:f>
              <c:strCache>
                <c:ptCount val="5"/>
                <c:pt idx="0">
                  <c:v>2 bits</c:v>
                </c:pt>
                <c:pt idx="1">
                  <c:v>4 bits</c:v>
                </c:pt>
                <c:pt idx="2">
                  <c:v>8 bits</c:v>
                </c:pt>
                <c:pt idx="3">
                  <c:v>16 bits</c:v>
                </c:pt>
                <c:pt idx="4">
                  <c:v>32 bits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  <c:pt idx="0">
                  <c:v>1.25</c:v>
                </c:pt>
                <c:pt idx="1">
                  <c:v>2.5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D8-424A-BD10-930B5E9946E3}"/>
            </c:ext>
          </c:extLst>
        </c:ser>
        <c:ser>
          <c:idx val="2"/>
          <c:order val="2"/>
          <c:tx>
            <c:strRef>
              <c:f>Blad1!$E$1</c:f>
              <c:strCache>
                <c:ptCount val="1"/>
                <c:pt idx="0">
                  <c:v>DRAM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Blad1!$A$2:$A$6</c:f>
              <c:strCache>
                <c:ptCount val="5"/>
                <c:pt idx="0">
                  <c:v>2 bits</c:v>
                </c:pt>
                <c:pt idx="1">
                  <c:v>4 bits</c:v>
                </c:pt>
                <c:pt idx="2">
                  <c:v>8 bits</c:v>
                </c:pt>
                <c:pt idx="3">
                  <c:v>16 bits</c:v>
                </c:pt>
                <c:pt idx="4">
                  <c:v>32 bits</c:v>
                </c:pt>
              </c:strCache>
            </c:strRef>
          </c:cat>
          <c:val>
            <c:numRef>
              <c:f>Blad1!$E$2:$E$6</c:f>
              <c:numCache>
                <c:formatCode>General</c:formatCode>
                <c:ptCount val="5"/>
                <c:pt idx="0">
                  <c:v>80</c:v>
                </c:pt>
                <c:pt idx="1">
                  <c:v>160</c:v>
                </c:pt>
                <c:pt idx="2">
                  <c:v>320</c:v>
                </c:pt>
                <c:pt idx="3">
                  <c:v>640</c:v>
                </c:pt>
                <c:pt idx="4">
                  <c:v>1280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D8-424A-BD10-930B5E9946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0349791"/>
        <c:axId val="1228594255"/>
      </c:barChart>
      <c:catAx>
        <c:axId val="12003497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8594255"/>
        <c:crossesAt val="0.1"/>
        <c:auto val="1"/>
        <c:lblAlgn val="ctr"/>
        <c:lblOffset val="100"/>
        <c:noMultiLvlLbl val="0"/>
      </c:catAx>
      <c:valAx>
        <c:axId val="1228594255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0349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7358019140142642"/>
          <c:y val="0.55616215725681895"/>
          <c:w val="0.18817718537067177"/>
          <c:h val="0.3614414346240263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25DE2-B715-4EA4-8CF0-DA425EA806A7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99BBE-B871-48D7-983C-C0B1D7156DC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1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919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2057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1272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598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8928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634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</a:t>
            </a:r>
            <a:r>
              <a:rPr lang="en-US" baseline="0" dirty="0"/>
              <a:t> interesting functions: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Round(): has derivative of zero everywhere (and infinite at tie-breaking point (in theory))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Clamp(): has derivative of 1 inside range and 0 outside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48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347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values that we get are correct, but not what we want.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49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192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values that we get are correct, but not what we want.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51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4069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388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206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srgbClr val="002060"/>
                </a:solidFill>
              </a:rPr>
              <a:t>The higher dynamic range of bfloat16 is useful for gradients. Float16 typically requires loss scaling, whereas bfloat16 can represent such gradients directly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879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srgbClr val="002060"/>
                </a:solidFill>
              </a:rPr>
              <a:t>The higher dynamic range of bfloat16 is useful for gradients. Float16 typically requires loss scaling, whereas bfloat16 can represent such gradients directly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649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srgbClr val="002060"/>
                </a:solidFill>
              </a:rPr>
              <a:t>The higher dynamic range of bfloat16 is useful for gradients. Float16 typically requires loss scaling, whereas bfloat16 can represent such gradients directly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16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srgbClr val="002060"/>
                </a:solidFill>
              </a:rPr>
              <a:t>The higher dynamic range of bfloat16 is useful for gradients. Float16 typically requires loss scaling, whereas bfloat16 can represent such gradients directly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973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9875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83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itle at th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ck75"/>
          <p:cNvSpPr/>
          <p:nvPr userDrawn="1"/>
        </p:nvSpPr>
        <p:spPr>
          <a:xfrm>
            <a:off x="0" y="2916000"/>
            <a:ext cx="9144000" cy="108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2915049"/>
            <a:ext cx="9143999" cy="792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23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Example of a title at the bottom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3708591"/>
            <a:ext cx="9143999" cy="288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0600" y="4568825"/>
            <a:ext cx="1803400" cy="574675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90975"/>
            <a:ext cx="9143999" cy="576263"/>
          </a:xfrm>
          <a:solidFill>
            <a:srgbClr val="000000">
              <a:alpha val="25098"/>
            </a:srgbClr>
          </a:solidFill>
          <a:ln>
            <a:noFill/>
          </a:ln>
        </p:spPr>
        <p:txBody>
          <a:bodyPr lIns="756000" anchor="ctr" anchorCtr="0"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6667" y="4567237"/>
            <a:ext cx="7347267" cy="576263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2237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full screen dark image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5" y="518400"/>
            <a:ext cx="7556500" cy="73382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an example of a white headline on a full screen, dark image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15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full screen light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5" y="518400"/>
            <a:ext cx="7556500" cy="73382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an example of a black headline on a full screen, light image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8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5" y="518400"/>
            <a:ext cx="7556500" cy="73382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an example of a black headline on a white background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‹nr.›</a:t>
            </a:fld>
            <a:endParaRPr lang="en-GB" dirty="0"/>
          </a:p>
        </p:txBody>
      </p:sp>
      <p:cxnSp>
        <p:nvCxnSpPr>
          <p:cNvPr id="7" name="Rechte verbindingslijn 6"/>
          <p:cNvCxnSpPr/>
          <p:nvPr userDrawn="1"/>
        </p:nvCxnSpPr>
        <p:spPr>
          <a:xfrm>
            <a:off x="0" y="4563782"/>
            <a:ext cx="9144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1890000" y="1299075"/>
            <a:ext cx="5292725" cy="297720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insert image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86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carlet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an example of a 27 </a:t>
            </a:r>
            <a:r>
              <a:rPr lang="en-GB" dirty="0" err="1"/>
              <a:t>pt</a:t>
            </a:r>
            <a:r>
              <a:rPr lang="en-GB" dirty="0"/>
              <a:t> headline with 27 </a:t>
            </a:r>
            <a:r>
              <a:rPr lang="en-GB" dirty="0" err="1"/>
              <a:t>pt</a:t>
            </a:r>
            <a:r>
              <a:rPr lang="en-GB" dirty="0"/>
              <a:t>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96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586800"/>
            <a:ext cx="7563556" cy="516339"/>
          </a:xfrm>
        </p:spPr>
        <p:txBody>
          <a:bodyPr wrap="none"/>
          <a:lstStyle>
            <a:lvl1pPr>
              <a:lnSpc>
                <a:spcPct val="100000"/>
              </a:lnSpc>
              <a:defRPr sz="1950" b="1" baseline="0"/>
            </a:lvl1pPr>
          </a:lstStyle>
          <a:p>
            <a:r>
              <a:rPr lang="en-US" dirty="0"/>
              <a:t>Sample slide with table and 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1" y="2638425"/>
            <a:ext cx="7563556" cy="1590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Tijdelijke aanduiding voor tabel 7"/>
          <p:cNvSpPr>
            <a:spLocks noGrp="1"/>
          </p:cNvSpPr>
          <p:nvPr>
            <p:ph type="tbl" sz="quarter" idx="13" hasCustomPrompt="1"/>
          </p:nvPr>
        </p:nvSpPr>
        <p:spPr>
          <a:xfrm>
            <a:off x="755650" y="1079501"/>
            <a:ext cx="7559675" cy="115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insert table</a:t>
            </a:r>
          </a:p>
        </p:txBody>
      </p:sp>
    </p:spTree>
    <p:extLst>
      <p:ext uri="{BB962C8B-B14F-4D97-AF65-F5344CB8AC3E}">
        <p14:creationId xmlns:p14="http://schemas.microsoft.com/office/powerpoint/2010/main" val="23993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586800"/>
            <a:ext cx="7563556" cy="516339"/>
          </a:xfrm>
        </p:spPr>
        <p:txBody>
          <a:bodyPr wrap="none"/>
          <a:lstStyle>
            <a:lvl1pPr>
              <a:lnSpc>
                <a:spcPct val="100000"/>
              </a:lnSpc>
              <a:defRPr sz="1950" b="1" baseline="0"/>
            </a:lvl1pPr>
          </a:lstStyle>
          <a:p>
            <a:r>
              <a:rPr lang="en-GB" dirty="0"/>
              <a:t>Example chart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 hasCustomPrompt="1"/>
          </p:nvPr>
        </p:nvSpPr>
        <p:spPr>
          <a:xfrm>
            <a:off x="755650" y="1079500"/>
            <a:ext cx="7559675" cy="31496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insert chart</a:t>
            </a:r>
          </a:p>
        </p:txBody>
      </p:sp>
    </p:spTree>
    <p:extLst>
      <p:ext uri="{BB962C8B-B14F-4D97-AF65-F5344CB8AC3E}">
        <p14:creationId xmlns:p14="http://schemas.microsoft.com/office/powerpoint/2010/main" val="420234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This is an example of a 27 </a:t>
            </a:r>
            <a:r>
              <a:rPr lang="en-GB" dirty="0" err="1"/>
              <a:t>pt</a:t>
            </a:r>
            <a:r>
              <a:rPr lang="en-GB" dirty="0"/>
              <a:t> headline with 27 </a:t>
            </a:r>
            <a:r>
              <a:rPr lang="en-GB" dirty="0" err="1"/>
              <a:t>pt</a:t>
            </a:r>
            <a:r>
              <a:rPr lang="en-GB" dirty="0"/>
              <a:t>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83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5" y="585793"/>
            <a:ext cx="3595688" cy="732238"/>
          </a:xfrm>
        </p:spPr>
        <p:txBody>
          <a:bodyPr/>
          <a:lstStyle>
            <a:lvl1pPr>
              <a:lnSpc>
                <a:spcPct val="100000"/>
              </a:lnSpc>
              <a:defRPr sz="1950" b="1" baseline="0"/>
            </a:lvl1pPr>
          </a:lstStyle>
          <a:p>
            <a:r>
              <a:rPr lang="en-GB" dirty="0"/>
              <a:t>This is an example of 19,5 </a:t>
            </a:r>
            <a:r>
              <a:rPr lang="en-GB" dirty="0" err="1"/>
              <a:t>pt</a:t>
            </a:r>
            <a:r>
              <a:rPr lang="en-GB" dirty="0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0" y="1295401"/>
            <a:ext cx="359886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3606" y="1296000"/>
            <a:ext cx="3595688" cy="29331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14426" y="4577114"/>
            <a:ext cx="7042149" cy="57562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14875" y="586800"/>
            <a:ext cx="3604419" cy="732238"/>
          </a:xfrm>
        </p:spPr>
        <p:txBody>
          <a:bodyPr anchor="t"/>
          <a:lstStyle>
            <a:lvl1pPr marL="0" indent="0">
              <a:buNone/>
              <a:defRPr lang="nl-NL" sz="1950" b="1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enter text</a:t>
            </a:r>
          </a:p>
        </p:txBody>
      </p:sp>
    </p:spTree>
    <p:extLst>
      <p:ext uri="{BB962C8B-B14F-4D97-AF65-F5344CB8AC3E}">
        <p14:creationId xmlns:p14="http://schemas.microsoft.com/office/powerpoint/2010/main" val="16824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xt -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586800"/>
            <a:ext cx="3600000" cy="732238"/>
          </a:xfrm>
        </p:spPr>
        <p:txBody>
          <a:bodyPr/>
          <a:lstStyle>
            <a:lvl1pPr>
              <a:lnSpc>
                <a:spcPct val="100000"/>
              </a:lnSpc>
              <a:defRPr sz="1950" b="1" baseline="0"/>
            </a:lvl1pPr>
          </a:lstStyle>
          <a:p>
            <a:r>
              <a:rPr lang="en-GB" dirty="0"/>
              <a:t>This is an example of 19,5 </a:t>
            </a:r>
            <a:r>
              <a:rPr lang="en-GB" dirty="0" err="1"/>
              <a:t>pt</a:t>
            </a:r>
            <a:r>
              <a:rPr lang="en-GB" dirty="0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0" y="1295401"/>
            <a:ext cx="359886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4714875" y="0"/>
            <a:ext cx="4429125" cy="456723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98154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586800"/>
            <a:ext cx="4910138" cy="732238"/>
          </a:xfrm>
        </p:spPr>
        <p:txBody>
          <a:bodyPr/>
          <a:lstStyle>
            <a:lvl1pPr>
              <a:lnSpc>
                <a:spcPct val="100000"/>
              </a:lnSpc>
              <a:defRPr sz="1950" b="1" baseline="0"/>
            </a:lvl1pPr>
          </a:lstStyle>
          <a:p>
            <a:r>
              <a:rPr lang="en-GB" dirty="0"/>
              <a:t>This is an example of 19,5 </a:t>
            </a:r>
            <a:r>
              <a:rPr lang="en-GB" dirty="0" err="1"/>
              <a:t>pt</a:t>
            </a:r>
            <a:r>
              <a:rPr lang="en-GB" dirty="0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0" y="1295401"/>
            <a:ext cx="491331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6046788" y="0"/>
            <a:ext cx="3097212" cy="456723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27240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image/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none"/>
          <a:lstStyle/>
          <a:p>
            <a:r>
              <a:rPr lang="en-GB" dirty="0"/>
              <a:t>This is an example of a 27 </a:t>
            </a:r>
            <a:r>
              <a:rPr lang="en-GB" dirty="0" err="1"/>
              <a:t>pt</a:t>
            </a:r>
            <a:r>
              <a:rPr lang="en-GB" dirty="0"/>
              <a:t> headline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Tijdelijke aanduiding voor inhoud 9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1889125" y="1079501"/>
            <a:ext cx="5292725" cy="2977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icon to insert 16x9 image or movie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1889125" y="4106268"/>
            <a:ext cx="5292725" cy="165100"/>
          </a:xfrm>
        </p:spPr>
        <p:txBody>
          <a:bodyPr/>
          <a:lstStyle>
            <a:lvl1pPr>
              <a:defRPr sz="1100" i="1"/>
            </a:lvl1pPr>
          </a:lstStyle>
          <a:p>
            <a:pPr lvl="0"/>
            <a:r>
              <a:rPr lang="en-GB" dirty="0"/>
              <a:t>Click to insert Caption under image or movie</a:t>
            </a:r>
          </a:p>
        </p:txBody>
      </p:sp>
    </p:spTree>
    <p:extLst>
      <p:ext uri="{BB962C8B-B14F-4D97-AF65-F5344CB8AC3E}">
        <p14:creationId xmlns:p14="http://schemas.microsoft.com/office/powerpoint/2010/main" val="19384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 27pt headline on a slide with three images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8824" y="1306642"/>
            <a:ext cx="2084389" cy="636458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490913" y="1302661"/>
            <a:ext cx="2084389" cy="636458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235414" y="1302661"/>
            <a:ext cx="2084389" cy="636458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5" hasCustomPrompt="1"/>
          </p:nvPr>
        </p:nvSpPr>
        <p:spPr>
          <a:xfrm>
            <a:off x="755650" y="1943101"/>
            <a:ext cx="2087563" cy="262529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16" hasCustomPrompt="1"/>
          </p:nvPr>
        </p:nvSpPr>
        <p:spPr>
          <a:xfrm>
            <a:off x="3487739" y="1943101"/>
            <a:ext cx="2087563" cy="262529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insert image</a:t>
            </a:r>
          </a:p>
          <a:p>
            <a:endParaRPr lang="en-GB" dirty="0"/>
          </a:p>
        </p:txBody>
      </p:sp>
      <p:sp>
        <p:nvSpPr>
          <p:cNvPr id="12" name="Tijdelijke aanduiding voor afbeelding 9"/>
          <p:cNvSpPr>
            <a:spLocks noGrp="1"/>
          </p:cNvSpPr>
          <p:nvPr>
            <p:ph type="pic" sz="quarter" idx="17" hasCustomPrompt="1"/>
          </p:nvPr>
        </p:nvSpPr>
        <p:spPr>
          <a:xfrm>
            <a:off x="6235414" y="1943101"/>
            <a:ext cx="2087563" cy="262529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insert image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20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mage - 1/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3518" y="586800"/>
            <a:ext cx="3600000" cy="732238"/>
          </a:xfrm>
        </p:spPr>
        <p:txBody>
          <a:bodyPr/>
          <a:lstStyle>
            <a:lvl1pPr>
              <a:lnSpc>
                <a:spcPct val="100000"/>
              </a:lnSpc>
              <a:defRPr sz="1950" b="1" baseline="0"/>
            </a:lvl1pPr>
          </a:lstStyle>
          <a:p>
            <a:r>
              <a:rPr lang="en-GB" dirty="0"/>
              <a:t>This is an example of 19,5 </a:t>
            </a:r>
            <a:r>
              <a:rPr lang="en-GB" dirty="0" err="1"/>
              <a:t>pt</a:t>
            </a:r>
            <a:r>
              <a:rPr lang="en-GB" dirty="0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720343" y="1295401"/>
            <a:ext cx="359886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354513" cy="456723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88727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 - 2/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4405" y="586800"/>
            <a:ext cx="4820920" cy="732238"/>
          </a:xfrm>
        </p:spPr>
        <p:txBody>
          <a:bodyPr/>
          <a:lstStyle>
            <a:lvl1pPr>
              <a:lnSpc>
                <a:spcPct val="100000"/>
              </a:lnSpc>
              <a:defRPr sz="1950" b="1" baseline="0"/>
            </a:lvl1pPr>
          </a:lstStyle>
          <a:p>
            <a:r>
              <a:rPr lang="en-GB" dirty="0"/>
              <a:t>This is an example of 19,5 </a:t>
            </a:r>
            <a:r>
              <a:rPr lang="en-GB" dirty="0" err="1"/>
              <a:t>pt</a:t>
            </a:r>
            <a:r>
              <a:rPr lang="en-GB" dirty="0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91230" y="1295401"/>
            <a:ext cx="4824095" cy="2933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22600" cy="4567238"/>
          </a:xfrm>
        </p:spPr>
        <p:txBody>
          <a:bodyPr/>
          <a:lstStyle/>
          <a:p>
            <a:r>
              <a:rPr lang="en-GB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68122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" y="4568400"/>
            <a:ext cx="1114424" cy="572286"/>
          </a:xfrm>
          <a:prstGeom prst="rect">
            <a:avLst/>
          </a:prstGeom>
          <a:solidFill>
            <a:schemeClr val="bg1"/>
          </a:solidFill>
        </p:spPr>
        <p:txBody>
          <a:bodyPr vert="horz" lIns="756000" tIns="0" rIns="0" bIns="0" rtlCol="0" anchor="ctr"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fld id="{C194BDB0-F4EA-4DD6-8281-CCE2440D0CE0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825" y="518711"/>
            <a:ext cx="7556500" cy="539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This is an example of a 27 </a:t>
            </a:r>
            <a:r>
              <a:rPr lang="en-GB" dirty="0" err="1"/>
              <a:t>pt</a:t>
            </a:r>
            <a:r>
              <a:rPr lang="en-GB" dirty="0"/>
              <a:t> headline with 27 </a:t>
            </a:r>
            <a:r>
              <a:rPr lang="en-GB" dirty="0" err="1"/>
              <a:t>pt</a:t>
            </a:r>
            <a:r>
              <a:rPr lang="en-GB" dirty="0"/>
              <a:t> line spacing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4" y="1306642"/>
            <a:ext cx="7556501" cy="29224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4426" y="4567878"/>
            <a:ext cx="7042149" cy="575621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66" name="Picture 4">
            <a:extLst>
              <a:ext uri="{FF2B5EF4-FFF2-40B4-BE49-F238E27FC236}">
                <a16:creationId xmlns:a16="http://schemas.microsoft.com/office/drawing/2014/main" id="{93FD69BB-9D62-3A4C-8433-C5954D52BB6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156575" y="4568825"/>
            <a:ext cx="987425" cy="5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ts val="27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975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778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1.png"/><Relationship Id="rId5" Type="http://schemas.openxmlformats.org/officeDocument/2006/relationships/image" Target="../media/image330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6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55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10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57.png"/><Relationship Id="rId4" Type="http://schemas.openxmlformats.org/officeDocument/2006/relationships/image" Target="../media/image320.png"/><Relationship Id="rId9" Type="http://schemas.openxmlformats.org/officeDocument/2006/relationships/image" Target="../media/image6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10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61.png"/><Relationship Id="rId10" Type="http://schemas.openxmlformats.org/officeDocument/2006/relationships/image" Target="../media/image60.png"/><Relationship Id="rId4" Type="http://schemas.openxmlformats.org/officeDocument/2006/relationships/image" Target="../media/image320.png"/><Relationship Id="rId9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0" y="2915049"/>
            <a:ext cx="9532472" cy="792000"/>
          </a:xfrm>
        </p:spPr>
        <p:txBody>
          <a:bodyPr/>
          <a:lstStyle/>
          <a:p>
            <a:r>
              <a:rPr lang="en-US" dirty="0"/>
              <a:t>Optimizing neural networks for deployment and execution</a:t>
            </a:r>
            <a:endParaRPr lang="en-GB" dirty="0"/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Quantization: from float32 to int8 and beyond</a:t>
            </a:r>
            <a:endParaRPr lang="en-GB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Floran de Putter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Electrical Engineering – Electronic Systems group</a:t>
            </a:r>
          </a:p>
        </p:txBody>
      </p:sp>
    </p:spTree>
    <p:extLst>
      <p:ext uri="{BB962C8B-B14F-4D97-AF65-F5344CB8AC3E}">
        <p14:creationId xmlns:p14="http://schemas.microsoft.com/office/powerpoint/2010/main" val="134709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10BCE-6E45-4F76-A0F8-03FDA8C20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Typical</a:t>
            </a:r>
            <a:r>
              <a:rPr lang="nl-NL" dirty="0"/>
              <a:t> data formats </a:t>
            </a:r>
            <a:r>
              <a:rPr lang="nl-NL" dirty="0" err="1"/>
              <a:t>used</a:t>
            </a:r>
            <a:r>
              <a:rPr lang="nl-NL" dirty="0"/>
              <a:t> in </a:t>
            </a:r>
            <a:r>
              <a:rPr lang="nl-NL" dirty="0" err="1"/>
              <a:t>DNNs</a:t>
            </a:r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7D435BC-18B2-4359-BB22-4A1B0AA36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AC2D1A0-8EEF-444F-8AB2-D5E030AE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10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el 10">
                <a:extLst>
                  <a:ext uri="{FF2B5EF4-FFF2-40B4-BE49-F238E27FC236}">
                    <a16:creationId xmlns:a16="http://schemas.microsoft.com/office/drawing/2014/main" id="{F8BF7917-427E-4F86-82F6-23B23F18E1E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50249958"/>
                  </p:ext>
                </p:extLst>
              </p:nvPr>
            </p:nvGraphicFramePr>
            <p:xfrm>
              <a:off x="-2" y="980040"/>
              <a:ext cx="9144000" cy="1706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84518">
                      <a:extLst>
                        <a:ext uri="{9D8B030D-6E8A-4147-A177-3AD203B41FA5}">
                          <a16:colId xmlns:a16="http://schemas.microsoft.com/office/drawing/2014/main" val="999843466"/>
                        </a:ext>
                      </a:extLst>
                    </a:gridCol>
                    <a:gridCol w="340658">
                      <a:extLst>
                        <a:ext uri="{9D8B030D-6E8A-4147-A177-3AD203B41FA5}">
                          <a16:colId xmlns:a16="http://schemas.microsoft.com/office/drawing/2014/main" val="1317483371"/>
                        </a:ext>
                      </a:extLst>
                    </a:gridCol>
                    <a:gridCol w="2043953">
                      <a:extLst>
                        <a:ext uri="{9D8B030D-6E8A-4147-A177-3AD203B41FA5}">
                          <a16:colId xmlns:a16="http://schemas.microsoft.com/office/drawing/2014/main" val="3862956813"/>
                        </a:ext>
                      </a:extLst>
                    </a:gridCol>
                    <a:gridCol w="3514165">
                      <a:extLst>
                        <a:ext uri="{9D8B030D-6E8A-4147-A177-3AD203B41FA5}">
                          <a16:colId xmlns:a16="http://schemas.microsoft.com/office/drawing/2014/main" val="74794837"/>
                        </a:ext>
                      </a:extLst>
                    </a:gridCol>
                    <a:gridCol w="1377297">
                      <a:extLst>
                        <a:ext uri="{9D8B030D-6E8A-4147-A177-3AD203B41FA5}">
                          <a16:colId xmlns:a16="http://schemas.microsoft.com/office/drawing/2014/main" val="1051135580"/>
                        </a:ext>
                      </a:extLst>
                    </a:gridCol>
                    <a:gridCol w="983409">
                      <a:extLst>
                        <a:ext uri="{9D8B030D-6E8A-4147-A177-3AD203B41FA5}">
                          <a16:colId xmlns:a16="http://schemas.microsoft.com/office/drawing/2014/main" val="806107706"/>
                        </a:ext>
                      </a:extLst>
                    </a:gridCol>
                  </a:tblGrid>
                  <a:tr h="370840">
                    <a:tc gridSpan="4">
                      <a:txBody>
                        <a:bodyPr/>
                        <a:lstStyle/>
                        <a:p>
                          <a:r>
                            <a:rPr lang="nl-NL" b="1" dirty="0" err="1"/>
                            <a:t>Number</a:t>
                          </a:r>
                          <a:r>
                            <a:rPr lang="nl-NL" b="1" dirty="0"/>
                            <a:t> formats</a:t>
                          </a:r>
                          <a:endParaRPr lang="en-US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b="1" dirty="0"/>
                            <a:t>Absolute range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b="1" dirty="0"/>
                            <a:t>Precision</a:t>
                          </a:r>
                          <a:endParaRPr 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29451973"/>
                      </a:ext>
                    </a:extLst>
                  </a:tr>
                  <a:tr h="163635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8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23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810715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float32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−38</m:t>
                                    </m:r>
                                  </m:sup>
                                </m:s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617693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5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10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31679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float16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135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sz="13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3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sz="135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sz="13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  <m:r>
                                  <a:rPr lang="nl-NL" sz="135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NL" sz="135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sz="135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sz="13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3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sz="135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sz="13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35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0.05%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624650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el 10">
                <a:extLst>
                  <a:ext uri="{FF2B5EF4-FFF2-40B4-BE49-F238E27FC236}">
                    <a16:creationId xmlns:a16="http://schemas.microsoft.com/office/drawing/2014/main" id="{F8BF7917-427E-4F86-82F6-23B23F18E1E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50249958"/>
                  </p:ext>
                </p:extLst>
              </p:nvPr>
            </p:nvGraphicFramePr>
            <p:xfrm>
              <a:off x="-2" y="980040"/>
              <a:ext cx="9144000" cy="1706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84518">
                      <a:extLst>
                        <a:ext uri="{9D8B030D-6E8A-4147-A177-3AD203B41FA5}">
                          <a16:colId xmlns:a16="http://schemas.microsoft.com/office/drawing/2014/main" val="999843466"/>
                        </a:ext>
                      </a:extLst>
                    </a:gridCol>
                    <a:gridCol w="340658">
                      <a:extLst>
                        <a:ext uri="{9D8B030D-6E8A-4147-A177-3AD203B41FA5}">
                          <a16:colId xmlns:a16="http://schemas.microsoft.com/office/drawing/2014/main" val="1317483371"/>
                        </a:ext>
                      </a:extLst>
                    </a:gridCol>
                    <a:gridCol w="2043953">
                      <a:extLst>
                        <a:ext uri="{9D8B030D-6E8A-4147-A177-3AD203B41FA5}">
                          <a16:colId xmlns:a16="http://schemas.microsoft.com/office/drawing/2014/main" val="3862956813"/>
                        </a:ext>
                      </a:extLst>
                    </a:gridCol>
                    <a:gridCol w="3514165">
                      <a:extLst>
                        <a:ext uri="{9D8B030D-6E8A-4147-A177-3AD203B41FA5}">
                          <a16:colId xmlns:a16="http://schemas.microsoft.com/office/drawing/2014/main" val="74794837"/>
                        </a:ext>
                      </a:extLst>
                    </a:gridCol>
                    <a:gridCol w="1377297">
                      <a:extLst>
                        <a:ext uri="{9D8B030D-6E8A-4147-A177-3AD203B41FA5}">
                          <a16:colId xmlns:a16="http://schemas.microsoft.com/office/drawing/2014/main" val="1051135580"/>
                        </a:ext>
                      </a:extLst>
                    </a:gridCol>
                    <a:gridCol w="983409">
                      <a:extLst>
                        <a:ext uri="{9D8B030D-6E8A-4147-A177-3AD203B41FA5}">
                          <a16:colId xmlns:a16="http://schemas.microsoft.com/office/drawing/2014/main" val="806107706"/>
                        </a:ext>
                      </a:extLst>
                    </a:gridCol>
                  </a:tblGrid>
                  <a:tr h="370840">
                    <a:tc gridSpan="4">
                      <a:txBody>
                        <a:bodyPr/>
                        <a:lstStyle/>
                        <a:p>
                          <a:r>
                            <a:rPr lang="nl-NL" b="1" dirty="0" err="1"/>
                            <a:t>Number</a:t>
                          </a:r>
                          <a:r>
                            <a:rPr lang="nl-NL" b="1" dirty="0"/>
                            <a:t> formats</a:t>
                          </a:r>
                          <a:endParaRPr lang="en-US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b="1" dirty="0"/>
                            <a:t>Absolute range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b="1" dirty="0"/>
                            <a:t>Precision</a:t>
                          </a:r>
                          <a:endParaRPr 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29451973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8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23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810715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float32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89868" t="-180328" r="-70925" b="-186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31677" t="-180328" b="-1868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6176936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5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10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31679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float16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89868" t="-360656" r="-70925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31677" t="-360656" b="-65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246501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" name="Afbeelding 11" descr="Afbeelding met tekst&#10;&#10;Automatisch gegenereerde beschrijving">
            <a:extLst>
              <a:ext uri="{FF2B5EF4-FFF2-40B4-BE49-F238E27FC236}">
                <a16:creationId xmlns:a16="http://schemas.microsoft.com/office/drawing/2014/main" id="{C5BE7F4D-A1F9-4C2D-B0A1-5D4974191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" y="1683129"/>
            <a:ext cx="6084335" cy="317019"/>
          </a:xfrm>
          <a:prstGeom prst="rect">
            <a:avLst/>
          </a:prstGeom>
        </p:spPr>
      </p:pic>
      <p:pic>
        <p:nvPicPr>
          <p:cNvPr id="16" name="Afbeelding 15" descr="Afbeelding met tekst&#10;&#10;Automatisch gegenereerde beschrijving">
            <a:extLst>
              <a:ext uri="{FF2B5EF4-FFF2-40B4-BE49-F238E27FC236}">
                <a16:creationId xmlns:a16="http://schemas.microsoft.com/office/drawing/2014/main" id="{E7245431-7D80-4842-BDB5-C60DA3C546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" y="2357714"/>
            <a:ext cx="4444369" cy="317019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4561E4B5-0BDE-44DA-B114-1EC44D3241FB}"/>
              </a:ext>
            </a:extLst>
          </p:cNvPr>
          <p:cNvSpPr txBox="1"/>
          <p:nvPr/>
        </p:nvSpPr>
        <p:spPr>
          <a:xfrm>
            <a:off x="758825" y="2848167"/>
            <a:ext cx="73977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Floating</a:t>
            </a:r>
            <a:r>
              <a:rPr lang="nl-NL" dirty="0"/>
              <a:t>-point </a:t>
            </a:r>
            <a:r>
              <a:rPr lang="nl-NL" dirty="0" err="1"/>
              <a:t>numbers</a:t>
            </a:r>
            <a:r>
              <a:rPr lang="nl-NL" dirty="0"/>
              <a:t> have (</a:t>
            </a:r>
            <a:r>
              <a:rPr lang="nl-NL" dirty="0" err="1"/>
              <a:t>roughly</a:t>
            </a:r>
            <a:r>
              <a:rPr lang="nl-NL" dirty="0"/>
              <a:t>) constant </a:t>
            </a:r>
            <a:r>
              <a:rPr lang="nl-NL" dirty="0" err="1"/>
              <a:t>relative</a:t>
            </a:r>
            <a:r>
              <a:rPr lang="nl-NL" dirty="0"/>
              <a:t> </a:t>
            </a:r>
            <a:r>
              <a:rPr lang="nl-NL" dirty="0" err="1"/>
              <a:t>precision</a:t>
            </a:r>
            <a:endParaRPr lang="nl-NL" dirty="0"/>
          </a:p>
          <a:p>
            <a:endParaRPr lang="nl-NL" dirty="0"/>
          </a:p>
          <a:p>
            <a:r>
              <a:rPr lang="nl-NL" dirty="0"/>
              <a:t>Float32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represent</a:t>
            </a:r>
            <a:r>
              <a:rPr lang="nl-NL" dirty="0"/>
              <a:t> a </a:t>
            </a:r>
            <a:r>
              <a:rPr lang="nl-NL" dirty="0" err="1"/>
              <a:t>very</a:t>
            </a:r>
            <a:r>
              <a:rPr lang="nl-NL" dirty="0"/>
              <a:t> </a:t>
            </a:r>
            <a:r>
              <a:rPr lang="nl-NL" dirty="0" err="1"/>
              <a:t>wide</a:t>
            </a:r>
            <a:r>
              <a:rPr lang="nl-NL" dirty="0"/>
              <a:t> range of </a:t>
            </a:r>
            <a:r>
              <a:rPr lang="nl-NL" dirty="0" err="1"/>
              <a:t>numbers</a:t>
            </a:r>
            <a:r>
              <a:rPr lang="nl-NL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40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10BCE-6E45-4F76-A0F8-03FDA8C20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Typical</a:t>
            </a:r>
            <a:r>
              <a:rPr lang="nl-NL" dirty="0"/>
              <a:t> data formats </a:t>
            </a:r>
            <a:r>
              <a:rPr lang="nl-NL" dirty="0" err="1"/>
              <a:t>used</a:t>
            </a:r>
            <a:r>
              <a:rPr lang="nl-NL" dirty="0"/>
              <a:t> in </a:t>
            </a:r>
            <a:r>
              <a:rPr lang="nl-NL" dirty="0" err="1"/>
              <a:t>DNNs</a:t>
            </a:r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7D435BC-18B2-4359-BB22-4A1B0AA36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info see: https://cloud.google.com/blog/products/ai-machine-learning/bfloat16-the-secret-to-high-performance-on-cloud-tpus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AC2D1A0-8EEF-444F-8AB2-D5E030AE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11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el 10">
                <a:extLst>
                  <a:ext uri="{FF2B5EF4-FFF2-40B4-BE49-F238E27FC236}">
                    <a16:creationId xmlns:a16="http://schemas.microsoft.com/office/drawing/2014/main" id="{F8BF7917-427E-4F86-82F6-23B23F18E1E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84813310"/>
                  </p:ext>
                </p:extLst>
              </p:nvPr>
            </p:nvGraphicFramePr>
            <p:xfrm>
              <a:off x="-2" y="980040"/>
              <a:ext cx="9144000" cy="2374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84518">
                      <a:extLst>
                        <a:ext uri="{9D8B030D-6E8A-4147-A177-3AD203B41FA5}">
                          <a16:colId xmlns:a16="http://schemas.microsoft.com/office/drawing/2014/main" val="999843466"/>
                        </a:ext>
                      </a:extLst>
                    </a:gridCol>
                    <a:gridCol w="340658">
                      <a:extLst>
                        <a:ext uri="{9D8B030D-6E8A-4147-A177-3AD203B41FA5}">
                          <a16:colId xmlns:a16="http://schemas.microsoft.com/office/drawing/2014/main" val="1317483371"/>
                        </a:ext>
                      </a:extLst>
                    </a:gridCol>
                    <a:gridCol w="2043953">
                      <a:extLst>
                        <a:ext uri="{9D8B030D-6E8A-4147-A177-3AD203B41FA5}">
                          <a16:colId xmlns:a16="http://schemas.microsoft.com/office/drawing/2014/main" val="3862956813"/>
                        </a:ext>
                      </a:extLst>
                    </a:gridCol>
                    <a:gridCol w="3514165">
                      <a:extLst>
                        <a:ext uri="{9D8B030D-6E8A-4147-A177-3AD203B41FA5}">
                          <a16:colId xmlns:a16="http://schemas.microsoft.com/office/drawing/2014/main" val="74794837"/>
                        </a:ext>
                      </a:extLst>
                    </a:gridCol>
                    <a:gridCol w="1377297">
                      <a:extLst>
                        <a:ext uri="{9D8B030D-6E8A-4147-A177-3AD203B41FA5}">
                          <a16:colId xmlns:a16="http://schemas.microsoft.com/office/drawing/2014/main" val="1051135580"/>
                        </a:ext>
                      </a:extLst>
                    </a:gridCol>
                    <a:gridCol w="983409">
                      <a:extLst>
                        <a:ext uri="{9D8B030D-6E8A-4147-A177-3AD203B41FA5}">
                          <a16:colId xmlns:a16="http://schemas.microsoft.com/office/drawing/2014/main" val="806107706"/>
                        </a:ext>
                      </a:extLst>
                    </a:gridCol>
                  </a:tblGrid>
                  <a:tr h="370840">
                    <a:tc gridSpan="4">
                      <a:txBody>
                        <a:bodyPr/>
                        <a:lstStyle/>
                        <a:p>
                          <a:r>
                            <a:rPr lang="nl-NL" b="1" dirty="0" err="1"/>
                            <a:t>Number</a:t>
                          </a:r>
                          <a:r>
                            <a:rPr lang="nl-NL" b="1" dirty="0"/>
                            <a:t> formats</a:t>
                          </a:r>
                          <a:endParaRPr lang="en-US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b="1" dirty="0"/>
                            <a:t>Absolute range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b="1" dirty="0"/>
                            <a:t>Precision</a:t>
                          </a:r>
                          <a:endParaRPr 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29451973"/>
                      </a:ext>
                    </a:extLst>
                  </a:tr>
                  <a:tr h="163635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8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23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810715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float32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−38</m:t>
                                    </m:r>
                                  </m:sup>
                                </m:s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617693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5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10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31679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float16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135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sz="13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3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sz="135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sz="13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  <m:r>
                                  <a:rPr lang="nl-NL" sz="135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NL" sz="135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sz="135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sz="13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3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sz="135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sz="13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35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0.05%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624650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8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7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937642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bfloat16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−38</m:t>
                                    </m:r>
                                  </m:sup>
                                </m:s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0.4%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783035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el 10">
                <a:extLst>
                  <a:ext uri="{FF2B5EF4-FFF2-40B4-BE49-F238E27FC236}">
                    <a16:creationId xmlns:a16="http://schemas.microsoft.com/office/drawing/2014/main" id="{F8BF7917-427E-4F86-82F6-23B23F18E1E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84813310"/>
                  </p:ext>
                </p:extLst>
              </p:nvPr>
            </p:nvGraphicFramePr>
            <p:xfrm>
              <a:off x="-2" y="980040"/>
              <a:ext cx="9144000" cy="23749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84518">
                      <a:extLst>
                        <a:ext uri="{9D8B030D-6E8A-4147-A177-3AD203B41FA5}">
                          <a16:colId xmlns:a16="http://schemas.microsoft.com/office/drawing/2014/main" val="999843466"/>
                        </a:ext>
                      </a:extLst>
                    </a:gridCol>
                    <a:gridCol w="340658">
                      <a:extLst>
                        <a:ext uri="{9D8B030D-6E8A-4147-A177-3AD203B41FA5}">
                          <a16:colId xmlns:a16="http://schemas.microsoft.com/office/drawing/2014/main" val="1317483371"/>
                        </a:ext>
                      </a:extLst>
                    </a:gridCol>
                    <a:gridCol w="2043953">
                      <a:extLst>
                        <a:ext uri="{9D8B030D-6E8A-4147-A177-3AD203B41FA5}">
                          <a16:colId xmlns:a16="http://schemas.microsoft.com/office/drawing/2014/main" val="3862956813"/>
                        </a:ext>
                      </a:extLst>
                    </a:gridCol>
                    <a:gridCol w="3514165">
                      <a:extLst>
                        <a:ext uri="{9D8B030D-6E8A-4147-A177-3AD203B41FA5}">
                          <a16:colId xmlns:a16="http://schemas.microsoft.com/office/drawing/2014/main" val="74794837"/>
                        </a:ext>
                      </a:extLst>
                    </a:gridCol>
                    <a:gridCol w="1377297">
                      <a:extLst>
                        <a:ext uri="{9D8B030D-6E8A-4147-A177-3AD203B41FA5}">
                          <a16:colId xmlns:a16="http://schemas.microsoft.com/office/drawing/2014/main" val="1051135580"/>
                        </a:ext>
                      </a:extLst>
                    </a:gridCol>
                    <a:gridCol w="983409">
                      <a:extLst>
                        <a:ext uri="{9D8B030D-6E8A-4147-A177-3AD203B41FA5}">
                          <a16:colId xmlns:a16="http://schemas.microsoft.com/office/drawing/2014/main" val="806107706"/>
                        </a:ext>
                      </a:extLst>
                    </a:gridCol>
                  </a:tblGrid>
                  <a:tr h="370840">
                    <a:tc gridSpan="4">
                      <a:txBody>
                        <a:bodyPr/>
                        <a:lstStyle/>
                        <a:p>
                          <a:r>
                            <a:rPr lang="nl-NL" b="1" dirty="0" err="1"/>
                            <a:t>Number</a:t>
                          </a:r>
                          <a:r>
                            <a:rPr lang="nl-NL" b="1" dirty="0"/>
                            <a:t> formats</a:t>
                          </a:r>
                          <a:endParaRPr lang="en-US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b="1" dirty="0"/>
                            <a:t>Absolute range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b="1" dirty="0"/>
                            <a:t>Precision</a:t>
                          </a:r>
                          <a:endParaRPr 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29451973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8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23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810715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float32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89868" t="-180328" r="-70925" b="-3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31677" t="-180328" b="-3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6176936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5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10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31679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float16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89868" t="-360656" r="-70925" b="-186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31677" t="-360656" b="-1868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2465012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8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7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937642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bfloat16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89868" t="-540984" r="-70925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31677" t="-540984" b="-65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830353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" name="Afbeelding 11" descr="Afbeelding met tekst&#10;&#10;Automatisch gegenereerde beschrijving">
            <a:extLst>
              <a:ext uri="{FF2B5EF4-FFF2-40B4-BE49-F238E27FC236}">
                <a16:creationId xmlns:a16="http://schemas.microsoft.com/office/drawing/2014/main" id="{C5BE7F4D-A1F9-4C2D-B0A1-5D4974191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" y="1683129"/>
            <a:ext cx="6084335" cy="317019"/>
          </a:xfrm>
          <a:prstGeom prst="rect">
            <a:avLst/>
          </a:prstGeom>
        </p:spPr>
      </p:pic>
      <p:pic>
        <p:nvPicPr>
          <p:cNvPr id="16" name="Afbeelding 15" descr="Afbeelding met tekst&#10;&#10;Automatisch gegenereerde beschrijving">
            <a:extLst>
              <a:ext uri="{FF2B5EF4-FFF2-40B4-BE49-F238E27FC236}">
                <a16:creationId xmlns:a16="http://schemas.microsoft.com/office/drawing/2014/main" id="{E7245431-7D80-4842-BDB5-C60DA3C546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" y="2357714"/>
            <a:ext cx="4444369" cy="317019"/>
          </a:xfrm>
          <a:prstGeom prst="rect">
            <a:avLst/>
          </a:prstGeom>
        </p:spPr>
      </p:pic>
      <p:pic>
        <p:nvPicPr>
          <p:cNvPr id="22" name="Afbeelding 21" descr="Afbeelding met tekst, slaan, schermafbeelding&#10;&#10;Automatisch gegenereerde beschrijving">
            <a:extLst>
              <a:ext uri="{FF2B5EF4-FFF2-40B4-BE49-F238E27FC236}">
                <a16:creationId xmlns:a16="http://schemas.microsoft.com/office/drawing/2014/main" id="{FEAEDA4D-22D6-4028-8CD9-26017B8398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9" y="3026508"/>
            <a:ext cx="4444369" cy="32311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1E6D35C-3946-447A-8CA3-F4DFB82E8EEE}"/>
              </a:ext>
            </a:extLst>
          </p:cNvPr>
          <p:cNvSpPr txBox="1"/>
          <p:nvPr/>
        </p:nvSpPr>
        <p:spPr>
          <a:xfrm>
            <a:off x="758825" y="3423691"/>
            <a:ext cx="7397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Google </a:t>
            </a:r>
            <a:r>
              <a:rPr lang="nl-NL" dirty="0" err="1"/>
              <a:t>introduced</a:t>
            </a:r>
            <a:r>
              <a:rPr lang="nl-NL" dirty="0"/>
              <a:t> bfloat16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observation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“</a:t>
            </a:r>
            <a:r>
              <a:rPr lang="en-US" dirty="0"/>
              <a:t>neural networks are far more sensitive to the size of the exponent than that of the mantissa”</a:t>
            </a:r>
          </a:p>
          <a:p>
            <a:br>
              <a:rPr lang="nl-NL" dirty="0"/>
            </a:br>
            <a:r>
              <a:rPr lang="nl-NL" dirty="0" err="1"/>
              <a:t>Moreover</a:t>
            </a:r>
            <a:r>
              <a:rPr lang="nl-NL" dirty="0"/>
              <a:t>: t</a:t>
            </a:r>
            <a:r>
              <a:rPr lang="en-US" dirty="0"/>
              <a:t>he physical size of a bfloat16 multiplier </a:t>
            </a:r>
            <a:r>
              <a:rPr lang="nl-NL" dirty="0"/>
              <a:t>is </a:t>
            </a:r>
            <a:r>
              <a:rPr lang="nl-NL" dirty="0" err="1"/>
              <a:t>roughly</a:t>
            </a:r>
            <a:r>
              <a:rPr lang="nl-NL" dirty="0"/>
              <a:t> </a:t>
            </a:r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times</a:t>
            </a:r>
            <a:r>
              <a:rPr lang="nl-NL" dirty="0"/>
              <a:t> smaller </a:t>
            </a:r>
            <a:r>
              <a:rPr lang="nl-NL" dirty="0" err="1"/>
              <a:t>than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of float16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6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10BCE-6E45-4F76-A0F8-03FDA8C20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Typical</a:t>
            </a:r>
            <a:r>
              <a:rPr lang="nl-NL" dirty="0"/>
              <a:t> data formats </a:t>
            </a:r>
            <a:r>
              <a:rPr lang="nl-NL" dirty="0" err="1"/>
              <a:t>used</a:t>
            </a:r>
            <a:r>
              <a:rPr lang="nl-NL" dirty="0"/>
              <a:t> in </a:t>
            </a:r>
            <a:r>
              <a:rPr lang="nl-NL" dirty="0" err="1"/>
              <a:t>DNNs</a:t>
            </a:r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7D435BC-18B2-4359-BB22-4A1B0AA36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AC2D1A0-8EEF-444F-8AB2-D5E030AE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12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el 10">
                <a:extLst>
                  <a:ext uri="{FF2B5EF4-FFF2-40B4-BE49-F238E27FC236}">
                    <a16:creationId xmlns:a16="http://schemas.microsoft.com/office/drawing/2014/main" id="{F8BF7917-427E-4F86-82F6-23B23F18E1ED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-2" y="980040"/>
              <a:ext cx="9144000" cy="37109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84518">
                      <a:extLst>
                        <a:ext uri="{9D8B030D-6E8A-4147-A177-3AD203B41FA5}">
                          <a16:colId xmlns:a16="http://schemas.microsoft.com/office/drawing/2014/main" val="999843466"/>
                        </a:ext>
                      </a:extLst>
                    </a:gridCol>
                    <a:gridCol w="340658">
                      <a:extLst>
                        <a:ext uri="{9D8B030D-6E8A-4147-A177-3AD203B41FA5}">
                          <a16:colId xmlns:a16="http://schemas.microsoft.com/office/drawing/2014/main" val="1317483371"/>
                        </a:ext>
                      </a:extLst>
                    </a:gridCol>
                    <a:gridCol w="2043953">
                      <a:extLst>
                        <a:ext uri="{9D8B030D-6E8A-4147-A177-3AD203B41FA5}">
                          <a16:colId xmlns:a16="http://schemas.microsoft.com/office/drawing/2014/main" val="3862956813"/>
                        </a:ext>
                      </a:extLst>
                    </a:gridCol>
                    <a:gridCol w="3514165">
                      <a:extLst>
                        <a:ext uri="{9D8B030D-6E8A-4147-A177-3AD203B41FA5}">
                          <a16:colId xmlns:a16="http://schemas.microsoft.com/office/drawing/2014/main" val="74794837"/>
                        </a:ext>
                      </a:extLst>
                    </a:gridCol>
                    <a:gridCol w="1377297">
                      <a:extLst>
                        <a:ext uri="{9D8B030D-6E8A-4147-A177-3AD203B41FA5}">
                          <a16:colId xmlns:a16="http://schemas.microsoft.com/office/drawing/2014/main" val="1051135580"/>
                        </a:ext>
                      </a:extLst>
                    </a:gridCol>
                    <a:gridCol w="983409">
                      <a:extLst>
                        <a:ext uri="{9D8B030D-6E8A-4147-A177-3AD203B41FA5}">
                          <a16:colId xmlns:a16="http://schemas.microsoft.com/office/drawing/2014/main" val="806107706"/>
                        </a:ext>
                      </a:extLst>
                    </a:gridCol>
                  </a:tblGrid>
                  <a:tr h="370840">
                    <a:tc gridSpan="4">
                      <a:txBody>
                        <a:bodyPr/>
                        <a:lstStyle/>
                        <a:p>
                          <a:r>
                            <a:rPr lang="nl-NL" b="1" dirty="0" err="1"/>
                            <a:t>Number</a:t>
                          </a:r>
                          <a:r>
                            <a:rPr lang="nl-NL" b="1" dirty="0"/>
                            <a:t> formats</a:t>
                          </a:r>
                          <a:endParaRPr lang="en-US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b="1" dirty="0"/>
                            <a:t>Absolute range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b="1" dirty="0"/>
                            <a:t>Precision</a:t>
                          </a:r>
                          <a:endParaRPr 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29451973"/>
                      </a:ext>
                    </a:extLst>
                  </a:tr>
                  <a:tr h="163635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8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23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810715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float32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−38</m:t>
                                    </m:r>
                                  </m:sup>
                                </m:s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617693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5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10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31679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float16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135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sz="13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3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sz="135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sz="13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  <m:r>
                                  <a:rPr lang="nl-NL" sz="135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NL" sz="135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sz="135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sz="13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3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sz="135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sz="13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35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0.05%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624650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8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7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937642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bfloat16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−38</m:t>
                                    </m:r>
                                  </m:sup>
                                </m:s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0.4%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78303535"/>
                      </a:ext>
                    </a:extLst>
                  </a:tr>
                  <a:tr h="26268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15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89284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int16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0 </m:t>
                                </m:r>
                                <m:r>
                                  <m:rPr>
                                    <m:nor/>
                                  </m:rP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0.5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8881805"/>
                      </a:ext>
                    </a:extLst>
                  </a:tr>
                  <a:tr h="168401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7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34870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int8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0 </m:t>
                                </m:r>
                                <m:r>
                                  <m:rPr>
                                    <m:nor/>
                                  </m:rP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127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0.5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612086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el 10">
                <a:extLst>
                  <a:ext uri="{FF2B5EF4-FFF2-40B4-BE49-F238E27FC236}">
                    <a16:creationId xmlns:a16="http://schemas.microsoft.com/office/drawing/2014/main" id="{F8BF7917-427E-4F86-82F6-23B23F18E1ED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-2" y="980040"/>
              <a:ext cx="9144000" cy="37109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84518">
                      <a:extLst>
                        <a:ext uri="{9D8B030D-6E8A-4147-A177-3AD203B41FA5}">
                          <a16:colId xmlns:a16="http://schemas.microsoft.com/office/drawing/2014/main" val="999843466"/>
                        </a:ext>
                      </a:extLst>
                    </a:gridCol>
                    <a:gridCol w="340658">
                      <a:extLst>
                        <a:ext uri="{9D8B030D-6E8A-4147-A177-3AD203B41FA5}">
                          <a16:colId xmlns:a16="http://schemas.microsoft.com/office/drawing/2014/main" val="1317483371"/>
                        </a:ext>
                      </a:extLst>
                    </a:gridCol>
                    <a:gridCol w="2043953">
                      <a:extLst>
                        <a:ext uri="{9D8B030D-6E8A-4147-A177-3AD203B41FA5}">
                          <a16:colId xmlns:a16="http://schemas.microsoft.com/office/drawing/2014/main" val="3862956813"/>
                        </a:ext>
                      </a:extLst>
                    </a:gridCol>
                    <a:gridCol w="3514165">
                      <a:extLst>
                        <a:ext uri="{9D8B030D-6E8A-4147-A177-3AD203B41FA5}">
                          <a16:colId xmlns:a16="http://schemas.microsoft.com/office/drawing/2014/main" val="74794837"/>
                        </a:ext>
                      </a:extLst>
                    </a:gridCol>
                    <a:gridCol w="1377297">
                      <a:extLst>
                        <a:ext uri="{9D8B030D-6E8A-4147-A177-3AD203B41FA5}">
                          <a16:colId xmlns:a16="http://schemas.microsoft.com/office/drawing/2014/main" val="1051135580"/>
                        </a:ext>
                      </a:extLst>
                    </a:gridCol>
                    <a:gridCol w="983409">
                      <a:extLst>
                        <a:ext uri="{9D8B030D-6E8A-4147-A177-3AD203B41FA5}">
                          <a16:colId xmlns:a16="http://schemas.microsoft.com/office/drawing/2014/main" val="806107706"/>
                        </a:ext>
                      </a:extLst>
                    </a:gridCol>
                  </a:tblGrid>
                  <a:tr h="370840">
                    <a:tc gridSpan="4">
                      <a:txBody>
                        <a:bodyPr/>
                        <a:lstStyle/>
                        <a:p>
                          <a:r>
                            <a:rPr lang="nl-NL" b="1" dirty="0" err="1"/>
                            <a:t>Number</a:t>
                          </a:r>
                          <a:r>
                            <a:rPr lang="nl-NL" b="1" dirty="0"/>
                            <a:t> formats</a:t>
                          </a:r>
                          <a:endParaRPr lang="en-US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b="1" dirty="0"/>
                            <a:t>Absolute range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b="1" dirty="0"/>
                            <a:t>Precision</a:t>
                          </a:r>
                          <a:endParaRPr 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29451973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8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23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810715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float32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89868" t="-180328" r="-70925" b="-7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31677" t="-180328" b="-7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6176936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5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10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31679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float16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89868" t="-360656" r="-70925" b="-545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31677" t="-360656" b="-5459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2465012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8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7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937642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bfloat16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89868" t="-539344" r="-70925" b="-3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31677" t="-539344" b="-3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8303535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15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89284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int16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89868" t="-719672" r="-70925" b="-186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0.5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8881805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7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34870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int8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89868" t="-900000" r="-70925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0.5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6120866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" name="Afbeelding 11" descr="Afbeelding met tekst&#10;&#10;Automatisch gegenereerde beschrijving">
            <a:extLst>
              <a:ext uri="{FF2B5EF4-FFF2-40B4-BE49-F238E27FC236}">
                <a16:creationId xmlns:a16="http://schemas.microsoft.com/office/drawing/2014/main" id="{C5BE7F4D-A1F9-4C2D-B0A1-5D4974191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" y="1683129"/>
            <a:ext cx="6084335" cy="317019"/>
          </a:xfrm>
          <a:prstGeom prst="rect">
            <a:avLst/>
          </a:prstGeom>
        </p:spPr>
      </p:pic>
      <p:pic>
        <p:nvPicPr>
          <p:cNvPr id="16" name="Afbeelding 15" descr="Afbeelding met tekst&#10;&#10;Automatisch gegenereerde beschrijving">
            <a:extLst>
              <a:ext uri="{FF2B5EF4-FFF2-40B4-BE49-F238E27FC236}">
                <a16:creationId xmlns:a16="http://schemas.microsoft.com/office/drawing/2014/main" id="{E7245431-7D80-4842-BDB5-C60DA3C546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" y="2357714"/>
            <a:ext cx="4444369" cy="317019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1C9F2E10-8F40-49E6-8DC5-3EB7A13093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42" y="4361879"/>
            <a:ext cx="2213040" cy="317019"/>
          </a:xfrm>
          <a:prstGeom prst="rect">
            <a:avLst/>
          </a:prstGeom>
        </p:spPr>
      </p:pic>
      <p:pic>
        <p:nvPicPr>
          <p:cNvPr id="20" name="Afbeelding 19" descr="Afbeelding met tekst&#10;&#10;Automatisch gegenereerde beschrijving">
            <a:extLst>
              <a:ext uri="{FF2B5EF4-FFF2-40B4-BE49-F238E27FC236}">
                <a16:creationId xmlns:a16="http://schemas.microsoft.com/office/drawing/2014/main" id="{162B58E9-7FAF-426D-86FF-FAAD1900B8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8" y="3691071"/>
            <a:ext cx="4444369" cy="317019"/>
          </a:xfrm>
          <a:prstGeom prst="rect">
            <a:avLst/>
          </a:prstGeom>
        </p:spPr>
      </p:pic>
      <p:pic>
        <p:nvPicPr>
          <p:cNvPr id="22" name="Afbeelding 21" descr="Afbeelding met tekst, slaan, schermafbeelding&#10;&#10;Automatisch gegenereerde beschrijving">
            <a:extLst>
              <a:ext uri="{FF2B5EF4-FFF2-40B4-BE49-F238E27FC236}">
                <a16:creationId xmlns:a16="http://schemas.microsoft.com/office/drawing/2014/main" id="{FEAEDA4D-22D6-4028-8CD9-26017B8398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9" y="3026508"/>
            <a:ext cx="4444369" cy="323116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BC3F4C85-F72D-4C24-9F82-D5414CAA3EE7}"/>
              </a:ext>
            </a:extLst>
          </p:cNvPr>
          <p:cNvSpPr/>
          <p:nvPr/>
        </p:nvSpPr>
        <p:spPr>
          <a:xfrm>
            <a:off x="8073813" y="3610187"/>
            <a:ext cx="589280" cy="108079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684FE8-D9D4-4BC1-84B2-A39F22E16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Data format summary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E17AC6-D231-4779-B1D1-DA3889045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Integers are </a:t>
            </a:r>
            <a:r>
              <a:rPr lang="nl-NL" dirty="0" err="1"/>
              <a:t>cheap</a:t>
            </a:r>
            <a:r>
              <a:rPr lang="nl-NL" dirty="0"/>
              <a:t>, but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relative</a:t>
            </a:r>
            <a:r>
              <a:rPr lang="nl-NL" dirty="0"/>
              <a:t> </a:t>
            </a:r>
            <a:r>
              <a:rPr lang="nl-NL" dirty="0" err="1"/>
              <a:t>precision</a:t>
            </a:r>
            <a:r>
              <a:rPr lang="nl-NL" dirty="0"/>
              <a:t> </a:t>
            </a:r>
            <a:r>
              <a:rPr lang="nl-NL" i="1" dirty="0" err="1"/>
              <a:t>fluctuates</a:t>
            </a:r>
            <a:endParaRPr lang="nl-NL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Floats</a:t>
            </a:r>
            <a:r>
              <a:rPr lang="nl-NL" dirty="0"/>
              <a:t> are </a:t>
            </a:r>
            <a:r>
              <a:rPr lang="nl-NL" dirty="0" err="1"/>
              <a:t>expensive</a:t>
            </a:r>
            <a:r>
              <a:rPr lang="nl-NL" dirty="0"/>
              <a:t>, but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relative</a:t>
            </a:r>
            <a:r>
              <a:rPr lang="nl-NL" dirty="0"/>
              <a:t> </a:t>
            </a:r>
            <a:r>
              <a:rPr lang="nl-NL" dirty="0" err="1"/>
              <a:t>precision</a:t>
            </a:r>
            <a:r>
              <a:rPr lang="nl-NL" dirty="0"/>
              <a:t> is </a:t>
            </a:r>
            <a:r>
              <a:rPr lang="nl-NL" i="1" dirty="0"/>
              <a:t>constant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Other interesting data format is </a:t>
            </a:r>
            <a:r>
              <a:rPr lang="en-GB" b="1" dirty="0"/>
              <a:t>posit</a:t>
            </a:r>
            <a:r>
              <a:rPr lang="en-GB" dirty="0"/>
              <a:t> (https://posithub.org/docs/Posits4.pdf)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Range </a:t>
            </a:r>
            <a:r>
              <a:rPr lang="nl-NL" dirty="0" err="1"/>
              <a:t>problem</a:t>
            </a:r>
            <a:r>
              <a:rPr lang="nl-NL" dirty="0"/>
              <a:t> of integers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solved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fixed</a:t>
            </a:r>
            <a:r>
              <a:rPr lang="nl-NL" dirty="0"/>
              <a:t>-point </a:t>
            </a:r>
            <a:r>
              <a:rPr lang="nl-NL" dirty="0" err="1"/>
              <a:t>number</a:t>
            </a:r>
            <a:r>
              <a:rPr lang="nl-NL" dirty="0"/>
              <a:t> format</a:t>
            </a:r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A0B57FE-085A-471F-84E6-26DDD7A0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4186429-EFF2-4E15-B410-F0BA7278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7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Fixed-point number format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Bit Width = Fractional (Word) Length + Integer (Word) Length + 1 (Sign)</a:t>
                </a:r>
              </a:p>
              <a:p>
                <a:r>
                  <a:rPr lang="en-US" dirty="0"/>
                  <a:t>Approximate real value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by computing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Round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FL</m:t>
                            </m:r>
                          </m:sup>
                        </m:sSup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FL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Representable range: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IL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IL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FL</m:t>
                        </m:r>
                      </m:sup>
                    </m:sSup>
                  </m:oMath>
                </a14:m>
                <a:r>
                  <a:rPr lang="en-US" dirty="0"/>
                  <a:t> with precision/step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FL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0099" y="1188000"/>
                <a:ext cx="8489905" cy="1243977"/>
              </a:xfrm>
              <a:blipFill rotWithShape="0">
                <a:blip r:embed="rId2"/>
                <a:stretch>
                  <a:fillRect l="-1723" t="-6373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33092" y="3440361"/>
            <a:ext cx="2042015" cy="430531"/>
            <a:chOff x="431652" y="3113751"/>
            <a:chExt cx="1422511" cy="299917"/>
          </a:xfrm>
        </p:grpSpPr>
        <p:sp>
          <p:nvSpPr>
            <p:cNvPr id="7" name="Rectangle 6"/>
            <p:cNvSpPr/>
            <p:nvPr/>
          </p:nvSpPr>
          <p:spPr>
            <a:xfrm>
              <a:off x="609599" y="3116523"/>
              <a:ext cx="177947" cy="26604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31652" y="3122234"/>
              <a:ext cx="177947" cy="26543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87546" y="3115599"/>
              <a:ext cx="177947" cy="26604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65211" y="3115599"/>
              <a:ext cx="177947" cy="26604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43158" y="3114675"/>
              <a:ext cx="177947" cy="26604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20604" y="3114675"/>
              <a:ext cx="177947" cy="26604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98551" y="3113751"/>
              <a:ext cx="177947" cy="26604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76216" y="3113751"/>
              <a:ext cx="177947" cy="26604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100211" y="3337380"/>
              <a:ext cx="76351" cy="762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595384" y="3339750"/>
            <a:ext cx="759075" cy="0"/>
          </a:xfrm>
          <a:prstGeom prst="straightConnector1">
            <a:avLst/>
          </a:prstGeom>
          <a:ln w="28575" cap="rnd">
            <a:solidFill>
              <a:schemeClr val="tx1"/>
            </a:solidFill>
            <a:round/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360589" y="3339750"/>
            <a:ext cx="1014518" cy="0"/>
          </a:xfrm>
          <a:prstGeom prst="straightConnector1">
            <a:avLst/>
          </a:prstGeom>
          <a:ln w="28575" cap="rnd">
            <a:solidFill>
              <a:schemeClr val="tx1"/>
            </a:solidFill>
            <a:round/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43978" y="3984463"/>
            <a:ext cx="12491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Bit Width (8)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73050" y="2740296"/>
            <a:ext cx="1573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Fractional Length (4)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39941" y="3981810"/>
            <a:ext cx="2035166" cy="0"/>
          </a:xfrm>
          <a:prstGeom prst="straightConnector1">
            <a:avLst/>
          </a:prstGeom>
          <a:ln w="28575" cap="rnd">
            <a:solidFill>
              <a:schemeClr val="tx1"/>
            </a:solidFill>
            <a:round/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60813" y="2740297"/>
            <a:ext cx="1047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Integer</a:t>
            </a:r>
          </a:p>
          <a:p>
            <a:r>
              <a:rPr lang="en-US" sz="1600" dirty="0"/>
              <a:t>Length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353210" y="3446804"/>
                <a:ext cx="233135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=42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 2.625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210" y="3446804"/>
                <a:ext cx="2331351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4877737" y="3430308"/>
            <a:ext cx="2042015" cy="430531"/>
            <a:chOff x="431652" y="3113751"/>
            <a:chExt cx="1422511" cy="299917"/>
          </a:xfrm>
        </p:grpSpPr>
        <p:sp>
          <p:nvSpPr>
            <p:cNvPr id="25" name="Rectangle 24"/>
            <p:cNvSpPr/>
            <p:nvPr/>
          </p:nvSpPr>
          <p:spPr>
            <a:xfrm>
              <a:off x="609599" y="3116523"/>
              <a:ext cx="177947" cy="266040"/>
            </a:xfrm>
            <a:prstGeom prst="rect">
              <a:avLst/>
            </a:prstGeom>
            <a:pattFill prst="dk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31652" y="3122234"/>
              <a:ext cx="177947" cy="26543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87546" y="3115599"/>
              <a:ext cx="177947" cy="266040"/>
            </a:xfrm>
            <a:prstGeom prst="rect">
              <a:avLst/>
            </a:prstGeom>
            <a:pattFill prst="dk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65211" y="3115599"/>
              <a:ext cx="177947" cy="266040"/>
            </a:xfrm>
            <a:prstGeom prst="rect">
              <a:avLst/>
            </a:prstGeom>
            <a:pattFill prst="dk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43158" y="3114675"/>
              <a:ext cx="177947" cy="26604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320604" y="3114675"/>
              <a:ext cx="177947" cy="26604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498551" y="3113751"/>
              <a:ext cx="177947" cy="26604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676216" y="3113751"/>
              <a:ext cx="177947" cy="26604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931009" y="3337380"/>
              <a:ext cx="76351" cy="762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>
            <a:off x="5643661" y="3329697"/>
            <a:ext cx="1276091" cy="0"/>
          </a:xfrm>
          <a:prstGeom prst="straightConnector1">
            <a:avLst/>
          </a:prstGeom>
          <a:ln w="28575" cap="rnd">
            <a:solidFill>
              <a:schemeClr val="tx1"/>
            </a:solidFill>
            <a:round/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516344" y="3961980"/>
            <a:ext cx="11113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BW = 5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943141" y="2987462"/>
            <a:ext cx="8488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FL = 5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884586" y="3971757"/>
            <a:ext cx="2035166" cy="0"/>
          </a:xfrm>
          <a:prstGeom prst="straightConnector1">
            <a:avLst/>
          </a:prstGeom>
          <a:ln w="28575" cap="rnd">
            <a:solidFill>
              <a:schemeClr val="tx1"/>
            </a:solidFill>
            <a:round/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881652" y="3450904"/>
                <a:ext cx="2526111" cy="372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11⋅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34375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652" y="3450904"/>
                <a:ext cx="2526111" cy="3724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>
            <a:cxnSpLocks/>
          </p:cNvCxnSpPr>
          <p:nvPr/>
        </p:nvCxnSpPr>
        <p:spPr>
          <a:xfrm>
            <a:off x="5643661" y="3180686"/>
            <a:ext cx="291100" cy="0"/>
          </a:xfrm>
          <a:prstGeom prst="straightConnector1">
            <a:avLst/>
          </a:prstGeom>
          <a:ln w="28575" cap="rnd">
            <a:solidFill>
              <a:schemeClr val="tx1"/>
            </a:solidFill>
            <a:round/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395841" y="2830567"/>
            <a:ext cx="8488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IL = -1</a:t>
            </a:r>
          </a:p>
        </p:txBody>
      </p:sp>
      <p:sp>
        <p:nvSpPr>
          <p:cNvPr id="45" name="Tijdelijke aanduiding voor voettekst 3">
            <a:extLst>
              <a:ext uri="{FF2B5EF4-FFF2-40B4-BE49-F238E27FC236}">
                <a16:creationId xmlns:a16="http://schemas.microsoft.com/office/drawing/2014/main" id="{5E36242F-C5B7-407C-B086-2C116A802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4426" y="4567878"/>
            <a:ext cx="7042149" cy="575621"/>
          </a:xfrm>
        </p:spPr>
        <p:txBody>
          <a:bodyPr/>
          <a:lstStyle/>
          <a:p>
            <a:r>
              <a:rPr lang="en-US" sz="800" i="1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 e.g., Ristretto: A Framework for Empirical Study of Resource-Efficient Inference in Convolutional Neural Networks – </a:t>
            </a:r>
            <a:r>
              <a:rPr lang="en-US" sz="800" i="1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Gysel</a:t>
            </a:r>
            <a:r>
              <a:rPr lang="en-US" sz="800" i="1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</a:t>
            </a:r>
            <a:endParaRPr lang="nl-NL" sz="800" i="1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13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36" grpId="0"/>
      <p:bldP spid="37" grpId="0"/>
      <p:bldP spid="40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Fixed-point 16-bit multiplication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19614" y="1909037"/>
            <a:ext cx="2042015" cy="430531"/>
            <a:chOff x="431652" y="3113751"/>
            <a:chExt cx="1422511" cy="299917"/>
          </a:xfrm>
        </p:grpSpPr>
        <p:sp>
          <p:nvSpPr>
            <p:cNvPr id="7" name="Rectangle 6"/>
            <p:cNvSpPr/>
            <p:nvPr/>
          </p:nvSpPr>
          <p:spPr>
            <a:xfrm>
              <a:off x="609599" y="3116523"/>
              <a:ext cx="177947" cy="26604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31652" y="3115599"/>
              <a:ext cx="177947" cy="26543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87546" y="3115599"/>
              <a:ext cx="177947" cy="26604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65211" y="3115599"/>
              <a:ext cx="177947" cy="26604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43158" y="3114675"/>
              <a:ext cx="177947" cy="26604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20604" y="3114675"/>
              <a:ext cx="177947" cy="26604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98551" y="3113751"/>
              <a:ext cx="177947" cy="26604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76216" y="3113751"/>
              <a:ext cx="177947" cy="26604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100211" y="3337380"/>
              <a:ext cx="76351" cy="762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>
            <a:off x="1747111" y="1808426"/>
            <a:ext cx="1014518" cy="0"/>
          </a:xfrm>
          <a:prstGeom prst="straightConnector1">
            <a:avLst/>
          </a:prstGeom>
          <a:ln w="28575" cap="rnd">
            <a:solidFill>
              <a:schemeClr val="tx1"/>
            </a:solidFill>
            <a:round/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326560" y="2453139"/>
            <a:ext cx="11530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BW = </a:t>
            </a:r>
            <a:r>
              <a:rPr lang="en-US" sz="1600" dirty="0">
                <a:solidFill>
                  <a:srgbClr val="5A9200"/>
                </a:solidFill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11734" y="1476316"/>
            <a:ext cx="8719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FL = </a:t>
            </a:r>
            <a:r>
              <a:rPr lang="en-US" sz="1600" dirty="0">
                <a:solidFill>
                  <a:schemeClr val="tx2"/>
                </a:solidFill>
              </a:rPr>
              <a:t>4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26463" y="2450486"/>
            <a:ext cx="2035166" cy="0"/>
          </a:xfrm>
          <a:prstGeom prst="straightConnector1">
            <a:avLst/>
          </a:prstGeom>
          <a:ln w="28575" cap="rnd">
            <a:solidFill>
              <a:schemeClr val="tx1"/>
            </a:solidFill>
            <a:round/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739732" y="1915480"/>
                <a:ext cx="104254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2.625 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732" y="1915480"/>
                <a:ext cx="1042545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5264259" y="1898984"/>
            <a:ext cx="2042015" cy="430531"/>
            <a:chOff x="431652" y="3113751"/>
            <a:chExt cx="1422511" cy="299917"/>
          </a:xfrm>
        </p:grpSpPr>
        <p:sp>
          <p:nvSpPr>
            <p:cNvPr id="24" name="Rectangle 23"/>
            <p:cNvSpPr/>
            <p:nvPr/>
          </p:nvSpPr>
          <p:spPr>
            <a:xfrm>
              <a:off x="609599" y="3116523"/>
              <a:ext cx="177947" cy="266040"/>
            </a:xfrm>
            <a:prstGeom prst="rect">
              <a:avLst/>
            </a:prstGeom>
            <a:pattFill prst="dk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31652" y="3115599"/>
              <a:ext cx="177947" cy="26543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7546" y="3115599"/>
              <a:ext cx="177947" cy="266040"/>
            </a:xfrm>
            <a:prstGeom prst="rect">
              <a:avLst/>
            </a:prstGeom>
            <a:pattFill prst="dk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65211" y="3115599"/>
              <a:ext cx="177947" cy="266040"/>
            </a:xfrm>
            <a:prstGeom prst="rect">
              <a:avLst/>
            </a:prstGeom>
            <a:pattFill prst="dk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43158" y="3114675"/>
              <a:ext cx="177947" cy="26604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320604" y="3114675"/>
              <a:ext cx="177947" cy="26604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98551" y="3113751"/>
              <a:ext cx="177947" cy="26604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76216" y="3113751"/>
              <a:ext cx="177947" cy="26604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931009" y="3337380"/>
              <a:ext cx="76351" cy="762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>
            <a:off x="6030183" y="1798373"/>
            <a:ext cx="1276091" cy="0"/>
          </a:xfrm>
          <a:prstGeom prst="straightConnector1">
            <a:avLst/>
          </a:prstGeom>
          <a:ln w="28575" cap="rnd">
            <a:solidFill>
              <a:schemeClr val="tx1"/>
            </a:solidFill>
            <a:round/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902866" y="2430656"/>
            <a:ext cx="11113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BW = </a:t>
            </a:r>
            <a:r>
              <a:rPr lang="en-US" sz="1600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329663" y="1456138"/>
            <a:ext cx="8488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FL = </a:t>
            </a:r>
            <a:r>
              <a:rPr lang="en-US" sz="1600" dirty="0">
                <a:solidFill>
                  <a:schemeClr val="accent3"/>
                </a:solidFill>
              </a:rPr>
              <a:t>5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271108" y="2440433"/>
            <a:ext cx="2035166" cy="0"/>
          </a:xfrm>
          <a:prstGeom prst="straightConnector1">
            <a:avLst/>
          </a:prstGeom>
          <a:ln w="28575" cap="rnd">
            <a:solidFill>
              <a:schemeClr val="tx1"/>
            </a:solidFill>
            <a:round/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268174" y="1919580"/>
                <a:ext cx="1264639" cy="372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34375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174" y="1919580"/>
                <a:ext cx="1264639" cy="3724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235154" y="3382349"/>
                <a:ext cx="104254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90234375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154" y="3382349"/>
                <a:ext cx="1042545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5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3192733" y="3381749"/>
            <a:ext cx="255443" cy="387134"/>
          </a:xfrm>
          <a:prstGeom prst="rect">
            <a:avLst/>
          </a:prstGeom>
          <a:pattFill prst="dk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200052" y="3381749"/>
            <a:ext cx="255443" cy="381901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454776" y="3381749"/>
            <a:ext cx="255443" cy="381901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710219" y="3380423"/>
            <a:ext cx="255443" cy="381901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965257" y="3380423"/>
            <a:ext cx="255443" cy="381901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219981" y="3380423"/>
            <a:ext cx="255443" cy="381901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474705" y="3380423"/>
            <a:ext cx="255443" cy="381901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730148" y="3379097"/>
            <a:ext cx="255443" cy="381901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985186" y="3379097"/>
            <a:ext cx="255443" cy="381901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955612" y="3381749"/>
            <a:ext cx="255443" cy="381901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938163" y="3379097"/>
            <a:ext cx="255443" cy="387134"/>
          </a:xfrm>
          <a:prstGeom prst="rect">
            <a:avLst/>
          </a:prstGeom>
          <a:pattFill prst="dk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683125" y="3376451"/>
            <a:ext cx="255443" cy="387134"/>
          </a:xfrm>
          <a:prstGeom prst="rect">
            <a:avLst/>
          </a:prstGeom>
          <a:pattFill prst="dk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428555" y="3373799"/>
            <a:ext cx="255443" cy="387134"/>
          </a:xfrm>
          <a:prstGeom prst="rect">
            <a:avLst/>
          </a:prstGeom>
          <a:pattFill prst="dk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166767" y="3371147"/>
            <a:ext cx="255443" cy="388149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450606" y="3382341"/>
            <a:ext cx="255443" cy="381901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705644" y="3382341"/>
            <a:ext cx="255443" cy="381901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72" name="Oval 71"/>
          <p:cNvSpPr/>
          <p:nvPr/>
        </p:nvSpPr>
        <p:spPr>
          <a:xfrm>
            <a:off x="3900273" y="3701443"/>
            <a:ext cx="109602" cy="10951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3955612" y="3285991"/>
            <a:ext cx="2285017" cy="3681"/>
          </a:xfrm>
          <a:prstGeom prst="straightConnector1">
            <a:avLst/>
          </a:prstGeom>
          <a:ln w="28575" cap="rnd">
            <a:solidFill>
              <a:schemeClr val="tx1"/>
            </a:solidFill>
            <a:round/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4567715" y="2947437"/>
            <a:ext cx="12169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FL = </a:t>
            </a:r>
            <a:r>
              <a:rPr lang="en-US" sz="1600" dirty="0">
                <a:solidFill>
                  <a:schemeClr val="tx2"/>
                </a:solidFill>
              </a:rPr>
              <a:t>5</a:t>
            </a:r>
            <a:r>
              <a:rPr lang="en-US" sz="1600" dirty="0"/>
              <a:t> + </a:t>
            </a:r>
            <a:r>
              <a:rPr lang="en-US" sz="1600" dirty="0">
                <a:solidFill>
                  <a:schemeClr val="accent3"/>
                </a:solidFill>
              </a:rPr>
              <a:t>4</a:t>
            </a:r>
          </a:p>
        </p:txBody>
      </p:sp>
      <p:sp>
        <p:nvSpPr>
          <p:cNvPr id="76" name="Rectangle 75"/>
          <p:cNvSpPr/>
          <p:nvPr/>
        </p:nvSpPr>
        <p:spPr>
          <a:xfrm>
            <a:off x="3448176" y="3916517"/>
            <a:ext cx="18995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BW = </a:t>
            </a:r>
            <a:r>
              <a:rPr lang="en-US" sz="1600" dirty="0">
                <a:solidFill>
                  <a:srgbClr val="5A9200"/>
                </a:solidFill>
              </a:rPr>
              <a:t>8</a:t>
            </a:r>
            <a:r>
              <a:rPr lang="en-US" sz="1600" dirty="0"/>
              <a:t> + </a:t>
            </a:r>
            <a:r>
              <a:rPr lang="en-US" sz="1600" dirty="0">
                <a:solidFill>
                  <a:srgbClr val="7030A0"/>
                </a:solidFill>
              </a:rPr>
              <a:t>5</a:t>
            </a:r>
            <a:r>
              <a:rPr lang="en-US" sz="1600" dirty="0"/>
              <a:t> – 1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*</a:t>
            </a:r>
            <a:endParaRPr lang="en-US" sz="1600" dirty="0"/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2177895" y="3916517"/>
            <a:ext cx="4057259" cy="0"/>
          </a:xfrm>
          <a:prstGeom prst="straightConnector1">
            <a:avLst/>
          </a:prstGeom>
          <a:ln w="28575" cap="rnd">
            <a:solidFill>
              <a:schemeClr val="tx1"/>
            </a:solidFill>
            <a:round/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Multiply 82"/>
          <p:cNvSpPr/>
          <p:nvPr/>
        </p:nvSpPr>
        <p:spPr>
          <a:xfrm>
            <a:off x="4118295" y="1857976"/>
            <a:ext cx="554503" cy="51464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Equal 83"/>
          <p:cNvSpPr/>
          <p:nvPr/>
        </p:nvSpPr>
        <p:spPr>
          <a:xfrm>
            <a:off x="1232236" y="3366052"/>
            <a:ext cx="527790" cy="46583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Tijdelijke aanduiding voor voettekst 3">
            <a:extLst>
              <a:ext uri="{FF2B5EF4-FFF2-40B4-BE49-F238E27FC236}">
                <a16:creationId xmlns:a16="http://schemas.microsoft.com/office/drawing/2014/main" id="{2455A762-6393-491F-A0DD-9A1227106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4426" y="4567878"/>
            <a:ext cx="7042149" cy="575621"/>
          </a:xfrm>
        </p:spPr>
        <p:txBody>
          <a:bodyPr/>
          <a:lstStyle/>
          <a:p>
            <a:r>
              <a:rPr lang="en-US" dirty="0"/>
              <a:t>* Note: ‘– 1’ only valid if int16min x int16min case is ignored.</a:t>
            </a:r>
          </a:p>
        </p:txBody>
      </p:sp>
    </p:spTree>
    <p:extLst>
      <p:ext uri="{BB962C8B-B14F-4D97-AF65-F5344CB8AC3E}">
        <p14:creationId xmlns:p14="http://schemas.microsoft.com/office/powerpoint/2010/main" val="147336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 animBg="1"/>
      <p:bldP spid="46" grpId="0" animBg="1"/>
      <p:bldP spid="47" grpId="0" animBg="1"/>
      <p:bldP spid="48" grpId="0" animBg="1"/>
      <p:bldP spid="49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4" grpId="0" animBg="1"/>
      <p:bldP spid="65" grpId="0" animBg="1"/>
      <p:bldP spid="66" grpId="0" animBg="1"/>
      <p:bldP spid="67" grpId="0" animBg="1"/>
      <p:bldP spid="70" grpId="0" animBg="1"/>
      <p:bldP spid="71" grpId="0" animBg="1"/>
      <p:bldP spid="72" grpId="0" animBg="1"/>
      <p:bldP spid="74" grpId="0"/>
      <p:bldP spid="76" grpId="0"/>
      <p:bldP spid="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8A67161-1B8C-4521-8C5A-7032553D2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integer-based MAC data path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DC29D9-BEED-4EE7-B911-2ED1B5166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DDA6E06-A211-403C-A15D-120973E7C57B}"/>
              </a:ext>
            </a:extLst>
          </p:cNvPr>
          <p:cNvSpPr/>
          <p:nvPr/>
        </p:nvSpPr>
        <p:spPr>
          <a:xfrm>
            <a:off x="1795183" y="1546412"/>
            <a:ext cx="1292979" cy="394448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Inputs</a:t>
            </a:r>
            <a:r>
              <a:rPr lang="nl-NL" dirty="0"/>
              <a:t> I</a:t>
            </a:r>
            <a:endParaRPr lang="en-US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1AD0434-B4E5-41CF-B6A1-9D798870300A}"/>
              </a:ext>
            </a:extLst>
          </p:cNvPr>
          <p:cNvSpPr/>
          <p:nvPr/>
        </p:nvSpPr>
        <p:spPr>
          <a:xfrm>
            <a:off x="1795183" y="2177302"/>
            <a:ext cx="1292979" cy="394448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Weights</a:t>
            </a:r>
            <a:r>
              <a:rPr lang="nl-NL" dirty="0"/>
              <a:t> W</a:t>
            </a:r>
            <a:endParaRPr lang="en-US" dirty="0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AB524F94-69C9-4904-B074-D5DA006CB855}"/>
              </a:ext>
            </a:extLst>
          </p:cNvPr>
          <p:cNvSpPr/>
          <p:nvPr/>
        </p:nvSpPr>
        <p:spPr>
          <a:xfrm>
            <a:off x="3428560" y="1908891"/>
            <a:ext cx="293676" cy="308455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X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3A9BD8CA-1558-4FF3-9CE8-FEEF0D28B422}"/>
              </a:ext>
            </a:extLst>
          </p:cNvPr>
          <p:cNvCxnSpPr>
            <a:stCxn id="2" idx="3"/>
            <a:endCxn id="3" idx="1"/>
          </p:cNvCxnSpPr>
          <p:nvPr/>
        </p:nvCxnSpPr>
        <p:spPr>
          <a:xfrm>
            <a:off x="3088162" y="1743636"/>
            <a:ext cx="383406" cy="21042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695E343D-7B19-4118-8BBD-C08EC5AB40F2}"/>
              </a:ext>
            </a:extLst>
          </p:cNvPr>
          <p:cNvCxnSpPr>
            <a:cxnSpLocks/>
            <a:stCxn id="11" idx="3"/>
            <a:endCxn id="3" idx="3"/>
          </p:cNvCxnSpPr>
          <p:nvPr/>
        </p:nvCxnSpPr>
        <p:spPr>
          <a:xfrm flipV="1">
            <a:off x="3088162" y="2172174"/>
            <a:ext cx="383406" cy="20235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al 15">
            <a:extLst>
              <a:ext uri="{FF2B5EF4-FFF2-40B4-BE49-F238E27FC236}">
                <a16:creationId xmlns:a16="http://schemas.microsoft.com/office/drawing/2014/main" id="{A480EF38-11D1-4CD9-815D-E2BFB6C3F472}"/>
              </a:ext>
            </a:extLst>
          </p:cNvPr>
          <p:cNvSpPr/>
          <p:nvPr/>
        </p:nvSpPr>
        <p:spPr>
          <a:xfrm>
            <a:off x="3927679" y="1908890"/>
            <a:ext cx="293676" cy="308455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+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F3D6671B-CF11-44CE-8193-E15D3DA84316}"/>
              </a:ext>
            </a:extLst>
          </p:cNvPr>
          <p:cNvCxnSpPr>
            <a:cxnSpLocks/>
            <a:stCxn id="3" idx="6"/>
            <a:endCxn id="16" idx="2"/>
          </p:cNvCxnSpPr>
          <p:nvPr/>
        </p:nvCxnSpPr>
        <p:spPr>
          <a:xfrm flipV="1">
            <a:off x="3722236" y="2063118"/>
            <a:ext cx="205443" cy="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hoek 19">
            <a:extLst>
              <a:ext uri="{FF2B5EF4-FFF2-40B4-BE49-F238E27FC236}">
                <a16:creationId xmlns:a16="http://schemas.microsoft.com/office/drawing/2014/main" id="{B7138E65-BED3-4294-8639-A20EF8A8B63F}"/>
              </a:ext>
            </a:extLst>
          </p:cNvPr>
          <p:cNvSpPr/>
          <p:nvPr/>
        </p:nvSpPr>
        <p:spPr>
          <a:xfrm>
            <a:off x="4434272" y="1865554"/>
            <a:ext cx="1481591" cy="394448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Accumulator</a:t>
            </a:r>
            <a:endParaRPr lang="en-US" dirty="0"/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C1F44BCE-8D3C-4EA9-BB2C-48550A560CC8}"/>
              </a:ext>
            </a:extLst>
          </p:cNvPr>
          <p:cNvCxnSpPr>
            <a:cxnSpLocks/>
            <a:stCxn id="16" idx="6"/>
            <a:endCxn id="20" idx="1"/>
          </p:cNvCxnSpPr>
          <p:nvPr/>
        </p:nvCxnSpPr>
        <p:spPr>
          <a:xfrm flipV="1">
            <a:off x="4221355" y="2062778"/>
            <a:ext cx="212917" cy="34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EB0A137E-58B8-4252-8ADA-DAE18D256C4B}"/>
              </a:ext>
            </a:extLst>
          </p:cNvPr>
          <p:cNvCxnSpPr>
            <a:cxnSpLocks/>
            <a:stCxn id="20" idx="0"/>
            <a:endCxn id="16" idx="0"/>
          </p:cNvCxnSpPr>
          <p:nvPr/>
        </p:nvCxnSpPr>
        <p:spPr>
          <a:xfrm rot="16200000" flipH="1" flipV="1">
            <a:off x="4603125" y="1336946"/>
            <a:ext cx="43336" cy="1100551"/>
          </a:xfrm>
          <a:prstGeom prst="bentConnector3">
            <a:avLst>
              <a:gd name="adj1" fmla="val -527506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00352ADF-42B7-4029-BA6A-31D5D0775F2E}"/>
              </a:ext>
            </a:extLst>
          </p:cNvPr>
          <p:cNvSpPr txBox="1"/>
          <p:nvPr/>
        </p:nvSpPr>
        <p:spPr>
          <a:xfrm>
            <a:off x="4074517" y="1277948"/>
            <a:ext cx="110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K</a:t>
            </a:r>
            <a:r>
              <a:rPr lang="en-US" dirty="0">
                <a:solidFill>
                  <a:srgbClr val="002060"/>
                </a:solidFill>
              </a:rPr>
              <a:t> times</a:t>
            </a:r>
          </a:p>
        </p:txBody>
      </p: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CF925440-3577-486F-92BC-24A39D379F1E}"/>
              </a:ext>
            </a:extLst>
          </p:cNvPr>
          <p:cNvCxnSpPr>
            <a:cxnSpLocks/>
            <a:stCxn id="20" idx="3"/>
            <a:endCxn id="38" idx="1"/>
          </p:cNvCxnSpPr>
          <p:nvPr/>
        </p:nvCxnSpPr>
        <p:spPr>
          <a:xfrm>
            <a:off x="5915863" y="2062778"/>
            <a:ext cx="268674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22801766-CD4C-4429-9363-0F35F3DF82E0}"/>
                  </a:ext>
                </a:extLst>
              </p:cNvPr>
              <p:cNvSpPr txBox="1"/>
              <p:nvPr/>
            </p:nvSpPr>
            <p:spPr>
              <a:xfrm>
                <a:off x="4732414" y="3015650"/>
                <a:ext cx="2465034" cy="2168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nl-NL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nl-NL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nl-NL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nl-NL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22801766-CD4C-4429-9363-0F35F3DF8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414" y="3015650"/>
                <a:ext cx="2465034" cy="216854"/>
              </a:xfrm>
              <a:prstGeom prst="rect">
                <a:avLst/>
              </a:prstGeom>
              <a:blipFill>
                <a:blip r:embed="rId2"/>
                <a:stretch>
                  <a:fillRect l="-246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11FD7FE0-B948-4F81-B5AB-3C92A1E95EDA}"/>
                  </a:ext>
                </a:extLst>
              </p:cNvPr>
              <p:cNvSpPr txBox="1"/>
              <p:nvPr/>
            </p:nvSpPr>
            <p:spPr>
              <a:xfrm>
                <a:off x="721043" y="3362576"/>
                <a:ext cx="27075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 err="1">
                    <a:solidFill>
                      <a:srgbClr val="002060"/>
                    </a:solidFill>
                  </a:rPr>
                  <a:t>Operands</a:t>
                </a:r>
                <a:r>
                  <a:rPr lang="nl-NL" sz="1400" dirty="0">
                    <a:solidFill>
                      <a:srgbClr val="002060"/>
                    </a:solidFill>
                  </a:rPr>
                  <a:t> </a:t>
                </a:r>
                <a:r>
                  <a:rPr lang="nl-NL" sz="1400" dirty="0" err="1">
                    <a:solidFill>
                      <a:srgbClr val="002060"/>
                    </a:solidFill>
                  </a:rPr>
                  <a:t>width</a:t>
                </a:r>
                <a:r>
                  <a:rPr lang="nl-NL" sz="1400" dirty="0">
                    <a:solidFill>
                      <a:srgbClr val="002060"/>
                    </a:solidFill>
                  </a:rPr>
                  <a:t>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𝐵𝑊</m:t>
                        </m:r>
                      </m:e>
                      <m:sub>
                        <m:r>
                          <a:rPr lang="nl-NL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nl-NL" sz="1400" dirty="0">
                    <a:solidFill>
                      <a:srgbClr val="002060"/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𝐵𝑊</m:t>
                        </m:r>
                      </m:e>
                      <m:sub>
                        <m:r>
                          <a:rPr lang="nl-NL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11FD7FE0-B948-4F81-B5AB-3C92A1E95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43" y="3362576"/>
                <a:ext cx="2707517" cy="307777"/>
              </a:xfrm>
              <a:prstGeom prst="rect">
                <a:avLst/>
              </a:prstGeom>
              <a:blipFill>
                <a:blip r:embed="rId3"/>
                <a:stretch>
                  <a:fillRect l="-676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28C1DCA9-3ACF-468A-B1F1-0F8BCC1271B5}"/>
                  </a:ext>
                </a:extLst>
              </p:cNvPr>
              <p:cNvSpPr txBox="1"/>
              <p:nvPr/>
            </p:nvSpPr>
            <p:spPr>
              <a:xfrm>
                <a:off x="721043" y="3670353"/>
                <a:ext cx="2889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 err="1">
                    <a:solidFill>
                      <a:srgbClr val="002060"/>
                    </a:solidFill>
                  </a:rPr>
                  <a:t>Products</a:t>
                </a:r>
                <a:r>
                  <a:rPr lang="nl-NL" sz="1400" dirty="0">
                    <a:solidFill>
                      <a:srgbClr val="002060"/>
                    </a:solidFill>
                  </a:rPr>
                  <a:t> </a:t>
                </a:r>
                <a:r>
                  <a:rPr lang="nl-NL" sz="1400" dirty="0" err="1">
                    <a:solidFill>
                      <a:srgbClr val="002060"/>
                    </a:solidFill>
                  </a:rPr>
                  <a:t>width</a:t>
                </a:r>
                <a:r>
                  <a:rPr lang="nl-NL" sz="1400" dirty="0">
                    <a:solidFill>
                      <a:srgbClr val="002060"/>
                    </a:solidFill>
                  </a:rPr>
                  <a:t>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𝐵𝑊</m:t>
                        </m:r>
                      </m:e>
                      <m:sub>
                        <m:r>
                          <a:rPr lang="nl-NL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nl-NL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l-NL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𝐵𝑊</m:t>
                        </m:r>
                      </m:e>
                      <m:sub>
                        <m:r>
                          <a:rPr lang="nl-NL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nl-NL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28C1DCA9-3ACF-468A-B1F1-0F8BCC127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43" y="3670353"/>
                <a:ext cx="2889144" cy="307777"/>
              </a:xfrm>
              <a:prstGeom prst="rect">
                <a:avLst/>
              </a:prstGeom>
              <a:blipFill>
                <a:blip r:embed="rId4"/>
                <a:stretch>
                  <a:fillRect l="-633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1020DF51-C8D7-4BA1-BE8C-056A8527F45F}"/>
                  </a:ext>
                </a:extLst>
              </p:cNvPr>
              <p:cNvSpPr txBox="1"/>
              <p:nvPr/>
            </p:nvSpPr>
            <p:spPr>
              <a:xfrm>
                <a:off x="721043" y="3978130"/>
                <a:ext cx="41489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 err="1">
                    <a:solidFill>
                      <a:srgbClr val="002060"/>
                    </a:solidFill>
                  </a:rPr>
                  <a:t>Accumulation</a:t>
                </a:r>
                <a:r>
                  <a:rPr lang="nl-NL" sz="1400" dirty="0">
                    <a:solidFill>
                      <a:srgbClr val="002060"/>
                    </a:solidFill>
                  </a:rPr>
                  <a:t> </a:t>
                </a:r>
                <a:r>
                  <a:rPr lang="nl-NL" sz="1400" dirty="0" err="1">
                    <a:solidFill>
                      <a:srgbClr val="002060"/>
                    </a:solidFill>
                  </a:rPr>
                  <a:t>width</a:t>
                </a:r>
                <a:r>
                  <a:rPr lang="nl-NL" sz="1400" dirty="0">
                    <a:solidFill>
                      <a:srgbClr val="002060"/>
                    </a:solidFill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𝐵𝑊</m:t>
                            </m:r>
                          </m:e>
                          <m:sub>
                            <m:r>
                              <a:rPr lang="nl-NL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  <m:r>
                          <a:rPr lang="nl-NL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nl-NL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𝐵𝑊</m:t>
                            </m:r>
                          </m:e>
                          <m:sub>
                            <m:r>
                              <a:rPr lang="nl-NL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  <m:r>
                          <a:rPr lang="nl-NL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−1</m:t>
                        </m:r>
                      </m:e>
                    </m:d>
                    <m:r>
                      <a:rPr lang="nl-NL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⌈"/>
                        <m:endChr m:val="⌉"/>
                        <m:ctrlPr>
                          <a:rPr lang="nl-NL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nl-NL" sz="14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nl-NL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l-NL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nl-NL" sz="1400" dirty="0">
                    <a:solidFill>
                      <a:srgbClr val="002060"/>
                    </a:solidFill>
                  </a:rPr>
                  <a:t> </a:t>
                </a:r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1020DF51-C8D7-4BA1-BE8C-056A8527F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43" y="3978130"/>
                <a:ext cx="4148984" cy="307777"/>
              </a:xfrm>
              <a:prstGeom prst="rect">
                <a:avLst/>
              </a:prstGeom>
              <a:blipFill>
                <a:blip r:embed="rId5"/>
                <a:stretch>
                  <a:fillRect l="-441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Pijl: vijfhoek 37">
            <a:extLst>
              <a:ext uri="{FF2B5EF4-FFF2-40B4-BE49-F238E27FC236}">
                <a16:creationId xmlns:a16="http://schemas.microsoft.com/office/drawing/2014/main" id="{A27B34DE-02AA-4FD8-A5B7-C54D6B06A9ED}"/>
              </a:ext>
            </a:extLst>
          </p:cNvPr>
          <p:cNvSpPr/>
          <p:nvPr/>
        </p:nvSpPr>
        <p:spPr>
          <a:xfrm>
            <a:off x="6184537" y="1865554"/>
            <a:ext cx="846680" cy="394448"/>
          </a:xfrm>
          <a:prstGeom prst="homePlat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solidFill>
                  <a:srgbClr val="002060"/>
                </a:solidFill>
              </a:rPr>
              <a:t>Scale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9" name="Rechteraccolade 38">
            <a:extLst>
              <a:ext uri="{FF2B5EF4-FFF2-40B4-BE49-F238E27FC236}">
                <a16:creationId xmlns:a16="http://schemas.microsoft.com/office/drawing/2014/main" id="{68DC73A1-E9CA-44F4-9E59-A5CF1CE334BF}"/>
              </a:ext>
            </a:extLst>
          </p:cNvPr>
          <p:cNvSpPr/>
          <p:nvPr/>
        </p:nvSpPr>
        <p:spPr>
          <a:xfrm rot="5400000">
            <a:off x="4823044" y="3363447"/>
            <a:ext cx="74781" cy="20859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raccolade 39">
            <a:extLst>
              <a:ext uri="{FF2B5EF4-FFF2-40B4-BE49-F238E27FC236}">
                <a16:creationId xmlns:a16="http://schemas.microsoft.com/office/drawing/2014/main" id="{BFD26918-87C9-4FD2-924A-3B99E21C5F84}"/>
              </a:ext>
            </a:extLst>
          </p:cNvPr>
          <p:cNvSpPr/>
          <p:nvPr/>
        </p:nvSpPr>
        <p:spPr>
          <a:xfrm rot="5400000">
            <a:off x="5079885" y="3448402"/>
            <a:ext cx="114482" cy="7560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hteraccolade 40">
            <a:extLst>
              <a:ext uri="{FF2B5EF4-FFF2-40B4-BE49-F238E27FC236}">
                <a16:creationId xmlns:a16="http://schemas.microsoft.com/office/drawing/2014/main" id="{4DB4B17E-74BF-4B49-BA6E-4CE8C54E1676}"/>
              </a:ext>
            </a:extLst>
          </p:cNvPr>
          <p:cNvSpPr/>
          <p:nvPr/>
        </p:nvSpPr>
        <p:spPr>
          <a:xfrm rot="5400000">
            <a:off x="6254587" y="2590875"/>
            <a:ext cx="114482" cy="310544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DD8E9B68-96C7-438A-888B-431B7FD416B6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7031217" y="2062778"/>
            <a:ext cx="268674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raccolade 47">
            <a:extLst>
              <a:ext uri="{FF2B5EF4-FFF2-40B4-BE49-F238E27FC236}">
                <a16:creationId xmlns:a16="http://schemas.microsoft.com/office/drawing/2014/main" id="{4F5B30E1-6723-4A60-965F-17BD1C162DC2}"/>
              </a:ext>
            </a:extLst>
          </p:cNvPr>
          <p:cNvSpPr/>
          <p:nvPr/>
        </p:nvSpPr>
        <p:spPr>
          <a:xfrm rot="5400000">
            <a:off x="5094098" y="3335237"/>
            <a:ext cx="74782" cy="26278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jdelijke aanduiding voor voettekst 3">
            <a:extLst>
              <a:ext uri="{FF2B5EF4-FFF2-40B4-BE49-F238E27FC236}">
                <a16:creationId xmlns:a16="http://schemas.microsoft.com/office/drawing/2014/main" id="{8F2A4290-707B-4E7B-8AA0-FB7679538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4426" y="4567878"/>
            <a:ext cx="7042149" cy="57562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5E637AA-9EEB-4F0F-9847-4EC4263B5B60}"/>
              </a:ext>
            </a:extLst>
          </p:cNvPr>
          <p:cNvSpPr txBox="1"/>
          <p:nvPr/>
        </p:nvSpPr>
        <p:spPr>
          <a:xfrm>
            <a:off x="721043" y="4249642"/>
            <a:ext cx="4507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Input/output precision between layers is aligned using scale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7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9" grpId="0" animBg="1"/>
      <p:bldP spid="40" grpId="0" animBg="1"/>
      <p:bldP spid="41" grpId="0" animBg="1"/>
      <p:bldP spid="48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C2CAEEA-4661-49E8-8413-E199A677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Overview</a:t>
            </a:r>
            <a:r>
              <a:rPr lang="nl-NL" dirty="0"/>
              <a:t> of </a:t>
            </a:r>
            <a:r>
              <a:rPr lang="nl-NL" dirty="0" err="1"/>
              <a:t>today’s</a:t>
            </a:r>
            <a:r>
              <a:rPr lang="nl-NL" dirty="0"/>
              <a:t> </a:t>
            </a:r>
            <a:r>
              <a:rPr lang="nl-NL" dirty="0" err="1"/>
              <a:t>lecture</a:t>
            </a:r>
            <a:endParaRPr lang="en-US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F5DEE881-A612-4F94-9EC8-F3EF4691D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Motivation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Data formats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Quantization schemes</a:t>
            </a:r>
          </a:p>
          <a:p>
            <a:pPr marL="638175" lvl="2" indent="-457200"/>
            <a:r>
              <a:rPr lang="en-US" dirty="0"/>
              <a:t>Linear (uniform) quantization</a:t>
            </a:r>
          </a:p>
          <a:p>
            <a:pPr marL="638175" lvl="2" indent="-457200"/>
            <a:r>
              <a:rPr lang="en-US" dirty="0"/>
              <a:t>Non-linear (non-uniform) quantization</a:t>
            </a:r>
          </a:p>
          <a:p>
            <a:pPr marL="638175" lvl="2" indent="-457200"/>
            <a:r>
              <a:rPr lang="en-US" dirty="0"/>
              <a:t>Codebook quantization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Quantization heuristics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Quantization procedures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Assignment 1 internals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Conclusion</a:t>
            </a:r>
          </a:p>
          <a:p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2475ADD-C4E3-4EC3-ACFE-A2572368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090F54E-5333-45A1-B516-919019019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6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53C4769-E7F0-4CB2-BCBA-7E9B4F237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Linear</a:t>
            </a:r>
            <a:r>
              <a:rPr lang="nl-NL" dirty="0"/>
              <a:t> (uniform) </a:t>
            </a:r>
            <a:r>
              <a:rPr lang="nl-NL" dirty="0" err="1"/>
              <a:t>quantization</a:t>
            </a:r>
            <a:r>
              <a:rPr lang="nl-NL" dirty="0"/>
              <a:t> </a:t>
            </a:r>
            <a:br>
              <a:rPr lang="nl-NL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jdelijke aanduiding voor inhoud 6">
                <a:extLst>
                  <a:ext uri="{FF2B5EF4-FFF2-40B4-BE49-F238E27FC236}">
                    <a16:creationId xmlns:a16="http://schemas.microsoft.com/office/drawing/2014/main" id="{88D64C3B-E2E1-4D71-866F-CC837307578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755650" y="1295401"/>
                <a:ext cx="5177790" cy="2933700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NL" dirty="0" err="1"/>
                  <a:t>Linear</a:t>
                </a:r>
                <a:r>
                  <a:rPr lang="nl-NL" dirty="0"/>
                  <a:t> </a:t>
                </a:r>
                <a:r>
                  <a:rPr lang="nl-NL" dirty="0" err="1"/>
                  <a:t>implies</a:t>
                </a:r>
                <a:r>
                  <a:rPr lang="nl-NL" dirty="0"/>
                  <a:t> constant step </a:t>
                </a:r>
                <a:r>
                  <a:rPr lang="nl-NL" dirty="0" err="1"/>
                  <a:t>size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endParaRPr lang="nl-NL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nl-NL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Step size is determined by the range of the tensor</a:t>
                </a:r>
              </a:p>
              <a:p>
                <a:pPr marL="523875" lvl="2" indent="-342900"/>
                <a:r>
                  <a:rPr lang="en-US" dirty="0"/>
                  <a:t>Symmetric mode</a:t>
                </a:r>
              </a:p>
              <a:p>
                <a:pPr marL="523875" lvl="2" indent="-342900"/>
                <a:r>
                  <a:rPr lang="en-US" dirty="0"/>
                  <a:t>Asymmetric mode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the</a:t>
                </a:r>
                <a:r>
                  <a:rPr lang="nl-NL" dirty="0"/>
                  <a:t> </a:t>
                </a:r>
                <a:r>
                  <a:rPr lang="nl-NL" dirty="0" err="1"/>
                  <a:t>quantized</a:t>
                </a:r>
                <a:r>
                  <a:rPr lang="nl-NL" dirty="0"/>
                  <a:t> </a:t>
                </a:r>
                <a:r>
                  <a:rPr lang="nl-NL" dirty="0" err="1"/>
                  <a:t>version</a:t>
                </a:r>
                <a:r>
                  <a:rPr lang="nl-NL" dirty="0"/>
                  <a:t>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nl-NL" dirty="0"/>
                  <a:t>:</a:t>
                </a:r>
                <a:br>
                  <a:rPr lang="nl-NL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l-NL" dirty="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ound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⋅∆</m:t>
                            </m:r>
                          </m:e>
                        </m:d>
                      </m:num>
                      <m:den>
                        <m:r>
                          <a:rPr lang="nl-NL">
                            <a:latin typeface="Cambria Math" panose="02040503050406030204" pitchFamily="18" charset="0"/>
                          </a:rPr>
                          <m:t>∆</m:t>
                        </m:r>
                      </m:den>
                    </m:f>
                  </m:oMath>
                </a14:m>
                <a:endParaRPr lang="nl-NL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ijdelijke aanduiding voor inhoud 6">
                <a:extLst>
                  <a:ext uri="{FF2B5EF4-FFF2-40B4-BE49-F238E27FC236}">
                    <a16:creationId xmlns:a16="http://schemas.microsoft.com/office/drawing/2014/main" id="{88D64C3B-E2E1-4D71-866F-CC83730757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55650" y="1295401"/>
                <a:ext cx="5177790" cy="2933700"/>
              </a:xfrm>
              <a:blipFill>
                <a:blip r:embed="rId2"/>
                <a:stretch>
                  <a:fillRect l="-2827"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65C9BBF-6535-4F79-BDDA-0584D6E4F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635086A-0AC1-4CB4-A6F6-446F8DFA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15" name="Tijdelijke aanduiding voor afbeelding 14">
            <a:extLst>
              <a:ext uri="{FF2B5EF4-FFF2-40B4-BE49-F238E27FC236}">
                <a16:creationId xmlns:a16="http://schemas.microsoft.com/office/drawing/2014/main" id="{BD223311-FA74-4E08-9551-C6E5CD7CD8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89" t="-47422" b="-19774"/>
          <a:stretch/>
        </p:blipFill>
        <p:spPr>
          <a:xfrm>
            <a:off x="6046788" y="0"/>
            <a:ext cx="3097212" cy="4567238"/>
          </a:xfrm>
          <a:prstGeom prst="rect">
            <a:avLst/>
          </a:prstGeom>
        </p:spPr>
      </p:pic>
      <p:sp>
        <p:nvSpPr>
          <p:cNvPr id="16" name="Tijdelijke aanduiding voor tekst 9">
            <a:extLst>
              <a:ext uri="{FF2B5EF4-FFF2-40B4-BE49-F238E27FC236}">
                <a16:creationId xmlns:a16="http://schemas.microsoft.com/office/drawing/2014/main" id="{5F845C0E-4F15-4762-A27D-6EE372525A1B}"/>
              </a:ext>
            </a:extLst>
          </p:cNvPr>
          <p:cNvSpPr txBox="1">
            <a:spLocks/>
          </p:cNvSpPr>
          <p:nvPr/>
        </p:nvSpPr>
        <p:spPr>
          <a:xfrm>
            <a:off x="6046788" y="4146551"/>
            <a:ext cx="3097212" cy="165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78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dirty="0"/>
              <a:t>3 bits </a:t>
            </a:r>
            <a:r>
              <a:rPr lang="nl-NL" dirty="0" err="1"/>
              <a:t>quantization</a:t>
            </a:r>
            <a:r>
              <a:rPr lang="nl-NL" dirty="0"/>
              <a:t> </a:t>
            </a:r>
            <a:r>
              <a:rPr lang="nl-NL" dirty="0" err="1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87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86DAEBD7-1E5A-4EA2-BCDA-7AEDDFB1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Symmetric</a:t>
            </a:r>
            <a:r>
              <a:rPr lang="nl-NL" dirty="0"/>
              <a:t> mode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jdelijke aanduiding voor inhoud 13">
                <a:extLst>
                  <a:ext uri="{FF2B5EF4-FFF2-40B4-BE49-F238E27FC236}">
                    <a16:creationId xmlns:a16="http://schemas.microsoft.com/office/drawing/2014/main" id="{4F389791-175E-4BFC-BDC2-0EB89B5787F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755650" y="1295401"/>
                <a:ext cx="3959225" cy="2933700"/>
              </a:xfrm>
            </p:spPr>
            <p:txBody>
              <a:bodyPr/>
              <a:lstStyle/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nl-NL" dirty="0" err="1"/>
                  <a:t>Conventional</a:t>
                </a:r>
                <a:r>
                  <a:rPr lang="nl-NL" dirty="0"/>
                  <a:t> </a:t>
                </a:r>
                <a:r>
                  <a:rPr lang="nl-NL" dirty="0" err="1"/>
                  <a:t>fixed</a:t>
                </a:r>
                <a:r>
                  <a:rPr lang="nl-NL" dirty="0"/>
                  <a:t>-point format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nl-NL" dirty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nl-NL" dirty="0" err="1"/>
                  <a:t>Quantization</a:t>
                </a:r>
                <a:r>
                  <a:rPr lang="nl-NL" dirty="0"/>
                  <a:t> range is </a:t>
                </a:r>
                <a:r>
                  <a:rPr lang="nl-NL" dirty="0" err="1"/>
                  <a:t>symmetric</a:t>
                </a:r>
                <a:r>
                  <a:rPr lang="nl-NL" dirty="0"/>
                  <a:t> </a:t>
                </a:r>
                <a:r>
                  <a:rPr lang="nl-NL" dirty="0" err="1"/>
                  <a:t>around</a:t>
                </a:r>
                <a:r>
                  <a:rPr lang="nl-NL" dirty="0"/>
                  <a:t> 0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nl-NL" dirty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nl-NL" dirty="0"/>
                  <a:t>Step </a:t>
                </a:r>
                <a:r>
                  <a:rPr lang="nl-NL" dirty="0" err="1"/>
                  <a:t>size</a:t>
                </a:r>
                <a:r>
                  <a:rPr lang="nl-NL" dirty="0"/>
                  <a:t> </a:t>
                </a:r>
                <a:r>
                  <a:rPr lang="nl-NL" dirty="0" err="1"/>
                  <a:t>given</a:t>
                </a:r>
                <a:r>
                  <a:rPr lang="nl-NL" dirty="0"/>
                  <a:t> </a:t>
                </a:r>
                <a:r>
                  <a:rPr lang="nl-NL" dirty="0" err="1"/>
                  <a:t>by</a:t>
                </a:r>
                <a:r>
                  <a:rPr lang="nl-NL" dirty="0"/>
                  <a:t>: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func>
                            <m:func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2∗</m:t>
                              </m:r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l-NL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ijdelijke aanduiding voor inhoud 13">
                <a:extLst>
                  <a:ext uri="{FF2B5EF4-FFF2-40B4-BE49-F238E27FC236}">
                    <a16:creationId xmlns:a16="http://schemas.microsoft.com/office/drawing/2014/main" id="{4F389791-175E-4BFC-BDC2-0EB89B5787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55650" y="1295401"/>
                <a:ext cx="3959225" cy="2933700"/>
              </a:xfrm>
              <a:blipFill>
                <a:blip r:embed="rId2"/>
                <a:stretch>
                  <a:fillRect l="-3082" t="-2287" r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FA629F6-BB7B-41C4-8D07-CB53A37D2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A77787B-192F-4043-BA6C-8F3C6151E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19</a:t>
            </a:fld>
            <a:endParaRPr lang="en-GB" dirty="0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B6C5572F-B506-41A6-9508-94B503D75C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035" b="-61759"/>
          <a:stretch/>
        </p:blipFill>
        <p:spPr>
          <a:xfrm>
            <a:off x="4714875" y="0"/>
            <a:ext cx="4429125" cy="4567238"/>
          </a:xfrm>
        </p:spPr>
      </p:pic>
    </p:spTree>
    <p:extLst>
      <p:ext uri="{BB962C8B-B14F-4D97-AF65-F5344CB8AC3E}">
        <p14:creationId xmlns:p14="http://schemas.microsoft.com/office/powerpoint/2010/main" val="20093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is everywhere!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 detection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Speech recognition</a:t>
            </a:r>
            <a:endParaRPr lang="en-GB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Autonomous driving</a:t>
            </a:r>
            <a:endParaRPr lang="en-GB" dirty="0"/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B3B1A8D7-D365-431E-88AC-1F09DCAF94A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11326" r="11326"/>
          <a:stretch/>
        </p:blipFill>
        <p:spPr>
          <a:xfrm>
            <a:off x="755650" y="1943100"/>
            <a:ext cx="2087563" cy="2625725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884B75F0-BD25-45E1-BB13-B443B6E88F2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l="10248" r="10248"/>
          <a:stretch/>
        </p:blipFill>
        <p:spPr>
          <a:xfrm>
            <a:off x="3487738" y="1943100"/>
            <a:ext cx="2087562" cy="2625725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E972528E-A479-4A5A-8349-837080447CF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/>
          <a:srcRect l="18709" r="18709"/>
          <a:stretch/>
        </p:blipFill>
        <p:spPr>
          <a:xfrm>
            <a:off x="6235700" y="1943100"/>
            <a:ext cx="2087563" cy="262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1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86DAEBD7-1E5A-4EA2-BCDA-7AEDDFB1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Asymmetric</a:t>
            </a:r>
            <a:r>
              <a:rPr lang="nl-NL" dirty="0"/>
              <a:t> mode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jdelijke aanduiding voor inhoud 13">
                <a:extLst>
                  <a:ext uri="{FF2B5EF4-FFF2-40B4-BE49-F238E27FC236}">
                    <a16:creationId xmlns:a16="http://schemas.microsoft.com/office/drawing/2014/main" id="{4F389791-175E-4BFC-BDC2-0EB89B5787F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755650" y="1295401"/>
                <a:ext cx="3959225" cy="2933700"/>
              </a:xfrm>
            </p:spPr>
            <p:txBody>
              <a:bodyPr/>
              <a:lstStyle/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nl-NL" dirty="0" err="1"/>
                  <a:t>Useful</a:t>
                </a:r>
                <a:r>
                  <a:rPr lang="nl-NL" dirty="0"/>
                  <a:t> </a:t>
                </a:r>
                <a:r>
                  <a:rPr lang="nl-NL" dirty="0" err="1"/>
                  <a:t>when</a:t>
                </a:r>
                <a:r>
                  <a:rPr lang="nl-NL" dirty="0"/>
                  <a:t> </a:t>
                </a:r>
                <a:r>
                  <a:rPr lang="nl-NL" dirty="0" err="1"/>
                  <a:t>the</a:t>
                </a:r>
                <a:r>
                  <a:rPr lang="nl-NL" dirty="0"/>
                  <a:t> </a:t>
                </a:r>
                <a:r>
                  <a:rPr lang="nl-NL" dirty="0" err="1"/>
                  <a:t>distribution</a:t>
                </a:r>
                <a:r>
                  <a:rPr lang="nl-NL" dirty="0"/>
                  <a:t> of </a:t>
                </a:r>
                <a:r>
                  <a:rPr lang="nl-NL" dirty="0" err="1"/>
                  <a:t>values</a:t>
                </a:r>
                <a:r>
                  <a:rPr lang="nl-NL" dirty="0"/>
                  <a:t> is </a:t>
                </a:r>
                <a:r>
                  <a:rPr lang="nl-NL" b="1" dirty="0" err="1"/>
                  <a:t>not</a:t>
                </a:r>
                <a:r>
                  <a:rPr lang="nl-NL" b="1" dirty="0"/>
                  <a:t> </a:t>
                </a:r>
                <a:r>
                  <a:rPr lang="nl-NL" dirty="0" err="1"/>
                  <a:t>symmetric</a:t>
                </a:r>
                <a:r>
                  <a:rPr lang="nl-NL" dirty="0"/>
                  <a:t> </a:t>
                </a:r>
                <a:r>
                  <a:rPr lang="nl-NL" dirty="0" err="1"/>
                  <a:t>around</a:t>
                </a:r>
                <a:r>
                  <a:rPr lang="nl-NL" dirty="0"/>
                  <a:t> 0 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nl-NL" dirty="0"/>
                  <a:t>Step </a:t>
                </a:r>
                <a:r>
                  <a:rPr lang="nl-NL" dirty="0" err="1"/>
                  <a:t>size</a:t>
                </a:r>
                <a:r>
                  <a:rPr lang="nl-NL" dirty="0"/>
                  <a:t> </a:t>
                </a:r>
                <a:r>
                  <a:rPr lang="nl-NL" dirty="0" err="1"/>
                  <a:t>given</a:t>
                </a:r>
                <a:r>
                  <a:rPr lang="nl-NL" dirty="0"/>
                  <a:t> </a:t>
                </a:r>
                <a:r>
                  <a:rPr lang="nl-NL" dirty="0" err="1"/>
                  <a:t>by</a:t>
                </a:r>
                <a:r>
                  <a:rPr lang="nl-NL" dirty="0"/>
                  <a:t>: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func>
                            <m:func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pPr marL="3307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Use a zero-point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to shift the distribution:</a:t>
                </a:r>
              </a:p>
              <a:p>
                <a:pPr marL="4500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 dirty="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ound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nl-NL" i="1" dirty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r>
                                <a:rPr lang="nl-NL" i="1" dirty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den>
                      </m:f>
                      <m:r>
                        <a:rPr lang="nl-NL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i="1" dirty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nl-NL" dirty="0"/>
              </a:p>
              <a:p>
                <a:pPr marL="3307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 practice,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dirty="0">
                        <a:latin typeface="Cambria Math" panose="02040503050406030204" pitchFamily="18" charset="0"/>
                      </a:rPr>
                      <m:t>z</m:t>
                    </m:r>
                    <m:r>
                      <a:rPr lang="nl-NL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dirty="0">
                        <a:latin typeface="Cambria Math" panose="02040503050406030204" pitchFamily="18" charset="0"/>
                      </a:rPr>
                      <m:t>round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NL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d>
                    <m:r>
                      <a:rPr lang="nl-NL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which means that zero is exactly representable by an integer in the quantized range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4" name="Tijdelijke aanduiding voor inhoud 13">
                <a:extLst>
                  <a:ext uri="{FF2B5EF4-FFF2-40B4-BE49-F238E27FC236}">
                    <a16:creationId xmlns:a16="http://schemas.microsoft.com/office/drawing/2014/main" id="{4F389791-175E-4BFC-BDC2-0EB89B5787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55650" y="1295401"/>
                <a:ext cx="3959225" cy="2933700"/>
              </a:xfrm>
              <a:blipFill>
                <a:blip r:embed="rId2"/>
                <a:stretch>
                  <a:fillRect l="-3082" t="-2287" r="-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FA629F6-BB7B-41C4-8D07-CB53A37D2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i="1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details on asymmetric quantization matrix multiplication: https://github.com/google/gemmlowp/blob/master/doc/quantization.md#implementation-of-quantized-matrix-multiplication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A77787B-192F-4043-BA6C-8F3C6151E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20</a:t>
            </a:fld>
            <a:endParaRPr lang="en-GB" dirty="0"/>
          </a:p>
        </p:txBody>
      </p:sp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C516A255-A74C-4D4E-8F5F-1A46AE2F9F5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874" b="-47933"/>
          <a:stretch/>
        </p:blipFill>
        <p:spPr>
          <a:xfrm>
            <a:off x="4714875" y="0"/>
            <a:ext cx="4429125" cy="4567238"/>
          </a:xfrm>
        </p:spPr>
      </p:pic>
    </p:spTree>
    <p:extLst>
      <p:ext uri="{BB962C8B-B14F-4D97-AF65-F5344CB8AC3E}">
        <p14:creationId xmlns:p14="http://schemas.microsoft.com/office/powerpoint/2010/main" val="166492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0DB39DF7-79B0-4D1B-AB93-7D3119C8E6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-8519" r="-8519"/>
          <a:stretch/>
        </p:blipFill>
        <p:spPr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853C4769-E7F0-4CB2-BCBA-7E9B4F237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Non-</a:t>
            </a:r>
            <a:r>
              <a:rPr lang="nl-NL" dirty="0" err="1"/>
              <a:t>linear</a:t>
            </a:r>
            <a:r>
              <a:rPr lang="nl-NL" dirty="0"/>
              <a:t> (non-uniform) </a:t>
            </a:r>
            <a:r>
              <a:rPr lang="nl-NL" dirty="0" err="1"/>
              <a:t>quantization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jdelijke aanduiding voor inhoud 6">
                <a:extLst>
                  <a:ext uri="{FF2B5EF4-FFF2-40B4-BE49-F238E27FC236}">
                    <a16:creationId xmlns:a16="http://schemas.microsoft.com/office/drawing/2014/main" id="{88D64C3B-E2E1-4D71-866F-CC837307578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755650" y="1295401"/>
                <a:ext cx="5177790" cy="2933700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NL" dirty="0"/>
                  <a:t>Non-</a:t>
                </a:r>
                <a:r>
                  <a:rPr lang="nl-NL" dirty="0" err="1"/>
                  <a:t>linear</a:t>
                </a:r>
                <a:r>
                  <a:rPr lang="nl-NL" dirty="0"/>
                  <a:t> </a:t>
                </a:r>
                <a:r>
                  <a:rPr lang="nl-NL" dirty="0" err="1"/>
                  <a:t>implies</a:t>
                </a:r>
                <a:r>
                  <a:rPr lang="nl-NL" dirty="0"/>
                  <a:t> </a:t>
                </a:r>
                <a:r>
                  <a:rPr lang="nl-NL" dirty="0" err="1"/>
                  <a:t>variable</a:t>
                </a:r>
                <a:r>
                  <a:rPr lang="nl-NL" dirty="0"/>
                  <a:t> step </a:t>
                </a:r>
                <a:r>
                  <a:rPr lang="nl-NL" dirty="0" err="1"/>
                  <a:t>size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endParaRPr lang="nl-NL" dirty="0"/>
              </a:p>
              <a:p>
                <a:pPr marL="523875" lvl="2" indent="-342900"/>
                <a:r>
                  <a:rPr lang="nl-NL" dirty="0" err="1"/>
                  <a:t>Variability</a:t>
                </a:r>
                <a:r>
                  <a:rPr lang="nl-NL" dirty="0"/>
                  <a:t> </a:t>
                </a:r>
                <a:r>
                  <a:rPr lang="nl-NL" dirty="0" err="1"/>
                  <a:t>follows</a:t>
                </a:r>
                <a:r>
                  <a:rPr lang="nl-NL" dirty="0"/>
                  <a:t> a </a:t>
                </a:r>
                <a:r>
                  <a:rPr lang="nl-NL" dirty="0" err="1"/>
                  <a:t>regular</a:t>
                </a:r>
                <a:r>
                  <a:rPr lang="nl-NL" dirty="0"/>
                  <a:t> </a:t>
                </a:r>
                <a:r>
                  <a:rPr lang="nl-NL" dirty="0" err="1"/>
                  <a:t>pattern</a:t>
                </a:r>
                <a:r>
                  <a:rPr lang="nl-NL" dirty="0"/>
                  <a:t>:</a:t>
                </a:r>
              </a:p>
              <a:p>
                <a:pPr marL="702900" lvl="3" indent="-342900"/>
                <a:r>
                  <a:rPr lang="nl-NL" dirty="0" err="1"/>
                  <a:t>Example</a:t>
                </a:r>
                <a:r>
                  <a:rPr lang="nl-NL" dirty="0"/>
                  <a:t>: power-of-</a:t>
                </a:r>
                <a:r>
                  <a:rPr lang="nl-NL" dirty="0" err="1"/>
                  <a:t>two</a:t>
                </a:r>
                <a:r>
                  <a:rPr lang="nl-NL" dirty="0"/>
                  <a:t> step</a:t>
                </a:r>
              </a:p>
              <a:p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nl-NL" dirty="0"/>
                  <a:t>Concept:</a:t>
                </a:r>
              </a:p>
              <a:p>
                <a:pPr marL="523875" lvl="2" indent="-342900"/>
                <a:r>
                  <a:rPr lang="nl-NL" dirty="0"/>
                  <a:t>More </a:t>
                </a:r>
                <a:r>
                  <a:rPr lang="nl-NL" dirty="0" err="1"/>
                  <a:t>likely</a:t>
                </a:r>
                <a:r>
                  <a:rPr lang="nl-NL" dirty="0"/>
                  <a:t> (smaller) </a:t>
                </a:r>
                <a:r>
                  <a:rPr lang="nl-NL" dirty="0" err="1"/>
                  <a:t>values</a:t>
                </a:r>
                <a:r>
                  <a:rPr lang="nl-NL" dirty="0"/>
                  <a:t> </a:t>
                </a:r>
                <a:r>
                  <a:rPr lang="nl-NL" dirty="0" err="1"/>
                  <a:t>should</a:t>
                </a:r>
                <a:r>
                  <a:rPr lang="nl-NL" dirty="0"/>
                  <a:t> </a:t>
                </a:r>
                <a:r>
                  <a:rPr lang="nl-NL" dirty="0" err="1"/>
                  <a:t>be</a:t>
                </a:r>
                <a:r>
                  <a:rPr lang="nl-NL" dirty="0"/>
                  <a:t> more </a:t>
                </a:r>
                <a:r>
                  <a:rPr lang="nl-NL" dirty="0" err="1"/>
                  <a:t>accurately</a:t>
                </a:r>
                <a:r>
                  <a:rPr lang="nl-NL" dirty="0"/>
                  <a:t> </a:t>
                </a:r>
                <a:r>
                  <a:rPr lang="nl-NL" dirty="0" err="1"/>
                  <a:t>quantized</a:t>
                </a:r>
                <a:endParaRPr lang="nl-NL" dirty="0"/>
              </a:p>
              <a:p>
                <a:pPr marL="523875" lvl="2" indent="-342900"/>
                <a:r>
                  <a:rPr lang="nl-NL" dirty="0" err="1"/>
                  <a:t>Less</a:t>
                </a:r>
                <a:r>
                  <a:rPr lang="nl-NL" dirty="0"/>
                  <a:t> </a:t>
                </a:r>
                <a:r>
                  <a:rPr lang="nl-NL" dirty="0" err="1"/>
                  <a:t>likely</a:t>
                </a:r>
                <a:r>
                  <a:rPr lang="nl-NL" dirty="0"/>
                  <a:t> (</a:t>
                </a:r>
                <a:r>
                  <a:rPr lang="nl-NL" dirty="0" err="1"/>
                  <a:t>larger</a:t>
                </a:r>
                <a:r>
                  <a:rPr lang="nl-NL" dirty="0"/>
                  <a:t>) </a:t>
                </a:r>
                <a:r>
                  <a:rPr lang="nl-NL" dirty="0" err="1"/>
                  <a:t>values</a:t>
                </a:r>
                <a:r>
                  <a:rPr lang="nl-NL" dirty="0"/>
                  <a:t> </a:t>
                </a:r>
                <a:r>
                  <a:rPr lang="nl-NL" dirty="0" err="1"/>
                  <a:t>should</a:t>
                </a:r>
                <a:r>
                  <a:rPr lang="nl-NL" dirty="0"/>
                  <a:t> </a:t>
                </a:r>
                <a:r>
                  <a:rPr lang="nl-NL" dirty="0" err="1"/>
                  <a:t>be</a:t>
                </a:r>
                <a:r>
                  <a:rPr lang="nl-NL" dirty="0"/>
                  <a:t> </a:t>
                </a:r>
                <a:r>
                  <a:rPr lang="nl-NL" dirty="0" err="1"/>
                  <a:t>coarsely</a:t>
                </a:r>
                <a:r>
                  <a:rPr lang="nl-NL" dirty="0"/>
                  <a:t> </a:t>
                </a:r>
                <a:r>
                  <a:rPr lang="nl-NL" dirty="0" err="1"/>
                  <a:t>quantized</a:t>
                </a:r>
                <a:endParaRPr lang="nl-NL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ijdelijke aanduiding voor inhoud 6">
                <a:extLst>
                  <a:ext uri="{FF2B5EF4-FFF2-40B4-BE49-F238E27FC236}">
                    <a16:creationId xmlns:a16="http://schemas.microsoft.com/office/drawing/2014/main" id="{88D64C3B-E2E1-4D71-866F-CC83730757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55650" y="1295401"/>
                <a:ext cx="5177790" cy="2933700"/>
              </a:xfrm>
              <a:blipFill>
                <a:blip r:embed="rId3"/>
                <a:stretch>
                  <a:fillRect l="-2827" t="-2703" r="-1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65C9BBF-6535-4F79-BDDA-0584D6E4F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800" i="1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635086A-0AC1-4CB4-A6F6-446F8DFA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41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041979-F5E0-4301-AEFA-31DB2D4C5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Codebook</a:t>
            </a:r>
            <a:r>
              <a:rPr lang="nl-NL" dirty="0"/>
              <a:t> </a:t>
            </a:r>
            <a:r>
              <a:rPr lang="nl-NL" dirty="0" err="1"/>
              <a:t>quantization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BC30BF-1846-44F1-98D6-9DC11B358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1295401"/>
            <a:ext cx="3959225" cy="29337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Useful</a:t>
            </a:r>
            <a:r>
              <a:rPr lang="nl-NL" dirty="0"/>
              <a:t> </a:t>
            </a:r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distribution</a:t>
            </a:r>
            <a:r>
              <a:rPr lang="nl-NL" dirty="0"/>
              <a:t> of </a:t>
            </a:r>
            <a:r>
              <a:rPr lang="nl-NL" dirty="0" err="1"/>
              <a:t>values</a:t>
            </a:r>
            <a:r>
              <a:rPr lang="nl-NL" dirty="0"/>
              <a:t> is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normally</a:t>
            </a:r>
            <a:r>
              <a:rPr lang="nl-NL" dirty="0"/>
              <a:t> </a:t>
            </a:r>
            <a:r>
              <a:rPr lang="nl-NL" dirty="0" err="1"/>
              <a:t>distributed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Quantized</a:t>
            </a:r>
            <a:r>
              <a:rPr lang="nl-NL" dirty="0"/>
              <a:t> </a:t>
            </a:r>
            <a:r>
              <a:rPr lang="nl-NL" dirty="0" err="1"/>
              <a:t>values</a:t>
            </a:r>
            <a:r>
              <a:rPr lang="nl-NL" dirty="0"/>
              <a:t> (</a:t>
            </a:r>
            <a:r>
              <a:rPr lang="nl-NL" dirty="0" err="1"/>
              <a:t>codewords</a:t>
            </a:r>
            <a:r>
              <a:rPr lang="nl-NL" dirty="0"/>
              <a:t>) are </a:t>
            </a:r>
            <a:r>
              <a:rPr lang="nl-NL" dirty="0" err="1"/>
              <a:t>represented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a </a:t>
            </a:r>
            <a:r>
              <a:rPr lang="nl-NL" dirty="0" err="1"/>
              <a:t>codebook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Codewords are selected using a clustering algorithm or training process</a:t>
            </a:r>
          </a:p>
          <a:p>
            <a:pPr marL="523875" lvl="2" indent="-342900"/>
            <a:r>
              <a:rPr lang="en-US" dirty="0"/>
              <a:t>E.g., values acquired by K-means clustering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296CAD3-E167-4690-9F47-E0CDB3867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i="1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details on K-means clustering: https://en.wikipedia.org/wiki/K-means_clustering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EF040E-C9E2-4107-843B-A46F7E84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22</a:t>
            </a:fld>
            <a:endParaRPr lang="en-GB" dirty="0"/>
          </a:p>
        </p:txBody>
      </p:sp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47B85E96-A341-48E5-A92E-4681D21B88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-5652" b="-52586"/>
          <a:stretch/>
        </p:blipFill>
        <p:spPr>
          <a:xfrm>
            <a:off x="4714875" y="0"/>
            <a:ext cx="4429125" cy="4567238"/>
          </a:xfrm>
          <a:prstGeom prst="rect">
            <a:avLst/>
          </a:prstGeom>
        </p:spPr>
      </p:pic>
      <p:graphicFrame>
        <p:nvGraphicFramePr>
          <p:cNvPr id="9" name="Tabel 6">
            <a:extLst>
              <a:ext uri="{FF2B5EF4-FFF2-40B4-BE49-F238E27FC236}">
                <a16:creationId xmlns:a16="http://schemas.microsoft.com/office/drawing/2014/main" id="{586D401A-1CCC-42B2-A256-0EBD95FE1B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675998"/>
              </p:ext>
            </p:extLst>
          </p:nvPr>
        </p:nvGraphicFramePr>
        <p:xfrm>
          <a:off x="5206153" y="3316335"/>
          <a:ext cx="2823420" cy="148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47">
                  <a:extLst>
                    <a:ext uri="{9D8B030D-6E8A-4147-A177-3AD203B41FA5}">
                      <a16:colId xmlns:a16="http://schemas.microsoft.com/office/drawing/2014/main" val="2954821205"/>
                    </a:ext>
                  </a:extLst>
                </a:gridCol>
                <a:gridCol w="1053488">
                  <a:extLst>
                    <a:ext uri="{9D8B030D-6E8A-4147-A177-3AD203B41FA5}">
                      <a16:colId xmlns:a16="http://schemas.microsoft.com/office/drawing/2014/main" val="1087091227"/>
                    </a:ext>
                  </a:extLst>
                </a:gridCol>
                <a:gridCol w="1184885">
                  <a:extLst>
                    <a:ext uri="{9D8B030D-6E8A-4147-A177-3AD203B41FA5}">
                      <a16:colId xmlns:a16="http://schemas.microsoft.com/office/drawing/2014/main" val="106079863"/>
                    </a:ext>
                  </a:extLst>
                </a:gridCol>
              </a:tblGrid>
              <a:tr h="288705">
                <a:tc>
                  <a:txBody>
                    <a:bodyPr/>
                    <a:lstStyle/>
                    <a:p>
                      <a:r>
                        <a:rPr lang="nl-NL" dirty="0"/>
                        <a:t>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Interval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438745"/>
                  </a:ext>
                </a:extLst>
              </a:tr>
              <a:tr h="288705">
                <a:tc>
                  <a:txBody>
                    <a:bodyPr/>
                    <a:lstStyle/>
                    <a:p>
                      <a:r>
                        <a:rPr lang="nl-NL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-0.07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[-0.08, -0.04]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830498"/>
                  </a:ext>
                </a:extLst>
              </a:tr>
              <a:tr h="288705"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[-0.04, 0.05]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476507"/>
                  </a:ext>
                </a:extLst>
              </a:tr>
              <a:tr h="288705"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[0.05, 0.011]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509185"/>
                  </a:ext>
                </a:extLst>
              </a:tr>
              <a:tr h="288705"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0.012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[0.011, 0,013]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96743"/>
                  </a:ext>
                </a:extLst>
              </a:tr>
            </a:tbl>
          </a:graphicData>
        </a:graphic>
      </p:graphicFrame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68180C02-4ECA-4982-AEDE-099344B243BD}"/>
              </a:ext>
            </a:extLst>
          </p:cNvPr>
          <p:cNvSpPr txBox="1">
            <a:spLocks/>
          </p:cNvSpPr>
          <p:nvPr/>
        </p:nvSpPr>
        <p:spPr>
          <a:xfrm>
            <a:off x="5206153" y="3137185"/>
            <a:ext cx="2159000" cy="165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78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dirty="0" err="1"/>
              <a:t>Codebook</a:t>
            </a:r>
            <a:r>
              <a:rPr lang="nl-NL" dirty="0"/>
              <a:t> </a:t>
            </a:r>
            <a:r>
              <a:rPr lang="nl-NL" dirty="0" err="1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F0F51-3A93-418C-A944-5B68EAE0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Quantization</a:t>
            </a:r>
            <a:r>
              <a:rPr lang="nl-NL" dirty="0"/>
              <a:t> </a:t>
            </a:r>
            <a:r>
              <a:rPr lang="nl-NL" dirty="0" err="1"/>
              <a:t>schemes</a:t>
            </a:r>
            <a:r>
              <a:rPr lang="nl-NL" dirty="0"/>
              <a:t> summary</a:t>
            </a:r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8A7D15D-9C41-40A3-8716-048912815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23A64F0-5497-4BB3-BBFA-129EE54B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23</a:t>
            </a:fld>
            <a:endParaRPr lang="en-GB" dirty="0"/>
          </a:p>
        </p:txBody>
      </p:sp>
      <p:graphicFrame>
        <p:nvGraphicFramePr>
          <p:cNvPr id="9" name="Tabel 9">
            <a:extLst>
              <a:ext uri="{FF2B5EF4-FFF2-40B4-BE49-F238E27FC236}">
                <a16:creationId xmlns:a16="http://schemas.microsoft.com/office/drawing/2014/main" id="{9FB9158E-4FE1-473A-B296-60A980900C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213149"/>
              </p:ext>
            </p:extLst>
          </p:nvPr>
        </p:nvGraphicFramePr>
        <p:xfrm>
          <a:off x="758825" y="1306513"/>
          <a:ext cx="75564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833">
                  <a:extLst>
                    <a:ext uri="{9D8B030D-6E8A-4147-A177-3AD203B41FA5}">
                      <a16:colId xmlns:a16="http://schemas.microsoft.com/office/drawing/2014/main" val="2704622288"/>
                    </a:ext>
                  </a:extLst>
                </a:gridCol>
                <a:gridCol w="2518833">
                  <a:extLst>
                    <a:ext uri="{9D8B030D-6E8A-4147-A177-3AD203B41FA5}">
                      <a16:colId xmlns:a16="http://schemas.microsoft.com/office/drawing/2014/main" val="740267417"/>
                    </a:ext>
                  </a:extLst>
                </a:gridCol>
                <a:gridCol w="2518833">
                  <a:extLst>
                    <a:ext uri="{9D8B030D-6E8A-4147-A177-3AD203B41FA5}">
                      <a16:colId xmlns:a16="http://schemas.microsoft.com/office/drawing/2014/main" val="3002024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Scheme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Step </a:t>
                      </a:r>
                      <a:r>
                        <a:rPr lang="nl-NL" dirty="0" err="1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Step </a:t>
                      </a:r>
                      <a:r>
                        <a:rPr lang="nl-NL" dirty="0" err="1"/>
                        <a:t>size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pattern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274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Linear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Fixed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Regular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866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Non-</a:t>
                      </a:r>
                      <a:r>
                        <a:rPr lang="nl-NL" dirty="0" err="1"/>
                        <a:t>linear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Regular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508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Codebook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Irregular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144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7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C2CAEEA-4661-49E8-8413-E199A677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Overview</a:t>
            </a:r>
            <a:r>
              <a:rPr lang="nl-NL" dirty="0"/>
              <a:t> of </a:t>
            </a:r>
            <a:r>
              <a:rPr lang="nl-NL" dirty="0" err="1"/>
              <a:t>today’s</a:t>
            </a:r>
            <a:r>
              <a:rPr lang="nl-NL" dirty="0"/>
              <a:t> </a:t>
            </a:r>
            <a:r>
              <a:rPr lang="nl-NL" dirty="0" err="1"/>
              <a:t>lecture</a:t>
            </a:r>
            <a:endParaRPr lang="en-US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F5DEE881-A612-4F94-9EC8-F3EF4691D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Motivation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Data formats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Quantization schemes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Quantization heuristics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Quantization procedures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Assignment 1 internals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Conclusion</a:t>
            </a:r>
          </a:p>
          <a:p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2475ADD-C4E3-4EC3-ACFE-A2572368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090F54E-5333-45A1-B516-919019019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07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25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width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dirty="0"/>
              <a:t>Which data format do we use for weights/activations in each layer?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Brute forcing the solution space is too costly…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One bit width influences other choices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 need to employ </a:t>
            </a:r>
            <a:r>
              <a:rPr lang="en-US" b="1" dirty="0"/>
              <a:t>heuristics: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Second derivative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Learned quantization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Something else?</a:t>
            </a:r>
          </a:p>
        </p:txBody>
      </p:sp>
      <p:pic>
        <p:nvPicPr>
          <p:cNvPr id="2050" name="Picture 2" descr="Example CNN architecture. | Download Scientific Diagram">
            <a:extLst>
              <a:ext uri="{FF2B5EF4-FFF2-40B4-BE49-F238E27FC236}">
                <a16:creationId xmlns:a16="http://schemas.microsoft.com/office/drawing/2014/main" id="{431437A5-B424-4795-A1BF-56CF5B18E527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861" b="-104861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92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F414F35-A7B8-48D7-BD8C-351F932EB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26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096D26-3A6B-41F7-9C81-3ACC09DD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Second </a:t>
            </a:r>
            <a:r>
              <a:rPr lang="nl-NL" dirty="0" err="1"/>
              <a:t>derivative</a:t>
            </a:r>
            <a:r>
              <a:rPr lang="nl-NL" dirty="0"/>
              <a:t> as </a:t>
            </a:r>
            <a:r>
              <a:rPr lang="nl-NL" dirty="0" err="1"/>
              <a:t>quantization</a:t>
            </a:r>
            <a:r>
              <a:rPr lang="nl-NL" dirty="0"/>
              <a:t> </a:t>
            </a:r>
            <a:r>
              <a:rPr lang="nl-NL" dirty="0" err="1"/>
              <a:t>heuristic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7CBDD07B-41FC-45D3-AF3E-85628E8E5EB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755650" y="1295400"/>
                <a:ext cx="4913313" cy="3261296"/>
              </a:xfrm>
            </p:spPr>
            <p:txBody>
              <a:bodyPr/>
              <a:lstStyle/>
              <a:p>
                <a:pPr lvl="1"/>
                <a:r>
                  <a:rPr lang="nl-NL" dirty="0"/>
                  <a:t>The </a:t>
                </a:r>
                <a:r>
                  <a:rPr lang="nl-NL" dirty="0" err="1"/>
                  <a:t>loss</a:t>
                </a:r>
                <a:r>
                  <a:rPr lang="nl-NL" dirty="0"/>
                  <a:t> </a:t>
                </a:r>
                <a:r>
                  <a:rPr lang="nl-NL" dirty="0" err="1"/>
                  <a:t>function</a:t>
                </a:r>
                <a:r>
                  <a:rPr lang="nl-NL" dirty="0"/>
                  <a:t> </a:t>
                </a:r>
                <a:r>
                  <a:rPr lang="nl-NL" dirty="0" err="1"/>
                  <a:t>can</a:t>
                </a:r>
                <a:r>
                  <a:rPr lang="nl-NL" dirty="0"/>
                  <a:t> </a:t>
                </a:r>
                <a:r>
                  <a:rPr lang="nl-NL" dirty="0" err="1"/>
                  <a:t>be</a:t>
                </a:r>
                <a:r>
                  <a:rPr lang="nl-NL" dirty="0"/>
                  <a:t> expanded </a:t>
                </a:r>
                <a:r>
                  <a:rPr lang="nl-NL" dirty="0" err="1"/>
                  <a:t>by</a:t>
                </a:r>
                <a:r>
                  <a:rPr lang="nl-NL" dirty="0"/>
                  <a:t> a Taylor series for a single weight w:</a:t>
                </a:r>
                <a14:m>
                  <m:oMath xmlns:m="http://schemas.openxmlformats.org/officeDocument/2006/math">
                    <m:r>
                      <a:rPr lang="nl-NL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nl-NL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+∆</m:t>
                          </m:r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′′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sSup>
                        <m:sSupPr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Assume a fully-trained network: weight w has converged into its (local) minimum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</m:e>
                      <m:sup>
                        <m:r>
                          <a:rPr lang="nl-NL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𝑑𝐿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𝑑𝑤</m:t>
                        </m:r>
                      </m:den>
                    </m:f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Then, we approximate this minima with a parabola.</a:t>
                </a:r>
              </a:p>
              <a:p>
                <a:pPr lvl="1"/>
                <a:r>
                  <a:rPr lang="en-US" dirty="0"/>
                  <a:t>The second derivative is a </a:t>
                </a:r>
                <a:r>
                  <a:rPr lang="en-US" b="1" dirty="0"/>
                  <a:t>scalar</a:t>
                </a:r>
                <a:r>
                  <a:rPr lang="en-US" dirty="0"/>
                  <a:t> that indicates the </a:t>
                </a:r>
                <a:r>
                  <a:rPr lang="en-US" b="1" dirty="0"/>
                  <a:t>stability</a:t>
                </a:r>
                <a:r>
                  <a:rPr lang="en-US" dirty="0"/>
                  <a:t> of the minima: the higher the scalar, the more the loss changes, when you introduce a quantization error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𝑞𝑢𝑎𝑛𝑡𝑖𝑧𝑒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).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′′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sSup>
                        <m:sSupPr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7CBDD07B-41FC-45D3-AF3E-85628E8E5E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55650" y="1295400"/>
                <a:ext cx="4913313" cy="3261296"/>
              </a:xfrm>
              <a:blipFill>
                <a:blip r:embed="rId2"/>
                <a:stretch>
                  <a:fillRect l="-2605" t="-2060" r="-2730" b="-17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2E207FE8-BDC2-45F2-A892-AD005216F47B}"/>
              </a:ext>
            </a:extLst>
          </p:cNvPr>
          <p:cNvSpPr/>
          <p:nvPr/>
        </p:nvSpPr>
        <p:spPr>
          <a:xfrm>
            <a:off x="6217020" y="2431626"/>
            <a:ext cx="2756747" cy="786432"/>
          </a:xfrm>
          <a:custGeom>
            <a:avLst/>
            <a:gdLst>
              <a:gd name="connsiteX0" fmla="*/ 0 w 162560"/>
              <a:gd name="connsiteY0" fmla="*/ 0 h 0"/>
              <a:gd name="connsiteX1" fmla="*/ 162560 w 162560"/>
              <a:gd name="connsiteY1" fmla="*/ 0 h 0"/>
              <a:gd name="connsiteX0" fmla="*/ 0 w 10000"/>
              <a:gd name="connsiteY0" fmla="*/ 0 h 144999"/>
              <a:gd name="connsiteX1" fmla="*/ 3514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4999"/>
              <a:gd name="connsiteX1" fmla="*/ 3514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5705"/>
              <a:gd name="connsiteX1" fmla="*/ 3514 w 10000"/>
              <a:gd name="connsiteY1" fmla="*/ 144999 h 145705"/>
              <a:gd name="connsiteX2" fmla="*/ 10000 w 10000"/>
              <a:gd name="connsiteY2" fmla="*/ 0 h 145705"/>
              <a:gd name="connsiteX0" fmla="*/ 0 w 10000"/>
              <a:gd name="connsiteY0" fmla="*/ 0 h 144999"/>
              <a:gd name="connsiteX1" fmla="*/ 3514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4999"/>
              <a:gd name="connsiteX1" fmla="*/ 3514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4999"/>
              <a:gd name="connsiteX1" fmla="*/ 5062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4999"/>
              <a:gd name="connsiteX1" fmla="*/ 5062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4999"/>
              <a:gd name="connsiteX1" fmla="*/ 5062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6427"/>
              <a:gd name="connsiteX1" fmla="*/ 2264 w 10000"/>
              <a:gd name="connsiteY1" fmla="*/ 31250 h 146427"/>
              <a:gd name="connsiteX2" fmla="*/ 5062 w 10000"/>
              <a:gd name="connsiteY2" fmla="*/ 144999 h 146427"/>
              <a:gd name="connsiteX3" fmla="*/ 10000 w 10000"/>
              <a:gd name="connsiteY3" fmla="*/ 0 h 146427"/>
              <a:gd name="connsiteX0" fmla="*/ 0 w 10000"/>
              <a:gd name="connsiteY0" fmla="*/ 0 h 146455"/>
              <a:gd name="connsiteX1" fmla="*/ 2264 w 10000"/>
              <a:gd name="connsiteY1" fmla="*/ 31250 h 146455"/>
              <a:gd name="connsiteX2" fmla="*/ 5062 w 10000"/>
              <a:gd name="connsiteY2" fmla="*/ 144999 h 146455"/>
              <a:gd name="connsiteX3" fmla="*/ 7104 w 10000"/>
              <a:gd name="connsiteY3" fmla="*/ 18750 h 146455"/>
              <a:gd name="connsiteX4" fmla="*/ 10000 w 10000"/>
              <a:gd name="connsiteY4" fmla="*/ 0 h 146455"/>
              <a:gd name="connsiteX0" fmla="*/ 0 w 10000"/>
              <a:gd name="connsiteY0" fmla="*/ 0 h 146455"/>
              <a:gd name="connsiteX1" fmla="*/ 2264 w 10000"/>
              <a:gd name="connsiteY1" fmla="*/ 31250 h 146455"/>
              <a:gd name="connsiteX2" fmla="*/ 5062 w 10000"/>
              <a:gd name="connsiteY2" fmla="*/ 144999 h 146455"/>
              <a:gd name="connsiteX3" fmla="*/ 7104 w 10000"/>
              <a:gd name="connsiteY3" fmla="*/ 18750 h 146455"/>
              <a:gd name="connsiteX4" fmla="*/ 10000 w 10000"/>
              <a:gd name="connsiteY4" fmla="*/ 0 h 146455"/>
              <a:gd name="connsiteX0" fmla="*/ 0 w 10000"/>
              <a:gd name="connsiteY0" fmla="*/ 0 h 145133"/>
              <a:gd name="connsiteX1" fmla="*/ 2264 w 10000"/>
              <a:gd name="connsiteY1" fmla="*/ 31250 h 145133"/>
              <a:gd name="connsiteX2" fmla="*/ 5062 w 10000"/>
              <a:gd name="connsiteY2" fmla="*/ 144999 h 145133"/>
              <a:gd name="connsiteX3" fmla="*/ 7104 w 10000"/>
              <a:gd name="connsiteY3" fmla="*/ 18750 h 145133"/>
              <a:gd name="connsiteX4" fmla="*/ 10000 w 10000"/>
              <a:gd name="connsiteY4" fmla="*/ 0 h 14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45133">
                <a:moveTo>
                  <a:pt x="0" y="0"/>
                </a:moveTo>
                <a:cubicBezTo>
                  <a:pt x="258" y="14792"/>
                  <a:pt x="1420" y="7084"/>
                  <a:pt x="2264" y="31250"/>
                </a:cubicBezTo>
                <a:cubicBezTo>
                  <a:pt x="3108" y="55416"/>
                  <a:pt x="3845" y="149166"/>
                  <a:pt x="5062" y="144999"/>
                </a:cubicBezTo>
                <a:cubicBezTo>
                  <a:pt x="6401" y="143332"/>
                  <a:pt x="6281" y="42916"/>
                  <a:pt x="7104" y="18750"/>
                </a:cubicBezTo>
                <a:cubicBezTo>
                  <a:pt x="7927" y="-5416"/>
                  <a:pt x="9558" y="21042"/>
                  <a:pt x="10000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97E4A27D-D509-4D5F-AAB1-0A56C4A29305}"/>
              </a:ext>
            </a:extLst>
          </p:cNvPr>
          <p:cNvCxnSpPr>
            <a:cxnSpLocks/>
          </p:cNvCxnSpPr>
          <p:nvPr/>
        </p:nvCxnSpPr>
        <p:spPr>
          <a:xfrm>
            <a:off x="6150187" y="3346745"/>
            <a:ext cx="2905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67C15E4D-4DF8-46F8-B98C-8D6A38B8BE2F}"/>
              </a:ext>
            </a:extLst>
          </p:cNvPr>
          <p:cNvCxnSpPr>
            <a:cxnSpLocks/>
          </p:cNvCxnSpPr>
          <p:nvPr/>
        </p:nvCxnSpPr>
        <p:spPr>
          <a:xfrm flipH="1" flipV="1">
            <a:off x="6150187" y="1029548"/>
            <a:ext cx="5893" cy="2317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8ACE558E-D1E6-4A46-AFA3-0D8BC6428D61}"/>
              </a:ext>
            </a:extLst>
          </p:cNvPr>
          <p:cNvSpPr txBox="1"/>
          <p:nvPr/>
        </p:nvSpPr>
        <p:spPr>
          <a:xfrm rot="16200000">
            <a:off x="5764627" y="1248244"/>
            <a:ext cx="4828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Loss</a:t>
            </a:r>
            <a:endParaRPr lang="en-US" dirty="0"/>
          </a:p>
        </p:txBody>
      </p:sp>
      <p:sp>
        <p:nvSpPr>
          <p:cNvPr id="25" name="Vrije vorm: vorm 24">
            <a:extLst>
              <a:ext uri="{FF2B5EF4-FFF2-40B4-BE49-F238E27FC236}">
                <a16:creationId xmlns:a16="http://schemas.microsoft.com/office/drawing/2014/main" id="{F9542F42-BDB8-4C03-B1A9-88058E9F88F1}"/>
              </a:ext>
            </a:extLst>
          </p:cNvPr>
          <p:cNvSpPr/>
          <p:nvPr/>
        </p:nvSpPr>
        <p:spPr>
          <a:xfrm flipV="1">
            <a:off x="6454773" y="1511178"/>
            <a:ext cx="2011744" cy="1706879"/>
          </a:xfrm>
          <a:custGeom>
            <a:avLst/>
            <a:gdLst>
              <a:gd name="connsiteX0" fmla="*/ 0 w 81280"/>
              <a:gd name="connsiteY0" fmla="*/ 0 h 0"/>
              <a:gd name="connsiteX1" fmla="*/ 81280 w 81280"/>
              <a:gd name="connsiteY1" fmla="*/ 0 h 0"/>
              <a:gd name="connsiteX0" fmla="*/ 0 w 10000"/>
              <a:gd name="connsiteY0" fmla="*/ 214826 h 214826"/>
              <a:gd name="connsiteX1" fmla="*/ 5291 w 10000"/>
              <a:gd name="connsiteY1" fmla="*/ 7 h 214826"/>
              <a:gd name="connsiteX2" fmla="*/ 10000 w 10000"/>
              <a:gd name="connsiteY2" fmla="*/ 214826 h 214826"/>
              <a:gd name="connsiteX0" fmla="*/ 0 w 10000"/>
              <a:gd name="connsiteY0" fmla="*/ 214826 h 214826"/>
              <a:gd name="connsiteX1" fmla="*/ 5291 w 10000"/>
              <a:gd name="connsiteY1" fmla="*/ 7 h 214826"/>
              <a:gd name="connsiteX2" fmla="*/ 10000 w 10000"/>
              <a:gd name="connsiteY2" fmla="*/ 214826 h 214826"/>
              <a:gd name="connsiteX0" fmla="*/ 0 w 10000"/>
              <a:gd name="connsiteY0" fmla="*/ 214819 h 214819"/>
              <a:gd name="connsiteX1" fmla="*/ 5291 w 10000"/>
              <a:gd name="connsiteY1" fmla="*/ 0 h 214819"/>
              <a:gd name="connsiteX2" fmla="*/ 10000 w 10000"/>
              <a:gd name="connsiteY2" fmla="*/ 214819 h 214819"/>
              <a:gd name="connsiteX0" fmla="*/ 0 w 10000"/>
              <a:gd name="connsiteY0" fmla="*/ 214819 h 214819"/>
              <a:gd name="connsiteX1" fmla="*/ 5291 w 10000"/>
              <a:gd name="connsiteY1" fmla="*/ 0 h 214819"/>
              <a:gd name="connsiteX2" fmla="*/ 10000 w 10000"/>
              <a:gd name="connsiteY2" fmla="*/ 214819 h 214819"/>
              <a:gd name="connsiteX0" fmla="*/ 0 w 10005"/>
              <a:gd name="connsiteY0" fmla="*/ 214819 h 214819"/>
              <a:gd name="connsiteX1" fmla="*/ 5291 w 10005"/>
              <a:gd name="connsiteY1" fmla="*/ 0 h 214819"/>
              <a:gd name="connsiteX2" fmla="*/ 10000 w 10005"/>
              <a:gd name="connsiteY2" fmla="*/ 214819 h 214819"/>
              <a:gd name="connsiteX0" fmla="*/ 0 w 10005"/>
              <a:gd name="connsiteY0" fmla="*/ 214819 h 215677"/>
              <a:gd name="connsiteX1" fmla="*/ 5291 w 10005"/>
              <a:gd name="connsiteY1" fmla="*/ 0 h 215677"/>
              <a:gd name="connsiteX2" fmla="*/ 10000 w 10005"/>
              <a:gd name="connsiteY2" fmla="*/ 214819 h 215677"/>
              <a:gd name="connsiteX0" fmla="*/ 0 w 11633"/>
              <a:gd name="connsiteY0" fmla="*/ 214819 h 215677"/>
              <a:gd name="connsiteX1" fmla="*/ 6919 w 11633"/>
              <a:gd name="connsiteY1" fmla="*/ 0 h 215677"/>
              <a:gd name="connsiteX2" fmla="*/ 11628 w 11633"/>
              <a:gd name="connsiteY2" fmla="*/ 214819 h 215677"/>
              <a:gd name="connsiteX0" fmla="*/ 0 w 11633"/>
              <a:gd name="connsiteY0" fmla="*/ 214819 h 214850"/>
              <a:gd name="connsiteX1" fmla="*/ 6919 w 11633"/>
              <a:gd name="connsiteY1" fmla="*/ 0 h 214850"/>
              <a:gd name="connsiteX2" fmla="*/ 11628 w 11633"/>
              <a:gd name="connsiteY2" fmla="*/ 214819 h 214850"/>
              <a:gd name="connsiteX0" fmla="*/ 0 w 11633"/>
              <a:gd name="connsiteY0" fmla="*/ 214819 h 214819"/>
              <a:gd name="connsiteX1" fmla="*/ 6919 w 11633"/>
              <a:gd name="connsiteY1" fmla="*/ 0 h 214819"/>
              <a:gd name="connsiteX2" fmla="*/ 11628 w 11633"/>
              <a:gd name="connsiteY2" fmla="*/ 214819 h 214819"/>
              <a:gd name="connsiteX0" fmla="*/ 0 w 11633"/>
              <a:gd name="connsiteY0" fmla="*/ 214819 h 214819"/>
              <a:gd name="connsiteX1" fmla="*/ 6919 w 11633"/>
              <a:gd name="connsiteY1" fmla="*/ 0 h 214819"/>
              <a:gd name="connsiteX2" fmla="*/ 11628 w 11633"/>
              <a:gd name="connsiteY2" fmla="*/ 214819 h 214819"/>
              <a:gd name="connsiteX0" fmla="*/ 0 w 11635"/>
              <a:gd name="connsiteY0" fmla="*/ 214819 h 214819"/>
              <a:gd name="connsiteX1" fmla="*/ 6919 w 11635"/>
              <a:gd name="connsiteY1" fmla="*/ 0 h 214819"/>
              <a:gd name="connsiteX2" fmla="*/ 11628 w 11635"/>
              <a:gd name="connsiteY2" fmla="*/ 214819 h 214819"/>
              <a:gd name="connsiteX0" fmla="*/ 0 w 10298"/>
              <a:gd name="connsiteY0" fmla="*/ 210374 h 214819"/>
              <a:gd name="connsiteX1" fmla="*/ 5582 w 10298"/>
              <a:gd name="connsiteY1" fmla="*/ 0 h 214819"/>
              <a:gd name="connsiteX2" fmla="*/ 10291 w 10298"/>
              <a:gd name="connsiteY2" fmla="*/ 214819 h 214819"/>
              <a:gd name="connsiteX0" fmla="*/ 0 w 10356"/>
              <a:gd name="connsiteY0" fmla="*/ 217782 h 217782"/>
              <a:gd name="connsiteX1" fmla="*/ 5640 w 10356"/>
              <a:gd name="connsiteY1" fmla="*/ 0 h 217782"/>
              <a:gd name="connsiteX2" fmla="*/ 10349 w 10356"/>
              <a:gd name="connsiteY2" fmla="*/ 214819 h 217782"/>
              <a:gd name="connsiteX0" fmla="*/ 0 w 10356"/>
              <a:gd name="connsiteY0" fmla="*/ 217782 h 217782"/>
              <a:gd name="connsiteX1" fmla="*/ 5640 w 10356"/>
              <a:gd name="connsiteY1" fmla="*/ 0 h 217782"/>
              <a:gd name="connsiteX2" fmla="*/ 10349 w 10356"/>
              <a:gd name="connsiteY2" fmla="*/ 214819 h 217782"/>
              <a:gd name="connsiteX0" fmla="*/ 0 w 10384"/>
              <a:gd name="connsiteY0" fmla="*/ 217782 h 217782"/>
              <a:gd name="connsiteX1" fmla="*/ 5640 w 10384"/>
              <a:gd name="connsiteY1" fmla="*/ 0 h 217782"/>
              <a:gd name="connsiteX2" fmla="*/ 10349 w 10384"/>
              <a:gd name="connsiteY2" fmla="*/ 214819 h 217782"/>
              <a:gd name="connsiteX0" fmla="*/ 0 w 10349"/>
              <a:gd name="connsiteY0" fmla="*/ 217782 h 217782"/>
              <a:gd name="connsiteX1" fmla="*/ 5640 w 10349"/>
              <a:gd name="connsiteY1" fmla="*/ 0 h 217782"/>
              <a:gd name="connsiteX2" fmla="*/ 10349 w 10349"/>
              <a:gd name="connsiteY2" fmla="*/ 214819 h 217782"/>
              <a:gd name="connsiteX0" fmla="*/ 0 w 10349"/>
              <a:gd name="connsiteY0" fmla="*/ 217782 h 217782"/>
              <a:gd name="connsiteX1" fmla="*/ 5640 w 10349"/>
              <a:gd name="connsiteY1" fmla="*/ 0 h 217782"/>
              <a:gd name="connsiteX2" fmla="*/ 10349 w 10349"/>
              <a:gd name="connsiteY2" fmla="*/ 214819 h 217782"/>
              <a:gd name="connsiteX0" fmla="*/ 0 w 14419"/>
              <a:gd name="connsiteY0" fmla="*/ 371859 h 371859"/>
              <a:gd name="connsiteX1" fmla="*/ 9710 w 14419"/>
              <a:gd name="connsiteY1" fmla="*/ 0 h 371859"/>
              <a:gd name="connsiteX2" fmla="*/ 14419 w 14419"/>
              <a:gd name="connsiteY2" fmla="*/ 214819 h 371859"/>
              <a:gd name="connsiteX0" fmla="*/ 0 w 17268"/>
              <a:gd name="connsiteY0" fmla="*/ 371859 h 373341"/>
              <a:gd name="connsiteX1" fmla="*/ 9710 w 17268"/>
              <a:gd name="connsiteY1" fmla="*/ 0 h 373341"/>
              <a:gd name="connsiteX2" fmla="*/ 17268 w 17268"/>
              <a:gd name="connsiteY2" fmla="*/ 373341 h 37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68" h="373341">
                <a:moveTo>
                  <a:pt x="0" y="371859"/>
                </a:moveTo>
                <a:cubicBezTo>
                  <a:pt x="159" y="371859"/>
                  <a:pt x="5350" y="-378"/>
                  <a:pt x="9710" y="0"/>
                </a:cubicBezTo>
                <a:cubicBezTo>
                  <a:pt x="14187" y="2585"/>
                  <a:pt x="17268" y="373341"/>
                  <a:pt x="17268" y="373341"/>
                </a:cubicBezTo>
              </a:path>
            </a:pathLst>
          </a:cu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6581F847-0E96-4F9B-BD38-E3C08A5A88CA}"/>
              </a:ext>
            </a:extLst>
          </p:cNvPr>
          <p:cNvSpPr/>
          <p:nvPr/>
        </p:nvSpPr>
        <p:spPr>
          <a:xfrm>
            <a:off x="7370074" y="3579307"/>
            <a:ext cx="437091" cy="3466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W*</a:t>
            </a:r>
            <a:endParaRPr lang="en-US" dirty="0"/>
          </a:p>
        </p:txBody>
      </p: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75519AC3-F560-4935-97AD-4B625DC623D6}"/>
              </a:ext>
            </a:extLst>
          </p:cNvPr>
          <p:cNvCxnSpPr>
            <a:cxnSpLocks/>
            <a:stCxn id="28" idx="0"/>
            <a:endCxn id="25" idx="1"/>
          </p:cNvCxnSpPr>
          <p:nvPr/>
        </p:nvCxnSpPr>
        <p:spPr>
          <a:xfrm flipH="1" flipV="1">
            <a:off x="7586000" y="3218057"/>
            <a:ext cx="2620" cy="361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E715109F-6751-4B73-A2FD-5635BA4F39A5}"/>
              </a:ext>
            </a:extLst>
          </p:cNvPr>
          <p:cNvCxnSpPr>
            <a:cxnSpLocks/>
          </p:cNvCxnSpPr>
          <p:nvPr/>
        </p:nvCxnSpPr>
        <p:spPr>
          <a:xfrm flipH="1">
            <a:off x="7315200" y="3218057"/>
            <a:ext cx="61637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AACC7DD0-2ECD-4D20-9C39-0BC1D026DDCA}"/>
                  </a:ext>
                </a:extLst>
              </p:cNvPr>
              <p:cNvSpPr txBox="1"/>
              <p:nvPr/>
            </p:nvSpPr>
            <p:spPr>
              <a:xfrm>
                <a:off x="8667273" y="3371558"/>
                <a:ext cx="210314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AACC7DD0-2ECD-4D20-9C39-0BC1D026D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273" y="3371558"/>
                <a:ext cx="210314" cy="207749"/>
              </a:xfrm>
              <a:prstGeom prst="rect">
                <a:avLst/>
              </a:prstGeom>
              <a:blipFill>
                <a:blip r:embed="rId3"/>
                <a:stretch>
                  <a:fillRect l="-20588" r="-17647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Vermenigvuldigingsteken 8">
            <a:extLst>
              <a:ext uri="{FF2B5EF4-FFF2-40B4-BE49-F238E27FC236}">
                <a16:creationId xmlns:a16="http://schemas.microsoft.com/office/drawing/2014/main" id="{A10650DE-D96C-4F9C-92E7-95E51CDABE8E}"/>
              </a:ext>
            </a:extLst>
          </p:cNvPr>
          <p:cNvSpPr/>
          <p:nvPr/>
        </p:nvSpPr>
        <p:spPr>
          <a:xfrm>
            <a:off x="3197013" y="1761791"/>
            <a:ext cx="575734" cy="60282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5" grpId="0" uiExpand="1" animBg="1"/>
      <p:bldP spid="2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96D26-3A6B-41F7-9C81-3ACC09DD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Second </a:t>
            </a:r>
            <a:r>
              <a:rPr lang="nl-NL" dirty="0" err="1"/>
              <a:t>derivative</a:t>
            </a:r>
            <a:r>
              <a:rPr lang="nl-NL" dirty="0"/>
              <a:t> </a:t>
            </a:r>
            <a:r>
              <a:rPr lang="nl-NL" dirty="0" err="1"/>
              <a:t>heuristic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ijdelijke aanduiding voor inhoud 8">
                <a:extLst>
                  <a:ext uri="{FF2B5EF4-FFF2-40B4-BE49-F238E27FC236}">
                    <a16:creationId xmlns:a16="http://schemas.microsoft.com/office/drawing/2014/main" id="{9858D4A5-42BB-430E-938D-55857EC9DE6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lvl="1"/>
                <a:r>
                  <a:rPr lang="en-US" dirty="0"/>
                  <a:t>In 1D calculus, our heuristic was simple. 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′′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sSup>
                        <m:sSupPr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What about our many-dimensional network?</a:t>
                </a:r>
              </a:p>
              <a:p>
                <a:pPr lvl="1"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endParaRPr lang="nl-NL" dirty="0">
                  <a:ea typeface="Cambria Math" panose="02040503050406030204" pitchFamily="18" charset="0"/>
                </a:endParaRPr>
              </a:p>
              <a:p>
                <a:pPr lvl="1"/>
                <a:endParaRPr lang="nl-NL" dirty="0">
                  <a:ea typeface="Cambria Math" panose="02040503050406030204" pitchFamily="18" charset="0"/>
                </a:endParaRP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The Hessian matrix is a square matrix of second-order partial derivatives of a scalar-valued function. It describes the local curvature of a function of many variables.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How to compute and analyze the Hessian?</a:t>
                </a:r>
              </a:p>
            </p:txBody>
          </p:sp>
        </mc:Choice>
        <mc:Fallback>
          <p:sp>
            <p:nvSpPr>
              <p:cNvPr id="9" name="Tijdelijke aanduiding voor inhoud 8">
                <a:extLst>
                  <a:ext uri="{FF2B5EF4-FFF2-40B4-BE49-F238E27FC236}">
                    <a16:creationId xmlns:a16="http://schemas.microsoft.com/office/drawing/2014/main" id="{9858D4A5-42BB-430E-938D-55857EC9DE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605" t="-2287" r="-2978" b="-9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F414F35-A7B8-48D7-BD8C-351F932EB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319CD3EC-613F-4B69-87C3-D4BC41A5A2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57A1C55B-05D0-4BEA-915C-63B35D74FA8D}"/>
                  </a:ext>
                </a:extLst>
              </p:cNvPr>
              <p:cNvSpPr txBox="1"/>
              <p:nvPr/>
            </p:nvSpPr>
            <p:spPr>
              <a:xfrm>
                <a:off x="6079882" y="1762009"/>
                <a:ext cx="3031023" cy="16194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nl-N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b="0" i="1" smtClean="0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nl-NL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nl-NL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l-NL" b="0" i="1" smtClean="0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r>
                                        <a:rPr lang="nl-NL" b="0" i="1" smtClean="0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l-NL" b="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nl-NL" b="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l-NL" b="0" i="1" smtClean="0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nl-NL" b="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l-NL" b="0" i="1" smtClean="0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  <m:sup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57A1C55B-05D0-4BEA-915C-63B35D74F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882" y="1762009"/>
                <a:ext cx="3031023" cy="16194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Vermenigvuldigingsteken 10">
            <a:extLst>
              <a:ext uri="{FF2B5EF4-FFF2-40B4-BE49-F238E27FC236}">
                <a16:creationId xmlns:a16="http://schemas.microsoft.com/office/drawing/2014/main" id="{DB0DB929-875C-4768-A498-728282316A12}"/>
              </a:ext>
            </a:extLst>
          </p:cNvPr>
          <p:cNvSpPr/>
          <p:nvPr/>
        </p:nvSpPr>
        <p:spPr>
          <a:xfrm>
            <a:off x="2587413" y="2159425"/>
            <a:ext cx="575734" cy="60282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96D26-3A6B-41F7-9C81-3ACC09DD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Hessian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9858D4A5-42BB-430E-938D-55857EC9DE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dirty="0"/>
              <a:t>Computing the Hessian (n by n matrix) is quite intensive and not feasible for networks with many parameters.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simplicity we ignore the off-diagonal elements, then our Hessian is a diagonal matrix. This implies its </a:t>
            </a:r>
            <a:r>
              <a:rPr lang="en-US" b="1" dirty="0"/>
              <a:t>eigenvalues</a:t>
            </a:r>
            <a:r>
              <a:rPr lang="en-US" dirty="0"/>
              <a:t> are on the diagonal.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To calculate the diagonal, we now have two options: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dirty="0"/>
              <a:t>Directly calculate the 2</a:t>
            </a:r>
            <a:r>
              <a:rPr lang="en-US" baseline="30000" dirty="0"/>
              <a:t>nd</a:t>
            </a:r>
            <a:r>
              <a:rPr lang="en-US" dirty="0"/>
              <a:t> derivatives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dirty="0"/>
              <a:t>Using </a:t>
            </a:r>
            <a:r>
              <a:rPr lang="en-US" dirty="0" err="1"/>
              <a:t>RandNLA</a:t>
            </a:r>
            <a:r>
              <a:rPr lang="en-US" dirty="0"/>
              <a:t> we can find the trace of the matrix (sum of the diagonal elements)</a:t>
            </a:r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08F32902-E12A-4CE9-8A76-0E12D93B7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Towards the limit of network quantization – Choi et al.</a:t>
            </a:r>
          </a:p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HAWQ-V2: Hessian Aware trace-Weighted Quantization of Neural Networks – Dong et al.</a:t>
            </a:r>
            <a:endParaRPr lang="en-GB" sz="800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F414F35-A7B8-48D7-BD8C-351F932EB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28</a:t>
            </a:fld>
            <a:endParaRPr lang="en-US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84AE760-F6ED-49A7-BEAE-BF57EA3044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65B1FCD1-7D2C-46F0-B9F6-5E32E50B97CE}"/>
                  </a:ext>
                </a:extLst>
              </p:cNvPr>
              <p:cNvSpPr txBox="1"/>
              <p:nvPr/>
            </p:nvSpPr>
            <p:spPr>
              <a:xfrm>
                <a:off x="6043963" y="2893156"/>
                <a:ext cx="2131994" cy="16194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nl-N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b="0" i="1" smtClean="0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  <m:e>
                                      <m:r>
                                        <a:rPr lang="nl-NL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l-NL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l-NL" b="0" i="1" smtClean="0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a:rPr lang="nl-NL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l-NL" b="0" i="1" smtClean="0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r>
                                        <a:rPr lang="nl-NL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l-NL" b="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nl-NL" b="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l-NL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nl-NL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l-NL" b="0" i="1" smtClean="0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nl-NL" b="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l-NL" b="0" i="1" smtClean="0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  <m:sup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65B1FCD1-7D2C-46F0-B9F6-5E32E50B9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963" y="2893156"/>
                <a:ext cx="2131994" cy="16194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53C549F6-58A1-475F-952E-57FF66409699}"/>
                  </a:ext>
                </a:extLst>
              </p:cNvPr>
              <p:cNvSpPr txBox="1"/>
              <p:nvPr/>
            </p:nvSpPr>
            <p:spPr>
              <a:xfrm>
                <a:off x="6043963" y="759556"/>
                <a:ext cx="3031023" cy="16194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nl-NL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b="0" i="1" smtClean="0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nl-NL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nl-NL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l-NL" b="0" i="1" smtClean="0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r>
                                        <a:rPr lang="nl-NL" b="0" i="1" smtClean="0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l-NL" b="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nl-NL" b="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l-NL" b="0" i="1" smtClean="0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nl-NL" b="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l-NL" b="0" i="1" smtClean="0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nl-NL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nl-NL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  <m:sup>
                                              <m:r>
                                                <a:rPr lang="nl-NL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53C549F6-58A1-475F-952E-57FF66409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963" y="759556"/>
                <a:ext cx="3031023" cy="16194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98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96D26-3A6B-41F7-9C81-3ACC09DD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Second </a:t>
            </a:r>
            <a:r>
              <a:rPr lang="nl-NL" dirty="0" err="1"/>
              <a:t>derivative</a:t>
            </a:r>
            <a:r>
              <a:rPr lang="nl-NL" dirty="0"/>
              <a:t> as </a:t>
            </a:r>
            <a:r>
              <a:rPr lang="nl-NL" dirty="0" err="1"/>
              <a:t>quantization</a:t>
            </a:r>
            <a:r>
              <a:rPr lang="nl-NL" dirty="0"/>
              <a:t> </a:t>
            </a:r>
            <a:r>
              <a:rPr lang="nl-NL" dirty="0" err="1"/>
              <a:t>heuristic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7CBDD07B-41FC-45D3-AF3E-85628E8E5EB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755650" y="1295400"/>
                <a:ext cx="4913313" cy="3261296"/>
              </a:xfrm>
            </p:spPr>
            <p:txBody>
              <a:bodyPr/>
              <a:lstStyle/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Using the Taylor expansion of the loss function and an approximated Hessian:</a:t>
                </a:r>
              </a:p>
              <a:p>
                <a:pPr lvl="1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nl-N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nl-NL" dirty="0"/>
              </a:p>
              <a:p>
                <a:pPr lvl="1"/>
                <a:r>
                  <a:rPr lang="nl-NL" dirty="0"/>
                  <a:t>We </a:t>
                </a:r>
                <a:r>
                  <a:rPr lang="nl-NL" dirty="0" err="1"/>
                  <a:t>can</a:t>
                </a:r>
                <a:r>
                  <a:rPr lang="nl-NL" dirty="0"/>
                  <a:t> </a:t>
                </a:r>
                <a:r>
                  <a:rPr lang="nl-NL" dirty="0" err="1"/>
                  <a:t>directly</a:t>
                </a:r>
                <a:r>
                  <a:rPr lang="nl-NL" dirty="0"/>
                  <a:t> </a:t>
                </a:r>
                <a:r>
                  <a:rPr lang="nl-NL" dirty="0" err="1"/>
                  <a:t>calculate</a:t>
                </a:r>
                <a:r>
                  <a:rPr lang="nl-NL" dirty="0"/>
                  <a:t> </a:t>
                </a:r>
                <a:r>
                  <a:rPr lang="nl-NL" dirty="0" err="1"/>
                  <a:t>the</a:t>
                </a:r>
                <a:r>
                  <a:rPr lang="nl-NL" dirty="0"/>
                  <a:t> </a:t>
                </a:r>
                <a:r>
                  <a:rPr lang="nl-NL" dirty="0" err="1"/>
                  <a:t>effects</a:t>
                </a:r>
                <a:r>
                  <a:rPr lang="nl-NL" dirty="0"/>
                  <a:t> of </a:t>
                </a:r>
                <a:r>
                  <a:rPr lang="nl-NL" dirty="0" err="1"/>
                  <a:t>selecting</a:t>
                </a:r>
                <a:r>
                  <a:rPr lang="nl-NL" dirty="0"/>
                  <a:t> a </a:t>
                </a:r>
                <a:r>
                  <a:rPr lang="nl-NL" dirty="0" err="1"/>
                  <a:t>certain</a:t>
                </a:r>
                <a:r>
                  <a:rPr lang="nl-NL" dirty="0"/>
                  <a:t> </a:t>
                </a:r>
                <a:r>
                  <a:rPr lang="nl-NL" dirty="0" err="1"/>
                  <a:t>quantization</a:t>
                </a:r>
                <a:r>
                  <a:rPr lang="nl-NL" dirty="0"/>
                  <a:t> bit </a:t>
                </a:r>
                <a:r>
                  <a:rPr lang="nl-NL" dirty="0" err="1"/>
                  <a:t>width</a:t>
                </a:r>
                <a:r>
                  <a:rPr lang="nl-NL" dirty="0"/>
                  <a:t> </a:t>
                </a:r>
                <a:r>
                  <a:rPr lang="nl-NL" dirty="0" err="1"/>
                  <a:t>for</a:t>
                </a:r>
                <a:r>
                  <a:rPr lang="nl-NL" dirty="0"/>
                  <a:t> </a:t>
                </a:r>
                <a:r>
                  <a:rPr lang="nl-NL" dirty="0" err="1"/>
                  <a:t>weights</a:t>
                </a:r>
                <a:r>
                  <a:rPr lang="nl-NL" dirty="0"/>
                  <a:t> </a:t>
                </a:r>
                <a:r>
                  <a:rPr lang="nl-NL" dirty="0" err="1"/>
                  <a:t>and</a:t>
                </a:r>
                <a:r>
                  <a:rPr lang="nl-NL" dirty="0"/>
                  <a:t> </a:t>
                </a:r>
                <a:r>
                  <a:rPr lang="nl-NL" dirty="0" err="1"/>
                  <a:t>therefore</a:t>
                </a:r>
                <a:r>
                  <a:rPr lang="nl-NL" dirty="0"/>
                  <a:t> </a:t>
                </a:r>
                <a:r>
                  <a:rPr lang="nl-NL" dirty="0" err="1"/>
                  <a:t>try</a:t>
                </a:r>
                <a:r>
                  <a:rPr lang="nl-NL" dirty="0"/>
                  <a:t> </a:t>
                </a:r>
                <a:r>
                  <a:rPr lang="nl-NL" dirty="0" err="1"/>
                  <a:t>many</a:t>
                </a:r>
                <a:r>
                  <a:rPr lang="nl-NL" dirty="0"/>
                  <a:t> </a:t>
                </a:r>
                <a:r>
                  <a:rPr lang="nl-NL" dirty="0" err="1"/>
                  <a:t>possible</a:t>
                </a:r>
                <a:r>
                  <a:rPr lang="nl-NL" dirty="0"/>
                  <a:t> </a:t>
                </a:r>
                <a:r>
                  <a:rPr lang="nl-NL" dirty="0" err="1"/>
                  <a:t>solutions</a:t>
                </a:r>
                <a:r>
                  <a:rPr lang="nl-NL" dirty="0"/>
                  <a:t> </a:t>
                </a:r>
                <a:r>
                  <a:rPr lang="nl-NL" dirty="0" err="1"/>
                  <a:t>quickly</a:t>
                </a:r>
                <a:r>
                  <a:rPr lang="nl-NL" dirty="0"/>
                  <a:t>.</a:t>
                </a:r>
              </a:p>
              <a:p>
                <a:pPr lvl="1"/>
                <a:endParaRPr lang="nl-NL" dirty="0"/>
              </a:p>
              <a:p>
                <a:pPr lvl="1"/>
                <a:r>
                  <a:rPr lang="nl-NL" dirty="0" err="1"/>
                  <a:t>Note</a:t>
                </a:r>
                <a:r>
                  <a:rPr lang="nl-NL" dirty="0"/>
                  <a:t> </a:t>
                </a:r>
                <a:r>
                  <a:rPr lang="nl-NL" dirty="0" err="1"/>
                  <a:t>that</a:t>
                </a:r>
                <a:r>
                  <a:rPr lang="nl-NL" dirty="0"/>
                  <a:t> </a:t>
                </a:r>
                <a:r>
                  <a:rPr lang="nl-NL" dirty="0" err="1"/>
                  <a:t>this</a:t>
                </a:r>
                <a:r>
                  <a:rPr lang="nl-NL" dirty="0"/>
                  <a:t> approach is </a:t>
                </a:r>
                <a:r>
                  <a:rPr lang="nl-NL" dirty="0" err="1"/>
                  <a:t>also</a:t>
                </a:r>
                <a:r>
                  <a:rPr lang="nl-NL" dirty="0"/>
                  <a:t> </a:t>
                </a:r>
                <a:r>
                  <a:rPr lang="nl-NL" dirty="0" err="1"/>
                  <a:t>valid</a:t>
                </a:r>
                <a:r>
                  <a:rPr lang="nl-NL" dirty="0"/>
                  <a:t> </a:t>
                </a:r>
                <a:r>
                  <a:rPr lang="nl-NL" dirty="0" err="1"/>
                  <a:t>for</a:t>
                </a:r>
                <a:r>
                  <a:rPr lang="nl-NL" dirty="0"/>
                  <a:t> </a:t>
                </a:r>
                <a:r>
                  <a:rPr lang="nl-NL" dirty="0" err="1"/>
                  <a:t>activations</a:t>
                </a:r>
                <a:r>
                  <a:rPr lang="nl-NL" dirty="0"/>
                  <a:t>.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7CBDD07B-41FC-45D3-AF3E-85628E8E5E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55650" y="1295400"/>
                <a:ext cx="4913313" cy="3261296"/>
              </a:xfrm>
              <a:blipFill>
                <a:blip r:embed="rId2"/>
                <a:stretch>
                  <a:fillRect l="-2605" t="-2060" r="-1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F414F35-A7B8-48D7-BD8C-351F932EB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29</a:t>
            </a:fld>
            <a:endParaRPr lang="en-US" dirty="0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2E207FE8-BDC2-45F2-A892-AD005216F47B}"/>
              </a:ext>
            </a:extLst>
          </p:cNvPr>
          <p:cNvSpPr/>
          <p:nvPr/>
        </p:nvSpPr>
        <p:spPr>
          <a:xfrm>
            <a:off x="6217020" y="2431626"/>
            <a:ext cx="2756747" cy="786432"/>
          </a:xfrm>
          <a:custGeom>
            <a:avLst/>
            <a:gdLst>
              <a:gd name="connsiteX0" fmla="*/ 0 w 162560"/>
              <a:gd name="connsiteY0" fmla="*/ 0 h 0"/>
              <a:gd name="connsiteX1" fmla="*/ 162560 w 162560"/>
              <a:gd name="connsiteY1" fmla="*/ 0 h 0"/>
              <a:gd name="connsiteX0" fmla="*/ 0 w 10000"/>
              <a:gd name="connsiteY0" fmla="*/ 0 h 144999"/>
              <a:gd name="connsiteX1" fmla="*/ 3514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4999"/>
              <a:gd name="connsiteX1" fmla="*/ 3514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5705"/>
              <a:gd name="connsiteX1" fmla="*/ 3514 w 10000"/>
              <a:gd name="connsiteY1" fmla="*/ 144999 h 145705"/>
              <a:gd name="connsiteX2" fmla="*/ 10000 w 10000"/>
              <a:gd name="connsiteY2" fmla="*/ 0 h 145705"/>
              <a:gd name="connsiteX0" fmla="*/ 0 w 10000"/>
              <a:gd name="connsiteY0" fmla="*/ 0 h 144999"/>
              <a:gd name="connsiteX1" fmla="*/ 3514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4999"/>
              <a:gd name="connsiteX1" fmla="*/ 3514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4999"/>
              <a:gd name="connsiteX1" fmla="*/ 5062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4999"/>
              <a:gd name="connsiteX1" fmla="*/ 5062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4999"/>
              <a:gd name="connsiteX1" fmla="*/ 5062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6427"/>
              <a:gd name="connsiteX1" fmla="*/ 2264 w 10000"/>
              <a:gd name="connsiteY1" fmla="*/ 31250 h 146427"/>
              <a:gd name="connsiteX2" fmla="*/ 5062 w 10000"/>
              <a:gd name="connsiteY2" fmla="*/ 144999 h 146427"/>
              <a:gd name="connsiteX3" fmla="*/ 10000 w 10000"/>
              <a:gd name="connsiteY3" fmla="*/ 0 h 146427"/>
              <a:gd name="connsiteX0" fmla="*/ 0 w 10000"/>
              <a:gd name="connsiteY0" fmla="*/ 0 h 146455"/>
              <a:gd name="connsiteX1" fmla="*/ 2264 w 10000"/>
              <a:gd name="connsiteY1" fmla="*/ 31250 h 146455"/>
              <a:gd name="connsiteX2" fmla="*/ 5062 w 10000"/>
              <a:gd name="connsiteY2" fmla="*/ 144999 h 146455"/>
              <a:gd name="connsiteX3" fmla="*/ 7104 w 10000"/>
              <a:gd name="connsiteY3" fmla="*/ 18750 h 146455"/>
              <a:gd name="connsiteX4" fmla="*/ 10000 w 10000"/>
              <a:gd name="connsiteY4" fmla="*/ 0 h 146455"/>
              <a:gd name="connsiteX0" fmla="*/ 0 w 10000"/>
              <a:gd name="connsiteY0" fmla="*/ 0 h 146455"/>
              <a:gd name="connsiteX1" fmla="*/ 2264 w 10000"/>
              <a:gd name="connsiteY1" fmla="*/ 31250 h 146455"/>
              <a:gd name="connsiteX2" fmla="*/ 5062 w 10000"/>
              <a:gd name="connsiteY2" fmla="*/ 144999 h 146455"/>
              <a:gd name="connsiteX3" fmla="*/ 7104 w 10000"/>
              <a:gd name="connsiteY3" fmla="*/ 18750 h 146455"/>
              <a:gd name="connsiteX4" fmla="*/ 10000 w 10000"/>
              <a:gd name="connsiteY4" fmla="*/ 0 h 146455"/>
              <a:gd name="connsiteX0" fmla="*/ 0 w 10000"/>
              <a:gd name="connsiteY0" fmla="*/ 0 h 145133"/>
              <a:gd name="connsiteX1" fmla="*/ 2264 w 10000"/>
              <a:gd name="connsiteY1" fmla="*/ 31250 h 145133"/>
              <a:gd name="connsiteX2" fmla="*/ 5062 w 10000"/>
              <a:gd name="connsiteY2" fmla="*/ 144999 h 145133"/>
              <a:gd name="connsiteX3" fmla="*/ 7104 w 10000"/>
              <a:gd name="connsiteY3" fmla="*/ 18750 h 145133"/>
              <a:gd name="connsiteX4" fmla="*/ 10000 w 10000"/>
              <a:gd name="connsiteY4" fmla="*/ 0 h 14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45133">
                <a:moveTo>
                  <a:pt x="0" y="0"/>
                </a:moveTo>
                <a:cubicBezTo>
                  <a:pt x="258" y="14792"/>
                  <a:pt x="1420" y="7084"/>
                  <a:pt x="2264" y="31250"/>
                </a:cubicBezTo>
                <a:cubicBezTo>
                  <a:pt x="3108" y="55416"/>
                  <a:pt x="3845" y="149166"/>
                  <a:pt x="5062" y="144999"/>
                </a:cubicBezTo>
                <a:cubicBezTo>
                  <a:pt x="6401" y="143332"/>
                  <a:pt x="6281" y="42916"/>
                  <a:pt x="7104" y="18750"/>
                </a:cubicBezTo>
                <a:cubicBezTo>
                  <a:pt x="7927" y="-5416"/>
                  <a:pt x="9558" y="21042"/>
                  <a:pt x="10000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97E4A27D-D509-4D5F-AAB1-0A56C4A29305}"/>
              </a:ext>
            </a:extLst>
          </p:cNvPr>
          <p:cNvCxnSpPr>
            <a:cxnSpLocks/>
          </p:cNvCxnSpPr>
          <p:nvPr/>
        </p:nvCxnSpPr>
        <p:spPr>
          <a:xfrm>
            <a:off x="6150187" y="3346745"/>
            <a:ext cx="2905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67C15E4D-4DF8-46F8-B98C-8D6A38B8BE2F}"/>
              </a:ext>
            </a:extLst>
          </p:cNvPr>
          <p:cNvCxnSpPr>
            <a:cxnSpLocks/>
          </p:cNvCxnSpPr>
          <p:nvPr/>
        </p:nvCxnSpPr>
        <p:spPr>
          <a:xfrm flipH="1" flipV="1">
            <a:off x="6150187" y="1029548"/>
            <a:ext cx="5893" cy="2317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8ACE558E-D1E6-4A46-AFA3-0D8BC6428D61}"/>
              </a:ext>
            </a:extLst>
          </p:cNvPr>
          <p:cNvSpPr txBox="1"/>
          <p:nvPr/>
        </p:nvSpPr>
        <p:spPr>
          <a:xfrm rot="16200000">
            <a:off x="5764627" y="1248244"/>
            <a:ext cx="4828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Loss</a:t>
            </a:r>
            <a:endParaRPr lang="en-US" dirty="0"/>
          </a:p>
        </p:txBody>
      </p:sp>
      <p:sp>
        <p:nvSpPr>
          <p:cNvPr id="25" name="Vrije vorm: vorm 24">
            <a:extLst>
              <a:ext uri="{FF2B5EF4-FFF2-40B4-BE49-F238E27FC236}">
                <a16:creationId xmlns:a16="http://schemas.microsoft.com/office/drawing/2014/main" id="{F9542F42-BDB8-4C03-B1A9-88058E9F88F1}"/>
              </a:ext>
            </a:extLst>
          </p:cNvPr>
          <p:cNvSpPr/>
          <p:nvPr/>
        </p:nvSpPr>
        <p:spPr>
          <a:xfrm flipV="1">
            <a:off x="6454773" y="1511178"/>
            <a:ext cx="2011744" cy="1706879"/>
          </a:xfrm>
          <a:custGeom>
            <a:avLst/>
            <a:gdLst>
              <a:gd name="connsiteX0" fmla="*/ 0 w 81280"/>
              <a:gd name="connsiteY0" fmla="*/ 0 h 0"/>
              <a:gd name="connsiteX1" fmla="*/ 81280 w 81280"/>
              <a:gd name="connsiteY1" fmla="*/ 0 h 0"/>
              <a:gd name="connsiteX0" fmla="*/ 0 w 10000"/>
              <a:gd name="connsiteY0" fmla="*/ 214826 h 214826"/>
              <a:gd name="connsiteX1" fmla="*/ 5291 w 10000"/>
              <a:gd name="connsiteY1" fmla="*/ 7 h 214826"/>
              <a:gd name="connsiteX2" fmla="*/ 10000 w 10000"/>
              <a:gd name="connsiteY2" fmla="*/ 214826 h 214826"/>
              <a:gd name="connsiteX0" fmla="*/ 0 w 10000"/>
              <a:gd name="connsiteY0" fmla="*/ 214826 h 214826"/>
              <a:gd name="connsiteX1" fmla="*/ 5291 w 10000"/>
              <a:gd name="connsiteY1" fmla="*/ 7 h 214826"/>
              <a:gd name="connsiteX2" fmla="*/ 10000 w 10000"/>
              <a:gd name="connsiteY2" fmla="*/ 214826 h 214826"/>
              <a:gd name="connsiteX0" fmla="*/ 0 w 10000"/>
              <a:gd name="connsiteY0" fmla="*/ 214819 h 214819"/>
              <a:gd name="connsiteX1" fmla="*/ 5291 w 10000"/>
              <a:gd name="connsiteY1" fmla="*/ 0 h 214819"/>
              <a:gd name="connsiteX2" fmla="*/ 10000 w 10000"/>
              <a:gd name="connsiteY2" fmla="*/ 214819 h 214819"/>
              <a:gd name="connsiteX0" fmla="*/ 0 w 10000"/>
              <a:gd name="connsiteY0" fmla="*/ 214819 h 214819"/>
              <a:gd name="connsiteX1" fmla="*/ 5291 w 10000"/>
              <a:gd name="connsiteY1" fmla="*/ 0 h 214819"/>
              <a:gd name="connsiteX2" fmla="*/ 10000 w 10000"/>
              <a:gd name="connsiteY2" fmla="*/ 214819 h 214819"/>
              <a:gd name="connsiteX0" fmla="*/ 0 w 10005"/>
              <a:gd name="connsiteY0" fmla="*/ 214819 h 214819"/>
              <a:gd name="connsiteX1" fmla="*/ 5291 w 10005"/>
              <a:gd name="connsiteY1" fmla="*/ 0 h 214819"/>
              <a:gd name="connsiteX2" fmla="*/ 10000 w 10005"/>
              <a:gd name="connsiteY2" fmla="*/ 214819 h 214819"/>
              <a:gd name="connsiteX0" fmla="*/ 0 w 10005"/>
              <a:gd name="connsiteY0" fmla="*/ 214819 h 215677"/>
              <a:gd name="connsiteX1" fmla="*/ 5291 w 10005"/>
              <a:gd name="connsiteY1" fmla="*/ 0 h 215677"/>
              <a:gd name="connsiteX2" fmla="*/ 10000 w 10005"/>
              <a:gd name="connsiteY2" fmla="*/ 214819 h 215677"/>
              <a:gd name="connsiteX0" fmla="*/ 0 w 11633"/>
              <a:gd name="connsiteY0" fmla="*/ 214819 h 215677"/>
              <a:gd name="connsiteX1" fmla="*/ 6919 w 11633"/>
              <a:gd name="connsiteY1" fmla="*/ 0 h 215677"/>
              <a:gd name="connsiteX2" fmla="*/ 11628 w 11633"/>
              <a:gd name="connsiteY2" fmla="*/ 214819 h 215677"/>
              <a:gd name="connsiteX0" fmla="*/ 0 w 11633"/>
              <a:gd name="connsiteY0" fmla="*/ 214819 h 214850"/>
              <a:gd name="connsiteX1" fmla="*/ 6919 w 11633"/>
              <a:gd name="connsiteY1" fmla="*/ 0 h 214850"/>
              <a:gd name="connsiteX2" fmla="*/ 11628 w 11633"/>
              <a:gd name="connsiteY2" fmla="*/ 214819 h 214850"/>
              <a:gd name="connsiteX0" fmla="*/ 0 w 11633"/>
              <a:gd name="connsiteY0" fmla="*/ 214819 h 214819"/>
              <a:gd name="connsiteX1" fmla="*/ 6919 w 11633"/>
              <a:gd name="connsiteY1" fmla="*/ 0 h 214819"/>
              <a:gd name="connsiteX2" fmla="*/ 11628 w 11633"/>
              <a:gd name="connsiteY2" fmla="*/ 214819 h 214819"/>
              <a:gd name="connsiteX0" fmla="*/ 0 w 11633"/>
              <a:gd name="connsiteY0" fmla="*/ 214819 h 214819"/>
              <a:gd name="connsiteX1" fmla="*/ 6919 w 11633"/>
              <a:gd name="connsiteY1" fmla="*/ 0 h 214819"/>
              <a:gd name="connsiteX2" fmla="*/ 11628 w 11633"/>
              <a:gd name="connsiteY2" fmla="*/ 214819 h 214819"/>
              <a:gd name="connsiteX0" fmla="*/ 0 w 11635"/>
              <a:gd name="connsiteY0" fmla="*/ 214819 h 214819"/>
              <a:gd name="connsiteX1" fmla="*/ 6919 w 11635"/>
              <a:gd name="connsiteY1" fmla="*/ 0 h 214819"/>
              <a:gd name="connsiteX2" fmla="*/ 11628 w 11635"/>
              <a:gd name="connsiteY2" fmla="*/ 214819 h 214819"/>
              <a:gd name="connsiteX0" fmla="*/ 0 w 10298"/>
              <a:gd name="connsiteY0" fmla="*/ 210374 h 214819"/>
              <a:gd name="connsiteX1" fmla="*/ 5582 w 10298"/>
              <a:gd name="connsiteY1" fmla="*/ 0 h 214819"/>
              <a:gd name="connsiteX2" fmla="*/ 10291 w 10298"/>
              <a:gd name="connsiteY2" fmla="*/ 214819 h 214819"/>
              <a:gd name="connsiteX0" fmla="*/ 0 w 10356"/>
              <a:gd name="connsiteY0" fmla="*/ 217782 h 217782"/>
              <a:gd name="connsiteX1" fmla="*/ 5640 w 10356"/>
              <a:gd name="connsiteY1" fmla="*/ 0 h 217782"/>
              <a:gd name="connsiteX2" fmla="*/ 10349 w 10356"/>
              <a:gd name="connsiteY2" fmla="*/ 214819 h 217782"/>
              <a:gd name="connsiteX0" fmla="*/ 0 w 10356"/>
              <a:gd name="connsiteY0" fmla="*/ 217782 h 217782"/>
              <a:gd name="connsiteX1" fmla="*/ 5640 w 10356"/>
              <a:gd name="connsiteY1" fmla="*/ 0 h 217782"/>
              <a:gd name="connsiteX2" fmla="*/ 10349 w 10356"/>
              <a:gd name="connsiteY2" fmla="*/ 214819 h 217782"/>
              <a:gd name="connsiteX0" fmla="*/ 0 w 10384"/>
              <a:gd name="connsiteY0" fmla="*/ 217782 h 217782"/>
              <a:gd name="connsiteX1" fmla="*/ 5640 w 10384"/>
              <a:gd name="connsiteY1" fmla="*/ 0 h 217782"/>
              <a:gd name="connsiteX2" fmla="*/ 10349 w 10384"/>
              <a:gd name="connsiteY2" fmla="*/ 214819 h 217782"/>
              <a:gd name="connsiteX0" fmla="*/ 0 w 10349"/>
              <a:gd name="connsiteY0" fmla="*/ 217782 h 217782"/>
              <a:gd name="connsiteX1" fmla="*/ 5640 w 10349"/>
              <a:gd name="connsiteY1" fmla="*/ 0 h 217782"/>
              <a:gd name="connsiteX2" fmla="*/ 10349 w 10349"/>
              <a:gd name="connsiteY2" fmla="*/ 214819 h 217782"/>
              <a:gd name="connsiteX0" fmla="*/ 0 w 10349"/>
              <a:gd name="connsiteY0" fmla="*/ 217782 h 217782"/>
              <a:gd name="connsiteX1" fmla="*/ 5640 w 10349"/>
              <a:gd name="connsiteY1" fmla="*/ 0 h 217782"/>
              <a:gd name="connsiteX2" fmla="*/ 10349 w 10349"/>
              <a:gd name="connsiteY2" fmla="*/ 214819 h 217782"/>
              <a:gd name="connsiteX0" fmla="*/ 0 w 14419"/>
              <a:gd name="connsiteY0" fmla="*/ 371859 h 371859"/>
              <a:gd name="connsiteX1" fmla="*/ 9710 w 14419"/>
              <a:gd name="connsiteY1" fmla="*/ 0 h 371859"/>
              <a:gd name="connsiteX2" fmla="*/ 14419 w 14419"/>
              <a:gd name="connsiteY2" fmla="*/ 214819 h 371859"/>
              <a:gd name="connsiteX0" fmla="*/ 0 w 17268"/>
              <a:gd name="connsiteY0" fmla="*/ 371859 h 373341"/>
              <a:gd name="connsiteX1" fmla="*/ 9710 w 17268"/>
              <a:gd name="connsiteY1" fmla="*/ 0 h 373341"/>
              <a:gd name="connsiteX2" fmla="*/ 17268 w 17268"/>
              <a:gd name="connsiteY2" fmla="*/ 373341 h 37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68" h="373341">
                <a:moveTo>
                  <a:pt x="0" y="371859"/>
                </a:moveTo>
                <a:cubicBezTo>
                  <a:pt x="159" y="371859"/>
                  <a:pt x="5350" y="-378"/>
                  <a:pt x="9710" y="0"/>
                </a:cubicBezTo>
                <a:cubicBezTo>
                  <a:pt x="14187" y="2585"/>
                  <a:pt x="17268" y="373341"/>
                  <a:pt x="17268" y="373341"/>
                </a:cubicBezTo>
              </a:path>
            </a:pathLst>
          </a:cu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6581F847-0E96-4F9B-BD38-E3C08A5A88CA}"/>
              </a:ext>
            </a:extLst>
          </p:cNvPr>
          <p:cNvSpPr/>
          <p:nvPr/>
        </p:nvSpPr>
        <p:spPr>
          <a:xfrm>
            <a:off x="7370074" y="3579307"/>
            <a:ext cx="437091" cy="3466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W*</a:t>
            </a:r>
            <a:endParaRPr lang="en-US" dirty="0"/>
          </a:p>
        </p:txBody>
      </p: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75519AC3-F560-4935-97AD-4B625DC623D6}"/>
              </a:ext>
            </a:extLst>
          </p:cNvPr>
          <p:cNvCxnSpPr>
            <a:cxnSpLocks/>
            <a:stCxn id="28" idx="0"/>
            <a:endCxn id="25" idx="1"/>
          </p:cNvCxnSpPr>
          <p:nvPr/>
        </p:nvCxnSpPr>
        <p:spPr>
          <a:xfrm flipH="1" flipV="1">
            <a:off x="7586000" y="3218057"/>
            <a:ext cx="2620" cy="361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E715109F-6751-4B73-A2FD-5635BA4F39A5}"/>
              </a:ext>
            </a:extLst>
          </p:cNvPr>
          <p:cNvCxnSpPr>
            <a:cxnSpLocks/>
          </p:cNvCxnSpPr>
          <p:nvPr/>
        </p:nvCxnSpPr>
        <p:spPr>
          <a:xfrm flipH="1">
            <a:off x="7315200" y="3218057"/>
            <a:ext cx="61637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AACC7DD0-2ECD-4D20-9C39-0BC1D026DDCA}"/>
                  </a:ext>
                </a:extLst>
              </p:cNvPr>
              <p:cNvSpPr txBox="1"/>
              <p:nvPr/>
            </p:nvSpPr>
            <p:spPr>
              <a:xfrm>
                <a:off x="8667273" y="3371558"/>
                <a:ext cx="210314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AACC7DD0-2ECD-4D20-9C39-0BC1D026D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273" y="3371558"/>
                <a:ext cx="210314" cy="207749"/>
              </a:xfrm>
              <a:prstGeom prst="rect">
                <a:avLst/>
              </a:prstGeom>
              <a:blipFill>
                <a:blip r:embed="rId3"/>
                <a:stretch>
                  <a:fillRect l="-20588" r="-17647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jdelijke aanduiding voor voettekst 3">
            <a:extLst>
              <a:ext uri="{FF2B5EF4-FFF2-40B4-BE49-F238E27FC236}">
                <a16:creationId xmlns:a16="http://schemas.microsoft.com/office/drawing/2014/main" id="{42C6E312-4A72-456C-B23A-0E124DED8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4426" y="4567878"/>
            <a:ext cx="7042149" cy="575621"/>
          </a:xfrm>
        </p:spPr>
        <p:txBody>
          <a:bodyPr/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Towards the limit of network quantization – Choi et al.</a:t>
            </a:r>
          </a:p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HAWQ-V2: Hessian Aware trace-Weighted Quantization of Neural Networks – Dong et al.</a:t>
            </a:r>
            <a:endParaRPr lang="en-GB" sz="800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76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DNN challenge: model size and compute power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i="1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 source: An Analysis of Deep Neural Network Models for Practical Applications - </a:t>
            </a:r>
            <a:r>
              <a:rPr lang="nl-NL" sz="800" i="1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Canziani</a:t>
            </a:r>
            <a:r>
              <a:rPr lang="nl-NL" sz="800" i="1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3AE68490-8727-43AA-A911-61F08F1FF47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l="-1" t="-192" r="125" b="23"/>
          <a:stretch/>
        </p:blipFill>
        <p:spPr>
          <a:xfrm>
            <a:off x="2564115" y="1079500"/>
            <a:ext cx="3942744" cy="297656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76222E3B-853B-4C69-980B-6E8D5BF38D14}"/>
              </a:ext>
            </a:extLst>
          </p:cNvPr>
          <p:cNvSpPr/>
          <p:nvPr/>
        </p:nvSpPr>
        <p:spPr>
          <a:xfrm>
            <a:off x="1960492" y="3561213"/>
            <a:ext cx="603623" cy="3466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2012</a:t>
            </a:r>
            <a:endParaRPr lang="en-US" dirty="0"/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D64D58AB-2934-4D8A-93C0-E5D807A8D275}"/>
              </a:ext>
            </a:extLst>
          </p:cNvPr>
          <p:cNvCxnSpPr>
            <a:stCxn id="7" idx="3"/>
          </p:cNvCxnSpPr>
          <p:nvPr/>
        </p:nvCxnSpPr>
        <p:spPr>
          <a:xfrm flipV="1">
            <a:off x="2564115" y="3484282"/>
            <a:ext cx="430097" cy="250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hthoek 13">
            <a:extLst>
              <a:ext uri="{FF2B5EF4-FFF2-40B4-BE49-F238E27FC236}">
                <a16:creationId xmlns:a16="http://schemas.microsoft.com/office/drawing/2014/main" id="{ED7DA3A6-4A89-47EB-B78F-2B4566157FEC}"/>
              </a:ext>
            </a:extLst>
          </p:cNvPr>
          <p:cNvSpPr/>
          <p:nvPr/>
        </p:nvSpPr>
        <p:spPr>
          <a:xfrm>
            <a:off x="5262492" y="884431"/>
            <a:ext cx="603623" cy="3466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2015</a:t>
            </a:r>
            <a:endParaRPr lang="en-US" dirty="0"/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780B4601-2893-460B-BDCC-38A8448456CE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4906682" y="1057749"/>
            <a:ext cx="355810" cy="365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74651DEB-2FF1-4E15-B6D2-5972D4662E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47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A6DBEF8-A367-46D4-AC11-B48046DE5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l-NL" dirty="0" err="1"/>
              <a:t>Learned</a:t>
            </a:r>
            <a:r>
              <a:rPr lang="nl-NL" dirty="0"/>
              <a:t> mixed-</a:t>
            </a:r>
            <a:r>
              <a:rPr lang="nl-NL" dirty="0" err="1"/>
              <a:t>precision</a:t>
            </a:r>
            <a:r>
              <a:rPr lang="nl-NL" dirty="0"/>
              <a:t> </a:t>
            </a:r>
            <a:r>
              <a:rPr lang="nl-NL" dirty="0" err="1"/>
              <a:t>quantization</a:t>
            </a:r>
            <a:br>
              <a:rPr lang="nl-NL" dirty="0"/>
            </a:br>
            <a:endParaRPr lang="en-US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21D1C1B8-5807-4BE8-BCF4-37BFD1AB4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Concept: use a separate, reinforcement learning, (RL) neural network (RL agent) that has learned how select the bit width of each layer based on measurements on real hardware</a:t>
            </a:r>
          </a:p>
          <a:p>
            <a:endParaRPr lang="en-US" dirty="0"/>
          </a:p>
          <a:p>
            <a:r>
              <a:rPr lang="en-US" dirty="0"/>
              <a:t>Observation of the authors: </a:t>
            </a:r>
            <a:br>
              <a:rPr lang="en-US" dirty="0"/>
            </a:br>
            <a:r>
              <a:rPr lang="en-US" dirty="0"/>
              <a:t>Latency of quantized DNNs is highly dependent on the hardware platform</a:t>
            </a:r>
          </a:p>
          <a:p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2B0BD51-C9BA-464C-860F-62781F3AB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8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HAQ: Hardware-</a:t>
            </a:r>
            <a:r>
              <a:rPr lang="nl-NL" sz="800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Aware</a:t>
            </a:r>
            <a:r>
              <a:rPr lang="nl-NL" sz="8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800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Automated</a:t>
            </a:r>
            <a:r>
              <a:rPr lang="nl-NL" sz="8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800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Quantization</a:t>
            </a:r>
            <a:r>
              <a:rPr lang="nl-NL" sz="8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800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nl-NL" sz="8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Mixed Precision – Wang et al. (CVPR 2019)</a:t>
            </a:r>
            <a:endParaRPr lang="en-GB" sz="800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1DE3568-CB1B-4927-A95A-4E6F1C279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30</a:t>
            </a:fld>
            <a:endParaRPr lang="en-GB" dirty="0"/>
          </a:p>
        </p:txBody>
      </p:sp>
      <p:sp>
        <p:nvSpPr>
          <p:cNvPr id="9" name="Flowchart: Process 10">
            <a:extLst>
              <a:ext uri="{FF2B5EF4-FFF2-40B4-BE49-F238E27FC236}">
                <a16:creationId xmlns:a16="http://schemas.microsoft.com/office/drawing/2014/main" id="{8B362320-E72F-4F39-9AD1-C7A61ACF9242}"/>
              </a:ext>
            </a:extLst>
          </p:cNvPr>
          <p:cNvSpPr/>
          <p:nvPr/>
        </p:nvSpPr>
        <p:spPr>
          <a:xfrm>
            <a:off x="2371062" y="3189699"/>
            <a:ext cx="1531620" cy="37287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Full precision DNN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0" name="Flowchart: Alternate Process 11">
            <a:extLst>
              <a:ext uri="{FF2B5EF4-FFF2-40B4-BE49-F238E27FC236}">
                <a16:creationId xmlns:a16="http://schemas.microsoft.com/office/drawing/2014/main" id="{9B0BA86E-FE05-40ED-B712-F38837CF9D6C}"/>
              </a:ext>
            </a:extLst>
          </p:cNvPr>
          <p:cNvSpPr/>
          <p:nvPr/>
        </p:nvSpPr>
        <p:spPr>
          <a:xfrm>
            <a:off x="4698151" y="3441007"/>
            <a:ext cx="1257300" cy="372879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i="1" dirty="0">
                <a:solidFill>
                  <a:schemeClr val="tx1"/>
                </a:solidFill>
              </a:rPr>
              <a:t>RL</a:t>
            </a:r>
            <a:r>
              <a:rPr lang="en-US" altLang="zh-CN" sz="1200" b="1" i="1" dirty="0"/>
              <a:t> </a:t>
            </a:r>
            <a:r>
              <a:rPr lang="en-US" altLang="zh-CN" sz="1200" b="1" i="1" dirty="0">
                <a:solidFill>
                  <a:schemeClr val="tx1"/>
                </a:solidFill>
              </a:rPr>
              <a:t>agent</a:t>
            </a:r>
            <a:endParaRPr lang="zh-CN" altLang="en-US" sz="1200" b="1" i="1" dirty="0">
              <a:solidFill>
                <a:schemeClr val="tx1"/>
              </a:solidFill>
            </a:endParaRPr>
          </a:p>
        </p:txBody>
      </p:sp>
      <p:sp>
        <p:nvSpPr>
          <p:cNvPr id="11" name="Flowchart: Process 12">
            <a:extLst>
              <a:ext uri="{FF2B5EF4-FFF2-40B4-BE49-F238E27FC236}">
                <a16:creationId xmlns:a16="http://schemas.microsoft.com/office/drawing/2014/main" id="{CC7FD076-0010-4347-9CC3-0C6368CDF2B8}"/>
              </a:ext>
            </a:extLst>
          </p:cNvPr>
          <p:cNvSpPr/>
          <p:nvPr/>
        </p:nvSpPr>
        <p:spPr>
          <a:xfrm>
            <a:off x="6603893" y="3441007"/>
            <a:ext cx="1562100" cy="37287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Quantization policy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20">
            <a:extLst>
              <a:ext uri="{FF2B5EF4-FFF2-40B4-BE49-F238E27FC236}">
                <a16:creationId xmlns:a16="http://schemas.microsoft.com/office/drawing/2014/main" id="{8B126F0F-908D-433D-B81C-81BD2CBCD49F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5955451" y="3627447"/>
            <a:ext cx="6484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21">
            <a:extLst>
              <a:ext uri="{FF2B5EF4-FFF2-40B4-BE49-F238E27FC236}">
                <a16:creationId xmlns:a16="http://schemas.microsoft.com/office/drawing/2014/main" id="{7D1F7631-5E57-44AA-9ECF-84FC980A116A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3902682" y="3376139"/>
            <a:ext cx="795469" cy="251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3">
            <a:extLst>
              <a:ext uri="{FF2B5EF4-FFF2-40B4-BE49-F238E27FC236}">
                <a16:creationId xmlns:a16="http://schemas.microsoft.com/office/drawing/2014/main" id="{8F02BE0C-AE57-4C41-AB54-6A725EA28992}"/>
              </a:ext>
            </a:extLst>
          </p:cNvPr>
          <p:cNvSpPr txBox="1"/>
          <p:nvPr/>
        </p:nvSpPr>
        <p:spPr>
          <a:xfrm>
            <a:off x="5944923" y="3423550"/>
            <a:ext cx="6586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Predict</a:t>
            </a:r>
            <a:endParaRPr lang="zh-CN" altLang="en-US" sz="1100" dirty="0"/>
          </a:p>
        </p:txBody>
      </p:sp>
      <p:cxnSp>
        <p:nvCxnSpPr>
          <p:cNvPr id="15" name="Straight Arrow Connector 4">
            <a:extLst>
              <a:ext uri="{FF2B5EF4-FFF2-40B4-BE49-F238E27FC236}">
                <a16:creationId xmlns:a16="http://schemas.microsoft.com/office/drawing/2014/main" id="{381B5FF5-5385-472A-B558-F391F2BEA9C2}"/>
              </a:ext>
            </a:extLst>
          </p:cNvPr>
          <p:cNvCxnSpPr>
            <a:cxnSpLocks/>
            <a:stCxn id="16" idx="3"/>
            <a:endCxn id="10" idx="1"/>
          </p:cNvCxnSpPr>
          <p:nvPr/>
        </p:nvCxnSpPr>
        <p:spPr>
          <a:xfrm flipV="1">
            <a:off x="3917101" y="3627447"/>
            <a:ext cx="781050" cy="338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Process 30">
            <a:extLst>
              <a:ext uri="{FF2B5EF4-FFF2-40B4-BE49-F238E27FC236}">
                <a16:creationId xmlns:a16="http://schemas.microsoft.com/office/drawing/2014/main" id="{6770BAA1-B232-461A-AEE9-255F33A422EB}"/>
              </a:ext>
            </a:extLst>
          </p:cNvPr>
          <p:cNvSpPr/>
          <p:nvPr/>
        </p:nvSpPr>
        <p:spPr>
          <a:xfrm>
            <a:off x="2385481" y="3779785"/>
            <a:ext cx="1531620" cy="37287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Hardware resource constraints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8">
            <a:extLst>
              <a:ext uri="{FF2B5EF4-FFF2-40B4-BE49-F238E27FC236}">
                <a16:creationId xmlns:a16="http://schemas.microsoft.com/office/drawing/2014/main" id="{E62AB88D-C0CA-4B82-A004-B095C3F58A07}"/>
              </a:ext>
            </a:extLst>
          </p:cNvPr>
          <p:cNvCxnSpPr>
            <a:cxnSpLocks/>
            <a:stCxn id="11" idx="2"/>
            <a:endCxn id="18" idx="0"/>
          </p:cNvCxnSpPr>
          <p:nvPr/>
        </p:nvCxnSpPr>
        <p:spPr>
          <a:xfrm flipH="1">
            <a:off x="7384624" y="3813886"/>
            <a:ext cx="319" cy="377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Process 31">
            <a:extLst>
              <a:ext uri="{FF2B5EF4-FFF2-40B4-BE49-F238E27FC236}">
                <a16:creationId xmlns:a16="http://schemas.microsoft.com/office/drawing/2014/main" id="{C7417382-8129-4080-A2B2-054C4D3F3ACE}"/>
              </a:ext>
            </a:extLst>
          </p:cNvPr>
          <p:cNvSpPr/>
          <p:nvPr/>
        </p:nvSpPr>
        <p:spPr>
          <a:xfrm>
            <a:off x="6603574" y="4191758"/>
            <a:ext cx="1562100" cy="37287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Fine-tune and map on hardware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96D26-3A6B-41F7-9C81-3ACC09DD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RL agent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F414F35-A7B8-48D7-BD8C-351F932EB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34977D25-335A-410A-9BB2-36DEF705E3A3}"/>
              </a:ext>
            </a:extLst>
          </p:cNvPr>
          <p:cNvSpPr/>
          <p:nvPr/>
        </p:nvSpPr>
        <p:spPr>
          <a:xfrm>
            <a:off x="953770" y="1502087"/>
            <a:ext cx="1531620" cy="37287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Full precision DNNs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95656B71-ED10-4045-A241-CF8184A9A969}"/>
              </a:ext>
            </a:extLst>
          </p:cNvPr>
          <p:cNvSpPr/>
          <p:nvPr/>
        </p:nvSpPr>
        <p:spPr>
          <a:xfrm>
            <a:off x="3417251" y="1502087"/>
            <a:ext cx="1257300" cy="372879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i="1" dirty="0">
                <a:solidFill>
                  <a:schemeClr val="tx1"/>
                </a:solidFill>
              </a:rPr>
              <a:t>RL</a:t>
            </a:r>
            <a:r>
              <a:rPr lang="en-US" altLang="zh-CN" sz="1200" b="1" i="1" dirty="0"/>
              <a:t> </a:t>
            </a:r>
            <a:r>
              <a:rPr lang="en-US" altLang="zh-CN" sz="1200" b="1" i="1" dirty="0">
                <a:solidFill>
                  <a:schemeClr val="tx1"/>
                </a:solidFill>
              </a:rPr>
              <a:t>agent</a:t>
            </a:r>
            <a:endParaRPr lang="zh-CN" altLang="en-US" sz="1200" b="1" i="1" dirty="0">
              <a:solidFill>
                <a:schemeClr val="tx1"/>
              </a:solidFill>
            </a:endParaRP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A4799447-C071-4959-81F5-508D4AC561AA}"/>
              </a:ext>
            </a:extLst>
          </p:cNvPr>
          <p:cNvSpPr/>
          <p:nvPr/>
        </p:nvSpPr>
        <p:spPr>
          <a:xfrm>
            <a:off x="5234939" y="1502087"/>
            <a:ext cx="1562100" cy="37287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Quantization policy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C178D1E8-4F12-4857-A093-F64A60C6966D}"/>
              </a:ext>
            </a:extLst>
          </p:cNvPr>
          <p:cNvSpPr/>
          <p:nvPr/>
        </p:nvSpPr>
        <p:spPr>
          <a:xfrm>
            <a:off x="4963479" y="2423501"/>
            <a:ext cx="2109470" cy="37287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Hardware evaluations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01522DE9-4B11-4D51-A844-B99A6D4FBB4C}"/>
              </a:ext>
            </a:extLst>
          </p:cNvPr>
          <p:cNvSpPr/>
          <p:nvPr/>
        </p:nvSpPr>
        <p:spPr>
          <a:xfrm>
            <a:off x="5084446" y="3158041"/>
            <a:ext cx="1867535" cy="137922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</a:rPr>
              <a:t>Resources &lt; constraints?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6EB1F7-D460-47C6-ACC8-49F8148FC157}"/>
              </a:ext>
            </a:extLst>
          </p:cNvPr>
          <p:cNvSpPr txBox="1"/>
          <p:nvPr/>
        </p:nvSpPr>
        <p:spPr>
          <a:xfrm>
            <a:off x="6934359" y="3577312"/>
            <a:ext cx="463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No</a:t>
            </a:r>
            <a:endParaRPr lang="zh-CN" alt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D1B08B-4CD7-4DE3-A1D2-B73A6F1812AA}"/>
              </a:ext>
            </a:extLst>
          </p:cNvPr>
          <p:cNvSpPr txBox="1"/>
          <p:nvPr/>
        </p:nvSpPr>
        <p:spPr>
          <a:xfrm>
            <a:off x="7102473" y="1407508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Decrease bit width</a:t>
            </a:r>
            <a:endParaRPr lang="zh-CN" altLang="en-US" sz="12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4D31F99-2CC2-479A-B454-A8A3C444E20D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>
            <a:off x="4674551" y="1688527"/>
            <a:ext cx="5603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814F143-9064-481F-99BE-EDF97E4343D2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2485390" y="1688527"/>
            <a:ext cx="9318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6770C6D-E697-4E03-A0F0-00E3258DFB57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>
            <a:off x="6015989" y="1874966"/>
            <a:ext cx="2225" cy="548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23DF08A-3CC8-48CD-AB08-4B02D1416466}"/>
              </a:ext>
            </a:extLst>
          </p:cNvPr>
          <p:cNvCxnSpPr>
            <a:stCxn id="14" idx="2"/>
            <a:endCxn id="16" idx="0"/>
          </p:cNvCxnSpPr>
          <p:nvPr/>
        </p:nvCxnSpPr>
        <p:spPr>
          <a:xfrm>
            <a:off x="6018214" y="2796380"/>
            <a:ext cx="0" cy="361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088AA27-85C0-4FC2-8055-193F580BC742}"/>
              </a:ext>
            </a:extLst>
          </p:cNvPr>
          <p:cNvSpPr txBox="1"/>
          <p:nvPr/>
        </p:nvSpPr>
        <p:spPr>
          <a:xfrm>
            <a:off x="4708047" y="3574195"/>
            <a:ext cx="491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Yes</a:t>
            </a:r>
            <a:endParaRPr lang="zh-CN" altLang="en-US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15F6EC-B42C-48BD-80A2-CB23A116D44D}"/>
              </a:ext>
            </a:extLst>
          </p:cNvPr>
          <p:cNvSpPr txBox="1"/>
          <p:nvPr/>
        </p:nvSpPr>
        <p:spPr>
          <a:xfrm>
            <a:off x="2032746" y="2306424"/>
            <a:ext cx="2013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/>
              <a:t>DNN Accuracy as reward,</a:t>
            </a:r>
          </a:p>
          <a:p>
            <a:pPr algn="r"/>
            <a:r>
              <a:rPr lang="en-US" altLang="zh-CN" sz="1200" dirty="0"/>
              <a:t>Update </a:t>
            </a:r>
            <a:r>
              <a:rPr lang="en-US" altLang="zh-CN" sz="1200" b="1" i="1" dirty="0"/>
              <a:t>RL agent</a:t>
            </a:r>
            <a:endParaRPr lang="zh-CN" altLang="en-US" sz="1200" b="1" i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F2C711D-32A2-4961-9AC9-E467702C00F8}"/>
              </a:ext>
            </a:extLst>
          </p:cNvPr>
          <p:cNvSpPr txBox="1"/>
          <p:nvPr/>
        </p:nvSpPr>
        <p:spPr>
          <a:xfrm>
            <a:off x="4674551" y="1441347"/>
            <a:ext cx="7546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Predict</a:t>
            </a:r>
            <a:endParaRPr lang="zh-CN" altLang="en-US" sz="1100" dirty="0"/>
          </a:p>
        </p:txBody>
      </p:sp>
      <p:cxnSp>
        <p:nvCxnSpPr>
          <p:cNvPr id="5" name="Verbindingslijn: gebogen 4">
            <a:extLst>
              <a:ext uri="{FF2B5EF4-FFF2-40B4-BE49-F238E27FC236}">
                <a16:creationId xmlns:a16="http://schemas.microsoft.com/office/drawing/2014/main" id="{4A81C694-3B3C-4107-845F-8DA0FAB0D6E5}"/>
              </a:ext>
            </a:extLst>
          </p:cNvPr>
          <p:cNvCxnSpPr>
            <a:stCxn id="16" idx="3"/>
            <a:endCxn id="13" idx="3"/>
          </p:cNvCxnSpPr>
          <p:nvPr/>
        </p:nvCxnSpPr>
        <p:spPr>
          <a:xfrm flipH="1" flipV="1">
            <a:off x="6797039" y="1688527"/>
            <a:ext cx="154942" cy="2159124"/>
          </a:xfrm>
          <a:prstGeom prst="bentConnector3">
            <a:avLst>
              <a:gd name="adj1" fmla="val -29617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Verbindingslijn: gebogen 7">
            <a:extLst>
              <a:ext uri="{FF2B5EF4-FFF2-40B4-BE49-F238E27FC236}">
                <a16:creationId xmlns:a16="http://schemas.microsoft.com/office/drawing/2014/main" id="{C3074273-04B1-4F8A-B198-EB98AF4C8BF5}"/>
              </a:ext>
            </a:extLst>
          </p:cNvPr>
          <p:cNvCxnSpPr>
            <a:stCxn id="16" idx="1"/>
            <a:endCxn id="12" idx="2"/>
          </p:cNvCxnSpPr>
          <p:nvPr/>
        </p:nvCxnSpPr>
        <p:spPr>
          <a:xfrm rot="10800000">
            <a:off x="4045902" y="1874967"/>
            <a:ext cx="1038545" cy="197268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jdelijke aanduiding voor voettekst 3">
            <a:extLst>
              <a:ext uri="{FF2B5EF4-FFF2-40B4-BE49-F238E27FC236}">
                <a16:creationId xmlns:a16="http://schemas.microsoft.com/office/drawing/2014/main" id="{2048DE4A-6CB5-434A-8A5D-A59C0C417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4426" y="4567878"/>
            <a:ext cx="7042149" cy="575621"/>
          </a:xfrm>
        </p:spPr>
        <p:txBody>
          <a:bodyPr/>
          <a:lstStyle/>
          <a:p>
            <a:r>
              <a:rPr lang="nl-NL" sz="800" i="1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HAQ: Hardware-</a:t>
            </a:r>
            <a:r>
              <a:rPr lang="nl-NL" sz="800" i="1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Aware</a:t>
            </a:r>
            <a:r>
              <a:rPr lang="nl-NL" sz="800" i="1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800" i="1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Automated</a:t>
            </a:r>
            <a:r>
              <a:rPr lang="nl-NL" sz="800" i="1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800" i="1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Quantization</a:t>
            </a:r>
            <a:r>
              <a:rPr lang="nl-NL" sz="800" i="1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800" i="1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nl-NL" sz="800" i="1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Mixed Precision – Wang et al. (CVPR 2019)</a:t>
            </a:r>
            <a:endParaRPr lang="en-GB" sz="800" i="1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11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96D26-3A6B-41F7-9C81-3ACC09DD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Quantization</a:t>
            </a:r>
            <a:r>
              <a:rPr lang="nl-NL" dirty="0"/>
              <a:t> </a:t>
            </a:r>
            <a:r>
              <a:rPr lang="nl-NL" dirty="0" err="1"/>
              <a:t>vs</a:t>
            </a:r>
            <a:r>
              <a:rPr lang="nl-NL" dirty="0"/>
              <a:t> </a:t>
            </a:r>
            <a:r>
              <a:rPr lang="nl-NL" dirty="0" err="1"/>
              <a:t>Pruning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BDD07B-41FC-45D3-AF3E-85628E8E5E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1295400"/>
            <a:ext cx="4913313" cy="3261296"/>
          </a:xfrm>
        </p:spPr>
        <p:txBody>
          <a:bodyPr/>
          <a:lstStyle/>
          <a:p>
            <a:pPr lvl="1"/>
            <a:r>
              <a:rPr lang="nl-NL" dirty="0">
                <a:ea typeface="Cambria Math" panose="02040503050406030204" pitchFamily="18" charset="0"/>
              </a:rPr>
              <a:t>In </a:t>
            </a:r>
            <a:r>
              <a:rPr lang="nl-NL" dirty="0" err="1">
                <a:ea typeface="Cambria Math" panose="02040503050406030204" pitchFamily="18" charset="0"/>
              </a:rPr>
              <a:t>previous</a:t>
            </a:r>
            <a:r>
              <a:rPr lang="nl-NL" dirty="0">
                <a:ea typeface="Cambria Math" panose="02040503050406030204" pitchFamily="18" charset="0"/>
              </a:rPr>
              <a:t> </a:t>
            </a:r>
            <a:r>
              <a:rPr lang="nl-NL" dirty="0" err="1">
                <a:ea typeface="Cambria Math" panose="02040503050406030204" pitchFamily="18" charset="0"/>
              </a:rPr>
              <a:t>lecture</a:t>
            </a:r>
            <a:r>
              <a:rPr lang="nl-NL" dirty="0">
                <a:ea typeface="Cambria Math" panose="02040503050406030204" pitchFamily="18" charset="0"/>
              </a:rPr>
              <a:t> </a:t>
            </a:r>
            <a:r>
              <a:rPr lang="nl-NL" dirty="0" err="1">
                <a:ea typeface="Cambria Math" panose="02040503050406030204" pitchFamily="18" charset="0"/>
              </a:rPr>
              <a:t>you</a:t>
            </a:r>
            <a:r>
              <a:rPr lang="nl-NL" dirty="0">
                <a:ea typeface="Cambria Math" panose="02040503050406030204" pitchFamily="18" charset="0"/>
              </a:rPr>
              <a:t> have </a:t>
            </a:r>
            <a:r>
              <a:rPr lang="nl-NL" dirty="0" err="1">
                <a:ea typeface="Cambria Math" panose="02040503050406030204" pitchFamily="18" charset="0"/>
              </a:rPr>
              <a:t>seen</a:t>
            </a:r>
            <a:r>
              <a:rPr lang="nl-NL" dirty="0">
                <a:ea typeface="Cambria Math" panose="02040503050406030204" pitchFamily="18" charset="0"/>
              </a:rPr>
              <a:t> </a:t>
            </a:r>
            <a:r>
              <a:rPr lang="nl-NL" dirty="0" err="1">
                <a:ea typeface="Cambria Math" panose="02040503050406030204" pitchFamily="18" charset="0"/>
              </a:rPr>
              <a:t>pruning</a:t>
            </a:r>
            <a:r>
              <a:rPr lang="nl-NL" dirty="0">
                <a:ea typeface="Cambria Math" panose="02040503050406030204" pitchFamily="18" charset="0"/>
              </a:rPr>
              <a:t>, </a:t>
            </a:r>
            <a:r>
              <a:rPr lang="nl-NL" dirty="0" err="1">
                <a:ea typeface="Cambria Math" panose="02040503050406030204" pitchFamily="18" charset="0"/>
              </a:rPr>
              <a:t>which</a:t>
            </a:r>
            <a:r>
              <a:rPr lang="nl-NL" dirty="0">
                <a:ea typeface="Cambria Math" panose="02040503050406030204" pitchFamily="18" charset="0"/>
              </a:rPr>
              <a:t> </a:t>
            </a:r>
            <a:r>
              <a:rPr lang="nl-NL" dirty="0" err="1">
                <a:ea typeface="Cambria Math" panose="02040503050406030204" pitchFamily="18" charset="0"/>
              </a:rPr>
              <a:t>removes</a:t>
            </a:r>
            <a:r>
              <a:rPr lang="nl-NL" dirty="0">
                <a:ea typeface="Cambria Math" panose="02040503050406030204" pitchFamily="18" charset="0"/>
              </a:rPr>
              <a:t> a </a:t>
            </a:r>
            <a:r>
              <a:rPr lang="nl-NL" dirty="0" err="1">
                <a:ea typeface="Cambria Math" panose="02040503050406030204" pitchFamily="18" charset="0"/>
              </a:rPr>
              <a:t>specific</a:t>
            </a:r>
            <a:r>
              <a:rPr lang="nl-NL" dirty="0">
                <a:ea typeface="Cambria Math" panose="02040503050406030204" pitchFamily="18" charset="0"/>
              </a:rPr>
              <a:t> set of neurons. Or, in </a:t>
            </a:r>
            <a:r>
              <a:rPr lang="nl-NL" dirty="0" err="1">
                <a:ea typeface="Cambria Math" panose="02040503050406030204" pitchFamily="18" charset="0"/>
              </a:rPr>
              <a:t>other</a:t>
            </a:r>
            <a:r>
              <a:rPr lang="nl-NL" dirty="0">
                <a:ea typeface="Cambria Math" panose="02040503050406030204" pitchFamily="18" charset="0"/>
              </a:rPr>
              <a:t> </a:t>
            </a:r>
            <a:r>
              <a:rPr lang="nl-NL" dirty="0" err="1">
                <a:ea typeface="Cambria Math" panose="02040503050406030204" pitchFamily="18" charset="0"/>
              </a:rPr>
              <a:t>words</a:t>
            </a:r>
            <a:r>
              <a:rPr lang="nl-NL" dirty="0">
                <a:ea typeface="Cambria Math" panose="02040503050406030204" pitchFamily="18" charset="0"/>
              </a:rPr>
              <a:t> </a:t>
            </a:r>
            <a:r>
              <a:rPr lang="nl-NL" dirty="0" err="1">
                <a:ea typeface="Cambria Math" panose="02040503050406030204" pitchFamily="18" charset="0"/>
              </a:rPr>
              <a:t>pruning</a:t>
            </a:r>
            <a:r>
              <a:rPr lang="nl-NL" dirty="0">
                <a:ea typeface="Cambria Math" panose="02040503050406030204" pitchFamily="18" charset="0"/>
              </a:rPr>
              <a:t> sets </a:t>
            </a:r>
            <a:r>
              <a:rPr lang="nl-NL" dirty="0" err="1">
                <a:ea typeface="Cambria Math" panose="02040503050406030204" pitchFamily="18" charset="0"/>
              </a:rPr>
              <a:t>weights</a:t>
            </a:r>
            <a:r>
              <a:rPr lang="nl-NL" dirty="0">
                <a:ea typeface="Cambria Math" panose="02040503050406030204" pitchFamily="18" charset="0"/>
              </a:rPr>
              <a:t> </a:t>
            </a:r>
            <a:r>
              <a:rPr lang="nl-NL" dirty="0" err="1">
                <a:ea typeface="Cambria Math" panose="02040503050406030204" pitchFamily="18" charset="0"/>
              </a:rPr>
              <a:t>to</a:t>
            </a:r>
            <a:r>
              <a:rPr lang="nl-NL" dirty="0">
                <a:ea typeface="Cambria Math" panose="02040503050406030204" pitchFamily="18" charset="0"/>
              </a:rPr>
              <a:t> 0. </a:t>
            </a:r>
          </a:p>
          <a:p>
            <a:pPr lvl="1"/>
            <a:endParaRPr lang="nl-NL" dirty="0">
              <a:ea typeface="Cambria Math" panose="02040503050406030204" pitchFamily="18" charset="0"/>
            </a:endParaRPr>
          </a:p>
          <a:p>
            <a:pPr lvl="1"/>
            <a:r>
              <a:rPr lang="nl-NL" dirty="0">
                <a:ea typeface="Cambria Math" panose="02040503050406030204" pitchFamily="18" charset="0"/>
              </a:rPr>
              <a:t>Is </a:t>
            </a:r>
            <a:r>
              <a:rPr lang="nl-NL" dirty="0" err="1">
                <a:ea typeface="Cambria Math" panose="02040503050406030204" pitchFamily="18" charset="0"/>
              </a:rPr>
              <a:t>this</a:t>
            </a:r>
            <a:r>
              <a:rPr lang="nl-NL" dirty="0">
                <a:ea typeface="Cambria Math" panose="02040503050406030204" pitchFamily="18" charset="0"/>
              </a:rPr>
              <a:t> </a:t>
            </a:r>
            <a:r>
              <a:rPr lang="nl-NL" dirty="0" err="1">
                <a:ea typeface="Cambria Math" panose="02040503050406030204" pitchFamily="18" charset="0"/>
              </a:rPr>
              <a:t>not</a:t>
            </a:r>
            <a:r>
              <a:rPr lang="nl-NL" dirty="0">
                <a:ea typeface="Cambria Math" panose="02040503050406030204" pitchFamily="18" charset="0"/>
              </a:rPr>
              <a:t> </a:t>
            </a:r>
            <a:r>
              <a:rPr lang="nl-NL" dirty="0" err="1">
                <a:ea typeface="Cambria Math" panose="02040503050406030204" pitchFamily="18" charset="0"/>
              </a:rPr>
              <a:t>identical</a:t>
            </a:r>
            <a:r>
              <a:rPr lang="nl-NL" dirty="0">
                <a:ea typeface="Cambria Math" panose="02040503050406030204" pitchFamily="18" charset="0"/>
              </a:rPr>
              <a:t> </a:t>
            </a:r>
            <a:r>
              <a:rPr lang="nl-NL" dirty="0" err="1">
                <a:ea typeface="Cambria Math" panose="02040503050406030204" pitchFamily="18" charset="0"/>
              </a:rPr>
              <a:t>to</a:t>
            </a:r>
            <a:r>
              <a:rPr lang="nl-NL" dirty="0">
                <a:ea typeface="Cambria Math" panose="02040503050406030204" pitchFamily="18" charset="0"/>
              </a:rPr>
              <a:t> heavy </a:t>
            </a:r>
            <a:r>
              <a:rPr lang="nl-NL" dirty="0" err="1">
                <a:ea typeface="Cambria Math" panose="02040503050406030204" pitchFamily="18" charset="0"/>
              </a:rPr>
              <a:t>quantization</a:t>
            </a:r>
            <a:r>
              <a:rPr lang="nl-NL" dirty="0">
                <a:ea typeface="Cambria Math" panose="02040503050406030204" pitchFamily="18" charset="0"/>
              </a:rPr>
              <a:t>?</a:t>
            </a:r>
          </a:p>
          <a:p>
            <a:pPr lvl="1"/>
            <a:endParaRPr lang="nl-NL" dirty="0">
              <a:ea typeface="Cambria Math" panose="02040503050406030204" pitchFamily="18" charset="0"/>
            </a:endParaRPr>
          </a:p>
          <a:p>
            <a:pPr lvl="1"/>
            <a:r>
              <a:rPr lang="nl-NL" dirty="0">
                <a:ea typeface="Cambria Math" panose="02040503050406030204" pitchFamily="18" charset="0"/>
              </a:rPr>
              <a:t>No.. In </a:t>
            </a:r>
            <a:r>
              <a:rPr lang="nl-NL" dirty="0" err="1">
                <a:ea typeface="Cambria Math" panose="02040503050406030204" pitchFamily="18" charset="0"/>
              </a:rPr>
              <a:t>quantization</a:t>
            </a:r>
            <a:r>
              <a:rPr lang="nl-NL" dirty="0">
                <a:ea typeface="Cambria Math" panose="02040503050406030204" pitchFamily="18" charset="0"/>
              </a:rPr>
              <a:t> we are </a:t>
            </a:r>
            <a:r>
              <a:rPr lang="nl-NL" dirty="0" err="1">
                <a:ea typeface="Cambria Math" panose="02040503050406030204" pitchFamily="18" charset="0"/>
              </a:rPr>
              <a:t>deviating</a:t>
            </a:r>
            <a:r>
              <a:rPr lang="nl-NL" dirty="0">
                <a:ea typeface="Cambria Math" panose="02040503050406030204" pitchFamily="18" charset="0"/>
              </a:rPr>
              <a:t> a </a:t>
            </a:r>
            <a:r>
              <a:rPr lang="nl-NL" dirty="0" err="1">
                <a:ea typeface="Cambria Math" panose="02040503050406030204" pitchFamily="18" charset="0"/>
              </a:rPr>
              <a:t>value</a:t>
            </a:r>
            <a:r>
              <a:rPr lang="nl-NL" dirty="0">
                <a:ea typeface="Cambria Math" panose="02040503050406030204" pitchFamily="18" charset="0"/>
              </a:rPr>
              <a:t> </a:t>
            </a:r>
            <a:r>
              <a:rPr lang="nl-NL" dirty="0" err="1">
                <a:ea typeface="Cambria Math" panose="02040503050406030204" pitchFamily="18" charset="0"/>
              </a:rPr>
              <a:t>slightly</a:t>
            </a:r>
            <a:r>
              <a:rPr lang="nl-NL" dirty="0">
                <a:ea typeface="Cambria Math" panose="02040503050406030204" pitchFamily="18" charset="0"/>
              </a:rPr>
              <a:t> </a:t>
            </a:r>
            <a:r>
              <a:rPr lang="nl-NL" dirty="0" err="1">
                <a:ea typeface="Cambria Math" panose="02040503050406030204" pitchFamily="18" charset="0"/>
              </a:rPr>
              <a:t>from</a:t>
            </a:r>
            <a:r>
              <a:rPr lang="nl-NL" dirty="0">
                <a:ea typeface="Cambria Math" panose="02040503050406030204" pitchFamily="18" charset="0"/>
              </a:rPr>
              <a:t> </a:t>
            </a:r>
            <a:r>
              <a:rPr lang="nl-NL" dirty="0" err="1">
                <a:ea typeface="Cambria Math" panose="02040503050406030204" pitchFamily="18" charset="0"/>
              </a:rPr>
              <a:t>its</a:t>
            </a:r>
            <a:r>
              <a:rPr lang="nl-NL" dirty="0">
                <a:ea typeface="Cambria Math" panose="02040503050406030204" pitchFamily="18" charset="0"/>
              </a:rPr>
              <a:t> optimum.</a:t>
            </a:r>
          </a:p>
          <a:p>
            <a:pPr lvl="1"/>
            <a:r>
              <a:rPr lang="nl-NL" dirty="0">
                <a:ea typeface="Cambria Math" panose="02040503050406030204" pitchFamily="18" charset="0"/>
              </a:rPr>
              <a:t>In </a:t>
            </a:r>
            <a:r>
              <a:rPr lang="nl-NL" dirty="0" err="1">
                <a:ea typeface="Cambria Math" panose="02040503050406030204" pitchFamily="18" charset="0"/>
              </a:rPr>
              <a:t>pruning</a:t>
            </a:r>
            <a:r>
              <a:rPr lang="nl-NL" dirty="0">
                <a:ea typeface="Cambria Math" panose="02040503050406030204" pitchFamily="18" charset="0"/>
              </a:rPr>
              <a:t> we </a:t>
            </a:r>
            <a:r>
              <a:rPr lang="nl-NL" dirty="0" err="1">
                <a:ea typeface="Cambria Math" panose="02040503050406030204" pitchFamily="18" charset="0"/>
              </a:rPr>
              <a:t>typically</a:t>
            </a:r>
            <a:r>
              <a:rPr lang="nl-NL" dirty="0">
                <a:ea typeface="Cambria Math" panose="02040503050406030204" pitchFamily="18" charset="0"/>
              </a:rPr>
              <a:t> </a:t>
            </a:r>
            <a:r>
              <a:rPr lang="nl-NL" dirty="0" err="1">
                <a:ea typeface="Cambria Math" panose="02040503050406030204" pitchFamily="18" charset="0"/>
              </a:rPr>
              <a:t>deviate</a:t>
            </a:r>
            <a:r>
              <a:rPr lang="nl-NL" dirty="0">
                <a:ea typeface="Cambria Math" panose="02040503050406030204" pitchFamily="18" charset="0"/>
              </a:rPr>
              <a:t> </a:t>
            </a:r>
            <a:r>
              <a:rPr lang="nl-NL" dirty="0" err="1">
                <a:ea typeface="Cambria Math" panose="02040503050406030204" pitchFamily="18" charset="0"/>
              </a:rPr>
              <a:t>so</a:t>
            </a:r>
            <a:r>
              <a:rPr lang="nl-NL" dirty="0">
                <a:ea typeface="Cambria Math" panose="02040503050406030204" pitchFamily="18" charset="0"/>
              </a:rPr>
              <a:t> </a:t>
            </a:r>
            <a:r>
              <a:rPr lang="nl-NL" dirty="0" err="1">
                <a:ea typeface="Cambria Math" panose="02040503050406030204" pitchFamily="18" charset="0"/>
              </a:rPr>
              <a:t>much</a:t>
            </a:r>
            <a:r>
              <a:rPr lang="nl-NL" dirty="0">
                <a:ea typeface="Cambria Math" panose="02040503050406030204" pitchFamily="18" charset="0"/>
              </a:rPr>
              <a:t>, </a:t>
            </a:r>
            <a:r>
              <a:rPr lang="nl-NL" dirty="0" err="1">
                <a:ea typeface="Cambria Math" panose="02040503050406030204" pitchFamily="18" charset="0"/>
              </a:rPr>
              <a:t>the</a:t>
            </a:r>
            <a:r>
              <a:rPr lang="nl-NL" dirty="0">
                <a:ea typeface="Cambria Math" panose="02040503050406030204" pitchFamily="18" charset="0"/>
              </a:rPr>
              <a:t> parabola </a:t>
            </a:r>
            <a:r>
              <a:rPr lang="nl-NL" dirty="0" err="1">
                <a:ea typeface="Cambria Math" panose="02040503050406030204" pitchFamily="18" charset="0"/>
              </a:rPr>
              <a:t>approximation</a:t>
            </a:r>
            <a:r>
              <a:rPr lang="nl-NL" dirty="0">
                <a:ea typeface="Cambria Math" panose="02040503050406030204" pitchFamily="18" charset="0"/>
              </a:rPr>
              <a:t> of a minimum is no </a:t>
            </a:r>
            <a:r>
              <a:rPr lang="nl-NL" dirty="0" err="1">
                <a:ea typeface="Cambria Math" panose="02040503050406030204" pitchFamily="18" charset="0"/>
              </a:rPr>
              <a:t>longer</a:t>
            </a:r>
            <a:r>
              <a:rPr lang="nl-NL" dirty="0">
                <a:ea typeface="Cambria Math" panose="02040503050406030204" pitchFamily="18" charset="0"/>
              </a:rPr>
              <a:t> </a:t>
            </a:r>
            <a:r>
              <a:rPr lang="nl-NL" dirty="0" err="1">
                <a:ea typeface="Cambria Math" panose="02040503050406030204" pitchFamily="18" charset="0"/>
              </a:rPr>
              <a:t>valid</a:t>
            </a:r>
            <a:r>
              <a:rPr lang="nl-NL" dirty="0">
                <a:ea typeface="Cambria Math" panose="02040503050406030204" pitchFamily="18" charset="0"/>
              </a:rPr>
              <a:t>.</a:t>
            </a:r>
          </a:p>
          <a:p>
            <a:pPr lvl="1"/>
            <a:endParaRPr lang="nl-NL" dirty="0">
              <a:ea typeface="Cambria Math" panose="02040503050406030204" pitchFamily="18" charset="0"/>
            </a:endParaRPr>
          </a:p>
          <a:p>
            <a:pPr lvl="1"/>
            <a:r>
              <a:rPr lang="en-US" dirty="0"/>
              <a:t>Note that the loss can </a:t>
            </a:r>
            <a:r>
              <a:rPr lang="en-US" i="1" dirty="0"/>
              <a:t>stabilize</a:t>
            </a:r>
            <a:r>
              <a:rPr lang="en-US" dirty="0"/>
              <a:t> even though a minimum is very sharp.</a:t>
            </a:r>
          </a:p>
          <a:p>
            <a:pPr lvl="1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F414F35-A7B8-48D7-BD8C-351F932EB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32</a:t>
            </a:fld>
            <a:endParaRPr lang="en-US" dirty="0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2E207FE8-BDC2-45F2-A892-AD005216F47B}"/>
              </a:ext>
            </a:extLst>
          </p:cNvPr>
          <p:cNvSpPr/>
          <p:nvPr/>
        </p:nvSpPr>
        <p:spPr>
          <a:xfrm>
            <a:off x="6217020" y="2431626"/>
            <a:ext cx="2756747" cy="786432"/>
          </a:xfrm>
          <a:custGeom>
            <a:avLst/>
            <a:gdLst>
              <a:gd name="connsiteX0" fmla="*/ 0 w 162560"/>
              <a:gd name="connsiteY0" fmla="*/ 0 h 0"/>
              <a:gd name="connsiteX1" fmla="*/ 162560 w 162560"/>
              <a:gd name="connsiteY1" fmla="*/ 0 h 0"/>
              <a:gd name="connsiteX0" fmla="*/ 0 w 10000"/>
              <a:gd name="connsiteY0" fmla="*/ 0 h 144999"/>
              <a:gd name="connsiteX1" fmla="*/ 3514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4999"/>
              <a:gd name="connsiteX1" fmla="*/ 3514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5705"/>
              <a:gd name="connsiteX1" fmla="*/ 3514 w 10000"/>
              <a:gd name="connsiteY1" fmla="*/ 144999 h 145705"/>
              <a:gd name="connsiteX2" fmla="*/ 10000 w 10000"/>
              <a:gd name="connsiteY2" fmla="*/ 0 h 145705"/>
              <a:gd name="connsiteX0" fmla="*/ 0 w 10000"/>
              <a:gd name="connsiteY0" fmla="*/ 0 h 144999"/>
              <a:gd name="connsiteX1" fmla="*/ 3514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4999"/>
              <a:gd name="connsiteX1" fmla="*/ 3514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4999"/>
              <a:gd name="connsiteX1" fmla="*/ 5062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4999"/>
              <a:gd name="connsiteX1" fmla="*/ 5062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4999"/>
              <a:gd name="connsiteX1" fmla="*/ 5062 w 10000"/>
              <a:gd name="connsiteY1" fmla="*/ 144999 h 144999"/>
              <a:gd name="connsiteX2" fmla="*/ 10000 w 10000"/>
              <a:gd name="connsiteY2" fmla="*/ 0 h 144999"/>
              <a:gd name="connsiteX0" fmla="*/ 0 w 10000"/>
              <a:gd name="connsiteY0" fmla="*/ 0 h 146427"/>
              <a:gd name="connsiteX1" fmla="*/ 2264 w 10000"/>
              <a:gd name="connsiteY1" fmla="*/ 31250 h 146427"/>
              <a:gd name="connsiteX2" fmla="*/ 5062 w 10000"/>
              <a:gd name="connsiteY2" fmla="*/ 144999 h 146427"/>
              <a:gd name="connsiteX3" fmla="*/ 10000 w 10000"/>
              <a:gd name="connsiteY3" fmla="*/ 0 h 146427"/>
              <a:gd name="connsiteX0" fmla="*/ 0 w 10000"/>
              <a:gd name="connsiteY0" fmla="*/ 0 h 146455"/>
              <a:gd name="connsiteX1" fmla="*/ 2264 w 10000"/>
              <a:gd name="connsiteY1" fmla="*/ 31250 h 146455"/>
              <a:gd name="connsiteX2" fmla="*/ 5062 w 10000"/>
              <a:gd name="connsiteY2" fmla="*/ 144999 h 146455"/>
              <a:gd name="connsiteX3" fmla="*/ 7104 w 10000"/>
              <a:gd name="connsiteY3" fmla="*/ 18750 h 146455"/>
              <a:gd name="connsiteX4" fmla="*/ 10000 w 10000"/>
              <a:gd name="connsiteY4" fmla="*/ 0 h 146455"/>
              <a:gd name="connsiteX0" fmla="*/ 0 w 10000"/>
              <a:gd name="connsiteY0" fmla="*/ 0 h 146455"/>
              <a:gd name="connsiteX1" fmla="*/ 2264 w 10000"/>
              <a:gd name="connsiteY1" fmla="*/ 31250 h 146455"/>
              <a:gd name="connsiteX2" fmla="*/ 5062 w 10000"/>
              <a:gd name="connsiteY2" fmla="*/ 144999 h 146455"/>
              <a:gd name="connsiteX3" fmla="*/ 7104 w 10000"/>
              <a:gd name="connsiteY3" fmla="*/ 18750 h 146455"/>
              <a:gd name="connsiteX4" fmla="*/ 10000 w 10000"/>
              <a:gd name="connsiteY4" fmla="*/ 0 h 146455"/>
              <a:gd name="connsiteX0" fmla="*/ 0 w 10000"/>
              <a:gd name="connsiteY0" fmla="*/ 0 h 145133"/>
              <a:gd name="connsiteX1" fmla="*/ 2264 w 10000"/>
              <a:gd name="connsiteY1" fmla="*/ 31250 h 145133"/>
              <a:gd name="connsiteX2" fmla="*/ 5062 w 10000"/>
              <a:gd name="connsiteY2" fmla="*/ 144999 h 145133"/>
              <a:gd name="connsiteX3" fmla="*/ 7104 w 10000"/>
              <a:gd name="connsiteY3" fmla="*/ 18750 h 145133"/>
              <a:gd name="connsiteX4" fmla="*/ 10000 w 10000"/>
              <a:gd name="connsiteY4" fmla="*/ 0 h 14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45133">
                <a:moveTo>
                  <a:pt x="0" y="0"/>
                </a:moveTo>
                <a:cubicBezTo>
                  <a:pt x="258" y="14792"/>
                  <a:pt x="1420" y="7084"/>
                  <a:pt x="2264" y="31250"/>
                </a:cubicBezTo>
                <a:cubicBezTo>
                  <a:pt x="3108" y="55416"/>
                  <a:pt x="3845" y="149166"/>
                  <a:pt x="5062" y="144999"/>
                </a:cubicBezTo>
                <a:cubicBezTo>
                  <a:pt x="6401" y="143332"/>
                  <a:pt x="6281" y="42916"/>
                  <a:pt x="7104" y="18750"/>
                </a:cubicBezTo>
                <a:cubicBezTo>
                  <a:pt x="7927" y="-5416"/>
                  <a:pt x="9558" y="21042"/>
                  <a:pt x="10000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97E4A27D-D509-4D5F-AAB1-0A56C4A29305}"/>
              </a:ext>
            </a:extLst>
          </p:cNvPr>
          <p:cNvCxnSpPr>
            <a:cxnSpLocks/>
          </p:cNvCxnSpPr>
          <p:nvPr/>
        </p:nvCxnSpPr>
        <p:spPr>
          <a:xfrm>
            <a:off x="6150187" y="3346745"/>
            <a:ext cx="2905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67C15E4D-4DF8-46F8-B98C-8D6A38B8BE2F}"/>
              </a:ext>
            </a:extLst>
          </p:cNvPr>
          <p:cNvCxnSpPr>
            <a:cxnSpLocks/>
          </p:cNvCxnSpPr>
          <p:nvPr/>
        </p:nvCxnSpPr>
        <p:spPr>
          <a:xfrm flipH="1" flipV="1">
            <a:off x="6150187" y="1029548"/>
            <a:ext cx="5893" cy="2317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8ACE558E-D1E6-4A46-AFA3-0D8BC6428D61}"/>
              </a:ext>
            </a:extLst>
          </p:cNvPr>
          <p:cNvSpPr txBox="1"/>
          <p:nvPr/>
        </p:nvSpPr>
        <p:spPr>
          <a:xfrm rot="16200000">
            <a:off x="5764627" y="1248244"/>
            <a:ext cx="4828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Loss</a:t>
            </a:r>
            <a:endParaRPr lang="en-US" dirty="0"/>
          </a:p>
        </p:txBody>
      </p:sp>
      <p:sp>
        <p:nvSpPr>
          <p:cNvPr id="25" name="Vrije vorm: vorm 24">
            <a:extLst>
              <a:ext uri="{FF2B5EF4-FFF2-40B4-BE49-F238E27FC236}">
                <a16:creationId xmlns:a16="http://schemas.microsoft.com/office/drawing/2014/main" id="{F9542F42-BDB8-4C03-B1A9-88058E9F88F1}"/>
              </a:ext>
            </a:extLst>
          </p:cNvPr>
          <p:cNvSpPr/>
          <p:nvPr/>
        </p:nvSpPr>
        <p:spPr>
          <a:xfrm flipV="1">
            <a:off x="6454773" y="1511178"/>
            <a:ext cx="2011744" cy="1706879"/>
          </a:xfrm>
          <a:custGeom>
            <a:avLst/>
            <a:gdLst>
              <a:gd name="connsiteX0" fmla="*/ 0 w 81280"/>
              <a:gd name="connsiteY0" fmla="*/ 0 h 0"/>
              <a:gd name="connsiteX1" fmla="*/ 81280 w 81280"/>
              <a:gd name="connsiteY1" fmla="*/ 0 h 0"/>
              <a:gd name="connsiteX0" fmla="*/ 0 w 10000"/>
              <a:gd name="connsiteY0" fmla="*/ 214826 h 214826"/>
              <a:gd name="connsiteX1" fmla="*/ 5291 w 10000"/>
              <a:gd name="connsiteY1" fmla="*/ 7 h 214826"/>
              <a:gd name="connsiteX2" fmla="*/ 10000 w 10000"/>
              <a:gd name="connsiteY2" fmla="*/ 214826 h 214826"/>
              <a:gd name="connsiteX0" fmla="*/ 0 w 10000"/>
              <a:gd name="connsiteY0" fmla="*/ 214826 h 214826"/>
              <a:gd name="connsiteX1" fmla="*/ 5291 w 10000"/>
              <a:gd name="connsiteY1" fmla="*/ 7 h 214826"/>
              <a:gd name="connsiteX2" fmla="*/ 10000 w 10000"/>
              <a:gd name="connsiteY2" fmla="*/ 214826 h 214826"/>
              <a:gd name="connsiteX0" fmla="*/ 0 w 10000"/>
              <a:gd name="connsiteY0" fmla="*/ 214819 h 214819"/>
              <a:gd name="connsiteX1" fmla="*/ 5291 w 10000"/>
              <a:gd name="connsiteY1" fmla="*/ 0 h 214819"/>
              <a:gd name="connsiteX2" fmla="*/ 10000 w 10000"/>
              <a:gd name="connsiteY2" fmla="*/ 214819 h 214819"/>
              <a:gd name="connsiteX0" fmla="*/ 0 w 10000"/>
              <a:gd name="connsiteY0" fmla="*/ 214819 h 214819"/>
              <a:gd name="connsiteX1" fmla="*/ 5291 w 10000"/>
              <a:gd name="connsiteY1" fmla="*/ 0 h 214819"/>
              <a:gd name="connsiteX2" fmla="*/ 10000 w 10000"/>
              <a:gd name="connsiteY2" fmla="*/ 214819 h 214819"/>
              <a:gd name="connsiteX0" fmla="*/ 0 w 10005"/>
              <a:gd name="connsiteY0" fmla="*/ 214819 h 214819"/>
              <a:gd name="connsiteX1" fmla="*/ 5291 w 10005"/>
              <a:gd name="connsiteY1" fmla="*/ 0 h 214819"/>
              <a:gd name="connsiteX2" fmla="*/ 10000 w 10005"/>
              <a:gd name="connsiteY2" fmla="*/ 214819 h 214819"/>
              <a:gd name="connsiteX0" fmla="*/ 0 w 10005"/>
              <a:gd name="connsiteY0" fmla="*/ 214819 h 215677"/>
              <a:gd name="connsiteX1" fmla="*/ 5291 w 10005"/>
              <a:gd name="connsiteY1" fmla="*/ 0 h 215677"/>
              <a:gd name="connsiteX2" fmla="*/ 10000 w 10005"/>
              <a:gd name="connsiteY2" fmla="*/ 214819 h 215677"/>
              <a:gd name="connsiteX0" fmla="*/ 0 w 11633"/>
              <a:gd name="connsiteY0" fmla="*/ 214819 h 215677"/>
              <a:gd name="connsiteX1" fmla="*/ 6919 w 11633"/>
              <a:gd name="connsiteY1" fmla="*/ 0 h 215677"/>
              <a:gd name="connsiteX2" fmla="*/ 11628 w 11633"/>
              <a:gd name="connsiteY2" fmla="*/ 214819 h 215677"/>
              <a:gd name="connsiteX0" fmla="*/ 0 w 11633"/>
              <a:gd name="connsiteY0" fmla="*/ 214819 h 214850"/>
              <a:gd name="connsiteX1" fmla="*/ 6919 w 11633"/>
              <a:gd name="connsiteY1" fmla="*/ 0 h 214850"/>
              <a:gd name="connsiteX2" fmla="*/ 11628 w 11633"/>
              <a:gd name="connsiteY2" fmla="*/ 214819 h 214850"/>
              <a:gd name="connsiteX0" fmla="*/ 0 w 11633"/>
              <a:gd name="connsiteY0" fmla="*/ 214819 h 214819"/>
              <a:gd name="connsiteX1" fmla="*/ 6919 w 11633"/>
              <a:gd name="connsiteY1" fmla="*/ 0 h 214819"/>
              <a:gd name="connsiteX2" fmla="*/ 11628 w 11633"/>
              <a:gd name="connsiteY2" fmla="*/ 214819 h 214819"/>
              <a:gd name="connsiteX0" fmla="*/ 0 w 11633"/>
              <a:gd name="connsiteY0" fmla="*/ 214819 h 214819"/>
              <a:gd name="connsiteX1" fmla="*/ 6919 w 11633"/>
              <a:gd name="connsiteY1" fmla="*/ 0 h 214819"/>
              <a:gd name="connsiteX2" fmla="*/ 11628 w 11633"/>
              <a:gd name="connsiteY2" fmla="*/ 214819 h 214819"/>
              <a:gd name="connsiteX0" fmla="*/ 0 w 11635"/>
              <a:gd name="connsiteY0" fmla="*/ 214819 h 214819"/>
              <a:gd name="connsiteX1" fmla="*/ 6919 w 11635"/>
              <a:gd name="connsiteY1" fmla="*/ 0 h 214819"/>
              <a:gd name="connsiteX2" fmla="*/ 11628 w 11635"/>
              <a:gd name="connsiteY2" fmla="*/ 214819 h 214819"/>
              <a:gd name="connsiteX0" fmla="*/ 0 w 10298"/>
              <a:gd name="connsiteY0" fmla="*/ 210374 h 214819"/>
              <a:gd name="connsiteX1" fmla="*/ 5582 w 10298"/>
              <a:gd name="connsiteY1" fmla="*/ 0 h 214819"/>
              <a:gd name="connsiteX2" fmla="*/ 10291 w 10298"/>
              <a:gd name="connsiteY2" fmla="*/ 214819 h 214819"/>
              <a:gd name="connsiteX0" fmla="*/ 0 w 10356"/>
              <a:gd name="connsiteY0" fmla="*/ 217782 h 217782"/>
              <a:gd name="connsiteX1" fmla="*/ 5640 w 10356"/>
              <a:gd name="connsiteY1" fmla="*/ 0 h 217782"/>
              <a:gd name="connsiteX2" fmla="*/ 10349 w 10356"/>
              <a:gd name="connsiteY2" fmla="*/ 214819 h 217782"/>
              <a:gd name="connsiteX0" fmla="*/ 0 w 10356"/>
              <a:gd name="connsiteY0" fmla="*/ 217782 h 217782"/>
              <a:gd name="connsiteX1" fmla="*/ 5640 w 10356"/>
              <a:gd name="connsiteY1" fmla="*/ 0 h 217782"/>
              <a:gd name="connsiteX2" fmla="*/ 10349 w 10356"/>
              <a:gd name="connsiteY2" fmla="*/ 214819 h 217782"/>
              <a:gd name="connsiteX0" fmla="*/ 0 w 10384"/>
              <a:gd name="connsiteY0" fmla="*/ 217782 h 217782"/>
              <a:gd name="connsiteX1" fmla="*/ 5640 w 10384"/>
              <a:gd name="connsiteY1" fmla="*/ 0 h 217782"/>
              <a:gd name="connsiteX2" fmla="*/ 10349 w 10384"/>
              <a:gd name="connsiteY2" fmla="*/ 214819 h 217782"/>
              <a:gd name="connsiteX0" fmla="*/ 0 w 10349"/>
              <a:gd name="connsiteY0" fmla="*/ 217782 h 217782"/>
              <a:gd name="connsiteX1" fmla="*/ 5640 w 10349"/>
              <a:gd name="connsiteY1" fmla="*/ 0 h 217782"/>
              <a:gd name="connsiteX2" fmla="*/ 10349 w 10349"/>
              <a:gd name="connsiteY2" fmla="*/ 214819 h 217782"/>
              <a:gd name="connsiteX0" fmla="*/ 0 w 10349"/>
              <a:gd name="connsiteY0" fmla="*/ 217782 h 217782"/>
              <a:gd name="connsiteX1" fmla="*/ 5640 w 10349"/>
              <a:gd name="connsiteY1" fmla="*/ 0 h 217782"/>
              <a:gd name="connsiteX2" fmla="*/ 10349 w 10349"/>
              <a:gd name="connsiteY2" fmla="*/ 214819 h 217782"/>
              <a:gd name="connsiteX0" fmla="*/ 0 w 14419"/>
              <a:gd name="connsiteY0" fmla="*/ 371859 h 371859"/>
              <a:gd name="connsiteX1" fmla="*/ 9710 w 14419"/>
              <a:gd name="connsiteY1" fmla="*/ 0 h 371859"/>
              <a:gd name="connsiteX2" fmla="*/ 14419 w 14419"/>
              <a:gd name="connsiteY2" fmla="*/ 214819 h 371859"/>
              <a:gd name="connsiteX0" fmla="*/ 0 w 17268"/>
              <a:gd name="connsiteY0" fmla="*/ 371859 h 373341"/>
              <a:gd name="connsiteX1" fmla="*/ 9710 w 17268"/>
              <a:gd name="connsiteY1" fmla="*/ 0 h 373341"/>
              <a:gd name="connsiteX2" fmla="*/ 17268 w 17268"/>
              <a:gd name="connsiteY2" fmla="*/ 373341 h 37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68" h="373341">
                <a:moveTo>
                  <a:pt x="0" y="371859"/>
                </a:moveTo>
                <a:cubicBezTo>
                  <a:pt x="159" y="371859"/>
                  <a:pt x="5350" y="-378"/>
                  <a:pt x="9710" y="0"/>
                </a:cubicBezTo>
                <a:cubicBezTo>
                  <a:pt x="14187" y="2585"/>
                  <a:pt x="17268" y="373341"/>
                  <a:pt x="17268" y="373341"/>
                </a:cubicBezTo>
              </a:path>
            </a:pathLst>
          </a:cu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6581F847-0E96-4F9B-BD38-E3C08A5A88CA}"/>
              </a:ext>
            </a:extLst>
          </p:cNvPr>
          <p:cNvSpPr/>
          <p:nvPr/>
        </p:nvSpPr>
        <p:spPr>
          <a:xfrm>
            <a:off x="7370074" y="3579307"/>
            <a:ext cx="437091" cy="3466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W*</a:t>
            </a:r>
            <a:endParaRPr lang="en-US" dirty="0"/>
          </a:p>
        </p:txBody>
      </p: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75519AC3-F560-4935-97AD-4B625DC623D6}"/>
              </a:ext>
            </a:extLst>
          </p:cNvPr>
          <p:cNvCxnSpPr>
            <a:cxnSpLocks/>
            <a:stCxn id="28" idx="0"/>
            <a:endCxn id="25" idx="1"/>
          </p:cNvCxnSpPr>
          <p:nvPr/>
        </p:nvCxnSpPr>
        <p:spPr>
          <a:xfrm flipH="1" flipV="1">
            <a:off x="7586000" y="3218057"/>
            <a:ext cx="2620" cy="361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E715109F-6751-4B73-A2FD-5635BA4F39A5}"/>
              </a:ext>
            </a:extLst>
          </p:cNvPr>
          <p:cNvCxnSpPr>
            <a:cxnSpLocks/>
          </p:cNvCxnSpPr>
          <p:nvPr/>
        </p:nvCxnSpPr>
        <p:spPr>
          <a:xfrm flipH="1">
            <a:off x="7315200" y="3218057"/>
            <a:ext cx="61637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AACC7DD0-2ECD-4D20-9C39-0BC1D026DDCA}"/>
                  </a:ext>
                </a:extLst>
              </p:cNvPr>
              <p:cNvSpPr txBox="1"/>
              <p:nvPr/>
            </p:nvSpPr>
            <p:spPr>
              <a:xfrm>
                <a:off x="8667273" y="3371558"/>
                <a:ext cx="210314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AACC7DD0-2ECD-4D20-9C39-0BC1D026D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273" y="3371558"/>
                <a:ext cx="210314" cy="207749"/>
              </a:xfrm>
              <a:prstGeom prst="rect">
                <a:avLst/>
              </a:prstGeom>
              <a:blipFill>
                <a:blip r:embed="rId2"/>
                <a:stretch>
                  <a:fillRect l="-20588" r="-17647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2FE53A81-9228-4892-B735-CCAF9D1CE4BA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6346613" y="3218057"/>
            <a:ext cx="12393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6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C2CAEEA-4661-49E8-8413-E199A677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Overview</a:t>
            </a:r>
            <a:r>
              <a:rPr lang="nl-NL" dirty="0"/>
              <a:t> of </a:t>
            </a:r>
            <a:r>
              <a:rPr lang="nl-NL" dirty="0" err="1"/>
              <a:t>today’s</a:t>
            </a:r>
            <a:r>
              <a:rPr lang="nl-NL" dirty="0"/>
              <a:t> </a:t>
            </a:r>
            <a:r>
              <a:rPr lang="nl-NL" dirty="0" err="1"/>
              <a:t>lecture</a:t>
            </a:r>
            <a:endParaRPr lang="en-US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F5DEE881-A612-4F94-9EC8-F3EF4691D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Motivation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Data formats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Quantization schemes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Quantization heuristics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Quantization procedures</a:t>
            </a:r>
          </a:p>
          <a:p>
            <a:pPr marL="638175" lvl="2" indent="-457200"/>
            <a:r>
              <a:rPr lang="en-US" dirty="0"/>
              <a:t>Post-training quantization of a pretrained high-precision model</a:t>
            </a:r>
          </a:p>
          <a:p>
            <a:pPr marL="638175" lvl="2" indent="-457200"/>
            <a:r>
              <a:rPr lang="en-US" dirty="0"/>
              <a:t>Quantization-aware training</a:t>
            </a:r>
          </a:p>
          <a:p>
            <a:pPr marL="638175" lvl="2" indent="-457200"/>
            <a:r>
              <a:rPr lang="en-US" dirty="0"/>
              <a:t>Quantization of training procedure (not covered in this lecture)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Assignment 1 internals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Conclusion</a:t>
            </a:r>
          </a:p>
          <a:p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2475ADD-C4E3-4EC3-ACFE-A2572368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090F54E-5333-45A1-B516-919019019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14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Post-training </a:t>
            </a:r>
            <a:r>
              <a:rPr lang="nl-NL" dirty="0" err="1"/>
              <a:t>quantization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procedure for an accumulator-constraint data path: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Range Analysis to determine minimum integer length</a:t>
            </a:r>
          </a:p>
          <a:p>
            <a:pPr marL="638175" lvl="2" indent="-457200"/>
            <a:r>
              <a:rPr lang="en-US" dirty="0"/>
              <a:t>Granularity: weights and/or activations within network, layer, or even channel?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Determine optimal bit width of fixed-point granularity group</a:t>
            </a:r>
          </a:p>
          <a:p>
            <a:pPr marL="638175" lvl="2" indent="-457200"/>
            <a:r>
              <a:rPr lang="en-US" dirty="0"/>
              <a:t>Using exhaustive testing (with heuristics) on validation set or analytical model?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Check if quality of final solution is sufficient. If not, do some fine-tuning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978-99DD-4B09-979A-AB31C135CAD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ijdelijke aanduiding voor voettekst 2">
            <a:extLst>
              <a:ext uri="{FF2B5EF4-FFF2-40B4-BE49-F238E27FC236}">
                <a16:creationId xmlns:a16="http://schemas.microsoft.com/office/drawing/2014/main" id="{D595C8EF-3072-4ECC-84E3-DA172B0DC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4426" y="4567878"/>
            <a:ext cx="7042149" cy="575621"/>
          </a:xfrm>
        </p:spPr>
        <p:txBody>
          <a:bodyPr/>
          <a:lstStyle/>
          <a:p>
            <a:r>
              <a:rPr lang="en-US" sz="800" dirty="0">
                <a:solidFill>
                  <a:prstClr val="white">
                    <a:lumMod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Quantization of deep neural networks for accumulator-constrained processors – de Bruin et al.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49648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" r="-4504"/>
          <a:stretch/>
        </p:blipFill>
        <p:spPr>
          <a:xfrm>
            <a:off x="0" y="2353159"/>
            <a:ext cx="6047877" cy="22140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99" y="586800"/>
            <a:ext cx="5204853" cy="732238"/>
          </a:xfrm>
        </p:spPr>
        <p:txBody>
          <a:bodyPr/>
          <a:lstStyle/>
          <a:p>
            <a:r>
              <a:rPr lang="en-US" dirty="0"/>
              <a:t>1. Determine Integer Length with Range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Forward small data set and monitor ranges.</a:t>
            </a:r>
          </a:p>
          <a:p>
            <a:r>
              <a:rPr lang="en-US" sz="2000" dirty="0"/>
              <a:t>Key observations:</a:t>
            </a:r>
          </a:p>
          <a:p>
            <a:pPr marL="545400" lvl="2" indent="-342900">
              <a:buFont typeface="+mj-lt"/>
              <a:buAutoNum type="arabicPeriod"/>
            </a:pPr>
            <a:r>
              <a:rPr lang="en-US" sz="1600" dirty="0"/>
              <a:t>Weights and activations are clustered.</a:t>
            </a:r>
          </a:p>
          <a:p>
            <a:pPr marL="545400" lvl="2" indent="-342900">
              <a:buFont typeface="+mj-lt"/>
              <a:buAutoNum type="arabicPeriod"/>
            </a:pPr>
            <a:r>
              <a:rPr lang="en-US" sz="1600" dirty="0"/>
              <a:t>Weights are small, activations are large.</a:t>
            </a:r>
          </a:p>
          <a:p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35</a:t>
            </a:fld>
            <a:endParaRPr lang="en-US" dirty="0"/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3F9C5AFC-357F-4ED7-A0E8-F9E7593FB9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444"/>
          <a:stretch>
            <a:fillRect/>
          </a:stretch>
        </p:blipFill>
        <p:spPr>
          <a:xfrm>
            <a:off x="6046788" y="0"/>
            <a:ext cx="3097212" cy="4567238"/>
          </a:xfrm>
          <a:prstGeom prst="rect">
            <a:avLst/>
          </a:prstGeom>
        </p:spPr>
      </p:pic>
      <p:sp>
        <p:nvSpPr>
          <p:cNvPr id="15" name="Tijdelijke aanduiding voor voettekst 2">
            <a:extLst>
              <a:ext uri="{FF2B5EF4-FFF2-40B4-BE49-F238E27FC236}">
                <a16:creationId xmlns:a16="http://schemas.microsoft.com/office/drawing/2014/main" id="{AF5ECF28-D274-43F0-92C8-1A0A61AD3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4426" y="4567878"/>
            <a:ext cx="7042149" cy="575621"/>
          </a:xfrm>
        </p:spPr>
        <p:txBody>
          <a:bodyPr/>
          <a:lstStyle/>
          <a:p>
            <a:r>
              <a:rPr lang="en-US" sz="800" dirty="0">
                <a:solidFill>
                  <a:prstClr val="white">
                    <a:lumMod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Quantization of deep neural networks for accumulator-constrained processors – de Bruin et al.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81350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>
            <a:extLst>
              <a:ext uri="{FF2B5EF4-FFF2-40B4-BE49-F238E27FC236}">
                <a16:creationId xmlns:a16="http://schemas.microsoft.com/office/drawing/2014/main" id="{D5360C89-0D5E-48B7-9E7D-5974FB7499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444"/>
          <a:stretch>
            <a:fillRect/>
          </a:stretch>
        </p:blipFill>
        <p:spPr>
          <a:xfrm>
            <a:off x="6046788" y="0"/>
            <a:ext cx="3097212" cy="4567238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9226C028-E1D3-4F9A-ABA4-899E5956AA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-4504"/>
          <a:stretch/>
        </p:blipFill>
        <p:spPr>
          <a:xfrm>
            <a:off x="0" y="2353159"/>
            <a:ext cx="6047877" cy="22140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0" y="586800"/>
            <a:ext cx="5524030" cy="732238"/>
          </a:xfrm>
        </p:spPr>
        <p:txBody>
          <a:bodyPr/>
          <a:lstStyle/>
          <a:p>
            <a:r>
              <a:rPr lang="en-US" dirty="0"/>
              <a:t>1. Determine Integer Length with Range Analysis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755650" y="1295401"/>
                <a:ext cx="4913313" cy="1250325"/>
              </a:xfrm>
            </p:spPr>
            <p:txBody>
              <a:bodyPr/>
              <a:lstStyle/>
              <a:p>
                <a:r>
                  <a:rPr lang="en-US" dirty="0"/>
                  <a:t>Determine integer length using heuristic: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IL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=⌊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func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⌋+1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lvl="2" indent="0">
                  <a:buNone/>
                </a:pPr>
                <a:endParaRPr lang="en-US" dirty="0"/>
              </a:p>
              <a:p>
                <a:pPr marL="0" lvl="2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		Problem: many bits wasted!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55650" y="1295401"/>
                <a:ext cx="4913313" cy="1250325"/>
              </a:xfrm>
              <a:blipFill>
                <a:blip r:embed="rId5"/>
                <a:stretch>
                  <a:fillRect l="-3102" t="-6341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804128" y="3677282"/>
            <a:ext cx="2185365" cy="167853"/>
            <a:chOff x="1885406" y="4098925"/>
            <a:chExt cx="2400300" cy="200025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1885406" y="4196018"/>
              <a:ext cx="2400300" cy="450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269831" y="4098925"/>
              <a:ext cx="0" cy="20002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560208" y="3390667"/>
                <a:ext cx="829663" cy="309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𝐈𝐋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208" y="3390667"/>
                <a:ext cx="829663" cy="3099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955317" y="3435427"/>
                <a:ext cx="934267" cy="309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𝐁𝐖</m:t>
                      </m:r>
                      <m:r>
                        <a:rPr lang="en-US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317" y="3435427"/>
                <a:ext cx="934267" cy="3099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jdelijke aanduiding voor voettekst 2">
            <a:extLst>
              <a:ext uri="{FF2B5EF4-FFF2-40B4-BE49-F238E27FC236}">
                <a16:creationId xmlns:a16="http://schemas.microsoft.com/office/drawing/2014/main" id="{4173307E-C19C-4243-996F-199962740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4426" y="4567878"/>
            <a:ext cx="7042149" cy="575621"/>
          </a:xfrm>
        </p:spPr>
        <p:txBody>
          <a:bodyPr/>
          <a:lstStyle/>
          <a:p>
            <a:r>
              <a:rPr lang="en-US" sz="800" dirty="0">
                <a:solidFill>
                  <a:prstClr val="white">
                    <a:lumMod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Quantization of deep neural networks for accumulator-constrained processors – de Bruin et al.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65886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7">
            <a:extLst>
              <a:ext uri="{FF2B5EF4-FFF2-40B4-BE49-F238E27FC236}">
                <a16:creationId xmlns:a16="http://schemas.microsoft.com/office/drawing/2014/main" id="{67B5E93E-BBBA-46ED-ABE9-A823B82879D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444"/>
          <a:stretch>
            <a:fillRect/>
          </a:stretch>
        </p:blipFill>
        <p:spPr/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id="{E803A2F9-8C4D-4FA5-B8B4-D5EEDBB66B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-4504"/>
          <a:stretch/>
        </p:blipFill>
        <p:spPr>
          <a:xfrm>
            <a:off x="0" y="2353159"/>
            <a:ext cx="6047877" cy="22140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99" y="586800"/>
            <a:ext cx="5489525" cy="732238"/>
          </a:xfrm>
        </p:spPr>
        <p:txBody>
          <a:bodyPr/>
          <a:lstStyle/>
          <a:p>
            <a:r>
              <a:rPr lang="en-US" dirty="0"/>
              <a:t>1. Determine Integer Length with Range Analysis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295401"/>
            <a:ext cx="5367439" cy="2933700"/>
          </a:xfrm>
        </p:spPr>
        <p:txBody>
          <a:bodyPr/>
          <a:lstStyle/>
          <a:p>
            <a:r>
              <a:rPr lang="en-US" dirty="0"/>
              <a:t>Solution for dynamic range problem:</a:t>
            </a:r>
          </a:p>
          <a:p>
            <a:pPr lvl="2"/>
            <a:r>
              <a:rPr lang="en-US" dirty="0"/>
              <a:t>Multiple fixed-point groups in layers → </a:t>
            </a:r>
            <a:r>
              <a:rPr lang="en-US" dirty="0">
                <a:solidFill>
                  <a:srgbClr val="00B050"/>
                </a:solidFill>
              </a:rPr>
              <a:t>wide dynamic range!</a:t>
            </a:r>
          </a:p>
          <a:p>
            <a:pPr lvl="2"/>
            <a:r>
              <a:rPr lang="en-US" dirty="0"/>
              <a:t>Only rescaling between layers → </a:t>
            </a:r>
            <a:r>
              <a:rPr lang="en-US" dirty="0">
                <a:solidFill>
                  <a:srgbClr val="00B050"/>
                </a:solidFill>
              </a:rPr>
              <a:t>negligible overhead!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978-99DD-4B09-979A-AB31C135CAD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72200" y="2768437"/>
            <a:ext cx="308421" cy="2005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693648" y="3706077"/>
            <a:ext cx="1282300" cy="200025"/>
            <a:chOff x="1885406" y="4098925"/>
            <a:chExt cx="2400300" cy="200025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1885406" y="4196018"/>
              <a:ext cx="2400300" cy="4507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triangle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269831" y="4098925"/>
              <a:ext cx="0" cy="200025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431231" y="3452959"/>
                <a:ext cx="910826" cy="30008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231" y="3452959"/>
                <a:ext cx="910826" cy="3000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564687" y="3456205"/>
                <a:ext cx="802591" cy="30008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𝐈𝐋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687" y="3456205"/>
                <a:ext cx="802591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1573575" y="2952582"/>
            <a:ext cx="1294427" cy="200025"/>
            <a:chOff x="1885406" y="4098925"/>
            <a:chExt cx="2400300" cy="200025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1885406" y="4196018"/>
              <a:ext cx="2400300" cy="450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269831" y="4098925"/>
              <a:ext cx="0" cy="20002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223107" y="2679144"/>
                <a:ext cx="1177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107" y="2679144"/>
                <a:ext cx="117743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357286" y="2677960"/>
                <a:ext cx="12057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𝐈𝐋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286" y="2677960"/>
                <a:ext cx="120571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jdelijke aanduiding voor voettekst 2">
            <a:extLst>
              <a:ext uri="{FF2B5EF4-FFF2-40B4-BE49-F238E27FC236}">
                <a16:creationId xmlns:a16="http://schemas.microsoft.com/office/drawing/2014/main" id="{8F3B806C-E0E9-4866-BABB-6CA3E05B1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4426" y="4567878"/>
            <a:ext cx="7042149" cy="575621"/>
          </a:xfrm>
        </p:spPr>
        <p:txBody>
          <a:bodyPr/>
          <a:lstStyle/>
          <a:p>
            <a:r>
              <a:rPr lang="en-US" sz="800" dirty="0">
                <a:solidFill>
                  <a:prstClr val="white">
                    <a:lumMod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Quantization of deep neural networks for accumulator-constrained processors – de Bruin et al.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6528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5" grpId="0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Fixed-point group granularity</a:t>
            </a:r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B49D678D-CEBF-4B41-AC57-89A7FE0AF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i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 source: Ristretto: Hardware-Oriented Approximation of Convolutional Neural Networks – P. </a:t>
            </a:r>
            <a:r>
              <a:rPr lang="en-US" sz="800" i="1" dirty="0" err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Gysel</a:t>
            </a:r>
            <a:r>
              <a:rPr lang="en-US" sz="800" i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B17C05F2-55A0-48A1-BD95-F92D2A4C3F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/>
              <a:t>Figure</a:t>
            </a:r>
            <a:r>
              <a:rPr lang="nl-NL" dirty="0"/>
              <a:t> 5.3. Top-1 </a:t>
            </a:r>
            <a:r>
              <a:rPr lang="nl-NL" dirty="0" err="1"/>
              <a:t>accuracy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CaffeNet</a:t>
            </a:r>
            <a:r>
              <a:rPr lang="nl-NL" dirty="0"/>
              <a:t> on ILSVRC 2014 </a:t>
            </a:r>
            <a:r>
              <a:rPr lang="nl-NL" dirty="0" err="1"/>
              <a:t>validation</a:t>
            </a:r>
            <a:r>
              <a:rPr lang="nl-NL" dirty="0"/>
              <a:t> dataset. Integer </a:t>
            </a:r>
            <a:r>
              <a:rPr lang="nl-NL" dirty="0" err="1"/>
              <a:t>length</a:t>
            </a:r>
            <a:r>
              <a:rPr lang="nl-NL" dirty="0"/>
              <a:t> </a:t>
            </a:r>
            <a:r>
              <a:rPr lang="nl-NL" dirty="0" err="1"/>
              <a:t>refers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number</a:t>
            </a:r>
            <a:r>
              <a:rPr lang="nl-NL" dirty="0"/>
              <a:t> of bits </a:t>
            </a:r>
            <a:r>
              <a:rPr lang="nl-NL" dirty="0" err="1"/>
              <a:t>assigned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integer part of </a:t>
            </a:r>
            <a:r>
              <a:rPr lang="nl-NL" dirty="0" err="1"/>
              <a:t>fixed</a:t>
            </a:r>
            <a:r>
              <a:rPr lang="nl-NL" dirty="0"/>
              <a:t> point </a:t>
            </a:r>
            <a:r>
              <a:rPr lang="nl-NL" dirty="0" err="1"/>
              <a:t>numbers</a:t>
            </a:r>
            <a:r>
              <a:rPr lang="nl-NL" dirty="0"/>
              <a:t>.</a:t>
            </a:r>
            <a:endParaRPr lang="en-US" dirty="0"/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251B10E4-5AAE-4F88-9909-29734A5DC2B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b="23685"/>
          <a:stretch/>
        </p:blipFill>
        <p:spPr>
          <a:xfrm>
            <a:off x="1180703" y="1557457"/>
            <a:ext cx="6709570" cy="2427044"/>
          </a:xfrm>
          <a:prstGeom prst="rect">
            <a:avLst/>
          </a:prstGeom>
        </p:spPr>
      </p:pic>
      <p:sp>
        <p:nvSpPr>
          <p:cNvPr id="19" name="Rechthoek 18">
            <a:extLst>
              <a:ext uri="{FF2B5EF4-FFF2-40B4-BE49-F238E27FC236}">
                <a16:creationId xmlns:a16="http://schemas.microsoft.com/office/drawing/2014/main" id="{7ADC54BD-ABE1-4C51-81CC-F172C9FF5D47}"/>
              </a:ext>
            </a:extLst>
          </p:cNvPr>
          <p:cNvSpPr/>
          <p:nvPr/>
        </p:nvSpPr>
        <p:spPr>
          <a:xfrm>
            <a:off x="1889125" y="1204218"/>
            <a:ext cx="404027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Multiple fixed-point groups result in superior accuracy:</a:t>
            </a:r>
          </a:p>
        </p:txBody>
      </p:sp>
    </p:spTree>
    <p:extLst>
      <p:ext uri="{BB962C8B-B14F-4D97-AF65-F5344CB8AC3E}">
        <p14:creationId xmlns:p14="http://schemas.microsoft.com/office/powerpoint/2010/main" val="171153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Fixed-point group granularity (2)</a:t>
            </a:r>
          </a:p>
        </p:txBody>
      </p:sp>
      <p:sp>
        <p:nvSpPr>
          <p:cNvPr id="15" name="Tijdelijke aanduiding voor voettekst 2">
            <a:extLst>
              <a:ext uri="{FF2B5EF4-FFF2-40B4-BE49-F238E27FC236}">
                <a16:creationId xmlns:a16="http://schemas.microsoft.com/office/drawing/2014/main" id="{69731CA9-73C3-49C5-8AC8-1934B4FE6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i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 source: Quantizing deep convolutional networks for efficient inference: A whitepaper –  R. </a:t>
            </a:r>
            <a:r>
              <a:rPr lang="en-US" sz="800" i="1" dirty="0" err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Krishnamoorthi</a:t>
            </a:r>
            <a:r>
              <a:rPr lang="en-US" sz="800" i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(2018) </a:t>
            </a:r>
            <a:endParaRPr lang="en-GB" sz="800" i="1" dirty="0">
              <a:solidFill>
                <a:schemeClr val="bg1">
                  <a:lumMod val="6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36" name="Tijdelijke aanduiding voor inhoud 35">
            <a:extLst>
              <a:ext uri="{FF2B5EF4-FFF2-40B4-BE49-F238E27FC236}">
                <a16:creationId xmlns:a16="http://schemas.microsoft.com/office/drawing/2014/main" id="{B675C4A6-AB28-4D15-85E2-3C50F213550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b="9008"/>
          <a:stretch/>
        </p:blipFill>
        <p:spPr>
          <a:xfrm>
            <a:off x="758825" y="1610658"/>
            <a:ext cx="5012304" cy="2624540"/>
          </a:xfrm>
          <a:prstGeom prst="rect">
            <a:avLst/>
          </a:prstGeom>
        </p:spPr>
      </p:pic>
      <p:sp>
        <p:nvSpPr>
          <p:cNvPr id="32" name="Tijdelijke aanduiding voor tekst 31">
            <a:extLst>
              <a:ext uri="{FF2B5EF4-FFF2-40B4-BE49-F238E27FC236}">
                <a16:creationId xmlns:a16="http://schemas.microsoft.com/office/drawing/2014/main" id="{AB15CBBB-2088-4FB3-8D39-D3BCF4302E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8825" y="4291232"/>
            <a:ext cx="5292725" cy="165100"/>
          </a:xfrm>
        </p:spPr>
        <p:txBody>
          <a:bodyPr/>
          <a:lstStyle/>
          <a:p>
            <a:r>
              <a:rPr lang="nl-NL" dirty="0" err="1"/>
              <a:t>Figure</a:t>
            </a:r>
            <a:r>
              <a:rPr lang="nl-NL" dirty="0"/>
              <a:t> 10: </a:t>
            </a:r>
            <a:r>
              <a:rPr lang="nl-NL" dirty="0" err="1"/>
              <a:t>Comparison</a:t>
            </a:r>
            <a:r>
              <a:rPr lang="nl-NL" dirty="0"/>
              <a:t> of </a:t>
            </a:r>
            <a:r>
              <a:rPr lang="nl-NL" dirty="0" err="1"/>
              <a:t>quantization-aware</a:t>
            </a:r>
            <a:r>
              <a:rPr lang="nl-NL" dirty="0"/>
              <a:t> training </a:t>
            </a:r>
            <a:r>
              <a:rPr lang="nl-NL" dirty="0" err="1"/>
              <a:t>schemes</a:t>
            </a:r>
            <a:r>
              <a:rPr lang="nl-NL" dirty="0"/>
              <a:t>: Mobilenet-v1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34577"/>
          <a:stretch/>
        </p:blipFill>
        <p:spPr>
          <a:xfrm>
            <a:off x="5843380" y="1919185"/>
            <a:ext cx="2575042" cy="13126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843380" y="1919185"/>
            <a:ext cx="2587727" cy="130040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68757" y="2600459"/>
            <a:ext cx="723900" cy="40322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592657" y="1918226"/>
            <a:ext cx="250723" cy="6854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92657" y="3003685"/>
            <a:ext cx="250723" cy="2248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hoek 36">
            <a:extLst>
              <a:ext uri="{FF2B5EF4-FFF2-40B4-BE49-F238E27FC236}">
                <a16:creationId xmlns:a16="http://schemas.microsoft.com/office/drawing/2014/main" id="{6D93CAE8-B308-4F11-95D1-F40C16A404B1}"/>
              </a:ext>
            </a:extLst>
          </p:cNvPr>
          <p:cNvSpPr/>
          <p:nvPr/>
        </p:nvSpPr>
        <p:spPr>
          <a:xfrm>
            <a:off x="758825" y="1066201"/>
            <a:ext cx="7055910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50" dirty="0"/>
              <a:t>Fine-grained per kernel quantization results in slightly better results:</a:t>
            </a:r>
          </a:p>
        </p:txBody>
      </p:sp>
    </p:spTree>
    <p:extLst>
      <p:ext uri="{BB962C8B-B14F-4D97-AF65-F5344CB8AC3E}">
        <p14:creationId xmlns:p14="http://schemas.microsoft.com/office/powerpoint/2010/main" val="273780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F417728B-683B-49D1-8586-C3E164399F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-15694" r="-15694"/>
          <a:stretch/>
        </p:blipFill>
        <p:spPr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EDFD2191-F3BD-45F4-8FB8-63CAB4B3D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DNN </a:t>
            </a:r>
            <a:r>
              <a:rPr lang="nl-NL" dirty="0" err="1"/>
              <a:t>challenge</a:t>
            </a:r>
            <a:r>
              <a:rPr lang="nl-NL" dirty="0"/>
              <a:t>: energy efficiency</a:t>
            </a:r>
            <a:endParaRPr lang="en-US" dirty="0"/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90AC3732-ED2D-48A3-B379-ECDE75927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6320" y="1295401"/>
            <a:ext cx="3598863" cy="2933700"/>
          </a:xfrm>
        </p:spPr>
        <p:txBody>
          <a:bodyPr/>
          <a:lstStyle/>
          <a:p>
            <a:r>
              <a:rPr lang="nl-NL" dirty="0" err="1"/>
              <a:t>Main</a:t>
            </a:r>
            <a:r>
              <a:rPr lang="nl-NL" dirty="0"/>
              <a:t> energy </a:t>
            </a:r>
            <a:r>
              <a:rPr lang="nl-NL" dirty="0" err="1"/>
              <a:t>consumers</a:t>
            </a:r>
            <a:r>
              <a:rPr lang="nl-NL" dirty="0"/>
              <a:t> are </a:t>
            </a:r>
            <a:r>
              <a:rPr lang="nl-NL" dirty="0" err="1"/>
              <a:t>the</a:t>
            </a:r>
            <a:r>
              <a:rPr lang="nl-NL" dirty="0"/>
              <a:t> memory </a:t>
            </a:r>
            <a:r>
              <a:rPr lang="nl-NL" dirty="0" err="1"/>
              <a:t>accesses</a:t>
            </a:r>
            <a:r>
              <a:rPr lang="nl-NL" dirty="0"/>
              <a:t>,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actual</a:t>
            </a:r>
            <a:r>
              <a:rPr lang="nl-NL" dirty="0"/>
              <a:t> </a:t>
            </a:r>
            <a:r>
              <a:rPr lang="nl-NL" dirty="0" err="1"/>
              <a:t>computation</a:t>
            </a:r>
            <a:r>
              <a:rPr lang="nl-NL" dirty="0"/>
              <a:t> </a:t>
            </a:r>
            <a:r>
              <a:rPr lang="nl-NL" dirty="0" err="1"/>
              <a:t>itself</a:t>
            </a:r>
            <a:r>
              <a:rPr lang="nl-NL" dirty="0"/>
              <a:t>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Why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RF dominant in </a:t>
            </a:r>
            <a:r>
              <a:rPr lang="nl-NL" dirty="0" err="1"/>
              <a:t>conv</a:t>
            </a:r>
            <a:r>
              <a:rPr lang="nl-NL" dirty="0"/>
              <a:t> </a:t>
            </a:r>
            <a:r>
              <a:rPr lang="nl-NL" dirty="0" err="1"/>
              <a:t>layers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DRAM in FC </a:t>
            </a:r>
            <a:r>
              <a:rPr lang="nl-NL" dirty="0" err="1"/>
              <a:t>layers</a:t>
            </a:r>
            <a:r>
              <a:rPr lang="nl-NL" dirty="0"/>
              <a:t>?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B636BB1-7FDA-471E-A2DF-9614E8524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i="1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Eyeriss</a:t>
            </a:r>
            <a:r>
              <a:rPr lang="en-US" sz="800" i="1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 Spatial Architecture for Energy-Efficient Dataflow for Convolutional Neural Networks - Chen et al.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2951AD-85A5-4B0C-B4D4-1C52A8BC0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4</a:t>
            </a:fld>
            <a:endParaRPr lang="en-GB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F59AA4F-B9E3-405F-869A-4E467BEB0C13}"/>
              </a:ext>
            </a:extLst>
          </p:cNvPr>
          <p:cNvSpPr txBox="1"/>
          <p:nvPr/>
        </p:nvSpPr>
        <p:spPr>
          <a:xfrm>
            <a:off x="1093697" y="4477072"/>
            <a:ext cx="27093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INT16 </a:t>
            </a:r>
            <a:r>
              <a:rPr lang="nl-NL" sz="1100" dirty="0" err="1"/>
              <a:t>AlexNet</a:t>
            </a:r>
            <a:r>
              <a:rPr lang="nl-NL" sz="1100" dirty="0"/>
              <a:t> on 65nm </a:t>
            </a:r>
            <a:r>
              <a:rPr lang="nl-NL" sz="1100" dirty="0" err="1"/>
              <a:t>Eyeriss</a:t>
            </a:r>
            <a:r>
              <a:rPr lang="nl-NL" sz="1100" dirty="0"/>
              <a:t> </a:t>
            </a:r>
            <a:r>
              <a:rPr lang="nl-NL" sz="1100" dirty="0" err="1"/>
              <a:t>architecture</a:t>
            </a:r>
            <a:endParaRPr lang="nl-NL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29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Find fixed-point solution for every layer</a:t>
            </a:r>
            <a:br>
              <a:rPr lang="en-US" dirty="0"/>
            </a:br>
            <a:endParaRPr lang="en-US" dirty="0"/>
          </a:p>
        </p:txBody>
      </p:sp>
      <p:sp>
        <p:nvSpPr>
          <p:cNvPr id="40" name="Tijdelijke aanduiding voor inhoud 39">
            <a:extLst>
              <a:ext uri="{FF2B5EF4-FFF2-40B4-BE49-F238E27FC236}">
                <a16:creationId xmlns:a16="http://schemas.microsoft.com/office/drawing/2014/main" id="{7F00E7D0-6F83-46B7-BA64-6571345BB2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Difficult problem: find the best bit width for every fixed-point group.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Often boils down to testing many solutions on a small validation data set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Valid combinations are platform-dependent, for example:</a:t>
            </a:r>
          </a:p>
          <a:p>
            <a:pPr marL="523875" lvl="2" indent="-342900"/>
            <a:r>
              <a:rPr lang="en-US" dirty="0"/>
              <a:t>Only 8-bit or 16-bit integer data types supported</a:t>
            </a:r>
          </a:p>
          <a:p>
            <a:pPr marL="523875" lvl="2" indent="-342900"/>
            <a:r>
              <a:rPr lang="en-US" dirty="0"/>
              <a:t>Accumulator is only 16-bit wide</a:t>
            </a:r>
          </a:p>
          <a:p>
            <a:endParaRPr lang="en-US" dirty="0"/>
          </a:p>
        </p:txBody>
      </p:sp>
      <p:sp>
        <p:nvSpPr>
          <p:cNvPr id="8" name="Tijdelijke aanduiding voor voettekst 2">
            <a:extLst>
              <a:ext uri="{FF2B5EF4-FFF2-40B4-BE49-F238E27FC236}">
                <a16:creationId xmlns:a16="http://schemas.microsoft.com/office/drawing/2014/main" id="{5B8392DF-39E8-4641-A1B9-A39662903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dirty="0">
                <a:solidFill>
                  <a:prstClr val="white">
                    <a:lumMod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Quantization of deep neural networks for accumulator-constrained processors – de Bruin et al.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21459A1A-6E70-4480-8B8E-D41C7AA673C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-1138" t="-46775" r="-163" b="-25312"/>
          <a:stretch/>
        </p:blipFill>
        <p:spPr>
          <a:xfrm>
            <a:off x="6046788" y="0"/>
            <a:ext cx="3097212" cy="4567238"/>
          </a:xfrm>
        </p:spPr>
      </p:pic>
      <p:sp>
        <p:nvSpPr>
          <p:cNvPr id="10" name="TextBox 9"/>
          <p:cNvSpPr txBox="1"/>
          <p:nvPr/>
        </p:nvSpPr>
        <p:spPr>
          <a:xfrm>
            <a:off x="6086565" y="879097"/>
            <a:ext cx="3057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Solution space for 4-layer DNN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82" y="4064825"/>
            <a:ext cx="2514600" cy="40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1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Impact of post-quantization fine-tuning</a:t>
            </a:r>
          </a:p>
        </p:txBody>
      </p:sp>
      <p:sp>
        <p:nvSpPr>
          <p:cNvPr id="8" name="Tijdelijke aanduiding voor voettekst 2">
            <a:extLst>
              <a:ext uri="{FF2B5EF4-FFF2-40B4-BE49-F238E27FC236}">
                <a16:creationId xmlns:a16="http://schemas.microsoft.com/office/drawing/2014/main" id="{64E07CE7-C92A-48D3-9010-602332BC5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i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 source:  Ristretto: A Framework for Empirical Study of Resource-Efficient Inference in Convolutional Neural Networks – P. </a:t>
            </a:r>
            <a:r>
              <a:rPr lang="en-US" sz="800" i="1" dirty="0" err="1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Gysel</a:t>
            </a:r>
            <a:r>
              <a:rPr lang="en-US" sz="800" i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 (2018)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41</a:t>
            </a:fld>
            <a:endParaRPr lang="en-US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54BEEA-B925-4C3C-A58F-C737504AFD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Fig. 4. Top-1 </a:t>
            </a:r>
            <a:r>
              <a:rPr lang="nl-NL" dirty="0" err="1"/>
              <a:t>accuracy</a:t>
            </a:r>
            <a:r>
              <a:rPr lang="nl-NL" dirty="0"/>
              <a:t> drop of 8-bit </a:t>
            </a:r>
            <a:r>
              <a:rPr lang="nl-NL" dirty="0" err="1"/>
              <a:t>networks</a:t>
            </a:r>
            <a:r>
              <a:rPr lang="nl-NL" dirty="0"/>
              <a:t>. We show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accuracy</a:t>
            </a:r>
            <a:r>
              <a:rPr lang="nl-NL" dirty="0"/>
              <a:t> </a:t>
            </a:r>
            <a:r>
              <a:rPr lang="nl-NL" dirty="0" err="1"/>
              <a:t>difference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approximated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32-bit FP </a:t>
            </a:r>
            <a:r>
              <a:rPr lang="nl-NL" dirty="0" err="1"/>
              <a:t>network</a:t>
            </a:r>
            <a:r>
              <a:rPr lang="nl-NL" dirty="0"/>
              <a:t>. Fine-</a:t>
            </a:r>
            <a:r>
              <a:rPr lang="nl-NL" dirty="0" err="1"/>
              <a:t>tuned</a:t>
            </a:r>
            <a:r>
              <a:rPr lang="nl-NL" dirty="0"/>
              <a:t> </a:t>
            </a:r>
            <a:r>
              <a:rPr lang="nl-NL" dirty="0" err="1"/>
              <a:t>networks</a:t>
            </a:r>
            <a:r>
              <a:rPr lang="nl-NL" dirty="0"/>
              <a:t> are </a:t>
            </a:r>
            <a:r>
              <a:rPr lang="nl-NL" dirty="0" err="1"/>
              <a:t>denoted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FT. </a:t>
            </a:r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dynamic</a:t>
            </a:r>
            <a:r>
              <a:rPr lang="nl-NL" dirty="0"/>
              <a:t> </a:t>
            </a:r>
            <a:r>
              <a:rPr lang="nl-NL" dirty="0" err="1"/>
              <a:t>fixed</a:t>
            </a:r>
            <a:r>
              <a:rPr lang="nl-NL" dirty="0"/>
              <a:t> point </a:t>
            </a:r>
            <a:r>
              <a:rPr lang="nl-NL" dirty="0" err="1"/>
              <a:t>networks</a:t>
            </a:r>
            <a:r>
              <a:rPr lang="nl-NL" dirty="0"/>
              <a:t> </a:t>
            </a:r>
            <a:r>
              <a:rPr lang="nl-NL" dirty="0" err="1"/>
              <a:t>achieve</a:t>
            </a:r>
            <a:r>
              <a:rPr lang="nl-NL" dirty="0"/>
              <a:t> best performance </a:t>
            </a:r>
            <a:r>
              <a:rPr lang="nl-NL" dirty="0" err="1"/>
              <a:t>and</a:t>
            </a:r>
            <a:r>
              <a:rPr lang="nl-NL" dirty="0"/>
              <a:t> are </a:t>
            </a:r>
            <a:r>
              <a:rPr lang="nl-NL" dirty="0" err="1"/>
              <a:t>within</a:t>
            </a:r>
            <a:r>
              <a:rPr lang="nl-NL" dirty="0"/>
              <a:t> 1%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original</a:t>
            </a:r>
            <a:r>
              <a:rPr lang="nl-NL" dirty="0"/>
              <a:t> </a:t>
            </a:r>
            <a:r>
              <a:rPr lang="nl-NL" dirty="0" err="1"/>
              <a:t>network</a:t>
            </a:r>
            <a:r>
              <a:rPr lang="nl-NL" dirty="0"/>
              <a:t>.</a:t>
            </a:r>
            <a:endParaRPr lang="en-US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EFCC0A3-0A6A-494E-9CFA-A85E9706F05B}"/>
              </a:ext>
            </a:extLst>
          </p:cNvPr>
          <p:cNvSpPr/>
          <p:nvPr/>
        </p:nvSpPr>
        <p:spPr>
          <a:xfrm>
            <a:off x="758825" y="1057749"/>
            <a:ext cx="8134562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50" dirty="0"/>
              <a:t>Fixed-point fine-tuning recovers some of the quantization precision loss.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B62289FC-B101-4601-9A61-385D93CB615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7793" t="2881" r="6112" b="26819"/>
          <a:stretch/>
        </p:blipFill>
        <p:spPr>
          <a:xfrm>
            <a:off x="2028253" y="1389906"/>
            <a:ext cx="5014470" cy="265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7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Quantization-aware</a:t>
            </a:r>
            <a:r>
              <a:rPr lang="nl-NL" dirty="0"/>
              <a:t> training</a:t>
            </a:r>
            <a:endParaRPr lang="en-US" dirty="0"/>
          </a:p>
        </p:txBody>
      </p:sp>
      <p:sp>
        <p:nvSpPr>
          <p:cNvPr id="22" name="Tijdelijke aanduiding voor voettekst 2">
            <a:extLst>
              <a:ext uri="{FF2B5EF4-FFF2-40B4-BE49-F238E27FC236}">
                <a16:creationId xmlns:a16="http://schemas.microsoft.com/office/drawing/2014/main" id="{EA6EA60C-7666-42B4-AF91-A77BAFA46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42</a:t>
            </a:fld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393201" y="1953883"/>
            <a:ext cx="6343393" cy="1936224"/>
            <a:chOff x="2189419" y="2316701"/>
            <a:chExt cx="6343393" cy="1936224"/>
          </a:xfrm>
        </p:grpSpPr>
        <p:grpSp>
          <p:nvGrpSpPr>
            <p:cNvPr id="11" name="Group 10"/>
            <p:cNvGrpSpPr/>
            <p:nvPr/>
          </p:nvGrpSpPr>
          <p:grpSpPr>
            <a:xfrm>
              <a:off x="2189419" y="2316701"/>
              <a:ext cx="6343393" cy="1936224"/>
              <a:chOff x="1181796" y="2429560"/>
              <a:chExt cx="6343393" cy="1936224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/>
              <a:srcRect t="26017"/>
              <a:stretch/>
            </p:blipFill>
            <p:spPr>
              <a:xfrm>
                <a:off x="1181796" y="2430779"/>
                <a:ext cx="6343393" cy="1935005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4143375" y="2429560"/>
                <a:ext cx="427831" cy="2708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353492" y="2589944"/>
                <a:ext cx="133748" cy="2708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352698" y="2879795"/>
                <a:ext cx="144000" cy="36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5299533" y="2753491"/>
              <a:ext cx="2281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ight Arrow 3"/>
          <p:cNvSpPr/>
          <p:nvPr/>
        </p:nvSpPr>
        <p:spPr>
          <a:xfrm>
            <a:off x="1393201" y="1605238"/>
            <a:ext cx="6343393" cy="319314"/>
          </a:xfrm>
          <a:prstGeom prst="rightArrow">
            <a:avLst>
              <a:gd name="adj1" fmla="val 3806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3365" y="1205356"/>
            <a:ext cx="7421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Forward pass: simulated quantization to compute loss function</a:t>
            </a:r>
          </a:p>
        </p:txBody>
      </p:sp>
      <p:sp>
        <p:nvSpPr>
          <p:cNvPr id="27" name="Right Arrow 26"/>
          <p:cNvSpPr/>
          <p:nvPr/>
        </p:nvSpPr>
        <p:spPr>
          <a:xfrm rot="10800000">
            <a:off x="1392406" y="3920657"/>
            <a:ext cx="6343393" cy="319314"/>
          </a:xfrm>
          <a:prstGeom prst="rightArrow">
            <a:avLst>
              <a:gd name="adj1" fmla="val 3806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073189" y="4274344"/>
            <a:ext cx="696277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Backward pass: how to back propagate through the quantizers?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A8EA1D2E-446B-4676-8C27-188C2B05A842}"/>
              </a:ext>
            </a:extLst>
          </p:cNvPr>
          <p:cNvSpPr/>
          <p:nvPr/>
        </p:nvSpPr>
        <p:spPr>
          <a:xfrm>
            <a:off x="2212617" y="2038813"/>
            <a:ext cx="704850" cy="71408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1B019204-7A8B-42D3-B3FC-D0171775DD74}"/>
              </a:ext>
            </a:extLst>
          </p:cNvPr>
          <p:cNvSpPr/>
          <p:nvPr/>
        </p:nvSpPr>
        <p:spPr>
          <a:xfrm>
            <a:off x="2917467" y="2883711"/>
            <a:ext cx="704850" cy="71408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887D46C5-CEAE-41FB-868D-A912D3BB9EDA}"/>
              </a:ext>
            </a:extLst>
          </p:cNvPr>
          <p:cNvSpPr/>
          <p:nvPr/>
        </p:nvSpPr>
        <p:spPr>
          <a:xfrm>
            <a:off x="4077761" y="2883711"/>
            <a:ext cx="704850" cy="71408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8FC4C0EE-6530-4B3F-AF84-D6B0CE74E98B}"/>
              </a:ext>
            </a:extLst>
          </p:cNvPr>
          <p:cNvSpPr/>
          <p:nvPr/>
        </p:nvSpPr>
        <p:spPr>
          <a:xfrm>
            <a:off x="5869770" y="2038813"/>
            <a:ext cx="704850" cy="71408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6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27" grpId="0" animBg="1"/>
      <p:bldP spid="28" grpId="0"/>
      <p:bldP spid="3" grpId="0" animBg="1"/>
      <p:bldP spid="18" grpId="0" animBg="1"/>
      <p:bldP spid="19" grpId="0" animBg="1"/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6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Backpropagation: recap</a:t>
            </a:r>
          </a:p>
        </p:txBody>
      </p:sp>
      <p:sp>
        <p:nvSpPr>
          <p:cNvPr id="70" name="Content Placeholder 69"/>
          <p:cNvSpPr>
            <a:spLocks noGrp="1"/>
          </p:cNvSpPr>
          <p:nvPr>
            <p:ph idx="1"/>
          </p:nvPr>
        </p:nvSpPr>
        <p:spPr>
          <a:xfrm>
            <a:off x="758824" y="1306642"/>
            <a:ext cx="4814895" cy="2922458"/>
          </a:xfrm>
        </p:spPr>
        <p:txBody>
          <a:bodyPr/>
          <a:lstStyle/>
          <a:p>
            <a:r>
              <a:rPr lang="en-US" dirty="0"/>
              <a:t>Forward pass: for each training example. Compute the outputs for all layers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Backwards pass: compute cost derivatives iteratively from top to bottom: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Compute gradients and update weights</a:t>
            </a:r>
          </a:p>
        </p:txBody>
      </p:sp>
      <p:graphicFrame>
        <p:nvGraphicFramePr>
          <p:cNvPr id="7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5700"/>
              </p:ext>
            </p:extLst>
          </p:nvPr>
        </p:nvGraphicFramePr>
        <p:xfrm>
          <a:off x="1796866" y="2020873"/>
          <a:ext cx="2519747" cy="409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" name="Equation" r:id="rId3" imgW="939800" imgH="177800" progId="Equation.3">
                  <p:embed/>
                </p:oleObj>
              </mc:Choice>
              <mc:Fallback>
                <p:oleObj name="Equation" r:id="rId3" imgW="939800" imgH="177800" progId="Equation.3">
                  <p:embed/>
                  <p:pic>
                    <p:nvPicPr>
                      <p:cNvPr id="7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866" y="2020873"/>
                        <a:ext cx="2519747" cy="40927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451520"/>
              </p:ext>
            </p:extLst>
          </p:nvPr>
        </p:nvGraphicFramePr>
        <p:xfrm>
          <a:off x="1357313" y="3186113"/>
          <a:ext cx="29591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" name="Equation" r:id="rId5" imgW="1485900" imgH="393700" progId="Equation.3">
                  <p:embed/>
                </p:oleObj>
              </mc:Choice>
              <mc:Fallback>
                <p:oleObj name="Equation" r:id="rId5" imgW="1485900" imgH="393700" progId="Equation.3">
                  <p:embed/>
                  <p:pic>
                    <p:nvPicPr>
                      <p:cNvPr id="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3186113"/>
                        <a:ext cx="2959100" cy="67151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429251" y="171451"/>
            <a:ext cx="3200417" cy="4936734"/>
            <a:chOff x="5796131" y="239854"/>
            <a:chExt cx="4267223" cy="6582313"/>
          </a:xfrm>
        </p:grpSpPr>
        <p:sp>
          <p:nvSpPr>
            <p:cNvPr id="7" name="Rectangle 6"/>
            <p:cNvSpPr/>
            <p:nvPr/>
          </p:nvSpPr>
          <p:spPr bwMode="auto">
            <a:xfrm>
              <a:off x="6485100" y="5503904"/>
              <a:ext cx="2182771" cy="506417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26746" y="5522665"/>
              <a:ext cx="1009251" cy="330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13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F</a:t>
              </a:r>
              <a:r>
                <a:rPr lang="en-US" sz="1013" baseline="-25000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1</a:t>
              </a:r>
              <a:r>
                <a:rPr lang="en-US" sz="1013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(x</a:t>
              </a:r>
              <a:r>
                <a:rPr lang="en-US" sz="1013" baseline="-25000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0</a:t>
              </a:r>
              <a:r>
                <a:rPr lang="en-US" sz="1013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, W</a:t>
              </a:r>
              <a:r>
                <a:rPr lang="en-US" sz="1013" baseline="-25000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1</a:t>
              </a:r>
              <a:r>
                <a:rPr lang="en-US" sz="1013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) 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488082" y="4535614"/>
              <a:ext cx="2182771" cy="506417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29728" y="4554376"/>
              <a:ext cx="1009251" cy="330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13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F</a:t>
              </a:r>
              <a:r>
                <a:rPr lang="en-US" sz="1013" baseline="-25000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2</a:t>
              </a:r>
              <a:r>
                <a:rPr lang="en-US" sz="1013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(x</a:t>
              </a:r>
              <a:r>
                <a:rPr lang="en-US" sz="1013" baseline="-25000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1</a:t>
              </a:r>
              <a:r>
                <a:rPr lang="en-US" sz="1013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, W</a:t>
              </a:r>
              <a:r>
                <a:rPr lang="en-US" sz="1013" baseline="-25000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2</a:t>
              </a:r>
              <a:r>
                <a:rPr lang="en-US" sz="1013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) 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475630" y="3215691"/>
              <a:ext cx="2182771" cy="506417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817276" y="3234451"/>
              <a:ext cx="1028487" cy="330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13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F</a:t>
              </a:r>
              <a:r>
                <a:rPr lang="en-US" sz="1013" baseline="-25000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i</a:t>
              </a:r>
              <a:r>
                <a:rPr lang="en-US" sz="1013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(x</a:t>
              </a:r>
              <a:r>
                <a:rPr lang="en-US" sz="1013" baseline="-25000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i-1</a:t>
              </a:r>
              <a:r>
                <a:rPr lang="en-US" sz="1013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, </a:t>
              </a:r>
              <a:r>
                <a:rPr lang="en-US" sz="1013" dirty="0" err="1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W</a:t>
              </a:r>
              <a:r>
                <a:rPr lang="en-US" sz="1013" baseline="-25000" dirty="0" err="1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i</a:t>
              </a:r>
              <a:r>
                <a:rPr lang="en-US" sz="1013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) 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463178" y="1883315"/>
              <a:ext cx="2182771" cy="506417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04824" y="1902075"/>
              <a:ext cx="1105431" cy="330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13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F</a:t>
              </a:r>
              <a:r>
                <a:rPr lang="en-US" sz="1013" baseline="-25000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n</a:t>
              </a:r>
              <a:r>
                <a:rPr lang="en-US" sz="1013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(x</a:t>
              </a:r>
              <a:r>
                <a:rPr lang="en-US" sz="1013" baseline="-25000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n-1</a:t>
              </a:r>
              <a:r>
                <a:rPr lang="en-US" sz="1013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, </a:t>
              </a:r>
              <a:r>
                <a:rPr lang="en-US" sz="1013" dirty="0" err="1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W</a:t>
              </a:r>
              <a:r>
                <a:rPr lang="en-US" sz="1013" baseline="-25000" dirty="0" err="1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n</a:t>
              </a:r>
              <a:r>
                <a:rPr lang="en-US" sz="1013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) 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rot="5400000" flipH="1" flipV="1">
              <a:off x="6597403" y="6240684"/>
              <a:ext cx="485633" cy="1588"/>
            </a:xfrm>
            <a:prstGeom prst="straightConnector1">
              <a:avLst/>
            </a:prstGeom>
            <a:solidFill>
              <a:srgbClr val="BBE0E3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5" name="Rectangle 34"/>
            <p:cNvSpPr/>
            <p:nvPr/>
          </p:nvSpPr>
          <p:spPr>
            <a:xfrm>
              <a:off x="6659338" y="6356956"/>
              <a:ext cx="391560" cy="330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13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x</a:t>
              </a:r>
              <a:r>
                <a:rPr lang="en-US" sz="1013" baseline="-25000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0</a:t>
              </a:r>
              <a:endParaRPr lang="en-US" sz="1013" dirty="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 rot="5400000" flipH="1" flipV="1">
              <a:off x="6587934" y="5272394"/>
              <a:ext cx="485633" cy="1588"/>
            </a:xfrm>
            <a:prstGeom prst="straightConnector1">
              <a:avLst/>
            </a:prstGeom>
            <a:solidFill>
              <a:srgbClr val="BBE0E3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" name="Straight Arrow Connector 37"/>
            <p:cNvCxnSpPr/>
            <p:nvPr/>
          </p:nvCxnSpPr>
          <p:spPr bwMode="auto">
            <a:xfrm rot="5400000" flipH="1" flipV="1">
              <a:off x="6661468" y="4388692"/>
              <a:ext cx="268239" cy="1588"/>
            </a:xfrm>
            <a:prstGeom prst="straightConnector1">
              <a:avLst/>
            </a:prstGeom>
            <a:solidFill>
              <a:srgbClr val="BBE0E3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0" name="Straight Arrow Connector 39"/>
            <p:cNvCxnSpPr/>
            <p:nvPr/>
          </p:nvCxnSpPr>
          <p:spPr bwMode="auto">
            <a:xfrm rot="5400000" flipH="1" flipV="1">
              <a:off x="6664451" y="3856225"/>
              <a:ext cx="268239" cy="1588"/>
            </a:xfrm>
            <a:prstGeom prst="straightConnector1">
              <a:avLst/>
            </a:prstGeom>
            <a:solidFill>
              <a:srgbClr val="BBE0E3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/>
            <p:nvPr/>
          </p:nvCxnSpPr>
          <p:spPr bwMode="auto">
            <a:xfrm rot="5400000" flipH="1" flipV="1">
              <a:off x="6652001" y="3071742"/>
              <a:ext cx="268239" cy="1588"/>
            </a:xfrm>
            <a:prstGeom prst="straightConnector1">
              <a:avLst/>
            </a:prstGeom>
            <a:solidFill>
              <a:srgbClr val="BBE0E3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2" name="Straight Arrow Connector 41"/>
            <p:cNvCxnSpPr/>
            <p:nvPr/>
          </p:nvCxnSpPr>
          <p:spPr bwMode="auto">
            <a:xfrm rot="5400000" flipH="1" flipV="1">
              <a:off x="6642533" y="2526823"/>
              <a:ext cx="268239" cy="1588"/>
            </a:xfrm>
            <a:prstGeom prst="straightConnector1">
              <a:avLst/>
            </a:prstGeom>
            <a:solidFill>
              <a:srgbClr val="BBE0E3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3" name="Rectangle 42"/>
            <p:cNvSpPr/>
            <p:nvPr/>
          </p:nvSpPr>
          <p:spPr>
            <a:xfrm>
              <a:off x="6840884" y="4990200"/>
              <a:ext cx="391560" cy="330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13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x</a:t>
              </a:r>
              <a:r>
                <a:rPr lang="en-US" sz="1013" baseline="-25000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1</a:t>
              </a:r>
              <a:endParaRPr lang="en-US" sz="1013" dirty="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802271" y="4071717"/>
              <a:ext cx="391560" cy="330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13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x</a:t>
              </a:r>
              <a:r>
                <a:rPr lang="en-US" sz="1013" baseline="-25000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2</a:t>
              </a:r>
              <a:endParaRPr lang="en-US" sz="1013" dirty="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833340" y="3601512"/>
              <a:ext cx="462093" cy="330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13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x</a:t>
              </a:r>
              <a:r>
                <a:rPr lang="en-US" sz="1013" baseline="-25000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i-1</a:t>
              </a:r>
              <a:endParaRPr lang="en-US" sz="1013" dirty="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795787" y="2732839"/>
              <a:ext cx="365912" cy="330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13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x</a:t>
              </a:r>
              <a:r>
                <a:rPr lang="en-US" sz="1013" baseline="-25000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i</a:t>
              </a:r>
              <a:endParaRPr lang="en-US" sz="1013" dirty="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 rot="5400000" flipH="1" flipV="1">
              <a:off x="6478358" y="1592196"/>
              <a:ext cx="576066" cy="1588"/>
            </a:xfrm>
            <a:prstGeom prst="straightConnector1">
              <a:avLst/>
            </a:prstGeom>
            <a:solidFill>
              <a:srgbClr val="BBE0E3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8" name="Rectangle 47"/>
            <p:cNvSpPr/>
            <p:nvPr/>
          </p:nvSpPr>
          <p:spPr>
            <a:xfrm>
              <a:off x="6786320" y="2250182"/>
              <a:ext cx="487741" cy="330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13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x</a:t>
              </a:r>
              <a:r>
                <a:rPr lang="en-US" sz="1013" baseline="-25000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n-1</a:t>
              </a:r>
              <a:endParaRPr lang="en-US" sz="1013" dirty="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5400000">
              <a:off x="6623419" y="2576474"/>
              <a:ext cx="5027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…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5400000">
              <a:off x="6638851" y="3911824"/>
              <a:ext cx="5027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…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789302" y="1376058"/>
              <a:ext cx="391560" cy="330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13" dirty="0" err="1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x</a:t>
              </a:r>
              <a:r>
                <a:rPr lang="en-US" sz="1013" baseline="-25000" dirty="0" err="1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n</a:t>
              </a:r>
              <a:endParaRPr lang="en-US" sz="1013" dirty="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02470" y="1370313"/>
              <a:ext cx="107123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(output)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96131" y="6391280"/>
              <a:ext cx="94299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(input)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6533439" y="896535"/>
              <a:ext cx="3529915" cy="423355"/>
            </a:xfrm>
            <a:prstGeom prst="rect">
              <a:avLst/>
            </a:prstGeom>
            <a:solidFill>
              <a:srgbClr val="70C56E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 rot="5400000" flipH="1" flipV="1">
              <a:off x="8539221" y="755524"/>
              <a:ext cx="252164" cy="1588"/>
            </a:xfrm>
            <a:prstGeom prst="straightConnector1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3" name="TextBox 62"/>
            <p:cNvSpPr txBox="1"/>
            <p:nvPr/>
          </p:nvSpPr>
          <p:spPr>
            <a:xfrm>
              <a:off x="8470462" y="239854"/>
              <a:ext cx="353088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E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047161" y="854349"/>
              <a:ext cx="829715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 err="1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C(X</a:t>
              </a:r>
              <a:r>
                <a:rPr lang="en-US" sz="1013" baseline="-25000" dirty="0" err="1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n</a:t>
              </a:r>
              <a:r>
                <a:rPr lang="en-US" sz="1013" dirty="0" err="1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,Y</a:t>
              </a:r>
              <a:r>
                <a:rPr lang="en-US" sz="1013" dirty="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)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 bwMode="auto">
            <a:xfrm rot="5400000" flipH="1" flipV="1">
              <a:off x="7270893" y="3871486"/>
              <a:ext cx="5125019" cy="18422"/>
            </a:xfrm>
            <a:prstGeom prst="straightConnector1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7" name="Rectangle 66"/>
            <p:cNvSpPr/>
            <p:nvPr/>
          </p:nvSpPr>
          <p:spPr>
            <a:xfrm>
              <a:off x="9648501" y="6337367"/>
              <a:ext cx="333853" cy="330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13" dirty="0" err="1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rPr>
                <a:t>y</a:t>
              </a:r>
              <a:endParaRPr lang="en-US" sz="1013" dirty="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endParaRPr>
            </a:p>
          </p:txBody>
        </p:sp>
        <p:cxnSp>
          <p:nvCxnSpPr>
            <p:cNvPr id="74" name="Straight Arrow Connector 73"/>
            <p:cNvCxnSpPr/>
            <p:nvPr/>
          </p:nvCxnSpPr>
          <p:spPr bwMode="auto">
            <a:xfrm rot="5400000">
              <a:off x="7813704" y="1600931"/>
              <a:ext cx="580929" cy="1588"/>
            </a:xfrm>
            <a:prstGeom prst="straightConnector1">
              <a:avLst/>
            </a:prstGeom>
            <a:solidFill>
              <a:srgbClr val="BBE0E3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5" name="Straight Arrow Connector 74"/>
            <p:cNvCxnSpPr/>
            <p:nvPr/>
          </p:nvCxnSpPr>
          <p:spPr bwMode="auto">
            <a:xfrm rot="5400000">
              <a:off x="7928585" y="2564996"/>
              <a:ext cx="343319" cy="1588"/>
            </a:xfrm>
            <a:prstGeom prst="straightConnector1">
              <a:avLst/>
            </a:prstGeom>
            <a:solidFill>
              <a:srgbClr val="BBE0E3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7" name="Straight Arrow Connector 76"/>
            <p:cNvCxnSpPr/>
            <p:nvPr/>
          </p:nvCxnSpPr>
          <p:spPr bwMode="auto">
            <a:xfrm rot="5400000">
              <a:off x="7923866" y="3084030"/>
              <a:ext cx="343319" cy="1588"/>
            </a:xfrm>
            <a:prstGeom prst="straightConnector1">
              <a:avLst/>
            </a:prstGeom>
            <a:solidFill>
              <a:srgbClr val="BBE0E3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" name="Straight Arrow Connector 77"/>
            <p:cNvCxnSpPr/>
            <p:nvPr/>
          </p:nvCxnSpPr>
          <p:spPr bwMode="auto">
            <a:xfrm rot="5400000">
              <a:off x="7910773" y="3895860"/>
              <a:ext cx="343319" cy="1588"/>
            </a:xfrm>
            <a:prstGeom prst="straightConnector1">
              <a:avLst/>
            </a:prstGeom>
            <a:solidFill>
              <a:srgbClr val="BBE0E3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9" name="Straight Arrow Connector 78"/>
            <p:cNvCxnSpPr/>
            <p:nvPr/>
          </p:nvCxnSpPr>
          <p:spPr bwMode="auto">
            <a:xfrm rot="5400000">
              <a:off x="7897680" y="4406527"/>
              <a:ext cx="343319" cy="1588"/>
            </a:xfrm>
            <a:prstGeom prst="straightConnector1">
              <a:avLst/>
            </a:prstGeom>
            <a:solidFill>
              <a:srgbClr val="BBE0E3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0" name="Straight Arrow Connector 79"/>
            <p:cNvCxnSpPr/>
            <p:nvPr/>
          </p:nvCxnSpPr>
          <p:spPr bwMode="auto">
            <a:xfrm rot="5400000">
              <a:off x="7788992" y="5281478"/>
              <a:ext cx="532921" cy="1588"/>
            </a:xfrm>
            <a:prstGeom prst="straightConnector1">
              <a:avLst/>
            </a:prstGeom>
            <a:solidFill>
              <a:srgbClr val="BBE0E3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aphicFrame>
          <p:nvGraphicFramePr>
            <p:cNvPr id="83" name="Object 82"/>
            <p:cNvGraphicFramePr>
              <a:graphicFrameLocks noChangeAspect="1"/>
            </p:cNvGraphicFramePr>
            <p:nvPr/>
          </p:nvGraphicFramePr>
          <p:xfrm>
            <a:off x="8138947" y="2773228"/>
            <a:ext cx="259010" cy="422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0" name="Equation" r:id="rId7" imgW="241300" imgH="393700" progId="Equation.3">
                    <p:embed/>
                  </p:oleObj>
                </mc:Choice>
                <mc:Fallback>
                  <p:oleObj name="Equation" r:id="rId7" imgW="241300" imgH="393700" progId="Equation.3">
                    <p:embed/>
                    <p:pic>
                      <p:nvPicPr>
                        <p:cNvPr id="83" name="Object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38947" y="2773228"/>
                          <a:ext cx="259010" cy="4225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5637" name="Object 5"/>
            <p:cNvGraphicFramePr>
              <a:graphicFrameLocks noChangeAspect="1"/>
            </p:cNvGraphicFramePr>
            <p:nvPr/>
          </p:nvGraphicFramePr>
          <p:xfrm>
            <a:off x="8143514" y="1372270"/>
            <a:ext cx="319616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1" name="Equation" r:id="rId9" imgW="266700" imgH="393700" progId="Equation.3">
                    <p:embed/>
                  </p:oleObj>
                </mc:Choice>
                <mc:Fallback>
                  <p:oleObj name="Equation" r:id="rId9" imgW="266700" imgH="393700" progId="Equation.3">
                    <p:embed/>
                    <p:pic>
                      <p:nvPicPr>
                        <p:cNvPr id="96563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3514" y="1372270"/>
                          <a:ext cx="319616" cy="469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5638" name="Object 6"/>
            <p:cNvGraphicFramePr>
              <a:graphicFrameLocks noChangeAspect="1"/>
            </p:cNvGraphicFramePr>
            <p:nvPr/>
          </p:nvGraphicFramePr>
          <p:xfrm>
            <a:off x="8128000" y="4116783"/>
            <a:ext cx="273050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2" name="Equation" r:id="rId11" imgW="254000" imgH="393700" progId="Equation.3">
                    <p:embed/>
                  </p:oleObj>
                </mc:Choice>
                <mc:Fallback>
                  <p:oleObj name="Equation" r:id="rId11" imgW="254000" imgH="393700" progId="Equation.3">
                    <p:embed/>
                    <p:pic>
                      <p:nvPicPr>
                        <p:cNvPr id="965638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28000" y="4116783"/>
                          <a:ext cx="273050" cy="422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5639" name="Object 7"/>
            <p:cNvGraphicFramePr>
              <a:graphicFrameLocks noChangeAspect="1"/>
            </p:cNvGraphicFramePr>
            <p:nvPr/>
          </p:nvGraphicFramePr>
          <p:xfrm>
            <a:off x="8104188" y="5067301"/>
            <a:ext cx="258762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3" name="Equation" r:id="rId13" imgW="241300" imgH="393700" progId="Equation.3">
                    <p:embed/>
                  </p:oleObj>
                </mc:Choice>
                <mc:Fallback>
                  <p:oleObj name="Equation" r:id="rId13" imgW="241300" imgH="393700" progId="Equation.3">
                    <p:embed/>
                    <p:pic>
                      <p:nvPicPr>
                        <p:cNvPr id="965639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04188" y="5067301"/>
                          <a:ext cx="258762" cy="422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5640" name="Object 8"/>
            <p:cNvGraphicFramePr>
              <a:graphicFrameLocks noChangeAspect="1"/>
            </p:cNvGraphicFramePr>
            <p:nvPr/>
          </p:nvGraphicFramePr>
          <p:xfrm>
            <a:off x="8108950" y="3692526"/>
            <a:ext cx="355600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4" name="Equation" r:id="rId15" imgW="330200" imgH="393700" progId="Equation.3">
                    <p:embed/>
                  </p:oleObj>
                </mc:Choice>
                <mc:Fallback>
                  <p:oleObj name="Equation" r:id="rId15" imgW="330200" imgH="393700" progId="Equation.3">
                    <p:embed/>
                    <p:pic>
                      <p:nvPicPr>
                        <p:cNvPr id="96564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08950" y="3692526"/>
                          <a:ext cx="355600" cy="422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6871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Quantizers</a:t>
            </a:r>
            <a:r>
              <a:rPr lang="nl-NL" dirty="0"/>
              <a:t>: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backpropagate</a:t>
            </a:r>
            <a:r>
              <a:rPr lang="nl-NL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5FD4744E-789F-4B5B-B0E4-81198AE44F67}"/>
              </a:ext>
            </a:extLst>
          </p:cNvPr>
          <p:cNvSpPr/>
          <p:nvPr/>
        </p:nvSpPr>
        <p:spPr>
          <a:xfrm>
            <a:off x="5705475" y="1619250"/>
            <a:ext cx="1009650" cy="394448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quantize</a:t>
            </a:r>
            <a:endParaRPr lang="en-US" dirty="0"/>
          </a:p>
        </p:txBody>
      </p: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D280D091-3793-4A99-AC22-DCE36AFD6282}"/>
              </a:ext>
            </a:extLst>
          </p:cNvPr>
          <p:cNvCxnSpPr>
            <a:cxnSpLocks/>
            <a:stCxn id="31" idx="3"/>
            <a:endCxn id="15" idx="1"/>
          </p:cNvCxnSpPr>
          <p:nvPr/>
        </p:nvCxnSpPr>
        <p:spPr>
          <a:xfrm flipV="1">
            <a:off x="5367337" y="1816474"/>
            <a:ext cx="338138" cy="303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435ADD83-C221-4ECD-AE9E-EF3D1238E9BA}"/>
              </a:ext>
            </a:extLst>
          </p:cNvPr>
          <p:cNvCxnSpPr>
            <a:cxnSpLocks/>
            <a:stCxn id="15" idx="3"/>
            <a:endCxn id="30" idx="1"/>
          </p:cNvCxnSpPr>
          <p:nvPr/>
        </p:nvCxnSpPr>
        <p:spPr>
          <a:xfrm>
            <a:off x="6715125" y="1816474"/>
            <a:ext cx="341886" cy="512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922014DD-8BD7-4855-A34A-E0E82B05DBE7}"/>
                  </a:ext>
                </a:extLst>
              </p:cNvPr>
              <p:cNvSpPr/>
              <p:nvPr/>
            </p:nvSpPr>
            <p:spPr>
              <a:xfrm>
                <a:off x="7057011" y="1636931"/>
                <a:ext cx="371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922014DD-8BD7-4855-A34A-E0E82B05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011" y="1636931"/>
                <a:ext cx="371384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DDD6FD03-67FE-47A8-9E88-B7F5848C6B2A}"/>
                  </a:ext>
                </a:extLst>
              </p:cNvPr>
              <p:cNvSpPr/>
              <p:nvPr/>
            </p:nvSpPr>
            <p:spPr>
              <a:xfrm>
                <a:off x="4999351" y="1634841"/>
                <a:ext cx="367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DDD6FD03-67FE-47A8-9E88-B7F5848C6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351" y="1634841"/>
                <a:ext cx="36798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hthoek 31">
            <a:extLst>
              <a:ext uri="{FF2B5EF4-FFF2-40B4-BE49-F238E27FC236}">
                <a16:creationId xmlns:a16="http://schemas.microsoft.com/office/drawing/2014/main" id="{4BC45458-1BF6-404F-BD3F-BDD389576286}"/>
              </a:ext>
            </a:extLst>
          </p:cNvPr>
          <p:cNvSpPr/>
          <p:nvPr/>
        </p:nvSpPr>
        <p:spPr>
          <a:xfrm>
            <a:off x="5735324" y="2756416"/>
            <a:ext cx="1009650" cy="394448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quantize</a:t>
            </a:r>
            <a:endParaRPr lang="en-US" dirty="0"/>
          </a:p>
        </p:txBody>
      </p: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F2C6C24D-8DB1-4DFD-AB1A-D69E987F0085}"/>
              </a:ext>
            </a:extLst>
          </p:cNvPr>
          <p:cNvCxnSpPr>
            <a:cxnSpLocks/>
            <a:stCxn id="35" idx="1"/>
            <a:endCxn id="32" idx="3"/>
          </p:cNvCxnSpPr>
          <p:nvPr/>
        </p:nvCxnSpPr>
        <p:spPr>
          <a:xfrm flipH="1">
            <a:off x="6744974" y="2952546"/>
            <a:ext cx="284142" cy="109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F5CB2C1F-EBB8-4F88-BC91-88A406215DC2}"/>
              </a:ext>
            </a:extLst>
          </p:cNvPr>
          <p:cNvCxnSpPr>
            <a:cxnSpLocks/>
            <a:stCxn id="32" idx="1"/>
            <a:endCxn id="50" idx="3"/>
          </p:cNvCxnSpPr>
          <p:nvPr/>
        </p:nvCxnSpPr>
        <p:spPr>
          <a:xfrm flipH="1">
            <a:off x="5367337" y="2953640"/>
            <a:ext cx="367987" cy="22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BDC6DD3F-3BC0-4602-8171-B95E69E5F6AA}"/>
                  </a:ext>
                </a:extLst>
              </p:cNvPr>
              <p:cNvSpPr/>
              <p:nvPr/>
            </p:nvSpPr>
            <p:spPr>
              <a:xfrm>
                <a:off x="7029116" y="2691128"/>
                <a:ext cx="429541" cy="522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BDC6DD3F-3BC0-4602-8171-B95E69E5F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116" y="2691128"/>
                <a:ext cx="429541" cy="522835"/>
              </a:xfrm>
              <a:prstGeom prst="rect">
                <a:avLst/>
              </a:prstGeom>
              <a:blipFill>
                <a:blip r:embed="rId5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kstvak 45">
            <a:extLst>
              <a:ext uri="{FF2B5EF4-FFF2-40B4-BE49-F238E27FC236}">
                <a16:creationId xmlns:a16="http://schemas.microsoft.com/office/drawing/2014/main" id="{CD1F3FDB-0CA6-48B7-85C0-DE7A125F6D51}"/>
              </a:ext>
            </a:extLst>
          </p:cNvPr>
          <p:cNvSpPr txBox="1"/>
          <p:nvPr/>
        </p:nvSpPr>
        <p:spPr>
          <a:xfrm>
            <a:off x="5496611" y="1135044"/>
            <a:ext cx="142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2060"/>
                </a:solidFill>
              </a:rPr>
              <a:t>Forward pass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BC31F7F4-90FE-4551-A34F-27C390EF0662}"/>
              </a:ext>
            </a:extLst>
          </p:cNvPr>
          <p:cNvSpPr txBox="1"/>
          <p:nvPr/>
        </p:nvSpPr>
        <p:spPr>
          <a:xfrm>
            <a:off x="5509679" y="2272210"/>
            <a:ext cx="15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2060"/>
                </a:solidFill>
              </a:rPr>
              <a:t>Backward pass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8948E19B-D838-4D3B-8958-DE350EAEFF6A}"/>
                  </a:ext>
                </a:extLst>
              </p:cNvPr>
              <p:cNvSpPr/>
              <p:nvPr/>
            </p:nvSpPr>
            <p:spPr>
              <a:xfrm>
                <a:off x="609600" y="1227955"/>
                <a:ext cx="18499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nl-NL">
                          <a:latin typeface="Cambria Math" panose="02040503050406030204" pitchFamily="18" charset="0"/>
                        </a:rPr>
                        <m:t>quantize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8948E19B-D838-4D3B-8958-DE350EAEFF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27955"/>
                <a:ext cx="1849929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D8F66CBB-4CF7-4E4C-8DB2-D8B15EE530EC}"/>
                  </a:ext>
                </a:extLst>
              </p:cNvPr>
              <p:cNvSpPr/>
              <p:nvPr/>
            </p:nvSpPr>
            <p:spPr>
              <a:xfrm>
                <a:off x="4937796" y="2710178"/>
                <a:ext cx="429541" cy="487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D8F66CBB-4CF7-4E4C-8DB2-D8B15EE53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96" y="2710178"/>
                <a:ext cx="429541" cy="487378"/>
              </a:xfrm>
              <a:prstGeom prst="rect">
                <a:avLst/>
              </a:prstGeom>
              <a:blipFill>
                <a:blip r:embed="rId7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ED9D5675-372D-413A-82ED-F12335D88D9E}"/>
                  </a:ext>
                </a:extLst>
              </p:cNvPr>
              <p:cNvSpPr/>
              <p:nvPr/>
            </p:nvSpPr>
            <p:spPr>
              <a:xfrm>
                <a:off x="4963899" y="3555797"/>
                <a:ext cx="1090042" cy="522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ED9D5675-372D-413A-82ED-F12335D88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899" y="3555797"/>
                <a:ext cx="1090042" cy="522835"/>
              </a:xfrm>
              <a:prstGeom prst="rect">
                <a:avLst/>
              </a:prstGeom>
              <a:blipFill>
                <a:blip r:embed="rId8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fbeelding 6">
            <a:extLst>
              <a:ext uri="{FF2B5EF4-FFF2-40B4-BE49-F238E27FC236}">
                <a16:creationId xmlns:a16="http://schemas.microsoft.com/office/drawing/2014/main" id="{92E78A4A-02A1-4C69-B19C-CEB7C80CF3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825" y="1591958"/>
            <a:ext cx="3166163" cy="2724373"/>
          </a:xfrm>
          <a:prstGeom prst="rect">
            <a:avLst/>
          </a:prstGeom>
        </p:spPr>
      </p:pic>
      <p:sp>
        <p:nvSpPr>
          <p:cNvPr id="22" name="Rechthoek 21">
            <a:extLst>
              <a:ext uri="{FF2B5EF4-FFF2-40B4-BE49-F238E27FC236}">
                <a16:creationId xmlns:a16="http://schemas.microsoft.com/office/drawing/2014/main" id="{FF015CE3-8CEC-4CD3-AB1E-AC81CD6F3829}"/>
              </a:ext>
            </a:extLst>
          </p:cNvPr>
          <p:cNvSpPr/>
          <p:nvPr/>
        </p:nvSpPr>
        <p:spPr>
          <a:xfrm>
            <a:off x="823320" y="1573281"/>
            <a:ext cx="58221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4-bits</a:t>
            </a:r>
            <a:endParaRPr lang="en-US" dirty="0"/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03BA5347-5F88-42D4-841A-94E8E18DEA3F}"/>
              </a:ext>
            </a:extLst>
          </p:cNvPr>
          <p:cNvSpPr/>
          <p:nvPr/>
        </p:nvSpPr>
        <p:spPr>
          <a:xfrm>
            <a:off x="5697013" y="3392594"/>
            <a:ext cx="361950" cy="8477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8C7D39F1-FDB8-466E-8B62-F633387AA1BC}"/>
              </a:ext>
            </a:extLst>
          </p:cNvPr>
          <p:cNvSpPr txBox="1"/>
          <p:nvPr/>
        </p:nvSpPr>
        <p:spPr>
          <a:xfrm>
            <a:off x="6005574" y="4164860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rgbClr val="C00000"/>
                </a:solidFill>
              </a:rPr>
              <a:t>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AD1D0673-A57B-4026-8B70-2C9411979267}"/>
              </a:ext>
            </a:extLst>
          </p:cNvPr>
          <p:cNvSpPr/>
          <p:nvPr/>
        </p:nvSpPr>
        <p:spPr>
          <a:xfrm>
            <a:off x="1999237" y="4335008"/>
            <a:ext cx="66556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output</a:t>
            </a:r>
            <a:endParaRPr lang="en-US" dirty="0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8A17D307-59FA-4FF0-8B0E-76927234CABB}"/>
              </a:ext>
            </a:extLst>
          </p:cNvPr>
          <p:cNvSpPr/>
          <p:nvPr/>
        </p:nvSpPr>
        <p:spPr>
          <a:xfrm rot="16200000">
            <a:off x="299252" y="2754492"/>
            <a:ext cx="55656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7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/>
      <p:bldP spid="47" grpId="0"/>
      <p:bldP spid="50" grpId="0"/>
      <p:bldP spid="57" grpId="0"/>
      <p:bldP spid="24" grpId="0" animBg="1"/>
      <p:bldP spid="2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Quantizers</a:t>
            </a:r>
            <a:r>
              <a:rPr lang="nl-NL" dirty="0"/>
              <a:t>: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backpropagate</a:t>
            </a:r>
            <a:r>
              <a:rPr lang="nl-NL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5FD4744E-789F-4B5B-B0E4-81198AE44F67}"/>
              </a:ext>
            </a:extLst>
          </p:cNvPr>
          <p:cNvSpPr/>
          <p:nvPr/>
        </p:nvSpPr>
        <p:spPr>
          <a:xfrm>
            <a:off x="5705475" y="1619250"/>
            <a:ext cx="1009650" cy="394448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quantize</a:t>
            </a:r>
            <a:endParaRPr lang="en-US" dirty="0"/>
          </a:p>
        </p:txBody>
      </p: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D280D091-3793-4A99-AC22-DCE36AFD6282}"/>
              </a:ext>
            </a:extLst>
          </p:cNvPr>
          <p:cNvCxnSpPr>
            <a:cxnSpLocks/>
            <a:stCxn id="31" idx="3"/>
            <a:endCxn id="15" idx="1"/>
          </p:cNvCxnSpPr>
          <p:nvPr/>
        </p:nvCxnSpPr>
        <p:spPr>
          <a:xfrm flipV="1">
            <a:off x="5367337" y="1816474"/>
            <a:ext cx="338138" cy="303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435ADD83-C221-4ECD-AE9E-EF3D1238E9BA}"/>
              </a:ext>
            </a:extLst>
          </p:cNvPr>
          <p:cNvCxnSpPr>
            <a:cxnSpLocks/>
            <a:stCxn id="15" idx="3"/>
            <a:endCxn id="30" idx="1"/>
          </p:cNvCxnSpPr>
          <p:nvPr/>
        </p:nvCxnSpPr>
        <p:spPr>
          <a:xfrm>
            <a:off x="6715125" y="1816474"/>
            <a:ext cx="341886" cy="512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922014DD-8BD7-4855-A34A-E0E82B05DBE7}"/>
                  </a:ext>
                </a:extLst>
              </p:cNvPr>
              <p:cNvSpPr/>
              <p:nvPr/>
            </p:nvSpPr>
            <p:spPr>
              <a:xfrm>
                <a:off x="7057011" y="1636931"/>
                <a:ext cx="371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922014DD-8BD7-4855-A34A-E0E82B05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011" y="1636931"/>
                <a:ext cx="371384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DDD6FD03-67FE-47A8-9E88-B7F5848C6B2A}"/>
                  </a:ext>
                </a:extLst>
              </p:cNvPr>
              <p:cNvSpPr/>
              <p:nvPr/>
            </p:nvSpPr>
            <p:spPr>
              <a:xfrm>
                <a:off x="4999351" y="1634841"/>
                <a:ext cx="367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DDD6FD03-67FE-47A8-9E88-B7F5848C6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351" y="1634841"/>
                <a:ext cx="36798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hthoek 31">
            <a:extLst>
              <a:ext uri="{FF2B5EF4-FFF2-40B4-BE49-F238E27FC236}">
                <a16:creationId xmlns:a16="http://schemas.microsoft.com/office/drawing/2014/main" id="{4BC45458-1BF6-404F-BD3F-BDD389576286}"/>
              </a:ext>
            </a:extLst>
          </p:cNvPr>
          <p:cNvSpPr/>
          <p:nvPr/>
        </p:nvSpPr>
        <p:spPr>
          <a:xfrm>
            <a:off x="5735324" y="2756416"/>
            <a:ext cx="1009650" cy="394448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quantize</a:t>
            </a:r>
            <a:endParaRPr lang="en-US" dirty="0"/>
          </a:p>
        </p:txBody>
      </p: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F2C6C24D-8DB1-4DFD-AB1A-D69E987F0085}"/>
              </a:ext>
            </a:extLst>
          </p:cNvPr>
          <p:cNvCxnSpPr>
            <a:cxnSpLocks/>
            <a:stCxn id="35" idx="1"/>
            <a:endCxn id="32" idx="3"/>
          </p:cNvCxnSpPr>
          <p:nvPr/>
        </p:nvCxnSpPr>
        <p:spPr>
          <a:xfrm flipH="1">
            <a:off x="6744974" y="2953640"/>
            <a:ext cx="282958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F5CB2C1F-EBB8-4F88-BC91-88A406215DC2}"/>
              </a:ext>
            </a:extLst>
          </p:cNvPr>
          <p:cNvCxnSpPr>
            <a:cxnSpLocks/>
            <a:stCxn id="32" idx="1"/>
            <a:endCxn id="50" idx="3"/>
          </p:cNvCxnSpPr>
          <p:nvPr/>
        </p:nvCxnSpPr>
        <p:spPr>
          <a:xfrm flipH="1">
            <a:off x="5370884" y="2953640"/>
            <a:ext cx="364440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BDC6DD3F-3BC0-4602-8171-B95E69E5F6AA}"/>
                  </a:ext>
                </a:extLst>
              </p:cNvPr>
              <p:cNvSpPr/>
              <p:nvPr/>
            </p:nvSpPr>
            <p:spPr>
              <a:xfrm>
                <a:off x="7027932" y="2692222"/>
                <a:ext cx="429541" cy="522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BDC6DD3F-3BC0-4602-8171-B95E69E5F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932" y="2692222"/>
                <a:ext cx="429541" cy="522835"/>
              </a:xfrm>
              <a:prstGeom prst="rect">
                <a:avLst/>
              </a:prstGeom>
              <a:blipFill>
                <a:blip r:embed="rId5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kstvak 45">
            <a:extLst>
              <a:ext uri="{FF2B5EF4-FFF2-40B4-BE49-F238E27FC236}">
                <a16:creationId xmlns:a16="http://schemas.microsoft.com/office/drawing/2014/main" id="{CD1F3FDB-0CA6-48B7-85C0-DE7A125F6D51}"/>
              </a:ext>
            </a:extLst>
          </p:cNvPr>
          <p:cNvSpPr txBox="1"/>
          <p:nvPr/>
        </p:nvSpPr>
        <p:spPr>
          <a:xfrm>
            <a:off x="5496611" y="1135044"/>
            <a:ext cx="142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2060"/>
                </a:solidFill>
              </a:rPr>
              <a:t>Forward pass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BC31F7F4-90FE-4551-A34F-27C390EF0662}"/>
              </a:ext>
            </a:extLst>
          </p:cNvPr>
          <p:cNvSpPr txBox="1"/>
          <p:nvPr/>
        </p:nvSpPr>
        <p:spPr>
          <a:xfrm>
            <a:off x="5509679" y="2272210"/>
            <a:ext cx="15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2060"/>
                </a:solidFill>
              </a:rPr>
              <a:t>Backward pass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8948E19B-D838-4D3B-8958-DE350EAEFF6A}"/>
                  </a:ext>
                </a:extLst>
              </p:cNvPr>
              <p:cNvSpPr/>
              <p:nvPr/>
            </p:nvSpPr>
            <p:spPr>
              <a:xfrm>
                <a:off x="609600" y="1227955"/>
                <a:ext cx="18499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nl-NL">
                          <a:latin typeface="Cambria Math" panose="02040503050406030204" pitchFamily="18" charset="0"/>
                        </a:rPr>
                        <m:t>quantize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8948E19B-D838-4D3B-8958-DE350EAEFF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27955"/>
                <a:ext cx="1849929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D8F66CBB-4CF7-4E4C-8DB2-D8B15EE530EC}"/>
                  </a:ext>
                </a:extLst>
              </p:cNvPr>
              <p:cNvSpPr/>
              <p:nvPr/>
            </p:nvSpPr>
            <p:spPr>
              <a:xfrm>
                <a:off x="4941344" y="2709951"/>
                <a:ext cx="429540" cy="487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D8F66CBB-4CF7-4E4C-8DB2-D8B15EE53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344" y="2709951"/>
                <a:ext cx="429540" cy="487378"/>
              </a:xfrm>
              <a:prstGeom prst="rect">
                <a:avLst/>
              </a:prstGeom>
              <a:blipFill>
                <a:blip r:embed="rId7"/>
                <a:stretch>
                  <a:fillRect b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ED9D5675-372D-413A-82ED-F12335D88D9E}"/>
                  </a:ext>
                </a:extLst>
              </p:cNvPr>
              <p:cNvSpPr/>
              <p:nvPr/>
            </p:nvSpPr>
            <p:spPr>
              <a:xfrm>
                <a:off x="4963899" y="3555797"/>
                <a:ext cx="1090042" cy="522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ED9D5675-372D-413A-82ED-F12335D88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899" y="3555797"/>
                <a:ext cx="1090042" cy="522835"/>
              </a:xfrm>
              <a:prstGeom prst="rect">
                <a:avLst/>
              </a:prstGeom>
              <a:blipFill>
                <a:blip r:embed="rId8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hoek 4">
                <a:extLst>
                  <a:ext uri="{FF2B5EF4-FFF2-40B4-BE49-F238E27FC236}">
                    <a16:creationId xmlns:a16="http://schemas.microsoft.com/office/drawing/2014/main" id="{97E1FA10-67AF-425F-ADC2-9F6F29E38AA4}"/>
                  </a:ext>
                </a:extLst>
              </p:cNvPr>
              <p:cNvSpPr/>
              <p:nvPr/>
            </p:nvSpPr>
            <p:spPr>
              <a:xfrm>
                <a:off x="5427750" y="4205641"/>
                <a:ext cx="593047" cy="522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hthoek 4">
                <a:extLst>
                  <a:ext uri="{FF2B5EF4-FFF2-40B4-BE49-F238E27FC236}">
                    <a16:creationId xmlns:a16="http://schemas.microsoft.com/office/drawing/2014/main" id="{97E1FA10-67AF-425F-ADC2-9F6F29E38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750" y="4205641"/>
                <a:ext cx="593047" cy="522835"/>
              </a:xfrm>
              <a:prstGeom prst="rect">
                <a:avLst/>
              </a:prstGeom>
              <a:blipFill>
                <a:blip r:embed="rId9"/>
                <a:stretch>
                  <a:fillRect b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ijl: rechts 5">
            <a:extLst>
              <a:ext uri="{FF2B5EF4-FFF2-40B4-BE49-F238E27FC236}">
                <a16:creationId xmlns:a16="http://schemas.microsoft.com/office/drawing/2014/main" id="{3F774124-05AC-4013-A50A-B39D97E47115}"/>
              </a:ext>
            </a:extLst>
          </p:cNvPr>
          <p:cNvSpPr/>
          <p:nvPr/>
        </p:nvSpPr>
        <p:spPr>
          <a:xfrm>
            <a:off x="4857112" y="4315712"/>
            <a:ext cx="509587" cy="4085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2E78A4A-02A1-4C69-B19C-CEB7C80CF3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8825" y="1591958"/>
            <a:ext cx="3166163" cy="2724373"/>
          </a:xfrm>
          <a:prstGeom prst="rect">
            <a:avLst/>
          </a:prstGeom>
        </p:spPr>
      </p:pic>
      <p:sp>
        <p:nvSpPr>
          <p:cNvPr id="22" name="Rechthoek 21">
            <a:extLst>
              <a:ext uri="{FF2B5EF4-FFF2-40B4-BE49-F238E27FC236}">
                <a16:creationId xmlns:a16="http://schemas.microsoft.com/office/drawing/2014/main" id="{FF015CE3-8CEC-4CD3-AB1E-AC81CD6F3829}"/>
              </a:ext>
            </a:extLst>
          </p:cNvPr>
          <p:cNvSpPr/>
          <p:nvPr/>
        </p:nvSpPr>
        <p:spPr>
          <a:xfrm>
            <a:off x="823320" y="1573281"/>
            <a:ext cx="58221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4-bits</a:t>
            </a:r>
            <a:endParaRPr lang="en-US" dirty="0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D2454304-0526-4267-8C00-01D2745B0F8E}"/>
              </a:ext>
            </a:extLst>
          </p:cNvPr>
          <p:cNvCxnSpPr/>
          <p:nvPr/>
        </p:nvCxnSpPr>
        <p:spPr>
          <a:xfrm flipV="1">
            <a:off x="823320" y="1634841"/>
            <a:ext cx="2705587" cy="268149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hthoek 25">
            <a:extLst>
              <a:ext uri="{FF2B5EF4-FFF2-40B4-BE49-F238E27FC236}">
                <a16:creationId xmlns:a16="http://schemas.microsoft.com/office/drawing/2014/main" id="{888C0286-B67B-4B09-8CD5-4F78F74DD0F2}"/>
              </a:ext>
            </a:extLst>
          </p:cNvPr>
          <p:cNvSpPr/>
          <p:nvPr/>
        </p:nvSpPr>
        <p:spPr>
          <a:xfrm>
            <a:off x="2421677" y="3047966"/>
            <a:ext cx="134851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Straight-</a:t>
            </a:r>
            <a:r>
              <a:rPr lang="nl-NL" dirty="0" err="1"/>
              <a:t>through</a:t>
            </a:r>
            <a:endParaRPr lang="nl-NL" dirty="0"/>
          </a:p>
          <a:p>
            <a:r>
              <a:rPr lang="nl-NL" dirty="0" err="1"/>
              <a:t>estimator</a:t>
            </a:r>
            <a:endParaRPr lang="en-US" dirty="0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4C69CF02-9D57-40B9-939E-BC95446A33FE}"/>
              </a:ext>
            </a:extLst>
          </p:cNvPr>
          <p:cNvSpPr/>
          <p:nvPr/>
        </p:nvSpPr>
        <p:spPr>
          <a:xfrm>
            <a:off x="1999237" y="4335008"/>
            <a:ext cx="66556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output</a:t>
            </a:r>
            <a:endParaRPr lang="en-US" dirty="0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9632FDF2-BD72-4825-89F6-0447B5D210AF}"/>
              </a:ext>
            </a:extLst>
          </p:cNvPr>
          <p:cNvSpPr/>
          <p:nvPr/>
        </p:nvSpPr>
        <p:spPr>
          <a:xfrm rot="16200000">
            <a:off x="299252" y="2754492"/>
            <a:ext cx="55656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procedures – Summary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075306"/>
              </p:ext>
            </p:extLst>
          </p:nvPr>
        </p:nvGraphicFramePr>
        <p:xfrm>
          <a:off x="758825" y="1306513"/>
          <a:ext cx="7556017" cy="2940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8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8602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Approach</a:t>
                      </a:r>
                    </a:p>
                  </a:txBody>
                  <a:tcPr marL="62645" marR="62645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Training time</a:t>
                      </a:r>
                    </a:p>
                  </a:txBody>
                  <a:tcPr marL="62645" marR="62645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Quantization time</a:t>
                      </a:r>
                    </a:p>
                  </a:txBody>
                  <a:tcPr marL="62645" marR="62645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Quality of results</a:t>
                      </a:r>
                    </a:p>
                  </a:txBody>
                  <a:tcPr marL="62645" marR="62645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64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Quantization of pre-trained model</a:t>
                      </a:r>
                    </a:p>
                  </a:txBody>
                  <a:tcPr marL="62645" marR="62645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+++</a:t>
                      </a:r>
                    </a:p>
                  </a:txBody>
                  <a:tcPr marL="62645" marR="62645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++</a:t>
                      </a:r>
                    </a:p>
                  </a:txBody>
                  <a:tcPr marL="62645" marR="62645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 marL="62645" marR="62645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239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Quantization of pre-trained </a:t>
                      </a:r>
                      <a:r>
                        <a:rPr lang="en-US" sz="15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model with </a:t>
                      </a:r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fine-tuning</a:t>
                      </a:r>
                    </a:p>
                  </a:txBody>
                  <a:tcPr marL="62645" marR="62645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++</a:t>
                      </a:r>
                    </a:p>
                  </a:txBody>
                  <a:tcPr marL="62645" marR="62645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 marL="62645" marR="62645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++</a:t>
                      </a:r>
                      <a:r>
                        <a:rPr lang="en-US" sz="15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/ </a:t>
                      </a:r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+++</a:t>
                      </a:r>
                    </a:p>
                  </a:txBody>
                  <a:tcPr marL="62645" marR="62645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96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Quantization-aware</a:t>
                      </a:r>
                      <a:r>
                        <a:rPr lang="en-US" sz="15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training</a:t>
                      </a:r>
                    </a:p>
                  </a:txBody>
                  <a:tcPr marL="62645" marR="62645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 marL="62645" marR="62645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+++</a:t>
                      </a:r>
                    </a:p>
                  </a:txBody>
                  <a:tcPr marL="62645" marR="62645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+++</a:t>
                      </a:r>
                    </a:p>
                  </a:txBody>
                  <a:tcPr marL="62645" marR="62645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296">
                <a:tc>
                  <a:txBody>
                    <a:bodyPr/>
                    <a:lstStyle/>
                    <a:p>
                      <a:r>
                        <a:rPr lang="en-US" sz="15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Quantized training procedure</a:t>
                      </a:r>
                    </a:p>
                  </a:txBody>
                  <a:tcPr marL="62645" marR="62645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++*</a:t>
                      </a:r>
                    </a:p>
                  </a:txBody>
                  <a:tcPr marL="62645" marR="62645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+++</a:t>
                      </a:r>
                    </a:p>
                  </a:txBody>
                  <a:tcPr marL="62645" marR="62645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+++</a:t>
                      </a:r>
                    </a:p>
                  </a:txBody>
                  <a:tcPr marL="62645" marR="62645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978-99DD-4B09-979A-AB31C135CAD9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8825" y="4306009"/>
            <a:ext cx="7556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on platforms that are specialized for high-throughput integer computations (e.g. FPGAs).</a:t>
            </a:r>
          </a:p>
        </p:txBody>
      </p:sp>
    </p:spTree>
    <p:extLst>
      <p:ext uri="{BB962C8B-B14F-4D97-AF65-F5344CB8AC3E}">
        <p14:creationId xmlns:p14="http://schemas.microsoft.com/office/powerpoint/2010/main" val="417539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C2CAEEA-4661-49E8-8413-E199A677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Overview</a:t>
            </a:r>
            <a:r>
              <a:rPr lang="nl-NL" dirty="0"/>
              <a:t> of </a:t>
            </a:r>
            <a:r>
              <a:rPr lang="nl-NL" dirty="0" err="1"/>
              <a:t>today’s</a:t>
            </a:r>
            <a:r>
              <a:rPr lang="nl-NL" dirty="0"/>
              <a:t> </a:t>
            </a:r>
            <a:r>
              <a:rPr lang="nl-NL" dirty="0" err="1"/>
              <a:t>lecture</a:t>
            </a:r>
            <a:endParaRPr lang="en-US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F5DEE881-A612-4F94-9EC8-F3EF4691D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Motivation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Data formats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Quantization schemes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Quantization heuristics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Quantization procedures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Assignment 1 internals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Conclusion</a:t>
            </a:r>
          </a:p>
          <a:p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2475ADD-C4E3-4EC3-ACFE-A2572368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090F54E-5333-45A1-B516-919019019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06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stack.imgur.com/lIlG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49" y="2715981"/>
            <a:ext cx="2651125" cy="198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yaldex.com/open-gl/images/05fig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4" y="2916499"/>
            <a:ext cx="2256065" cy="178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518711"/>
            <a:ext cx="7890722" cy="539038"/>
          </a:xfrm>
        </p:spPr>
        <p:txBody>
          <a:bodyPr/>
          <a:lstStyle/>
          <a:p>
            <a:r>
              <a:rPr lang="en-US" dirty="0" err="1"/>
              <a:t>Quantizer</a:t>
            </a:r>
            <a:r>
              <a:rPr lang="en-US" dirty="0"/>
              <a:t> implementation in </a:t>
            </a:r>
            <a:r>
              <a:rPr lang="en-US" dirty="0" err="1"/>
              <a:t>PyTorch</a:t>
            </a:r>
            <a:r>
              <a:rPr lang="en-US" dirty="0"/>
              <a:t> (IA assignment 1)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153EE44-876A-4F37-8BEA-DAE9B9268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import</a:t>
            </a:r>
            <a:r>
              <a:rPr lang="en-US" sz="2000" dirty="0">
                <a:solidFill>
                  <a:srgbClr val="CC66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</a:rPr>
              <a:t>math</a:t>
            </a:r>
          </a:p>
          <a:p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import</a:t>
            </a:r>
            <a:r>
              <a:rPr lang="en-US" sz="2000" dirty="0">
                <a:solidFill>
                  <a:srgbClr val="CC66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</a:rPr>
              <a:t>torch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pow2 = </a:t>
            </a:r>
            <a:r>
              <a:rPr lang="en-US" sz="2000" dirty="0">
                <a:solidFill>
                  <a:srgbClr val="CC6600"/>
                </a:solidFill>
                <a:latin typeface="Consolas" panose="020B0609020204030204" pitchFamily="49" charset="0"/>
              </a:rPr>
              <a:t>lambda</a:t>
            </a:r>
            <a:r>
              <a:rPr lang="en-US" sz="2000" dirty="0">
                <a:latin typeface="Consolas" panose="020B0609020204030204" pitchFamily="49" charset="0"/>
              </a:rPr>
              <a:t> x: </a:t>
            </a:r>
            <a:r>
              <a:rPr lang="en-US" sz="2000" dirty="0" err="1">
                <a:latin typeface="Consolas" panose="020B0609020204030204" pitchFamily="49" charset="0"/>
              </a:rPr>
              <a:t>math.pow</a:t>
            </a:r>
            <a:r>
              <a:rPr lang="en-US" sz="2000" dirty="0">
                <a:latin typeface="Consolas" panose="020B0609020204030204" pitchFamily="49" charset="0"/>
              </a:rPr>
              <a:t>(2,x)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CC6600"/>
                </a:solidFill>
                <a:latin typeface="Consolas" panose="020B0609020204030204" pitchFamily="49" charset="0"/>
              </a:rPr>
              <a:t>def </a:t>
            </a:r>
            <a:r>
              <a:rPr lang="en-US" sz="2000" dirty="0">
                <a:latin typeface="Consolas" panose="020B0609020204030204" pitchFamily="49" charset="0"/>
              </a:rPr>
              <a:t>quantize(input, bits, </a:t>
            </a:r>
            <a:r>
              <a:rPr lang="en-US" sz="2000" dirty="0" err="1">
                <a:latin typeface="Consolas" panose="020B0609020204030204" pitchFamily="49" charset="0"/>
              </a:rPr>
              <a:t>frac_len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</a:rPr>
              <a:t>inplace</a:t>
            </a:r>
            <a:r>
              <a:rPr lang="en-US" sz="2000" dirty="0">
                <a:latin typeface="Consolas" panose="020B0609020204030204" pitchFamily="49" charset="0"/>
              </a:rPr>
              <a:t>=False):</a:t>
            </a:r>
          </a:p>
          <a:p>
            <a:r>
              <a:rPr lang="en-US" sz="2000" dirty="0">
                <a:solidFill>
                  <a:srgbClr val="002060"/>
                </a:solidFill>
                <a:latin typeface="Consolas" panose="020B0609020204030204" pitchFamily="49" charset="0"/>
              </a:rPr>
              <a:t>    # reduce precision</a:t>
            </a:r>
          </a:p>
          <a:p>
            <a:r>
              <a:rPr lang="en-US" sz="2000" dirty="0">
                <a:solidFill>
                  <a:srgbClr val="002060"/>
                </a:solidFill>
                <a:latin typeface="Consolas" panose="020B0609020204030204" pitchFamily="49" charset="0"/>
              </a:rPr>
              <a:t>    </a:t>
            </a:r>
            <a:r>
              <a:rPr lang="en-US" sz="2000" dirty="0">
                <a:latin typeface="Consolas" panose="020B0609020204030204" pitchFamily="49" charset="0"/>
              </a:rPr>
              <a:t>y = input if </a:t>
            </a:r>
            <a:r>
              <a:rPr lang="en-US" sz="2000" dirty="0" err="1">
                <a:latin typeface="Consolas" panose="020B0609020204030204" pitchFamily="49" charset="0"/>
              </a:rPr>
              <a:t>inplace</a:t>
            </a:r>
            <a:r>
              <a:rPr lang="en-US" sz="2000" dirty="0">
                <a:latin typeface="Consolas" panose="020B0609020204030204" pitchFamily="49" charset="0"/>
              </a:rPr>
              <a:t> else </a:t>
            </a:r>
            <a:r>
              <a:rPr lang="en-US" sz="2000" dirty="0" err="1">
                <a:latin typeface="Consolas" panose="020B0609020204030204" pitchFamily="49" charset="0"/>
              </a:rPr>
              <a:t>input.clone</a:t>
            </a:r>
            <a:r>
              <a:rPr lang="en-US" sz="2000" dirty="0">
                <a:latin typeface="Consolas" panose="020B0609020204030204" pitchFamily="49" charset="0"/>
              </a:rPr>
              <a:t>()</a:t>
            </a:r>
            <a:endParaRPr lang="en-US" sz="2000" dirty="0">
              <a:solidFill>
                <a:srgbClr val="002060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y.mul</a:t>
            </a:r>
            <a:r>
              <a:rPr lang="en-US" sz="2000" dirty="0">
                <a:latin typeface="Consolas" panose="020B0609020204030204" pitchFamily="49" charset="0"/>
              </a:rPr>
              <a:t>_(pow2(</a:t>
            </a:r>
            <a:r>
              <a:rPr lang="en-US" sz="2000" dirty="0" err="1">
                <a:latin typeface="Consolas" panose="020B0609020204030204" pitchFamily="49" charset="0"/>
              </a:rPr>
              <a:t>frac_len</a:t>
            </a:r>
            <a:r>
              <a:rPr lang="en-US" sz="2000" dirty="0">
                <a:latin typeface="Consolas" panose="020B0609020204030204" pitchFamily="49" charset="0"/>
              </a:rPr>
              <a:t>))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y.round</a:t>
            </a: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</a:rPr>
              <a:t>_() </a:t>
            </a:r>
            <a:r>
              <a:rPr lang="en-US" sz="2000" dirty="0">
                <a:solidFill>
                  <a:srgbClr val="002060"/>
                </a:solidFill>
                <a:latin typeface="Consolas" panose="020B0609020204030204" pitchFamily="49" charset="0"/>
              </a:rPr>
              <a:t># policy: Round half away from zero (ex: 23.5 becomes 24, -23.5 becomes -24)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y.mul</a:t>
            </a:r>
            <a:r>
              <a:rPr lang="en-US" sz="2000" dirty="0">
                <a:latin typeface="Consolas" panose="020B0609020204030204" pitchFamily="49" charset="0"/>
              </a:rPr>
              <a:t>_(pow2(-</a:t>
            </a:r>
            <a:r>
              <a:rPr lang="en-US" sz="2000" dirty="0" err="1">
                <a:latin typeface="Consolas" panose="020B0609020204030204" pitchFamily="49" charset="0"/>
              </a:rPr>
              <a:t>frac_len</a:t>
            </a:r>
            <a:r>
              <a:rPr lang="en-US" sz="2000" dirty="0">
                <a:latin typeface="Consolas" panose="020B0609020204030204" pitchFamily="49" charset="0"/>
              </a:rPr>
              <a:t>))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</a:p>
          <a:p>
            <a:r>
              <a:rPr lang="en-US" sz="2000" dirty="0">
                <a:solidFill>
                  <a:srgbClr val="002060"/>
                </a:solidFill>
                <a:latin typeface="Consolas" panose="020B0609020204030204" pitchFamily="49" charset="0"/>
              </a:rPr>
              <a:t>    # clamp range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y_min</a:t>
            </a:r>
            <a:r>
              <a:rPr lang="en-US" sz="2000" dirty="0">
                <a:latin typeface="Consolas" panose="020B0609020204030204" pitchFamily="49" charset="0"/>
              </a:rPr>
              <a:t> = -pow2(bits-1) * pow2(-</a:t>
            </a:r>
            <a:r>
              <a:rPr lang="en-US" sz="2000" dirty="0" err="1">
                <a:latin typeface="Consolas" panose="020B0609020204030204" pitchFamily="49" charset="0"/>
              </a:rPr>
              <a:t>frac_len</a:t>
            </a:r>
            <a:r>
              <a:rPr lang="en-US" sz="2000" dirty="0">
                <a:latin typeface="Consolas" panose="020B0609020204030204" pitchFamily="49" charset="0"/>
              </a:rPr>
              <a:t>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y_max</a:t>
            </a:r>
            <a:r>
              <a:rPr lang="en-US" sz="2000" dirty="0">
                <a:latin typeface="Consolas" panose="020B0609020204030204" pitchFamily="49" charset="0"/>
              </a:rPr>
              <a:t> = (pow2(bits-1)-1) * pow2(-</a:t>
            </a:r>
            <a:r>
              <a:rPr lang="en-US" sz="2000" dirty="0" err="1">
                <a:latin typeface="Consolas" panose="020B0609020204030204" pitchFamily="49" charset="0"/>
              </a:rPr>
              <a:t>frac_len</a:t>
            </a:r>
            <a:r>
              <a:rPr lang="en-US" sz="2000" dirty="0">
                <a:latin typeface="Consolas" panose="020B0609020204030204" pitchFamily="49" charset="0"/>
              </a:rPr>
              <a:t>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y.clamp</a:t>
            </a: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</a:rPr>
              <a:t>_(</a:t>
            </a:r>
            <a:r>
              <a:rPr lang="en-US" sz="20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y_min</a:t>
            </a: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y_max</a:t>
            </a: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CC6600"/>
                </a:solidFill>
                <a:latin typeface="Consolas" panose="020B0609020204030204" pitchFamily="49" charset="0"/>
              </a:rPr>
              <a:t>return</a:t>
            </a:r>
            <a:r>
              <a:rPr lang="en-US" sz="2000" dirty="0">
                <a:latin typeface="Consolas" panose="020B0609020204030204" pitchFamily="49" charset="0"/>
              </a:rPr>
              <a:t> y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...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23173" y="3289026"/>
            <a:ext cx="8595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y = round(x)</a:t>
            </a:r>
          </a:p>
        </p:txBody>
      </p:sp>
    </p:spTree>
    <p:extLst>
      <p:ext uri="{BB962C8B-B14F-4D97-AF65-F5344CB8AC3E}">
        <p14:creationId xmlns:p14="http://schemas.microsoft.com/office/powerpoint/2010/main" val="92352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4" y="518711"/>
            <a:ext cx="8017185" cy="539038"/>
          </a:xfrm>
        </p:spPr>
        <p:txBody>
          <a:bodyPr/>
          <a:lstStyle/>
          <a:p>
            <a:r>
              <a:rPr lang="en-US" dirty="0" err="1"/>
              <a:t>Quantizer</a:t>
            </a:r>
            <a:r>
              <a:rPr lang="en-US" dirty="0"/>
              <a:t> implementation in </a:t>
            </a:r>
            <a:r>
              <a:rPr lang="en-US" dirty="0" err="1"/>
              <a:t>PyTorch</a:t>
            </a:r>
            <a:r>
              <a:rPr lang="en-US" dirty="0"/>
              <a:t> (IA assignment 1)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CCFF0221-75BA-4BA4-B714-777BF9825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4" y="1306642"/>
            <a:ext cx="7556501" cy="3318148"/>
          </a:xfrm>
        </p:spPr>
        <p:txBody>
          <a:bodyPr>
            <a:normAutofit fontScale="92500" lnSpcReduction="10000"/>
          </a:bodyPr>
          <a:lstStyle/>
          <a:p>
            <a:pPr lvl="0" defTabSz="914400"/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</a:rPr>
              <a:t>...</a:t>
            </a:r>
          </a:p>
          <a:p>
            <a:pPr lvl="0" defTabSz="914400"/>
            <a:endParaRPr lang="en-US" sz="105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lvl="0" defTabSz="914400"/>
            <a:r>
              <a:rPr lang="en-US" sz="1050" dirty="0">
                <a:solidFill>
                  <a:srgbClr val="002060"/>
                </a:solidFill>
                <a:latin typeface="Consolas" panose="020B0609020204030204" pitchFamily="49" charset="0"/>
              </a:rPr>
              <a:t># Create the graph and forward x</a:t>
            </a:r>
          </a:p>
          <a:p>
            <a:pPr lvl="0" defTabSz="914400"/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</a:rPr>
              <a:t>x = </a:t>
            </a:r>
            <a:r>
              <a:rPr lang="en-US" sz="1050" dirty="0" err="1">
                <a:solidFill>
                  <a:prstClr val="black"/>
                </a:solidFill>
                <a:latin typeface="Consolas" panose="020B0609020204030204" pitchFamily="49" charset="0"/>
              </a:rPr>
              <a:t>torch.tensor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</a:rPr>
              <a:t>(2.0, </a:t>
            </a:r>
            <a:r>
              <a:rPr lang="en-US" sz="1050" dirty="0" err="1">
                <a:solidFill>
                  <a:prstClr val="black"/>
                </a:solidFill>
                <a:latin typeface="Consolas" panose="020B0609020204030204" pitchFamily="49" charset="0"/>
              </a:rPr>
              <a:t>requires_grad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</a:rPr>
              <a:t>=True)</a:t>
            </a:r>
          </a:p>
          <a:p>
            <a:pPr lvl="0" defTabSz="914400"/>
            <a:endParaRPr lang="en-US" sz="105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lvl="0" defTabSz="914400"/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</a:rPr>
              <a:t>y = x ** 3</a:t>
            </a:r>
          </a:p>
          <a:p>
            <a:pPr lvl="0" defTabSz="914400"/>
            <a:r>
              <a:rPr lang="en-US" sz="1050" dirty="0" err="1">
                <a:solidFill>
                  <a:prstClr val="black"/>
                </a:solidFill>
                <a:latin typeface="Consolas" panose="020B0609020204030204" pitchFamily="49" charset="0"/>
              </a:rPr>
              <a:t>y.retain_grad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</a:rPr>
              <a:t>()</a:t>
            </a:r>
          </a:p>
          <a:p>
            <a:pPr lvl="0" defTabSz="914400"/>
            <a:endParaRPr lang="en-US" sz="105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lvl="0" defTabSz="914400"/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</a:rPr>
              <a:t>z = quantize(y, bits=16, </a:t>
            </a:r>
            <a:r>
              <a:rPr lang="en-US" sz="1050" dirty="0" err="1">
                <a:solidFill>
                  <a:prstClr val="black"/>
                </a:solidFill>
                <a:latin typeface="Consolas" panose="020B0609020204030204" pitchFamily="49" charset="0"/>
              </a:rPr>
              <a:t>frac_len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</a:rPr>
              <a:t>=8)</a:t>
            </a:r>
          </a:p>
          <a:p>
            <a:pPr lvl="0" defTabSz="914400"/>
            <a:r>
              <a:rPr lang="en-US" sz="1050" dirty="0" err="1">
                <a:solidFill>
                  <a:prstClr val="black"/>
                </a:solidFill>
                <a:latin typeface="Consolas" panose="020B0609020204030204" pitchFamily="49" charset="0"/>
              </a:rPr>
              <a:t>z.retain_grad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</a:rPr>
              <a:t>()</a:t>
            </a:r>
          </a:p>
          <a:p>
            <a:pPr lvl="0" defTabSz="914400"/>
            <a:endParaRPr lang="en-US" sz="105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lvl="0" defTabSz="914400"/>
            <a:r>
              <a:rPr lang="en-US" sz="1050" dirty="0">
                <a:solidFill>
                  <a:srgbClr val="002060"/>
                </a:solidFill>
                <a:latin typeface="Consolas" panose="020B0609020204030204" pitchFamily="49" charset="0"/>
              </a:rPr>
              <a:t># Backward pass: compute gradient of the output with respect to </a:t>
            </a:r>
          </a:p>
          <a:p>
            <a:pPr lvl="0" defTabSz="914400"/>
            <a:r>
              <a:rPr lang="en-US" sz="1050" dirty="0">
                <a:solidFill>
                  <a:srgbClr val="002060"/>
                </a:solidFill>
                <a:latin typeface="Consolas" panose="020B0609020204030204" pitchFamily="49" charset="0"/>
              </a:rPr>
              <a:t># model parameters (all Tensors with </a:t>
            </a:r>
            <a:r>
              <a:rPr lang="en-US" sz="1050" dirty="0" err="1">
                <a:solidFill>
                  <a:srgbClr val="002060"/>
                </a:solidFill>
                <a:latin typeface="Consolas" panose="020B0609020204030204" pitchFamily="49" charset="0"/>
              </a:rPr>
              <a:t>requires_grad</a:t>
            </a:r>
            <a:r>
              <a:rPr lang="en-US" sz="1050" dirty="0">
                <a:solidFill>
                  <a:srgbClr val="002060"/>
                </a:solidFill>
                <a:latin typeface="Consolas" panose="020B0609020204030204" pitchFamily="49" charset="0"/>
              </a:rPr>
              <a:t>=True). </a:t>
            </a:r>
          </a:p>
          <a:p>
            <a:pPr lvl="0" defTabSz="914400"/>
            <a:r>
              <a:rPr lang="en-US" sz="1050" dirty="0" err="1">
                <a:solidFill>
                  <a:prstClr val="black"/>
                </a:solidFill>
                <a:latin typeface="Consolas" panose="020B0609020204030204" pitchFamily="49" charset="0"/>
              </a:rPr>
              <a:t>z.backward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</a:rPr>
              <a:t>()</a:t>
            </a:r>
          </a:p>
          <a:p>
            <a:pPr lvl="0" defTabSz="914400"/>
            <a:endParaRPr lang="en-US" sz="105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lvl="0" defTabSz="914400"/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</a:rPr>
              <a:t>print(</a:t>
            </a:r>
            <a:r>
              <a:rPr lang="en-US" sz="1050" dirty="0" err="1">
                <a:solidFill>
                  <a:prstClr val="black"/>
                </a:solidFill>
                <a:latin typeface="Consolas" panose="020B0609020204030204" pitchFamily="49" charset="0"/>
              </a:rPr>
              <a:t>y.grad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</a:rPr>
              <a:t>) </a:t>
            </a:r>
            <a:r>
              <a:rPr lang="en-US" sz="1050" dirty="0">
                <a:solidFill>
                  <a:srgbClr val="002060"/>
                </a:solidFill>
                <a:latin typeface="Consolas" panose="020B0609020204030204" pitchFamily="49" charset="0"/>
              </a:rPr>
              <a:t># should print '1' which is </a:t>
            </a:r>
            <a:r>
              <a:rPr lang="en-US" sz="1050" dirty="0" err="1">
                <a:solidFill>
                  <a:srgbClr val="002060"/>
                </a:solidFill>
                <a:latin typeface="Consolas" panose="020B0609020204030204" pitchFamily="49" charset="0"/>
              </a:rPr>
              <a:t>dz</a:t>
            </a:r>
            <a:r>
              <a:rPr lang="en-US" sz="1050" dirty="0">
                <a:solidFill>
                  <a:srgbClr val="002060"/>
                </a:solidFill>
                <a:latin typeface="Consolas" panose="020B0609020204030204" pitchFamily="49" charset="0"/>
              </a:rPr>
              <a:t>/</a:t>
            </a:r>
            <a:r>
              <a:rPr lang="en-US" sz="1050" dirty="0" err="1">
                <a:solidFill>
                  <a:srgbClr val="002060"/>
                </a:solidFill>
                <a:latin typeface="Consolas" panose="020B0609020204030204" pitchFamily="49" charset="0"/>
              </a:rPr>
              <a:t>dy</a:t>
            </a:r>
            <a:endParaRPr lang="en-US" sz="1050" dirty="0">
              <a:solidFill>
                <a:srgbClr val="002060"/>
              </a:solidFill>
              <a:latin typeface="Consolas" panose="020B0609020204030204" pitchFamily="49" charset="0"/>
            </a:endParaRPr>
          </a:p>
          <a:p>
            <a:pPr lvl="0" defTabSz="914400"/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</a:rPr>
              <a:t>print(</a:t>
            </a:r>
            <a:r>
              <a:rPr lang="en-US" sz="1050" dirty="0" err="1">
                <a:solidFill>
                  <a:prstClr val="black"/>
                </a:solidFill>
                <a:latin typeface="Consolas" panose="020B0609020204030204" pitchFamily="49" charset="0"/>
              </a:rPr>
              <a:t>x.grad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</a:rPr>
              <a:t>) </a:t>
            </a:r>
            <a:r>
              <a:rPr lang="en-US" sz="1050" dirty="0">
                <a:solidFill>
                  <a:srgbClr val="002060"/>
                </a:solidFill>
                <a:latin typeface="Consolas" panose="020B0609020204030204" pitchFamily="49" charset="0"/>
              </a:rPr>
              <a:t># should print '12' which is </a:t>
            </a:r>
            <a:r>
              <a:rPr lang="en-US" sz="1050" dirty="0" err="1">
                <a:solidFill>
                  <a:srgbClr val="002060"/>
                </a:solidFill>
                <a:latin typeface="Consolas" panose="020B0609020204030204" pitchFamily="49" charset="0"/>
              </a:rPr>
              <a:t>dz</a:t>
            </a:r>
            <a:r>
              <a:rPr lang="en-US" sz="1050" dirty="0">
                <a:solidFill>
                  <a:srgbClr val="002060"/>
                </a:solidFill>
                <a:latin typeface="Consolas" panose="020B0609020204030204" pitchFamily="49" charset="0"/>
              </a:rPr>
              <a:t>/dx</a:t>
            </a:r>
          </a:p>
          <a:p>
            <a:pPr lvl="0" defTabSz="914400"/>
            <a:endParaRPr lang="en-US" sz="1050" dirty="0">
              <a:solidFill>
                <a:srgbClr val="002060"/>
              </a:solidFill>
              <a:latin typeface="Consolas" panose="020B0609020204030204" pitchFamily="49" charset="0"/>
            </a:endParaRPr>
          </a:p>
          <a:p>
            <a:pPr lvl="0" defTabSz="914400"/>
            <a:endParaRPr lang="en-US" sz="1050" dirty="0">
              <a:solidFill>
                <a:srgbClr val="002060"/>
              </a:solidFill>
              <a:latin typeface="Consolas" panose="020B0609020204030204" pitchFamily="49" charset="0"/>
            </a:endParaRPr>
          </a:p>
          <a:p>
            <a:r>
              <a:rPr lang="en-US" sz="1700" dirty="0">
                <a:latin typeface="Consolas" panose="020B0609020204030204" pitchFamily="49" charset="0"/>
              </a:rPr>
              <a:t>Actual console output:</a:t>
            </a:r>
          </a:p>
          <a:p>
            <a:r>
              <a:rPr lang="en-US" sz="1700" dirty="0">
                <a:solidFill>
                  <a:srgbClr val="FF0000"/>
                </a:solidFill>
                <a:latin typeface="Consolas" panose="020B0609020204030204" pitchFamily="49" charset="0"/>
              </a:rPr>
              <a:t>&gt;&gt; tensor(0.)</a:t>
            </a:r>
          </a:p>
          <a:p>
            <a:r>
              <a:rPr lang="en-US" sz="1700" dirty="0">
                <a:solidFill>
                  <a:srgbClr val="FF0000"/>
                </a:solidFill>
                <a:latin typeface="Consolas" panose="020B0609020204030204" pitchFamily="49" charset="0"/>
              </a:rPr>
              <a:t>&gt;&gt; tensor(0.)</a:t>
            </a:r>
          </a:p>
          <a:p>
            <a:pPr lvl="0" defTabSz="914400"/>
            <a:endParaRPr lang="en-US" sz="1050" dirty="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462099" y="4149315"/>
            <a:ext cx="983657" cy="415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98246" y="4064682"/>
            <a:ext cx="43020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Round() has derivative of zero almost everywhere.</a:t>
            </a:r>
            <a:br>
              <a:rPr lang="en-US" sz="1600" i="1" dirty="0"/>
            </a:br>
            <a:r>
              <a:rPr lang="en-US" sz="1600" b="1" dirty="0"/>
              <a:t>Result is actually correct, but not very useful!</a:t>
            </a:r>
          </a:p>
        </p:txBody>
      </p:sp>
    </p:spTree>
    <p:extLst>
      <p:ext uri="{BB962C8B-B14F-4D97-AF65-F5344CB8AC3E}">
        <p14:creationId xmlns:p14="http://schemas.microsoft.com/office/powerpoint/2010/main" val="328152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reduce energy consumption?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Previous lecture: pruning</a:t>
            </a:r>
          </a:p>
          <a:p>
            <a:pPr marL="638175" lvl="2" indent="-457200"/>
            <a:r>
              <a:rPr lang="en-GB" dirty="0"/>
              <a:t>Eliminating as many neurons/connections as possible while </a:t>
            </a:r>
            <a:r>
              <a:rPr lang="en-GB" i="1" dirty="0"/>
              <a:t>preserving</a:t>
            </a:r>
            <a:r>
              <a:rPr lang="en-GB" dirty="0"/>
              <a:t> accuracy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Today: </a:t>
            </a:r>
            <a:r>
              <a:rPr lang="en-GB" b="1" dirty="0"/>
              <a:t>quantization</a:t>
            </a:r>
          </a:p>
          <a:p>
            <a:pPr marL="638175" lvl="2" indent="-457200"/>
            <a:r>
              <a:rPr lang="en-GB" dirty="0"/>
              <a:t>Transforming a real-valued number to a finite number of distinct values</a:t>
            </a:r>
          </a:p>
          <a:p>
            <a:pPr marL="817200" lvl="3" indent="-457200"/>
            <a:r>
              <a:rPr lang="en-GB" dirty="0"/>
              <a:t>Example: each pixel in a grayscale image is represented by 8 bits (256-levels)</a:t>
            </a:r>
          </a:p>
          <a:p>
            <a:pPr marL="638175" lvl="2" indent="-457200"/>
            <a:r>
              <a:rPr lang="en-GB" dirty="0"/>
              <a:t>Advantage:</a:t>
            </a:r>
          </a:p>
          <a:p>
            <a:pPr marL="817200" lvl="3" indent="-457200"/>
            <a:r>
              <a:rPr lang="en-GB" dirty="0"/>
              <a:t>Reducing the size of the weights and activations to save energy</a:t>
            </a:r>
          </a:p>
          <a:p>
            <a:pPr marL="638175" lvl="2" indent="-457200"/>
            <a:r>
              <a:rPr lang="en-GB" dirty="0"/>
              <a:t>Disadvantage:</a:t>
            </a:r>
          </a:p>
          <a:p>
            <a:pPr marL="817200" lvl="3" indent="-457200"/>
            <a:r>
              <a:rPr lang="en-GB" dirty="0"/>
              <a:t>Quantization is an irreversible process and causes information loss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Next lecture: data reuse</a:t>
            </a:r>
          </a:p>
          <a:p>
            <a:pPr marL="638175" lvl="2" indent="-457200"/>
            <a:r>
              <a:rPr lang="en-GB" dirty="0"/>
              <a:t>Preventing costly data movements as much as possible</a:t>
            </a:r>
          </a:p>
          <a:p>
            <a:pPr marL="638175" lvl="2" indent="-457200"/>
            <a:r>
              <a:rPr lang="en-GB" dirty="0"/>
              <a:t>Does </a:t>
            </a:r>
            <a:r>
              <a:rPr lang="en-GB" b="1" dirty="0"/>
              <a:t>not</a:t>
            </a:r>
            <a:r>
              <a:rPr lang="en-GB" dirty="0"/>
              <a:t> influence the accuracy</a:t>
            </a:r>
          </a:p>
        </p:txBody>
      </p:sp>
    </p:spTree>
    <p:extLst>
      <p:ext uri="{BB962C8B-B14F-4D97-AF65-F5344CB8AC3E}">
        <p14:creationId xmlns:p14="http://schemas.microsoft.com/office/powerpoint/2010/main" val="201116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4" y="518711"/>
            <a:ext cx="7938135" cy="539038"/>
          </a:xfrm>
        </p:spPr>
        <p:txBody>
          <a:bodyPr/>
          <a:lstStyle/>
          <a:p>
            <a:r>
              <a:rPr lang="en-US" dirty="0" err="1"/>
              <a:t>Quantizer</a:t>
            </a:r>
            <a:r>
              <a:rPr lang="en-US" dirty="0"/>
              <a:t> implementation in </a:t>
            </a:r>
            <a:r>
              <a:rPr lang="en-US" dirty="0" err="1"/>
              <a:t>PyTorch</a:t>
            </a:r>
            <a:r>
              <a:rPr lang="en-US" dirty="0"/>
              <a:t> (IA assignment 1)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DD8DA7AD-6C0E-4040-B513-D9C5A6D2F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4" y="1306641"/>
            <a:ext cx="8115300" cy="3379659"/>
          </a:xfrm>
        </p:spPr>
        <p:txBody>
          <a:bodyPr>
            <a:normAutofit fontScale="47500" lnSpcReduction="20000"/>
          </a:bodyPr>
          <a:lstStyle/>
          <a:p>
            <a:r>
              <a:rPr lang="en-US" sz="2000" dirty="0">
                <a:solidFill>
                  <a:srgbClr val="CC6600"/>
                </a:solidFill>
                <a:latin typeface="Consolas" panose="020B0609020204030204" pitchFamily="49" charset="0"/>
              </a:rPr>
              <a:t>class</a:t>
            </a:r>
            <a:r>
              <a:rPr lang="en-US" sz="2000" dirty="0">
                <a:latin typeface="Consolas" panose="020B0609020204030204" pitchFamily="49" charset="0"/>
              </a:rPr>
              <a:t> Quantize(</a:t>
            </a:r>
            <a:r>
              <a:rPr lang="en-US" sz="2000" dirty="0" err="1">
                <a:latin typeface="Consolas" panose="020B0609020204030204" pitchFamily="49" charset="0"/>
              </a:rPr>
              <a:t>torch.autograd.Function</a:t>
            </a:r>
            <a:r>
              <a:rPr lang="en-US" sz="2000" dirty="0">
                <a:latin typeface="Consolas" panose="020B0609020204030204" pitchFamily="49" charset="0"/>
              </a:rPr>
              <a:t>):</a:t>
            </a: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    """ </a:t>
            </a: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    Symmetric Linear Quantizer. The forward pass reduces the precision and clamps the range.</a:t>
            </a: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    The backward pass computes the unclipped Straight-Through Estimator (STE) i.e. the gradients</a:t>
            </a: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    are not affected by this node.</a:t>
            </a: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    """</a:t>
            </a:r>
          </a:p>
          <a:p>
            <a:r>
              <a:rPr lang="en-US" sz="2000" dirty="0">
                <a:solidFill>
                  <a:srgbClr val="CC6600"/>
                </a:solidFill>
                <a:latin typeface="Consolas" panose="020B0609020204030204" pitchFamily="49" charset="0"/>
              </a:rPr>
              <a:t>    @staticmethod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CC6600"/>
                </a:solidFill>
                <a:latin typeface="Consolas" panose="020B0609020204030204" pitchFamily="49" charset="0"/>
              </a:rPr>
              <a:t>def </a:t>
            </a:r>
            <a:r>
              <a:rPr lang="en-US" sz="2000" dirty="0">
                <a:latin typeface="Consolas" panose="020B0609020204030204" pitchFamily="49" charset="0"/>
              </a:rPr>
              <a:t>forward(</a:t>
            </a:r>
            <a:r>
              <a:rPr lang="en-US" sz="2000" dirty="0" err="1">
                <a:latin typeface="Consolas" panose="020B0609020204030204" pitchFamily="49" charset="0"/>
              </a:rPr>
              <a:t>ctx</a:t>
            </a:r>
            <a:r>
              <a:rPr lang="en-US" sz="2000" dirty="0">
                <a:latin typeface="Consolas" panose="020B0609020204030204" pitchFamily="49" charset="0"/>
              </a:rPr>
              <a:t>, input, bits, </a:t>
            </a:r>
            <a:r>
              <a:rPr lang="en-US" sz="2000" dirty="0" err="1">
                <a:latin typeface="Consolas" panose="020B0609020204030204" pitchFamily="49" charset="0"/>
              </a:rPr>
              <a:t>frac_len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</a:rPr>
              <a:t>inplace</a:t>
            </a:r>
            <a:r>
              <a:rPr lang="en-US" sz="2000" dirty="0">
                <a:latin typeface="Consolas" panose="020B0609020204030204" pitchFamily="49" charset="0"/>
              </a:rPr>
              <a:t>):</a:t>
            </a: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        # reduce precision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y = input if </a:t>
            </a:r>
            <a:r>
              <a:rPr lang="en-US" sz="2000" dirty="0" err="1">
                <a:latin typeface="Consolas" panose="020B0609020204030204" pitchFamily="49" charset="0"/>
              </a:rPr>
              <a:t>inplace</a:t>
            </a:r>
            <a:r>
              <a:rPr lang="en-US" sz="2000" dirty="0">
                <a:latin typeface="Consolas" panose="020B0609020204030204" pitchFamily="49" charset="0"/>
              </a:rPr>
              <a:t> else </a:t>
            </a:r>
            <a:r>
              <a:rPr lang="en-US" sz="2000" dirty="0" err="1">
                <a:latin typeface="Consolas" panose="020B0609020204030204" pitchFamily="49" charset="0"/>
              </a:rPr>
              <a:t>input.clone</a:t>
            </a:r>
            <a:r>
              <a:rPr lang="en-US" sz="2000" dirty="0">
                <a:latin typeface="Consolas" panose="020B0609020204030204" pitchFamily="49" charset="0"/>
              </a:rPr>
              <a:t>()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</a:rPr>
              <a:t>y.mul</a:t>
            </a:r>
            <a:r>
              <a:rPr lang="en-US" sz="2000" dirty="0">
                <a:latin typeface="Consolas" panose="020B0609020204030204" pitchFamily="49" charset="0"/>
              </a:rPr>
              <a:t>_(pow2(</a:t>
            </a:r>
            <a:r>
              <a:rPr lang="en-US" sz="2000" dirty="0" err="1">
                <a:latin typeface="Consolas" panose="020B0609020204030204" pitchFamily="49" charset="0"/>
              </a:rPr>
              <a:t>frac_len</a:t>
            </a:r>
            <a:r>
              <a:rPr lang="en-US" sz="2000" dirty="0">
                <a:latin typeface="Consolas" panose="020B0609020204030204" pitchFamily="49" charset="0"/>
              </a:rPr>
              <a:t>))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</a:rPr>
              <a:t>y.round</a:t>
            </a:r>
            <a:r>
              <a:rPr lang="en-US" sz="2000" dirty="0">
                <a:latin typeface="Consolas" panose="020B0609020204030204" pitchFamily="49" charset="0"/>
              </a:rPr>
              <a:t>_()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# policy: Round half away from zero (ex: 23.5 becomes 24, -23.5 becomes -24)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</a:rPr>
              <a:t>y.mul</a:t>
            </a:r>
            <a:r>
              <a:rPr lang="en-US" sz="2000" dirty="0">
                <a:latin typeface="Consolas" panose="020B0609020204030204" pitchFamily="49" charset="0"/>
              </a:rPr>
              <a:t>_(pow2(-</a:t>
            </a:r>
            <a:r>
              <a:rPr lang="en-US" sz="2000" dirty="0" err="1">
                <a:latin typeface="Consolas" panose="020B0609020204030204" pitchFamily="49" charset="0"/>
              </a:rPr>
              <a:t>frac_len</a:t>
            </a:r>
            <a:r>
              <a:rPr lang="en-US" sz="2000" dirty="0">
                <a:latin typeface="Consolas" panose="020B0609020204030204" pitchFamily="49" charset="0"/>
              </a:rPr>
              <a:t>))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</a:t>
            </a: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        # clamp range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</a:rPr>
              <a:t>y_min</a:t>
            </a:r>
            <a:r>
              <a:rPr lang="en-US" sz="2000" dirty="0">
                <a:latin typeface="Consolas" panose="020B0609020204030204" pitchFamily="49" charset="0"/>
              </a:rPr>
              <a:t> = -pow2(bits-1) * pow2(-</a:t>
            </a:r>
            <a:r>
              <a:rPr lang="en-US" sz="2000" dirty="0" err="1">
                <a:latin typeface="Consolas" panose="020B0609020204030204" pitchFamily="49" charset="0"/>
              </a:rPr>
              <a:t>frac_len</a:t>
            </a:r>
            <a:r>
              <a:rPr lang="en-US" sz="2000" dirty="0">
                <a:latin typeface="Consolas" panose="020B0609020204030204" pitchFamily="49" charset="0"/>
              </a:rPr>
              <a:t>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</a:rPr>
              <a:t>y_max</a:t>
            </a:r>
            <a:r>
              <a:rPr lang="en-US" sz="2000" dirty="0">
                <a:latin typeface="Consolas" panose="020B0609020204030204" pitchFamily="49" charset="0"/>
              </a:rPr>
              <a:t> = (pow2(bits-1)-1) * pow2(-</a:t>
            </a:r>
            <a:r>
              <a:rPr lang="en-US" sz="2000" dirty="0" err="1">
                <a:latin typeface="Consolas" panose="020B0609020204030204" pitchFamily="49" charset="0"/>
              </a:rPr>
              <a:t>frac_len</a:t>
            </a:r>
            <a:r>
              <a:rPr lang="en-US" sz="2000" dirty="0">
                <a:latin typeface="Consolas" panose="020B0609020204030204" pitchFamily="49" charset="0"/>
              </a:rPr>
              <a:t>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</a:rPr>
              <a:t>y.clamp</a:t>
            </a:r>
            <a:r>
              <a:rPr lang="en-US" sz="2000" dirty="0">
                <a:latin typeface="Consolas" panose="020B0609020204030204" pitchFamily="49" charset="0"/>
              </a:rPr>
              <a:t>_(</a:t>
            </a:r>
            <a:r>
              <a:rPr lang="en-US" sz="2000" dirty="0" err="1">
                <a:latin typeface="Consolas" panose="020B0609020204030204" pitchFamily="49" charset="0"/>
              </a:rPr>
              <a:t>y_min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</a:rPr>
              <a:t>y_max</a:t>
            </a:r>
            <a:r>
              <a:rPr lang="en-US" sz="2000" dirty="0">
                <a:latin typeface="Consolas" panose="020B0609020204030204" pitchFamily="49" charset="0"/>
              </a:rPr>
              <a:t>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rgbClr val="CC6600"/>
                </a:solidFill>
                <a:latin typeface="Consolas" panose="020B0609020204030204" pitchFamily="49" charset="0"/>
              </a:rPr>
              <a:t>return</a:t>
            </a:r>
            <a:r>
              <a:rPr lang="en-US" sz="2000" dirty="0">
                <a:latin typeface="Consolas" panose="020B0609020204030204" pitchFamily="49" charset="0"/>
              </a:rPr>
              <a:t> y</a:t>
            </a: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CC6600"/>
                </a:solidFill>
                <a:latin typeface="Consolas" panose="020B0609020204030204" pitchFamily="49" charset="0"/>
              </a:rPr>
              <a:t>    @staticmethod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CC6600"/>
                </a:solidFill>
                <a:latin typeface="Consolas" panose="020B0609020204030204" pitchFamily="49" charset="0"/>
              </a:rPr>
              <a:t>def </a:t>
            </a:r>
            <a:r>
              <a:rPr lang="en-US" sz="2000" dirty="0">
                <a:latin typeface="Consolas" panose="020B0609020204030204" pitchFamily="49" charset="0"/>
              </a:rPr>
              <a:t>backward(</a:t>
            </a:r>
            <a:r>
              <a:rPr lang="en-US" sz="2000" dirty="0" err="1">
                <a:latin typeface="Consolas" panose="020B0609020204030204" pitchFamily="49" charset="0"/>
              </a:rPr>
              <a:t>ctx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</a:rPr>
              <a:t>grad_output</a:t>
            </a:r>
            <a:r>
              <a:rPr lang="en-US" sz="2000" dirty="0">
                <a:latin typeface="Consolas" panose="020B0609020204030204" pitchFamily="49" charset="0"/>
              </a:rPr>
              <a:t>):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rgbClr val="CC6600"/>
                </a:solidFill>
                <a:latin typeface="Consolas" panose="020B0609020204030204" pitchFamily="49" charset="0"/>
              </a:rPr>
              <a:t>return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grad_output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None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None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None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# Straight-through estimator (unclipped). Only input needs gradient.</a:t>
            </a:r>
          </a:p>
          <a:p>
            <a:endParaRPr lang="en-US" sz="2000" dirty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CC6600"/>
                </a:solidFill>
                <a:latin typeface="Consolas" panose="020B0609020204030204" pitchFamily="49" charset="0"/>
              </a:rPr>
              <a:t>def </a:t>
            </a:r>
            <a:r>
              <a:rPr lang="en-US" sz="2000" dirty="0">
                <a:latin typeface="Consolas" panose="020B0609020204030204" pitchFamily="49" charset="0"/>
              </a:rPr>
              <a:t>quantize(input, bits, </a:t>
            </a:r>
            <a:r>
              <a:rPr lang="en-US" sz="2000" dirty="0" err="1">
                <a:latin typeface="Consolas" panose="020B0609020204030204" pitchFamily="49" charset="0"/>
              </a:rPr>
              <a:t>frac_len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</a:rPr>
              <a:t>inplace</a:t>
            </a:r>
            <a:r>
              <a:rPr lang="en-US" sz="2000" dirty="0"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False</a:t>
            </a:r>
            <a:r>
              <a:rPr lang="en-US" sz="2000" dirty="0">
                <a:latin typeface="Consolas" panose="020B0609020204030204" pitchFamily="49" charset="0"/>
              </a:rPr>
              <a:t>):    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CC6600"/>
                </a:solidFill>
                <a:latin typeface="Consolas" panose="020B0609020204030204" pitchFamily="49" charset="0"/>
              </a:rPr>
              <a:t>return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Quantize.apply</a:t>
            </a:r>
            <a:r>
              <a:rPr lang="en-US" sz="2000" dirty="0">
                <a:latin typeface="Consolas" panose="020B0609020204030204" pitchFamily="49" charset="0"/>
              </a:rPr>
              <a:t>(input, bits, </a:t>
            </a:r>
            <a:r>
              <a:rPr lang="en-US" sz="2000" dirty="0" err="1">
                <a:latin typeface="Consolas" panose="020B0609020204030204" pitchFamily="49" charset="0"/>
              </a:rPr>
              <a:t>frac_len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</a:rPr>
              <a:t>inplace</a:t>
            </a:r>
            <a:r>
              <a:rPr lang="en-US" sz="20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75561" y="3698240"/>
            <a:ext cx="7721398" cy="48202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4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4" y="518711"/>
            <a:ext cx="8017185" cy="539038"/>
          </a:xfrm>
        </p:spPr>
        <p:txBody>
          <a:bodyPr/>
          <a:lstStyle/>
          <a:p>
            <a:r>
              <a:rPr lang="en-US" dirty="0" err="1"/>
              <a:t>Quantizer</a:t>
            </a:r>
            <a:r>
              <a:rPr lang="en-US" dirty="0"/>
              <a:t> implementation in </a:t>
            </a:r>
            <a:r>
              <a:rPr lang="en-US" dirty="0" err="1"/>
              <a:t>PyTorch</a:t>
            </a:r>
            <a:r>
              <a:rPr lang="en-US" dirty="0"/>
              <a:t> (IA assignment 1)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CCFF0221-75BA-4BA4-B714-777BF9825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4" y="1306642"/>
            <a:ext cx="7556501" cy="3318148"/>
          </a:xfrm>
        </p:spPr>
        <p:txBody>
          <a:bodyPr>
            <a:normAutofit fontScale="92500" lnSpcReduction="10000"/>
          </a:bodyPr>
          <a:lstStyle/>
          <a:p>
            <a:pPr lvl="0" defTabSz="914400"/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</a:rPr>
              <a:t>...</a:t>
            </a:r>
          </a:p>
          <a:p>
            <a:pPr lvl="0" defTabSz="914400"/>
            <a:endParaRPr lang="en-US" sz="105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lvl="0" defTabSz="914400"/>
            <a:r>
              <a:rPr lang="en-US" sz="1050" dirty="0">
                <a:solidFill>
                  <a:srgbClr val="002060"/>
                </a:solidFill>
                <a:latin typeface="Consolas" panose="020B0609020204030204" pitchFamily="49" charset="0"/>
              </a:rPr>
              <a:t># Create the graph and forward x</a:t>
            </a:r>
          </a:p>
          <a:p>
            <a:pPr lvl="0" defTabSz="914400"/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</a:rPr>
              <a:t>x = </a:t>
            </a:r>
            <a:r>
              <a:rPr lang="en-US" sz="1050" dirty="0" err="1">
                <a:solidFill>
                  <a:prstClr val="black"/>
                </a:solidFill>
                <a:latin typeface="Consolas" panose="020B0609020204030204" pitchFamily="49" charset="0"/>
              </a:rPr>
              <a:t>torch.tensor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</a:rPr>
              <a:t>(2.0, </a:t>
            </a:r>
            <a:r>
              <a:rPr lang="en-US" sz="1050" dirty="0" err="1">
                <a:solidFill>
                  <a:prstClr val="black"/>
                </a:solidFill>
                <a:latin typeface="Consolas" panose="020B0609020204030204" pitchFamily="49" charset="0"/>
              </a:rPr>
              <a:t>requires_grad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</a:rPr>
              <a:t>=True)</a:t>
            </a:r>
          </a:p>
          <a:p>
            <a:pPr lvl="0" defTabSz="914400"/>
            <a:endParaRPr lang="en-US" sz="105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lvl="0" defTabSz="914400"/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</a:rPr>
              <a:t>y = x ** 3</a:t>
            </a:r>
          </a:p>
          <a:p>
            <a:pPr lvl="0" defTabSz="914400"/>
            <a:r>
              <a:rPr lang="en-US" sz="1050" dirty="0" err="1">
                <a:solidFill>
                  <a:prstClr val="black"/>
                </a:solidFill>
                <a:latin typeface="Consolas" panose="020B0609020204030204" pitchFamily="49" charset="0"/>
              </a:rPr>
              <a:t>y.retain_grad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</a:rPr>
              <a:t>()</a:t>
            </a:r>
          </a:p>
          <a:p>
            <a:pPr lvl="0" defTabSz="914400"/>
            <a:endParaRPr lang="en-US" sz="105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lvl="0" defTabSz="914400"/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</a:rPr>
              <a:t>z = quantize(y, bits=16, </a:t>
            </a:r>
            <a:r>
              <a:rPr lang="en-US" sz="1050" dirty="0" err="1">
                <a:solidFill>
                  <a:prstClr val="black"/>
                </a:solidFill>
                <a:latin typeface="Consolas" panose="020B0609020204030204" pitchFamily="49" charset="0"/>
              </a:rPr>
              <a:t>frac_len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</a:rPr>
              <a:t>=8)</a:t>
            </a:r>
          </a:p>
          <a:p>
            <a:pPr lvl="0" defTabSz="914400"/>
            <a:r>
              <a:rPr lang="en-US" sz="1050" dirty="0" err="1">
                <a:solidFill>
                  <a:prstClr val="black"/>
                </a:solidFill>
                <a:latin typeface="Consolas" panose="020B0609020204030204" pitchFamily="49" charset="0"/>
              </a:rPr>
              <a:t>z.retain_grad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</a:rPr>
              <a:t>()</a:t>
            </a:r>
          </a:p>
          <a:p>
            <a:pPr lvl="0" defTabSz="914400"/>
            <a:endParaRPr lang="en-US" sz="105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lvl="0" defTabSz="914400"/>
            <a:r>
              <a:rPr lang="en-US" sz="1050" dirty="0">
                <a:solidFill>
                  <a:srgbClr val="002060"/>
                </a:solidFill>
                <a:latin typeface="Consolas" panose="020B0609020204030204" pitchFamily="49" charset="0"/>
              </a:rPr>
              <a:t># Backward pass: compute gradient of the output with respect to </a:t>
            </a:r>
          </a:p>
          <a:p>
            <a:pPr lvl="0" defTabSz="914400"/>
            <a:r>
              <a:rPr lang="en-US" sz="1050" dirty="0">
                <a:solidFill>
                  <a:srgbClr val="002060"/>
                </a:solidFill>
                <a:latin typeface="Consolas" panose="020B0609020204030204" pitchFamily="49" charset="0"/>
              </a:rPr>
              <a:t># model parameters (all Tensors with </a:t>
            </a:r>
            <a:r>
              <a:rPr lang="en-US" sz="1050" dirty="0" err="1">
                <a:solidFill>
                  <a:srgbClr val="002060"/>
                </a:solidFill>
                <a:latin typeface="Consolas" panose="020B0609020204030204" pitchFamily="49" charset="0"/>
              </a:rPr>
              <a:t>requires_grad</a:t>
            </a:r>
            <a:r>
              <a:rPr lang="en-US" sz="1050" dirty="0">
                <a:solidFill>
                  <a:srgbClr val="002060"/>
                </a:solidFill>
                <a:latin typeface="Consolas" panose="020B0609020204030204" pitchFamily="49" charset="0"/>
              </a:rPr>
              <a:t>=True). </a:t>
            </a:r>
          </a:p>
          <a:p>
            <a:pPr lvl="0" defTabSz="914400"/>
            <a:r>
              <a:rPr lang="en-US" sz="1050" dirty="0" err="1">
                <a:solidFill>
                  <a:prstClr val="black"/>
                </a:solidFill>
                <a:latin typeface="Consolas" panose="020B0609020204030204" pitchFamily="49" charset="0"/>
              </a:rPr>
              <a:t>z.backward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</a:rPr>
              <a:t>()</a:t>
            </a:r>
          </a:p>
          <a:p>
            <a:pPr lvl="0" defTabSz="914400"/>
            <a:endParaRPr lang="en-US" sz="105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lvl="0" defTabSz="914400"/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</a:rPr>
              <a:t>print(</a:t>
            </a:r>
            <a:r>
              <a:rPr lang="en-US" sz="1050" dirty="0" err="1">
                <a:solidFill>
                  <a:prstClr val="black"/>
                </a:solidFill>
                <a:latin typeface="Consolas" panose="020B0609020204030204" pitchFamily="49" charset="0"/>
              </a:rPr>
              <a:t>y.grad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</a:rPr>
              <a:t>) </a:t>
            </a:r>
            <a:r>
              <a:rPr lang="en-US" sz="1050" dirty="0">
                <a:solidFill>
                  <a:srgbClr val="002060"/>
                </a:solidFill>
                <a:latin typeface="Consolas" panose="020B0609020204030204" pitchFamily="49" charset="0"/>
              </a:rPr>
              <a:t># should print '1' which is </a:t>
            </a:r>
            <a:r>
              <a:rPr lang="en-US" sz="1050" dirty="0" err="1">
                <a:solidFill>
                  <a:srgbClr val="002060"/>
                </a:solidFill>
                <a:latin typeface="Consolas" panose="020B0609020204030204" pitchFamily="49" charset="0"/>
              </a:rPr>
              <a:t>dz</a:t>
            </a:r>
            <a:r>
              <a:rPr lang="en-US" sz="1050" dirty="0">
                <a:solidFill>
                  <a:srgbClr val="002060"/>
                </a:solidFill>
                <a:latin typeface="Consolas" panose="020B0609020204030204" pitchFamily="49" charset="0"/>
              </a:rPr>
              <a:t>/</a:t>
            </a:r>
            <a:r>
              <a:rPr lang="en-US" sz="1050" dirty="0" err="1">
                <a:solidFill>
                  <a:srgbClr val="002060"/>
                </a:solidFill>
                <a:latin typeface="Consolas" panose="020B0609020204030204" pitchFamily="49" charset="0"/>
              </a:rPr>
              <a:t>dy</a:t>
            </a:r>
            <a:endParaRPr lang="en-US" sz="1050" dirty="0">
              <a:solidFill>
                <a:srgbClr val="002060"/>
              </a:solidFill>
              <a:latin typeface="Consolas" panose="020B0609020204030204" pitchFamily="49" charset="0"/>
            </a:endParaRPr>
          </a:p>
          <a:p>
            <a:pPr lvl="0" defTabSz="914400"/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</a:rPr>
              <a:t>print(</a:t>
            </a:r>
            <a:r>
              <a:rPr lang="en-US" sz="1050" dirty="0" err="1">
                <a:solidFill>
                  <a:prstClr val="black"/>
                </a:solidFill>
                <a:latin typeface="Consolas" panose="020B0609020204030204" pitchFamily="49" charset="0"/>
              </a:rPr>
              <a:t>x.grad</a:t>
            </a:r>
            <a:r>
              <a:rPr lang="en-US" sz="1050" dirty="0">
                <a:solidFill>
                  <a:prstClr val="black"/>
                </a:solidFill>
                <a:latin typeface="Consolas" panose="020B0609020204030204" pitchFamily="49" charset="0"/>
              </a:rPr>
              <a:t>) </a:t>
            </a:r>
            <a:r>
              <a:rPr lang="en-US" sz="1050" dirty="0">
                <a:solidFill>
                  <a:srgbClr val="002060"/>
                </a:solidFill>
                <a:latin typeface="Consolas" panose="020B0609020204030204" pitchFamily="49" charset="0"/>
              </a:rPr>
              <a:t># should print '12' which is </a:t>
            </a:r>
            <a:r>
              <a:rPr lang="en-US" sz="1050" dirty="0" err="1">
                <a:solidFill>
                  <a:srgbClr val="002060"/>
                </a:solidFill>
                <a:latin typeface="Consolas" panose="020B0609020204030204" pitchFamily="49" charset="0"/>
              </a:rPr>
              <a:t>dz</a:t>
            </a:r>
            <a:r>
              <a:rPr lang="en-US" sz="1050" dirty="0">
                <a:solidFill>
                  <a:srgbClr val="002060"/>
                </a:solidFill>
                <a:latin typeface="Consolas" panose="020B0609020204030204" pitchFamily="49" charset="0"/>
              </a:rPr>
              <a:t>/dx</a:t>
            </a:r>
          </a:p>
          <a:p>
            <a:pPr lvl="0" defTabSz="914400"/>
            <a:endParaRPr lang="en-US" sz="1050" dirty="0">
              <a:solidFill>
                <a:srgbClr val="002060"/>
              </a:solidFill>
              <a:latin typeface="Consolas" panose="020B0609020204030204" pitchFamily="49" charset="0"/>
            </a:endParaRPr>
          </a:p>
          <a:p>
            <a:pPr lvl="0" defTabSz="914400"/>
            <a:endParaRPr lang="en-US" sz="1050" dirty="0">
              <a:solidFill>
                <a:srgbClr val="002060"/>
              </a:solidFill>
              <a:latin typeface="Consolas" panose="020B0609020204030204" pitchFamily="49" charset="0"/>
            </a:endParaRPr>
          </a:p>
          <a:p>
            <a:r>
              <a:rPr lang="en-US" sz="1700" dirty="0">
                <a:latin typeface="Consolas" panose="020B0609020204030204" pitchFamily="49" charset="0"/>
              </a:rPr>
              <a:t>Actual console output:</a:t>
            </a:r>
          </a:p>
          <a:p>
            <a:pPr lvl="0" defTabSz="914400"/>
            <a:r>
              <a:rPr lang="en-US" sz="1700" dirty="0">
                <a:solidFill>
                  <a:srgbClr val="84D200">
                    <a:lumMod val="75000"/>
                  </a:srgbClr>
                </a:solidFill>
                <a:latin typeface="Consolas" panose="020B0609020204030204" pitchFamily="49" charset="0"/>
              </a:rPr>
              <a:t>&gt;&gt; tensor(1.)</a:t>
            </a:r>
          </a:p>
          <a:p>
            <a:pPr lvl="0" defTabSz="914400"/>
            <a:r>
              <a:rPr lang="en-US" sz="1700" dirty="0">
                <a:solidFill>
                  <a:srgbClr val="84D200">
                    <a:lumMod val="75000"/>
                  </a:srgbClr>
                </a:solidFill>
                <a:latin typeface="Consolas" panose="020B0609020204030204" pitchFamily="49" charset="0"/>
              </a:rPr>
              <a:t>&gt;&gt; tensor(12.)</a:t>
            </a:r>
          </a:p>
          <a:p>
            <a:pPr lvl="0" defTabSz="914400"/>
            <a:endParaRPr lang="en-US" sz="1050" dirty="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5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52ED881-7EB5-40D8-BCAF-12306389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– quantization for off-the-shelf platforms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35488FE-63DF-42EB-AA93-3F785AE1A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efficient deployment on embedded or mobile devices models are converted to integer-only arithmetic. We can either convert a pre-trained model to reduced-precision or train a quantized model from scratch.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symmetric linear quantizer is a conventional fixed-point format. Asymmetric linear quantizers are used if the value distribution is not symmetric. Non-linear quantizers are sometimes used in the literature, but difficult to efficiently use on general-purpose platforms.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Multiple fixed-point groups are used to capture the different distributions within layers of the network more efficiently.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Typically, a number of quantization solutions will be tested, depending on the platform characteristics (supported data types and accumulator size).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Model fine-tuning or retraining is essential to recover some of the lost accuracy. Some measures needs to be taken to enable simulated quantized fine-tuning.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640672C-69EF-4F5F-A8E5-CF6A16BC3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57557D-C05F-45DF-BC70-CF7D23B59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12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Quantization is an essential tool for efficient model deployment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These techniques can be combined with other compression methods, such as pruning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8-bit data and weights with 32-bit accumulators is sufficient for recent DNNs</a:t>
            </a:r>
          </a:p>
          <a:p>
            <a:endParaRPr lang="en-US" dirty="0"/>
          </a:p>
          <a:p>
            <a:pPr lvl="1"/>
            <a:r>
              <a:rPr lang="en-US" b="1" dirty="0"/>
              <a:t>Next up: extreme quantization (bitwise networks)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For custom accelerators there is a huge shift from fixed-point to binary/ternary networks, which can potentially replace MACs by XNOR and POPCOUNT instructions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Next lecture we will investigate the training and deployment of a bitwise networks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6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2C7828BB-6A28-4170-99D5-F5299DBAE6D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89125" y="1281487"/>
            <a:ext cx="5292725" cy="2572589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5B345976-E12E-4FF4-84DB-5BD56CFF6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Quantized</a:t>
            </a:r>
            <a:r>
              <a:rPr lang="nl-NL" dirty="0"/>
              <a:t> </a:t>
            </a:r>
            <a:r>
              <a:rPr lang="nl-NL" dirty="0" err="1"/>
              <a:t>grayscale</a:t>
            </a:r>
            <a:r>
              <a:rPr lang="nl-NL" dirty="0"/>
              <a:t> image </a:t>
            </a:r>
            <a:r>
              <a:rPr lang="nl-NL" dirty="0" err="1"/>
              <a:t>example</a:t>
            </a:r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712A4DE-F9C4-4822-901D-5DB554F51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E4EBEDF-C558-4AB9-A601-D6322DE3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6</a:t>
            </a:fld>
            <a:endParaRPr lang="en-GB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C52D4BCC-8911-4520-98AC-4C271FC5F0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75685" y="3658007"/>
            <a:ext cx="705062" cy="165100"/>
          </a:xfrm>
        </p:spPr>
        <p:txBody>
          <a:bodyPr/>
          <a:lstStyle/>
          <a:p>
            <a:r>
              <a:rPr lang="nl-NL" dirty="0"/>
              <a:t>4 bits/pixel</a:t>
            </a:r>
            <a:endParaRPr lang="en-US" dirty="0"/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6B65F4DB-51A1-4294-AF8B-CDF66D56F450}"/>
              </a:ext>
            </a:extLst>
          </p:cNvPr>
          <p:cNvSpPr txBox="1">
            <a:spLocks/>
          </p:cNvSpPr>
          <p:nvPr/>
        </p:nvSpPr>
        <p:spPr>
          <a:xfrm>
            <a:off x="1889125" y="3269761"/>
            <a:ext cx="705062" cy="165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78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8 bits/pixel</a:t>
            </a:r>
            <a:endParaRPr lang="en-US" dirty="0"/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B49647B6-A7D7-43D1-980E-5E4AE8862BB2}"/>
              </a:ext>
            </a:extLst>
          </p:cNvPr>
          <p:cNvSpPr txBox="1">
            <a:spLocks/>
          </p:cNvSpPr>
          <p:nvPr/>
        </p:nvSpPr>
        <p:spPr>
          <a:xfrm>
            <a:off x="5285951" y="4045877"/>
            <a:ext cx="705062" cy="165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78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2 bits/pixel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C8B94EE-7037-4E29-BD01-4E369EBDE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518" y="586800"/>
            <a:ext cx="4354512" cy="732238"/>
          </a:xfrm>
        </p:spPr>
        <p:txBody>
          <a:bodyPr/>
          <a:lstStyle/>
          <a:p>
            <a:r>
              <a:rPr lang="nl-NL" dirty="0" err="1"/>
              <a:t>Relative</a:t>
            </a:r>
            <a:r>
              <a:rPr lang="nl-NL" dirty="0"/>
              <a:t> energy </a:t>
            </a:r>
            <a:r>
              <a:rPr lang="nl-NL" dirty="0" err="1"/>
              <a:t>cost</a:t>
            </a:r>
            <a:r>
              <a:rPr lang="nl-NL" dirty="0"/>
              <a:t> of memory access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computation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various</a:t>
            </a:r>
            <a:r>
              <a:rPr lang="nl-NL" dirty="0"/>
              <a:t> </a:t>
            </a:r>
            <a:r>
              <a:rPr lang="nl-NL" dirty="0" err="1"/>
              <a:t>bitwidths</a:t>
            </a:r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7CB5724-52BA-4C4F-906A-956C89C76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i="1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Minimum Energy Quantized Neural Networks - Moons et al.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E68DC1F-6102-445A-A3BD-4A174844D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7</a:t>
            </a:fld>
            <a:endParaRPr lang="en-GB" dirty="0"/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5914823F-61F3-4DBD-A3A4-1F124B4DA3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We </a:t>
            </a:r>
            <a:r>
              <a:rPr lang="nl-NL" dirty="0" err="1"/>
              <a:t>see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DRAM access is </a:t>
            </a:r>
            <a:r>
              <a:rPr lang="nl-NL" dirty="0" err="1"/>
              <a:t>expensive</a:t>
            </a:r>
            <a:r>
              <a:rPr lang="nl-NL" dirty="0"/>
              <a:t> (~100x </a:t>
            </a:r>
            <a:r>
              <a:rPr lang="nl-NL" dirty="0" err="1"/>
              <a:t>times</a:t>
            </a:r>
            <a:r>
              <a:rPr lang="nl-NL" dirty="0"/>
              <a:t> more </a:t>
            </a:r>
            <a:r>
              <a:rPr lang="nl-NL" dirty="0" err="1"/>
              <a:t>than</a:t>
            </a:r>
            <a:r>
              <a:rPr lang="nl-NL" dirty="0"/>
              <a:t> SRAM)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SRAM access energy is </a:t>
            </a:r>
            <a:r>
              <a:rPr lang="nl-NL" dirty="0" err="1"/>
              <a:t>linear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MAC energy is </a:t>
            </a:r>
            <a:r>
              <a:rPr lang="nl-NL" dirty="0" err="1"/>
              <a:t>superlinear</a:t>
            </a:r>
            <a:endParaRPr lang="nl-NL" dirty="0"/>
          </a:p>
        </p:txBody>
      </p:sp>
      <p:graphicFrame>
        <p:nvGraphicFramePr>
          <p:cNvPr id="11" name="Tijdelijke aanduiding voor inhoud 5">
            <a:extLst>
              <a:ext uri="{FF2B5EF4-FFF2-40B4-BE49-F238E27FC236}">
                <a16:creationId xmlns:a16="http://schemas.microsoft.com/office/drawing/2014/main" id="{70BC7F77-4527-4B50-ADF7-0DFC19BBFD8F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185703091"/>
              </p:ext>
            </p:extLst>
          </p:nvPr>
        </p:nvGraphicFramePr>
        <p:xfrm>
          <a:off x="0" y="0"/>
          <a:ext cx="4354513" cy="4567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vak 1">
            <a:extLst>
              <a:ext uri="{FF2B5EF4-FFF2-40B4-BE49-F238E27FC236}">
                <a16:creationId xmlns:a16="http://schemas.microsoft.com/office/drawing/2014/main" id="{66882D11-0FBF-4312-9B18-B3D30A32A2C4}"/>
              </a:ext>
            </a:extLst>
          </p:cNvPr>
          <p:cNvSpPr txBox="1"/>
          <p:nvPr/>
        </p:nvSpPr>
        <p:spPr>
          <a:xfrm>
            <a:off x="1072626" y="4506279"/>
            <a:ext cx="22092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units </a:t>
            </a:r>
            <a:r>
              <a:rPr lang="nl-NL" sz="1100" dirty="0" err="1"/>
              <a:t>and</a:t>
            </a:r>
            <a:r>
              <a:rPr lang="nl-NL" sz="1100" dirty="0"/>
              <a:t> </a:t>
            </a:r>
            <a:r>
              <a:rPr lang="nl-NL" sz="1100" dirty="0" err="1"/>
              <a:t>technology</a:t>
            </a:r>
            <a:r>
              <a:rPr lang="nl-NL" sz="1100" dirty="0"/>
              <a:t> </a:t>
            </a:r>
            <a:r>
              <a:rPr lang="nl-NL" sz="1100" dirty="0" err="1"/>
              <a:t>to</a:t>
            </a:r>
            <a:r>
              <a:rPr lang="nl-NL" sz="1100" dirty="0"/>
              <a:t> </a:t>
            </a:r>
            <a:r>
              <a:rPr lang="nl-NL" sz="1100" dirty="0" err="1"/>
              <a:t>be</a:t>
            </a:r>
            <a:r>
              <a:rPr lang="nl-NL" sz="1100" dirty="0"/>
              <a:t> </a:t>
            </a:r>
            <a:r>
              <a:rPr lang="nl-NL" sz="1100" dirty="0" err="1"/>
              <a:t>checked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3818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C2CAEEA-4661-49E8-8413-E199A677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Overview</a:t>
            </a:r>
            <a:r>
              <a:rPr lang="nl-NL" dirty="0"/>
              <a:t> of </a:t>
            </a:r>
            <a:r>
              <a:rPr lang="nl-NL" dirty="0" err="1"/>
              <a:t>today’s</a:t>
            </a:r>
            <a:r>
              <a:rPr lang="nl-NL" dirty="0"/>
              <a:t> </a:t>
            </a:r>
            <a:r>
              <a:rPr lang="nl-NL" dirty="0" err="1"/>
              <a:t>lecture</a:t>
            </a:r>
            <a:endParaRPr lang="en-US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F5DEE881-A612-4F94-9EC8-F3EF4691D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Motivation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Data formats</a:t>
            </a:r>
          </a:p>
          <a:p>
            <a:pPr marL="638175" lvl="2" indent="-457200"/>
            <a:r>
              <a:rPr lang="en-US" dirty="0"/>
              <a:t>Common data types</a:t>
            </a:r>
          </a:p>
          <a:p>
            <a:pPr marL="638175" lvl="2" indent="-457200"/>
            <a:r>
              <a:rPr lang="en-US" dirty="0"/>
              <a:t>Fixed-point number format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Quantization schemes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Quantization heuristics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Quantization procedures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Assignment 1 internals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Conclusion</a:t>
            </a:r>
          </a:p>
          <a:p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2475ADD-C4E3-4EC3-ACFE-A2572368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090F54E-5333-45A1-B516-919019019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94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10BCE-6E45-4F76-A0F8-03FDA8C20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Typical</a:t>
            </a:r>
            <a:r>
              <a:rPr lang="nl-NL" dirty="0"/>
              <a:t> data formats </a:t>
            </a:r>
            <a:r>
              <a:rPr lang="nl-NL" dirty="0" err="1"/>
              <a:t>used</a:t>
            </a:r>
            <a:r>
              <a:rPr lang="nl-NL" dirty="0"/>
              <a:t> in </a:t>
            </a:r>
            <a:r>
              <a:rPr lang="nl-NL" dirty="0" err="1"/>
              <a:t>DNNs</a:t>
            </a:r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7D435BC-18B2-4359-BB22-4A1B0AA36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Other interesting format is </a:t>
            </a:r>
            <a:r>
              <a:rPr lang="en-GB" b="1" dirty="0"/>
              <a:t>posit</a:t>
            </a:r>
            <a:r>
              <a:rPr lang="en-GB" dirty="0"/>
              <a:t> (https://posithub.org/docs/Posits4.pdf)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AC2D1A0-8EEF-444F-8AB2-D5E030AE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9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el 10">
                <a:extLst>
                  <a:ext uri="{FF2B5EF4-FFF2-40B4-BE49-F238E27FC236}">
                    <a16:creationId xmlns:a16="http://schemas.microsoft.com/office/drawing/2014/main" id="{F8BF7917-427E-4F86-82F6-23B23F18E1E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8653467"/>
                  </p:ext>
                </p:extLst>
              </p:nvPr>
            </p:nvGraphicFramePr>
            <p:xfrm>
              <a:off x="-2" y="980040"/>
              <a:ext cx="9144000" cy="37109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84518">
                      <a:extLst>
                        <a:ext uri="{9D8B030D-6E8A-4147-A177-3AD203B41FA5}">
                          <a16:colId xmlns:a16="http://schemas.microsoft.com/office/drawing/2014/main" val="999843466"/>
                        </a:ext>
                      </a:extLst>
                    </a:gridCol>
                    <a:gridCol w="340658">
                      <a:extLst>
                        <a:ext uri="{9D8B030D-6E8A-4147-A177-3AD203B41FA5}">
                          <a16:colId xmlns:a16="http://schemas.microsoft.com/office/drawing/2014/main" val="1317483371"/>
                        </a:ext>
                      </a:extLst>
                    </a:gridCol>
                    <a:gridCol w="2043953">
                      <a:extLst>
                        <a:ext uri="{9D8B030D-6E8A-4147-A177-3AD203B41FA5}">
                          <a16:colId xmlns:a16="http://schemas.microsoft.com/office/drawing/2014/main" val="3862956813"/>
                        </a:ext>
                      </a:extLst>
                    </a:gridCol>
                    <a:gridCol w="3514165">
                      <a:extLst>
                        <a:ext uri="{9D8B030D-6E8A-4147-A177-3AD203B41FA5}">
                          <a16:colId xmlns:a16="http://schemas.microsoft.com/office/drawing/2014/main" val="74794837"/>
                        </a:ext>
                      </a:extLst>
                    </a:gridCol>
                    <a:gridCol w="1377297">
                      <a:extLst>
                        <a:ext uri="{9D8B030D-6E8A-4147-A177-3AD203B41FA5}">
                          <a16:colId xmlns:a16="http://schemas.microsoft.com/office/drawing/2014/main" val="1051135580"/>
                        </a:ext>
                      </a:extLst>
                    </a:gridCol>
                    <a:gridCol w="983409">
                      <a:extLst>
                        <a:ext uri="{9D8B030D-6E8A-4147-A177-3AD203B41FA5}">
                          <a16:colId xmlns:a16="http://schemas.microsoft.com/office/drawing/2014/main" val="806107706"/>
                        </a:ext>
                      </a:extLst>
                    </a:gridCol>
                  </a:tblGrid>
                  <a:tr h="370840">
                    <a:tc gridSpan="4">
                      <a:txBody>
                        <a:bodyPr/>
                        <a:lstStyle/>
                        <a:p>
                          <a:r>
                            <a:rPr lang="nl-NL" b="1" dirty="0" err="1"/>
                            <a:t>Number</a:t>
                          </a:r>
                          <a:r>
                            <a:rPr lang="nl-NL" b="1" dirty="0"/>
                            <a:t> formats</a:t>
                          </a:r>
                          <a:endParaRPr lang="en-US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b="1" dirty="0"/>
                            <a:t>Absolute range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b="1" dirty="0"/>
                            <a:t>Precision</a:t>
                          </a:r>
                          <a:endParaRPr 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29451973"/>
                      </a:ext>
                    </a:extLst>
                  </a:tr>
                  <a:tr h="163635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8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23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810715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float32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−38</m:t>
                                    </m:r>
                                  </m:sup>
                                </m:s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617693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5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10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31679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float16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135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sz="13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3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sz="135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sz="13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  <m:r>
                                  <a:rPr lang="nl-NL" sz="135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NL" sz="135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sz="135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sz="13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3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sz="135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sz="135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35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0.05%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624650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8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7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937642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bfloat16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−38</m:t>
                                    </m:r>
                                  </m:sup>
                                </m:sSup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0.4%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78303535"/>
                      </a:ext>
                    </a:extLst>
                  </a:tr>
                  <a:tr h="26268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15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89284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int16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0 </m:t>
                                </m:r>
                                <m:r>
                                  <m:rPr>
                                    <m:nor/>
                                  </m:rP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0.5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8881805"/>
                      </a:ext>
                    </a:extLst>
                  </a:tr>
                  <a:tr h="168401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7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34870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int8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0 </m:t>
                                </m:r>
                                <m:r>
                                  <m:rPr>
                                    <m:nor/>
                                  </m:rP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 127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0.5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612086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el 10">
                <a:extLst>
                  <a:ext uri="{FF2B5EF4-FFF2-40B4-BE49-F238E27FC236}">
                    <a16:creationId xmlns:a16="http://schemas.microsoft.com/office/drawing/2014/main" id="{F8BF7917-427E-4F86-82F6-23B23F18E1E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8653467"/>
                  </p:ext>
                </p:extLst>
              </p:nvPr>
            </p:nvGraphicFramePr>
            <p:xfrm>
              <a:off x="-2" y="980040"/>
              <a:ext cx="9144000" cy="37109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84518">
                      <a:extLst>
                        <a:ext uri="{9D8B030D-6E8A-4147-A177-3AD203B41FA5}">
                          <a16:colId xmlns:a16="http://schemas.microsoft.com/office/drawing/2014/main" val="999843466"/>
                        </a:ext>
                      </a:extLst>
                    </a:gridCol>
                    <a:gridCol w="340658">
                      <a:extLst>
                        <a:ext uri="{9D8B030D-6E8A-4147-A177-3AD203B41FA5}">
                          <a16:colId xmlns:a16="http://schemas.microsoft.com/office/drawing/2014/main" val="1317483371"/>
                        </a:ext>
                      </a:extLst>
                    </a:gridCol>
                    <a:gridCol w="2043953">
                      <a:extLst>
                        <a:ext uri="{9D8B030D-6E8A-4147-A177-3AD203B41FA5}">
                          <a16:colId xmlns:a16="http://schemas.microsoft.com/office/drawing/2014/main" val="3862956813"/>
                        </a:ext>
                      </a:extLst>
                    </a:gridCol>
                    <a:gridCol w="3514165">
                      <a:extLst>
                        <a:ext uri="{9D8B030D-6E8A-4147-A177-3AD203B41FA5}">
                          <a16:colId xmlns:a16="http://schemas.microsoft.com/office/drawing/2014/main" val="74794837"/>
                        </a:ext>
                      </a:extLst>
                    </a:gridCol>
                    <a:gridCol w="1377297">
                      <a:extLst>
                        <a:ext uri="{9D8B030D-6E8A-4147-A177-3AD203B41FA5}">
                          <a16:colId xmlns:a16="http://schemas.microsoft.com/office/drawing/2014/main" val="1051135580"/>
                        </a:ext>
                      </a:extLst>
                    </a:gridCol>
                    <a:gridCol w="983409">
                      <a:extLst>
                        <a:ext uri="{9D8B030D-6E8A-4147-A177-3AD203B41FA5}">
                          <a16:colId xmlns:a16="http://schemas.microsoft.com/office/drawing/2014/main" val="806107706"/>
                        </a:ext>
                      </a:extLst>
                    </a:gridCol>
                  </a:tblGrid>
                  <a:tr h="370840">
                    <a:tc gridSpan="4">
                      <a:txBody>
                        <a:bodyPr/>
                        <a:lstStyle/>
                        <a:p>
                          <a:r>
                            <a:rPr lang="nl-NL" b="1" dirty="0" err="1"/>
                            <a:t>Number</a:t>
                          </a:r>
                          <a:r>
                            <a:rPr lang="nl-NL" b="1" dirty="0"/>
                            <a:t> formats</a:t>
                          </a:r>
                          <a:endParaRPr lang="en-US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NL" b="1" dirty="0"/>
                            <a:t>Absolute range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b="1" dirty="0"/>
                            <a:t>Precision</a:t>
                          </a:r>
                          <a:endParaRPr 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29451973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8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23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810715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float32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89868" t="-180328" r="-70925" b="-7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31677" t="-180328" b="-7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6176936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5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10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31679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float16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89868" t="-360656" r="-70925" b="-545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31677" t="-360656" b="-5459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2465012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8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7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937642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bfloat16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89868" t="-539344" r="-70925" b="-3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31677" t="-539344" b="-3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8303535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15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89284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int16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89868" t="-719672" r="-70925" b="-186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0.5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8881805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100" dirty="0"/>
                            <a:t>7 bits</a:t>
                          </a:r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34870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int8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1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89868" t="-900000" r="-70925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dirty="0"/>
                            <a:t>0.5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6120866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" name="Afbeelding 11" descr="Afbeelding met tekst&#10;&#10;Automatisch gegenereerde beschrijving">
            <a:extLst>
              <a:ext uri="{FF2B5EF4-FFF2-40B4-BE49-F238E27FC236}">
                <a16:creationId xmlns:a16="http://schemas.microsoft.com/office/drawing/2014/main" id="{C5BE7F4D-A1F9-4C2D-B0A1-5D4974191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" y="1683129"/>
            <a:ext cx="6084335" cy="317019"/>
          </a:xfrm>
          <a:prstGeom prst="rect">
            <a:avLst/>
          </a:prstGeom>
        </p:spPr>
      </p:pic>
      <p:pic>
        <p:nvPicPr>
          <p:cNvPr id="16" name="Afbeelding 15" descr="Afbeelding met tekst&#10;&#10;Automatisch gegenereerde beschrijving">
            <a:extLst>
              <a:ext uri="{FF2B5EF4-FFF2-40B4-BE49-F238E27FC236}">
                <a16:creationId xmlns:a16="http://schemas.microsoft.com/office/drawing/2014/main" id="{E7245431-7D80-4842-BDB5-C60DA3C546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" y="2357714"/>
            <a:ext cx="4444369" cy="317019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1C9F2E10-8F40-49E6-8DC5-3EB7A13093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42" y="4361879"/>
            <a:ext cx="2213040" cy="317019"/>
          </a:xfrm>
          <a:prstGeom prst="rect">
            <a:avLst/>
          </a:prstGeom>
        </p:spPr>
      </p:pic>
      <p:pic>
        <p:nvPicPr>
          <p:cNvPr id="20" name="Afbeelding 19" descr="Afbeelding met tekst&#10;&#10;Automatisch gegenereerde beschrijving">
            <a:extLst>
              <a:ext uri="{FF2B5EF4-FFF2-40B4-BE49-F238E27FC236}">
                <a16:creationId xmlns:a16="http://schemas.microsoft.com/office/drawing/2014/main" id="{162B58E9-7FAF-426D-86FF-FAAD1900B8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8" y="3691071"/>
            <a:ext cx="4444369" cy="317019"/>
          </a:xfrm>
          <a:prstGeom prst="rect">
            <a:avLst/>
          </a:prstGeom>
        </p:spPr>
      </p:pic>
      <p:pic>
        <p:nvPicPr>
          <p:cNvPr id="22" name="Afbeelding 21" descr="Afbeelding met tekst, slaan, schermafbeelding&#10;&#10;Automatisch gegenereerde beschrijving">
            <a:extLst>
              <a:ext uri="{FF2B5EF4-FFF2-40B4-BE49-F238E27FC236}">
                <a16:creationId xmlns:a16="http://schemas.microsoft.com/office/drawing/2014/main" id="{FEAEDA4D-22D6-4028-8CD9-26017B8398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9" y="3026508"/>
            <a:ext cx="444436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9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101073"/>
      </a:dk1>
      <a:lt1>
        <a:sysClr val="window" lastClr="FFFFFF"/>
      </a:lt1>
      <a:dk2>
        <a:srgbClr val="C81919"/>
      </a:dk2>
      <a:lt2>
        <a:srgbClr val="FFFFFF"/>
      </a:lt2>
      <a:accent1>
        <a:srgbClr val="C81919"/>
      </a:accent1>
      <a:accent2>
        <a:srgbClr val="9E9EB1"/>
      </a:accent2>
      <a:accent3>
        <a:srgbClr val="0092B5"/>
      </a:accent3>
      <a:accent4>
        <a:srgbClr val="FF9A00"/>
      </a:accent4>
      <a:accent5>
        <a:srgbClr val="101073"/>
      </a:accent5>
      <a:accent6>
        <a:srgbClr val="CEDF00"/>
      </a:accent6>
      <a:hlink>
        <a:srgbClr val="0563C1"/>
      </a:hlink>
      <a:folHlink>
        <a:srgbClr val="954F72"/>
      </a:folHlink>
    </a:clrScheme>
    <a:fontScheme name="TUe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e_16x9.potx" id="{9370F84E-7576-4FDA-B736-A09996DF8429}" vid="{ED81D3C9-A1FB-4E5B-AF38-E92F700A58F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TUe_16x9 (2)</Template>
  <TotalTime>1215</TotalTime>
  <Words>3912</Words>
  <Application>Microsoft Office PowerPoint</Application>
  <PresentationFormat>Diavoorstelling (16:9)</PresentationFormat>
  <Paragraphs>750</Paragraphs>
  <Slides>53</Slides>
  <Notes>17</Notes>
  <HiddenSlides>1</HiddenSlides>
  <MMClips>0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53</vt:i4>
      </vt:variant>
    </vt:vector>
  </HeadingPairs>
  <TitlesOfParts>
    <vt:vector size="61" baseType="lpstr">
      <vt:lpstr>Arial</vt:lpstr>
      <vt:lpstr>Calibri</vt:lpstr>
      <vt:lpstr>Cambria Math</vt:lpstr>
      <vt:lpstr>Consolas</vt:lpstr>
      <vt:lpstr>Tahoma</vt:lpstr>
      <vt:lpstr>Times New Roman</vt:lpstr>
      <vt:lpstr>Kantoorthema</vt:lpstr>
      <vt:lpstr>Equation</vt:lpstr>
      <vt:lpstr>Optimizing neural networks for deployment and execution</vt:lpstr>
      <vt:lpstr>AI is everywhere!</vt:lpstr>
      <vt:lpstr>DNN challenge: model size and compute power</vt:lpstr>
      <vt:lpstr>DNN challenge: energy efficiency</vt:lpstr>
      <vt:lpstr>How to reduce energy consumption?</vt:lpstr>
      <vt:lpstr>Quantized grayscale image example</vt:lpstr>
      <vt:lpstr>Relative energy cost of memory access and computation for various bitwidths</vt:lpstr>
      <vt:lpstr>Overview of today’s lecture</vt:lpstr>
      <vt:lpstr>Typical data formats used in DNNs</vt:lpstr>
      <vt:lpstr>Typical data formats used in DNNs</vt:lpstr>
      <vt:lpstr>Typical data formats used in DNNs</vt:lpstr>
      <vt:lpstr>Typical data formats used in DNNs</vt:lpstr>
      <vt:lpstr>Data format summary</vt:lpstr>
      <vt:lpstr>Fixed-point number format </vt:lpstr>
      <vt:lpstr>Dynamic Fixed-point 16-bit multiplication example</vt:lpstr>
      <vt:lpstr>Example: integer-based MAC data path</vt:lpstr>
      <vt:lpstr>Overview of today’s lecture</vt:lpstr>
      <vt:lpstr>Linear (uniform) quantization  </vt:lpstr>
      <vt:lpstr>Symmetric mode</vt:lpstr>
      <vt:lpstr>Asymmetric mode</vt:lpstr>
      <vt:lpstr>Non-linear (non-uniform) quantization</vt:lpstr>
      <vt:lpstr>Codebook quantization</vt:lpstr>
      <vt:lpstr>Quantization schemes summary</vt:lpstr>
      <vt:lpstr>Overview of today’s lecture</vt:lpstr>
      <vt:lpstr>Bit width selection</vt:lpstr>
      <vt:lpstr>Second derivative as quantization heuristic</vt:lpstr>
      <vt:lpstr>Second derivative heuristic for a</vt:lpstr>
      <vt:lpstr>Computing the Hessian</vt:lpstr>
      <vt:lpstr>Second derivative as quantization heuristic</vt:lpstr>
      <vt:lpstr>Learned mixed-precision quantization </vt:lpstr>
      <vt:lpstr>Training the RL agent</vt:lpstr>
      <vt:lpstr>Quantization vs Pruning</vt:lpstr>
      <vt:lpstr>Overview of today’s lecture</vt:lpstr>
      <vt:lpstr>Post-training quantization</vt:lpstr>
      <vt:lpstr>1. Determine Integer Length with Range Analysis</vt:lpstr>
      <vt:lpstr>1. Determine Integer Length with Range Analysis (2)</vt:lpstr>
      <vt:lpstr>1. Determine Integer Length with Range Analysis (3)</vt:lpstr>
      <vt:lpstr>Fixed-point group granularity</vt:lpstr>
      <vt:lpstr>Fixed-point group granularity (2)</vt:lpstr>
      <vt:lpstr>2. Find fixed-point solution for every layer </vt:lpstr>
      <vt:lpstr>3. Impact of post-quantization fine-tuning</vt:lpstr>
      <vt:lpstr>Quantization-aware training</vt:lpstr>
      <vt:lpstr>Backpropagation: recap</vt:lpstr>
      <vt:lpstr>Quantizers: how to backpropagate? </vt:lpstr>
      <vt:lpstr>Quantizers: how to backpropagate? </vt:lpstr>
      <vt:lpstr>Quantization procedures – Summary</vt:lpstr>
      <vt:lpstr>Overview of today’s lecture</vt:lpstr>
      <vt:lpstr>Quantizer implementation in PyTorch (IA assignment 1)</vt:lpstr>
      <vt:lpstr>Quantizer implementation in PyTorch (IA assignment 1)</vt:lpstr>
      <vt:lpstr>Quantizer implementation in PyTorch (IA assignment 1)</vt:lpstr>
      <vt:lpstr>Quantizer implementation in PyTorch (IA assignment 1)</vt:lpstr>
      <vt:lpstr>Summary – quantization for off-the-shelf platforms</vt:lpstr>
      <vt:lpstr>Conclusions</vt:lpstr>
    </vt:vector>
  </TitlesOfParts>
  <Company>TU/e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of a title at the top</dc:title>
  <dc:creator>Ven, I.M.J. van de</dc:creator>
  <cp:lastModifiedBy>Floran</cp:lastModifiedBy>
  <cp:revision>103</cp:revision>
  <dcterms:created xsi:type="dcterms:W3CDTF">2019-11-27T15:26:32Z</dcterms:created>
  <dcterms:modified xsi:type="dcterms:W3CDTF">2021-02-23T11:32:15Z</dcterms:modified>
</cp:coreProperties>
</file>